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312" r:id="rId3"/>
    <p:sldId id="313" r:id="rId4"/>
    <p:sldId id="285" r:id="rId5"/>
    <p:sldId id="328" r:id="rId6"/>
    <p:sldId id="329" r:id="rId7"/>
    <p:sldId id="330" r:id="rId8"/>
    <p:sldId id="331" r:id="rId9"/>
    <p:sldId id="332" r:id="rId10"/>
    <p:sldId id="333" r:id="rId11"/>
    <p:sldId id="316" r:id="rId12"/>
    <p:sldId id="278" r:id="rId13"/>
    <p:sldId id="280" r:id="rId14"/>
    <p:sldId id="325" r:id="rId15"/>
    <p:sldId id="327" r:id="rId16"/>
    <p:sldId id="334" r:id="rId17"/>
    <p:sldId id="335" r:id="rId18"/>
    <p:sldId id="336" r:id="rId19"/>
    <p:sldId id="317" r:id="rId20"/>
    <p:sldId id="326" r:id="rId21"/>
    <p:sldId id="318" r:id="rId22"/>
  </p:sldIdLst>
  <p:sldSz cx="9144000" cy="6858000" type="screen4x3"/>
  <p:notesSz cx="9926638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1E9C"/>
    <a:srgbClr val="3333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D1CD02-8368-4CD9-B614-F9753DDC2ADB}" v="17" dt="2020-01-28T19:01:14.2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7016" autoAdjust="0"/>
    <p:restoredTop sz="74237" autoAdjust="0"/>
  </p:normalViewPr>
  <p:slideViewPr>
    <p:cSldViewPr>
      <p:cViewPr varScale="1">
        <p:scale>
          <a:sx n="82" d="100"/>
          <a:sy n="82" d="100"/>
        </p:scale>
        <p:origin x="821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-26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Claes" userId="d64208f3-0076-4064-b6ac-7d8ee9dc279f" providerId="ADAL" clId="{1DD1CD02-8368-4CD9-B614-F9753DDC2ADB}"/>
    <pc:docChg chg="modSld">
      <pc:chgData name="Jo Claes" userId="d64208f3-0076-4064-b6ac-7d8ee9dc279f" providerId="ADAL" clId="{1DD1CD02-8368-4CD9-B614-F9753DDC2ADB}" dt="2020-01-28T19:01:17.918" v="47" actId="20577"/>
      <pc:docMkLst>
        <pc:docMk/>
      </pc:docMkLst>
      <pc:sldChg chg="modSp">
        <pc:chgData name="Jo Claes" userId="d64208f3-0076-4064-b6ac-7d8ee9dc279f" providerId="ADAL" clId="{1DD1CD02-8368-4CD9-B614-F9753DDC2ADB}" dt="2020-01-28T18:54:45.408" v="10" actId="6549"/>
        <pc:sldMkLst>
          <pc:docMk/>
          <pc:sldMk cId="3197307733" sldId="312"/>
        </pc:sldMkLst>
        <pc:graphicFrameChg chg="mod modGraphic">
          <ac:chgData name="Jo Claes" userId="d64208f3-0076-4064-b6ac-7d8ee9dc279f" providerId="ADAL" clId="{1DD1CD02-8368-4CD9-B614-F9753DDC2ADB}" dt="2020-01-28T18:54:45.408" v="10" actId="6549"/>
          <ac:graphicFrameMkLst>
            <pc:docMk/>
            <pc:sldMk cId="3197307733" sldId="312"/>
            <ac:graphicFrameMk id="4" creationId="{00000000-0000-0000-0000-000000000000}"/>
          </ac:graphicFrameMkLst>
        </pc:graphicFrameChg>
      </pc:sldChg>
      <pc:sldChg chg="modSp">
        <pc:chgData name="Jo Claes" userId="d64208f3-0076-4064-b6ac-7d8ee9dc279f" providerId="ADAL" clId="{1DD1CD02-8368-4CD9-B614-F9753DDC2ADB}" dt="2020-01-28T19:00:41.602" v="43" actId="20577"/>
        <pc:sldMkLst>
          <pc:docMk/>
          <pc:sldMk cId="3827688903" sldId="317"/>
        </pc:sldMkLst>
        <pc:spChg chg="mod">
          <ac:chgData name="Jo Claes" userId="d64208f3-0076-4064-b6ac-7d8ee9dc279f" providerId="ADAL" clId="{1DD1CD02-8368-4CD9-B614-F9753DDC2ADB}" dt="2020-01-28T19:00:09.782" v="29" actId="1035"/>
          <ac:spMkLst>
            <pc:docMk/>
            <pc:sldMk cId="3827688903" sldId="317"/>
            <ac:spMk id="2" creationId="{00000000-0000-0000-0000-000000000000}"/>
          </ac:spMkLst>
        </pc:spChg>
        <pc:spChg chg="mod">
          <ac:chgData name="Jo Claes" userId="d64208f3-0076-4064-b6ac-7d8ee9dc279f" providerId="ADAL" clId="{1DD1CD02-8368-4CD9-B614-F9753DDC2ADB}" dt="2020-01-28T19:00:41.602" v="43" actId="20577"/>
          <ac:spMkLst>
            <pc:docMk/>
            <pc:sldMk cId="3827688903" sldId="317"/>
            <ac:spMk id="3" creationId="{00000000-0000-0000-0000-000000000000}"/>
          </ac:spMkLst>
        </pc:spChg>
      </pc:sldChg>
      <pc:sldChg chg="modSp">
        <pc:chgData name="Jo Claes" userId="d64208f3-0076-4064-b6ac-7d8ee9dc279f" providerId="ADAL" clId="{1DD1CD02-8368-4CD9-B614-F9753DDC2ADB}" dt="2020-01-28T19:01:17.918" v="47" actId="20577"/>
        <pc:sldMkLst>
          <pc:docMk/>
          <pc:sldMk cId="845938768" sldId="326"/>
        </pc:sldMkLst>
        <pc:spChg chg="mod">
          <ac:chgData name="Jo Claes" userId="d64208f3-0076-4064-b6ac-7d8ee9dc279f" providerId="ADAL" clId="{1DD1CD02-8368-4CD9-B614-F9753DDC2ADB}" dt="2020-01-28T19:01:17.918" v="47" actId="20577"/>
          <ac:spMkLst>
            <pc:docMk/>
            <pc:sldMk cId="845938768" sldId="326"/>
            <ac:spMk id="3" creationId="{00000000-0000-0000-0000-000000000000}"/>
          </ac:spMkLst>
        </pc:spChg>
      </pc:sldChg>
    </pc:docChg>
  </pc:docChgLst>
  <pc:docChgLst>
    <pc:chgData name="Jo Claes" userId="d64208f3-0076-4064-b6ac-7d8ee9dc279f" providerId="ADAL" clId="{D29B2C1E-3514-4AD2-9C02-66C12D4B088A}"/>
    <pc:docChg chg="custSel modSld">
      <pc:chgData name="Jo Claes" userId="d64208f3-0076-4064-b6ac-7d8ee9dc279f" providerId="ADAL" clId="{D29B2C1E-3514-4AD2-9C02-66C12D4B088A}" dt="2019-12-13T08:43:38.779" v="51" actId="171"/>
      <pc:docMkLst>
        <pc:docMk/>
      </pc:docMkLst>
      <pc:sldChg chg="addSp delSp modSp">
        <pc:chgData name="Jo Claes" userId="d64208f3-0076-4064-b6ac-7d8ee9dc279f" providerId="ADAL" clId="{D29B2C1E-3514-4AD2-9C02-66C12D4B088A}" dt="2019-12-13T08:43:01.429" v="41" actId="171"/>
        <pc:sldMkLst>
          <pc:docMk/>
          <pc:sldMk cId="3946674743" sldId="327"/>
        </pc:sldMkLst>
        <pc:picChg chg="add del mod ord modCrop">
          <ac:chgData name="Jo Claes" userId="d64208f3-0076-4064-b6ac-7d8ee9dc279f" providerId="ADAL" clId="{D29B2C1E-3514-4AD2-9C02-66C12D4B088A}" dt="2019-12-13T08:42:29.936" v="35" actId="478"/>
          <ac:picMkLst>
            <pc:docMk/>
            <pc:sldMk cId="3946674743" sldId="327"/>
            <ac:picMk id="3" creationId="{17C453E7-1FA3-483E-BA97-031CB8FEC473}"/>
          </ac:picMkLst>
        </pc:picChg>
        <pc:picChg chg="del">
          <ac:chgData name="Jo Claes" userId="d64208f3-0076-4064-b6ac-7d8ee9dc279f" providerId="ADAL" clId="{D29B2C1E-3514-4AD2-9C02-66C12D4B088A}" dt="2019-12-13T08:40:28.569" v="0" actId="478"/>
          <ac:picMkLst>
            <pc:docMk/>
            <pc:sldMk cId="3946674743" sldId="327"/>
            <ac:picMk id="4" creationId="{572DBEA0-31C3-4025-929C-DD41ECE03C83}"/>
          </ac:picMkLst>
        </pc:picChg>
        <pc:picChg chg="add mod ord modCrop">
          <ac:chgData name="Jo Claes" userId="d64208f3-0076-4064-b6ac-7d8ee9dc279f" providerId="ADAL" clId="{D29B2C1E-3514-4AD2-9C02-66C12D4B088A}" dt="2019-12-13T08:43:01.429" v="41" actId="171"/>
          <ac:picMkLst>
            <pc:docMk/>
            <pc:sldMk cId="3946674743" sldId="327"/>
            <ac:picMk id="9" creationId="{9584DFF9-C04B-44D7-93CE-C36D6EED17E7}"/>
          </ac:picMkLst>
        </pc:picChg>
      </pc:sldChg>
      <pc:sldChg chg="addSp delSp modSp">
        <pc:chgData name="Jo Claes" userId="d64208f3-0076-4064-b6ac-7d8ee9dc279f" providerId="ADAL" clId="{D29B2C1E-3514-4AD2-9C02-66C12D4B088A}" dt="2019-12-13T08:41:44.899" v="18" actId="1076"/>
        <pc:sldMkLst>
          <pc:docMk/>
          <pc:sldMk cId="1488101306" sldId="334"/>
        </pc:sldMkLst>
        <pc:spChg chg="mod">
          <ac:chgData name="Jo Claes" userId="d64208f3-0076-4064-b6ac-7d8ee9dc279f" providerId="ADAL" clId="{D29B2C1E-3514-4AD2-9C02-66C12D4B088A}" dt="2019-12-13T08:41:44.899" v="18" actId="1076"/>
          <ac:spMkLst>
            <pc:docMk/>
            <pc:sldMk cId="1488101306" sldId="334"/>
            <ac:spMk id="4" creationId="{00000000-0000-0000-0000-000000000000}"/>
          </ac:spMkLst>
        </pc:spChg>
        <pc:picChg chg="del">
          <ac:chgData name="Jo Claes" userId="d64208f3-0076-4064-b6ac-7d8ee9dc279f" providerId="ADAL" clId="{D29B2C1E-3514-4AD2-9C02-66C12D4B088A}" dt="2019-12-13T08:41:09.221" v="8" actId="478"/>
          <ac:picMkLst>
            <pc:docMk/>
            <pc:sldMk cId="1488101306" sldId="334"/>
            <ac:picMk id="5" creationId="{93AB3468-58C4-4297-9D5B-BFBF079D40CF}"/>
          </ac:picMkLst>
        </pc:picChg>
        <pc:picChg chg="add mod ord modCrop">
          <ac:chgData name="Jo Claes" userId="d64208f3-0076-4064-b6ac-7d8ee9dc279f" providerId="ADAL" clId="{D29B2C1E-3514-4AD2-9C02-66C12D4B088A}" dt="2019-12-13T08:41:38.930" v="17" actId="171"/>
          <ac:picMkLst>
            <pc:docMk/>
            <pc:sldMk cId="1488101306" sldId="334"/>
            <ac:picMk id="6" creationId="{64285B22-B332-462B-AA3C-8D34A57C3A71}"/>
          </ac:picMkLst>
        </pc:picChg>
      </pc:sldChg>
      <pc:sldChg chg="addSp delSp modSp">
        <pc:chgData name="Jo Claes" userId="d64208f3-0076-4064-b6ac-7d8ee9dc279f" providerId="ADAL" clId="{D29B2C1E-3514-4AD2-9C02-66C12D4B088A}" dt="2019-12-13T08:42:21.278" v="34" actId="1036"/>
        <pc:sldMkLst>
          <pc:docMk/>
          <pc:sldMk cId="3309718333" sldId="335"/>
        </pc:sldMkLst>
        <pc:spChg chg="mod">
          <ac:chgData name="Jo Claes" userId="d64208f3-0076-4064-b6ac-7d8ee9dc279f" providerId="ADAL" clId="{D29B2C1E-3514-4AD2-9C02-66C12D4B088A}" dt="2019-12-13T08:42:16.123" v="28" actId="1076"/>
          <ac:spMkLst>
            <pc:docMk/>
            <pc:sldMk cId="3309718333" sldId="335"/>
            <ac:spMk id="7" creationId="{B2731CE3-774C-4617-8B5A-9B685DF1AE12}"/>
          </ac:spMkLst>
        </pc:spChg>
        <pc:picChg chg="add mod ord modCrop">
          <ac:chgData name="Jo Claes" userId="d64208f3-0076-4064-b6ac-7d8ee9dc279f" providerId="ADAL" clId="{D29B2C1E-3514-4AD2-9C02-66C12D4B088A}" dt="2019-12-13T08:42:21.278" v="34" actId="1036"/>
          <ac:picMkLst>
            <pc:docMk/>
            <pc:sldMk cId="3309718333" sldId="335"/>
            <ac:picMk id="4" creationId="{1F6F2E0B-0AEE-4E27-856B-EEFBDD18E46E}"/>
          </ac:picMkLst>
        </pc:picChg>
        <pc:picChg chg="del">
          <ac:chgData name="Jo Claes" userId="d64208f3-0076-4064-b6ac-7d8ee9dc279f" providerId="ADAL" clId="{D29B2C1E-3514-4AD2-9C02-66C12D4B088A}" dt="2019-12-13T08:41:48.367" v="19" actId="478"/>
          <ac:picMkLst>
            <pc:docMk/>
            <pc:sldMk cId="3309718333" sldId="335"/>
            <ac:picMk id="6" creationId="{711C60BD-E92E-471F-9878-11E6845BA3CB}"/>
          </ac:picMkLst>
        </pc:picChg>
      </pc:sldChg>
      <pc:sldChg chg="addSp delSp modSp">
        <pc:chgData name="Jo Claes" userId="d64208f3-0076-4064-b6ac-7d8ee9dc279f" providerId="ADAL" clId="{D29B2C1E-3514-4AD2-9C02-66C12D4B088A}" dt="2019-12-13T08:43:38.779" v="51" actId="171"/>
        <pc:sldMkLst>
          <pc:docMk/>
          <pc:sldMk cId="2907690715" sldId="336"/>
        </pc:sldMkLst>
        <pc:spChg chg="mod">
          <ac:chgData name="Jo Claes" userId="d64208f3-0076-4064-b6ac-7d8ee9dc279f" providerId="ADAL" clId="{D29B2C1E-3514-4AD2-9C02-66C12D4B088A}" dt="2019-12-13T08:43:07.193" v="43" actId="20577"/>
          <ac:spMkLst>
            <pc:docMk/>
            <pc:sldMk cId="2907690715" sldId="336"/>
            <ac:spMk id="6" creationId="{FF1AD44E-1CB1-4CDD-B021-DAA9FEC4DAD0}"/>
          </ac:spMkLst>
        </pc:spChg>
        <pc:picChg chg="del">
          <ac:chgData name="Jo Claes" userId="d64208f3-0076-4064-b6ac-7d8ee9dc279f" providerId="ADAL" clId="{D29B2C1E-3514-4AD2-9C02-66C12D4B088A}" dt="2019-12-13T08:43:08.615" v="44" actId="478"/>
          <ac:picMkLst>
            <pc:docMk/>
            <pc:sldMk cId="2907690715" sldId="336"/>
            <ac:picMk id="4" creationId="{62608329-0DCB-4589-BA42-D4343D9831F3}"/>
          </ac:picMkLst>
        </pc:picChg>
        <pc:picChg chg="add mod ord modCrop">
          <ac:chgData name="Jo Claes" userId="d64208f3-0076-4064-b6ac-7d8ee9dc279f" providerId="ADAL" clId="{D29B2C1E-3514-4AD2-9C02-66C12D4B088A}" dt="2019-12-13T08:43:38.779" v="51" actId="171"/>
          <ac:picMkLst>
            <pc:docMk/>
            <pc:sldMk cId="2907690715" sldId="336"/>
            <ac:picMk id="5" creationId="{4CEBF030-AE98-4073-B41E-C8A4F9C3670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7F9B1-7340-4271-AED9-6BCFD0B197A3}" type="datetimeFigureOut">
              <a:rPr lang="nl-BE" smtClean="0"/>
              <a:t>28/01/2020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D8382-0357-49B8-9F71-87DF31DEF19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53393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3FC1B-1360-4953-A911-6C5EDFE56089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D31F2-D280-4941-9FB1-46DCA8BCB0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134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797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688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688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7229" indent="-2720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8046" indent="-21761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23265" indent="-21761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58483" indent="-21761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93702" indent="-2176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28919" indent="-2176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64139" indent="-2176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99356" indent="-2176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808DFE-814D-448A-858D-393499C073AA}" type="slidenum">
              <a:rPr lang="en-US"/>
              <a:pPr eaLnBrk="1" hangingPunct="1"/>
              <a:t>15</a:t>
            </a:fld>
            <a:endParaRPr lang="en-US" dirty="0"/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684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186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74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77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475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54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267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4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61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908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541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72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84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24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3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1pPr>
          </a:lstStyle>
          <a:p>
            <a:fld id="{F38D9797-9C41-4F10-B9F7-025055FFE56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什么是不锈钢？</a:t>
            </a:r>
            <a:endParaRPr lang="fr-FR" sz="14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528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A21E9C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A21E9C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A21E9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ickelinstitute.org/~/Media/Files/TechnicalLiterature/CapabilitiesandLimitationsofArchitecturalMetalsandMetalsforCorrosionResistanceI_14057a_.pdf" TargetMode="External"/><Relationship Id="rId3" Type="http://schemas.openxmlformats.org/officeDocument/2006/relationships/hyperlink" Target="http://www.imoa.info/download_files/stainless-steel/Austenitics.pdf" TargetMode="External"/><Relationship Id="rId7" Type="http://schemas.openxmlformats.org/officeDocument/2006/relationships/hyperlink" Target="https://www.imoa.info/molybdenum-uses/molybdenum-grade-stainless-steels/architecture/structural-duplex-stainless.php?d=1" TargetMode="External"/><Relationship Id="rId12" Type="http://schemas.openxmlformats.org/officeDocument/2006/relationships/hyperlink" Target="https://extranet.worldstainless.org/about-stainless/what-is-stainless-steel/standards/" TargetMode="External"/><Relationship Id="rId2" Type="http://schemas.openxmlformats.org/officeDocument/2006/relationships/hyperlink" Target="http://www.amazon.com/s/ref=dp_byline_sr_book_1?ie=UTF8&amp;field-author=D.+Peckner&amp;search-alias=books&amp;text=D.+Peckner&amp;sort=relevanceran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orldstainless.org/Files/issf/non-image-files/PDF/ISSF_Martensitic_Stainless_Steels.pdf" TargetMode="External"/><Relationship Id="rId11" Type="http://schemas.openxmlformats.org/officeDocument/2006/relationships/hyperlink" Target="http://www.bssa.org.uk/topics.php?article=370&amp;featured=1" TargetMode="External"/><Relationship Id="rId5" Type="http://schemas.openxmlformats.org/officeDocument/2006/relationships/hyperlink" Target="http://www.worldstainless.org/Files/issf/non-image-files/PDF/ISSF_The_Ferritic_Solution_Chinese.pdf" TargetMode="External"/><Relationship Id="rId10" Type="http://schemas.openxmlformats.org/officeDocument/2006/relationships/hyperlink" Target="http://www.imoa.info/download_files/stainless-steel/2014-8-Specification-and-Guideline-list.pdf" TargetMode="External"/><Relationship Id="rId4" Type="http://schemas.openxmlformats.org/officeDocument/2006/relationships/hyperlink" Target="http://worldstainless.org/publications/brochures_and_posters" TargetMode="External"/><Relationship Id="rId9" Type="http://schemas.openxmlformats.org/officeDocument/2006/relationships/hyperlink" Target="https://www.worldstainless.org/Files/issf/non-image-files/PDF/Euro_Inox/Tables_TechnicalProperties_EN.pd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youtu.be/l4Z1UVWm3DE" TargetMode="External"/><Relationship Id="rId3" Type="http://schemas.openxmlformats.org/officeDocument/2006/relationships/hyperlink" Target="https://youtu.be/L9kFExl1qFU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youtu.be/OgdZEruLYw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outu.be/ngnT6dYo-M0" TargetMode="External"/><Relationship Id="rId5" Type="http://schemas.openxmlformats.org/officeDocument/2006/relationships/image" Target="../media/image1.jpeg"/><Relationship Id="rId4" Type="http://schemas.openxmlformats.org/officeDocument/2006/relationships/hyperlink" Target="https://youtu.be/ELOEvTnqIIY" TargetMode="Externa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sa.org.uk/topics.php?article=46" TargetMode="External"/><Relationship Id="rId2" Type="http://schemas.openxmlformats.org/officeDocument/2006/relationships/hyperlink" Target="http://www.bssa.org.uk/topics.php?article=4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orldstainless.org/Files/issf/non-image-files/PDF/ISSF_Stainless_Steel_in_Figures_2019_Chinese_public_version.pdf" TargetMode="External"/><Relationship Id="rId5" Type="http://schemas.openxmlformats.org/officeDocument/2006/relationships/hyperlink" Target="http://www.euro-inox.org/pdf/build/EN10088-4_EN.pdf" TargetMode="External"/><Relationship Id="rId4" Type="http://schemas.openxmlformats.org/officeDocument/2006/relationships/hyperlink" Target="http://www.worldstainless.org/Files/issf/non-image-files/PDF/Euro_Inox/EN10088-4_EN.pdf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建筑／土木工程发言人讲稿</a:t>
            </a:r>
            <a:endParaRPr lang="fr-FR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886200"/>
            <a:ext cx="6984776" cy="1752600"/>
          </a:xfrm>
        </p:spPr>
        <p:txBody>
          <a:bodyPr>
            <a:noAutofit/>
          </a:bodyPr>
          <a:lstStyle/>
          <a:p>
            <a:r>
              <a:rPr lang="zh-CN" altLang="en-US" sz="4000" dirty="0">
                <a:solidFill>
                  <a:srgbClr val="A21E9C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第四章</a:t>
            </a:r>
            <a:endParaRPr lang="fr-FR" sz="4000" dirty="0">
              <a:solidFill>
                <a:srgbClr val="A21E9C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dirty="0">
                <a:solidFill>
                  <a:srgbClr val="A21E9C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什么是不锈钢？</a:t>
            </a:r>
            <a:endParaRPr lang="fr-FR" sz="4000" dirty="0">
              <a:solidFill>
                <a:srgbClr val="A21E9C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6133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/>
              <a:t>物理性能</a:t>
            </a:r>
            <a:r>
              <a:rPr lang="nl-BE" sz="3200" baseline="50000" dirty="0"/>
              <a:t>9, 10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968078"/>
              </p:ext>
            </p:extLst>
          </p:nvPr>
        </p:nvGraphicFramePr>
        <p:xfrm>
          <a:off x="457200" y="1600200"/>
          <a:ext cx="8219256" cy="43738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93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5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5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52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52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52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材料</a:t>
                      </a:r>
                      <a:endParaRPr lang="nl-BE" sz="1400" b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弹性模量</a:t>
                      </a:r>
                      <a:r>
                        <a:rPr lang="nl-BE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Gpa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热膨胀系数</a:t>
                      </a:r>
                      <a:r>
                        <a:rPr lang="nl-BE" sz="1400" b="0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</a:t>
                      </a:r>
                      <a:br>
                        <a:rPr lang="nl-BE" sz="1400" b="0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</a:br>
                      <a:r>
                        <a:rPr lang="nl-BE" sz="1400" b="0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10</a:t>
                      </a:r>
                      <a:r>
                        <a:rPr lang="nl-BE" sz="1400" b="0" baseline="500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-6</a:t>
                      </a:r>
                      <a:r>
                        <a:rPr lang="nl-BE" sz="1400" b="0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°K-1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导热系数</a:t>
                      </a:r>
                      <a:br>
                        <a:rPr lang="nl-BE" sz="1400" b="0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</a:br>
                      <a:r>
                        <a:rPr lang="nl-BE" sz="1400" b="0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W m</a:t>
                      </a:r>
                      <a:r>
                        <a:rPr lang="nl-BE" sz="1400" b="0" baseline="500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-1</a:t>
                      </a:r>
                      <a:r>
                        <a:rPr lang="nl-BE" sz="1400" b="0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°K</a:t>
                      </a:r>
                      <a:r>
                        <a:rPr lang="nl-BE" sz="1400" b="0" baseline="500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-1</a:t>
                      </a:r>
                      <a:endParaRPr lang="nl-BE" sz="1400" b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铁磁性</a:t>
                      </a:r>
                      <a:endParaRPr lang="nl-BE" sz="1400" b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密度</a:t>
                      </a:r>
                      <a:r>
                        <a:rPr lang="nl-BE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Kg/dm³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Cr-Ni</a:t>
                      </a:r>
                      <a:r>
                        <a:rPr lang="nl-BE" sz="1400" b="0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zh-CN" altLang="en-US" sz="1400" b="0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奥体钢</a:t>
                      </a:r>
                      <a:endParaRPr lang="nl-BE" sz="1400" b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210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100" b="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Times New Roman"/>
                        </a:rPr>
                        <a:t>不</a:t>
                      </a:r>
                      <a:endParaRPr lang="nl-BE" sz="1100" b="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7.8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Cr-Mn </a:t>
                      </a:r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奥体钢</a:t>
                      </a:r>
                      <a:endParaRPr lang="nl-BE" sz="1400" b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210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17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100" b="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Times New Roman"/>
                        </a:rPr>
                        <a:t>不</a:t>
                      </a:r>
                      <a:endParaRPr lang="nl-BE" sz="1100" b="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7.8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Cr </a:t>
                      </a:r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铁素体钢</a:t>
                      </a:r>
                      <a:endParaRPr lang="nl-BE" sz="1400" b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100" b="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Times New Roman"/>
                        </a:rPr>
                        <a:t>是</a:t>
                      </a:r>
                      <a:endParaRPr lang="nl-BE" sz="1100" b="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7.7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Cr-Ni (Mo)-N</a:t>
                      </a:r>
                      <a:r>
                        <a:rPr lang="nl-BE" sz="1400" b="0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zh-CN" altLang="en-US" sz="1400" b="0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双相钢</a:t>
                      </a:r>
                      <a:endParaRPr lang="nl-BE" sz="1400" b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210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100" b="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Times New Roman"/>
                        </a:rPr>
                        <a:t>中间</a:t>
                      </a:r>
                      <a:endParaRPr lang="nl-BE" sz="1100" b="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7.8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Cr-C </a:t>
                      </a:r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玛氏体钢</a:t>
                      </a:r>
                      <a:endParaRPr lang="nl-BE" sz="1400" b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100" b="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Times New Roman"/>
                        </a:rPr>
                        <a:t>是</a:t>
                      </a:r>
                      <a:endParaRPr lang="nl-BE" sz="1100" b="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7.7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碳钢</a:t>
                      </a:r>
                      <a:endParaRPr lang="nl-BE" sz="1400" b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210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100" b="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Times New Roman"/>
                        </a:rPr>
                        <a:t>是</a:t>
                      </a:r>
                      <a:endParaRPr lang="nl-BE" sz="1100" b="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7.8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铜</a:t>
                      </a:r>
                      <a:endParaRPr lang="nl-BE" sz="1400" b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135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380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100" b="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Times New Roman"/>
                        </a:rPr>
                        <a:t>不</a:t>
                      </a:r>
                      <a:endParaRPr lang="nl-BE" sz="1100" b="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8.3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铝</a:t>
                      </a:r>
                      <a:endParaRPr lang="nl-BE" sz="1400" b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70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22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230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100" b="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Times New Roman"/>
                        </a:rPr>
                        <a:t>不</a:t>
                      </a:r>
                      <a:endParaRPr lang="nl-BE" sz="1100" b="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solidFill>
                            <a:srgbClr val="FF000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2.7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玻璃</a:t>
                      </a:r>
                      <a:endParaRPr lang="nl-BE" sz="1400" b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65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1,7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100" b="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Times New Roman"/>
                        </a:rPr>
                        <a:t>不</a:t>
                      </a:r>
                      <a:endParaRPr lang="nl-BE" sz="1100" b="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2.5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水泥</a:t>
                      </a:r>
                      <a:endParaRPr lang="nl-BE" sz="1400" b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48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100" b="0" dirty="0"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Times New Roman"/>
                        </a:rPr>
                        <a:t>不</a:t>
                      </a:r>
                      <a:endParaRPr lang="nl-BE" sz="1100" b="0" dirty="0"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2.5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521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 </a:t>
            </a:r>
            <a:r>
              <a:rPr lang="zh-CN" altLang="en-US" sz="2800" dirty="0"/>
              <a:t>不锈钢标准</a:t>
            </a:r>
            <a:endParaRPr lang="en-GB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3950"/>
              </p:ext>
            </p:extLst>
          </p:nvPr>
        </p:nvGraphicFramePr>
        <p:xfrm>
          <a:off x="455440" y="1268760"/>
          <a:ext cx="8229600" cy="48245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0234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>
                          <a:solidFill>
                            <a:srgbClr val="0070C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重要的全球标准</a:t>
                      </a:r>
                      <a:endParaRPr lang="fr-FR" sz="240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187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ISO</a:t>
                      </a:r>
                      <a:endParaRPr lang="en-GB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EN</a:t>
                      </a:r>
                      <a:endParaRPr lang="en-GB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ASTM/AISI</a:t>
                      </a:r>
                      <a:endParaRPr lang="en-GB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UNS</a:t>
                      </a:r>
                      <a:endParaRPr lang="en-GB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fr-FR" sz="18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JIS</a:t>
                      </a:r>
                      <a:endParaRPr lang="fr-FR" sz="180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667">
                <a:tc>
                  <a:txBody>
                    <a:bodyPr/>
                    <a:lstStyle/>
                    <a:p>
                      <a:pPr algn="ctr"/>
                      <a:endParaRPr lang="fr-BE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pPr algn="ctr"/>
                      <a:endParaRPr lang="fr-BE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fr-FR" sz="180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3449">
                <a:tc gridSpan="5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fr-FR" sz="1800" u="sng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fr-FR" sz="1800" u="sng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800" u="sng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注：</a:t>
                      </a:r>
                      <a:endParaRPr lang="fr-FR" sz="1800" u="sng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r>
                        <a:rPr lang="zh-CN" altLang="en-US" sz="18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大多国家都会参考上述标准，它们被广为接受。</a:t>
                      </a:r>
                      <a:endParaRPr lang="fr-FR" sz="18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r>
                        <a:rPr lang="zh-CN" altLang="en-US" sz="18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上述所有标准中，很多等级分类都非常类似。</a:t>
                      </a:r>
                      <a:endParaRPr lang="fr-FR" sz="18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endParaRPr lang="fr-FR" sz="18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endParaRPr lang="fr-FR" sz="18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r>
                        <a:rPr lang="zh-CN" altLang="en-US" sz="1800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美国标准请安：</a:t>
                      </a:r>
                      <a:r>
                        <a:rPr lang="fr-FR" sz="18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       </a:t>
                      </a:r>
                      <a:r>
                        <a:rPr lang="zh-CN" altLang="en-US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参考资料</a:t>
                      </a:r>
                      <a:r>
                        <a:rPr lang="fr-FR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11</a:t>
                      </a:r>
                    </a:p>
                    <a:p>
                      <a:r>
                        <a:rPr lang="zh-CN" altLang="en-US" sz="18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欧洲标准：</a:t>
                      </a:r>
                      <a:r>
                        <a:rPr lang="fr-FR" sz="18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             </a:t>
                      </a:r>
                      <a:r>
                        <a:rPr lang="zh-CN" altLang="en-US" sz="18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参考资料</a:t>
                      </a:r>
                      <a:r>
                        <a:rPr lang="fr-FR" sz="16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12</a:t>
                      </a:r>
                    </a:p>
                    <a:p>
                      <a:endParaRPr lang="fr-FR" sz="18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r>
                        <a:rPr lang="zh-CN" altLang="en-US" sz="18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提供相应表格：</a:t>
                      </a:r>
                      <a:r>
                        <a:rPr lang="fr-FR" altLang="zh-CN" sz="1800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       </a:t>
                      </a:r>
                      <a:r>
                        <a:rPr lang="zh-CN" altLang="en-US" sz="1800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参考资料</a:t>
                      </a:r>
                      <a:r>
                        <a:rPr lang="fr-FR" sz="1600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13 – 15</a:t>
                      </a:r>
                      <a:endParaRPr lang="fr-FR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fr-FR" sz="1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2" descr="http://www.greenseal.org/Portals/0/Images/iso_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648072" cy="58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memcachier.com/wp-content/uploads/2013/04/EU_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286" y="2456786"/>
            <a:ext cx="722569" cy="49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europairservices.com/wp-content/uploads/2009/09/usa-fla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208440" y="2532352"/>
            <a:ext cx="723600" cy="39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europairservices.com/wp-content/uploads/2009/09/usa-fla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868144" y="2492896"/>
            <a:ext cx="723600" cy="39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social.eli.ubc.ca/files/2011/08/japan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469412"/>
            <a:ext cx="683298" cy="455532"/>
          </a:xfrm>
          <a:prstGeom prst="rect">
            <a:avLst/>
          </a:prstGeom>
          <a:noFill/>
          <a:ln>
            <a:solidFill>
              <a:srgbClr val="3333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2415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建筑施工中使用的主要等级：</a:t>
            </a:r>
            <a:br>
              <a:rPr lang="en-US" altLang="zh-CN" sz="2800" dirty="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fr-FR" sz="2800" dirty="0">
                <a:latin typeface="SimSun" panose="02010600030101010101" pitchFamily="2" charset="-122"/>
                <a:ea typeface="SimSun" panose="02010600030101010101" pitchFamily="2" charset="-122"/>
              </a:rPr>
              <a:t>EN 10088-4 (</a:t>
            </a:r>
            <a:r>
              <a:rPr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薄钢板</a:t>
            </a:r>
            <a:r>
              <a:rPr lang="fr-FR" sz="2800" dirty="0">
                <a:latin typeface="SimSun" panose="02010600030101010101" pitchFamily="2" charset="-122"/>
                <a:ea typeface="SimSun" panose="02010600030101010101" pitchFamily="2" charset="-122"/>
              </a:rPr>
              <a:t>/</a:t>
            </a:r>
            <a:r>
              <a:rPr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钢板</a:t>
            </a:r>
            <a:r>
              <a:rPr lang="fr-FR" sz="2800" dirty="0">
                <a:latin typeface="SimSun" panose="02010600030101010101" pitchFamily="2" charset="-122"/>
                <a:ea typeface="SimSun" panose="02010600030101010101" pitchFamily="2" charset="-122"/>
              </a:rPr>
              <a:t>/</a:t>
            </a:r>
            <a:r>
              <a:rPr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钢带</a:t>
            </a:r>
            <a:r>
              <a:rPr lang="fr-FR" sz="2800" dirty="0"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r>
              <a:rPr lang="fr-FR" sz="1800" baseline="50000" dirty="0">
                <a:latin typeface="SimSun" panose="02010600030101010101" pitchFamily="2" charset="-122"/>
                <a:ea typeface="SimSun" panose="02010600030101010101" pitchFamily="2" charset="-122"/>
              </a:rPr>
              <a:t>16, 17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8884433"/>
              </p:ext>
            </p:extLst>
          </p:nvPr>
        </p:nvGraphicFramePr>
        <p:xfrm>
          <a:off x="107504" y="1600200"/>
          <a:ext cx="8712968" cy="4745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4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4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04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44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9473"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级别</a:t>
                      </a:r>
                      <a:endParaRPr lang="fr-FR" sz="1400" b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ASTM</a:t>
                      </a:r>
                    </a:p>
                    <a:p>
                      <a:r>
                        <a:rPr lang="fr-FR" sz="12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UNS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C</a:t>
                      </a:r>
                    </a:p>
                    <a:p>
                      <a:r>
                        <a:rPr lang="fr-FR" sz="1200" b="0" dirty="0" err="1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Wt</a:t>
                      </a:r>
                      <a:r>
                        <a:rPr lang="fr-FR" sz="12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Cr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err="1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Wt</a:t>
                      </a:r>
                      <a:r>
                        <a:rPr lang="fr-FR" sz="12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Ni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err="1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Wt</a:t>
                      </a:r>
                      <a:r>
                        <a:rPr lang="fr-FR" sz="12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Mo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err="1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Wt</a:t>
                      </a:r>
                      <a:r>
                        <a:rPr lang="fr-FR" sz="12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其它</a:t>
                      </a:r>
                      <a:endParaRPr lang="fr-FR" sz="1400" b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err="1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Wt</a:t>
                      </a:r>
                      <a:r>
                        <a:rPr lang="fr-FR" sz="12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典型用于</a:t>
                      </a:r>
                      <a:r>
                        <a:rPr lang="fr-FR" sz="1400" b="0" baseline="500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3,4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66"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4003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S40977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0,02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11,5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0,5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-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-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zh-CN" altLang="en-US" sz="14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加热或为加热的内饰</a:t>
                      </a:r>
                      <a:endParaRPr lang="fr-FR" sz="1400" b="0" kern="1200" dirty="0">
                        <a:solidFill>
                          <a:schemeClr val="dk1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539"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4016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430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0,04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16,5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-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-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-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装饰性内饰覆层</a:t>
                      </a:r>
                      <a:endParaRPr lang="fr-FR" sz="1400" b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921"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4509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4510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S43932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439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0,02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0,02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18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17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-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-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-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-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Nb Ti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Ti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内陆屋顶和雨水管</a:t>
                      </a: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——</a:t>
                      </a:r>
                      <a:r>
                        <a:rPr lang="zh-CN" altLang="en-US" sz="14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通常镀锡来增加光泽</a:t>
                      </a:r>
                      <a:endParaRPr lang="fr-FR" sz="1200" b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668"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4521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444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0,02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17,8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-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2,1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Ti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家用水暖市场</a:t>
                      </a:r>
                      <a:endParaRPr lang="fr-FR" sz="1400" b="0" kern="1200" dirty="0">
                        <a:solidFill>
                          <a:schemeClr val="dk1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1362"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4301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4307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4306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304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304L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304L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0,04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0,02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0,02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18,118,118,2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8,1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8,1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-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-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-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-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zh-CN" altLang="en-US" sz="14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非沿海区正常工业黄静下的建筑内饰和外部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+mn-cs"/>
                      </a:endParaRPr>
                    </a:p>
                    <a:p>
                      <a:endParaRPr lang="fr-FR" sz="1400" b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8803"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4401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4404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4571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316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316L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316Ti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0,04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0,02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0,04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17,2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17,2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16,8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10,1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10,1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2,1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2,1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-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-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zh-CN" altLang="en-US" sz="14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潮湿环境、沿海区域，重度工业污染环境，或者有除冰盐问题的公路周边。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3282"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4529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4547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N08926</a:t>
                      </a:r>
                    </a:p>
                    <a:p>
                      <a:endParaRPr lang="fr-FR" sz="1400" b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S31254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0,01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0,01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20,5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24,8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6,5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N, Cu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N, 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公路隧道和室内游泳池</a:t>
                      </a:r>
                      <a:endParaRPr lang="fr-FR" sz="1400" b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504" y="6525344"/>
            <a:ext cx="8712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>
                <a:latin typeface="SimSun" panose="02010600030101010101" pitchFamily="2" charset="-122"/>
                <a:ea typeface="SimSun" panose="02010600030101010101" pitchFamily="2" charset="-122"/>
              </a:rPr>
              <a:t>ABC = 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</a:rPr>
              <a:t>建筑，楼宇与施工</a:t>
            </a:r>
            <a:endParaRPr lang="en-GB" sz="14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>
                <a:latin typeface="SimSun" panose="02010600030101010101" pitchFamily="2" charset="-122"/>
                <a:ea typeface="SimSun" panose="02010600030101010101" pitchFamily="2" charset="-122"/>
              </a:rPr>
              <a:t>12</a:t>
            </a:fld>
            <a:endParaRPr lang="fr-FR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3090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建筑施工中的主要等级：</a:t>
            </a:r>
            <a:br>
              <a:rPr lang="fr-FR" sz="2800" dirty="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fr-FR" sz="2800" dirty="0">
                <a:latin typeface="SimSun" panose="02010600030101010101" pitchFamily="2" charset="-122"/>
                <a:ea typeface="SimSun" panose="02010600030101010101" pitchFamily="2" charset="-122"/>
              </a:rPr>
              <a:t>EN 10088-5</a:t>
            </a:r>
            <a:r>
              <a:rPr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（棒材</a:t>
            </a:r>
            <a:r>
              <a:rPr lang="fr-FR" sz="2800" dirty="0">
                <a:latin typeface="SimSun" panose="02010600030101010101" pitchFamily="2" charset="-122"/>
                <a:ea typeface="SimSun" panose="02010600030101010101" pitchFamily="2" charset="-122"/>
              </a:rPr>
              <a:t>/</a:t>
            </a:r>
            <a:r>
              <a:rPr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线材</a:t>
            </a:r>
            <a:r>
              <a:rPr lang="fr-FR" sz="2800" dirty="0">
                <a:latin typeface="SimSun" panose="02010600030101010101" pitchFamily="2" charset="-122"/>
                <a:ea typeface="SimSun" panose="02010600030101010101" pitchFamily="2" charset="-122"/>
              </a:rPr>
              <a:t>/</a:t>
            </a:r>
            <a:r>
              <a:rPr lang="zh-CN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型材）</a:t>
            </a:r>
            <a:r>
              <a:rPr lang="fr-FR" sz="1800" baseline="50000" dirty="0">
                <a:latin typeface="SimSun" panose="02010600030101010101" pitchFamily="2" charset="-122"/>
                <a:ea typeface="SimSun" panose="02010600030101010101" pitchFamily="2" charset="-122"/>
              </a:rPr>
              <a:t>18</a:t>
            </a: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5260355"/>
              </p:ext>
            </p:extLst>
          </p:nvPr>
        </p:nvGraphicFramePr>
        <p:xfrm>
          <a:off x="179512" y="1484784"/>
          <a:ext cx="8568949" cy="4998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1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6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6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6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6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88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843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6947"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级别</a:t>
                      </a:r>
                      <a:endParaRPr lang="fr-FR" sz="1400" b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ASTM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UNS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C</a:t>
                      </a:r>
                    </a:p>
                    <a:p>
                      <a:r>
                        <a:rPr lang="fr-FR" sz="1400" b="0" dirty="0" err="1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Wt</a:t>
                      </a:r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Cr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err="1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Wt</a:t>
                      </a:r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Ni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err="1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Wt</a:t>
                      </a:r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Mo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err="1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Wt</a:t>
                      </a:r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其它</a:t>
                      </a:r>
                      <a:endParaRPr lang="fr-FR" sz="1400" b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err="1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Wt</a:t>
                      </a:r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典型用于</a:t>
                      </a:r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fr-FR" sz="1400" b="0" baseline="5000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227"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4003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S40977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0,02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11,5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0,5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-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-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endParaRPr lang="fr-FR" sz="1400" b="0" kern="1200" dirty="0">
                        <a:solidFill>
                          <a:schemeClr val="dk1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912"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4016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430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0,04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16,5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-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-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-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板岩钩</a:t>
                      </a:r>
                      <a:r>
                        <a:rPr lang="en-US" altLang="zh-CN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</a:t>
                      </a:r>
                      <a:endParaRPr lang="fr-FR" sz="1400" b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912"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4542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630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0,04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16,0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4,0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b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 err="1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Cu,Nb</a:t>
                      </a:r>
                      <a:endParaRPr lang="fr-FR" sz="1400" b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拉杆</a:t>
                      </a:r>
                      <a:endParaRPr lang="fr-FR" sz="1400" b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4928"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4301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4307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4311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4567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304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304L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304N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304Cu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0,04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0,02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0,02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0,02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18,1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18,1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18,1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17,1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8,1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8,1</a:t>
                      </a:r>
                    </a:p>
                    <a:p>
                      <a:r>
                        <a:rPr lang="fr-FR" sz="1400" b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8,6</a:t>
                      </a:r>
                    </a:p>
                    <a:p>
                      <a:r>
                        <a:rPr lang="fr-FR" sz="1400" b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8,6</a:t>
                      </a:r>
                      <a:endParaRPr lang="fr-FR" sz="1400" b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-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-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-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-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-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N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b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endParaRPr lang="fr-FR" sz="1400" b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钢筋</a:t>
                      </a:r>
                      <a:endParaRPr lang="fr-FR" sz="1400" b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A2 </a:t>
                      </a:r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紧固件</a:t>
                      </a:r>
                      <a:endParaRPr lang="fr-FR" sz="1400" b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2859"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4401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4404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4429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316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316L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« 316LN 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0,05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0,02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0,02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16,6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16,6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10,1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10,1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2,1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2,1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-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-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在远离海岸的正常工业环境中用于建筑内部和外部。</a:t>
                      </a:r>
                      <a:endParaRPr lang="en-US" sz="1400" b="0" kern="1200" baseline="0" dirty="0">
                        <a:solidFill>
                          <a:schemeClr val="dk1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kern="1200" baseline="0" dirty="0">
                          <a:solidFill>
                            <a:schemeClr val="dk1"/>
                          </a:solidFill>
                          <a:effectLst/>
                          <a:latin typeface="SimSun" panose="02010600030101010101" pitchFamily="2" charset="-122"/>
                          <a:ea typeface="SimSun" panose="02010600030101010101" pitchFamily="2" charset="-122"/>
                          <a:cs typeface="+mn-cs"/>
                        </a:rPr>
                        <a:t>钢筋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SimSun" panose="02010600030101010101" pitchFamily="2" charset="-122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0543"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4529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4547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« 926 »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S31254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0,01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0,01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20,5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24,8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6,5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N, Cu</a:t>
                      </a:r>
                    </a:p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N, 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公路隧道和室内游泳池</a:t>
                      </a:r>
                      <a:endParaRPr lang="fr-FR" sz="1400" b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912"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4362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S32304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0,02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N, 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钢筋和机械组件</a:t>
                      </a:r>
                      <a:endParaRPr lang="fr-FR" sz="1400" b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912"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4462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S32205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0,02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钢筋和机械组件</a:t>
                      </a:r>
                      <a:endParaRPr lang="fr-FR" sz="1400" b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>
                <a:latin typeface="SimSun" panose="02010600030101010101" pitchFamily="2" charset="-122"/>
                <a:ea typeface="SimSun" panose="02010600030101010101" pitchFamily="2" charset="-122"/>
              </a:rPr>
              <a:t>13</a:t>
            </a:fld>
            <a:endParaRPr lang="fr-FR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0863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800" dirty="0"/>
              <a:t>全球不锈钢产量各类别细分</a:t>
            </a:r>
            <a:endParaRPr lang="fr-F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0"/>
          <a:stretch/>
        </p:blipFill>
        <p:spPr>
          <a:xfrm>
            <a:off x="1048006" y="1083087"/>
            <a:ext cx="6615491" cy="577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48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58775" y="296653"/>
            <a:ext cx="6661497" cy="6120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2400" dirty="0">
                <a:latin typeface="Adobe Fangsong Std R" pitchFamily="18" charset="-128"/>
                <a:ea typeface="Adobe Fangsong Std R" pitchFamily="18" charset="-128"/>
                <a:cs typeface="Browallia New" panose="020B0604020202020204" pitchFamily="34" charset="-34"/>
              </a:rPr>
              <a:t>全球产量按不同类别细分</a:t>
            </a:r>
            <a:r>
              <a:rPr lang="fr-FR" sz="2400" baseline="50000" dirty="0">
                <a:latin typeface="Adobe Fangsong Std R" pitchFamily="18" charset="-128"/>
                <a:ea typeface="Adobe Fangsong Std R" pitchFamily="18" charset="-128"/>
                <a:cs typeface="Browallia New" panose="020B0604020202020204" pitchFamily="34" charset="-34"/>
              </a:rPr>
              <a:t>19</a:t>
            </a:r>
            <a:endParaRPr lang="en-US" sz="2400" baseline="50000" dirty="0">
              <a:latin typeface="Adobe Fangsong Std R" pitchFamily="18" charset="-128"/>
              <a:ea typeface="Adobe Fangsong Std R" pitchFamily="18" charset="-128"/>
              <a:cs typeface="Browallia New" panose="020B0604020202020204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902751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Adobe Fangsong Std R" pitchFamily="18" charset="-128"/>
                <a:ea typeface="Adobe Fangsong Std R" pitchFamily="18" charset="-128"/>
                <a:cs typeface="Browallia New" panose="020B0604020202020204" pitchFamily="34" charset="-34"/>
              </a:rPr>
              <a:t>由于镍的价格高，因此倾向于用铬</a:t>
            </a:r>
            <a:r>
              <a:rPr lang="en-US" altLang="zh-CN" dirty="0">
                <a:latin typeface="Adobe Fangsong Std R" pitchFamily="18" charset="-128"/>
                <a:ea typeface="Adobe Fangsong Std R" pitchFamily="18" charset="-128"/>
                <a:cs typeface="Browallia New" panose="020B0604020202020204" pitchFamily="34" charset="-34"/>
              </a:rPr>
              <a:t> –</a:t>
            </a:r>
            <a:r>
              <a:rPr lang="zh-CN" altLang="en-US" dirty="0">
                <a:latin typeface="Adobe Fangsong Std R" pitchFamily="18" charset="-128"/>
                <a:ea typeface="Adobe Fangsong Std R" pitchFamily="18" charset="-128"/>
                <a:cs typeface="Browallia New" panose="020B0604020202020204" pitchFamily="34" charset="-34"/>
              </a:rPr>
              <a:t>锰或铬级钢来代替常用的铬镍级钢</a:t>
            </a:r>
            <a:endParaRPr lang="fr-FR" dirty="0">
              <a:latin typeface="Adobe Fangsong Std R" pitchFamily="18" charset="-128"/>
              <a:ea typeface="Adobe Fangsong Std R" pitchFamily="18" charset="-128"/>
              <a:cs typeface="Browallia New" panose="020B0604020202020204" pitchFamily="34" charset="-34"/>
            </a:endParaRPr>
          </a:p>
          <a:p>
            <a:r>
              <a:rPr lang="zh-CN" altLang="en-US" dirty="0">
                <a:latin typeface="Adobe Fangsong Std R" pitchFamily="18" charset="-128"/>
                <a:ea typeface="Adobe Fangsong Std R" pitchFamily="18" charset="-128"/>
                <a:cs typeface="Browallia New" panose="020B0604020202020204" pitchFamily="34" charset="-34"/>
              </a:rPr>
              <a:t>今天双相钢产量很低，但未来可望增长</a:t>
            </a:r>
            <a:endParaRPr lang="fr-FR" dirty="0">
              <a:latin typeface="Adobe Fangsong Std R" pitchFamily="18" charset="-128"/>
              <a:ea typeface="Adobe Fangsong Std R" pitchFamily="18" charset="-128"/>
              <a:cs typeface="Browallia New" panose="020B0604020202020204" pitchFamily="34" charset="-34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856520" y="6597352"/>
            <a:ext cx="3960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8D9797-9C41-4F10-B9F7-025055FFE561}" type="slidenum">
              <a:rPr lang="fr-FR" sz="1200" smtClean="0">
                <a:solidFill>
                  <a:schemeClr val="bg1"/>
                </a:solidFill>
                <a:latin typeface="Adobe Fangsong Std R" pitchFamily="18" charset="-128"/>
                <a:ea typeface="Adobe Fangsong Std R" pitchFamily="18" charset="-128"/>
                <a:cs typeface="Browallia New" panose="020B0604020202020204" pitchFamily="34" charset="-34"/>
              </a:rPr>
              <a:pPr/>
              <a:t>15</a:t>
            </a:fld>
            <a:endParaRPr lang="fr-FR" sz="1200" dirty="0">
              <a:solidFill>
                <a:schemeClr val="bg1"/>
              </a:solidFill>
              <a:latin typeface="Adobe Fangsong Std R" pitchFamily="18" charset="-128"/>
              <a:ea typeface="Adobe Fangsong Std R" pitchFamily="18" charset="-128"/>
              <a:cs typeface="Browallia New" panose="020B0604020202020204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84DFF9-C04B-44D7-93CE-C36D6EED17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" t="19912" r="3780"/>
          <a:stretch/>
        </p:blipFill>
        <p:spPr>
          <a:xfrm>
            <a:off x="345605" y="727728"/>
            <a:ext cx="8439620" cy="51750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948694">
            <a:off x="7405934" y="365942"/>
            <a:ext cx="140301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  <a:latin typeface="Adobe Fangsong Std R" pitchFamily="18" charset="-128"/>
                <a:ea typeface="Adobe Fangsong Std R" pitchFamily="18" charset="-128"/>
                <a:cs typeface="Browallia New" panose="020B0604020202020204" pitchFamily="34" charset="-34"/>
              </a:rPr>
              <a:t>新</a:t>
            </a:r>
            <a:r>
              <a:rPr lang="fr-FR" b="1" dirty="0">
                <a:solidFill>
                  <a:srgbClr val="FF0000"/>
                </a:solidFill>
                <a:latin typeface="Adobe Fangsong Std R" pitchFamily="18" charset="-128"/>
                <a:ea typeface="Adobe Fangsong Std R" pitchFamily="18" charset="-128"/>
                <a:cs typeface="Browallia New" panose="020B0604020202020204" pitchFamily="34" charset="-34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946674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22000" cy="1143000"/>
          </a:xfrm>
        </p:spPr>
        <p:txBody>
          <a:bodyPr>
            <a:noAutofit/>
          </a:bodyPr>
          <a:lstStyle/>
          <a:p>
            <a:r>
              <a:rPr lang="zh-CN" altLang="en-US" sz="3600" baseline="30000" dirty="0"/>
              <a:t>各地区不锈钢粗钢产量（钢板</a:t>
            </a:r>
            <a:r>
              <a:rPr lang="en-US" altLang="zh-CN" sz="3600" baseline="30000" dirty="0"/>
              <a:t>/</a:t>
            </a:r>
            <a:r>
              <a:rPr lang="zh-CN" altLang="en-US" sz="3600" baseline="30000" dirty="0"/>
              <a:t>钢锭当量）（单位：千公吨）</a:t>
            </a:r>
            <a:br>
              <a:rPr lang="zh-CN" altLang="en-US" baseline="30000" dirty="0"/>
            </a:br>
            <a:r>
              <a:rPr lang="zh-CN" altLang="en-US" baseline="30000" dirty="0"/>
              <a:t>	</a:t>
            </a:r>
            <a:r>
              <a:rPr lang="zh-CN" altLang="en-US" sz="2800" baseline="30000" dirty="0"/>
              <a:t>其他：巴西、俄罗斯、南非、韩国、印度尼西亚</a:t>
            </a:r>
            <a:endParaRPr lang="zh-CN" altLang="en-US" baseline="30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285B22-B332-462B-AA3C-8D34A57C3A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19912" r="3571" b="1183"/>
          <a:stretch/>
        </p:blipFill>
        <p:spPr>
          <a:xfrm>
            <a:off x="436037" y="1417638"/>
            <a:ext cx="8422000" cy="509857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 rot="744490">
            <a:off x="2968870" y="1339939"/>
            <a:ext cx="140301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2019</a:t>
            </a:r>
          </a:p>
          <a:p>
            <a:pPr algn="ctr"/>
            <a:r>
              <a:rPr lang="en-US" dirty="0" err="1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年资料更新</a:t>
            </a:r>
            <a:endParaRPr lang="fr-FR" b="1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8101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38944" y="180120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4000" baseline="30000" dirty="0"/>
              <a:t>国际不锈钢粗钢产量年复合增长率 </a:t>
            </a:r>
            <a:r>
              <a:rPr lang="en-US" altLang="zh-CN" sz="4000" baseline="30000" dirty="0"/>
              <a:t>(</a:t>
            </a:r>
            <a:r>
              <a:rPr lang="zh-CN" altLang="en-US" sz="4000" baseline="30000" dirty="0"/>
              <a:t>钢板</a:t>
            </a:r>
            <a:r>
              <a:rPr lang="en-US" altLang="zh-CN" sz="4000" baseline="30000" dirty="0"/>
              <a:t>/</a:t>
            </a:r>
            <a:r>
              <a:rPr lang="zh-CN" altLang="en-US" sz="4000" baseline="30000" dirty="0"/>
              <a:t>钢锭当量</a:t>
            </a:r>
            <a:r>
              <a:rPr lang="en-US" altLang="zh-CN" sz="4000" baseline="30000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6F2E0B-0AEE-4E27-856B-EEFBDD18E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t="21025" r="6688" b="6539"/>
          <a:stretch/>
        </p:blipFill>
        <p:spPr>
          <a:xfrm>
            <a:off x="438944" y="1844824"/>
            <a:ext cx="8093496" cy="4680520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B2731CE3-774C-4617-8B5A-9B685DF1AE12}"/>
              </a:ext>
            </a:extLst>
          </p:cNvPr>
          <p:cNvSpPr txBox="1"/>
          <p:nvPr/>
        </p:nvSpPr>
        <p:spPr>
          <a:xfrm rot="744490">
            <a:off x="7433366" y="999954"/>
            <a:ext cx="140301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2019</a:t>
            </a:r>
          </a:p>
          <a:p>
            <a:pPr algn="ctr"/>
            <a:r>
              <a:rPr lang="en-US" dirty="0" err="1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年资料更新</a:t>
            </a:r>
            <a:endParaRPr lang="fr-FR" b="1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9718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38944" y="180120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4000" baseline="30000" dirty="0">
                <a:latin typeface="SimSun" panose="02010600030101010101" pitchFamily="2" charset="-122"/>
                <a:ea typeface="SimSun" panose="02010600030101010101" pitchFamily="2" charset="-122"/>
              </a:rPr>
              <a:t>各地区不锈钢的表观使用量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BF030-AE98-4073-B41E-C8A4F9C367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19316" r="4326" b="-279"/>
          <a:stretch/>
        </p:blipFill>
        <p:spPr>
          <a:xfrm>
            <a:off x="107504" y="1124744"/>
            <a:ext cx="8424936" cy="5231541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FF1AD44E-1CB1-4CDD-B021-DAA9FEC4DAD0}"/>
              </a:ext>
            </a:extLst>
          </p:cNvPr>
          <p:cNvSpPr txBox="1"/>
          <p:nvPr/>
        </p:nvSpPr>
        <p:spPr>
          <a:xfrm rot="744490">
            <a:off x="7364401" y="428454"/>
            <a:ext cx="140301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2019</a:t>
            </a:r>
          </a:p>
          <a:p>
            <a:pPr algn="ctr"/>
            <a:r>
              <a:rPr lang="en-US" dirty="0" err="1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年资料更新</a:t>
            </a:r>
            <a:endParaRPr lang="fr-FR" b="1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7690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zh-CN" altLang="en-US" dirty="0"/>
              <a:t>参考文献</a:t>
            </a:r>
            <a:r>
              <a:rPr lang="fr-BE" dirty="0"/>
              <a:t>(1/2)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514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400" dirty="0">
                <a:hlinkClick r:id="rId2"/>
              </a:rPr>
              <a:t>https://www.worldstainless.org/Files/issf/non-image-files/PDF/TheStainlessSteelFamily.pdf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>
                <a:hlinkClick r:id="rId2"/>
              </a:rPr>
              <a:t>http://www.outokumpu.com/en/stainless-steel/about-stainless-steel/stainless-steel-types/pages/default.aspx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/>
              <a:t>D. </a:t>
            </a:r>
            <a:r>
              <a:rPr lang="en-US" sz="1400" dirty="0" err="1"/>
              <a:t>Peckner</a:t>
            </a:r>
            <a:r>
              <a:rPr lang="en-US" sz="1400" dirty="0"/>
              <a:t> Handbook of Stainless Steels Hardcover – June, 1977 ISBN-13: 978-0070491472 ISBN-10: 007049147X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400" dirty="0">
                <a:hlinkClick r:id="rId3"/>
              </a:rPr>
              <a:t>http://www.imoa.info/download_files/stainless-steel/Austenitics.pdf</a:t>
            </a:r>
            <a:r>
              <a:rPr lang="fr-FR" sz="14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400" dirty="0"/>
              <a:t>New « 200 </a:t>
            </a:r>
            <a:r>
              <a:rPr lang="fr-FR" sz="1400" dirty="0" err="1"/>
              <a:t>series</a:t>
            </a:r>
            <a:r>
              <a:rPr lang="fr-FR" sz="1400" dirty="0"/>
              <a:t> </a:t>
            </a:r>
            <a:r>
              <a:rPr lang="fr-FR" sz="1400" dirty="0" err="1"/>
              <a:t>steels</a:t>
            </a:r>
            <a:r>
              <a:rPr lang="fr-FR" sz="1400" dirty="0"/>
              <a:t> »: An </a:t>
            </a:r>
            <a:r>
              <a:rPr lang="fr-FR" sz="1400" dirty="0" err="1"/>
              <a:t>opportunity</a:t>
            </a:r>
            <a:r>
              <a:rPr lang="fr-FR" sz="1400" dirty="0"/>
              <a:t> or a </a:t>
            </a:r>
            <a:r>
              <a:rPr lang="fr-FR" sz="1400" dirty="0" err="1"/>
              <a:t>threat</a:t>
            </a:r>
            <a:r>
              <a:rPr lang="fr-FR" sz="1400" dirty="0"/>
              <a:t> to the image of </a:t>
            </a:r>
            <a:r>
              <a:rPr lang="fr-FR" sz="1400" dirty="0" err="1"/>
              <a:t>stainless</a:t>
            </a:r>
            <a:r>
              <a:rPr lang="fr-FR" sz="1400" dirty="0"/>
              <a:t> </a:t>
            </a:r>
            <a:r>
              <a:rPr lang="fr-FR" sz="1400" dirty="0" err="1"/>
              <a:t>steel</a:t>
            </a:r>
            <a:r>
              <a:rPr lang="fr-FR" sz="1400" dirty="0"/>
              <a:t>? </a:t>
            </a:r>
            <a:r>
              <a:rPr lang="fr-FR" sz="1400" dirty="0">
                <a:hlinkClick r:id="rId4"/>
              </a:rPr>
              <a:t>http://worldstainless.org/publications/brochures_and_posters</a:t>
            </a:r>
            <a:r>
              <a:rPr lang="fr-FR" sz="14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400" dirty="0"/>
              <a:t>The </a:t>
            </a:r>
            <a:r>
              <a:rPr lang="fr-FR" sz="1400" dirty="0" err="1"/>
              <a:t>ferritic</a:t>
            </a:r>
            <a:r>
              <a:rPr lang="fr-FR" sz="1400" dirty="0"/>
              <a:t> solution </a:t>
            </a:r>
            <a:r>
              <a:rPr lang="fr-FR" sz="1400" dirty="0">
                <a:hlinkClick r:id="rId5"/>
              </a:rPr>
              <a:t>https://www.worldstainless.org/Files/issf/non-image-files/PDF/ISSF_The_Ferritic_Solution_Chinese.pdf</a:t>
            </a:r>
            <a:endParaRPr lang="fr-FR" sz="1400" dirty="0"/>
          </a:p>
          <a:p>
            <a:pPr marL="514350" indent="-514350">
              <a:buFont typeface="+mj-lt"/>
              <a:buAutoNum type="arabicPeriod"/>
            </a:pPr>
            <a:r>
              <a:rPr lang="fr-FR" sz="1400" dirty="0" err="1"/>
              <a:t>Martensitic</a:t>
            </a:r>
            <a:r>
              <a:rPr lang="fr-FR" sz="1400" dirty="0"/>
              <a:t> </a:t>
            </a:r>
            <a:r>
              <a:rPr lang="fr-FR" sz="1400" dirty="0" err="1"/>
              <a:t>stainless</a:t>
            </a:r>
            <a:r>
              <a:rPr lang="fr-FR" sz="1400" dirty="0"/>
              <a:t> </a:t>
            </a:r>
            <a:r>
              <a:rPr lang="fr-FR" sz="1400" dirty="0" err="1"/>
              <a:t>steels</a:t>
            </a:r>
            <a:r>
              <a:rPr lang="fr-FR" sz="1400" dirty="0"/>
              <a:t> </a:t>
            </a:r>
            <a:r>
              <a:rPr lang="fr-FR" sz="1400" dirty="0">
                <a:hlinkClick r:id="rId6"/>
              </a:rPr>
              <a:t>http://www.worldstainless.org/Files/issf/non-image-files/PDF/ISSF_Martensitic_Stainless_Steels.pdf</a:t>
            </a:r>
            <a:endParaRPr lang="fr-FR" sz="1400" dirty="0"/>
          </a:p>
          <a:p>
            <a:pPr marL="514350" indent="-514350">
              <a:buFont typeface="+mj-lt"/>
              <a:buAutoNum type="arabicPeriod"/>
            </a:pPr>
            <a:r>
              <a:rPr lang="fr-FR" sz="1400" dirty="0"/>
              <a:t>Duplex </a:t>
            </a:r>
            <a:r>
              <a:rPr lang="fr-FR" sz="1400" dirty="0" err="1"/>
              <a:t>stainless</a:t>
            </a:r>
            <a:r>
              <a:rPr lang="fr-FR" sz="1400" dirty="0"/>
              <a:t> </a:t>
            </a:r>
            <a:r>
              <a:rPr lang="fr-FR" sz="1400" dirty="0" err="1"/>
              <a:t>steels</a:t>
            </a:r>
            <a:r>
              <a:rPr lang="fr-FR" sz="1400" dirty="0"/>
              <a:t>: </a:t>
            </a:r>
            <a:r>
              <a:rPr lang="fr-FR" sz="1400" dirty="0">
                <a:hlinkClick r:id="rId7"/>
              </a:rPr>
              <a:t>https://www.imoa.info/molybdenum-uses/molybdenum-grade-stainless-steels/architecture/structural-duplex-stainless.php?d=1</a:t>
            </a:r>
            <a:endParaRPr lang="fr-FR" sz="1400" dirty="0"/>
          </a:p>
          <a:p>
            <a:pPr marL="514350" indent="-514350">
              <a:buFont typeface="+mj-lt"/>
              <a:buAutoNum type="arabicPeriod"/>
            </a:pPr>
            <a:r>
              <a:rPr lang="fr-FR" sz="1400" dirty="0">
                <a:hlinkClick r:id="rId8"/>
              </a:rPr>
              <a:t>https://www.nickelinstitute.org/~/Media/Files/TechnicalLiterature/CapabilitiesandLimitationsofArchitecturalMetalsandMetalsforCorrosionResistanceI_14057a_.pdf</a:t>
            </a:r>
            <a:r>
              <a:rPr lang="fr-FR" sz="14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400" dirty="0">
                <a:hlinkClick r:id="rId9"/>
              </a:rPr>
              <a:t>https://www.worldstainless.org/Files/issf/non-image-files/PDF/Euro_Inox/Tables_TechnicalProperties_EN.pdf</a:t>
            </a:r>
            <a:r>
              <a:rPr lang="fr-FR" sz="1400" dirty="0"/>
              <a:t> </a:t>
            </a:r>
            <a:endParaRPr lang="fr-FR" sz="1400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1400" dirty="0">
                <a:hlinkClick r:id="rId10"/>
              </a:rPr>
              <a:t>http://www.imoa.info/download_files/stainless-steel/2014-8-Specification-and-Guideline-list.pdf</a:t>
            </a:r>
            <a:r>
              <a:rPr lang="fr-FR" sz="14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400" dirty="0">
                <a:hlinkClick r:id="rId11"/>
              </a:rPr>
              <a:t>http://www.bssa.org.uk/topics.php?article=370&amp;featured=1</a:t>
            </a:r>
            <a:r>
              <a:rPr lang="fr-FR" sz="14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>
                <a:hlinkClick r:id="rId12"/>
              </a:rPr>
              <a:t>https://www.worldstainless.org/about-stainless/what-is-stainless-steel/standards/</a:t>
            </a:r>
            <a:r>
              <a:rPr lang="en-US" sz="1400" dirty="0"/>
              <a:t> </a:t>
            </a: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688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视频</a:t>
            </a:r>
            <a:endParaRPr lang="en-GB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326205"/>
              </p:ext>
            </p:extLst>
          </p:nvPr>
        </p:nvGraphicFramePr>
        <p:xfrm>
          <a:off x="457200" y="1600200"/>
          <a:ext cx="8229600" cy="47091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4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4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69707">
                <a:tc>
                  <a:txBody>
                    <a:bodyPr/>
                    <a:lstStyle/>
                    <a:p>
                      <a:endParaRPr lang="en-GB" dirty="0">
                        <a:latin typeface="Adobe Fangsong Std R" panose="02020400000000000000" pitchFamily="18" charset="-128"/>
                        <a:ea typeface="Adobe Fangsong Std 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aseline="0" dirty="0"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百年不锈钢</a:t>
                      </a:r>
                      <a:endParaRPr lang="fr-BE" baseline="0" dirty="0">
                        <a:latin typeface="Adobe Fangsong Std R" panose="02020400000000000000" pitchFamily="18" charset="-128"/>
                        <a:ea typeface="Adobe Fangsong Std R" panose="02020400000000000000" pitchFamily="18" charset="-128"/>
                      </a:endParaRPr>
                    </a:p>
                    <a:p>
                      <a:r>
                        <a:rPr lang="en-GB" strike="noStrike" dirty="0"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  <a:hlinkClick r:id="rId2"/>
                        </a:rPr>
                        <a:t>https://youtu.be/OgdZEruLYwo</a:t>
                      </a:r>
                      <a:endParaRPr lang="en-GB" strike="noStrike" dirty="0">
                        <a:latin typeface="Adobe Fangsong Std R" panose="02020400000000000000" pitchFamily="18" charset="-128"/>
                        <a:ea typeface="Adobe Fangsong Std 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9707">
                <a:tc>
                  <a:txBody>
                    <a:bodyPr/>
                    <a:lstStyle/>
                    <a:p>
                      <a:endParaRPr lang="en-GB" dirty="0">
                        <a:latin typeface="Adobe Fangsong Std R" panose="02020400000000000000" pitchFamily="18" charset="-128"/>
                        <a:ea typeface="Adobe Fangsong Std 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加入合金，提升价值</a:t>
                      </a:r>
                      <a:endParaRPr lang="fr-BE" baseline="0" dirty="0">
                        <a:latin typeface="Adobe Fangsong Std R" panose="02020400000000000000" pitchFamily="18" charset="-128"/>
                        <a:ea typeface="Adobe Fangsong Std R" panose="02020400000000000000" pitchFamily="18" charset="-128"/>
                      </a:endParaRPr>
                    </a:p>
                    <a:p>
                      <a:r>
                        <a:rPr lang="en-GB" strike="noStrike" dirty="0"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  <a:hlinkClick r:id="rId3"/>
                        </a:rPr>
                        <a:t>https://youtu.be/L9kFExl1qFU</a:t>
                      </a:r>
                      <a:endParaRPr lang="en-GB" strike="noStrike" dirty="0">
                        <a:latin typeface="Adobe Fangsong Std R" panose="02020400000000000000" pitchFamily="18" charset="-128"/>
                        <a:ea typeface="Adobe Fangsong Std 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9707">
                <a:tc>
                  <a:txBody>
                    <a:bodyPr/>
                    <a:lstStyle/>
                    <a:p>
                      <a:endParaRPr lang="en-GB" dirty="0">
                        <a:latin typeface="Adobe Fangsong Std R" panose="02020400000000000000" pitchFamily="18" charset="-128"/>
                        <a:ea typeface="Adobe Fangsong Std 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自修复，提升价值</a:t>
                      </a:r>
                      <a:endParaRPr lang="fr-BE" baseline="0" dirty="0">
                        <a:latin typeface="Adobe Fangsong Std R" panose="02020400000000000000" pitchFamily="18" charset="-128"/>
                        <a:ea typeface="Adobe Fangsong Std R" panose="02020400000000000000" pitchFamily="18" charset="-128"/>
                      </a:endParaRPr>
                    </a:p>
                    <a:p>
                      <a:r>
                        <a:rPr lang="en-GB" strike="noStrike" dirty="0"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  <a:hlinkClick r:id="rId4"/>
                        </a:rPr>
                        <a:t>https://youtu.be/ELOEvTnqIIY</a:t>
                      </a:r>
                      <a:endParaRPr lang="en-GB" strike="noStrike" dirty="0">
                        <a:latin typeface="Adobe Fangsong Std R" panose="02020400000000000000" pitchFamily="18" charset="-128"/>
                        <a:ea typeface="Adobe Fangsong Std 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26"/>
            <a:ext cx="2088000" cy="1375615"/>
          </a:xfrm>
          <a:prstGeom prst="rect">
            <a:avLst/>
          </a:prstGeom>
        </p:spPr>
      </p:pic>
      <p:pic>
        <p:nvPicPr>
          <p:cNvPr id="8" name="Picture 2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4869160"/>
            <a:ext cx="1800000" cy="98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3415619"/>
            <a:ext cx="1800000" cy="97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307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参考文献</a:t>
            </a:r>
            <a:r>
              <a:rPr lang="fr-FR" dirty="0"/>
              <a:t>(2/2)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4"/>
            </a:pPr>
            <a:r>
              <a:rPr lang="en-GB" sz="1400" dirty="0"/>
              <a:t>Chemical composition of stainless steel flat products for general purposes to EN 10088-2: </a:t>
            </a:r>
            <a:r>
              <a:rPr lang="fr-FR" sz="1400" dirty="0">
                <a:hlinkClick r:id="rId2"/>
              </a:rPr>
              <a:t>http://www.bssa.org.uk/topics.php?article=44</a:t>
            </a:r>
            <a:r>
              <a:rPr lang="fr-FR" sz="1400" dirty="0"/>
              <a:t> </a:t>
            </a:r>
            <a:endParaRPr lang="en-GB" sz="1400" dirty="0"/>
          </a:p>
          <a:p>
            <a:pPr marL="514350" indent="-514350">
              <a:buFont typeface="+mj-lt"/>
              <a:buAutoNum type="arabicPeriod" startAt="14"/>
            </a:pPr>
            <a:r>
              <a:rPr lang="en-GB" sz="1400" dirty="0"/>
              <a:t>Chemical composition of stainless steel long products for general purposes to EN 10088-3: </a:t>
            </a:r>
            <a:r>
              <a:rPr lang="fr-FR" sz="1400" dirty="0">
                <a:hlinkClick r:id="rId3"/>
              </a:rPr>
              <a:t>http://www.bssa.org.uk/topics.php?article=46</a:t>
            </a:r>
            <a:r>
              <a:rPr lang="fr-FR" sz="1400" dirty="0"/>
              <a:t> 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en-US" sz="1400" dirty="0"/>
              <a:t>EN 10088-4:2009 Stainless steels. Technical delivery conditions for sheet/plate and strip of corrosion resisting steels for construction purposes  </a:t>
            </a:r>
            <a:r>
              <a:rPr lang="en-US" sz="1400" dirty="0">
                <a:hlinkClick r:id="rId4"/>
              </a:rPr>
              <a:t>www.worldstainless.org/Files/issf/non-image-files/PDF/Euro_Inox/EN10088-4_EN.pdf</a:t>
            </a:r>
            <a:r>
              <a:rPr lang="en-US" sz="1400" dirty="0"/>
              <a:t> 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fr-FR" sz="1400" dirty="0"/>
              <a:t>Stainless </a:t>
            </a:r>
            <a:r>
              <a:rPr lang="fr-FR" sz="1400" dirty="0" err="1"/>
              <a:t>steel</a:t>
            </a:r>
            <a:r>
              <a:rPr lang="fr-FR" sz="1400" dirty="0"/>
              <a:t> flat </a:t>
            </a:r>
            <a:r>
              <a:rPr lang="fr-FR" sz="1400" dirty="0" err="1"/>
              <a:t>products</a:t>
            </a:r>
            <a:r>
              <a:rPr lang="fr-FR" sz="1400" dirty="0"/>
              <a:t> for building – the grades in EN 10088-4 </a:t>
            </a:r>
            <a:r>
              <a:rPr lang="fr-FR" sz="1400" dirty="0" err="1"/>
              <a:t>explained</a:t>
            </a:r>
            <a:r>
              <a:rPr lang="fr-FR" sz="1400" dirty="0"/>
              <a:t>: </a:t>
            </a:r>
            <a:r>
              <a:rPr lang="fr-FR" sz="1400" dirty="0">
                <a:hlinkClick r:id="rId5"/>
              </a:rPr>
              <a:t>http://www.worldstainless.org/news/show/1881 </a:t>
            </a:r>
            <a:endParaRPr lang="fr-FR" sz="1400" b="1" dirty="0"/>
          </a:p>
          <a:p>
            <a:pPr marL="514350" indent="-514350">
              <a:buFont typeface="+mj-lt"/>
              <a:buAutoNum type="arabicPeriod" startAt="14"/>
            </a:pPr>
            <a:r>
              <a:rPr lang="en-US" sz="1400" dirty="0"/>
              <a:t>EN 10088-5: 2009 Stainless steels. Technical delivery conditions for bars, rods, wire, sections and bright products of corrosion resisting steels for construction purposes. 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fr-FR" sz="1400" dirty="0"/>
              <a:t>ISSF publication « Stainless </a:t>
            </a:r>
            <a:r>
              <a:rPr lang="fr-FR" sz="1400" dirty="0" err="1"/>
              <a:t>steel</a:t>
            </a:r>
            <a:r>
              <a:rPr lang="fr-FR" sz="1400" dirty="0"/>
              <a:t> in Figures »: </a:t>
            </a:r>
            <a:r>
              <a:rPr lang="fr-FR" sz="1400" dirty="0">
                <a:hlinkClick r:id="rId6"/>
              </a:rPr>
              <a:t>https://www.worldstainless.org/Files/issf/non-image-files/PDF/ISSF_Stainless_Steel_in_Figures_2019_Chinese_public_version.pdf</a:t>
            </a:r>
            <a:endParaRPr lang="en-US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938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感谢</a:t>
            </a:r>
            <a:r>
              <a:rPr lang="fr-FR" dirty="0">
                <a:latin typeface="SimSun" panose="02010600030101010101" pitchFamily="2" charset="-122"/>
                <a:ea typeface="SimSun" panose="02010600030101010101" pitchFamily="2" charset="-122"/>
              </a:rPr>
              <a:t>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202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92" y="116632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2800" dirty="0"/>
              <a:t>不锈钢是铁基合金，铬的含量至少有</a:t>
            </a:r>
            <a:r>
              <a:rPr lang="en-US" altLang="zh-CN" sz="2800" dirty="0"/>
              <a:t>10.5</a:t>
            </a:r>
            <a:r>
              <a:rPr lang="zh-CN" altLang="en-US" sz="2800" dirty="0"/>
              <a:t>％</a:t>
            </a:r>
            <a:endParaRPr lang="en-GB" sz="2800" dirty="0"/>
          </a:p>
        </p:txBody>
      </p:sp>
      <p:sp>
        <p:nvSpPr>
          <p:cNvPr id="10" name="Rechteck 5"/>
          <p:cNvSpPr>
            <a:spLocks noChangeArrowheads="1"/>
          </p:cNvSpPr>
          <p:nvPr/>
        </p:nvSpPr>
        <p:spPr bwMode="auto">
          <a:xfrm>
            <a:off x="251520" y="5356116"/>
            <a:ext cx="552704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latin typeface="SimSun" panose="02010600030101010101" pitchFamily="2" charset="-122"/>
                <a:ea typeface="SimSun" panose="02010600030101010101" pitchFamily="2" charset="-122"/>
                <a:cs typeface="Times New Roman" pitchFamily="18" charset="0"/>
              </a:rPr>
              <a:t>铬含量越高，钝化膜的有效性更强</a:t>
            </a:r>
            <a:r>
              <a:rPr lang="en-US" altLang="zh-CN" sz="2000" dirty="0">
                <a:latin typeface="SimSun" panose="02010600030101010101" pitchFamily="2" charset="-122"/>
                <a:ea typeface="SimSun" panose="02010600030101010101" pitchFamily="2" charset="-122"/>
                <a:cs typeface="Times New Roman" pitchFamily="18" charset="0"/>
              </a:rPr>
              <a:t>…… </a:t>
            </a:r>
            <a:r>
              <a:rPr lang="zh-CN" altLang="en-US" sz="2000" dirty="0">
                <a:latin typeface="SimSun" panose="02010600030101010101" pitchFamily="2" charset="-122"/>
                <a:ea typeface="SimSun" panose="02010600030101010101" pitchFamily="2" charset="-122"/>
                <a:cs typeface="Times New Roman" pitchFamily="18" charset="0"/>
              </a:rPr>
              <a:t>但是还有其它影响耐蚀性的因素（参看第</a:t>
            </a:r>
            <a:r>
              <a:rPr lang="zh-CN" altLang="en-US" sz="2000" dirty="0">
                <a:latin typeface="SimSun" panose="02010600030101010101" pitchFamily="2" charset="-122"/>
                <a:ea typeface="SimSun" panose="02010600030101010101" pitchFamily="2" charset="-122"/>
              </a:rPr>
              <a:t>五</a:t>
            </a:r>
            <a:r>
              <a:rPr lang="zh-CN" altLang="en-US" sz="2000" dirty="0">
                <a:latin typeface="SimSun" panose="02010600030101010101" pitchFamily="2" charset="-122"/>
                <a:ea typeface="SimSun" panose="02010600030101010101" pitchFamily="2" charset="-122"/>
                <a:cs typeface="Times New Roman" pitchFamily="18" charset="0"/>
              </a:rPr>
              <a:t>章）</a:t>
            </a:r>
            <a:endParaRPr lang="de-DE" sz="2000" dirty="0">
              <a:latin typeface="SimSun" panose="02010600030101010101" pitchFamily="2" charset="-122"/>
              <a:ea typeface="SimSun" panose="02010600030101010101" pitchFamily="2" charset="-122"/>
              <a:cs typeface="Times New Roman" pitchFamily="18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3</a:t>
            </a:fld>
            <a:endParaRPr lang="fr-FR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064896" cy="32799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096103"/>
            <a:ext cx="3024336" cy="21416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77620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4</a:t>
            </a:fld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16" y="233974"/>
            <a:ext cx="8610256" cy="568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9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zh-CN" altLang="en-US" sz="3200" dirty="0"/>
              <a:t>铬镍级（奥体钢）</a:t>
            </a:r>
            <a:r>
              <a:rPr lang="nl-BE" sz="3200" baseline="50000" dirty="0"/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996952"/>
            <a:ext cx="8229600" cy="3024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1600" b="1" u="sng" dirty="0"/>
              <a:t>通用性能：</a:t>
            </a:r>
            <a:endParaRPr lang="nl-BE" sz="1600" dirty="0"/>
          </a:p>
          <a:p>
            <a:pPr>
              <a:buClr>
                <a:srgbClr val="FF0000"/>
              </a:buClr>
            </a:pPr>
            <a:r>
              <a:rPr lang="zh-CN" altLang="en-US" sz="1600" dirty="0">
                <a:solidFill>
                  <a:srgbClr val="FF0000"/>
                </a:solidFill>
              </a:rPr>
              <a:t>非常好的耐蚀性，随着合金含量的增高而增高</a:t>
            </a:r>
            <a:endParaRPr lang="nl-BE" sz="1600" dirty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</a:pPr>
            <a:r>
              <a:rPr lang="nl-BE" sz="1600" dirty="0">
                <a:solidFill>
                  <a:srgbClr val="FF0000"/>
                </a:solidFill>
              </a:rPr>
              <a:t>... </a:t>
            </a:r>
            <a:r>
              <a:rPr lang="zh-CN" altLang="en-US" sz="1600" dirty="0">
                <a:solidFill>
                  <a:srgbClr val="FF0000"/>
                </a:solidFill>
              </a:rPr>
              <a:t>但是在氯含量高的环境下（例如游泳池），容易产生应力腐蚀开裂</a:t>
            </a:r>
            <a:r>
              <a:rPr lang="en-US" altLang="zh-CN" sz="1600" dirty="0">
                <a:solidFill>
                  <a:srgbClr val="FF0000"/>
                </a:solidFill>
              </a:rPr>
              <a:t>SCC</a:t>
            </a:r>
            <a:r>
              <a:rPr lang="zh-CN" altLang="en-US" sz="1600" dirty="0">
                <a:solidFill>
                  <a:srgbClr val="FF0000"/>
                </a:solidFill>
              </a:rPr>
              <a:t>。</a:t>
            </a:r>
            <a:endParaRPr lang="nl-BE" sz="1600" dirty="0">
              <a:solidFill>
                <a:srgbClr val="FF0000"/>
              </a:solidFill>
            </a:endParaRPr>
          </a:p>
          <a:p>
            <a:endParaRPr lang="nl-BE" sz="1600" dirty="0"/>
          </a:p>
          <a:p>
            <a:r>
              <a:rPr lang="zh-CN" altLang="en-US" sz="1600" dirty="0">
                <a:solidFill>
                  <a:srgbClr val="A21E9C"/>
                </a:solidFill>
              </a:rPr>
              <a:t>在各种温度下（包括非常低的温度）都具有较高的延展性和耐冲击强度</a:t>
            </a:r>
            <a:endParaRPr lang="nl-BE" sz="1600" dirty="0">
              <a:solidFill>
                <a:srgbClr val="A21E9C"/>
              </a:solidFill>
            </a:endParaRPr>
          </a:p>
          <a:p>
            <a:r>
              <a:rPr lang="zh-CN" altLang="en-US" sz="1600" dirty="0">
                <a:solidFill>
                  <a:srgbClr val="A21E9C"/>
                </a:solidFill>
              </a:rPr>
              <a:t>冷加工会提升强度（但热处理不行）</a:t>
            </a:r>
            <a:endParaRPr lang="nl-BE" sz="1600" dirty="0">
              <a:solidFill>
                <a:srgbClr val="A21E9C"/>
              </a:solidFill>
            </a:endParaRPr>
          </a:p>
          <a:p>
            <a:r>
              <a:rPr lang="zh-CN" altLang="en-US" sz="1600" dirty="0">
                <a:solidFill>
                  <a:srgbClr val="A21E9C"/>
                </a:solidFill>
              </a:rPr>
              <a:t>很好的耐火性</a:t>
            </a:r>
            <a:endParaRPr lang="nl-BE" sz="1600" dirty="0">
              <a:solidFill>
                <a:srgbClr val="A21E9C"/>
              </a:solidFill>
            </a:endParaRPr>
          </a:p>
          <a:p>
            <a:endParaRPr lang="nl-BE" sz="1600" dirty="0"/>
          </a:p>
          <a:p>
            <a:pPr>
              <a:buClr>
                <a:schemeClr val="accent6"/>
              </a:buClr>
            </a:pPr>
            <a:r>
              <a:rPr lang="zh-CN" altLang="en-US" sz="1600" dirty="0">
                <a:solidFill>
                  <a:schemeClr val="accent6"/>
                </a:solidFill>
              </a:rPr>
              <a:t>很好的冷热成形性（延展性，延伸性）</a:t>
            </a:r>
            <a:endParaRPr lang="nl-BE" sz="1600" dirty="0">
              <a:solidFill>
                <a:schemeClr val="accent6"/>
              </a:solidFill>
            </a:endParaRPr>
          </a:p>
          <a:p>
            <a:pPr>
              <a:buClr>
                <a:schemeClr val="accent6"/>
              </a:buClr>
            </a:pPr>
            <a:r>
              <a:rPr lang="zh-CN" altLang="en-US" sz="1600" dirty="0">
                <a:solidFill>
                  <a:schemeClr val="accent6"/>
                </a:solidFill>
              </a:rPr>
              <a:t>易焊接</a:t>
            </a:r>
            <a:r>
              <a:rPr lang="nl-BE" sz="1600" dirty="0">
                <a:solidFill>
                  <a:schemeClr val="accent6"/>
                </a:solidFill>
              </a:rPr>
              <a:t> (TIG, MIG)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5</a:t>
            </a:fld>
            <a:endParaRPr lang="fr-F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07808"/>
              </p:ext>
            </p:extLst>
          </p:nvPr>
        </p:nvGraphicFramePr>
        <p:xfrm>
          <a:off x="467544" y="1397000"/>
          <a:ext cx="8028616" cy="1599952"/>
        </p:xfrm>
        <a:graphic>
          <a:graphicData uri="http://schemas.openxmlformats.org/drawingml/2006/table">
            <a:tbl>
              <a:tblPr firstRow="1">
                <a:tableStyleId>{17292A2E-F333-43FB-9621-5CBBE7FDCDCB}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18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zh-CN" altLang="en-US" sz="1400" u="sng" dirty="0">
                          <a:latin typeface="Adobe Fangsong Std R" pitchFamily="18" charset="-128"/>
                          <a:ea typeface="Adobe Fangsong Std R" pitchFamily="18" charset="-128"/>
                        </a:rPr>
                        <a:t>次类：</a:t>
                      </a:r>
                      <a:endParaRPr lang="nl-BE" sz="1400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zh-CN" altLang="en-US" sz="1400" dirty="0">
                          <a:latin typeface="Adobe Fangsong Std R" pitchFamily="18" charset="-128"/>
                          <a:ea typeface="Adobe Fangsong Std R" pitchFamily="18" charset="-128"/>
                        </a:rPr>
                        <a:t>铬－镍</a:t>
                      </a:r>
                      <a:endParaRPr lang="nl-BE" sz="1400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Adobe Fangsong Std R" pitchFamily="18" charset="-128"/>
                          <a:ea typeface="Adobe Fangsong Std R" pitchFamily="18" charset="-128"/>
                        </a:rPr>
                        <a:t>典型</a:t>
                      </a:r>
                      <a:r>
                        <a:rPr lang="nl-BE" sz="1400" dirty="0">
                          <a:latin typeface="Adobe Fangsong Std R" pitchFamily="18" charset="-128"/>
                          <a:ea typeface="Adobe Fangsong Std R" pitchFamily="18" charset="-128"/>
                        </a:rPr>
                        <a:t>EN 1.4301/AISI 304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Adobe Fangsong Std R" pitchFamily="18" charset="-128"/>
                          <a:ea typeface="Adobe Fangsong Std R" pitchFamily="18" charset="-128"/>
                        </a:rPr>
                        <a:t>铬</a:t>
                      </a:r>
                      <a:r>
                        <a:rPr lang="nl-BE" sz="1400" dirty="0">
                          <a:latin typeface="Adobe Fangsong Std R" pitchFamily="18" charset="-128"/>
                          <a:ea typeface="Adobe Fangsong Std R" pitchFamily="18" charset="-128"/>
                        </a:rPr>
                        <a:t>: 18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Adobe Fangsong Std R" pitchFamily="18" charset="-128"/>
                          <a:ea typeface="Adobe Fangsong Std R" pitchFamily="18" charset="-128"/>
                        </a:rPr>
                        <a:t>镍</a:t>
                      </a:r>
                      <a:r>
                        <a:rPr lang="nl-BE" sz="1400" dirty="0">
                          <a:latin typeface="Adobe Fangsong Std R" pitchFamily="18" charset="-128"/>
                          <a:ea typeface="Adobe Fangsong Std R" pitchFamily="18" charset="-128"/>
                        </a:rPr>
                        <a:t>: 9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nl-BE" sz="1400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Adobe Fangsong Std R" pitchFamily="18" charset="-128"/>
                          <a:ea typeface="Adobe Fangsong Std R" pitchFamily="18" charset="-128"/>
                        </a:rPr>
                        <a:t>铁：平衡</a:t>
                      </a:r>
                      <a:endParaRPr lang="nl-BE" sz="1400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272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zh-CN" altLang="en-US" sz="1400" dirty="0">
                          <a:latin typeface="Adobe Fangsong Std R" pitchFamily="18" charset="-128"/>
                          <a:ea typeface="Adobe Fangsong Std R" pitchFamily="18" charset="-128"/>
                        </a:rPr>
                        <a:t>铬</a:t>
                      </a:r>
                      <a:r>
                        <a:rPr lang="nl-BE" sz="1400" dirty="0">
                          <a:latin typeface="Adobe Fangsong Std R" pitchFamily="18" charset="-128"/>
                          <a:ea typeface="Adobe Fangsong Std R" pitchFamily="18" charset="-128"/>
                        </a:rPr>
                        <a:t>-</a:t>
                      </a:r>
                      <a:r>
                        <a:rPr lang="zh-CN" altLang="en-US" sz="1400" dirty="0">
                          <a:latin typeface="Adobe Fangsong Std R" pitchFamily="18" charset="-128"/>
                          <a:ea typeface="Adobe Fangsong Std R" pitchFamily="18" charset="-128"/>
                        </a:rPr>
                        <a:t>镍</a:t>
                      </a:r>
                      <a:r>
                        <a:rPr lang="nl-BE" sz="1400" dirty="0">
                          <a:latin typeface="Adobe Fangsong Std R" pitchFamily="18" charset="-128"/>
                          <a:ea typeface="Adobe Fangsong Std R" pitchFamily="18" charset="-128"/>
                        </a:rPr>
                        <a:t>-</a:t>
                      </a:r>
                      <a:r>
                        <a:rPr lang="zh-CN" altLang="en-US" sz="1400" dirty="0">
                          <a:latin typeface="Adobe Fangsong Std R" pitchFamily="18" charset="-128"/>
                          <a:ea typeface="Adobe Fangsong Std R" pitchFamily="18" charset="-128"/>
                        </a:rPr>
                        <a:t>钼</a:t>
                      </a:r>
                      <a:endParaRPr lang="nl-BE" sz="1400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Adobe Fangsong Std R" pitchFamily="18" charset="-128"/>
                          <a:ea typeface="Adobe Fangsong Std R" pitchFamily="18" charset="-128"/>
                        </a:rPr>
                        <a:t>典型</a:t>
                      </a:r>
                      <a:r>
                        <a:rPr lang="nl-BE" sz="1400" dirty="0">
                          <a:latin typeface="Adobe Fangsong Std R" pitchFamily="18" charset="-128"/>
                          <a:ea typeface="Adobe Fangsong Std R" pitchFamily="18" charset="-128"/>
                        </a:rPr>
                        <a:t>EN 1.4401/AISI</a:t>
                      </a:r>
                      <a:r>
                        <a:rPr lang="nl-BE" sz="1400" baseline="0" dirty="0">
                          <a:latin typeface="Adobe Fangsong Std R" pitchFamily="18" charset="-128"/>
                          <a:ea typeface="Adobe Fangsong Std R" pitchFamily="18" charset="-128"/>
                        </a:rPr>
                        <a:t> 316</a:t>
                      </a:r>
                      <a:endParaRPr lang="nl-BE" sz="1400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Adobe Fangsong Std R" pitchFamily="18" charset="-128"/>
                          <a:ea typeface="Adobe Fangsong Std R" pitchFamily="18" charset="-128"/>
                        </a:rPr>
                        <a:t>铬</a:t>
                      </a:r>
                      <a:r>
                        <a:rPr lang="nl-BE" sz="1400" dirty="0">
                          <a:latin typeface="Adobe Fangsong Std R" pitchFamily="18" charset="-128"/>
                          <a:ea typeface="Adobe Fangsong Std R" pitchFamily="18" charset="-128"/>
                        </a:rPr>
                        <a:t>: 18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Adobe Fangsong Std R" pitchFamily="18" charset="-128"/>
                          <a:ea typeface="Adobe Fangsong Std R" pitchFamily="18" charset="-128"/>
                        </a:rPr>
                        <a:t>镍</a:t>
                      </a:r>
                      <a:r>
                        <a:rPr lang="nl-BE" sz="1400" dirty="0">
                          <a:latin typeface="Adobe Fangsong Std R" pitchFamily="18" charset="-128"/>
                          <a:ea typeface="Adobe Fangsong Std R" pitchFamily="18" charset="-128"/>
                        </a:rPr>
                        <a:t> 10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400" dirty="0">
                          <a:latin typeface="Adobe Fangsong Std R" pitchFamily="18" charset="-128"/>
                          <a:ea typeface="Adobe Fangsong Std R" pitchFamily="18" charset="-128"/>
                        </a:rPr>
                        <a:t>Mo: 2.5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Adobe Fangsong Std R" pitchFamily="18" charset="-128"/>
                          <a:ea typeface="Adobe Fangsong Std R" pitchFamily="18" charset="-128"/>
                        </a:rPr>
                        <a:t>铁：平衡</a:t>
                      </a:r>
                      <a:endParaRPr lang="nl-BE" sz="1400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90865"/>
              </p:ext>
            </p:extLst>
          </p:nvPr>
        </p:nvGraphicFramePr>
        <p:xfrm>
          <a:off x="467544" y="6309320"/>
          <a:ext cx="7776864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颜色代码：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zh-CN" altLang="en-US" sz="1200" dirty="0">
                          <a:solidFill>
                            <a:srgbClr val="FF0000"/>
                          </a:solidFill>
                        </a:rPr>
                        <a:t>耐蚀性</a:t>
                      </a:r>
                      <a:endParaRPr lang="nl-BE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zh-CN" altLang="en-US" sz="1200" dirty="0">
                          <a:solidFill>
                            <a:srgbClr val="A21E9C"/>
                          </a:solidFill>
                        </a:rPr>
                        <a:t>机械性能</a:t>
                      </a:r>
                      <a:endParaRPr lang="nl-BE" sz="1200" dirty="0">
                        <a:solidFill>
                          <a:srgbClr val="A21E9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zh-CN" altLang="en-US" sz="1200" dirty="0">
                          <a:solidFill>
                            <a:schemeClr val="accent6"/>
                          </a:solidFill>
                        </a:rPr>
                        <a:t>制造</a:t>
                      </a:r>
                      <a:endParaRPr lang="nl-BE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6084168" y="5136328"/>
            <a:ext cx="2771684" cy="15121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0070C0"/>
                </a:solidFill>
                <a:latin typeface="Adobe Fangsong Std R" pitchFamily="18" charset="-128"/>
                <a:ea typeface="Adobe Fangsong Std R" pitchFamily="18" charset="-128"/>
              </a:rPr>
              <a:t>目前最知名也是最常用的</a:t>
            </a:r>
            <a:endParaRPr lang="fr-FR" dirty="0">
              <a:solidFill>
                <a:srgbClr val="0070C0"/>
              </a:solidFill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9436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铬</a:t>
            </a:r>
            <a:r>
              <a:rPr lang="nl-BE" sz="3200" dirty="0">
                <a:latin typeface="SimSun" panose="02010600030101010101" pitchFamily="2" charset="-122"/>
                <a:ea typeface="SimSun" panose="02010600030101010101" pitchFamily="2" charset="-122"/>
              </a:rPr>
              <a:t>-</a:t>
            </a:r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锰级（含锰的奥体钢）</a:t>
            </a:r>
            <a:r>
              <a:rPr lang="nl-BE" sz="3200" baseline="50000" dirty="0">
                <a:latin typeface="SimSun" panose="02010600030101010101" pitchFamily="2" charset="-122"/>
                <a:ea typeface="SimSun" panose="02010600030101010101" pitchFamily="2" charset="-122"/>
              </a:rPr>
              <a:t>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024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1600" b="1" u="sng" dirty="0">
                <a:latin typeface="SimSun" panose="02010600030101010101" pitchFamily="2" charset="-122"/>
                <a:ea typeface="SimSun" panose="02010600030101010101" pitchFamily="2" charset="-122"/>
              </a:rPr>
              <a:t>通用性能：</a:t>
            </a:r>
            <a:endParaRPr lang="nl-BE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Clr>
                <a:srgbClr val="FF0000"/>
              </a:buClr>
            </a:pPr>
            <a:r>
              <a:rPr lang="zh-CN" altLang="en-US" sz="16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耐蚀性更小</a:t>
            </a:r>
            <a:endParaRPr lang="nl-BE" sz="1600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Clr>
                <a:srgbClr val="FF0000"/>
              </a:buClr>
            </a:pPr>
            <a:r>
              <a:rPr lang="nl-BE" sz="16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... </a:t>
            </a:r>
            <a:r>
              <a:rPr lang="zh-CN" altLang="en-US" sz="16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但是更容</a:t>
            </a:r>
            <a:r>
              <a:rPr lang="en-US" altLang="zh-CN" sz="16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SCC</a:t>
            </a:r>
            <a:r>
              <a:rPr lang="zh-CN" altLang="en-US" sz="16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和点蚀，尤其是镍铬含量低的时候。</a:t>
            </a:r>
            <a:endParaRPr lang="nl-BE" sz="1600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nl-BE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1600" dirty="0">
                <a:solidFill>
                  <a:srgbClr val="A21E9C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强度更高</a:t>
            </a:r>
            <a:endParaRPr lang="nl-BE" sz="1600" dirty="0">
              <a:solidFill>
                <a:srgbClr val="A21E9C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nl-BE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Clr>
                <a:schemeClr val="accent6"/>
              </a:buClr>
            </a:pPr>
            <a:r>
              <a:rPr lang="zh-CN" altLang="en-US" sz="1600" dirty="0">
                <a:solidFill>
                  <a:schemeClr val="accent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冷成形差，因为加工容易硬化</a:t>
            </a:r>
            <a:endParaRPr lang="nl-BE" sz="1600" dirty="0">
              <a:solidFill>
                <a:schemeClr val="accent6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Clr>
                <a:schemeClr val="accent6"/>
              </a:buClr>
            </a:pPr>
            <a:r>
              <a:rPr lang="zh-CN" altLang="en-US" sz="1600" dirty="0">
                <a:solidFill>
                  <a:schemeClr val="accent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机械加工性能差</a:t>
            </a:r>
            <a:endParaRPr lang="nl-BE" sz="1600" dirty="0">
              <a:solidFill>
                <a:schemeClr val="accent6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Clr>
                <a:schemeClr val="accent6"/>
              </a:buClr>
            </a:pPr>
            <a:r>
              <a:rPr lang="zh-CN" altLang="en-US" sz="1600" dirty="0">
                <a:solidFill>
                  <a:schemeClr val="accent6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更难焊接</a:t>
            </a:r>
            <a:endParaRPr lang="nl-BE" sz="1600" dirty="0">
              <a:solidFill>
                <a:schemeClr val="accent6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Clr>
                <a:schemeClr val="accent6"/>
              </a:buClr>
            </a:pPr>
            <a:endParaRPr lang="nl-BE" sz="1600" dirty="0">
              <a:solidFill>
                <a:schemeClr val="accent6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ClrTx/>
            </a:pPr>
            <a:r>
              <a:rPr lang="zh-CN" alt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比铬</a:t>
            </a:r>
            <a:r>
              <a:rPr lang="nl-BE" sz="1600" dirty="0">
                <a:latin typeface="SimSun" panose="02010600030101010101" pitchFamily="2" charset="-122"/>
                <a:ea typeface="SimSun" panose="02010600030101010101" pitchFamily="2" charset="-122"/>
              </a:rPr>
              <a:t>-</a:t>
            </a:r>
            <a:r>
              <a:rPr lang="zh-CN" altLang="en-US" sz="1600" dirty="0">
                <a:latin typeface="SimSun" panose="02010600030101010101" pitchFamily="2" charset="-122"/>
                <a:ea typeface="SimSun" panose="02010600030101010101" pitchFamily="2" charset="-122"/>
              </a:rPr>
              <a:t>镍奥体钢成本低，但比含铬铁素体钢高。</a:t>
            </a:r>
            <a:endParaRPr lang="nl-BE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>
                <a:latin typeface="SimSun" panose="02010600030101010101" pitchFamily="2" charset="-122"/>
                <a:ea typeface="SimSun" panose="02010600030101010101" pitchFamily="2" charset="-122"/>
              </a:rPr>
              <a:t>6</a:t>
            </a:fld>
            <a:endParaRPr lang="fr-FR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175013"/>
              </p:ext>
            </p:extLst>
          </p:nvPr>
        </p:nvGraphicFramePr>
        <p:xfrm>
          <a:off x="467544" y="1397000"/>
          <a:ext cx="8280920" cy="741680"/>
        </p:xfrm>
        <a:graphic>
          <a:graphicData uri="http://schemas.openxmlformats.org/drawingml/2006/table">
            <a:tbl>
              <a:tblPr firstRow="1">
                <a:tableStyleId>{17292A2E-F333-43FB-9621-5CBBE7FDCDCB}</a:tableStyleId>
              </a:tblPr>
              <a:tblGrid>
                <a:gridCol w="1595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9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7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4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gridSpan="7">
                  <a:txBody>
                    <a:bodyPr/>
                    <a:lstStyle/>
                    <a:p>
                      <a:r>
                        <a:rPr lang="zh-CN" altLang="en-US" sz="1200" u="sng" baseline="0" dirty="0">
                          <a:latin typeface="Adobe Fangsong Std R" pitchFamily="18" charset="-128"/>
                          <a:ea typeface="Adobe Fangsong Std R" pitchFamily="18" charset="-128"/>
                        </a:rPr>
                        <a:t>典型等级：</a:t>
                      </a:r>
                      <a:endParaRPr lang="nl-BE" sz="1200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zh-CN" altLang="en-US" sz="1200" dirty="0">
                          <a:latin typeface="Adobe Fangsong Std R" pitchFamily="18" charset="-128"/>
                          <a:ea typeface="Adobe Fangsong Std R" pitchFamily="18" charset="-128"/>
                        </a:rPr>
                        <a:t>铬</a:t>
                      </a:r>
                      <a:r>
                        <a:rPr lang="nl-BE" sz="1200" dirty="0">
                          <a:latin typeface="Adobe Fangsong Std R" pitchFamily="18" charset="-128"/>
                          <a:ea typeface="Adobe Fangsong Std R" pitchFamily="18" charset="-128"/>
                        </a:rPr>
                        <a:t>-</a:t>
                      </a:r>
                      <a:r>
                        <a:rPr lang="zh-CN" altLang="en-US" sz="1200" dirty="0">
                          <a:latin typeface="Adobe Fangsong Std R" pitchFamily="18" charset="-128"/>
                          <a:ea typeface="Adobe Fangsong Std R" pitchFamily="18" charset="-128"/>
                        </a:rPr>
                        <a:t>锰</a:t>
                      </a:r>
                      <a:r>
                        <a:rPr lang="nl-BE" sz="1200" dirty="0">
                          <a:latin typeface="Adobe Fangsong Std R" pitchFamily="18" charset="-128"/>
                          <a:ea typeface="Adobe Fangsong Std R" pitchFamily="18" charset="-128"/>
                        </a:rPr>
                        <a:t>-</a:t>
                      </a:r>
                      <a:r>
                        <a:rPr lang="zh-CN" altLang="en-US" sz="1200" dirty="0">
                          <a:latin typeface="Adobe Fangsong Std R" pitchFamily="18" charset="-128"/>
                          <a:ea typeface="Adobe Fangsong Std R" pitchFamily="18" charset="-128"/>
                        </a:rPr>
                        <a:t>镍</a:t>
                      </a:r>
                      <a:r>
                        <a:rPr lang="nl-BE" sz="1200" dirty="0">
                          <a:latin typeface="Adobe Fangsong Std R" pitchFamily="18" charset="-128"/>
                          <a:ea typeface="Adobe Fangsong Std R" pitchFamily="18" charset="-128"/>
                        </a:rPr>
                        <a:t>-</a:t>
                      </a:r>
                      <a:r>
                        <a:rPr lang="zh-CN" altLang="en-US" sz="1200" dirty="0">
                          <a:latin typeface="Adobe Fangsong Std R" pitchFamily="18" charset="-128"/>
                          <a:ea typeface="Adobe Fangsong Std R" pitchFamily="18" charset="-128"/>
                        </a:rPr>
                        <a:t>氮</a:t>
                      </a:r>
                      <a:endParaRPr lang="nl-BE" sz="1200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latin typeface="Adobe Fangsong Std R" pitchFamily="18" charset="-128"/>
                          <a:ea typeface="Adobe Fangsong Std R" pitchFamily="18" charset="-128"/>
                        </a:rPr>
                        <a:t>典型</a:t>
                      </a:r>
                      <a:r>
                        <a:rPr lang="nl-BE" sz="1200" dirty="0">
                          <a:latin typeface="Adobe Fangsong Std R" pitchFamily="18" charset="-128"/>
                          <a:ea typeface="Adobe Fangsong Std R" pitchFamily="18" charset="-128"/>
                        </a:rPr>
                        <a:t>EN 1.4372/AISI 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latin typeface="Adobe Fangsong Std R" pitchFamily="18" charset="-128"/>
                          <a:ea typeface="Adobe Fangsong Std R" pitchFamily="18" charset="-128"/>
                        </a:rPr>
                        <a:t>铬：</a:t>
                      </a:r>
                      <a:r>
                        <a:rPr lang="nl-BE" sz="1200" dirty="0">
                          <a:latin typeface="Adobe Fangsong Std R" pitchFamily="18" charset="-128"/>
                          <a:ea typeface="Adobe Fangsong Std R" pitchFamily="18" charset="-128"/>
                        </a:rPr>
                        <a:t>17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latin typeface="Adobe Fangsong Std R" pitchFamily="18" charset="-128"/>
                          <a:ea typeface="Adobe Fangsong Std R" pitchFamily="18" charset="-128"/>
                        </a:rPr>
                        <a:t>锰：</a:t>
                      </a:r>
                      <a:r>
                        <a:rPr lang="nl-BE" sz="1200" dirty="0">
                          <a:latin typeface="Adobe Fangsong Std R" pitchFamily="18" charset="-128"/>
                          <a:ea typeface="Adobe Fangsong Std R" pitchFamily="18" charset="-128"/>
                        </a:rPr>
                        <a:t> 7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latin typeface="Adobe Fangsong Std R" pitchFamily="18" charset="-128"/>
                          <a:ea typeface="Adobe Fangsong Std R" pitchFamily="18" charset="-128"/>
                        </a:rPr>
                        <a:t>镍</a:t>
                      </a:r>
                      <a:r>
                        <a:rPr lang="nl-BE" sz="1200" dirty="0">
                          <a:latin typeface="Adobe Fangsong Std R" pitchFamily="18" charset="-128"/>
                          <a:ea typeface="Adobe Fangsong Std R" pitchFamily="18" charset="-128"/>
                        </a:rPr>
                        <a:t>: 4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latin typeface="Adobe Fangsong Std R" pitchFamily="18" charset="-128"/>
                          <a:ea typeface="Adobe Fangsong Std R" pitchFamily="18" charset="-128"/>
                        </a:rPr>
                        <a:t>氮</a:t>
                      </a:r>
                      <a:r>
                        <a:rPr lang="nl-BE" sz="1200" dirty="0">
                          <a:latin typeface="Adobe Fangsong Std R" pitchFamily="18" charset="-128"/>
                          <a:ea typeface="Adobe Fangsong Std R" pitchFamily="18" charset="-128"/>
                        </a:rPr>
                        <a:t>:0.15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latin typeface="Adobe Fangsong Std R" pitchFamily="18" charset="-128"/>
                          <a:ea typeface="Adobe Fangsong Std R" pitchFamily="18" charset="-128"/>
                        </a:rPr>
                        <a:t>铁</a:t>
                      </a:r>
                      <a:r>
                        <a:rPr lang="nl-BE" sz="1200" dirty="0">
                          <a:latin typeface="Adobe Fangsong Std R" pitchFamily="18" charset="-128"/>
                          <a:ea typeface="Adobe Fangsong Std R" pitchFamily="18" charset="-128"/>
                        </a:rPr>
                        <a:t>: </a:t>
                      </a:r>
                      <a:r>
                        <a:rPr lang="zh-CN" altLang="en-US" sz="1200" dirty="0">
                          <a:latin typeface="Adobe Fangsong Std R" pitchFamily="18" charset="-128"/>
                          <a:ea typeface="Adobe Fangsong Std R" pitchFamily="18" charset="-128"/>
                        </a:rPr>
                        <a:t>平衡</a:t>
                      </a:r>
                      <a:endParaRPr lang="nl-BE" sz="1200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46566"/>
              </p:ext>
            </p:extLst>
          </p:nvPr>
        </p:nvGraphicFramePr>
        <p:xfrm>
          <a:off x="467544" y="6309320"/>
          <a:ext cx="7776864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颜色代码：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zh-CN" altLang="en-US" sz="1200" dirty="0">
                          <a:solidFill>
                            <a:srgbClr val="FF0000"/>
                          </a:solidFill>
                        </a:rPr>
                        <a:t>耐蚀性</a:t>
                      </a:r>
                      <a:endParaRPr lang="nl-BE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zh-CN" altLang="en-US" sz="1200" dirty="0">
                          <a:solidFill>
                            <a:srgbClr val="A21E9C"/>
                          </a:solidFill>
                        </a:rPr>
                        <a:t>机械性能</a:t>
                      </a:r>
                      <a:endParaRPr lang="nl-BE" sz="1200" dirty="0">
                        <a:solidFill>
                          <a:srgbClr val="A21E9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zh-CN" altLang="en-US" sz="1200" dirty="0">
                          <a:solidFill>
                            <a:schemeClr val="accent6"/>
                          </a:solidFill>
                        </a:rPr>
                        <a:t>加工</a:t>
                      </a:r>
                      <a:endParaRPr lang="nl-BE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6084168" y="5136328"/>
            <a:ext cx="2771684" cy="15121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大多用在印度和中国</a:t>
            </a:r>
            <a:endParaRPr lang="fr-FR" dirty="0">
              <a:solidFill>
                <a:srgbClr val="0070C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0549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zh-CN" altLang="en-US" sz="3200" dirty="0"/>
              <a:t>铬等级（铁素体钢）</a:t>
            </a:r>
            <a:r>
              <a:rPr lang="nl-BE" sz="3200" baseline="50000" dirty="0"/>
              <a:t>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140968"/>
            <a:ext cx="8229600" cy="3024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1600" b="1" u="sng" dirty="0"/>
              <a:t>通用性能：</a:t>
            </a:r>
            <a:endParaRPr lang="nl-BE" sz="1600" dirty="0"/>
          </a:p>
          <a:p>
            <a:pPr>
              <a:buClr>
                <a:srgbClr val="FF0000"/>
              </a:buClr>
            </a:pPr>
            <a:r>
              <a:rPr lang="zh-CN" altLang="en-US" sz="1600" u="sng" dirty="0">
                <a:solidFill>
                  <a:srgbClr val="FF0000"/>
                </a:solidFill>
              </a:rPr>
              <a:t>对应力腐蚀开裂不敏感</a:t>
            </a:r>
            <a:endParaRPr lang="nl-BE" sz="1600" dirty="0"/>
          </a:p>
          <a:p>
            <a:r>
              <a:rPr lang="zh-CN" altLang="en-US" sz="1600" dirty="0">
                <a:solidFill>
                  <a:srgbClr val="A21E9C"/>
                </a:solidFill>
              </a:rPr>
              <a:t>良好的延展性（但不如奥体钢）</a:t>
            </a:r>
            <a:endParaRPr lang="nl-BE" sz="1600" dirty="0">
              <a:solidFill>
                <a:srgbClr val="A21E9C"/>
              </a:solidFill>
            </a:endParaRPr>
          </a:p>
          <a:p>
            <a:r>
              <a:rPr lang="zh-CN" altLang="en-US" sz="1600" dirty="0">
                <a:solidFill>
                  <a:srgbClr val="A21E9C"/>
                </a:solidFill>
              </a:rPr>
              <a:t>不适合特别低的温度</a:t>
            </a:r>
            <a:endParaRPr lang="nl-BE" sz="1600" dirty="0">
              <a:solidFill>
                <a:srgbClr val="A21E9C"/>
              </a:solidFill>
            </a:endParaRPr>
          </a:p>
          <a:p>
            <a:r>
              <a:rPr lang="zh-CN" altLang="en-US" sz="1600" dirty="0">
                <a:solidFill>
                  <a:srgbClr val="A21E9C"/>
                </a:solidFill>
              </a:rPr>
              <a:t>冷加工后多少会增加强度（但是热处理不行）</a:t>
            </a:r>
            <a:endParaRPr lang="nl-BE" sz="1600" dirty="0">
              <a:solidFill>
                <a:srgbClr val="A21E9C"/>
              </a:solidFill>
            </a:endParaRPr>
          </a:p>
          <a:p>
            <a:endParaRPr lang="nl-BE" sz="1600" dirty="0"/>
          </a:p>
          <a:p>
            <a:pPr>
              <a:buClr>
                <a:schemeClr val="accent6"/>
              </a:buClr>
            </a:pPr>
            <a:r>
              <a:rPr lang="zh-CN" altLang="en-US" sz="1600" dirty="0">
                <a:solidFill>
                  <a:schemeClr val="accent6"/>
                </a:solidFill>
              </a:rPr>
              <a:t>很好的冷成形能力</a:t>
            </a:r>
            <a:r>
              <a:rPr lang="zh-CN" altLang="en-US" sz="1600" dirty="0">
                <a:solidFill>
                  <a:schemeClr val="accent6"/>
                </a:solidFill>
                <a:sym typeface="Wingdings"/>
              </a:rPr>
              <a:t>：（回弹小，工具磨损低，但是延伸性低，因此需要与奥体钢不同的拉伸工艺</a:t>
            </a:r>
            <a:endParaRPr lang="nl-BE" sz="1600" dirty="0">
              <a:solidFill>
                <a:schemeClr val="accent6"/>
              </a:solidFill>
            </a:endParaRPr>
          </a:p>
          <a:p>
            <a:pPr>
              <a:buClr>
                <a:schemeClr val="accent6"/>
              </a:buClr>
            </a:pPr>
            <a:r>
              <a:rPr lang="zh-CN" altLang="en-US" sz="1600" u="sng" dirty="0">
                <a:solidFill>
                  <a:schemeClr val="accent6"/>
                </a:solidFill>
              </a:rPr>
              <a:t>级别稳定（即：含铅和</a:t>
            </a:r>
            <a:r>
              <a:rPr lang="nl-BE" sz="1600" u="sng" dirty="0">
                <a:solidFill>
                  <a:schemeClr val="accent6"/>
                </a:solidFill>
              </a:rPr>
              <a:t>/</a:t>
            </a:r>
            <a:r>
              <a:rPr lang="zh-CN" altLang="en-US" sz="1600" u="sng" dirty="0">
                <a:solidFill>
                  <a:schemeClr val="accent6"/>
                </a:solidFill>
              </a:rPr>
              <a:t>或嚏）（</a:t>
            </a:r>
            <a:r>
              <a:rPr lang="nl-BE" sz="1600" u="sng" dirty="0">
                <a:solidFill>
                  <a:schemeClr val="accent6"/>
                </a:solidFill>
              </a:rPr>
              <a:t>TIG, MIG</a:t>
            </a:r>
            <a:r>
              <a:rPr lang="zh-CN" altLang="en-US" sz="1600" u="sng" dirty="0">
                <a:solidFill>
                  <a:schemeClr val="accent6"/>
                </a:solidFill>
              </a:rPr>
              <a:t>）</a:t>
            </a:r>
            <a:endParaRPr lang="nl-BE" sz="1600" u="sng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7</a:t>
            </a:fld>
            <a:endParaRPr lang="fr-F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951800"/>
              </p:ext>
            </p:extLst>
          </p:nvPr>
        </p:nvGraphicFramePr>
        <p:xfrm>
          <a:off x="467544" y="1397000"/>
          <a:ext cx="8280920" cy="1112520"/>
        </p:xfrm>
        <a:graphic>
          <a:graphicData uri="http://schemas.openxmlformats.org/drawingml/2006/table">
            <a:tbl>
              <a:tblPr firstRow="1">
                <a:tableStyleId>{17292A2E-F333-43FB-9621-5CBBE7FDCDCB}</a:tableStyleId>
              </a:tblPr>
              <a:tblGrid>
                <a:gridCol w="1595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9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7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3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gridSpan="7">
                  <a:txBody>
                    <a:bodyPr/>
                    <a:lstStyle/>
                    <a:p>
                      <a:r>
                        <a:rPr lang="zh-CN" altLang="en-US" sz="1400" dirty="0">
                          <a:latin typeface="Adobe Fangsong Std R" pitchFamily="18" charset="-128"/>
                          <a:ea typeface="Adobe Fangsong Std R" pitchFamily="18" charset="-128"/>
                        </a:rPr>
                        <a:t>次类别：</a:t>
                      </a:r>
                      <a:endParaRPr lang="nl-BE" sz="1400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zh-CN" altLang="en-US" sz="1400" dirty="0">
                          <a:latin typeface="Adobe Fangsong Std R" pitchFamily="18" charset="-128"/>
                          <a:ea typeface="Adobe Fangsong Std R" pitchFamily="18" charset="-128"/>
                        </a:rPr>
                        <a:t>铬</a:t>
                      </a:r>
                      <a:endParaRPr lang="nl-BE" sz="1400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Adobe Fangsong Std R" pitchFamily="18" charset="-128"/>
                          <a:ea typeface="Adobe Fangsong Std R" pitchFamily="18" charset="-128"/>
                        </a:rPr>
                        <a:t>典型</a:t>
                      </a:r>
                      <a:r>
                        <a:rPr lang="nl-BE" sz="1400" dirty="0">
                          <a:latin typeface="Adobe Fangsong Std R" pitchFamily="18" charset="-128"/>
                          <a:ea typeface="Adobe Fangsong Std R" pitchFamily="18" charset="-128"/>
                        </a:rPr>
                        <a:t>EN 1.4016/AISI 430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Adobe Fangsong Std R" pitchFamily="18" charset="-128"/>
                          <a:ea typeface="Adobe Fangsong Std R" pitchFamily="18" charset="-128"/>
                        </a:rPr>
                        <a:t>铬</a:t>
                      </a:r>
                      <a:r>
                        <a:rPr lang="nl-BE" sz="1400" dirty="0">
                          <a:latin typeface="Adobe Fangsong Std R" pitchFamily="18" charset="-128"/>
                          <a:ea typeface="Adobe Fangsong Std R" pitchFamily="18" charset="-128"/>
                        </a:rPr>
                        <a:t>: 17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nl-BE" sz="1400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nl-BE" sz="1400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nl-BE" sz="1400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Adobe Fangsong Std R" pitchFamily="18" charset="-128"/>
                          <a:ea typeface="Adobe Fangsong Std R" pitchFamily="18" charset="-128"/>
                        </a:rPr>
                        <a:t>铁</a:t>
                      </a:r>
                      <a:r>
                        <a:rPr lang="nl-BE" sz="1400" dirty="0">
                          <a:latin typeface="Adobe Fangsong Std R" pitchFamily="18" charset="-128"/>
                          <a:ea typeface="Adobe Fangsong Std R" pitchFamily="18" charset="-128"/>
                        </a:rPr>
                        <a:t>: </a:t>
                      </a:r>
                      <a:r>
                        <a:rPr lang="zh-CN" altLang="en-US" sz="1400" dirty="0">
                          <a:latin typeface="Adobe Fangsong Std R" pitchFamily="18" charset="-128"/>
                          <a:ea typeface="Adobe Fangsong Std R" pitchFamily="18" charset="-128"/>
                        </a:rPr>
                        <a:t>平衡</a:t>
                      </a:r>
                      <a:endParaRPr lang="nl-BE" sz="1600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zh-CN" altLang="en-US" sz="1400" dirty="0">
                          <a:latin typeface="Adobe Fangsong Std R" pitchFamily="18" charset="-128"/>
                          <a:ea typeface="Adobe Fangsong Std R" pitchFamily="18" charset="-128"/>
                        </a:rPr>
                        <a:t>铬</a:t>
                      </a:r>
                      <a:r>
                        <a:rPr lang="nl-BE" sz="1400" dirty="0">
                          <a:latin typeface="Adobe Fangsong Std R" pitchFamily="18" charset="-128"/>
                          <a:ea typeface="Adobe Fangsong Std R" pitchFamily="18" charset="-128"/>
                        </a:rPr>
                        <a:t>-</a:t>
                      </a:r>
                      <a:r>
                        <a:rPr lang="zh-CN" altLang="en-US" sz="1400" dirty="0">
                          <a:latin typeface="Adobe Fangsong Std R" pitchFamily="18" charset="-128"/>
                          <a:ea typeface="Adobe Fangsong Std R" pitchFamily="18" charset="-128"/>
                        </a:rPr>
                        <a:t>钼</a:t>
                      </a:r>
                      <a:endParaRPr lang="nl-BE" sz="1400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aseline="0" dirty="0">
                          <a:latin typeface="Adobe Fangsong Std R" pitchFamily="18" charset="-128"/>
                          <a:ea typeface="Adobe Fangsong Std R" pitchFamily="18" charset="-128"/>
                        </a:rPr>
                        <a:t>典型</a:t>
                      </a:r>
                      <a:r>
                        <a:rPr lang="nl-BE" sz="1400" baseline="0" dirty="0">
                          <a:latin typeface="Adobe Fangsong Std R" pitchFamily="18" charset="-128"/>
                          <a:ea typeface="Adobe Fangsong Std R" pitchFamily="18" charset="-128"/>
                        </a:rPr>
                        <a:t>EN1.4521/AISI 444</a:t>
                      </a:r>
                      <a:endParaRPr lang="nl-BE" sz="1400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Adobe Fangsong Std R" pitchFamily="18" charset="-128"/>
                          <a:ea typeface="Adobe Fangsong Std R" pitchFamily="18" charset="-128"/>
                        </a:rPr>
                        <a:t>铬</a:t>
                      </a:r>
                      <a:r>
                        <a:rPr lang="nl-BE" sz="1400" dirty="0">
                          <a:latin typeface="Adobe Fangsong Std R" pitchFamily="18" charset="-128"/>
                          <a:ea typeface="Adobe Fangsong Std R" pitchFamily="18" charset="-128"/>
                        </a:rPr>
                        <a:t>: 18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Adobe Fangsong Std R" pitchFamily="18" charset="-128"/>
                          <a:ea typeface="Adobe Fangsong Std R" pitchFamily="18" charset="-128"/>
                        </a:rPr>
                        <a:t>钼</a:t>
                      </a:r>
                      <a:r>
                        <a:rPr lang="nl-BE" sz="1400" dirty="0">
                          <a:latin typeface="Adobe Fangsong Std R" pitchFamily="18" charset="-128"/>
                          <a:ea typeface="Adobe Fangsong Std R" pitchFamily="18" charset="-128"/>
                        </a:rPr>
                        <a:t>: 2</a:t>
                      </a: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r>
                        <a:rPr lang="zh-CN" altLang="en-US" sz="1400" dirty="0">
                          <a:latin typeface="Adobe Fangsong Std R" pitchFamily="18" charset="-128"/>
                          <a:ea typeface="Adobe Fangsong Std R" pitchFamily="18" charset="-128"/>
                        </a:rPr>
                        <a:t>钛</a:t>
                      </a:r>
                      <a:r>
                        <a:rPr lang="nl-BE" sz="1400" dirty="0">
                          <a:latin typeface="Adobe Fangsong Std R" pitchFamily="18" charset="-128"/>
                          <a:ea typeface="Adobe Fangsong Std R" pitchFamily="18" charset="-128"/>
                        </a:rPr>
                        <a:t>+</a:t>
                      </a:r>
                      <a:r>
                        <a:rPr lang="zh-CN" altLang="en-US" sz="1400" dirty="0">
                          <a:latin typeface="Adobe Fangsong Std R" pitchFamily="18" charset="-128"/>
                          <a:ea typeface="Adobe Fangsong Std R" pitchFamily="18" charset="-128"/>
                        </a:rPr>
                        <a:t>镍</a:t>
                      </a:r>
                      <a:r>
                        <a:rPr lang="nl-BE" sz="1400" dirty="0">
                          <a:latin typeface="Adobe Fangsong Std R" pitchFamily="18" charset="-128"/>
                          <a:ea typeface="Adobe Fangsong Std R" pitchFamily="18" charset="-128"/>
                        </a:rPr>
                        <a:t>: 0.4</a:t>
                      </a: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nl-BE" sz="1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Adobe Fangsong Std R" pitchFamily="18" charset="-128"/>
                          <a:ea typeface="Adobe Fangsong Std R" pitchFamily="18" charset="-128"/>
                        </a:rPr>
                        <a:t>铁</a:t>
                      </a:r>
                      <a:r>
                        <a:rPr lang="nl-BE" sz="1400" dirty="0">
                          <a:latin typeface="Adobe Fangsong Std R" pitchFamily="18" charset="-128"/>
                          <a:ea typeface="Adobe Fangsong Std R" pitchFamily="18" charset="-128"/>
                        </a:rPr>
                        <a:t>: </a:t>
                      </a:r>
                      <a:r>
                        <a:rPr lang="zh-CN" altLang="en-US" sz="1400" dirty="0">
                          <a:latin typeface="Adobe Fangsong Std R" pitchFamily="18" charset="-128"/>
                          <a:ea typeface="Adobe Fangsong Std R" pitchFamily="18" charset="-128"/>
                        </a:rPr>
                        <a:t>平衡</a:t>
                      </a:r>
                      <a:endParaRPr lang="nl-BE" sz="1400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186973"/>
              </p:ext>
            </p:extLst>
          </p:nvPr>
        </p:nvGraphicFramePr>
        <p:xfrm>
          <a:off x="467544" y="6309320"/>
          <a:ext cx="7776864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颜色代码：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zh-CN" altLang="en-US" sz="1200" dirty="0">
                          <a:solidFill>
                            <a:srgbClr val="FF0000"/>
                          </a:solidFill>
                        </a:rPr>
                        <a:t>耐腐蚀性</a:t>
                      </a:r>
                      <a:endParaRPr lang="nl-BE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zh-CN" altLang="en-US" sz="1200" dirty="0">
                          <a:solidFill>
                            <a:srgbClr val="A21E9C"/>
                          </a:solidFill>
                        </a:rPr>
                        <a:t>机械性能</a:t>
                      </a:r>
                      <a:endParaRPr lang="nl-BE" sz="1200" dirty="0">
                        <a:solidFill>
                          <a:srgbClr val="A21E9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zh-CN" altLang="en-US" sz="1200" dirty="0">
                          <a:solidFill>
                            <a:schemeClr val="accent6"/>
                          </a:solidFill>
                        </a:rPr>
                        <a:t>加工</a:t>
                      </a:r>
                      <a:endParaRPr lang="nl-BE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6228184" y="5250064"/>
            <a:ext cx="2627668" cy="14192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rgbClr val="0070C0"/>
                </a:solidFill>
                <a:latin typeface="Adobe Fangsong Std R" pitchFamily="18" charset="-128"/>
                <a:ea typeface="Adobe Fangsong Std R" pitchFamily="18" charset="-128"/>
              </a:rPr>
              <a:t>为多种应用提供最优的性价比，现在越来越多的得以使用</a:t>
            </a:r>
            <a:endParaRPr lang="fr-FR" sz="1600" dirty="0">
              <a:solidFill>
                <a:srgbClr val="0070C0"/>
              </a:solidFill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5137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nl-BE" sz="3200" dirty="0"/>
              <a:t>Cr </a:t>
            </a:r>
            <a:r>
              <a:rPr lang="zh-CN" altLang="en-US" sz="3200" dirty="0"/>
              <a:t>等级（马氏体钢</a:t>
            </a:r>
            <a:r>
              <a:rPr lang="zh-CN" altLang="zh-CN" sz="3200" dirty="0"/>
              <a:t>）</a:t>
            </a:r>
            <a:r>
              <a:rPr lang="nl-BE" sz="3200" baseline="50000" dirty="0"/>
              <a:t>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212976"/>
            <a:ext cx="8229600" cy="3024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1600" b="1" u="sng" dirty="0"/>
              <a:t>通用性能：</a:t>
            </a:r>
            <a:endParaRPr lang="nl-BE" sz="1600" dirty="0"/>
          </a:p>
          <a:p>
            <a:pPr>
              <a:buClr>
                <a:srgbClr val="FF0000"/>
              </a:buClr>
            </a:pPr>
            <a:r>
              <a:rPr lang="zh-CN" altLang="en-US" sz="1600" dirty="0">
                <a:solidFill>
                  <a:srgbClr val="FF0000"/>
                </a:solidFill>
              </a:rPr>
              <a:t>不错的耐腐蚀性，合金含量越高，耐腐性越强</a:t>
            </a:r>
            <a:endParaRPr lang="nl-BE" sz="1600" dirty="0">
              <a:solidFill>
                <a:srgbClr val="FF0000"/>
              </a:solidFill>
            </a:endParaRPr>
          </a:p>
          <a:p>
            <a:endParaRPr lang="nl-BE" sz="1600" dirty="0"/>
          </a:p>
          <a:p>
            <a:r>
              <a:rPr lang="zh-CN" altLang="en-US" sz="1600" u="sng" dirty="0">
                <a:solidFill>
                  <a:srgbClr val="A21E9C"/>
                </a:solidFill>
              </a:rPr>
              <a:t>热处理后强度增加（但冷处理达不到）。延伸性有限</a:t>
            </a:r>
            <a:r>
              <a:rPr lang="nl-BE" sz="1600" dirty="0">
                <a:solidFill>
                  <a:srgbClr val="A21E9C"/>
                </a:solidFill>
              </a:rPr>
              <a:t>. </a:t>
            </a:r>
          </a:p>
          <a:p>
            <a:r>
              <a:rPr lang="zh-CN" altLang="en-US" sz="1600" dirty="0">
                <a:solidFill>
                  <a:srgbClr val="A21E9C"/>
                </a:solidFill>
              </a:rPr>
              <a:t>不适用于特别低的温度。</a:t>
            </a:r>
            <a:endParaRPr lang="nl-BE" sz="1600" dirty="0">
              <a:solidFill>
                <a:srgbClr val="A21E9C"/>
              </a:solidFill>
            </a:endParaRPr>
          </a:p>
          <a:p>
            <a:endParaRPr lang="nl-BE" sz="1600" dirty="0"/>
          </a:p>
          <a:p>
            <a:pPr>
              <a:buClr>
                <a:schemeClr val="accent6"/>
              </a:buClr>
            </a:pPr>
            <a:r>
              <a:rPr lang="zh-CN" altLang="en-US" sz="1600" dirty="0">
                <a:solidFill>
                  <a:schemeClr val="accent6"/>
                </a:solidFill>
              </a:rPr>
              <a:t>不适合成形，常用机械加工</a:t>
            </a:r>
            <a:endParaRPr lang="en-US" altLang="zh-CN" sz="1600" dirty="0">
              <a:solidFill>
                <a:schemeClr val="accent6"/>
              </a:solidFill>
            </a:endParaRPr>
          </a:p>
          <a:p>
            <a:pPr>
              <a:buClr>
                <a:schemeClr val="accent6"/>
              </a:buClr>
            </a:pPr>
            <a:r>
              <a:rPr lang="zh-CN" altLang="en-US" sz="1600" dirty="0">
                <a:solidFill>
                  <a:schemeClr val="accent6"/>
                </a:solidFill>
              </a:rPr>
              <a:t>具有可焊性（</a:t>
            </a:r>
            <a:r>
              <a:rPr lang="nl-BE" sz="1600" dirty="0">
                <a:solidFill>
                  <a:schemeClr val="accent6"/>
                </a:solidFill>
              </a:rPr>
              <a:t>TIG, MIG</a:t>
            </a:r>
            <a:r>
              <a:rPr lang="zh-CN" altLang="en-US" sz="1600" dirty="0">
                <a:solidFill>
                  <a:schemeClr val="accent6"/>
                </a:solidFill>
              </a:rPr>
              <a:t>），但是需要焊后热处理</a:t>
            </a:r>
            <a:endParaRPr lang="nl-BE" sz="16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8</a:t>
            </a:fld>
            <a:endParaRPr lang="fr-F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617155"/>
              </p:ext>
            </p:extLst>
          </p:nvPr>
        </p:nvGraphicFramePr>
        <p:xfrm>
          <a:off x="467544" y="1397000"/>
          <a:ext cx="8187975" cy="1483360"/>
        </p:xfrm>
        <a:graphic>
          <a:graphicData uri="http://schemas.openxmlformats.org/drawingml/2006/table">
            <a:tbl>
              <a:tblPr firstRow="1">
                <a:tableStyleId>{17292A2E-F333-43FB-9621-5CBBE7FDCDCB}</a:tableStyleId>
              </a:tblPr>
              <a:tblGrid>
                <a:gridCol w="1685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7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8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69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92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10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zh-CN" altLang="en-US" sz="1600" dirty="0">
                          <a:latin typeface="Adobe Fangsong Std R" pitchFamily="18" charset="-128"/>
                          <a:ea typeface="Adobe Fangsong Std R" pitchFamily="18" charset="-128"/>
                        </a:rPr>
                        <a:t>子类：</a:t>
                      </a:r>
                      <a:endParaRPr lang="nl-BE" sz="1600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600" dirty="0">
                          <a:latin typeface="Adobe Fangsong Std R" pitchFamily="18" charset="-128"/>
                          <a:ea typeface="Adobe Fangsong Std R" pitchFamily="18" charset="-128"/>
                        </a:rPr>
                        <a:t>C-Cr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Adobe Fangsong Std R" pitchFamily="18" charset="-128"/>
                          <a:ea typeface="Adobe Fangsong Std R" pitchFamily="18" charset="-128"/>
                        </a:rPr>
                        <a:t>典型</a:t>
                      </a:r>
                      <a:r>
                        <a:rPr lang="nl-BE" sz="1600" dirty="0">
                          <a:latin typeface="Adobe Fangsong Std R" pitchFamily="18" charset="-128"/>
                          <a:ea typeface="Adobe Fangsong Std R" pitchFamily="18" charset="-128"/>
                        </a:rPr>
                        <a:t>EN1.4021/AISI 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>
                          <a:latin typeface="Adobe Fangsong Std R" pitchFamily="18" charset="-128"/>
                          <a:ea typeface="Adobe Fangsong Std R" pitchFamily="18" charset="-128"/>
                        </a:rPr>
                        <a:t>Cr: 13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600" dirty="0">
                          <a:latin typeface="Adobe Fangsong Std R" pitchFamily="18" charset="-128"/>
                          <a:ea typeface="Adobe Fangsong Std R" pitchFamily="18" charset="-128"/>
                        </a:rPr>
                        <a:t>C:0.2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nl-BE" sz="1600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600" dirty="0">
                          <a:latin typeface="Adobe Fangsong Std R" pitchFamily="18" charset="-128"/>
                          <a:ea typeface="Adobe Fangsong Std R" pitchFamily="18" charset="-128"/>
                        </a:rPr>
                        <a:t>Fe: </a:t>
                      </a:r>
                      <a:r>
                        <a:rPr lang="zh-CN" altLang="en-US" sz="1600" dirty="0">
                          <a:latin typeface="Adobe Fangsong Std R" pitchFamily="18" charset="-128"/>
                          <a:ea typeface="Adobe Fangsong Std R" pitchFamily="18" charset="-128"/>
                        </a:rPr>
                        <a:t>平衡</a:t>
                      </a:r>
                      <a:endParaRPr lang="nl-BE" sz="1800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600" dirty="0">
                          <a:latin typeface="Adobe Fangsong Std R" pitchFamily="18" charset="-128"/>
                          <a:ea typeface="Adobe Fangsong Std R" pitchFamily="18" charset="-128"/>
                        </a:rPr>
                        <a:t>C-Cr-Ni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Adobe Fangsong Std R" pitchFamily="18" charset="-128"/>
                          <a:ea typeface="Adobe Fangsong Std R" pitchFamily="18" charset="-128"/>
                        </a:rPr>
                        <a:t>典型</a:t>
                      </a:r>
                      <a:r>
                        <a:rPr lang="nl-BE" sz="1600" dirty="0">
                          <a:latin typeface="Adobe Fangsong Std R" pitchFamily="18" charset="-128"/>
                          <a:ea typeface="Adobe Fangsong Std R" pitchFamily="18" charset="-128"/>
                        </a:rPr>
                        <a:t>EN1.4057/AISI431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>
                          <a:latin typeface="Adobe Fangsong Std R" pitchFamily="18" charset="-128"/>
                          <a:ea typeface="Adobe Fangsong Std R" pitchFamily="18" charset="-128"/>
                        </a:rPr>
                        <a:t>Cr: 16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600" dirty="0">
                          <a:latin typeface="Adobe Fangsong Std R" pitchFamily="18" charset="-128"/>
                          <a:ea typeface="Adobe Fangsong Std R" pitchFamily="18" charset="-128"/>
                        </a:rPr>
                        <a:t>Ni: 2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600" dirty="0">
                          <a:latin typeface="Adobe Fangsong Std R" pitchFamily="18" charset="-128"/>
                          <a:ea typeface="Adobe Fangsong Std R" pitchFamily="18" charset="-128"/>
                        </a:rPr>
                        <a:t>C: 0.2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600" dirty="0">
                          <a:latin typeface="Adobe Fangsong Std R" pitchFamily="18" charset="-128"/>
                          <a:ea typeface="Adobe Fangsong Std R" pitchFamily="18" charset="-128"/>
                        </a:rPr>
                        <a:t>Fe:</a:t>
                      </a:r>
                      <a:r>
                        <a:rPr lang="nl-BE" sz="1600" baseline="0" dirty="0">
                          <a:latin typeface="Adobe Fangsong Std R" pitchFamily="18" charset="-128"/>
                          <a:ea typeface="Adobe Fangsong Std R" pitchFamily="18" charset="-128"/>
                        </a:rPr>
                        <a:t> </a:t>
                      </a:r>
                      <a:r>
                        <a:rPr lang="zh-CN" altLang="en-US" sz="1600" baseline="0" dirty="0">
                          <a:latin typeface="Adobe Fangsong Std R" pitchFamily="18" charset="-128"/>
                          <a:ea typeface="Adobe Fangsong Std R" pitchFamily="18" charset="-128"/>
                        </a:rPr>
                        <a:t>平衡</a:t>
                      </a:r>
                      <a:endParaRPr lang="nl-BE" sz="1600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zh-CN" altLang="en-US" sz="1600" dirty="0">
                          <a:latin typeface="Adobe Fangsong Std R" pitchFamily="18" charset="-128"/>
                          <a:ea typeface="Adobe Fangsong Std R" pitchFamily="18" charset="-128"/>
                        </a:rPr>
                        <a:t>沉淀硬化</a:t>
                      </a:r>
                      <a:endParaRPr lang="nl-BE" sz="1600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Adobe Fangsong Std R" pitchFamily="18" charset="-128"/>
                          <a:ea typeface="Adobe Fangsong Std R" pitchFamily="18" charset="-128"/>
                        </a:rPr>
                        <a:t>典型</a:t>
                      </a:r>
                      <a:r>
                        <a:rPr lang="nl-BE" sz="1600" dirty="0">
                          <a:latin typeface="Adobe Fangsong Std R" pitchFamily="18" charset="-128"/>
                          <a:ea typeface="Adobe Fangsong Std R" pitchFamily="18" charset="-128"/>
                        </a:rPr>
                        <a:t>EN1.4542/AISI630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>
                          <a:latin typeface="Adobe Fangsong Std R" pitchFamily="18" charset="-128"/>
                          <a:ea typeface="Adobe Fangsong Std R" pitchFamily="18" charset="-128"/>
                        </a:rPr>
                        <a:t>Cr: 17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600" dirty="0">
                          <a:latin typeface="Adobe Fangsong Std R" pitchFamily="18" charset="-128"/>
                          <a:ea typeface="Adobe Fangsong Std R" pitchFamily="18" charset="-128"/>
                        </a:rPr>
                        <a:t>Ni: 4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600" dirty="0">
                          <a:latin typeface="Adobe Fangsong Std R" pitchFamily="18" charset="-128"/>
                          <a:ea typeface="Adobe Fangsong Std R" pitchFamily="18" charset="-128"/>
                        </a:rPr>
                        <a:t>Cu:4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600" dirty="0">
                          <a:latin typeface="Adobe Fangsong Std R" pitchFamily="18" charset="-128"/>
                          <a:ea typeface="Adobe Fangsong Std R" pitchFamily="18" charset="-128"/>
                        </a:rPr>
                        <a:t>Fe: </a:t>
                      </a:r>
                      <a:r>
                        <a:rPr lang="zh-CN" altLang="en-US" sz="1600" dirty="0">
                          <a:latin typeface="Adobe Fangsong Std R" pitchFamily="18" charset="-128"/>
                          <a:ea typeface="Adobe Fangsong Std R" pitchFamily="18" charset="-128"/>
                        </a:rPr>
                        <a:t>平衡</a:t>
                      </a:r>
                      <a:endParaRPr lang="nl-BE" sz="1600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074880"/>
              </p:ext>
            </p:extLst>
          </p:nvPr>
        </p:nvGraphicFramePr>
        <p:xfrm>
          <a:off x="467544" y="6309320"/>
          <a:ext cx="7776864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颜色代码：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zh-CN" altLang="en-US" sz="1200" dirty="0">
                          <a:solidFill>
                            <a:srgbClr val="FF0000"/>
                          </a:solidFill>
                        </a:rPr>
                        <a:t>耐腐蚀性</a:t>
                      </a:r>
                      <a:endParaRPr lang="nl-BE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zh-CN" altLang="en-US" sz="1200" dirty="0">
                          <a:solidFill>
                            <a:srgbClr val="A21E9C"/>
                          </a:solidFill>
                        </a:rPr>
                        <a:t>机械性能</a:t>
                      </a:r>
                      <a:endParaRPr lang="nl-BE" sz="1200" dirty="0">
                        <a:solidFill>
                          <a:srgbClr val="A21E9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zh-CN" altLang="en-US" sz="1200" dirty="0">
                          <a:solidFill>
                            <a:schemeClr val="accent6"/>
                          </a:solidFill>
                        </a:rPr>
                        <a:t>加工</a:t>
                      </a:r>
                      <a:endParaRPr lang="nl-BE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6084168" y="5136328"/>
            <a:ext cx="2771684" cy="15121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0070C0"/>
                </a:solidFill>
                <a:latin typeface="Adobe Fangsong Std R" pitchFamily="18" charset="-128"/>
                <a:ea typeface="Adobe Fangsong Std R" pitchFamily="18" charset="-128"/>
              </a:rPr>
              <a:t>被当作有耐腐性的工程钢来使用</a:t>
            </a:r>
            <a:endParaRPr lang="fr-FR" dirty="0">
              <a:solidFill>
                <a:srgbClr val="0070C0"/>
              </a:solidFill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2674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zh-CN" altLang="en-US" sz="3200" dirty="0"/>
              <a:t>双相钢（奥体钢</a:t>
            </a:r>
            <a:r>
              <a:rPr lang="nl-BE" sz="3200" dirty="0"/>
              <a:t>-</a:t>
            </a:r>
            <a:r>
              <a:rPr lang="zh-CN" altLang="en-US" sz="3200" dirty="0"/>
              <a:t>铁素体</a:t>
            </a:r>
            <a:r>
              <a:rPr lang="nl-BE" sz="3200" dirty="0"/>
              <a:t>)</a:t>
            </a:r>
            <a:r>
              <a:rPr lang="nl-BE" sz="3200" baseline="50000" dirty="0"/>
              <a:t>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3024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1600" b="1" u="sng" dirty="0"/>
              <a:t>常见性能：</a:t>
            </a:r>
            <a:endParaRPr lang="nl-BE" sz="1600" dirty="0"/>
          </a:p>
          <a:p>
            <a:pPr>
              <a:buClr>
                <a:srgbClr val="FF0000"/>
              </a:buClr>
            </a:pPr>
            <a:r>
              <a:rPr lang="zh-CN" altLang="en-US" sz="1600" dirty="0">
                <a:solidFill>
                  <a:srgbClr val="FF0000"/>
                </a:solidFill>
              </a:rPr>
              <a:t>优越的耐腐性，随着合金含量增高而增高</a:t>
            </a:r>
            <a:endParaRPr lang="nl-BE" sz="1600" dirty="0">
              <a:solidFill>
                <a:srgbClr val="FF0000"/>
              </a:solidFill>
            </a:endParaRPr>
          </a:p>
          <a:p>
            <a:r>
              <a:rPr lang="zh-CN" altLang="en-US" sz="1600" dirty="0"/>
              <a:t>对应力腐蚀开裂不敏感</a:t>
            </a:r>
            <a:endParaRPr lang="nl-BE" sz="1600" dirty="0"/>
          </a:p>
          <a:p>
            <a:r>
              <a:rPr lang="zh-CN" altLang="en-US" sz="1600" u="sng" dirty="0">
                <a:solidFill>
                  <a:srgbClr val="A21E9C"/>
                </a:solidFill>
              </a:rPr>
              <a:t>高强度，良好的</a:t>
            </a:r>
            <a:r>
              <a:rPr lang="zh-CN" altLang="en-US" sz="1600" dirty="0">
                <a:solidFill>
                  <a:srgbClr val="A21E9C"/>
                </a:solidFill>
              </a:rPr>
              <a:t>延展性</a:t>
            </a:r>
            <a:endParaRPr lang="nl-BE" sz="1600" dirty="0">
              <a:solidFill>
                <a:srgbClr val="A21E9C"/>
              </a:solidFill>
            </a:endParaRPr>
          </a:p>
          <a:p>
            <a:r>
              <a:rPr lang="zh-CN" altLang="en-US" sz="1600" dirty="0">
                <a:solidFill>
                  <a:srgbClr val="A21E9C"/>
                </a:solidFill>
              </a:rPr>
              <a:t>冷加工后强度加强（但热加工不能提升强度）</a:t>
            </a:r>
            <a:endParaRPr lang="nl-BE" sz="1600" dirty="0">
              <a:solidFill>
                <a:srgbClr val="A21E9C"/>
              </a:solidFill>
            </a:endParaRPr>
          </a:p>
          <a:p>
            <a:endParaRPr lang="nl-BE" sz="1600" dirty="0"/>
          </a:p>
          <a:p>
            <a:pPr>
              <a:buClr>
                <a:schemeClr val="accent6"/>
              </a:buClr>
            </a:pPr>
            <a:r>
              <a:rPr lang="zh-CN" altLang="en-US" sz="1600" dirty="0">
                <a:solidFill>
                  <a:schemeClr val="accent6"/>
                </a:solidFill>
              </a:rPr>
              <a:t>良好的冷热成形性能（延展性，延伸性）</a:t>
            </a:r>
            <a:endParaRPr lang="nl-BE" sz="1600" dirty="0">
              <a:solidFill>
                <a:schemeClr val="accent6"/>
              </a:solidFill>
            </a:endParaRPr>
          </a:p>
          <a:p>
            <a:pPr>
              <a:buClr>
                <a:schemeClr val="accent6"/>
              </a:buClr>
            </a:pPr>
            <a:r>
              <a:rPr lang="zh-CN" altLang="en-US" sz="1600" dirty="0">
                <a:solidFill>
                  <a:schemeClr val="accent6"/>
                </a:solidFill>
              </a:rPr>
              <a:t>可焊性（</a:t>
            </a:r>
            <a:r>
              <a:rPr lang="nl-BE" sz="1600" dirty="0">
                <a:solidFill>
                  <a:schemeClr val="accent6"/>
                </a:solidFill>
              </a:rPr>
              <a:t>TIG, MIG</a:t>
            </a:r>
            <a:r>
              <a:rPr lang="zh-CN" altLang="en-US" sz="1600" dirty="0">
                <a:solidFill>
                  <a:schemeClr val="accent6"/>
                </a:solidFill>
              </a:rPr>
              <a:t>）</a:t>
            </a:r>
            <a:endParaRPr lang="nl-BE" sz="16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t>9</a:t>
            </a:fld>
            <a:endParaRPr lang="fr-F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39398"/>
              </p:ext>
            </p:extLst>
          </p:nvPr>
        </p:nvGraphicFramePr>
        <p:xfrm>
          <a:off x="467544" y="1397000"/>
          <a:ext cx="8187975" cy="1112520"/>
        </p:xfrm>
        <a:graphic>
          <a:graphicData uri="http://schemas.openxmlformats.org/drawingml/2006/table">
            <a:tbl>
              <a:tblPr firstRow="1">
                <a:tableStyleId>{17292A2E-F333-43FB-9621-5CBBE7FDCDCB}</a:tableStyleId>
              </a:tblPr>
              <a:tblGrid>
                <a:gridCol w="1685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7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8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69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92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10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zh-CN" altLang="en-US" sz="1600" dirty="0">
                          <a:latin typeface="Adobe Fangsong Std R" pitchFamily="18" charset="-128"/>
                          <a:ea typeface="Adobe Fangsong Std R" pitchFamily="18" charset="-128"/>
                        </a:rPr>
                        <a:t>子类：</a:t>
                      </a:r>
                      <a:endParaRPr lang="nl-BE" sz="1600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600" dirty="0">
                          <a:latin typeface="Adobe Fangsong Std R" pitchFamily="18" charset="-128"/>
                          <a:ea typeface="Adobe Fangsong Std R" pitchFamily="18" charset="-128"/>
                        </a:rPr>
                        <a:t>Cr-Ni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Adobe Fangsong Std R" pitchFamily="18" charset="-128"/>
                          <a:ea typeface="Adobe Fangsong Std R" pitchFamily="18" charset="-128"/>
                        </a:rPr>
                        <a:t>典型</a:t>
                      </a:r>
                      <a:r>
                        <a:rPr lang="nl-BE" sz="1600" dirty="0">
                          <a:latin typeface="Adobe Fangsong Std R" pitchFamily="18" charset="-128"/>
                          <a:ea typeface="Adobe Fangsong Std R" pitchFamily="18" charset="-128"/>
                        </a:rPr>
                        <a:t>EN1.4362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>
                          <a:latin typeface="Adobe Fangsong Std R" pitchFamily="18" charset="-128"/>
                          <a:ea typeface="Adobe Fangsong Std R" pitchFamily="18" charset="-128"/>
                        </a:rPr>
                        <a:t>Cr: 23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600" dirty="0">
                          <a:latin typeface="Adobe Fangsong Std R" pitchFamily="18" charset="-128"/>
                          <a:ea typeface="Adobe Fangsong Std R" pitchFamily="18" charset="-128"/>
                        </a:rPr>
                        <a:t>Ni: 4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nl-BE" sz="1600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800" dirty="0">
                          <a:latin typeface="Adobe Fangsong Std R" pitchFamily="18" charset="-128"/>
                          <a:ea typeface="Adobe Fangsong Std R" pitchFamily="18" charset="-128"/>
                        </a:rPr>
                        <a:t>Fe: </a:t>
                      </a:r>
                      <a:r>
                        <a:rPr lang="zh-CN" altLang="en-US" sz="1800" dirty="0">
                          <a:latin typeface="Adobe Fangsong Std R" pitchFamily="18" charset="-128"/>
                          <a:ea typeface="Adobe Fangsong Std R" pitchFamily="18" charset="-128"/>
                        </a:rPr>
                        <a:t>平衡</a:t>
                      </a:r>
                      <a:endParaRPr lang="nl-BE" sz="1800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600" dirty="0">
                          <a:latin typeface="Adobe Fangsong Std R" pitchFamily="18" charset="-128"/>
                          <a:ea typeface="Adobe Fangsong Std R" pitchFamily="18" charset="-128"/>
                        </a:rPr>
                        <a:t>Cr-Ni-Mo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Adobe Fangsong Std R" pitchFamily="18" charset="-128"/>
                          <a:ea typeface="Adobe Fangsong Std R" pitchFamily="18" charset="-128"/>
                        </a:rPr>
                        <a:t>典型</a:t>
                      </a:r>
                      <a:r>
                        <a:rPr lang="nl-BE" sz="1600" dirty="0">
                          <a:latin typeface="Adobe Fangsong Std R" pitchFamily="18" charset="-128"/>
                          <a:ea typeface="Adobe Fangsong Std R" pitchFamily="18" charset="-128"/>
                        </a:rPr>
                        <a:t>EN1.4462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>
                          <a:latin typeface="Adobe Fangsong Std R" pitchFamily="18" charset="-128"/>
                          <a:ea typeface="Adobe Fangsong Std R" pitchFamily="18" charset="-128"/>
                        </a:rPr>
                        <a:t>Cr:</a:t>
                      </a:r>
                      <a:r>
                        <a:rPr lang="nl-BE" sz="1600" baseline="0" dirty="0">
                          <a:latin typeface="Adobe Fangsong Std R" pitchFamily="18" charset="-128"/>
                          <a:ea typeface="Adobe Fangsong Std R" pitchFamily="18" charset="-128"/>
                        </a:rPr>
                        <a:t> 22</a:t>
                      </a:r>
                      <a:endParaRPr lang="nl-BE" sz="1600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600" dirty="0">
                          <a:latin typeface="Adobe Fangsong Std R" pitchFamily="18" charset="-128"/>
                          <a:ea typeface="Adobe Fangsong Std R" pitchFamily="18" charset="-128"/>
                        </a:rPr>
                        <a:t>Ni: 5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600" dirty="0">
                          <a:latin typeface="Adobe Fangsong Std R" pitchFamily="18" charset="-128"/>
                          <a:ea typeface="Adobe Fangsong Std R" pitchFamily="18" charset="-128"/>
                        </a:rPr>
                        <a:t>Mo: 3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600" dirty="0">
                          <a:latin typeface="Adobe Fangsong Std R" pitchFamily="18" charset="-128"/>
                          <a:ea typeface="Adobe Fangsong Std R" pitchFamily="18" charset="-128"/>
                        </a:rPr>
                        <a:t>Fe: </a:t>
                      </a:r>
                      <a:r>
                        <a:rPr lang="zh-CN" altLang="en-US" sz="1600" dirty="0">
                          <a:latin typeface="Adobe Fangsong Std R" pitchFamily="18" charset="-128"/>
                          <a:ea typeface="Adobe Fangsong Std R" pitchFamily="18" charset="-128"/>
                        </a:rPr>
                        <a:t>平衡</a:t>
                      </a:r>
                      <a:endParaRPr lang="nl-BE" sz="1600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806356"/>
              </p:ext>
            </p:extLst>
          </p:nvPr>
        </p:nvGraphicFramePr>
        <p:xfrm>
          <a:off x="467544" y="6309320"/>
          <a:ext cx="7776864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颜色代码：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zh-CN" altLang="en-US" sz="1200" dirty="0">
                          <a:solidFill>
                            <a:srgbClr val="FF0000"/>
                          </a:solidFill>
                        </a:rPr>
                        <a:t>耐腐蚀性</a:t>
                      </a:r>
                      <a:endParaRPr lang="nl-BE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zh-CN" altLang="en-US" sz="1200" dirty="0">
                          <a:solidFill>
                            <a:srgbClr val="A21E9C"/>
                          </a:solidFill>
                        </a:rPr>
                        <a:t>机械性能</a:t>
                      </a:r>
                      <a:endParaRPr lang="nl-BE" sz="1200" dirty="0">
                        <a:solidFill>
                          <a:srgbClr val="A21E9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zh-CN" altLang="en-US" sz="1200" dirty="0">
                          <a:solidFill>
                            <a:schemeClr val="accent6"/>
                          </a:solidFill>
                        </a:rPr>
                        <a:t>加工</a:t>
                      </a:r>
                      <a:endParaRPr lang="nl-BE" sz="1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6084168" y="5136328"/>
            <a:ext cx="2771684" cy="15121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rgbClr val="0070C0"/>
                </a:solidFill>
                <a:latin typeface="Adobe Fangsong Std R" pitchFamily="18" charset="-128"/>
                <a:ea typeface="Adobe Fangsong Std R" pitchFamily="18" charset="-128"/>
              </a:rPr>
              <a:t>提供最佳的耐腐蚀性和机械性能</a:t>
            </a:r>
            <a:endParaRPr lang="fr-FR" sz="1600" dirty="0">
              <a:solidFill>
                <a:srgbClr val="0070C0"/>
              </a:solidFill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8125988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Videos</Template>
  <TotalTime>3318</TotalTime>
  <Words>2143</Words>
  <Application>Microsoft Office PowerPoint</Application>
  <PresentationFormat>On-screen Show (4:3)</PresentationFormat>
  <Paragraphs>528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Adobe Fangsong Std R</vt:lpstr>
      <vt:lpstr>SimSun</vt:lpstr>
      <vt:lpstr>Arial</vt:lpstr>
      <vt:lpstr>Calibri</vt:lpstr>
      <vt:lpstr>Wingdings</vt:lpstr>
      <vt:lpstr>3_Custom Design</vt:lpstr>
      <vt:lpstr>建筑／土木工程发言人讲稿</vt:lpstr>
      <vt:lpstr>视频</vt:lpstr>
      <vt:lpstr>不锈钢是铁基合金，铬的含量至少有10.5％</vt:lpstr>
      <vt:lpstr>PowerPoint Presentation</vt:lpstr>
      <vt:lpstr>铬镍级（奥体钢）4</vt:lpstr>
      <vt:lpstr>铬-锰级（含锰的奥体钢）5</vt:lpstr>
      <vt:lpstr>铬等级（铁素体钢）6</vt:lpstr>
      <vt:lpstr>Cr 等级（马氏体钢）7</vt:lpstr>
      <vt:lpstr>双相钢（奥体钢-铁素体)8</vt:lpstr>
      <vt:lpstr>物理性能9, 10</vt:lpstr>
      <vt:lpstr> 不锈钢标准</vt:lpstr>
      <vt:lpstr>建筑施工中使用的主要等级： EN 10088-4 (薄钢板/钢板/钢带)16, 17</vt:lpstr>
      <vt:lpstr>建筑施工中的主要等级： EN 10088-5（棒材/线材/型材）18</vt:lpstr>
      <vt:lpstr>全球不锈钢产量各类别细分</vt:lpstr>
      <vt:lpstr>PowerPoint Presentation</vt:lpstr>
      <vt:lpstr>各地区不锈钢粗钢产量（钢板/钢锭当量）（单位：千公吨）  其他：巴西、俄罗斯、南非、韩国、印度尼西亚</vt:lpstr>
      <vt:lpstr>国际不锈钢粗钢产量年复合增长率 (钢板/钢锭当量)</vt:lpstr>
      <vt:lpstr>各地区不锈钢的表观使用量</vt:lpstr>
      <vt:lpstr>参考文献(1/2)</vt:lpstr>
      <vt:lpstr>参考文献(2/2)</vt:lpstr>
      <vt:lpstr>感谢!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什么是不锈钢？</dc:title>
  <dc:creator>Bernard</dc:creator>
  <cp:keywords>建筑与土木工程, 教授, 不锈钢</cp:keywords>
  <cp:lastModifiedBy>Jo Claes</cp:lastModifiedBy>
  <cp:revision>376</cp:revision>
  <cp:lastPrinted>2016-06-02T12:09:55Z</cp:lastPrinted>
  <dcterms:created xsi:type="dcterms:W3CDTF">2013-06-29T15:24:20Z</dcterms:created>
  <dcterms:modified xsi:type="dcterms:W3CDTF">2020-01-28T19:01:27Z</dcterms:modified>
</cp:coreProperties>
</file>