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6"/>
  </p:notesMasterIdLst>
  <p:handoutMasterIdLst>
    <p:handoutMasterId r:id="rId37"/>
  </p:handoutMasterIdLst>
  <p:sldIdLst>
    <p:sldId id="276" r:id="rId5"/>
    <p:sldId id="257" r:id="rId6"/>
    <p:sldId id="259" r:id="rId7"/>
    <p:sldId id="258" r:id="rId8"/>
    <p:sldId id="260" r:id="rId9"/>
    <p:sldId id="261" r:id="rId10"/>
    <p:sldId id="273" r:id="rId11"/>
    <p:sldId id="265" r:id="rId12"/>
    <p:sldId id="274" r:id="rId13"/>
    <p:sldId id="275" r:id="rId14"/>
    <p:sldId id="272" r:id="rId15"/>
    <p:sldId id="277" r:id="rId16"/>
    <p:sldId id="282" r:id="rId17"/>
    <p:sldId id="271" r:id="rId18"/>
    <p:sldId id="285" r:id="rId19"/>
    <p:sldId id="264" r:id="rId20"/>
    <p:sldId id="283" r:id="rId21"/>
    <p:sldId id="286" r:id="rId22"/>
    <p:sldId id="291" r:id="rId23"/>
    <p:sldId id="292" r:id="rId24"/>
    <p:sldId id="288" r:id="rId25"/>
    <p:sldId id="290" r:id="rId26"/>
    <p:sldId id="289" r:id="rId27"/>
    <p:sldId id="281" r:id="rId28"/>
    <p:sldId id="279" r:id="rId29"/>
    <p:sldId id="294" r:id="rId30"/>
    <p:sldId id="280" r:id="rId31"/>
    <p:sldId id="256" r:id="rId32"/>
    <p:sldId id="278" r:id="rId33"/>
    <p:sldId id="284" r:id="rId34"/>
    <p:sldId id="293" r:id="rId3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191" autoAdjust="0"/>
  </p:normalViewPr>
  <p:slideViewPr>
    <p:cSldViewPr>
      <p:cViewPr varScale="1">
        <p:scale>
          <a:sx n="110" d="100"/>
          <a:sy n="110" d="100"/>
        </p:scale>
        <p:origin x="1602" y="108"/>
      </p:cViewPr>
      <p:guideLst>
        <p:guide orient="horz" pos="2160"/>
        <p:guide pos="2880"/>
      </p:guideLst>
    </p:cSldViewPr>
  </p:slideViewPr>
  <p:notesTextViewPr>
    <p:cViewPr>
      <p:scale>
        <a:sx n="1" d="1"/>
        <a:sy n="1" d="1"/>
      </p:scale>
      <p:origin x="0" y="0"/>
    </p:cViewPr>
  </p:notesTextViewPr>
  <p:sorterViewPr>
    <p:cViewPr>
      <p:scale>
        <a:sx n="75" d="100"/>
        <a:sy n="75" d="100"/>
      </p:scale>
      <p:origin x="0" y="-2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4CDA31F5-D98B-405F-966A-88816FFEB3D2}"/>
    <pc:docChg chg="modSld">
      <pc:chgData name="Jo Claes" userId="d64208f3-0076-4064-b6ac-7d8ee9dc279f" providerId="ADAL" clId="{4CDA31F5-D98B-405F-966A-88816FFEB3D2}" dt="2022-02-25T09:12:30.413" v="3" actId="20577"/>
      <pc:docMkLst>
        <pc:docMk/>
      </pc:docMkLst>
      <pc:sldChg chg="modSp mod">
        <pc:chgData name="Jo Claes" userId="d64208f3-0076-4064-b6ac-7d8ee9dc279f" providerId="ADAL" clId="{4CDA31F5-D98B-405F-966A-88816FFEB3D2}" dt="2022-02-25T09:12:30.413" v="3" actId="20577"/>
        <pc:sldMkLst>
          <pc:docMk/>
          <pc:sldMk cId="3436373426" sldId="260"/>
        </pc:sldMkLst>
        <pc:spChg chg="mod">
          <ac:chgData name="Jo Claes" userId="d64208f3-0076-4064-b6ac-7d8ee9dc279f" providerId="ADAL" clId="{4CDA31F5-D98B-405F-966A-88816FFEB3D2}" dt="2022-02-25T09:12:30.413" v="3" actId="20577"/>
          <ac:spMkLst>
            <pc:docMk/>
            <pc:sldMk cId="3436373426" sldId="260"/>
            <ac:spMk id="7" creationId="{00000000-0000-0000-0000-000000000000}"/>
          </ac:spMkLst>
        </pc:spChg>
      </pc:sldChg>
    </pc:docChg>
  </pc:docChgLst>
  <pc:docChgLst>
    <pc:chgData name="Jo Claes" userId="d64208f3-0076-4064-b6ac-7d8ee9dc279f" providerId="ADAL" clId="{29552ED3-F8A4-4751-BC32-11945E9D18C1}"/>
    <pc:docChg chg="undo custSel addSld modSld">
      <pc:chgData name="Jo Claes" userId="d64208f3-0076-4064-b6ac-7d8ee9dc279f" providerId="ADAL" clId="{29552ED3-F8A4-4751-BC32-11945E9D18C1}" dt="2019-11-07T10:16:56.694" v="221" actId="20577"/>
      <pc:docMkLst>
        <pc:docMk/>
      </pc:docMkLst>
      <pc:sldChg chg="modSp">
        <pc:chgData name="Jo Claes" userId="d64208f3-0076-4064-b6ac-7d8ee9dc279f" providerId="ADAL" clId="{29552ED3-F8A4-4751-BC32-11945E9D18C1}" dt="2019-11-07T10:08:23.439" v="1" actId="20577"/>
        <pc:sldMkLst>
          <pc:docMk/>
          <pc:sldMk cId="985769831" sldId="280"/>
        </pc:sldMkLst>
        <pc:spChg chg="mod">
          <ac:chgData name="Jo Claes" userId="d64208f3-0076-4064-b6ac-7d8ee9dc279f" providerId="ADAL" clId="{29552ED3-F8A4-4751-BC32-11945E9D18C1}" dt="2019-11-07T10:08:23.439" v="1" actId="20577"/>
          <ac:spMkLst>
            <pc:docMk/>
            <pc:sldMk cId="985769831" sldId="280"/>
            <ac:spMk id="5" creationId="{00000000-0000-0000-0000-000000000000}"/>
          </ac:spMkLst>
        </pc:spChg>
      </pc:sldChg>
      <pc:sldChg chg="modSp">
        <pc:chgData name="Jo Claes" userId="d64208f3-0076-4064-b6ac-7d8ee9dc279f" providerId="ADAL" clId="{29552ED3-F8A4-4751-BC32-11945E9D18C1}" dt="2019-11-07T10:15:43.703" v="206" actId="6549"/>
        <pc:sldMkLst>
          <pc:docMk/>
          <pc:sldMk cId="2121505211" sldId="284"/>
        </pc:sldMkLst>
        <pc:spChg chg="mod">
          <ac:chgData name="Jo Claes" userId="d64208f3-0076-4064-b6ac-7d8ee9dc279f" providerId="ADAL" clId="{29552ED3-F8A4-4751-BC32-11945E9D18C1}" dt="2019-11-07T10:15:43.703" v="206" actId="6549"/>
          <ac:spMkLst>
            <pc:docMk/>
            <pc:sldMk cId="2121505211" sldId="284"/>
            <ac:spMk id="3" creationId="{00000000-0000-0000-0000-000000000000}"/>
          </ac:spMkLst>
        </pc:spChg>
      </pc:sldChg>
      <pc:sldChg chg="addSp delSp modSp add">
        <pc:chgData name="Jo Claes" userId="d64208f3-0076-4064-b6ac-7d8ee9dc279f" providerId="ADAL" clId="{29552ED3-F8A4-4751-BC32-11945E9D18C1}" dt="2019-11-07T10:16:56.694" v="221" actId="20577"/>
        <pc:sldMkLst>
          <pc:docMk/>
          <pc:sldMk cId="2557629213" sldId="294"/>
        </pc:sldMkLst>
        <pc:spChg chg="mod">
          <ac:chgData name="Jo Claes" userId="d64208f3-0076-4064-b6ac-7d8ee9dc279f" providerId="ADAL" clId="{29552ED3-F8A4-4751-BC32-11945E9D18C1}" dt="2019-11-07T10:16:03.869" v="216" actId="947"/>
          <ac:spMkLst>
            <pc:docMk/>
            <pc:sldMk cId="2557629213" sldId="294"/>
            <ac:spMk id="2" creationId="{201751CF-1E9D-4481-8F7F-80FDCB46CDA4}"/>
          </ac:spMkLst>
        </pc:spChg>
        <pc:spChg chg="del">
          <ac:chgData name="Jo Claes" userId="d64208f3-0076-4064-b6ac-7d8ee9dc279f" providerId="ADAL" clId="{29552ED3-F8A4-4751-BC32-11945E9D18C1}" dt="2019-11-07T10:08:43.704" v="3" actId="931"/>
          <ac:spMkLst>
            <pc:docMk/>
            <pc:sldMk cId="2557629213" sldId="294"/>
            <ac:spMk id="3" creationId="{B981CF94-1BEB-4101-93C5-6062913D461E}"/>
          </ac:spMkLst>
        </pc:spChg>
        <pc:spChg chg="mod">
          <ac:chgData name="Jo Claes" userId="d64208f3-0076-4064-b6ac-7d8ee9dc279f" providerId="ADAL" clId="{29552ED3-F8A4-4751-BC32-11945E9D18C1}" dt="2019-11-07T10:14:47.334" v="168" actId="1035"/>
          <ac:spMkLst>
            <pc:docMk/>
            <pc:sldMk cId="2557629213" sldId="294"/>
            <ac:spMk id="4" creationId="{4BC29520-C5DD-4BCC-9EC5-FFB079E16B7B}"/>
          </ac:spMkLst>
        </pc:spChg>
        <pc:spChg chg="add mod">
          <ac:chgData name="Jo Claes" userId="d64208f3-0076-4064-b6ac-7d8ee9dc279f" providerId="ADAL" clId="{29552ED3-F8A4-4751-BC32-11945E9D18C1}" dt="2019-11-07T10:13:44.419" v="148" actId="113"/>
          <ac:spMkLst>
            <pc:docMk/>
            <pc:sldMk cId="2557629213" sldId="294"/>
            <ac:spMk id="8" creationId="{EED59939-4C88-43F9-B984-79167F384DE1}"/>
          </ac:spMkLst>
        </pc:spChg>
        <pc:spChg chg="add del">
          <ac:chgData name="Jo Claes" userId="d64208f3-0076-4064-b6ac-7d8ee9dc279f" providerId="ADAL" clId="{29552ED3-F8A4-4751-BC32-11945E9D18C1}" dt="2019-11-07T10:13:05.847" v="100"/>
          <ac:spMkLst>
            <pc:docMk/>
            <pc:sldMk cId="2557629213" sldId="294"/>
            <ac:spMk id="9" creationId="{EDC03ADD-6FD9-4EE0-9784-B853957427FD}"/>
          </ac:spMkLst>
        </pc:spChg>
        <pc:spChg chg="add mod">
          <ac:chgData name="Jo Claes" userId="d64208f3-0076-4064-b6ac-7d8ee9dc279f" providerId="ADAL" clId="{29552ED3-F8A4-4751-BC32-11945E9D18C1}" dt="2019-11-07T10:16:56.694" v="221" actId="20577"/>
          <ac:spMkLst>
            <pc:docMk/>
            <pc:sldMk cId="2557629213" sldId="294"/>
            <ac:spMk id="10" creationId="{974CD1B7-72D0-4EFD-9DF6-9E78B753E1A1}"/>
          </ac:spMkLst>
        </pc:spChg>
        <pc:picChg chg="add mod">
          <ac:chgData name="Jo Claes" userId="d64208f3-0076-4064-b6ac-7d8ee9dc279f" providerId="ADAL" clId="{29552ED3-F8A4-4751-BC32-11945E9D18C1}" dt="2019-11-07T10:14:08.837" v="157" actId="1076"/>
          <ac:picMkLst>
            <pc:docMk/>
            <pc:sldMk cId="2557629213" sldId="294"/>
            <ac:picMk id="7" creationId="{AF651DEB-87BD-4186-9CA3-3749CD7D6CB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BB9628D-086B-406E-A6E2-A7619C06CF97}" type="datetimeFigureOut">
              <a:rPr lang="nl-BE" smtClean="0"/>
              <a:t>25/02/2022</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CA3AA5B-8A8B-4208-AFCF-18A2EC73466F}" type="slidenum">
              <a:rPr lang="nl-BE" smtClean="0"/>
              <a:t>‹#›</a:t>
            </a:fld>
            <a:endParaRPr lang="nl-BE"/>
          </a:p>
        </p:txBody>
      </p:sp>
    </p:spTree>
    <p:extLst>
      <p:ext uri="{BB962C8B-B14F-4D97-AF65-F5344CB8AC3E}">
        <p14:creationId xmlns:p14="http://schemas.microsoft.com/office/powerpoint/2010/main" val="1738952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7FAEA43-A081-4D41-A611-B41EC97AE4F7}" type="datetimeFigureOut">
              <a:rPr lang="fr-FR" smtClean="0"/>
              <a:t>25/02/2022</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CA750D-4BE2-4BD9-8CFA-BD3D0F2B5E5E}" type="slidenum">
              <a:rPr lang="fr-FR" smtClean="0"/>
              <a:t>‹#›</a:t>
            </a:fld>
            <a:endParaRPr lang="fr-FR"/>
          </a:p>
        </p:txBody>
      </p:sp>
    </p:spTree>
    <p:extLst>
      <p:ext uri="{BB962C8B-B14F-4D97-AF65-F5344CB8AC3E}">
        <p14:creationId xmlns:p14="http://schemas.microsoft.com/office/powerpoint/2010/main" val="128148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t>2</a:t>
            </a:fld>
            <a:endParaRPr lang="fr-FR"/>
          </a:p>
        </p:txBody>
      </p:sp>
    </p:spTree>
    <p:extLst>
      <p:ext uri="{BB962C8B-B14F-4D97-AF65-F5344CB8AC3E}">
        <p14:creationId xmlns:p14="http://schemas.microsoft.com/office/powerpoint/2010/main" val="183122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t>4</a:t>
            </a:fld>
            <a:endParaRPr lang="fr-FR"/>
          </a:p>
        </p:txBody>
      </p:sp>
    </p:spTree>
    <p:extLst>
      <p:ext uri="{BB962C8B-B14F-4D97-AF65-F5344CB8AC3E}">
        <p14:creationId xmlns:p14="http://schemas.microsoft.com/office/powerpoint/2010/main" val="276025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t>6</a:t>
            </a:fld>
            <a:endParaRPr lang="fr-FR"/>
          </a:p>
        </p:txBody>
      </p:sp>
    </p:spTree>
    <p:extLst>
      <p:ext uri="{BB962C8B-B14F-4D97-AF65-F5344CB8AC3E}">
        <p14:creationId xmlns:p14="http://schemas.microsoft.com/office/powerpoint/2010/main" val="14432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http://twistedsifter.com/2011/10/metalmorphosis-sculpture-david-cerny/</a:t>
            </a:r>
          </a:p>
        </p:txBody>
      </p:sp>
      <p:sp>
        <p:nvSpPr>
          <p:cNvPr id="4" name="Espace réservé du numéro de diapositive 3"/>
          <p:cNvSpPr>
            <a:spLocks noGrp="1"/>
          </p:cNvSpPr>
          <p:nvPr>
            <p:ph type="sldNum" sz="quarter" idx="10"/>
          </p:nvPr>
        </p:nvSpPr>
        <p:spPr/>
        <p:txBody>
          <a:bodyPr/>
          <a:lstStyle/>
          <a:p>
            <a:fld id="{54CA750D-4BE2-4BD9-8CFA-BD3D0F2B5E5E}" type="slidenum">
              <a:rPr lang="fr-FR" smtClean="0"/>
              <a:t>18</a:t>
            </a:fld>
            <a:endParaRPr lang="fr-FR"/>
          </a:p>
        </p:txBody>
      </p:sp>
    </p:spTree>
    <p:extLst>
      <p:ext uri="{BB962C8B-B14F-4D97-AF65-F5344CB8AC3E}">
        <p14:creationId xmlns:p14="http://schemas.microsoft.com/office/powerpoint/2010/main" val="188696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8526C-108B-4C57-A846-D9BAFCFA0086}"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255006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CA3644-B642-4BD3-B619-F9F87BCA4B0C}"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4421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B63433-1AF9-4D36-9FE6-B682AF68B983}"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14050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1BD70B7A-7F33-4520-B816-EEB9B32DCE12}"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367954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B0AC111F-6862-4078-8DFA-FE7796CA5B50}"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86796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4BEB93-5A56-48CE-BA36-9903CE6CA631}"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15776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016462CB-698C-47E7-B81C-A65F304A5F76}"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10560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2EEDB809-8F48-4072-AA03-6957C6528026}" type="datetime1">
              <a:rPr lang="fr-FR" smtClean="0"/>
              <a:t>25/02/2022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119561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F87381B-CF6D-4449-A85E-4BA03AE5CB0E}" type="datetime1">
              <a:rPr lang="fr-FR" smtClean="0"/>
              <a:t>25/02/2022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02861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4714B-D724-443C-818C-6CE197F39AE1}" type="datetime1">
              <a:rPr lang="fr-FR" smtClean="0"/>
              <a:t>25/02/2022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374309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E09E1-7428-494B-902C-EBADD8C28DAD}"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74491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lvl1pPr>
              <a:buClr>
                <a:srgbClr val="6693BC"/>
              </a:buClr>
              <a:defRPr/>
            </a:lvl1pPr>
            <a:lvl2pPr>
              <a:buClr>
                <a:srgbClr val="6693BC"/>
              </a:buClr>
              <a:defRPr/>
            </a:lvl2pPr>
            <a:lvl3pPr>
              <a:buClr>
                <a:srgbClr val="6693BC"/>
              </a:buClr>
              <a:defRPr/>
            </a:lvl3pPr>
            <a:lvl4pPr>
              <a:buClr>
                <a:srgbClr val="6693BC"/>
              </a:buClr>
              <a:defRPr/>
            </a:lvl4pPr>
            <a:lvl5pPr>
              <a:buClr>
                <a:srgbClr val="6693B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911265-F8F0-4432-B07D-4B47F363BDC7}"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18649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D02DA-CDD9-4E8B-A9D8-76336827C304}"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025900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8508D051-3DD3-40CA-BCB2-7A1A622B9A85}"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70120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7D33EFD5-4F8B-4730-BB76-73A088AC3600}"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205912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F2F1E7E9-9155-40CF-AEB5-1814F16900D4}"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A463F79F-6B50-4C37-A025-069787F26BBA}"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8D13B-AA58-4BFE-B96D-84B400AA911D}"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A8F1D66F-AC15-447B-8CC8-AD026EC2F5AD}"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DAA7E97A-45CC-4790-81FC-184F9ED3687A}" type="datetime1">
              <a:rPr lang="fr-FR" smtClean="0"/>
              <a:t>25/02/2022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1DCECF14-4BD2-4E92-A301-019AAF9E9695}" type="datetime1">
              <a:rPr lang="fr-FR" smtClean="0"/>
              <a:t>25/02/2022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25E92-B429-471D-9003-A479D4BFC535}" type="datetime1">
              <a:rPr lang="fr-FR" smtClean="0"/>
              <a:t>25/02/2022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BCF350-9FFE-4C96-AB7E-CD19326E8A7F}"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994144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913DFC-06A4-4421-815C-70DE8803E337}"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A12D1D-6A78-411F-8927-36B40ED63E61}"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C81DF113-8844-43A5-9C2E-0F3E013440E9}"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636512B-1AAC-4327-8322-94128EBAA170}"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84CEB4A1-DCF7-41A6-9CD9-F673E384B13B}"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9A3946E-F3E7-4470-B757-11B747D6263A}"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C4AC9-4A06-4228-93C3-DA3841F02841}"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1B3487E0-0BE3-4121-AFA4-BCD2A202FEF3}"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86FC3110-C8DE-4D1C-8453-D39E4E20676E}" type="datetime1">
              <a:rPr lang="fr-FR" smtClean="0"/>
              <a:t>25/02/2022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E389CD8-8078-4D4C-B0B8-34583879FC17}" type="datetime1">
              <a:rPr lang="fr-FR" smtClean="0"/>
              <a:t>25/02/2022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34A1D3-8467-4449-BE1B-891B7AF3DDB2}" type="datetime1">
              <a:rPr lang="fr-FR" smtClean="0"/>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3987420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623BC-4605-4739-B658-51D1D1234B74}" type="datetime1">
              <a:rPr lang="fr-FR" smtClean="0"/>
              <a:t>25/02/2022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C3049-C821-4FB9-A1DB-E608A94DB3A5}"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741CD-6814-4E39-806D-5D2E2789A7A1}"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B504E66-80B8-4F5B-A62F-0CC760167153}"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FD21BCCF-DCDC-4A46-9BDF-E92CF7C3DB49}"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5DE6EB-E392-4929-BAD5-E69F10ED8BA5}" type="datetime1">
              <a:rPr lang="fr-FR" smtClean="0"/>
              <a:t>25/02/2022</a:t>
            </a:fld>
            <a:endParaRPr lang="fr-F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Slide Number Placeholder 8"/>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53213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988BA6-D263-4A25-8A56-30588199E1B4}" type="datetime1">
              <a:rPr lang="fr-FR" smtClean="0"/>
              <a:t>25/02/2022</a:t>
            </a:fld>
            <a:endParaRPr lang="fr-F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Slide Number Placeholder 4"/>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353985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24ED09-B9DA-4A53-9B06-8E6B73F0AAB8}" type="datetime1">
              <a:rPr lang="fr-FR" smtClean="0"/>
              <a:t>25/02/2022</a:t>
            </a:fld>
            <a:endParaRPr lang="fr-F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Slide Number Placeholder 3"/>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13315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196FF-106B-485E-8B05-FF026E393F84}" type="datetime1">
              <a:rPr lang="fr-FR" smtClean="0"/>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289845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4E37BD-5650-4DD0-832C-8B7B499F1B75}" type="datetime1">
              <a:rPr lang="fr-FR" smtClean="0"/>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161671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387D9DEA-C109-4EC7-BDCC-42D7A05A445D}" type="slidenum">
              <a:rPr lang="fr-FR" smtClean="0"/>
              <a:t>‹#›</a:t>
            </a:fld>
            <a:endParaRPr lang="fr-FR"/>
          </a:p>
        </p:txBody>
      </p:sp>
      <p:sp>
        <p:nvSpPr>
          <p:cNvPr id="7" name="Rectangle 6"/>
          <p:cNvSpPr/>
          <p:nvPr/>
        </p:nvSpPr>
        <p:spPr>
          <a:xfrm>
            <a:off x="8928000" y="0"/>
            <a:ext cx="216000" cy="6858000"/>
          </a:xfrm>
          <a:prstGeom prst="rect">
            <a:avLst/>
          </a:prstGeom>
          <a:solidFill>
            <a:srgbClr val="6693B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Art</a:t>
            </a:r>
          </a:p>
        </p:txBody>
      </p:sp>
    </p:spTree>
    <p:extLst>
      <p:ext uri="{BB962C8B-B14F-4D97-AF65-F5344CB8AC3E}">
        <p14:creationId xmlns:p14="http://schemas.microsoft.com/office/powerpoint/2010/main" val="4225418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DF709-B826-480A-9598-DFB5583FFC6C}" type="datetime1">
              <a:rPr lang="fr-FR" smtClean="0"/>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EAD88-7AB7-4352-89B4-BF917C658D05}" type="slidenum">
              <a:rPr lang="fr-BE" smtClean="0"/>
              <a:t>‹#›</a:t>
            </a:fld>
            <a:endParaRPr lang="fr-BE"/>
          </a:p>
        </p:txBody>
      </p:sp>
      <p:sp>
        <p:nvSpPr>
          <p:cNvPr id="7" name="Rectangle 6"/>
          <p:cNvSpPr/>
          <p:nvPr/>
        </p:nvSpPr>
        <p:spPr>
          <a:xfrm>
            <a:off x="8964488" y="0"/>
            <a:ext cx="179512"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B5B60-9AA6-48D0-BB75-FB26D37E1741}" type="datetime1">
              <a:rPr lang="fr-FR" smtClean="0"/>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t>‹#›</a:t>
            </a:fld>
            <a:endParaRPr lang="fr-BE"/>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61A55-EED1-4A11-92A6-390FF551D3C2}" type="datetime1">
              <a:rPr lang="fr-FR" smtClean="0"/>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metalmorphosis.tv/"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lindabakke.webs.com/sculptureskulptur.htm"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parisladouce.com/2013/03/paris-la-danse-de-la-fontaine-emergente.html"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arcelonaturisme.com/wv3/en/page/1232/peix-fish-frank-gehry.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deshaus.com/" TargetMode="External"/><Relationship Id="rId2" Type="http://schemas.openxmlformats.org/officeDocument/2006/relationships/hyperlink" Target="http://www.zhanwangart.com/index.php/art/detail/?lang=e&amp;id=7" TargetMode="Externa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hyperlink" Target="https://www.archdaily.com/792211/blossom-pavilion-atelier-deshaus/5799b693e58ece81bd00004a-blossom-pavilion-atelier-deshaus-phot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ymodernmet.com/wire-sculpture-art/" TargetMode="External"/><Relationship Id="rId2" Type="http://schemas.openxmlformats.org/officeDocument/2006/relationships/hyperlink" Target="https://martindebenham.weebly.com/" TargetMode="Externa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hyperlink" Target="https://mymodernmet.com/wire-sculptures-martin-debenha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youtube.com/watch?v=3UKsaqEgZrk"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worldstainless.org/applications/art" TargetMode="External"/><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Gateway_Arch" TargetMode="External"/><Relationship Id="rId13" Type="http://schemas.openxmlformats.org/officeDocument/2006/relationships/hyperlink" Target="https://www.youtube.com/watch?v=yHkOQWPZhyM" TargetMode="External"/><Relationship Id="rId3" Type="http://schemas.openxmlformats.org/officeDocument/2006/relationships/hyperlink" Target="http://www.worldstainless.org/applications/art" TargetMode="External"/><Relationship Id="rId7" Type="http://schemas.openxmlformats.org/officeDocument/2006/relationships/hyperlink" Target="https://www.gatewayarch.com/" TargetMode="External"/><Relationship Id="rId12" Type="http://schemas.openxmlformats.org/officeDocument/2006/relationships/hyperlink" Target="http://www.war-memorial.net/The-Braves---Les-Braves-1.292" TargetMode="External"/><Relationship Id="rId17" Type="http://schemas.openxmlformats.org/officeDocument/2006/relationships/hyperlink" Target="http://www.eilahiltunen.net/monument.html" TargetMode="External"/><Relationship Id="rId2" Type="http://schemas.openxmlformats.org/officeDocument/2006/relationships/hyperlink" Target="http://www.andyscottsculptor.com/" TargetMode="External"/><Relationship Id="rId16" Type="http://schemas.openxmlformats.org/officeDocument/2006/relationships/hyperlink" Target="https://www.theguardian.com/arts/gallery/2007/oct/03/spider" TargetMode="External"/><Relationship Id="rId1" Type="http://schemas.openxmlformats.org/officeDocument/2006/relationships/slideLayout" Target="../slideLayouts/slideLayout2.xml"/><Relationship Id="rId6" Type="http://schemas.openxmlformats.org/officeDocument/2006/relationships/hyperlink" Target="http://en.wikipedia.org/wiki/Atomium" TargetMode="External"/><Relationship Id="rId11" Type="http://schemas.openxmlformats.org/officeDocument/2006/relationships/hyperlink" Target="http://saintluciasculpturepark.com/portfolio/anilore-banon/" TargetMode="External"/><Relationship Id="rId5" Type="http://schemas.openxmlformats.org/officeDocument/2006/relationships/hyperlink" Target="http://atomium.be/" TargetMode="External"/><Relationship Id="rId15" Type="http://schemas.openxmlformats.org/officeDocument/2006/relationships/hyperlink" Target="https://www.theguardian.com/artanddesign/2011/mar/30/jaume-plensa-show-at-yorkshire-sculpture-park" TargetMode="External"/><Relationship Id="rId10" Type="http://schemas.openxmlformats.org/officeDocument/2006/relationships/hyperlink" Target="http://en.wikipedia.org/wiki/Cloud_Gate" TargetMode="External"/><Relationship Id="rId4" Type="http://schemas.openxmlformats.org/officeDocument/2006/relationships/hyperlink" Target="https://en.wikipedia.org/wiki/The_Kelpies" TargetMode="External"/><Relationship Id="rId9" Type="http://schemas.openxmlformats.org/officeDocument/2006/relationships/hyperlink" Target="http://www.cityofchicago.org/city/en/depts/dca/supp_info/millennium_park_-artarchitecture.html" TargetMode="External"/><Relationship Id="rId14" Type="http://schemas.openxmlformats.org/officeDocument/2006/relationships/hyperlink" Target="https://jaumeplensa.com/works-and-projects/public-space/mirror-2012"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jeffkoons.com/artwork/celebration/sacred-heart" TargetMode="External"/><Relationship Id="rId13" Type="http://schemas.openxmlformats.org/officeDocument/2006/relationships/hyperlink" Target="http://www.barcelonaturisme.com/wv3/en/page/1232/peix-fish-frank-gehry.html" TargetMode="External"/><Relationship Id="rId3" Type="http://schemas.openxmlformats.org/officeDocument/2006/relationships/hyperlink" Target="http://megaconstrucciones.net/?construccion=cristo-chiapas" TargetMode="External"/><Relationship Id="rId7" Type="http://schemas.openxmlformats.org/officeDocument/2006/relationships/hyperlink" Target="http://joanavasconcelos.com/det_en.aspx?f=2393&amp;o=933" TargetMode="External"/><Relationship Id="rId12" Type="http://schemas.openxmlformats.org/officeDocument/2006/relationships/hyperlink" Target="https://www.parisladouce.com/2013/03/paris-la-danse-de-la-fontaine-emergente.html" TargetMode="External"/><Relationship Id="rId2" Type="http://schemas.openxmlformats.org/officeDocument/2006/relationships/hyperlink" Target="http://monicabonvicini.net/work/she-lies/" TargetMode="External"/><Relationship Id="rId1" Type="http://schemas.openxmlformats.org/officeDocument/2006/relationships/slideLayout" Target="../slideLayouts/slideLayout2.xml"/><Relationship Id="rId6" Type="http://schemas.openxmlformats.org/officeDocument/2006/relationships/hyperlink" Target="http://twistedsifter.com/2014/07/wire-fairy-sculptures-by-robin-wight/" TargetMode="External"/><Relationship Id="rId11" Type="http://schemas.openxmlformats.org/officeDocument/2006/relationships/hyperlink" Target="https://www.dailyscandinavian.com/the-worlds-biggest-elk-statue-in-norway/" TargetMode="External"/><Relationship Id="rId5" Type="http://schemas.openxmlformats.org/officeDocument/2006/relationships/hyperlink" Target="https://www.gpsmycity.com/attractions/sun-voyager-28054.html" TargetMode="External"/><Relationship Id="rId10" Type="http://schemas.openxmlformats.org/officeDocument/2006/relationships/hyperlink" Target="http://twistedsifter.com/2011/10/metalmorphosis-sculpture-david-cerny/" TargetMode="External"/><Relationship Id="rId4" Type="http://schemas.openxmlformats.org/officeDocument/2006/relationships/hyperlink" Target="http://anishkapoor.com/111/turning-the-world-upside-down" TargetMode="External"/><Relationship Id="rId9" Type="http://schemas.openxmlformats.org/officeDocument/2006/relationships/hyperlink" Target="http://www.bruvel.com/exhibitions/houston-art-fair-2015" TargetMode="External"/><Relationship Id="rId14" Type="http://schemas.openxmlformats.org/officeDocument/2006/relationships/hyperlink" Target="https://www.archdaily.com/792211/blossom-pavilion-atelier-deshaus/5799b693e58ece81bd00004a-blossom-pavilion-atelier-deshaus-phot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gahr-metalart.com/artworks/metal_wall_art.htm" TargetMode="External"/><Relationship Id="rId2" Type="http://schemas.openxmlformats.org/officeDocument/2006/relationships/hyperlink" Target="https://mymodernmet.com/wire-sculptures-martin-debenham/" TargetMode="External"/><Relationship Id="rId1" Type="http://schemas.openxmlformats.org/officeDocument/2006/relationships/slideLayout" Target="../slideLayouts/slideLayout2.xml"/><Relationship Id="rId6" Type="http://schemas.openxmlformats.org/officeDocument/2006/relationships/hyperlink" Target="https://www.sunhyuk.com/sculpture" TargetMode="External"/><Relationship Id="rId5" Type="http://schemas.openxmlformats.org/officeDocument/2006/relationships/hyperlink" Target="https://mymodernmet.com/sun-hyuk-kim-stainless-steel-sculptures/#rpctoken=1672472613&amp;forcesecure=1" TargetMode="External"/><Relationship Id="rId4" Type="http://schemas.openxmlformats.org/officeDocument/2006/relationships/hyperlink" Target="http://www.ralfonso.com/"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surveymonkey.com/r/3BVK2X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dirty="0" err="1"/>
              <a:t>Supporting</a:t>
            </a:r>
            <a:r>
              <a:rPr lang="fr-FR" dirty="0"/>
              <a:t> </a:t>
            </a:r>
            <a:r>
              <a:rPr lang="fr-FR" dirty="0" err="1"/>
              <a:t>presentation</a:t>
            </a:r>
            <a:r>
              <a:rPr lang="fr-FR" dirty="0"/>
              <a:t> for </a:t>
            </a:r>
            <a:r>
              <a:rPr lang="fr-FR" dirty="0" err="1"/>
              <a:t>lecturers</a:t>
            </a:r>
            <a:r>
              <a:rPr lang="fr-FR" dirty="0"/>
              <a:t> of Architecture/Civil Engineering</a:t>
            </a:r>
          </a:p>
        </p:txBody>
      </p:sp>
      <p:sp>
        <p:nvSpPr>
          <p:cNvPr id="2" name="Subtitle 1"/>
          <p:cNvSpPr>
            <a:spLocks noGrp="1"/>
          </p:cNvSpPr>
          <p:nvPr>
            <p:ph type="subTitle" idx="1"/>
          </p:nvPr>
        </p:nvSpPr>
        <p:spPr/>
        <p:txBody>
          <a:bodyPr>
            <a:normAutofit/>
          </a:bodyPr>
          <a:lstStyle/>
          <a:p>
            <a:r>
              <a:rPr lang="nl-BE" sz="4400" b="1" dirty="0" err="1">
                <a:solidFill>
                  <a:srgbClr val="6693BC"/>
                </a:solidFill>
              </a:rPr>
              <a:t>Chapter</a:t>
            </a:r>
            <a:r>
              <a:rPr lang="nl-BE" sz="4400" b="1" dirty="0">
                <a:solidFill>
                  <a:srgbClr val="6693BC"/>
                </a:solidFill>
              </a:rPr>
              <a:t> 01</a:t>
            </a:r>
          </a:p>
          <a:p>
            <a:r>
              <a:rPr lang="nl-BE" sz="4400" b="1" dirty="0">
                <a:solidFill>
                  <a:srgbClr val="6693BC"/>
                </a:solidFill>
              </a:rPr>
              <a:t>Art</a:t>
            </a:r>
          </a:p>
        </p:txBody>
      </p:sp>
      <p:sp>
        <p:nvSpPr>
          <p:cNvPr id="3" name="Slide Number Placeholder 2"/>
          <p:cNvSpPr>
            <a:spLocks noGrp="1"/>
          </p:cNvSpPr>
          <p:nvPr>
            <p:ph type="sldNum" sz="quarter" idx="12"/>
          </p:nvPr>
        </p:nvSpPr>
        <p:spPr/>
        <p:txBody>
          <a:bodyPr/>
          <a:lstStyle/>
          <a:p>
            <a:fld id="{387D9DEA-C109-4EC7-BDCC-42D7A05A445D}" type="slidenum">
              <a:rPr lang="fr-FR" smtClean="0"/>
              <a:t>1</a:t>
            </a:fld>
            <a:endParaRPr lang="fr-FR"/>
          </a:p>
        </p:txBody>
      </p:sp>
    </p:spTree>
    <p:extLst>
      <p:ext uri="{BB962C8B-B14F-4D97-AF65-F5344CB8AC3E}">
        <p14:creationId xmlns:p14="http://schemas.microsoft.com/office/powerpoint/2010/main" val="422277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2" y="4848356"/>
            <a:ext cx="7209872" cy="566738"/>
          </a:xfrm>
        </p:spPr>
        <p:txBody>
          <a:bodyPr>
            <a:normAutofit/>
          </a:bodyPr>
          <a:lstStyle/>
          <a:p>
            <a:r>
              <a:rPr lang="fr-FR" dirty="0"/>
              <a:t>Monica </a:t>
            </a:r>
            <a:r>
              <a:rPr lang="fr-FR" dirty="0" err="1"/>
              <a:t>Bonvicini</a:t>
            </a:r>
            <a:r>
              <a:rPr lang="fr-FR" dirty="0"/>
              <a:t>: Hun </a:t>
            </a:r>
            <a:r>
              <a:rPr lang="fr-FR" dirty="0" err="1"/>
              <a:t>Ligger</a:t>
            </a:r>
            <a:r>
              <a:rPr lang="fr-FR" dirty="0"/>
              <a:t> (</a:t>
            </a:r>
            <a:r>
              <a:rPr lang="fr-FR" dirty="0" err="1"/>
              <a:t>She</a:t>
            </a:r>
            <a:r>
              <a:rPr lang="fr-FR" dirty="0"/>
              <a:t> Lies) </a:t>
            </a:r>
            <a:r>
              <a:rPr lang="fr-FR" baseline="30000" dirty="0"/>
              <a:t>16</a:t>
            </a:r>
            <a:r>
              <a:rPr lang="fr-FR" dirty="0"/>
              <a:t>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7200000" cy="4848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488" y="5517232"/>
            <a:ext cx="7199999" cy="954107"/>
          </a:xfrm>
          <a:prstGeom prst="rect">
            <a:avLst/>
          </a:prstGeom>
          <a:noFill/>
        </p:spPr>
        <p:txBody>
          <a:bodyPr wrap="square" rtlCol="0">
            <a:spAutoFit/>
          </a:bodyPr>
          <a:lstStyle/>
          <a:p>
            <a:pPr algn="just"/>
            <a:r>
              <a:rPr lang="en-US" sz="1400" dirty="0"/>
              <a:t>It is a permanent installation, floating on the water in the fjord on a concrete platform next to the Oslo Opera House, 12m above the water surface. The sculpture turns on its axis in line with the tide and wind, offering changing experiences through reflections from the water and its transparent surfaces.</a:t>
            </a:r>
          </a:p>
        </p:txBody>
      </p:sp>
      <p:sp>
        <p:nvSpPr>
          <p:cNvPr id="7" name="TextBox 6"/>
          <p:cNvSpPr txBox="1"/>
          <p:nvPr/>
        </p:nvSpPr>
        <p:spPr>
          <a:xfrm>
            <a:off x="7197566" y="0"/>
            <a:ext cx="1622906" cy="2339102"/>
          </a:xfrm>
          <a:prstGeom prst="rect">
            <a:avLst/>
          </a:prstGeom>
          <a:noFill/>
        </p:spPr>
        <p:txBody>
          <a:bodyPr wrap="square" rtlCol="0">
            <a:spAutoFit/>
          </a:bodyPr>
          <a:lstStyle/>
          <a:p>
            <a:r>
              <a:rPr lang="nl-BE" sz="1400" b="1" dirty="0"/>
              <a:t>Location:</a:t>
            </a:r>
          </a:p>
          <a:p>
            <a:r>
              <a:rPr lang="nl-BE" sz="1200" dirty="0"/>
              <a:t>Oslo, Norway</a:t>
            </a:r>
          </a:p>
          <a:p>
            <a:r>
              <a:rPr lang="nl-BE" sz="1400" b="1" dirty="0"/>
              <a:t>Material:</a:t>
            </a:r>
          </a:p>
          <a:p>
            <a:r>
              <a:rPr lang="en-US" sz="1200" dirty="0"/>
              <a:t>stainless steel and glass panels</a:t>
            </a:r>
            <a:endParaRPr lang="nl-BE" sz="1200" b="1" dirty="0"/>
          </a:p>
          <a:p>
            <a:r>
              <a:rPr lang="nl-BE" sz="1400" b="1" dirty="0"/>
              <a:t>Dimensions:</a:t>
            </a:r>
          </a:p>
          <a:p>
            <a:r>
              <a:rPr lang="en-US" sz="1200" dirty="0"/>
              <a:t>12 by 17 by 16 m</a:t>
            </a:r>
            <a:endParaRPr lang="nl-BE" sz="1200" b="1" dirty="0"/>
          </a:p>
          <a:p>
            <a:r>
              <a:rPr lang="nl-BE" sz="1400" b="1" dirty="0"/>
              <a:t>Weight:</a:t>
            </a:r>
          </a:p>
          <a:p>
            <a:endParaRPr lang="nl-BE" sz="1400" b="1" dirty="0"/>
          </a:p>
          <a:p>
            <a:r>
              <a:rPr lang="nl-BE" sz="1400" b="1" dirty="0"/>
              <a:t>Year created:</a:t>
            </a:r>
          </a:p>
          <a:p>
            <a:r>
              <a:rPr lang="nl-BE" sz="1200" dirty="0"/>
              <a:t>2010</a:t>
            </a:r>
          </a:p>
        </p:txBody>
      </p:sp>
      <p:sp>
        <p:nvSpPr>
          <p:cNvPr id="6" name="Slide Number Placeholder 5"/>
          <p:cNvSpPr>
            <a:spLocks noGrp="1"/>
          </p:cNvSpPr>
          <p:nvPr>
            <p:ph type="sldNum" sz="quarter" idx="12"/>
          </p:nvPr>
        </p:nvSpPr>
        <p:spPr/>
        <p:txBody>
          <a:bodyPr/>
          <a:lstStyle/>
          <a:p>
            <a:fld id="{387D9DEA-C109-4EC7-BDCC-42D7A05A445D}" type="slidenum">
              <a:rPr lang="fr-FR" smtClean="0"/>
              <a:t>10</a:t>
            </a:fld>
            <a:endParaRPr lang="fr-FR"/>
          </a:p>
        </p:txBody>
      </p:sp>
    </p:spTree>
    <p:extLst>
      <p:ext uri="{BB962C8B-B14F-4D97-AF65-F5344CB8AC3E}">
        <p14:creationId xmlns:p14="http://schemas.microsoft.com/office/powerpoint/2010/main" val="410323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45224"/>
            <a:ext cx="7092279" cy="566738"/>
          </a:xfrm>
        </p:spPr>
        <p:txBody>
          <a:bodyPr>
            <a:noAutofit/>
          </a:bodyPr>
          <a:lstStyle/>
          <a:p>
            <a:r>
              <a:rPr lang="fr-FR" dirty="0"/>
              <a:t>Sir </a:t>
            </a:r>
            <a:r>
              <a:rPr lang="fr-FR" dirty="0" err="1"/>
              <a:t>Anish</a:t>
            </a:r>
            <a:r>
              <a:rPr lang="fr-FR" dirty="0"/>
              <a:t> Kapoor: </a:t>
            </a:r>
            <a:r>
              <a:rPr lang="fr-FR" dirty="0" err="1"/>
              <a:t>Turning</a:t>
            </a:r>
            <a:r>
              <a:rPr lang="fr-FR" dirty="0"/>
              <a:t> the world </a:t>
            </a:r>
            <a:r>
              <a:rPr lang="fr-FR" dirty="0" err="1"/>
              <a:t>upside</a:t>
            </a:r>
            <a:r>
              <a:rPr lang="fr-FR" dirty="0"/>
              <a:t> down  </a:t>
            </a:r>
            <a:r>
              <a:rPr lang="fr-FR" baseline="30000" dirty="0"/>
              <a:t>17</a:t>
            </a:r>
          </a:p>
        </p:txBody>
      </p:sp>
      <p:sp>
        <p:nvSpPr>
          <p:cNvPr id="5" name="TextBox 4"/>
          <p:cNvSpPr txBox="1"/>
          <p:nvPr/>
        </p:nvSpPr>
        <p:spPr>
          <a:xfrm>
            <a:off x="0" y="6021288"/>
            <a:ext cx="7197566" cy="523220"/>
          </a:xfrm>
          <a:prstGeom prst="rect">
            <a:avLst/>
          </a:prstGeom>
          <a:noFill/>
        </p:spPr>
        <p:txBody>
          <a:bodyPr wrap="square" rtlCol="0">
            <a:spAutoFit/>
          </a:bodyPr>
          <a:lstStyle/>
          <a:p>
            <a:pPr algn="just"/>
            <a:r>
              <a:rPr lang="en-US" sz="1400" dirty="0"/>
              <a:t>The stainless steel piece is 5 m tall and 5 m in diameter and flips the whole city of Jerusalem into the sky, signifying the spiritual importance of Jerusalem as a heavenly city.</a:t>
            </a:r>
            <a:endParaRPr lang="fr-FR" sz="1400" dirty="0"/>
          </a:p>
        </p:txBody>
      </p:sp>
      <p:sp>
        <p:nvSpPr>
          <p:cNvPr id="7" name="TextBox 6"/>
          <p:cNvSpPr txBox="1"/>
          <p:nvPr/>
        </p:nvSpPr>
        <p:spPr>
          <a:xfrm>
            <a:off x="7197566" y="0"/>
            <a:ext cx="1622906" cy="2308324"/>
          </a:xfrm>
          <a:prstGeom prst="rect">
            <a:avLst/>
          </a:prstGeom>
          <a:noFill/>
        </p:spPr>
        <p:txBody>
          <a:bodyPr wrap="square" rtlCol="0">
            <a:spAutoFit/>
          </a:bodyPr>
          <a:lstStyle/>
          <a:p>
            <a:r>
              <a:rPr lang="nl-BE" sz="1400" b="1" dirty="0"/>
              <a:t>Location:</a:t>
            </a:r>
          </a:p>
          <a:p>
            <a:r>
              <a:rPr lang="nl-BE" sz="1200" dirty="0"/>
              <a:t>Jerusalem</a:t>
            </a:r>
          </a:p>
          <a:p>
            <a:r>
              <a:rPr lang="nl-BE" sz="1400" b="1" dirty="0"/>
              <a:t>Material:</a:t>
            </a:r>
          </a:p>
          <a:p>
            <a:r>
              <a:rPr lang="nl-BE" sz="1200" dirty="0"/>
              <a:t>Polished Stainless Steel</a:t>
            </a:r>
          </a:p>
          <a:p>
            <a:r>
              <a:rPr lang="nl-BE" sz="1400" b="1" dirty="0"/>
              <a:t>Dimensions:</a:t>
            </a:r>
          </a:p>
          <a:p>
            <a:r>
              <a:rPr lang="nl-BE" sz="1200" dirty="0"/>
              <a:t>5m tall and 5m in diameter</a:t>
            </a:r>
          </a:p>
          <a:p>
            <a:r>
              <a:rPr lang="nl-BE" sz="1400" b="1" dirty="0"/>
              <a:t>Weight:</a:t>
            </a:r>
          </a:p>
          <a:p>
            <a:endParaRPr lang="nl-BE" sz="1400" b="1" dirty="0"/>
          </a:p>
          <a:p>
            <a:r>
              <a:rPr lang="nl-BE" sz="1400" b="1" dirty="0"/>
              <a:t>Year created:</a:t>
            </a:r>
          </a:p>
          <a:p>
            <a:r>
              <a:rPr lang="nl-BE" sz="1200" dirty="0"/>
              <a:t>2010</a:t>
            </a:r>
          </a:p>
        </p:txBody>
      </p:sp>
      <p:sp>
        <p:nvSpPr>
          <p:cNvPr id="6" name="Slide Number Placeholder 5"/>
          <p:cNvSpPr>
            <a:spLocks noGrp="1"/>
          </p:cNvSpPr>
          <p:nvPr>
            <p:ph type="sldNum" sz="quarter" idx="12"/>
          </p:nvPr>
        </p:nvSpPr>
        <p:spPr/>
        <p:txBody>
          <a:bodyPr/>
          <a:lstStyle/>
          <a:p>
            <a:fld id="{387D9DEA-C109-4EC7-BDCC-42D7A05A445D}" type="slidenum">
              <a:rPr lang="fr-FR" smtClean="0"/>
              <a:t>11</a:t>
            </a:fld>
            <a:endParaRPr lang="fr-FR"/>
          </a:p>
        </p:txBody>
      </p:sp>
      <p:pic>
        <p:nvPicPr>
          <p:cNvPr id="1028" name="Picture 4" descr="http://weeklyartinspiration.com/wp-content/uploads/2013/07/anish_kapoor_Turning_the_World_Upside_Down_pictur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 y="10756"/>
            <a:ext cx="7245957" cy="54344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92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 y="5267689"/>
            <a:ext cx="7197363" cy="537575"/>
          </a:xfrm>
        </p:spPr>
        <p:txBody>
          <a:bodyPr>
            <a:noAutofit/>
          </a:bodyPr>
          <a:lstStyle/>
          <a:p>
            <a:r>
              <a:rPr lang="nn-NO" dirty="0"/>
              <a:t>Jon Gunnar Arnason: Sun Voyager </a:t>
            </a:r>
            <a:r>
              <a:rPr lang="nn-NO" baseline="30000" dirty="0"/>
              <a:t>18</a:t>
            </a:r>
            <a:endParaRPr lang="fr-FR" baseline="30000" dirty="0"/>
          </a:p>
        </p:txBody>
      </p:sp>
      <p:sp>
        <p:nvSpPr>
          <p:cNvPr id="3" name="AutoShape 2" descr="http://farm8.staticflickr.com/7202/7117982833_ac47e43562_o.jpg"/>
          <p:cNvSpPr>
            <a:spLocks noChangeAspect="1" noChangeArrowheads="1"/>
          </p:cNvSpPr>
          <p:nvPr/>
        </p:nvSpPr>
        <p:spPr bwMode="auto">
          <a:xfrm>
            <a:off x="155575" y="-1804988"/>
            <a:ext cx="5638800" cy="3762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1"/>
            <a:ext cx="7200000" cy="52631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0" y="5805264"/>
            <a:ext cx="7200000" cy="738664"/>
          </a:xfrm>
          <a:prstGeom prst="rect">
            <a:avLst/>
          </a:prstGeom>
          <a:noFill/>
        </p:spPr>
        <p:txBody>
          <a:bodyPr wrap="square" rtlCol="0">
            <a:spAutoFit/>
          </a:bodyPr>
          <a:lstStyle/>
          <a:p>
            <a:pPr algn="just"/>
            <a:r>
              <a:rPr lang="en-US" sz="1400" i="1" dirty="0"/>
              <a:t>“Sun Voyager is a dreamboat, an ode to the sun. Intrinsically, it contains within itself the promise of undiscovered territory, a dream of hope, progress and freedom”</a:t>
            </a:r>
            <a:r>
              <a:rPr lang="en-US" sz="1400" dirty="0"/>
              <a:t>. The sculpture is located by </a:t>
            </a:r>
            <a:r>
              <a:rPr lang="en-US" sz="1400" dirty="0" err="1"/>
              <a:t>Sæbraut</a:t>
            </a:r>
            <a:r>
              <a:rPr lang="en-US" sz="1400" dirty="0"/>
              <a:t>, by the sea in the </a:t>
            </a:r>
            <a:r>
              <a:rPr lang="en-US" sz="1400" dirty="0" err="1"/>
              <a:t>centre</a:t>
            </a:r>
            <a:r>
              <a:rPr lang="en-US" sz="1400" dirty="0"/>
              <a:t> of Reykjavík, Iceland.</a:t>
            </a:r>
            <a:endParaRPr lang="fr-FR" sz="1400" dirty="0"/>
          </a:p>
        </p:txBody>
      </p:sp>
      <p:sp>
        <p:nvSpPr>
          <p:cNvPr id="8" name="TextBox 7"/>
          <p:cNvSpPr txBox="1"/>
          <p:nvPr/>
        </p:nvSpPr>
        <p:spPr>
          <a:xfrm>
            <a:off x="7197566" y="0"/>
            <a:ext cx="1622906" cy="2123658"/>
          </a:xfrm>
          <a:prstGeom prst="rect">
            <a:avLst/>
          </a:prstGeom>
          <a:noFill/>
        </p:spPr>
        <p:txBody>
          <a:bodyPr wrap="square" rtlCol="0">
            <a:spAutoFit/>
          </a:bodyPr>
          <a:lstStyle/>
          <a:p>
            <a:r>
              <a:rPr lang="nl-BE" sz="1400" b="1" dirty="0"/>
              <a:t>Location:</a:t>
            </a:r>
          </a:p>
          <a:p>
            <a:r>
              <a:rPr lang="en-US" sz="1200" dirty="0"/>
              <a:t>Reykjavík, Iceland</a:t>
            </a:r>
            <a:endParaRPr lang="nl-BE" sz="1200" b="1" dirty="0"/>
          </a:p>
          <a:p>
            <a:r>
              <a:rPr lang="nl-BE" sz="1400" b="1" dirty="0"/>
              <a:t>Material:</a:t>
            </a:r>
          </a:p>
          <a:p>
            <a:r>
              <a:rPr lang="fr-FR" sz="1200" dirty="0" err="1"/>
              <a:t>Stainless</a:t>
            </a:r>
            <a:r>
              <a:rPr lang="fr-FR" sz="1200" dirty="0"/>
              <a:t> </a:t>
            </a:r>
            <a:r>
              <a:rPr lang="fr-FR" sz="1200" dirty="0" err="1"/>
              <a:t>Steel</a:t>
            </a:r>
            <a:endParaRPr lang="nl-BE" sz="1200" b="1" dirty="0"/>
          </a:p>
          <a:p>
            <a:r>
              <a:rPr lang="nl-BE" sz="1400" b="1" dirty="0"/>
              <a:t>Dimensions:</a:t>
            </a:r>
          </a:p>
          <a:p>
            <a:r>
              <a:rPr lang="fr-FR" sz="1200" dirty="0"/>
              <a:t>9 m x 18 m x 7 m</a:t>
            </a:r>
            <a:endParaRPr lang="nl-BE" sz="1200" b="1" dirty="0"/>
          </a:p>
          <a:p>
            <a:r>
              <a:rPr lang="nl-BE" sz="1400" b="1" dirty="0"/>
              <a:t>Weight:</a:t>
            </a:r>
          </a:p>
          <a:p>
            <a:endParaRPr lang="nl-BE" sz="1400" b="1" dirty="0"/>
          </a:p>
          <a:p>
            <a:r>
              <a:rPr lang="nl-BE" sz="1400" b="1" dirty="0"/>
              <a:t>Year created:</a:t>
            </a:r>
          </a:p>
          <a:p>
            <a:r>
              <a:rPr lang="nl-BE" sz="1200" dirty="0"/>
              <a:t>1990</a:t>
            </a:r>
          </a:p>
        </p:txBody>
      </p:sp>
      <p:sp>
        <p:nvSpPr>
          <p:cNvPr id="7" name="Slide Number Placeholder 6"/>
          <p:cNvSpPr>
            <a:spLocks noGrp="1"/>
          </p:cNvSpPr>
          <p:nvPr>
            <p:ph type="sldNum" sz="quarter" idx="12"/>
          </p:nvPr>
        </p:nvSpPr>
        <p:spPr/>
        <p:txBody>
          <a:bodyPr/>
          <a:lstStyle/>
          <a:p>
            <a:fld id="{387D9DEA-C109-4EC7-BDCC-42D7A05A445D}" type="slidenum">
              <a:rPr lang="fr-FR" smtClean="0"/>
              <a:t>12</a:t>
            </a:fld>
            <a:endParaRPr lang="fr-FR"/>
          </a:p>
        </p:txBody>
      </p:sp>
    </p:spTree>
    <p:extLst>
      <p:ext uri="{BB962C8B-B14F-4D97-AF65-F5344CB8AC3E}">
        <p14:creationId xmlns:p14="http://schemas.microsoft.com/office/powerpoint/2010/main" val="276820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 y="5085184"/>
            <a:ext cx="7200000" cy="576064"/>
          </a:xfrm>
        </p:spPr>
        <p:txBody>
          <a:bodyPr>
            <a:normAutofit/>
          </a:bodyPr>
          <a:lstStyle/>
          <a:p>
            <a:r>
              <a:rPr lang="fr-FR" dirty="0"/>
              <a:t>Robin Wight: </a:t>
            </a:r>
            <a:r>
              <a:rPr lang="fr-FR" dirty="0" err="1"/>
              <a:t>Fantasywire</a:t>
            </a:r>
            <a:r>
              <a:rPr lang="fr-FR" dirty="0"/>
              <a:t> </a:t>
            </a:r>
            <a:r>
              <a:rPr lang="fr-FR" baseline="30000" dirty="0"/>
              <a:t>19</a:t>
            </a: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7200000" cy="515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485" y="5661248"/>
            <a:ext cx="7197566" cy="830997"/>
          </a:xfrm>
          <a:prstGeom prst="rect">
            <a:avLst/>
          </a:prstGeom>
          <a:noFill/>
        </p:spPr>
        <p:txBody>
          <a:bodyPr wrap="square" rtlCol="0">
            <a:spAutoFit/>
          </a:bodyPr>
          <a:lstStyle/>
          <a:p>
            <a:pPr algn="just"/>
            <a:r>
              <a:rPr lang="en-US" sz="1200" dirty="0"/>
              <a:t>UK sculptor Robin Wight creates dramatic scenes of wind-blown fairies clutching dandelions, clinging to trees, and seemingly suspended in midair, all with densely wrapped forms of stainless steel wire. The artist currently has several pieces on view at the </a:t>
            </a:r>
            <a:r>
              <a:rPr lang="en-US" sz="1200" dirty="0" err="1"/>
              <a:t>Trentham</a:t>
            </a:r>
            <a:r>
              <a:rPr lang="en-US" sz="1200" dirty="0"/>
              <a:t> Gardens.</a:t>
            </a:r>
          </a:p>
          <a:p>
            <a:pPr algn="just"/>
            <a:r>
              <a:rPr lang="fr-FR" sz="1200" dirty="0"/>
              <a:t>http://www.fantasywire.co.uk/</a:t>
            </a:r>
          </a:p>
        </p:txBody>
      </p:sp>
      <p:sp>
        <p:nvSpPr>
          <p:cNvPr id="7" name="TextBox 6"/>
          <p:cNvSpPr txBox="1"/>
          <p:nvPr/>
        </p:nvSpPr>
        <p:spPr>
          <a:xfrm>
            <a:off x="7197566" y="0"/>
            <a:ext cx="1622906" cy="2246769"/>
          </a:xfrm>
          <a:prstGeom prst="rect">
            <a:avLst/>
          </a:prstGeom>
          <a:noFill/>
        </p:spPr>
        <p:txBody>
          <a:bodyPr wrap="square" rtlCol="0">
            <a:spAutoFit/>
          </a:bodyPr>
          <a:lstStyle/>
          <a:p>
            <a:r>
              <a:rPr lang="nl-BE" sz="1400" b="1" dirty="0"/>
              <a:t>Location:</a:t>
            </a:r>
          </a:p>
          <a:p>
            <a:r>
              <a:rPr lang="nl-BE" sz="1200" dirty="0"/>
              <a:t>Trentham Gardens, UK</a:t>
            </a:r>
          </a:p>
          <a:p>
            <a:r>
              <a:rPr lang="nl-BE" sz="1400" b="1" dirty="0"/>
              <a:t>Material:</a:t>
            </a:r>
          </a:p>
          <a:p>
            <a:r>
              <a:rPr lang="nl-BE" sz="1200" dirty="0"/>
              <a:t>Stainless Steel Wire</a:t>
            </a:r>
          </a:p>
          <a:p>
            <a:r>
              <a:rPr lang="nl-BE" sz="1400" b="1" dirty="0"/>
              <a:t>Dimensions:</a:t>
            </a:r>
          </a:p>
          <a:p>
            <a:endParaRPr lang="nl-BE" sz="1400" b="1" dirty="0"/>
          </a:p>
          <a:p>
            <a:r>
              <a:rPr lang="nl-BE" sz="1400" b="1" dirty="0"/>
              <a:t>Weight:</a:t>
            </a:r>
          </a:p>
          <a:p>
            <a:endParaRPr lang="nl-BE" sz="1400" b="1" dirty="0"/>
          </a:p>
          <a:p>
            <a:r>
              <a:rPr lang="nl-BE" sz="1400" b="1" dirty="0"/>
              <a:t>Year created:</a:t>
            </a:r>
          </a:p>
          <a:p>
            <a:endParaRPr lang="nl-BE" sz="1400" b="1" dirty="0"/>
          </a:p>
        </p:txBody>
      </p:sp>
      <p:sp>
        <p:nvSpPr>
          <p:cNvPr id="6" name="Slide Number Placeholder 5"/>
          <p:cNvSpPr>
            <a:spLocks noGrp="1"/>
          </p:cNvSpPr>
          <p:nvPr>
            <p:ph type="sldNum" sz="quarter" idx="12"/>
          </p:nvPr>
        </p:nvSpPr>
        <p:spPr/>
        <p:txBody>
          <a:bodyPr/>
          <a:lstStyle/>
          <a:p>
            <a:fld id="{387D9DEA-C109-4EC7-BDCC-42D7A05A445D}" type="slidenum">
              <a:rPr lang="fr-FR" smtClean="0"/>
              <a:t>13</a:t>
            </a:fld>
            <a:endParaRPr lang="fr-FR"/>
          </a:p>
        </p:txBody>
      </p:sp>
    </p:spTree>
    <p:extLst>
      <p:ext uri="{BB962C8B-B14F-4D97-AF65-F5344CB8AC3E}">
        <p14:creationId xmlns:p14="http://schemas.microsoft.com/office/powerpoint/2010/main" val="138672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megaconstrucciones.net/images/estatuas/foto/chiapas-cristo-2.jpg"/>
          <p:cNvSpPr>
            <a:spLocks noChangeAspect="1" noChangeArrowheads="1"/>
          </p:cNvSpPr>
          <p:nvPr/>
        </p:nvSpPr>
        <p:spPr bwMode="auto">
          <a:xfrm>
            <a:off x="155575" y="-2636838"/>
            <a:ext cx="3667125" cy="550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Title 1"/>
          <p:cNvSpPr>
            <a:spLocks noGrp="1"/>
          </p:cNvSpPr>
          <p:nvPr>
            <p:ph type="title"/>
          </p:nvPr>
        </p:nvSpPr>
        <p:spPr>
          <a:xfrm>
            <a:off x="34340" y="5445224"/>
            <a:ext cx="5486400" cy="566738"/>
          </a:xfrm>
        </p:spPr>
        <p:txBody>
          <a:bodyPr/>
          <a:lstStyle/>
          <a:p>
            <a:r>
              <a:rPr lang="es-ES" dirty="0" err="1"/>
              <a:t>Architect</a:t>
            </a:r>
            <a:r>
              <a:rPr lang="es-ES" dirty="0"/>
              <a:t> Jaime </a:t>
            </a:r>
            <a:r>
              <a:rPr lang="es-ES" dirty="0" err="1"/>
              <a:t>Latapi</a:t>
            </a:r>
            <a:r>
              <a:rPr lang="es-ES" dirty="0"/>
              <a:t> </a:t>
            </a:r>
            <a:r>
              <a:rPr lang="es-ES" dirty="0" err="1"/>
              <a:t>Lopez</a:t>
            </a:r>
            <a:r>
              <a:rPr lang="es-ES" dirty="0"/>
              <a:t>: Cristo de Chiapas </a:t>
            </a:r>
            <a:r>
              <a:rPr lang="es-ES" baseline="30000" dirty="0"/>
              <a:t>20</a:t>
            </a:r>
            <a:endParaRPr lang="fr-FR" baseline="30000" dirty="0"/>
          </a:p>
        </p:txBody>
      </p:sp>
      <p:sp>
        <p:nvSpPr>
          <p:cNvPr id="10" name="Text Placeholder 9"/>
          <p:cNvSpPr>
            <a:spLocks noGrp="1"/>
          </p:cNvSpPr>
          <p:nvPr>
            <p:ph type="body" sz="half" idx="2"/>
          </p:nvPr>
        </p:nvSpPr>
        <p:spPr>
          <a:xfrm>
            <a:off x="34340" y="6053138"/>
            <a:ext cx="5486400" cy="804862"/>
          </a:xfrm>
        </p:spPr>
        <p:txBody>
          <a:bodyPr/>
          <a:lstStyle/>
          <a:p>
            <a:r>
              <a:rPr lang="en-US" dirty="0"/>
              <a:t>The "Cristo de Chiapas" is an impressive cross, which is coated with gold-colored stainless steel accentuating the figure of Christ and shines in the reflection of the lights of the sun. </a:t>
            </a:r>
            <a:endParaRPr lang="nl-BE" dirty="0"/>
          </a:p>
        </p:txBody>
      </p:sp>
      <p:sp>
        <p:nvSpPr>
          <p:cNvPr id="11" name="Slide Number Placeholder 10"/>
          <p:cNvSpPr>
            <a:spLocks noGrp="1"/>
          </p:cNvSpPr>
          <p:nvPr>
            <p:ph type="sldNum" sz="quarter" idx="12"/>
          </p:nvPr>
        </p:nvSpPr>
        <p:spPr/>
        <p:txBody>
          <a:bodyPr/>
          <a:lstStyle/>
          <a:p>
            <a:fld id="{387D9DEA-C109-4EC7-BDCC-42D7A05A445D}" type="slidenum">
              <a:rPr lang="fr-FR" smtClean="0"/>
              <a:pPr/>
              <a:t>14</a:t>
            </a:fld>
            <a:endParaRPr lang="fr-FR"/>
          </a:p>
        </p:txBody>
      </p:sp>
      <p:sp>
        <p:nvSpPr>
          <p:cNvPr id="13" name="TextBox 12"/>
          <p:cNvSpPr txBox="1"/>
          <p:nvPr/>
        </p:nvSpPr>
        <p:spPr>
          <a:xfrm>
            <a:off x="4572000" y="0"/>
            <a:ext cx="2088232" cy="2092881"/>
          </a:xfrm>
          <a:prstGeom prst="rect">
            <a:avLst/>
          </a:prstGeom>
          <a:noFill/>
        </p:spPr>
        <p:txBody>
          <a:bodyPr wrap="square" rtlCol="0">
            <a:spAutoFit/>
          </a:bodyPr>
          <a:lstStyle/>
          <a:p>
            <a:r>
              <a:rPr lang="nl-BE" sz="1400" b="1" dirty="0"/>
              <a:t>Location:</a:t>
            </a:r>
          </a:p>
          <a:p>
            <a:r>
              <a:rPr lang="es-ES" sz="1200" dirty="0"/>
              <a:t>Tuxtla </a:t>
            </a:r>
            <a:r>
              <a:rPr lang="es-ES" sz="1200" dirty="0" err="1"/>
              <a:t>Gutierrez</a:t>
            </a:r>
            <a:r>
              <a:rPr lang="es-ES" sz="1200" dirty="0"/>
              <a:t>, </a:t>
            </a:r>
            <a:r>
              <a:rPr lang="es-ES" sz="1200" dirty="0" err="1"/>
              <a:t>Mexico</a:t>
            </a:r>
            <a:endParaRPr lang="nl-BE" sz="1200" b="1" dirty="0"/>
          </a:p>
          <a:p>
            <a:r>
              <a:rPr lang="nl-BE" sz="1400" b="1" dirty="0"/>
              <a:t>Material:</a:t>
            </a:r>
          </a:p>
          <a:p>
            <a:r>
              <a:rPr lang="nl-BE" sz="1200" dirty="0"/>
              <a:t>Coated Stainless Steel</a:t>
            </a:r>
          </a:p>
          <a:p>
            <a:r>
              <a:rPr lang="nl-BE" sz="1400" b="1" dirty="0"/>
              <a:t>Dimensions:</a:t>
            </a:r>
          </a:p>
          <a:p>
            <a:r>
              <a:rPr lang="nl-BE" sz="1200" dirty="0"/>
              <a:t>48m (62m with the base)</a:t>
            </a:r>
          </a:p>
          <a:p>
            <a:r>
              <a:rPr lang="nl-BE" sz="1400" b="1" dirty="0"/>
              <a:t>Weight:</a:t>
            </a:r>
          </a:p>
          <a:p>
            <a:r>
              <a:rPr lang="nl-BE" sz="1200" dirty="0"/>
              <a:t>2000 tonnes</a:t>
            </a:r>
          </a:p>
          <a:p>
            <a:r>
              <a:rPr lang="nl-BE" sz="1400" b="1" dirty="0"/>
              <a:t>Year created:</a:t>
            </a:r>
          </a:p>
          <a:p>
            <a:r>
              <a:rPr lang="nl-BE" sz="1200" dirty="0"/>
              <a:t>2007</a:t>
            </a:r>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823" y="0"/>
            <a:ext cx="4259340" cy="5589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417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3216"/>
            <a:ext cx="5486400" cy="432048"/>
          </a:xfrm>
        </p:spPr>
        <p:txBody>
          <a:bodyPr>
            <a:noAutofit/>
          </a:bodyPr>
          <a:lstStyle/>
          <a:p>
            <a:r>
              <a:rPr lang="fr-FR" dirty="0"/>
              <a:t>Joana </a:t>
            </a:r>
            <a:r>
              <a:rPr lang="fr-FR" dirty="0" err="1"/>
              <a:t>Vasconcelos</a:t>
            </a:r>
            <a:r>
              <a:rPr lang="fr-FR" dirty="0"/>
              <a:t>: Marylin (2009) </a:t>
            </a:r>
            <a:r>
              <a:rPr lang="fr-FR" baseline="30000" dirty="0"/>
              <a:t>21</a:t>
            </a:r>
          </a:p>
        </p:txBody>
      </p:sp>
      <p:sp>
        <p:nvSpPr>
          <p:cNvPr id="5" name="Text Placeholder 4"/>
          <p:cNvSpPr>
            <a:spLocks noGrp="1"/>
          </p:cNvSpPr>
          <p:nvPr>
            <p:ph type="body" sz="half" idx="2"/>
          </p:nvPr>
        </p:nvSpPr>
        <p:spPr>
          <a:xfrm>
            <a:off x="0" y="5805263"/>
            <a:ext cx="8892480" cy="1058251"/>
          </a:xfrm>
        </p:spPr>
        <p:txBody>
          <a:bodyPr>
            <a:noAutofit/>
          </a:bodyPr>
          <a:lstStyle/>
          <a:p>
            <a:pPr algn="just"/>
            <a:r>
              <a:rPr lang="en-US" sz="1000" i="1" dirty="0"/>
              <a:t>Marilyn</a:t>
            </a:r>
            <a:r>
              <a:rPr lang="en-US" sz="1000" dirty="0"/>
              <a:t> takes the form of an elegant pair of high-heeled sandals, whose enlarged scale results from the use of saucepans and their respective lids. The unlikely yet assertive association between the saucepans and high-heeled sandals, two paradigmatic symbols of Woman's private and public dimensions, proposes a revision of the Feminine in the light of the practices of the contemporary world. The recourse to saucepans, sign to which one would associate the traditional domestic sphere of Woman, in order to reproduce an enormous high-heeled sandal, symbol of beauty and elegance demanded by social conventions, contradicts the impossibility of the </a:t>
            </a:r>
            <a:r>
              <a:rPr lang="en-US" sz="1000" dirty="0" err="1"/>
              <a:t>dichotomic</a:t>
            </a:r>
            <a:r>
              <a:rPr lang="en-US" sz="1000" dirty="0"/>
              <a:t> relation of the Feminine in the domestic and social spheres. The represented object thus emerges as panegyric of the feminine duality, insinuating the full realization of individuality through the subversion of the social norm.</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7200000" cy="5387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197566" y="-27384"/>
            <a:ext cx="1622906" cy="2154436"/>
          </a:xfrm>
          <a:prstGeom prst="rect">
            <a:avLst/>
          </a:prstGeom>
          <a:noFill/>
        </p:spPr>
        <p:txBody>
          <a:bodyPr wrap="square" rtlCol="0">
            <a:spAutoFit/>
          </a:bodyPr>
          <a:lstStyle/>
          <a:p>
            <a:r>
              <a:rPr lang="nl-BE" sz="1400" b="1" dirty="0"/>
              <a:t>Location:</a:t>
            </a:r>
          </a:p>
          <a:p>
            <a:r>
              <a:rPr lang="nl-BE" sz="1200" dirty="0"/>
              <a:t>Versailles, France</a:t>
            </a:r>
          </a:p>
          <a:p>
            <a:r>
              <a:rPr lang="nl-BE" sz="1400" b="1" dirty="0"/>
              <a:t>Material:</a:t>
            </a:r>
          </a:p>
          <a:p>
            <a:r>
              <a:rPr lang="nl-BE" sz="1200" dirty="0"/>
              <a:t>Stainless Steel</a:t>
            </a:r>
          </a:p>
          <a:p>
            <a:r>
              <a:rPr lang="nl-BE" sz="1400" b="1" dirty="0"/>
              <a:t>Dimensions:</a:t>
            </a:r>
          </a:p>
          <a:p>
            <a:r>
              <a:rPr lang="nl-BE" sz="1200" dirty="0"/>
              <a:t>3m x 1.5m x 4m</a:t>
            </a:r>
          </a:p>
          <a:p>
            <a:r>
              <a:rPr lang="nl-BE" sz="1400" b="1" dirty="0"/>
              <a:t>Weight:</a:t>
            </a:r>
          </a:p>
          <a:p>
            <a:endParaRPr lang="nl-BE" sz="1400" b="1" dirty="0"/>
          </a:p>
          <a:p>
            <a:r>
              <a:rPr lang="nl-BE" sz="1400" b="1" dirty="0"/>
              <a:t>Year created:</a:t>
            </a:r>
          </a:p>
          <a:p>
            <a:r>
              <a:rPr lang="nl-BE" sz="1200" dirty="0"/>
              <a:t>2009</a:t>
            </a:r>
          </a:p>
        </p:txBody>
      </p:sp>
      <p:sp>
        <p:nvSpPr>
          <p:cNvPr id="6" name="Slide Number Placeholder 5"/>
          <p:cNvSpPr>
            <a:spLocks noGrp="1"/>
          </p:cNvSpPr>
          <p:nvPr>
            <p:ph type="sldNum" sz="quarter" idx="12"/>
          </p:nvPr>
        </p:nvSpPr>
        <p:spPr/>
        <p:txBody>
          <a:bodyPr/>
          <a:lstStyle/>
          <a:p>
            <a:fld id="{387D9DEA-C109-4EC7-BDCC-42D7A05A445D}" type="slidenum">
              <a:rPr lang="fr-FR" smtClean="0"/>
              <a:t>15</a:t>
            </a:fld>
            <a:endParaRPr lang="fr-FR"/>
          </a:p>
        </p:txBody>
      </p:sp>
    </p:spTree>
    <p:extLst>
      <p:ext uri="{BB962C8B-B14F-4D97-AF65-F5344CB8AC3E}">
        <p14:creationId xmlns:p14="http://schemas.microsoft.com/office/powerpoint/2010/main" val="114396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2" y="5311917"/>
            <a:ext cx="5486400" cy="514553"/>
          </a:xfrm>
        </p:spPr>
        <p:txBody>
          <a:bodyPr>
            <a:normAutofit/>
          </a:bodyPr>
          <a:lstStyle/>
          <a:p>
            <a:r>
              <a:rPr lang="fr-FR" dirty="0"/>
              <a:t>Jeff </a:t>
            </a:r>
            <a:r>
              <a:rPr lang="fr-FR" dirty="0" err="1"/>
              <a:t>Koons</a:t>
            </a:r>
            <a:r>
              <a:rPr lang="fr-FR" dirty="0"/>
              <a:t>: </a:t>
            </a:r>
            <a:r>
              <a:rPr lang="fr-FR" dirty="0" err="1"/>
              <a:t>Sacred</a:t>
            </a:r>
            <a:r>
              <a:rPr lang="fr-FR" dirty="0"/>
              <a:t> </a:t>
            </a:r>
            <a:r>
              <a:rPr lang="fr-FR" dirty="0" err="1"/>
              <a:t>Heart</a:t>
            </a:r>
            <a:r>
              <a:rPr lang="fr-FR" dirty="0"/>
              <a:t> </a:t>
            </a:r>
            <a:r>
              <a:rPr lang="fr-FR" dirty="0" err="1"/>
              <a:t>Red</a:t>
            </a:r>
            <a:r>
              <a:rPr lang="fr-FR" dirty="0"/>
              <a:t>/Gold …</a:t>
            </a:r>
            <a:r>
              <a:rPr lang="fr-FR" baseline="30000" dirty="0"/>
              <a:t>22</a:t>
            </a:r>
          </a:p>
        </p:txBody>
      </p:sp>
      <p:sp>
        <p:nvSpPr>
          <p:cNvPr id="13" name="Text Placeholder 12"/>
          <p:cNvSpPr>
            <a:spLocks noGrp="1"/>
          </p:cNvSpPr>
          <p:nvPr>
            <p:ph type="body" sz="half" idx="2"/>
          </p:nvPr>
        </p:nvSpPr>
        <p:spPr>
          <a:xfrm>
            <a:off x="-1323" y="5955874"/>
            <a:ext cx="5486400" cy="804862"/>
          </a:xfrm>
        </p:spPr>
        <p:txBody>
          <a:bodyPr/>
          <a:lstStyle/>
          <a:p>
            <a:r>
              <a:rPr lang="en-US" i="1" dirty="0"/>
              <a:t>“….acidly comments on the commercial debasement of emotional and religious experience.”</a:t>
            </a:r>
          </a:p>
          <a:p>
            <a:r>
              <a:rPr lang="en-US" dirty="0"/>
              <a:t>(NY Times) </a:t>
            </a:r>
            <a:endParaRPr lang="fr-FR" dirty="0"/>
          </a:p>
          <a:p>
            <a:endParaRPr lang="nl-BE" dirty="0"/>
          </a:p>
        </p:txBody>
      </p:sp>
      <p:sp>
        <p:nvSpPr>
          <p:cNvPr id="15" name="TextBox 14"/>
          <p:cNvSpPr txBox="1"/>
          <p:nvPr/>
        </p:nvSpPr>
        <p:spPr>
          <a:xfrm>
            <a:off x="7197566" y="0"/>
            <a:ext cx="1622906" cy="2893100"/>
          </a:xfrm>
          <a:prstGeom prst="rect">
            <a:avLst/>
          </a:prstGeom>
          <a:noFill/>
        </p:spPr>
        <p:txBody>
          <a:bodyPr wrap="square" rtlCol="0">
            <a:spAutoFit/>
          </a:bodyPr>
          <a:lstStyle/>
          <a:p>
            <a:r>
              <a:rPr lang="nl-BE" sz="1400" b="1" dirty="0"/>
              <a:t>Location:</a:t>
            </a:r>
          </a:p>
          <a:p>
            <a:r>
              <a:rPr lang="en-US" sz="1100" dirty="0"/>
              <a:t>New York, USA</a:t>
            </a:r>
            <a:endParaRPr lang="nl-BE" sz="1100" b="1" dirty="0"/>
          </a:p>
          <a:p>
            <a:r>
              <a:rPr lang="nl-BE" sz="1400" b="1" dirty="0"/>
              <a:t>Material:</a:t>
            </a:r>
          </a:p>
          <a:p>
            <a:r>
              <a:rPr lang="en-US" sz="1200" dirty="0"/>
              <a:t>High chromium stainless steel with transparent color coating</a:t>
            </a:r>
            <a:endParaRPr lang="nl-BE" sz="1200" b="1" dirty="0"/>
          </a:p>
          <a:p>
            <a:r>
              <a:rPr lang="nl-BE" sz="1400" b="1" dirty="0"/>
              <a:t>Dimensions:</a:t>
            </a:r>
          </a:p>
          <a:p>
            <a:r>
              <a:rPr lang="en-US" sz="1200" dirty="0"/>
              <a:t>357 x 218 x 121 cm</a:t>
            </a:r>
            <a:endParaRPr lang="nl-BE" sz="1200" b="1" dirty="0"/>
          </a:p>
          <a:p>
            <a:r>
              <a:rPr lang="nl-BE" sz="1400" b="1" dirty="0"/>
              <a:t>Weight:</a:t>
            </a:r>
          </a:p>
          <a:p>
            <a:endParaRPr lang="nl-BE" sz="1400" b="1" dirty="0"/>
          </a:p>
          <a:p>
            <a:r>
              <a:rPr lang="nl-BE" sz="1400" b="1" dirty="0"/>
              <a:t>Year created:</a:t>
            </a:r>
          </a:p>
          <a:p>
            <a:r>
              <a:rPr lang="en-US" sz="1200" dirty="0"/>
              <a:t>1 of 5 unique versions 1994–2007</a:t>
            </a:r>
            <a:endParaRPr lang="nl-BE" sz="1200" b="1" dirty="0"/>
          </a:p>
        </p:txBody>
      </p:sp>
      <p:sp>
        <p:nvSpPr>
          <p:cNvPr id="14" name="Slide Number Placeholder 13"/>
          <p:cNvSpPr>
            <a:spLocks noGrp="1"/>
          </p:cNvSpPr>
          <p:nvPr>
            <p:ph type="sldNum" sz="quarter" idx="12"/>
          </p:nvPr>
        </p:nvSpPr>
        <p:spPr/>
        <p:txBody>
          <a:bodyPr/>
          <a:lstStyle/>
          <a:p>
            <a:fld id="{387D9DEA-C109-4EC7-BDCC-42D7A05A445D}" type="slidenum">
              <a:rPr lang="fr-FR" smtClean="0"/>
              <a:t>16</a:t>
            </a:fld>
            <a:endParaRPr lang="fr-FR"/>
          </a:p>
        </p:txBody>
      </p:sp>
      <p:pic>
        <p:nvPicPr>
          <p:cNvPr id="2050" name="Picture 2" descr="https://c2.staticflickr.com/4/3187/2609927761_18c3069d75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4" y="-3534"/>
            <a:ext cx="7072989" cy="53047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054" y="5062050"/>
            <a:ext cx="3250271" cy="1787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727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0664"/>
            <a:ext cx="5486400" cy="566738"/>
          </a:xfrm>
        </p:spPr>
        <p:txBody>
          <a:bodyPr/>
          <a:lstStyle/>
          <a:p>
            <a:r>
              <a:rPr lang="fr-FR" dirty="0"/>
              <a:t>Gil </a:t>
            </a:r>
            <a:r>
              <a:rPr lang="fr-FR" dirty="0" err="1"/>
              <a:t>Bruvel</a:t>
            </a:r>
            <a:r>
              <a:rPr lang="fr-FR" dirty="0"/>
              <a:t>: </a:t>
            </a:r>
            <a:r>
              <a:rPr lang="fr-FR" dirty="0" err="1"/>
              <a:t>Dichotomy</a:t>
            </a:r>
            <a:r>
              <a:rPr lang="fr-FR" dirty="0"/>
              <a:t> </a:t>
            </a:r>
            <a:r>
              <a:rPr lang="fr-FR" baseline="30000" dirty="0"/>
              <a:t>23</a:t>
            </a:r>
          </a:p>
        </p:txBody>
      </p:sp>
      <p:sp>
        <p:nvSpPr>
          <p:cNvPr id="12" name="Text Placeholder 11"/>
          <p:cNvSpPr>
            <a:spLocks noGrp="1"/>
          </p:cNvSpPr>
          <p:nvPr>
            <p:ph type="body" sz="half" idx="2"/>
          </p:nvPr>
        </p:nvSpPr>
        <p:spPr>
          <a:xfrm>
            <a:off x="-9211" y="5342632"/>
            <a:ext cx="7416824" cy="1512168"/>
          </a:xfrm>
        </p:spPr>
        <p:txBody>
          <a:bodyPr>
            <a:normAutofit/>
          </a:bodyPr>
          <a:lstStyle/>
          <a:p>
            <a:pPr algn="just"/>
            <a:r>
              <a:rPr lang="en-US" dirty="0"/>
              <a:t>Inspired by the complexities of living fully in all worlds at once, Dichotomy meditates on and celebrates the dual nature of existence. Composed of “ribbons of energy” that seek to capture the process of engaging all levels of being in order to be fully human, the sculpture reflects the natural strength and quiet majesty inherent in integrating the various levels of existence.  As a result, the figure inhabits a serene meditative space, fully embracing a dichotomy of existences: anima and animus, male and female, conscious mind and unconscious mind, waking and dreaming.</a:t>
            </a:r>
            <a:endParaRPr lang="nl-BE" dirty="0"/>
          </a:p>
        </p:txBody>
      </p:sp>
      <p:sp>
        <p:nvSpPr>
          <p:cNvPr id="15" name="TextBox 14"/>
          <p:cNvSpPr txBox="1"/>
          <p:nvPr/>
        </p:nvSpPr>
        <p:spPr>
          <a:xfrm>
            <a:off x="4572000" y="-34286"/>
            <a:ext cx="1800200" cy="2215991"/>
          </a:xfrm>
          <a:prstGeom prst="rect">
            <a:avLst/>
          </a:prstGeom>
          <a:noFill/>
        </p:spPr>
        <p:txBody>
          <a:bodyPr wrap="square" rtlCol="0">
            <a:spAutoFit/>
          </a:bodyPr>
          <a:lstStyle/>
          <a:p>
            <a:r>
              <a:rPr lang="nl-BE" sz="1400" b="1" dirty="0"/>
              <a:t>Location:</a:t>
            </a:r>
          </a:p>
          <a:p>
            <a:endParaRPr lang="nl-BE" sz="1400" b="1" dirty="0"/>
          </a:p>
          <a:p>
            <a:r>
              <a:rPr lang="nl-BE" sz="1400" b="1" dirty="0"/>
              <a:t>Material:</a:t>
            </a:r>
          </a:p>
          <a:p>
            <a:r>
              <a:rPr lang="nl-BE" sz="1200" dirty="0"/>
              <a:t>316L Stainless Steel</a:t>
            </a:r>
          </a:p>
          <a:p>
            <a:r>
              <a:rPr lang="nl-BE" sz="1400" b="1" dirty="0"/>
              <a:t>Dimensions:</a:t>
            </a:r>
          </a:p>
          <a:p>
            <a:r>
              <a:rPr lang="en-US" sz="1200" dirty="0"/>
              <a:t>71 cm x 41 cm x 41 cm</a:t>
            </a:r>
            <a:endParaRPr lang="nl-BE" sz="1200" b="1" dirty="0"/>
          </a:p>
          <a:p>
            <a:r>
              <a:rPr lang="nl-BE" sz="1400" b="1" dirty="0"/>
              <a:t>Weight:</a:t>
            </a:r>
          </a:p>
          <a:p>
            <a:endParaRPr lang="nl-BE" sz="1400" b="1" dirty="0"/>
          </a:p>
          <a:p>
            <a:r>
              <a:rPr lang="nl-BE" sz="1400" b="1" dirty="0"/>
              <a:t>Year created:</a:t>
            </a:r>
          </a:p>
          <a:p>
            <a:endParaRPr lang="nl-BE" sz="1400" b="1" dirty="0"/>
          </a:p>
        </p:txBody>
      </p:sp>
      <p:sp>
        <p:nvSpPr>
          <p:cNvPr id="13" name="Slide Number Placeholder 12"/>
          <p:cNvSpPr>
            <a:spLocks noGrp="1"/>
          </p:cNvSpPr>
          <p:nvPr>
            <p:ph type="sldNum" sz="quarter" idx="12"/>
          </p:nvPr>
        </p:nvSpPr>
        <p:spPr/>
        <p:txBody>
          <a:bodyPr/>
          <a:lstStyle/>
          <a:p>
            <a:fld id="{387D9DEA-C109-4EC7-BDCC-42D7A05A445D}" type="slidenum">
              <a:rPr lang="fr-FR" smtClean="0"/>
              <a:t>17</a:t>
            </a:fld>
            <a:endParaRPr lang="fr-F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8" y="0"/>
            <a:ext cx="4484191" cy="47298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489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7504" y="4725144"/>
            <a:ext cx="8784976" cy="566738"/>
          </a:xfrm>
        </p:spPr>
        <p:txBody>
          <a:bodyPr/>
          <a:lstStyle/>
          <a:p>
            <a:r>
              <a:rPr lang="fr-FR" dirty="0"/>
              <a:t>David </a:t>
            </a:r>
            <a:r>
              <a:rPr lang="fr-FR" dirty="0" err="1"/>
              <a:t>Černý</a:t>
            </a:r>
            <a:r>
              <a:rPr lang="fr-FR" dirty="0"/>
              <a:t>: </a:t>
            </a:r>
            <a:r>
              <a:rPr lang="fr-FR" dirty="0" err="1"/>
              <a:t>Metamorphosis</a:t>
            </a:r>
            <a:r>
              <a:rPr lang="fr-FR" dirty="0"/>
              <a:t> </a:t>
            </a:r>
            <a:r>
              <a:rPr lang="fr-FR" baseline="30000" dirty="0"/>
              <a:t>24</a:t>
            </a:r>
          </a:p>
        </p:txBody>
      </p:sp>
      <p:sp>
        <p:nvSpPr>
          <p:cNvPr id="9" name="Text Placeholder 8"/>
          <p:cNvSpPr>
            <a:spLocks noGrp="1"/>
          </p:cNvSpPr>
          <p:nvPr>
            <p:ph type="body" sz="half" idx="2"/>
          </p:nvPr>
        </p:nvSpPr>
        <p:spPr>
          <a:xfrm>
            <a:off x="107504" y="5367338"/>
            <a:ext cx="8784976" cy="1374030"/>
          </a:xfrm>
        </p:spPr>
        <p:txBody>
          <a:bodyPr>
            <a:normAutofit/>
          </a:bodyPr>
          <a:lstStyle/>
          <a:p>
            <a:r>
              <a:rPr lang="en-US" dirty="0"/>
              <a:t>The structure is comprised of seven separate layers that rotate intermittently, dissecting the sculptures features. Custom-written programs control motors embedded within the structure to orchestrate choreographed sequences. Every motor has a feedback switch so the computer knows where each piece is at any given moment, allowing for random motion within the sequences. This movement is controlled via the Internet by David himself and represents a continuation of his work that incorporates mechanical engineering and computers as an integral part of the design. Live streaming video of the sculpture in motion can be viewed online at </a:t>
            </a:r>
            <a:r>
              <a:rPr lang="en-US" dirty="0">
                <a:hlinkClick r:id="rId3"/>
              </a:rPr>
              <a:t>www.metalmorphosis.tv</a:t>
            </a:r>
            <a:endParaRPr lang="nl-BE" dirty="0"/>
          </a:p>
        </p:txBody>
      </p:sp>
      <p:sp>
        <p:nvSpPr>
          <p:cNvPr id="5" name="Espace réservé du numéro de diapositive 4"/>
          <p:cNvSpPr>
            <a:spLocks noGrp="1"/>
          </p:cNvSpPr>
          <p:nvPr>
            <p:ph type="sldNum" sz="quarter" idx="12"/>
          </p:nvPr>
        </p:nvSpPr>
        <p:spPr/>
        <p:txBody>
          <a:bodyPr/>
          <a:lstStyle/>
          <a:p>
            <a:fld id="{387D9DEA-C109-4EC7-BDCC-42D7A05A445D}" type="slidenum">
              <a:rPr lang="fr-FR" smtClean="0"/>
              <a:pPr/>
              <a:t>18</a:t>
            </a:fld>
            <a:endParaRPr lang="fr-FR"/>
          </a:p>
        </p:txBody>
      </p:sp>
      <p:pic>
        <p:nvPicPr>
          <p:cNvPr id="1026" name="Picture 2" descr="http://twistedsifter.files.wordpress.com/2011/10/metalmorphosis-david-cerny-stainless-steel-head-sculpture-north-carolina-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227911" cy="46709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6372200" y="0"/>
            <a:ext cx="2520280" cy="1169551"/>
          </a:xfrm>
          <a:prstGeom prst="rect">
            <a:avLst/>
          </a:prstGeom>
          <a:noFill/>
        </p:spPr>
        <p:txBody>
          <a:bodyPr wrap="square" rtlCol="0">
            <a:spAutoFit/>
          </a:bodyPr>
          <a:lstStyle/>
          <a:p>
            <a:r>
              <a:rPr lang="nl-BE" sz="1400" b="1" dirty="0" err="1"/>
              <a:t>Location</a:t>
            </a:r>
            <a:r>
              <a:rPr lang="nl-BE" sz="1400" b="1" dirty="0"/>
              <a:t>: </a:t>
            </a:r>
            <a:r>
              <a:rPr lang="nl-BE" sz="1200" dirty="0"/>
              <a:t>Charlotte, NC, USA</a:t>
            </a:r>
          </a:p>
          <a:p>
            <a:r>
              <a:rPr lang="nl-BE" sz="1400" b="1" dirty="0" err="1"/>
              <a:t>Material</a:t>
            </a:r>
            <a:r>
              <a:rPr lang="nl-BE" sz="1400" b="1" dirty="0"/>
              <a:t>: </a:t>
            </a:r>
            <a:r>
              <a:rPr lang="en-US" sz="1200" dirty="0"/>
              <a:t>stainless steel </a:t>
            </a:r>
          </a:p>
          <a:p>
            <a:r>
              <a:rPr lang="nl-BE" sz="1400" b="1" dirty="0" err="1"/>
              <a:t>Dimensions</a:t>
            </a:r>
            <a:r>
              <a:rPr lang="nl-BE" sz="1400" b="1" dirty="0"/>
              <a:t>: </a:t>
            </a:r>
            <a:r>
              <a:rPr lang="en-US" sz="1200" dirty="0"/>
              <a:t>Height  8m</a:t>
            </a:r>
            <a:endParaRPr lang="nl-BE" sz="1200" b="1" dirty="0"/>
          </a:p>
          <a:p>
            <a:r>
              <a:rPr lang="nl-BE" sz="1400" b="1" dirty="0" err="1"/>
              <a:t>Weight</a:t>
            </a:r>
            <a:r>
              <a:rPr lang="nl-BE" sz="1400" b="1" dirty="0"/>
              <a:t>: </a:t>
            </a:r>
            <a:r>
              <a:rPr lang="nl-BE" sz="1200" dirty="0" err="1"/>
              <a:t>Uses</a:t>
            </a:r>
            <a:r>
              <a:rPr lang="nl-BE" sz="1200" dirty="0"/>
              <a:t> 14T of </a:t>
            </a:r>
            <a:r>
              <a:rPr lang="nl-BE" sz="1200" dirty="0" err="1"/>
              <a:t>stainless</a:t>
            </a:r>
            <a:r>
              <a:rPr lang="nl-BE" sz="1200" dirty="0"/>
              <a:t> steel</a:t>
            </a:r>
          </a:p>
          <a:p>
            <a:r>
              <a:rPr lang="nl-BE" sz="1400" b="1" dirty="0"/>
              <a:t>Year </a:t>
            </a:r>
            <a:r>
              <a:rPr lang="nl-BE" sz="1400" b="1" dirty="0" err="1"/>
              <a:t>created</a:t>
            </a:r>
            <a:r>
              <a:rPr lang="nl-BE" sz="1400" b="1" dirty="0"/>
              <a:t>: </a:t>
            </a:r>
            <a:r>
              <a:rPr lang="nl-BE" sz="1200" dirty="0"/>
              <a:t>2011</a:t>
            </a:r>
          </a:p>
        </p:txBody>
      </p:sp>
    </p:spTree>
    <p:extLst>
      <p:ext uri="{BB962C8B-B14F-4D97-AF65-F5344CB8AC3E}">
        <p14:creationId xmlns:p14="http://schemas.microsoft.com/office/powerpoint/2010/main" val="361537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8" y="4584660"/>
            <a:ext cx="7200000" cy="576064"/>
          </a:xfrm>
        </p:spPr>
        <p:txBody>
          <a:bodyPr>
            <a:normAutofit/>
          </a:bodyPr>
          <a:lstStyle/>
          <a:p>
            <a:r>
              <a:rPr lang="fr-FR" dirty="0"/>
              <a:t>Linda </a:t>
            </a:r>
            <a:r>
              <a:rPr lang="fr-FR" dirty="0" err="1"/>
              <a:t>Bakke</a:t>
            </a:r>
            <a:r>
              <a:rPr lang="fr-FR" dirty="0"/>
              <a:t>: The </a:t>
            </a:r>
            <a:r>
              <a:rPr lang="fr-FR" dirty="0" err="1"/>
              <a:t>Big</a:t>
            </a:r>
            <a:r>
              <a:rPr lang="fr-FR" dirty="0"/>
              <a:t> </a:t>
            </a:r>
            <a:r>
              <a:rPr lang="fr-FR" dirty="0" err="1"/>
              <a:t>Elk</a:t>
            </a:r>
            <a:r>
              <a:rPr lang="fr-FR" dirty="0"/>
              <a:t> </a:t>
            </a:r>
            <a:r>
              <a:rPr lang="fr-FR" baseline="30000" dirty="0"/>
              <a:t>25</a:t>
            </a:r>
          </a:p>
        </p:txBody>
      </p:sp>
      <p:sp>
        <p:nvSpPr>
          <p:cNvPr id="4" name="TextBox 3"/>
          <p:cNvSpPr txBox="1"/>
          <p:nvPr/>
        </p:nvSpPr>
        <p:spPr>
          <a:xfrm>
            <a:off x="-5011" y="5255145"/>
            <a:ext cx="7197566" cy="1384995"/>
          </a:xfrm>
          <a:prstGeom prst="rect">
            <a:avLst/>
          </a:prstGeom>
          <a:noFill/>
        </p:spPr>
        <p:txBody>
          <a:bodyPr wrap="square" rtlCol="0">
            <a:spAutoFit/>
          </a:bodyPr>
          <a:lstStyle/>
          <a:p>
            <a:r>
              <a:rPr lang="en-US" sz="1200" dirty="0"/>
              <a:t>The Big Elk, which was designed by Norwegian artist Linda Bakke, stands on the </a:t>
            </a:r>
            <a:r>
              <a:rPr lang="en-US" sz="1200" dirty="0" err="1"/>
              <a:t>Bjøråa</a:t>
            </a:r>
            <a:r>
              <a:rPr lang="en-US" sz="1200" dirty="0"/>
              <a:t> picnic area in </a:t>
            </a:r>
            <a:r>
              <a:rPr lang="en-US" sz="1200" dirty="0" err="1"/>
              <a:t>Stor-Elvdal</a:t>
            </a:r>
            <a:r>
              <a:rPr lang="en-US" sz="1200" dirty="0"/>
              <a:t> municipality midway between Oslo and Trondheim in Norway. This landmark, apart from its being inherently beautiful, is to attract drivers attention and increase road safety as it invites drivers to stop and stretch their legs and rest, thereby combatting fatigue.</a:t>
            </a:r>
          </a:p>
          <a:p>
            <a:r>
              <a:rPr lang="en-US" sz="1200" dirty="0"/>
              <a:t>The Big Elk has also focused attention on the animals and has become a regional symbol.</a:t>
            </a:r>
          </a:p>
          <a:p>
            <a:r>
              <a:rPr lang="en-US" sz="1200" dirty="0" err="1"/>
              <a:t>Sparebanken</a:t>
            </a:r>
            <a:r>
              <a:rPr lang="en-US" sz="1200" dirty="0"/>
              <a:t> </a:t>
            </a:r>
            <a:r>
              <a:rPr lang="en-US" sz="1200" dirty="0" err="1"/>
              <a:t>Hedmark</a:t>
            </a:r>
            <a:r>
              <a:rPr lang="en-US" sz="1200" dirty="0"/>
              <a:t> art fund provided NOK 2 million (207,000 euros) to produce the sculpture.</a:t>
            </a:r>
          </a:p>
          <a:p>
            <a:r>
              <a:rPr lang="en-US" sz="1200" dirty="0">
                <a:hlinkClick r:id="rId2"/>
              </a:rPr>
              <a:t>http://lindabakke.webs.com/sculptureskulptur.htm</a:t>
            </a:r>
            <a:r>
              <a:rPr lang="en-US" sz="1200" dirty="0"/>
              <a:t> </a:t>
            </a:r>
          </a:p>
        </p:txBody>
      </p:sp>
      <p:sp>
        <p:nvSpPr>
          <p:cNvPr id="7" name="TextBox 6"/>
          <p:cNvSpPr txBox="1"/>
          <p:nvPr/>
        </p:nvSpPr>
        <p:spPr>
          <a:xfrm>
            <a:off x="7347772" y="116632"/>
            <a:ext cx="1743220" cy="2893100"/>
          </a:xfrm>
          <a:prstGeom prst="rect">
            <a:avLst/>
          </a:prstGeom>
          <a:noFill/>
        </p:spPr>
        <p:txBody>
          <a:bodyPr wrap="square" rtlCol="0">
            <a:spAutoFit/>
          </a:bodyPr>
          <a:lstStyle/>
          <a:p>
            <a:r>
              <a:rPr lang="nl-BE" sz="1400" b="1" dirty="0" err="1"/>
              <a:t>Location</a:t>
            </a:r>
            <a:r>
              <a:rPr lang="nl-BE" sz="1400" b="1" dirty="0"/>
              <a:t>:</a:t>
            </a:r>
          </a:p>
          <a:p>
            <a:r>
              <a:rPr lang="en-US" sz="1400" dirty="0"/>
              <a:t>Midway between Oslo and Trondheim,  Norway</a:t>
            </a:r>
            <a:endParaRPr lang="nl-BE" sz="1400" b="1" dirty="0"/>
          </a:p>
          <a:p>
            <a:r>
              <a:rPr lang="nl-BE" sz="1400" b="1" dirty="0" err="1"/>
              <a:t>Material</a:t>
            </a:r>
            <a:r>
              <a:rPr lang="nl-BE" sz="1400" b="1" dirty="0"/>
              <a:t>:</a:t>
            </a:r>
          </a:p>
          <a:p>
            <a:r>
              <a:rPr lang="nl-BE" sz="1400" dirty="0" err="1"/>
              <a:t>Polished</a:t>
            </a:r>
            <a:r>
              <a:rPr lang="nl-BE" sz="1400" dirty="0"/>
              <a:t> 316 </a:t>
            </a:r>
            <a:r>
              <a:rPr lang="nl-BE" sz="1400" dirty="0" err="1"/>
              <a:t>Stainless</a:t>
            </a:r>
            <a:r>
              <a:rPr lang="nl-BE" sz="1400" dirty="0"/>
              <a:t> Steel </a:t>
            </a:r>
          </a:p>
          <a:p>
            <a:r>
              <a:rPr lang="nl-BE" sz="1400" b="1" dirty="0"/>
              <a:t>Dimensions:</a:t>
            </a:r>
          </a:p>
          <a:p>
            <a:r>
              <a:rPr lang="nl-BE" sz="1400" b="1" dirty="0"/>
              <a:t>H: 10.3m</a:t>
            </a:r>
          </a:p>
          <a:p>
            <a:r>
              <a:rPr lang="nl-BE" sz="1400" b="1" dirty="0"/>
              <a:t>L: 11,5m</a:t>
            </a:r>
          </a:p>
          <a:p>
            <a:r>
              <a:rPr lang="nl-BE" sz="1400" b="1" dirty="0"/>
              <a:t>Weight:</a:t>
            </a:r>
          </a:p>
          <a:p>
            <a:endParaRPr lang="nl-BE" sz="1400" b="1" dirty="0"/>
          </a:p>
          <a:p>
            <a:r>
              <a:rPr lang="nl-BE" sz="1400" b="1" dirty="0"/>
              <a:t>Year created: 2015</a:t>
            </a:r>
          </a:p>
        </p:txBody>
      </p:sp>
      <p:sp>
        <p:nvSpPr>
          <p:cNvPr id="6" name="Slide Number Placeholder 5"/>
          <p:cNvSpPr>
            <a:spLocks noGrp="1"/>
          </p:cNvSpPr>
          <p:nvPr>
            <p:ph type="sldNum" sz="quarter" idx="12"/>
          </p:nvPr>
        </p:nvSpPr>
        <p:spPr/>
        <p:txBody>
          <a:bodyPr/>
          <a:lstStyle/>
          <a:p>
            <a:fld id="{387D9DEA-C109-4EC7-BDCC-42D7A05A445D}" type="slidenum">
              <a:rPr lang="fr-FR" smtClean="0"/>
              <a:t>19</a:t>
            </a:fld>
            <a:endParaRPr lang="fr-F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 y="0"/>
            <a:ext cx="7353122" cy="4598619"/>
          </a:xfrm>
          <a:prstGeom prst="rect">
            <a:avLst/>
          </a:prstGeom>
          <a:ln>
            <a:solidFill>
              <a:schemeClr val="tx1"/>
            </a:solidFill>
          </a:ln>
        </p:spPr>
      </p:pic>
    </p:spTree>
    <p:extLst>
      <p:ext uri="{BB962C8B-B14F-4D97-AF65-F5344CB8AC3E}">
        <p14:creationId xmlns:p14="http://schemas.microsoft.com/office/powerpoint/2010/main" val="189979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88" y="5103592"/>
            <a:ext cx="7213253" cy="566738"/>
          </a:xfrm>
        </p:spPr>
        <p:txBody>
          <a:bodyPr>
            <a:noAutofit/>
          </a:bodyPr>
          <a:lstStyle/>
          <a:p>
            <a:r>
              <a:rPr lang="fr-FR" dirty="0"/>
              <a:t>Andy Scott: The </a:t>
            </a:r>
            <a:r>
              <a:rPr lang="fr-FR" dirty="0" err="1"/>
              <a:t>Kelpies</a:t>
            </a:r>
            <a:r>
              <a:rPr lang="fr-FR" dirty="0"/>
              <a:t> </a:t>
            </a:r>
            <a:r>
              <a:rPr lang="fr-FR" baseline="30000" dirty="0"/>
              <a:t>1, 2</a:t>
            </a:r>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434" y="0"/>
            <a:ext cx="7200000" cy="50852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34" y="5661248"/>
            <a:ext cx="7200000" cy="1169551"/>
          </a:xfrm>
          <a:prstGeom prst="rect">
            <a:avLst/>
          </a:prstGeom>
          <a:noFill/>
        </p:spPr>
        <p:txBody>
          <a:bodyPr wrap="square" rtlCol="0">
            <a:spAutoFit/>
          </a:bodyPr>
          <a:lstStyle/>
          <a:p>
            <a:pPr algn="just"/>
            <a:r>
              <a:rPr lang="en-US" sz="1400" dirty="0"/>
              <a:t>Andy Scott: "The original concept of mythical water horses was a valid starting point for the artistic development of the structures. I took that concept and moved with it towards a more equine and contemporary response, shifting from any mythological references towards a socio-historical monument intended to celebrate the horse’s role in industry and agriculture as well as the obvious association with the canals as tow horses.”</a:t>
            </a:r>
            <a:endParaRPr lang="en-US" sz="1400" baseline="30000" dirty="0"/>
          </a:p>
        </p:txBody>
      </p:sp>
      <p:sp>
        <p:nvSpPr>
          <p:cNvPr id="6" name="TextBox 5"/>
          <p:cNvSpPr txBox="1"/>
          <p:nvPr/>
        </p:nvSpPr>
        <p:spPr>
          <a:xfrm>
            <a:off x="7197566" y="0"/>
            <a:ext cx="1622906" cy="2646878"/>
          </a:xfrm>
          <a:prstGeom prst="rect">
            <a:avLst/>
          </a:prstGeom>
          <a:noFill/>
        </p:spPr>
        <p:txBody>
          <a:bodyPr wrap="square" rtlCol="0">
            <a:spAutoFit/>
          </a:bodyPr>
          <a:lstStyle/>
          <a:p>
            <a:r>
              <a:rPr lang="nl-BE" sz="1400" b="1" dirty="0"/>
              <a:t>Location:</a:t>
            </a:r>
          </a:p>
          <a:p>
            <a:r>
              <a:rPr lang="nl-BE" sz="1200" dirty="0"/>
              <a:t>Falkirk, Scotland</a:t>
            </a:r>
          </a:p>
          <a:p>
            <a:r>
              <a:rPr lang="nl-BE" sz="1400" b="1" dirty="0"/>
              <a:t>Material:</a:t>
            </a:r>
          </a:p>
          <a:p>
            <a:r>
              <a:rPr lang="en-US" sz="1200" dirty="0"/>
              <a:t>Structural Steel Cladded with type 316L (S31603) Stainless Steel</a:t>
            </a:r>
            <a:endParaRPr lang="nl-BE" sz="1200" dirty="0"/>
          </a:p>
          <a:p>
            <a:r>
              <a:rPr lang="nl-BE" sz="1400" b="1" dirty="0"/>
              <a:t>Dimensions:</a:t>
            </a:r>
          </a:p>
          <a:p>
            <a:r>
              <a:rPr lang="nl-BE" sz="1200" dirty="0"/>
              <a:t>30 metres high</a:t>
            </a:r>
          </a:p>
          <a:p>
            <a:r>
              <a:rPr lang="nl-BE" sz="1400" b="1" dirty="0"/>
              <a:t>Weight:</a:t>
            </a:r>
          </a:p>
          <a:p>
            <a:r>
              <a:rPr lang="nl-BE" sz="1200" dirty="0"/>
              <a:t>300 tonnes each</a:t>
            </a:r>
          </a:p>
          <a:p>
            <a:r>
              <a:rPr lang="nl-BE" sz="1400" b="1" dirty="0"/>
              <a:t>Year created:</a:t>
            </a:r>
          </a:p>
          <a:p>
            <a:r>
              <a:rPr lang="nl-BE" sz="1200" dirty="0"/>
              <a:t>2013</a:t>
            </a:r>
          </a:p>
        </p:txBody>
      </p:sp>
      <p:sp>
        <p:nvSpPr>
          <p:cNvPr id="7" name="Slide Number Placeholder 6"/>
          <p:cNvSpPr>
            <a:spLocks noGrp="1"/>
          </p:cNvSpPr>
          <p:nvPr>
            <p:ph type="sldNum" sz="quarter" idx="12"/>
          </p:nvPr>
        </p:nvSpPr>
        <p:spPr/>
        <p:txBody>
          <a:bodyPr/>
          <a:lstStyle/>
          <a:p>
            <a:fld id="{387D9DEA-C109-4EC7-BDCC-42D7A05A445D}" type="slidenum">
              <a:rPr lang="fr-FR" smtClean="0"/>
              <a:t>2</a:t>
            </a:fld>
            <a:endParaRPr lang="fr-FR"/>
          </a:p>
        </p:txBody>
      </p:sp>
    </p:spTree>
    <p:extLst>
      <p:ext uri="{BB962C8B-B14F-4D97-AF65-F5344CB8AC3E}">
        <p14:creationId xmlns:p14="http://schemas.microsoft.com/office/powerpoint/2010/main" val="392149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0322"/>
            <a:ext cx="5486400" cy="566738"/>
          </a:xfrm>
        </p:spPr>
        <p:txBody>
          <a:bodyPr/>
          <a:lstStyle/>
          <a:p>
            <a:r>
              <a:rPr lang="fr-FR" dirty="0"/>
              <a:t>Chen </a:t>
            </a:r>
            <a:r>
              <a:rPr lang="fr-FR" dirty="0" err="1"/>
              <a:t>Zhen</a:t>
            </a:r>
            <a:r>
              <a:rPr lang="fr-FR" dirty="0"/>
              <a:t>: La danse de la fontaine émergente </a:t>
            </a:r>
            <a:r>
              <a:rPr lang="fr-FR" baseline="30000" dirty="0"/>
              <a:t>26</a:t>
            </a:r>
          </a:p>
        </p:txBody>
      </p:sp>
      <p:sp>
        <p:nvSpPr>
          <p:cNvPr id="6" name="Text Placeholder 5"/>
          <p:cNvSpPr>
            <a:spLocks noGrp="1"/>
          </p:cNvSpPr>
          <p:nvPr>
            <p:ph type="body" sz="half" idx="2"/>
          </p:nvPr>
        </p:nvSpPr>
        <p:spPr>
          <a:xfrm>
            <a:off x="-18662" y="5237060"/>
            <a:ext cx="8839134" cy="1620940"/>
          </a:xfrm>
        </p:spPr>
        <p:txBody>
          <a:bodyPr>
            <a:noAutofit/>
          </a:bodyPr>
          <a:lstStyle/>
          <a:p>
            <a:r>
              <a:rPr lang="en-US" sz="1200" dirty="0"/>
              <a:t>The fountain, designed by the French Chinese artist is designed to resemble a dragon winding its way around the square, emerging and submerging from the pavement. The dragon's transparent skin shows the water flowing within.</a:t>
            </a:r>
          </a:p>
          <a:p>
            <a:r>
              <a:rPr lang="en-US" sz="1200" dirty="0"/>
              <a:t>The fountain is in three parts. An opaque bas-relief dragon appears to emerge from the water-supply plant wall and plunge underground. The transparent second and third parts show the dragon seeming to arch out of the pavement. Water under pressure flows within and is illuminated at night. The fountain was commissioned by the City of Paris in 1999 and inaugurated on February 6, 2008. Although the artist died in 2000, he left sketches showing how the fountain should look like and was completed by Xu Min, the sculptor's spouse and collaborator.  The fountain did cost 1,2M€, largely financed by the City of Paris and the Ministry of Culture of France.</a:t>
            </a:r>
          </a:p>
          <a:p>
            <a:r>
              <a:rPr lang="fr-FR" sz="1200" dirty="0"/>
              <a:t>Sources: </a:t>
            </a:r>
            <a:r>
              <a:rPr lang="fr-FR" sz="1200" dirty="0" err="1"/>
              <a:t>Wikipedia</a:t>
            </a:r>
            <a:r>
              <a:rPr lang="fr-FR" sz="1200" dirty="0"/>
              <a:t> and  </a:t>
            </a:r>
            <a:r>
              <a:rPr lang="fr-FR" sz="1200" dirty="0">
                <a:hlinkClick r:id="rId2"/>
              </a:rPr>
              <a:t>https://www.parisladouce.com/2013/03/paris-la-danse-de-la-fontaine-emergente.html</a:t>
            </a:r>
            <a:r>
              <a:rPr lang="fr-FR" sz="1200" dirty="0"/>
              <a:t> </a:t>
            </a:r>
            <a:endParaRPr lang="en-US" sz="1200" dirty="0"/>
          </a:p>
          <a:p>
            <a:br>
              <a:rPr lang="en-US" dirty="0"/>
            </a:br>
            <a:br>
              <a:rPr lang="en-US" dirty="0"/>
            </a:br>
            <a:endParaRPr lang="en-US" dirty="0"/>
          </a:p>
        </p:txBody>
      </p:sp>
      <p:sp>
        <p:nvSpPr>
          <p:cNvPr id="4" name="AutoShape 2" descr="http://www.gahr-metalart.com/images/metal_wall_art/wall_sculptures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TextBox 7"/>
          <p:cNvSpPr txBox="1"/>
          <p:nvPr/>
        </p:nvSpPr>
        <p:spPr>
          <a:xfrm>
            <a:off x="7197566" y="0"/>
            <a:ext cx="1622906" cy="3108543"/>
          </a:xfrm>
          <a:prstGeom prst="rect">
            <a:avLst/>
          </a:prstGeom>
          <a:noFill/>
        </p:spPr>
        <p:txBody>
          <a:bodyPr wrap="square" rtlCol="0">
            <a:spAutoFit/>
          </a:bodyPr>
          <a:lstStyle/>
          <a:p>
            <a:r>
              <a:rPr lang="nl-BE" sz="1400" b="1" dirty="0" err="1"/>
              <a:t>Location</a:t>
            </a:r>
            <a:r>
              <a:rPr lang="nl-BE" sz="1400" b="1" dirty="0"/>
              <a:t>: Paris</a:t>
            </a:r>
          </a:p>
          <a:p>
            <a:r>
              <a:rPr lang="nl-BE" sz="1400" dirty="0" err="1"/>
              <a:t>Place</a:t>
            </a:r>
            <a:r>
              <a:rPr lang="nl-BE" sz="1400" dirty="0"/>
              <a:t> </a:t>
            </a:r>
            <a:r>
              <a:rPr lang="nl-BE" sz="1400" dirty="0" err="1"/>
              <a:t>Augusta</a:t>
            </a:r>
            <a:r>
              <a:rPr lang="nl-BE" sz="1400" dirty="0"/>
              <a:t> Holmes</a:t>
            </a:r>
          </a:p>
          <a:p>
            <a:endParaRPr lang="nl-BE" sz="1400" b="1" dirty="0"/>
          </a:p>
          <a:p>
            <a:r>
              <a:rPr lang="nl-BE" sz="1400" b="1" dirty="0" err="1"/>
              <a:t>Materials</a:t>
            </a:r>
            <a:r>
              <a:rPr lang="nl-BE" sz="1400" b="1" dirty="0"/>
              <a:t>:</a:t>
            </a:r>
          </a:p>
          <a:p>
            <a:r>
              <a:rPr lang="fr-FR" sz="1400" dirty="0"/>
              <a:t>Stainless </a:t>
            </a:r>
            <a:r>
              <a:rPr lang="fr-FR" sz="1400" dirty="0" err="1"/>
              <a:t>steel</a:t>
            </a:r>
            <a:r>
              <a:rPr lang="fr-FR" sz="1400" dirty="0"/>
              <a:t>, glass and plastic</a:t>
            </a:r>
          </a:p>
          <a:p>
            <a:endParaRPr lang="nl-BE" sz="1400" b="1" dirty="0"/>
          </a:p>
          <a:p>
            <a:r>
              <a:rPr lang="nl-BE" sz="1400" b="1" dirty="0"/>
              <a:t>Dimensions:</a:t>
            </a:r>
          </a:p>
          <a:p>
            <a:r>
              <a:rPr lang="fr-FR" sz="1400" dirty="0"/>
              <a:t> </a:t>
            </a:r>
            <a:endParaRPr lang="nl-BE" sz="1400" b="1" dirty="0"/>
          </a:p>
          <a:p>
            <a:r>
              <a:rPr lang="nl-BE" sz="1400" b="1" dirty="0"/>
              <a:t>Weight:</a:t>
            </a:r>
          </a:p>
          <a:p>
            <a:endParaRPr lang="nl-BE" sz="1400" b="1" dirty="0"/>
          </a:p>
          <a:p>
            <a:r>
              <a:rPr lang="nl-BE" sz="1400" b="1" dirty="0"/>
              <a:t>Year created:</a:t>
            </a:r>
          </a:p>
          <a:p>
            <a:r>
              <a:rPr lang="nl-BE" sz="1400" dirty="0"/>
              <a:t>2008</a:t>
            </a:r>
          </a:p>
        </p:txBody>
      </p:sp>
      <p:sp>
        <p:nvSpPr>
          <p:cNvPr id="7" name="Slide Number Placeholder 6"/>
          <p:cNvSpPr>
            <a:spLocks noGrp="1"/>
          </p:cNvSpPr>
          <p:nvPr>
            <p:ph type="sldNum" sz="quarter" idx="12"/>
          </p:nvPr>
        </p:nvSpPr>
        <p:spPr/>
        <p:txBody>
          <a:bodyPr/>
          <a:lstStyle/>
          <a:p>
            <a:fld id="{387D9DEA-C109-4EC7-BDCC-42D7A05A445D}" type="slidenum">
              <a:rPr lang="fr-FR" smtClean="0"/>
              <a:t>20</a:t>
            </a:fld>
            <a:endParaRPr lang="fr-F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37"/>
            <a:ext cx="7056276" cy="4704184"/>
          </a:xfrm>
          <a:prstGeom prst="rect">
            <a:avLst/>
          </a:prstGeom>
          <a:ln>
            <a:solidFill>
              <a:schemeClr val="tx1"/>
            </a:solidFill>
          </a:ln>
        </p:spPr>
      </p:pic>
    </p:spTree>
    <p:extLst>
      <p:ext uri="{BB962C8B-B14F-4D97-AF65-F5344CB8AC3E}">
        <p14:creationId xmlns:p14="http://schemas.microsoft.com/office/powerpoint/2010/main" val="196727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87D9DEA-C109-4EC7-BDCC-42D7A05A445D}" type="slidenum">
              <a:rPr lang="fr-FR" smtClean="0"/>
              <a:t>21</a:t>
            </a:fld>
            <a:endParaRPr lang="fr-FR"/>
          </a:p>
        </p:txBody>
      </p:sp>
      <p:sp>
        <p:nvSpPr>
          <p:cNvPr id="8" name="Title 1"/>
          <p:cNvSpPr txBox="1">
            <a:spLocks/>
          </p:cNvSpPr>
          <p:nvPr/>
        </p:nvSpPr>
        <p:spPr>
          <a:xfrm>
            <a:off x="107504" y="4470449"/>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t>Frank </a:t>
            </a:r>
            <a:r>
              <a:rPr lang="fr-FR" sz="2000" b="1" dirty="0" err="1"/>
              <a:t>Gehry</a:t>
            </a:r>
            <a:r>
              <a:rPr lang="fr-FR" sz="2000" b="1" dirty="0"/>
              <a:t>: The golden </a:t>
            </a:r>
            <a:r>
              <a:rPr lang="fr-FR" sz="2000" b="1" dirty="0" err="1"/>
              <a:t>fish</a:t>
            </a:r>
            <a:r>
              <a:rPr lang="fr-FR" sz="2000" b="1" dirty="0"/>
              <a:t> </a:t>
            </a:r>
            <a:r>
              <a:rPr lang="fr-FR" sz="2000" b="1" baseline="30000" dirty="0"/>
              <a:t>27</a:t>
            </a:r>
          </a:p>
        </p:txBody>
      </p:sp>
      <p:sp>
        <p:nvSpPr>
          <p:cNvPr id="9" name="Text Placeholder 8"/>
          <p:cNvSpPr txBox="1">
            <a:spLocks/>
          </p:cNvSpPr>
          <p:nvPr/>
        </p:nvSpPr>
        <p:spPr>
          <a:xfrm>
            <a:off x="107504" y="4881513"/>
            <a:ext cx="8784976" cy="19764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El </a:t>
            </a:r>
            <a:r>
              <a:rPr lang="en-US" sz="1400" dirty="0" err="1"/>
              <a:t>Peix</a:t>
            </a:r>
            <a:r>
              <a:rPr lang="en-US" sz="1400" dirty="0"/>
              <a:t> d’Or is a mesh sculpture in the form of an open-mouthed undulating fish. It is made of stone and steel. Its </a:t>
            </a:r>
            <a:r>
              <a:rPr lang="en-US" sz="1400" b="1" dirty="0"/>
              <a:t>copper-colored stainless steel scales  </a:t>
            </a:r>
            <a:r>
              <a:rPr lang="en-US" sz="1400" dirty="0"/>
              <a:t>shine under the Mediterranean sun and change appearance depending on the angle of the sun and the current weather conditions, accentuating the organic form of this vast sculpture.</a:t>
            </a:r>
            <a:br>
              <a:rPr lang="en-US" sz="1400" dirty="0"/>
            </a:br>
            <a:r>
              <a:rPr lang="en-US" sz="1400" dirty="0"/>
              <a:t>The Golden Fish called El </a:t>
            </a:r>
            <a:r>
              <a:rPr lang="en-US" sz="1400" dirty="0" err="1"/>
              <a:t>Peix</a:t>
            </a:r>
            <a:r>
              <a:rPr lang="en-US" sz="1400" dirty="0"/>
              <a:t> d’Or in Catalan, was designed for Barcelona’s 1992 Olympic village and port. The golden </a:t>
            </a:r>
            <a:r>
              <a:rPr lang="en-US" sz="1400" dirty="0" err="1"/>
              <a:t>coloured</a:t>
            </a:r>
            <a:r>
              <a:rPr lang="en-US" sz="1400" dirty="0"/>
              <a:t> steel structure serves as a canopy for the commercial area which links the luxurious Hotel Arts to the seafront near the Olympic Marina. It is one of the best-loved and most striking iconic landmarks on Barcelona’s seafront. </a:t>
            </a:r>
            <a:r>
              <a:rPr lang="en-US" sz="1400" dirty="0">
                <a:hlinkClick r:id="rId2"/>
              </a:rPr>
              <a:t>http://www.barcelonaturisme.com/wv3/en/page/1232/peix-fish-frank-gehry.html</a:t>
            </a:r>
            <a:r>
              <a:rPr lang="en-US" sz="1400" dirty="0"/>
              <a:t> </a:t>
            </a:r>
          </a:p>
        </p:txBody>
      </p:sp>
      <p:sp>
        <p:nvSpPr>
          <p:cNvPr id="10" name="TextBox 6"/>
          <p:cNvSpPr txBox="1"/>
          <p:nvPr/>
        </p:nvSpPr>
        <p:spPr>
          <a:xfrm>
            <a:off x="7092280" y="0"/>
            <a:ext cx="1800200" cy="1815882"/>
          </a:xfrm>
          <a:prstGeom prst="rect">
            <a:avLst/>
          </a:prstGeom>
          <a:noFill/>
        </p:spPr>
        <p:txBody>
          <a:bodyPr wrap="square" rtlCol="0">
            <a:spAutoFit/>
          </a:bodyPr>
          <a:lstStyle/>
          <a:p>
            <a:r>
              <a:rPr lang="nl-BE" sz="1400" b="1" dirty="0"/>
              <a:t>Location: </a:t>
            </a:r>
            <a:r>
              <a:rPr lang="nl-BE" sz="1400" dirty="0"/>
              <a:t>Barcelona, Spain</a:t>
            </a:r>
          </a:p>
          <a:p>
            <a:r>
              <a:rPr lang="nl-BE" sz="1400" b="1" dirty="0" err="1"/>
              <a:t>Material</a:t>
            </a:r>
            <a:r>
              <a:rPr lang="nl-BE" sz="1400" b="1" dirty="0"/>
              <a:t>: </a:t>
            </a:r>
            <a:r>
              <a:rPr lang="en-US" sz="1400" dirty="0"/>
              <a:t>stainless steel </a:t>
            </a:r>
          </a:p>
          <a:p>
            <a:r>
              <a:rPr lang="nl-BE" sz="1400" b="1" dirty="0" err="1"/>
              <a:t>Dimensions</a:t>
            </a:r>
            <a:r>
              <a:rPr lang="nl-BE" sz="1400" b="1" dirty="0"/>
              <a:t>: </a:t>
            </a:r>
            <a:r>
              <a:rPr lang="en-US" sz="1400" b="1" dirty="0"/>
              <a:t>H</a:t>
            </a:r>
            <a:r>
              <a:rPr lang="en-US" sz="1400" dirty="0"/>
              <a:t> 38m  </a:t>
            </a:r>
            <a:r>
              <a:rPr lang="en-US" sz="1400" b="1" dirty="0"/>
              <a:t>L:   </a:t>
            </a:r>
            <a:r>
              <a:rPr lang="en-US" sz="1400" dirty="0"/>
              <a:t>58m</a:t>
            </a:r>
            <a:endParaRPr lang="nl-BE" sz="1400" b="1" dirty="0"/>
          </a:p>
          <a:p>
            <a:r>
              <a:rPr lang="nl-BE" sz="1400" b="1" dirty="0" err="1"/>
              <a:t>Weight</a:t>
            </a:r>
            <a:r>
              <a:rPr lang="nl-BE" sz="1400" b="1" dirty="0"/>
              <a:t>: </a:t>
            </a:r>
            <a:r>
              <a:rPr lang="nl-BE" sz="1400" dirty="0" err="1"/>
              <a:t>unavailable</a:t>
            </a:r>
            <a:endParaRPr lang="nl-BE" sz="1400" dirty="0"/>
          </a:p>
          <a:p>
            <a:r>
              <a:rPr lang="nl-BE" sz="1400" b="1" dirty="0"/>
              <a:t>Year </a:t>
            </a:r>
            <a:r>
              <a:rPr lang="nl-BE" sz="1400" b="1" dirty="0" err="1"/>
              <a:t>created</a:t>
            </a:r>
            <a:r>
              <a:rPr lang="nl-BE" sz="1400" b="1" dirty="0"/>
              <a:t>: </a:t>
            </a:r>
            <a:r>
              <a:rPr lang="nl-BE" sz="1400" dirty="0"/>
              <a:t>1992</a:t>
            </a:r>
          </a:p>
        </p:txBody>
      </p:sp>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9520"/>
            <a:ext cx="6948264" cy="4245601"/>
          </a:xfrm>
          <a:prstGeom prst="rect">
            <a:avLst/>
          </a:prstGeom>
          <a:ln>
            <a:solidFill>
              <a:schemeClr val="tx1"/>
            </a:solidFill>
          </a:ln>
        </p:spPr>
      </p:pic>
    </p:spTree>
    <p:extLst>
      <p:ext uri="{BB962C8B-B14F-4D97-AF65-F5344CB8AC3E}">
        <p14:creationId xmlns:p14="http://schemas.microsoft.com/office/powerpoint/2010/main" val="4061631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87D9DEA-C109-4EC7-BDCC-42D7A05A445D}" type="slidenum">
              <a:rPr lang="fr-FR" smtClean="0"/>
              <a:t>22</a:t>
            </a:fld>
            <a:endParaRPr lang="fr-FR"/>
          </a:p>
        </p:txBody>
      </p:sp>
      <p:sp>
        <p:nvSpPr>
          <p:cNvPr id="8" name="Title 1"/>
          <p:cNvSpPr txBox="1">
            <a:spLocks/>
          </p:cNvSpPr>
          <p:nvPr/>
        </p:nvSpPr>
        <p:spPr>
          <a:xfrm>
            <a:off x="107504" y="4470449"/>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err="1"/>
              <a:t>Zhan</a:t>
            </a:r>
            <a:r>
              <a:rPr lang="fr-FR" sz="2000" b="1" dirty="0"/>
              <a:t> Wang + Atelier </a:t>
            </a:r>
            <a:r>
              <a:rPr lang="fr-FR" sz="2000" b="1" dirty="0" err="1"/>
              <a:t>Deshaus</a:t>
            </a:r>
            <a:r>
              <a:rPr lang="fr-FR" sz="2000" b="1" dirty="0"/>
              <a:t>: </a:t>
            </a:r>
            <a:r>
              <a:rPr lang="fr-FR" sz="2000" b="1" dirty="0" err="1"/>
              <a:t>Blossom</a:t>
            </a:r>
            <a:r>
              <a:rPr lang="fr-FR" sz="2000" b="1" dirty="0"/>
              <a:t> </a:t>
            </a:r>
            <a:r>
              <a:rPr lang="fr-FR" sz="2000" b="1" dirty="0" err="1"/>
              <a:t>Pavilion</a:t>
            </a:r>
            <a:r>
              <a:rPr lang="fr-FR" sz="2000" b="1" dirty="0"/>
              <a:t> </a:t>
            </a:r>
            <a:r>
              <a:rPr lang="fr-FR" sz="2000" b="1" baseline="30000" dirty="0"/>
              <a:t>28</a:t>
            </a:r>
          </a:p>
        </p:txBody>
      </p:sp>
      <p:sp>
        <p:nvSpPr>
          <p:cNvPr id="9" name="Text Placeholder 8"/>
          <p:cNvSpPr txBox="1">
            <a:spLocks/>
          </p:cNvSpPr>
          <p:nvPr/>
        </p:nvSpPr>
        <p:spPr>
          <a:xfrm>
            <a:off x="107504" y="4881513"/>
            <a:ext cx="8784976" cy="19764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The starting point for the project was the stainless steel sculptures of Zhan Wang's </a:t>
            </a:r>
            <a:r>
              <a:rPr lang="en-US" sz="1400" dirty="0">
                <a:hlinkClick r:id="rId2"/>
              </a:rPr>
              <a:t>Rockery Series</a:t>
            </a:r>
            <a:r>
              <a:rPr lang="en-US" sz="1400" dirty="0"/>
              <a:t>, which the artist has been working on since 1995. </a:t>
            </a:r>
            <a:r>
              <a:rPr lang="en-US" sz="1400" dirty="0">
                <a:hlinkClick r:id="rId3"/>
              </a:rPr>
              <a:t>Atelier </a:t>
            </a:r>
            <a:r>
              <a:rPr lang="en-US" sz="1400" dirty="0" err="1">
                <a:hlinkClick r:id="rId3"/>
              </a:rPr>
              <a:t>Deshaus</a:t>
            </a:r>
            <a:r>
              <a:rPr lang="en-US" sz="1400" dirty="0"/>
              <a:t> reinterpreted these forms as structural elements, aiming to create a pavilion modelled on a rock garden. Six slender rock-shaped columns support a solid steel roof, which is topped by plants and flowers. The reflective columns are arranged randomly, rather than at the most structurally efficient points, to reinforce the idea of a rockery.</a:t>
            </a:r>
          </a:p>
          <a:p>
            <a:pPr marL="0" indent="0">
              <a:buNone/>
            </a:pPr>
            <a:r>
              <a:rPr lang="en-US" sz="1400" dirty="0">
                <a:hlinkClick r:id="rId4"/>
              </a:rPr>
              <a:t>https://www.archdaily.com/792211/blossom-pavilion-atelier-deshaus/5799b693e58ece81bd00004a-blossom-pavilion-atelier-deshaus-photo</a:t>
            </a:r>
            <a:r>
              <a:rPr lang="en-US" sz="1400" dirty="0"/>
              <a:t> </a:t>
            </a:r>
          </a:p>
        </p:txBody>
      </p:sp>
      <p:sp>
        <p:nvSpPr>
          <p:cNvPr id="10" name="TextBox 6"/>
          <p:cNvSpPr txBox="1"/>
          <p:nvPr/>
        </p:nvSpPr>
        <p:spPr>
          <a:xfrm>
            <a:off x="6372200" y="0"/>
            <a:ext cx="2520280" cy="1169551"/>
          </a:xfrm>
          <a:prstGeom prst="rect">
            <a:avLst/>
          </a:prstGeom>
          <a:noFill/>
        </p:spPr>
        <p:txBody>
          <a:bodyPr wrap="square" rtlCol="0">
            <a:spAutoFit/>
          </a:bodyPr>
          <a:lstStyle/>
          <a:p>
            <a:r>
              <a:rPr lang="nl-BE" sz="1400" b="1" dirty="0"/>
              <a:t>Location: </a:t>
            </a:r>
            <a:r>
              <a:rPr lang="nl-BE" sz="1400" dirty="0"/>
              <a:t>Shanghai, China</a:t>
            </a:r>
          </a:p>
          <a:p>
            <a:r>
              <a:rPr lang="nl-BE" sz="1400" b="1" dirty="0" err="1"/>
              <a:t>Material</a:t>
            </a:r>
            <a:r>
              <a:rPr lang="nl-BE" sz="1400" b="1" dirty="0"/>
              <a:t>: </a:t>
            </a:r>
            <a:r>
              <a:rPr lang="en-US" sz="1400" dirty="0"/>
              <a:t>stainless steel </a:t>
            </a:r>
          </a:p>
          <a:p>
            <a:r>
              <a:rPr lang="nl-BE" sz="1400" b="1" dirty="0" err="1"/>
              <a:t>Dimensions</a:t>
            </a:r>
            <a:r>
              <a:rPr lang="nl-BE" sz="1400" b="1" dirty="0"/>
              <a:t>: </a:t>
            </a:r>
            <a:r>
              <a:rPr lang="en-US" sz="1400" b="1" dirty="0"/>
              <a:t>H</a:t>
            </a:r>
            <a:r>
              <a:rPr lang="en-US" sz="1400" dirty="0"/>
              <a:t> 8m  </a:t>
            </a:r>
            <a:r>
              <a:rPr lang="en-US" sz="1400" b="1" dirty="0"/>
              <a:t>L:   </a:t>
            </a:r>
            <a:r>
              <a:rPr lang="en-US" sz="1400" dirty="0"/>
              <a:t>12m</a:t>
            </a:r>
            <a:endParaRPr lang="nl-BE" sz="1400" b="1" dirty="0"/>
          </a:p>
          <a:p>
            <a:r>
              <a:rPr lang="nl-BE" sz="1400" b="1" dirty="0" err="1"/>
              <a:t>Weight</a:t>
            </a:r>
            <a:r>
              <a:rPr lang="nl-BE" sz="1400" b="1" dirty="0"/>
              <a:t>: </a:t>
            </a:r>
            <a:r>
              <a:rPr lang="nl-BE" sz="1400" dirty="0" err="1"/>
              <a:t>unavailable</a:t>
            </a:r>
            <a:endParaRPr lang="nl-BE" sz="1400" dirty="0"/>
          </a:p>
          <a:p>
            <a:r>
              <a:rPr lang="nl-BE" sz="1400" b="1" dirty="0"/>
              <a:t>Year </a:t>
            </a:r>
            <a:r>
              <a:rPr lang="nl-BE" sz="1400" b="1" dirty="0" err="1"/>
              <a:t>created</a:t>
            </a:r>
            <a:r>
              <a:rPr lang="nl-BE" sz="1400" b="1" dirty="0"/>
              <a:t>: </a:t>
            </a:r>
            <a:r>
              <a:rPr lang="nl-BE" sz="1400" dirty="0"/>
              <a:t>2015</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13"/>
            <a:ext cx="4818112" cy="3782218"/>
          </a:xfrm>
          <a:prstGeom prst="rect">
            <a:avLst/>
          </a:prstGeom>
          <a:ln>
            <a:solidFill>
              <a:schemeClr val="tx1"/>
            </a:solidFill>
          </a:ln>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8112" y="2204551"/>
            <a:ext cx="3726075" cy="1584080"/>
          </a:xfrm>
          <a:prstGeom prst="rect">
            <a:avLst/>
          </a:prstGeom>
          <a:ln>
            <a:solidFill>
              <a:schemeClr val="tx1"/>
            </a:solidFill>
          </a:ln>
        </p:spPr>
      </p:pic>
    </p:spTree>
    <p:extLst>
      <p:ext uri="{BB962C8B-B14F-4D97-AF65-F5344CB8AC3E}">
        <p14:creationId xmlns:p14="http://schemas.microsoft.com/office/powerpoint/2010/main" val="3137961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EEAD88-7AB7-4352-89B4-BF917C658D05}" type="slidenum">
              <a:rPr lang="fr-BE" smtClean="0"/>
              <a:pPr/>
              <a:t>23</a:t>
            </a:fld>
            <a:endParaRPr lang="fr-BE"/>
          </a:p>
        </p:txBody>
      </p:sp>
      <p:sp>
        <p:nvSpPr>
          <p:cNvPr id="4" name="Title 1"/>
          <p:cNvSpPr txBox="1">
            <a:spLocks/>
          </p:cNvSpPr>
          <p:nvPr/>
        </p:nvSpPr>
        <p:spPr>
          <a:xfrm>
            <a:off x="35496" y="4230414"/>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t>Martin </a:t>
            </a:r>
            <a:r>
              <a:rPr lang="fr-FR" sz="2000" b="1" dirty="0" err="1"/>
              <a:t>Debenham</a:t>
            </a:r>
            <a:r>
              <a:rPr lang="fr-FR" sz="2000" b="1" dirty="0"/>
              <a:t>: </a:t>
            </a:r>
            <a:r>
              <a:rPr lang="fr-FR" sz="2000" b="1" dirty="0" err="1"/>
              <a:t>mermaid</a:t>
            </a:r>
            <a:r>
              <a:rPr lang="fr-FR" sz="2000" b="1" dirty="0"/>
              <a:t> 3   </a:t>
            </a:r>
            <a:r>
              <a:rPr lang="fr-FR" sz="2000" b="1" baseline="30000" dirty="0"/>
              <a:t>29</a:t>
            </a:r>
          </a:p>
        </p:txBody>
      </p:sp>
      <p:sp>
        <p:nvSpPr>
          <p:cNvPr id="5" name="Text Placeholder 8"/>
          <p:cNvSpPr txBox="1">
            <a:spLocks/>
          </p:cNvSpPr>
          <p:nvPr/>
        </p:nvSpPr>
        <p:spPr>
          <a:xfrm>
            <a:off x="35146" y="4801593"/>
            <a:ext cx="8784976" cy="222780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British contemporary sculptor </a:t>
            </a:r>
            <a:r>
              <a:rPr lang="en-US" sz="1400" dirty="0">
                <a:hlinkClick r:id="rId2"/>
              </a:rPr>
              <a:t>Martin </a:t>
            </a:r>
            <a:r>
              <a:rPr lang="en-US" sz="1400" dirty="0" err="1">
                <a:hlinkClick r:id="rId2"/>
              </a:rPr>
              <a:t>Debenham</a:t>
            </a:r>
            <a:r>
              <a:rPr lang="en-US" sz="1400" dirty="0"/>
              <a:t> creates stainless steel wire sculptures inspired by fantasy and nature. Working with a malleable material that has endless potential, the self-taught artist’s growing collection of </a:t>
            </a:r>
            <a:r>
              <a:rPr lang="en-US" sz="1400" dirty="0">
                <a:hlinkClick r:id="rId3"/>
              </a:rPr>
              <a:t>wire art</a:t>
            </a:r>
            <a:r>
              <a:rPr lang="en-US" sz="1400" dirty="0"/>
              <a:t> features impressive structures rendered from intricate twists, bends, and expert welding.</a:t>
            </a:r>
            <a:br>
              <a:rPr lang="en-US" sz="1400" dirty="0"/>
            </a:br>
            <a:r>
              <a:rPr lang="en-US" sz="1400" dirty="0"/>
              <a:t>Appearing as though they’re three-dimensional line drawings, most of Debenham’s metal masterpieces are made for outdoor display. When placed into natural environments, they seem to evoke mythical narratives as they glimmer in the sunlight. For example, in one piece, a wire-sculpted mermaid sits on a rock by a lily pond, positioned as though she’s contemplating going for a swim. Each strand of wire is sculpted into curves that follow the form of the female body, then flow into a long mermaid tail. </a:t>
            </a:r>
          </a:p>
          <a:p>
            <a:pPr marL="0" indent="0">
              <a:buNone/>
            </a:pPr>
            <a:r>
              <a:rPr lang="en-US" sz="1400" dirty="0">
                <a:hlinkClick r:id="rId4"/>
              </a:rPr>
              <a:t>https://mymodernmet.com/wire-sculptures-martin-debenham/</a:t>
            </a:r>
            <a:r>
              <a:rPr lang="en-US" sz="1400" dirty="0"/>
              <a:t> </a:t>
            </a:r>
          </a:p>
        </p:txBody>
      </p:sp>
      <p:sp>
        <p:nvSpPr>
          <p:cNvPr id="6" name="TextBox 6"/>
          <p:cNvSpPr txBox="1"/>
          <p:nvPr/>
        </p:nvSpPr>
        <p:spPr>
          <a:xfrm>
            <a:off x="6731890" y="26887"/>
            <a:ext cx="2088232" cy="954107"/>
          </a:xfrm>
          <a:prstGeom prst="rect">
            <a:avLst/>
          </a:prstGeom>
          <a:noFill/>
        </p:spPr>
        <p:txBody>
          <a:bodyPr wrap="square" rtlCol="0">
            <a:spAutoFit/>
          </a:bodyPr>
          <a:lstStyle/>
          <a:p>
            <a:r>
              <a:rPr lang="nl-BE" sz="1400" b="1" dirty="0" err="1"/>
              <a:t>Material</a:t>
            </a:r>
            <a:r>
              <a:rPr lang="nl-BE" sz="1400" b="1" dirty="0"/>
              <a:t>: </a:t>
            </a:r>
            <a:r>
              <a:rPr lang="en-US" sz="1400" dirty="0"/>
              <a:t>stainless steel </a:t>
            </a:r>
          </a:p>
          <a:p>
            <a:r>
              <a:rPr lang="nl-BE" sz="1400" b="1" dirty="0" err="1"/>
              <a:t>Dimensions</a:t>
            </a:r>
            <a:r>
              <a:rPr lang="nl-BE" sz="1400" b="1" dirty="0"/>
              <a:t>: </a:t>
            </a:r>
            <a:r>
              <a:rPr lang="nl-BE" sz="1400" dirty="0" err="1"/>
              <a:t>lifesize</a:t>
            </a:r>
            <a:endParaRPr lang="nl-BE" sz="1400" dirty="0"/>
          </a:p>
          <a:p>
            <a:r>
              <a:rPr lang="nl-BE" sz="1400" b="1" dirty="0" err="1"/>
              <a:t>Weight</a:t>
            </a:r>
            <a:r>
              <a:rPr lang="nl-BE" sz="1400" b="1" dirty="0"/>
              <a:t>: </a:t>
            </a:r>
            <a:r>
              <a:rPr lang="nl-BE" sz="1400" dirty="0" err="1"/>
              <a:t>unavailable</a:t>
            </a:r>
            <a:endParaRPr lang="nl-BE" sz="1400" dirty="0"/>
          </a:p>
          <a:p>
            <a:r>
              <a:rPr lang="nl-BE" sz="1400" b="1" dirty="0"/>
              <a:t>Year </a:t>
            </a:r>
            <a:r>
              <a:rPr lang="nl-BE" sz="1400" b="1" dirty="0" err="1"/>
              <a:t>created</a:t>
            </a:r>
            <a:r>
              <a:rPr lang="nl-BE" sz="1400" b="1" dirty="0"/>
              <a:t>: </a:t>
            </a:r>
            <a:r>
              <a:rPr lang="nl-BE" sz="1400" dirty="0"/>
              <a:t> -</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381"/>
            <a:ext cx="6300192" cy="4200128"/>
          </a:xfrm>
          <a:prstGeom prst="rect">
            <a:avLst/>
          </a:prstGeom>
          <a:ln>
            <a:solidFill>
              <a:schemeClr val="tx1"/>
            </a:solidFill>
          </a:ln>
        </p:spPr>
      </p:pic>
    </p:spTree>
    <p:extLst>
      <p:ext uri="{BB962C8B-B14F-4D97-AF65-F5344CB8AC3E}">
        <p14:creationId xmlns:p14="http://schemas.microsoft.com/office/powerpoint/2010/main" val="3819158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93704"/>
            <a:ext cx="5486400" cy="566738"/>
          </a:xfrm>
        </p:spPr>
        <p:txBody>
          <a:bodyPr/>
          <a:lstStyle/>
          <a:p>
            <a:r>
              <a:rPr lang="fr-FR" dirty="0"/>
              <a:t>Robert </a:t>
            </a:r>
            <a:r>
              <a:rPr lang="fr-FR" dirty="0" err="1"/>
              <a:t>Gahr</a:t>
            </a:r>
            <a:r>
              <a:rPr lang="fr-FR" dirty="0"/>
              <a:t>: </a:t>
            </a:r>
            <a:r>
              <a:rPr lang="fr-FR" dirty="0" err="1"/>
              <a:t>Surge</a:t>
            </a:r>
            <a:r>
              <a:rPr lang="fr-FR" dirty="0"/>
              <a:t> </a:t>
            </a:r>
            <a:r>
              <a:rPr lang="fr-FR" baseline="30000" dirty="0"/>
              <a:t>30</a:t>
            </a:r>
          </a:p>
        </p:txBody>
      </p:sp>
      <p:sp>
        <p:nvSpPr>
          <p:cNvPr id="6" name="Text Placeholder 5"/>
          <p:cNvSpPr>
            <a:spLocks noGrp="1"/>
          </p:cNvSpPr>
          <p:nvPr>
            <p:ph type="body" sz="half" idx="2"/>
          </p:nvPr>
        </p:nvSpPr>
        <p:spPr>
          <a:xfrm>
            <a:off x="0" y="5360442"/>
            <a:ext cx="5486400" cy="804862"/>
          </a:xfrm>
        </p:spPr>
        <p:txBody>
          <a:bodyPr/>
          <a:lstStyle/>
          <a:p>
            <a:r>
              <a:rPr lang="en-US" sz="1200" dirty="0"/>
              <a:t>Wall Sculpture</a:t>
            </a:r>
            <a:br>
              <a:rPr lang="en-US" dirty="0"/>
            </a:br>
            <a:br>
              <a:rPr lang="en-US" dirty="0"/>
            </a:br>
            <a:endParaRPr lang="en-US" dirty="0"/>
          </a:p>
        </p:txBody>
      </p:sp>
      <p:sp>
        <p:nvSpPr>
          <p:cNvPr id="4" name="AutoShape 2" descr="http://www.gahr-metalart.com/images/metal_wall_art/wall_sculptures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7200000" cy="476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7197566" y="0"/>
            <a:ext cx="1622906" cy="2585323"/>
          </a:xfrm>
          <a:prstGeom prst="rect">
            <a:avLst/>
          </a:prstGeom>
          <a:noFill/>
        </p:spPr>
        <p:txBody>
          <a:bodyPr wrap="square" rtlCol="0">
            <a:spAutoFit/>
          </a:bodyPr>
          <a:lstStyle/>
          <a:p>
            <a:r>
              <a:rPr lang="nl-BE" sz="1400" b="1" dirty="0"/>
              <a:t>Location:</a:t>
            </a:r>
          </a:p>
          <a:p>
            <a:endParaRPr lang="nl-BE" sz="1400" b="1" dirty="0"/>
          </a:p>
          <a:p>
            <a:r>
              <a:rPr lang="nl-BE" sz="1400" b="1" dirty="0"/>
              <a:t>Material:</a:t>
            </a:r>
          </a:p>
          <a:p>
            <a:r>
              <a:rPr lang="en-US" sz="1200" dirty="0"/>
              <a:t>polished &amp; colored stainless steel</a:t>
            </a:r>
            <a:endParaRPr lang="nl-BE" sz="1200" b="1" dirty="0"/>
          </a:p>
          <a:p>
            <a:r>
              <a:rPr lang="nl-BE" sz="1400" b="1" dirty="0"/>
              <a:t>Dimensions:</a:t>
            </a:r>
          </a:p>
          <a:p>
            <a:r>
              <a:rPr lang="en-US" sz="1200" dirty="0"/>
              <a:t>3 panels of 1mx1m each</a:t>
            </a:r>
            <a:endParaRPr lang="nl-BE" sz="1200" b="1" dirty="0"/>
          </a:p>
          <a:p>
            <a:r>
              <a:rPr lang="nl-BE" sz="1400" b="1" dirty="0"/>
              <a:t>Weight:</a:t>
            </a:r>
          </a:p>
          <a:p>
            <a:endParaRPr lang="nl-BE" sz="1400" b="1" dirty="0"/>
          </a:p>
          <a:p>
            <a:r>
              <a:rPr lang="nl-BE" sz="1400" b="1" dirty="0"/>
              <a:t>Year created:</a:t>
            </a:r>
          </a:p>
          <a:p>
            <a:r>
              <a:rPr lang="nl-BE" sz="1200" dirty="0"/>
              <a:t>2011</a:t>
            </a:r>
          </a:p>
        </p:txBody>
      </p:sp>
      <p:sp>
        <p:nvSpPr>
          <p:cNvPr id="7" name="Slide Number Placeholder 6"/>
          <p:cNvSpPr>
            <a:spLocks noGrp="1"/>
          </p:cNvSpPr>
          <p:nvPr>
            <p:ph type="sldNum" sz="quarter" idx="12"/>
          </p:nvPr>
        </p:nvSpPr>
        <p:spPr/>
        <p:txBody>
          <a:bodyPr/>
          <a:lstStyle/>
          <a:p>
            <a:fld id="{387D9DEA-C109-4EC7-BDCC-42D7A05A445D}" type="slidenum">
              <a:rPr lang="fr-FR" smtClean="0"/>
              <a:t>24</a:t>
            </a:fld>
            <a:endParaRPr lang="fr-FR"/>
          </a:p>
        </p:txBody>
      </p:sp>
    </p:spTree>
    <p:extLst>
      <p:ext uri="{BB962C8B-B14F-4D97-AF65-F5344CB8AC3E}">
        <p14:creationId xmlns:p14="http://schemas.microsoft.com/office/powerpoint/2010/main" val="4160109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4" y="4145632"/>
            <a:ext cx="5486400" cy="566738"/>
          </a:xfrm>
        </p:spPr>
        <p:txBody>
          <a:bodyPr>
            <a:normAutofit/>
          </a:bodyPr>
          <a:lstStyle/>
          <a:p>
            <a:r>
              <a:rPr lang="fr-FR" dirty="0" err="1"/>
              <a:t>Ralfonso</a:t>
            </a:r>
            <a:r>
              <a:rPr lang="fr-FR" dirty="0"/>
              <a:t> </a:t>
            </a:r>
            <a:r>
              <a:rPr lang="fr-FR" dirty="0" err="1"/>
              <a:t>Karo</a:t>
            </a:r>
            <a:r>
              <a:rPr lang="fr-FR" dirty="0"/>
              <a:t>: #1 </a:t>
            </a:r>
            <a:r>
              <a:rPr lang="fr-FR" dirty="0" err="1"/>
              <a:t>Kinetic</a:t>
            </a:r>
            <a:r>
              <a:rPr lang="fr-FR" dirty="0"/>
              <a:t> Wind Sculpture  </a:t>
            </a:r>
            <a:r>
              <a:rPr lang="fr-FR" baseline="30000" dirty="0"/>
              <a:t>31</a:t>
            </a:r>
          </a:p>
        </p:txBody>
      </p:sp>
      <p:sp>
        <p:nvSpPr>
          <p:cNvPr id="8" name="Text Placeholder 7"/>
          <p:cNvSpPr>
            <a:spLocks noGrp="1"/>
          </p:cNvSpPr>
          <p:nvPr>
            <p:ph type="body" sz="half" idx="2"/>
          </p:nvPr>
        </p:nvSpPr>
        <p:spPr>
          <a:xfrm>
            <a:off x="21704" y="4712370"/>
            <a:ext cx="5486400" cy="804862"/>
          </a:xfrm>
        </p:spPr>
        <p:txBody>
          <a:bodyPr/>
          <a:lstStyle/>
          <a:p>
            <a:r>
              <a:rPr lang="en-US" dirty="0"/>
              <a:t>25 diamond shaped stainless steel elements connect, self-balance and move independently in the wind.</a:t>
            </a:r>
            <a:r>
              <a:rPr lang="fr-FR" dirty="0"/>
              <a:t> Click </a:t>
            </a:r>
            <a:r>
              <a:rPr lang="fr-FR" dirty="0" err="1">
                <a:hlinkClick r:id="rId2"/>
              </a:rPr>
              <a:t>here</a:t>
            </a:r>
            <a:r>
              <a:rPr lang="fr-FR" dirty="0"/>
              <a:t> for  </a:t>
            </a:r>
            <a:r>
              <a:rPr lang="fr-FR" dirty="0" err="1"/>
              <a:t>video</a:t>
            </a:r>
            <a:r>
              <a:rPr lang="fr-FR" dirty="0"/>
              <a:t> (4’:51’’)</a:t>
            </a:r>
          </a:p>
        </p:txBody>
      </p:sp>
      <p:sp>
        <p:nvSpPr>
          <p:cNvPr id="5" name="Slide Number Placeholder 4"/>
          <p:cNvSpPr>
            <a:spLocks noGrp="1"/>
          </p:cNvSpPr>
          <p:nvPr>
            <p:ph type="sldNum" sz="quarter" idx="12"/>
          </p:nvPr>
        </p:nvSpPr>
        <p:spPr/>
        <p:txBody>
          <a:bodyPr/>
          <a:lstStyle/>
          <a:p>
            <a:fld id="{387D9DEA-C109-4EC7-BDCC-42D7A05A445D}" type="slidenum">
              <a:rPr lang="fr-FR" smtClean="0"/>
              <a:t>25</a:t>
            </a:fld>
            <a:endParaRPr lang="fr-FR"/>
          </a:p>
        </p:txBody>
      </p:sp>
      <p:sp>
        <p:nvSpPr>
          <p:cNvPr id="3" name="AutoShape 2" descr="http://i.ytimg.com/vi/3UKsaqEgZrk/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TextBox 5"/>
          <p:cNvSpPr txBox="1"/>
          <p:nvPr/>
        </p:nvSpPr>
        <p:spPr>
          <a:xfrm>
            <a:off x="5652120" y="38891"/>
            <a:ext cx="1622906" cy="2246769"/>
          </a:xfrm>
          <a:prstGeom prst="rect">
            <a:avLst/>
          </a:prstGeom>
          <a:noFill/>
        </p:spPr>
        <p:txBody>
          <a:bodyPr wrap="square" rtlCol="0">
            <a:spAutoFit/>
          </a:bodyPr>
          <a:lstStyle/>
          <a:p>
            <a:r>
              <a:rPr lang="nl-BE" sz="1400" b="1" dirty="0"/>
              <a:t>Location:</a:t>
            </a:r>
          </a:p>
          <a:p>
            <a:endParaRPr lang="nl-BE" sz="1400" b="1" dirty="0"/>
          </a:p>
          <a:p>
            <a:r>
              <a:rPr lang="nl-BE" sz="1400" b="1" dirty="0"/>
              <a:t>Material:</a:t>
            </a:r>
          </a:p>
          <a:p>
            <a:endParaRPr lang="nl-BE" sz="1400" b="1" dirty="0"/>
          </a:p>
          <a:p>
            <a:r>
              <a:rPr lang="nl-BE" sz="1400" b="1" dirty="0"/>
              <a:t>Dimensions:</a:t>
            </a:r>
          </a:p>
          <a:p>
            <a:r>
              <a:rPr lang="nl-BE" sz="1200" dirty="0"/>
              <a:t>2.1m tall</a:t>
            </a:r>
          </a:p>
          <a:p>
            <a:r>
              <a:rPr lang="nl-BE" sz="1400" b="1" dirty="0"/>
              <a:t>Weight:</a:t>
            </a:r>
          </a:p>
          <a:p>
            <a:endParaRPr lang="nl-BE" sz="1400" b="1" dirty="0"/>
          </a:p>
          <a:p>
            <a:r>
              <a:rPr lang="nl-BE" sz="1400" b="1" dirty="0"/>
              <a:t>Year created:</a:t>
            </a:r>
          </a:p>
          <a:p>
            <a:endParaRPr lang="nl-BE" sz="1400" b="1" dirty="0"/>
          </a:p>
        </p:txBody>
      </p:sp>
      <p:pic>
        <p:nvPicPr>
          <p:cNvPr id="10" name="Picture 3"/>
          <p:cNvPicPr>
            <a:picLocks noGrp="1" noChangeAspect="1" noChangeArrowheads="1"/>
          </p:cNvPicPr>
          <p:nvPr>
            <p:ph type="pic" idx="1"/>
          </p:nvPr>
        </p:nvPicPr>
        <p:blipFill rotWithShape="1">
          <a:blip r:embed="rId3" cstate="email">
            <a:extLst>
              <a:ext uri="{28A0092B-C50C-407E-A947-70E740481C1C}">
                <a14:useLocalDpi xmlns:a14="http://schemas.microsoft.com/office/drawing/2010/main" val="0"/>
              </a:ext>
            </a:extLst>
          </a:blip>
          <a:srcRect/>
          <a:stretch/>
        </p:blipFill>
        <p:spPr bwMode="auto">
          <a:xfrm>
            <a:off x="0" y="7937"/>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94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51CF-1E9D-4481-8F7F-80FDCB46CDA4}"/>
              </a:ext>
            </a:extLst>
          </p:cNvPr>
          <p:cNvSpPr>
            <a:spLocks noGrp="1"/>
          </p:cNvSpPr>
          <p:nvPr>
            <p:ph type="title"/>
          </p:nvPr>
        </p:nvSpPr>
        <p:spPr>
          <a:xfrm>
            <a:off x="0" y="5209766"/>
            <a:ext cx="5486400" cy="566738"/>
          </a:xfrm>
        </p:spPr>
        <p:txBody>
          <a:bodyPr/>
          <a:lstStyle/>
          <a:p>
            <a:r>
              <a:rPr lang="nl-BE" dirty="0"/>
              <a:t>Sun Hyuk Kim: Forgotten Memory </a:t>
            </a:r>
            <a:r>
              <a:rPr lang="nl-BE" baseline="30000" dirty="0"/>
              <a:t>32, 33</a:t>
            </a:r>
            <a:endParaRPr lang="en-GB" baseline="30000" dirty="0"/>
          </a:p>
        </p:txBody>
      </p:sp>
      <p:pic>
        <p:nvPicPr>
          <p:cNvPr id="7" name="Picture Placeholder 6">
            <a:extLst>
              <a:ext uri="{FF2B5EF4-FFF2-40B4-BE49-F238E27FC236}">
                <a16:creationId xmlns:a16="http://schemas.microsoft.com/office/drawing/2014/main" id="{AF651DEB-87BD-4186-9CA3-3749CD7D6CB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0" y="0"/>
            <a:ext cx="6946354" cy="5209766"/>
          </a:xfrm>
          <a:ln>
            <a:solidFill>
              <a:schemeClr val="tx1"/>
            </a:solidFill>
          </a:ln>
        </p:spPr>
      </p:pic>
      <p:sp>
        <p:nvSpPr>
          <p:cNvPr id="4" name="Text Placeholder 3">
            <a:extLst>
              <a:ext uri="{FF2B5EF4-FFF2-40B4-BE49-F238E27FC236}">
                <a16:creationId xmlns:a16="http://schemas.microsoft.com/office/drawing/2014/main" id="{4BC29520-C5DD-4BCC-9EC5-FFB079E16B7B}"/>
              </a:ext>
            </a:extLst>
          </p:cNvPr>
          <p:cNvSpPr>
            <a:spLocks noGrp="1"/>
          </p:cNvSpPr>
          <p:nvPr>
            <p:ph type="body" sz="half" idx="2"/>
          </p:nvPr>
        </p:nvSpPr>
        <p:spPr>
          <a:xfrm>
            <a:off x="0" y="5733256"/>
            <a:ext cx="8820472" cy="1081495"/>
          </a:xfrm>
        </p:spPr>
        <p:txBody>
          <a:bodyPr>
            <a:noAutofit/>
          </a:bodyPr>
          <a:lstStyle/>
          <a:p>
            <a:r>
              <a:rPr lang="en-US" sz="1150" dirty="0"/>
              <a:t>Artist Sun-Hyuk Kim takes inspiration from complex root systems found in nature to construct the human form. Each sculptural figure sprouts a branch or sometimes a small tree, appearing to be some type of human-botanic hybrid. The large, stainless steel sculptures feature fragments of faces, headless bodies, and figures crouching towards the ground as if they are overcome by a great weight on their backs.</a:t>
            </a:r>
          </a:p>
          <a:p>
            <a:r>
              <a:rPr lang="en-US" sz="1150" dirty="0"/>
              <a:t>Kim’s minimalist sculptures allow us to project ourselves onto each of his pieces. They communicate fragility. We all know how it feels to be pulled in different directions and the often-uncomfortable state of growth and change. But in having this knowledge, it connects us together and reminds us that the human experience is vast and ever-changing—just like that of a tree.</a:t>
            </a:r>
          </a:p>
        </p:txBody>
      </p:sp>
      <p:sp>
        <p:nvSpPr>
          <p:cNvPr id="5" name="Slide Number Placeholder 4">
            <a:extLst>
              <a:ext uri="{FF2B5EF4-FFF2-40B4-BE49-F238E27FC236}">
                <a16:creationId xmlns:a16="http://schemas.microsoft.com/office/drawing/2014/main" id="{B9ED925A-9E46-44A4-9F82-2DC4D705298A}"/>
              </a:ext>
            </a:extLst>
          </p:cNvPr>
          <p:cNvSpPr>
            <a:spLocks noGrp="1"/>
          </p:cNvSpPr>
          <p:nvPr>
            <p:ph type="sldNum" sz="quarter" idx="12"/>
          </p:nvPr>
        </p:nvSpPr>
        <p:spPr/>
        <p:txBody>
          <a:bodyPr/>
          <a:lstStyle/>
          <a:p>
            <a:fld id="{387D9DEA-C109-4EC7-BDCC-42D7A05A445D}" type="slidenum">
              <a:rPr lang="fr-FR" smtClean="0"/>
              <a:t>26</a:t>
            </a:fld>
            <a:endParaRPr lang="fr-FR"/>
          </a:p>
        </p:txBody>
      </p:sp>
      <p:sp>
        <p:nvSpPr>
          <p:cNvPr id="8" name="TextBox 7">
            <a:extLst>
              <a:ext uri="{FF2B5EF4-FFF2-40B4-BE49-F238E27FC236}">
                <a16:creationId xmlns:a16="http://schemas.microsoft.com/office/drawing/2014/main" id="{EED59939-4C88-43F9-B984-79167F384DE1}"/>
              </a:ext>
            </a:extLst>
          </p:cNvPr>
          <p:cNvSpPr txBox="1"/>
          <p:nvPr/>
        </p:nvSpPr>
        <p:spPr>
          <a:xfrm>
            <a:off x="7197566" y="0"/>
            <a:ext cx="1622906" cy="2677656"/>
          </a:xfrm>
          <a:prstGeom prst="rect">
            <a:avLst/>
          </a:prstGeom>
          <a:noFill/>
        </p:spPr>
        <p:txBody>
          <a:bodyPr wrap="square" rtlCol="0">
            <a:spAutoFit/>
          </a:bodyPr>
          <a:lstStyle/>
          <a:p>
            <a:r>
              <a:rPr lang="nl-BE" sz="1400" b="1" dirty="0"/>
              <a:t>Location: </a:t>
            </a:r>
            <a:r>
              <a:rPr lang="nl-BE" sz="1400" dirty="0"/>
              <a:t>S. Korea</a:t>
            </a:r>
          </a:p>
          <a:p>
            <a:endParaRPr lang="nl-BE" sz="1400" b="1" dirty="0"/>
          </a:p>
          <a:p>
            <a:r>
              <a:rPr lang="nl-BE" sz="1400" b="1" dirty="0"/>
              <a:t>Materials: </a:t>
            </a:r>
            <a:r>
              <a:rPr lang="nl-BE" sz="1400" dirty="0"/>
              <a:t>painted stainless steel</a:t>
            </a:r>
            <a:endParaRPr lang="fr-FR" sz="1400" dirty="0"/>
          </a:p>
          <a:p>
            <a:endParaRPr lang="nl-BE" sz="1400" b="1" dirty="0"/>
          </a:p>
          <a:p>
            <a:r>
              <a:rPr lang="nl-BE" sz="1400" b="1" dirty="0"/>
              <a:t>Dimensions:</a:t>
            </a:r>
          </a:p>
          <a:p>
            <a:r>
              <a:rPr lang="nl-BE" sz="1400" dirty="0"/>
              <a:t>273x160x95cm</a:t>
            </a:r>
          </a:p>
          <a:p>
            <a:r>
              <a:rPr lang="fr-FR" sz="1400" dirty="0"/>
              <a:t> </a:t>
            </a:r>
            <a:endParaRPr lang="nl-BE" sz="1400" b="1" dirty="0"/>
          </a:p>
          <a:p>
            <a:r>
              <a:rPr lang="nl-BE" sz="1400" b="1" dirty="0"/>
              <a:t>Weight:</a:t>
            </a:r>
          </a:p>
          <a:p>
            <a:endParaRPr lang="nl-BE" sz="1400" b="1" dirty="0"/>
          </a:p>
          <a:p>
            <a:r>
              <a:rPr lang="nl-BE" sz="1400" b="1" dirty="0"/>
              <a:t>Year created:</a:t>
            </a:r>
          </a:p>
          <a:p>
            <a:r>
              <a:rPr lang="nl-BE" sz="1400" dirty="0"/>
              <a:t>2017</a:t>
            </a:r>
          </a:p>
        </p:txBody>
      </p:sp>
      <p:sp>
        <p:nvSpPr>
          <p:cNvPr id="10" name="Rectangle 9">
            <a:extLst>
              <a:ext uri="{FF2B5EF4-FFF2-40B4-BE49-F238E27FC236}">
                <a16:creationId xmlns:a16="http://schemas.microsoft.com/office/drawing/2014/main" id="{974CD1B7-72D0-4EFD-9DF6-9E78B753E1A1}"/>
              </a:ext>
            </a:extLst>
          </p:cNvPr>
          <p:cNvSpPr/>
          <p:nvPr/>
        </p:nvSpPr>
        <p:spPr>
          <a:xfrm rot="1322741">
            <a:off x="7260645" y="3308615"/>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NEW 2019!</a:t>
            </a:r>
            <a:endParaRPr lang="en-US" b="1" dirty="0">
              <a:solidFill>
                <a:srgbClr val="FF0000"/>
              </a:solidFill>
            </a:endParaRPr>
          </a:p>
        </p:txBody>
      </p:sp>
    </p:spTree>
    <p:extLst>
      <p:ext uri="{BB962C8B-B14F-4D97-AF65-F5344CB8AC3E}">
        <p14:creationId xmlns:p14="http://schemas.microsoft.com/office/powerpoint/2010/main" val="2557629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4159"/>
            <a:ext cx="3888431" cy="1162050"/>
          </a:xfrm>
        </p:spPr>
        <p:txBody>
          <a:bodyPr>
            <a:normAutofit/>
          </a:bodyPr>
          <a:lstStyle/>
          <a:p>
            <a:r>
              <a:rPr lang="fr-FR" sz="2800" dirty="0"/>
              <a:t>And </a:t>
            </a:r>
            <a:r>
              <a:rPr lang="fr-FR" sz="2800" dirty="0" err="1"/>
              <a:t>there</a:t>
            </a:r>
            <a:r>
              <a:rPr lang="fr-FR" sz="2800" dirty="0"/>
              <a:t> </a:t>
            </a:r>
            <a:r>
              <a:rPr lang="fr-FR" sz="2800" dirty="0" err="1"/>
              <a:t>is</a:t>
            </a:r>
            <a:r>
              <a:rPr lang="fr-FR" sz="2800" dirty="0"/>
              <a:t> a lot more !</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6512" y="0"/>
            <a:ext cx="2088000" cy="2784000"/>
          </a:xfrm>
          <a:ln>
            <a:solidFill>
              <a:schemeClr val="tx1"/>
            </a:solidFill>
          </a:ln>
        </p:spPr>
      </p:pic>
      <p:sp>
        <p:nvSpPr>
          <p:cNvPr id="5" name="Text Placeholder 4"/>
          <p:cNvSpPr>
            <a:spLocks noGrp="1"/>
          </p:cNvSpPr>
          <p:nvPr>
            <p:ph type="body" sz="half" idx="2"/>
          </p:nvPr>
        </p:nvSpPr>
        <p:spPr>
          <a:xfrm>
            <a:off x="2555776" y="1186209"/>
            <a:ext cx="3888431" cy="4691063"/>
          </a:xfrm>
        </p:spPr>
        <p:txBody>
          <a:bodyPr>
            <a:normAutofit/>
          </a:bodyPr>
          <a:lstStyle/>
          <a:p>
            <a:r>
              <a:rPr lang="fr-FR" sz="1500" dirty="0">
                <a:hlinkClick r:id="rId3"/>
              </a:rPr>
              <a:t>http://www.worldstainless.org/applications/art</a:t>
            </a:r>
            <a:endParaRPr lang="fr-FR" sz="1500" dirty="0"/>
          </a:p>
          <a:p>
            <a:endParaRPr lang="fr-FR" sz="1500" dirty="0"/>
          </a:p>
          <a:p>
            <a:r>
              <a:rPr lang="fr-FR" sz="1000" dirty="0"/>
              <a:t>If </a:t>
            </a:r>
            <a:r>
              <a:rPr lang="fr-FR" sz="1000" dirty="0" err="1"/>
              <a:t>you</a:t>
            </a:r>
            <a:r>
              <a:rPr lang="fr-FR" sz="1000" dirty="0"/>
              <a:t> have </a:t>
            </a:r>
            <a:r>
              <a:rPr lang="fr-FR" sz="1000" dirty="0" err="1"/>
              <a:t>other</a:t>
            </a:r>
            <a:r>
              <a:rPr lang="fr-FR" sz="1000" dirty="0"/>
              <a:t> </a:t>
            </a:r>
            <a:r>
              <a:rPr lang="fr-FR" sz="1000" dirty="0" err="1"/>
              <a:t>remarkable</a:t>
            </a:r>
            <a:r>
              <a:rPr lang="fr-FR" sz="1000" dirty="0"/>
              <a:t> </a:t>
            </a:r>
            <a:r>
              <a:rPr lang="fr-FR" sz="1000" dirty="0" err="1"/>
              <a:t>works</a:t>
            </a:r>
            <a:r>
              <a:rPr lang="fr-FR" sz="1000" dirty="0"/>
              <a:t> of art in </a:t>
            </a:r>
            <a:r>
              <a:rPr lang="fr-FR" sz="1000" dirty="0" err="1"/>
              <a:t>mind</a:t>
            </a:r>
            <a:r>
              <a:rPr lang="fr-FR" sz="1000" dirty="0"/>
              <a:t>, </a:t>
            </a:r>
            <a:r>
              <a:rPr lang="fr-FR" sz="1000" dirty="0" err="1"/>
              <a:t>please</a:t>
            </a:r>
            <a:r>
              <a:rPr lang="fr-FR" sz="1000" dirty="0"/>
              <a:t> let us know!</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512" y="5726591"/>
            <a:ext cx="2088000" cy="1150300"/>
          </a:xfrm>
          <a:prstGeom prst="rect">
            <a:avLst/>
          </a:prstGeom>
          <a:ln>
            <a:solidFill>
              <a:schemeClr val="tx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512" y="2636912"/>
            <a:ext cx="2088000" cy="2784000"/>
          </a:xfrm>
          <a:prstGeom prst="rect">
            <a:avLst/>
          </a:prstGeom>
          <a:ln>
            <a:solidFill>
              <a:schemeClr val="tx1"/>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6512" y="4181176"/>
            <a:ext cx="2088000" cy="1552080"/>
          </a:xfrm>
          <a:prstGeom prst="rect">
            <a:avLst/>
          </a:prstGeom>
          <a:ln>
            <a:solidFill>
              <a:schemeClr val="tx1"/>
            </a:solidFill>
          </a:ln>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200000" y="5582904"/>
            <a:ext cx="1944000" cy="1302480"/>
          </a:xfrm>
          <a:prstGeom prst="rect">
            <a:avLst/>
          </a:prstGeom>
          <a:ln>
            <a:solidFill>
              <a:schemeClr val="tx1"/>
            </a:solidFill>
          </a:ln>
        </p:spPr>
      </p:pic>
      <p:pic>
        <p:nvPicPr>
          <p:cNvPr id="12" name="Pictur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00000" y="3958005"/>
            <a:ext cx="1944000" cy="1713960"/>
          </a:xfrm>
          <a:prstGeom prst="rect">
            <a:avLst/>
          </a:prstGeom>
          <a:ln>
            <a:solidFill>
              <a:schemeClr val="tx1"/>
            </a:solidFill>
          </a:ln>
        </p:spPr>
      </p:pic>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00000" y="2277158"/>
            <a:ext cx="1944000" cy="1931040"/>
          </a:xfrm>
          <a:prstGeom prst="rect">
            <a:avLst/>
          </a:prstGeom>
          <a:ln>
            <a:solidFill>
              <a:schemeClr val="tx1"/>
            </a:solidFill>
          </a:ln>
        </p:spPr>
      </p:pic>
      <p:pic>
        <p:nvPicPr>
          <p:cNvPr id="15" name="Picture 1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200000" y="8493"/>
            <a:ext cx="1944000" cy="227448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387D9DEA-C109-4EC7-BDCC-42D7A05A445D}" type="slidenum">
              <a:rPr lang="fr-FR" smtClean="0"/>
              <a:t>27</a:t>
            </a:fld>
            <a:endParaRPr lang="fr-FR"/>
          </a:p>
        </p:txBody>
      </p:sp>
    </p:spTree>
    <p:extLst>
      <p:ext uri="{BB962C8B-B14F-4D97-AF65-F5344CB8AC3E}">
        <p14:creationId xmlns:p14="http://schemas.microsoft.com/office/powerpoint/2010/main" val="985769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References (1/3)</a:t>
            </a:r>
            <a:endParaRPr lang="fr-FR" dirty="0"/>
          </a:p>
        </p:txBody>
      </p:sp>
      <p:sp>
        <p:nvSpPr>
          <p:cNvPr id="3" name="Subtitle 2"/>
          <p:cNvSpPr>
            <a:spLocks noGrp="1"/>
          </p:cNvSpPr>
          <p:nvPr>
            <p:ph idx="1"/>
          </p:nvPr>
        </p:nvSpPr>
        <p:spPr/>
        <p:txBody>
          <a:bodyPr>
            <a:normAutofit fontScale="55000" lnSpcReduction="20000"/>
          </a:bodyPr>
          <a:lstStyle/>
          <a:p>
            <a:pPr marL="514350" indent="-514350">
              <a:buFont typeface="+mj-lt"/>
              <a:buAutoNum type="arabicPeriod"/>
            </a:pPr>
            <a:r>
              <a:rPr lang="fr-FR" dirty="0">
                <a:hlinkClick r:id="rId2"/>
              </a:rPr>
              <a:t>http://www.andyscottsculptor.com/</a:t>
            </a:r>
            <a:endParaRPr lang="fr-FR" dirty="0">
              <a:hlinkClick r:id="rId3"/>
            </a:endParaRPr>
          </a:p>
          <a:p>
            <a:pPr marL="514350" indent="-514350">
              <a:buFont typeface="+mj-lt"/>
              <a:buAutoNum type="arabicPeriod"/>
            </a:pPr>
            <a:r>
              <a:rPr lang="fr-FR" dirty="0">
                <a:hlinkClick r:id="rId4"/>
              </a:rPr>
              <a:t>http://en.wikipedia.org/wiki/The_Kelpies </a:t>
            </a:r>
            <a:endParaRPr lang="fr-FR" dirty="0">
              <a:hlinkClick r:id="rId3"/>
            </a:endParaRPr>
          </a:p>
          <a:p>
            <a:pPr marL="514350" indent="-514350">
              <a:buFont typeface="+mj-lt"/>
              <a:buAutoNum type="arabicPeriod"/>
            </a:pPr>
            <a:r>
              <a:rPr lang="fr-FR" dirty="0">
                <a:hlinkClick r:id="rId5"/>
              </a:rPr>
              <a:t>http://atomium.be/</a:t>
            </a:r>
            <a:endParaRPr lang="fr-FR" dirty="0">
              <a:hlinkClick r:id="rId3"/>
            </a:endParaRPr>
          </a:p>
          <a:p>
            <a:pPr marL="514350" indent="-514350">
              <a:buFont typeface="+mj-lt"/>
              <a:buAutoNum type="arabicPeriod"/>
            </a:pPr>
            <a:r>
              <a:rPr lang="fr-FR" dirty="0">
                <a:hlinkClick r:id="rId6"/>
              </a:rPr>
              <a:t>http://en.wikipedia.org/wiki/Atomium</a:t>
            </a:r>
            <a:endParaRPr lang="fr-FR" dirty="0">
              <a:hlinkClick r:id="rId3"/>
            </a:endParaRPr>
          </a:p>
          <a:p>
            <a:pPr marL="514350" indent="-514350">
              <a:buFont typeface="+mj-lt"/>
              <a:buAutoNum type="arabicPeriod"/>
            </a:pPr>
            <a:r>
              <a:rPr lang="fr-FR" dirty="0">
                <a:hlinkClick r:id="rId7"/>
              </a:rPr>
              <a:t>http://www.gatewayarch.com/ </a:t>
            </a:r>
            <a:endParaRPr lang="fr-FR" dirty="0">
              <a:hlinkClick r:id="rId3"/>
            </a:endParaRPr>
          </a:p>
          <a:p>
            <a:pPr marL="514350" indent="-514350">
              <a:buFont typeface="+mj-lt"/>
              <a:buAutoNum type="arabicPeriod"/>
            </a:pPr>
            <a:r>
              <a:rPr lang="fr-FR" dirty="0">
                <a:hlinkClick r:id="rId8"/>
              </a:rPr>
              <a:t>http://en.wikipedia.org/wiki/Gateway_Arch</a:t>
            </a:r>
            <a:endParaRPr lang="fr-FR" dirty="0">
              <a:hlinkClick r:id="rId3"/>
            </a:endParaRPr>
          </a:p>
          <a:p>
            <a:pPr marL="514350" indent="-514350">
              <a:buFont typeface="+mj-lt"/>
              <a:buAutoNum type="arabicPeriod"/>
            </a:pPr>
            <a:r>
              <a:rPr lang="fr-FR" dirty="0">
                <a:hlinkClick r:id="rId9"/>
              </a:rPr>
              <a:t>http://www.cityofchicago.org/city/en/depts/dca/supp_info/millennium_park_-artarchitecture.html</a:t>
            </a:r>
            <a:endParaRPr lang="fr-FR" dirty="0">
              <a:hlinkClick r:id="rId3"/>
            </a:endParaRPr>
          </a:p>
          <a:p>
            <a:pPr marL="514350" indent="-514350">
              <a:buFont typeface="+mj-lt"/>
              <a:buAutoNum type="arabicPeriod"/>
            </a:pPr>
            <a:r>
              <a:rPr lang="fr-FR" dirty="0">
                <a:hlinkClick r:id="rId10"/>
              </a:rPr>
              <a:t>http://en.wikipedia.org/wiki/Cloud_Gate</a:t>
            </a:r>
            <a:endParaRPr lang="fr-FR" dirty="0">
              <a:hlinkClick r:id="rId3"/>
            </a:endParaRPr>
          </a:p>
          <a:p>
            <a:pPr marL="514350" indent="-514350">
              <a:buFont typeface="+mj-lt"/>
              <a:buAutoNum type="arabicPeriod"/>
            </a:pPr>
            <a:r>
              <a:rPr lang="fr-FR" dirty="0">
                <a:hlinkClick r:id="rId11"/>
              </a:rPr>
              <a:t>http://saintluciasculpturepark.com/portfolio/anilore-banon/</a:t>
            </a:r>
            <a:endParaRPr lang="fr-FR" dirty="0"/>
          </a:p>
          <a:p>
            <a:pPr marL="514350" indent="-514350">
              <a:buFont typeface="+mj-lt"/>
              <a:buAutoNum type="arabicPeriod"/>
            </a:pPr>
            <a:r>
              <a:rPr lang="fr-FR" dirty="0">
                <a:hlinkClick r:id="rId12"/>
              </a:rPr>
              <a:t>http://www.war-memorial.net/The-Braves---Les-Braves-1.292</a:t>
            </a:r>
            <a:r>
              <a:rPr lang="fr-FR" dirty="0"/>
              <a:t> </a:t>
            </a:r>
          </a:p>
          <a:p>
            <a:pPr marL="514350" indent="-514350">
              <a:buFont typeface="+mj-lt"/>
              <a:buAutoNum type="arabicPeriod"/>
            </a:pPr>
            <a:r>
              <a:rPr lang="fr-FR" dirty="0">
                <a:hlinkClick r:id="rId13"/>
              </a:rPr>
              <a:t>https://www.youtube.com/watch?v=yHkOQWPZhyM</a:t>
            </a:r>
            <a:endParaRPr lang="fr-FR" dirty="0"/>
          </a:p>
          <a:p>
            <a:pPr marL="514350" indent="-514350">
              <a:buFont typeface="+mj-lt"/>
              <a:buAutoNum type="arabicPeriod"/>
            </a:pPr>
            <a:r>
              <a:rPr lang="fr-FR" dirty="0">
                <a:hlinkClick r:id="rId14"/>
              </a:rPr>
              <a:t>https://jaumeplensa.com/works-and-projects/public-space/mirror-2012</a:t>
            </a:r>
            <a:endParaRPr lang="fr-FR" dirty="0"/>
          </a:p>
          <a:p>
            <a:pPr marL="514350" indent="-514350">
              <a:buFont typeface="+mj-lt"/>
              <a:buAutoNum type="arabicPeriod"/>
            </a:pPr>
            <a:r>
              <a:rPr lang="fr-FR" dirty="0">
                <a:hlinkClick r:id="rId15"/>
              </a:rPr>
              <a:t>https://www.theguardian.com/artanddesign/2011/mar/30/jaume-plensa-show-at-yorkshire-sculpture-park</a:t>
            </a:r>
            <a:r>
              <a:rPr lang="fr-FR" dirty="0"/>
              <a:t>    </a:t>
            </a:r>
          </a:p>
          <a:p>
            <a:pPr marL="514350" indent="-514350">
              <a:buFont typeface="+mj-lt"/>
              <a:buAutoNum type="arabicPeriod"/>
            </a:pPr>
            <a:r>
              <a:rPr lang="fr-FR" dirty="0">
                <a:hlinkClick r:id="rId16"/>
              </a:rPr>
              <a:t>https://www.theguardian.com/arts/gallery/2007/oct/03/spider</a:t>
            </a:r>
            <a:endParaRPr lang="fr-FR" dirty="0"/>
          </a:p>
          <a:p>
            <a:pPr marL="514350" indent="-514350">
              <a:buFont typeface="+mj-lt"/>
              <a:buAutoNum type="arabicPeriod"/>
            </a:pPr>
            <a:r>
              <a:rPr lang="fr-FR" dirty="0">
                <a:hlinkClick r:id="rId17"/>
              </a:rPr>
              <a:t>http://www.eilahiltunen.net/monument.html</a:t>
            </a:r>
            <a:endParaRPr lang="fr-FR" dirty="0"/>
          </a:p>
        </p:txBody>
      </p:sp>
      <p:sp>
        <p:nvSpPr>
          <p:cNvPr id="4" name="Slide Number Placeholder 3"/>
          <p:cNvSpPr>
            <a:spLocks noGrp="1"/>
          </p:cNvSpPr>
          <p:nvPr>
            <p:ph type="sldNum" sz="quarter" idx="12"/>
          </p:nvPr>
        </p:nvSpPr>
        <p:spPr/>
        <p:txBody>
          <a:bodyPr/>
          <a:lstStyle/>
          <a:p>
            <a:fld id="{387D9DEA-C109-4EC7-BDCC-42D7A05A445D}" type="slidenum">
              <a:rPr lang="fr-FR" smtClean="0"/>
              <a:pPr/>
              <a:t>28</a:t>
            </a:fld>
            <a:endParaRPr lang="fr-FR"/>
          </a:p>
        </p:txBody>
      </p:sp>
      <p:sp>
        <p:nvSpPr>
          <p:cNvPr id="5" name="Rectangle 4"/>
          <p:cNvSpPr/>
          <p:nvPr/>
        </p:nvSpPr>
        <p:spPr>
          <a:xfrm rot="1322741">
            <a:off x="6867327" y="801646"/>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UPDATED 2019!</a:t>
            </a:r>
            <a:endParaRPr lang="en-US" b="1" dirty="0">
              <a:solidFill>
                <a:srgbClr val="FF0000"/>
              </a:solidFill>
            </a:endParaRPr>
          </a:p>
        </p:txBody>
      </p:sp>
    </p:spTree>
    <p:extLst>
      <p:ext uri="{BB962C8B-B14F-4D97-AF65-F5344CB8AC3E}">
        <p14:creationId xmlns:p14="http://schemas.microsoft.com/office/powerpoint/2010/main" val="888139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References Art   (2/3)</a:t>
            </a:r>
            <a:endParaRPr lang="fr-FR"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startAt="16"/>
            </a:pPr>
            <a:r>
              <a:rPr lang="fr-FR" dirty="0">
                <a:hlinkClick r:id="rId2"/>
              </a:rPr>
              <a:t>http://monicabonvicini.net/work/she-lies/ </a:t>
            </a:r>
            <a:endParaRPr lang="fr-FR" dirty="0">
              <a:hlinkClick r:id="rId3"/>
            </a:endParaRPr>
          </a:p>
          <a:p>
            <a:pPr marL="514350" indent="-514350">
              <a:buFont typeface="+mj-lt"/>
              <a:buAutoNum type="arabicPeriod" startAt="16"/>
            </a:pPr>
            <a:r>
              <a:rPr lang="fr-FR" dirty="0">
                <a:hlinkClick r:id="rId4"/>
              </a:rPr>
              <a:t>http://anishkapoor.com/111/turning-the-world-upside-down</a:t>
            </a:r>
            <a:endParaRPr lang="fr-FR" dirty="0">
              <a:hlinkClick r:id="rId3"/>
            </a:endParaRPr>
          </a:p>
          <a:p>
            <a:pPr marL="514350" indent="-514350">
              <a:buFont typeface="+mj-lt"/>
              <a:buAutoNum type="arabicPeriod" startAt="16"/>
            </a:pPr>
            <a:r>
              <a:rPr lang="fr-FR" dirty="0">
                <a:hlinkClick r:id="rId5"/>
              </a:rPr>
              <a:t>https://www.gpsmycity.com/attractions/sun-voyager-28054.html</a:t>
            </a:r>
            <a:endParaRPr lang="fr-FR" dirty="0"/>
          </a:p>
          <a:p>
            <a:pPr marL="514350" indent="-514350">
              <a:buFont typeface="+mj-lt"/>
              <a:buAutoNum type="arabicPeriod" startAt="16"/>
            </a:pPr>
            <a:r>
              <a:rPr lang="fr-FR" dirty="0">
                <a:hlinkClick r:id="rId6"/>
              </a:rPr>
              <a:t>http://twistedsifter.com/2014/07/wire-fairy-sculptures-by-robin-wight/</a:t>
            </a:r>
            <a:endParaRPr lang="fr-FR" dirty="0"/>
          </a:p>
          <a:p>
            <a:pPr marL="514350" indent="-514350">
              <a:buFont typeface="+mj-lt"/>
              <a:buAutoNum type="arabicPeriod" startAt="16"/>
            </a:pPr>
            <a:r>
              <a:rPr lang="fr-FR" dirty="0">
                <a:hlinkClick r:id="rId3"/>
              </a:rPr>
              <a:t>http://megaconstrucciones.net/?construccion=cristo-chiapas</a:t>
            </a:r>
            <a:endParaRPr lang="fr-FR" dirty="0"/>
          </a:p>
          <a:p>
            <a:pPr marL="514350" indent="-514350">
              <a:buFont typeface="+mj-lt"/>
              <a:buAutoNum type="arabicPeriod" startAt="16"/>
            </a:pPr>
            <a:r>
              <a:rPr lang="fr-FR" dirty="0">
                <a:hlinkClick r:id="rId7"/>
              </a:rPr>
              <a:t>http://joanavasconcelos.com/det_en.aspx?f=2393&amp;o=933</a:t>
            </a:r>
            <a:endParaRPr lang="fr-FR" dirty="0"/>
          </a:p>
          <a:p>
            <a:pPr marL="514350" indent="-514350">
              <a:buFont typeface="+mj-lt"/>
              <a:buAutoNum type="arabicPeriod" startAt="16"/>
            </a:pPr>
            <a:r>
              <a:rPr lang="fr-FR" dirty="0">
                <a:hlinkClick r:id="rId8"/>
              </a:rPr>
              <a:t>http://www.jeffkoons.com/artwork/celebration/sacred-heart</a:t>
            </a:r>
            <a:endParaRPr lang="fr-FR" dirty="0"/>
          </a:p>
          <a:p>
            <a:pPr marL="514350" indent="-514350">
              <a:buFont typeface="+mj-lt"/>
              <a:buAutoNum type="arabicPeriod" startAt="16"/>
            </a:pPr>
            <a:r>
              <a:rPr lang="fr-FR" dirty="0">
                <a:hlinkClick r:id="rId9"/>
              </a:rPr>
              <a:t>http://www.bruvel.com/exhibitions/houston-art-fair-2015</a:t>
            </a:r>
            <a:endParaRPr lang="fr-FR" dirty="0"/>
          </a:p>
          <a:p>
            <a:pPr marL="514350" indent="-514350">
              <a:buFont typeface="+mj-lt"/>
              <a:buAutoNum type="arabicPeriod" startAt="16"/>
            </a:pPr>
            <a:r>
              <a:rPr lang="fr-FR" dirty="0">
                <a:hlinkClick r:id="rId10"/>
              </a:rPr>
              <a:t>http://twistedsifter.com/2011/10/metalmorphosis-sculpture-david-cerny/</a:t>
            </a:r>
            <a:endParaRPr lang="fr-FR" dirty="0"/>
          </a:p>
          <a:p>
            <a:pPr marL="514350" indent="-514350">
              <a:buFont typeface="+mj-lt"/>
              <a:buAutoNum type="arabicPeriod" startAt="16"/>
            </a:pPr>
            <a:r>
              <a:rPr lang="en-US" dirty="0">
                <a:hlinkClick r:id="rId11"/>
              </a:rPr>
              <a:t>https://www.dailyscandinavian.com/the-worlds-biggest-elk-statue-in-norway/</a:t>
            </a:r>
            <a:r>
              <a:rPr lang="en-US" dirty="0"/>
              <a:t> </a:t>
            </a:r>
          </a:p>
          <a:p>
            <a:pPr marL="514350" indent="-514350">
              <a:buFont typeface="+mj-lt"/>
              <a:buAutoNum type="arabicPeriod" startAt="16"/>
            </a:pPr>
            <a:r>
              <a:rPr lang="fr-FR" dirty="0">
                <a:hlinkClick r:id="rId12"/>
              </a:rPr>
              <a:t>https://www.parisladouce.com/2013/03/paris-la-danse-de-la-fontaine-emergente.html</a:t>
            </a:r>
            <a:endParaRPr lang="fr-FR" dirty="0"/>
          </a:p>
          <a:p>
            <a:pPr marL="514350" indent="-514350">
              <a:buFont typeface="+mj-lt"/>
              <a:buAutoNum type="arabicPeriod" startAt="16"/>
            </a:pPr>
            <a:r>
              <a:rPr lang="en-US" dirty="0">
                <a:hlinkClick r:id="rId13"/>
              </a:rPr>
              <a:t>http://www.barcelonaturisme.com/wv3/en/page/1232/peix-fish-frank-gehry.html </a:t>
            </a:r>
            <a:endParaRPr lang="en-US" dirty="0"/>
          </a:p>
          <a:p>
            <a:pPr marL="514350" indent="-514350">
              <a:buFont typeface="+mj-lt"/>
              <a:buAutoNum type="arabicPeriod" startAt="16"/>
            </a:pPr>
            <a:r>
              <a:rPr lang="en-US" dirty="0">
                <a:hlinkClick r:id="rId14"/>
              </a:rPr>
              <a:t>https://www.archdaily.com/792211/blossom-pavilion-atelier-deshaus/5799b693e58ece81bd00004a-blossom-pavilion-atelier-deshaus-photo</a:t>
            </a:r>
            <a:endParaRPr lang="fr-FR" dirty="0"/>
          </a:p>
        </p:txBody>
      </p:sp>
      <p:sp>
        <p:nvSpPr>
          <p:cNvPr id="4" name="Slide Number Placeholder 3"/>
          <p:cNvSpPr>
            <a:spLocks noGrp="1"/>
          </p:cNvSpPr>
          <p:nvPr>
            <p:ph type="sldNum" sz="quarter" idx="12"/>
          </p:nvPr>
        </p:nvSpPr>
        <p:spPr/>
        <p:txBody>
          <a:bodyPr/>
          <a:lstStyle/>
          <a:p>
            <a:fld id="{387D9DEA-C109-4EC7-BDCC-42D7A05A445D}" type="slidenum">
              <a:rPr lang="fr-FR" smtClean="0"/>
              <a:pPr/>
              <a:t>29</a:t>
            </a:fld>
            <a:endParaRPr lang="fr-FR" dirty="0"/>
          </a:p>
        </p:txBody>
      </p:sp>
      <p:sp>
        <p:nvSpPr>
          <p:cNvPr id="6" name="Rectangle 5">
            <a:extLst>
              <a:ext uri="{FF2B5EF4-FFF2-40B4-BE49-F238E27FC236}">
                <a16:creationId xmlns:a16="http://schemas.microsoft.com/office/drawing/2014/main" id="{A289508B-BD9A-47FB-A926-6BACBDC68C7F}"/>
              </a:ext>
            </a:extLst>
          </p:cNvPr>
          <p:cNvSpPr/>
          <p:nvPr/>
        </p:nvSpPr>
        <p:spPr>
          <a:xfrm rot="1322741">
            <a:off x="7083351" y="556922"/>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UPDATED 2019!</a:t>
            </a:r>
            <a:endParaRPr lang="en-US" b="1" dirty="0">
              <a:solidFill>
                <a:srgbClr val="FF0000"/>
              </a:solidFill>
            </a:endParaRPr>
          </a:p>
        </p:txBody>
      </p:sp>
    </p:spTree>
    <p:extLst>
      <p:ext uri="{BB962C8B-B14F-4D97-AF65-F5344CB8AC3E}">
        <p14:creationId xmlns:p14="http://schemas.microsoft.com/office/powerpoint/2010/main" val="386457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3216"/>
            <a:ext cx="7200000" cy="566738"/>
          </a:xfrm>
        </p:spPr>
        <p:txBody>
          <a:bodyPr>
            <a:noAutofit/>
          </a:bodyPr>
          <a:lstStyle/>
          <a:p>
            <a:r>
              <a:rPr lang="en-US" dirty="0"/>
              <a:t>Design: A. </a:t>
            </a:r>
            <a:r>
              <a:rPr lang="en-US" dirty="0" err="1"/>
              <a:t>Waterkeyn</a:t>
            </a:r>
            <a:r>
              <a:rPr lang="en-US" dirty="0"/>
              <a:t>  Architects: A. and J. </a:t>
            </a:r>
            <a:r>
              <a:rPr lang="en-US" dirty="0" err="1"/>
              <a:t>Polak</a:t>
            </a:r>
            <a:r>
              <a:rPr lang="en-US" dirty="0"/>
              <a:t>: </a:t>
            </a:r>
            <a:r>
              <a:rPr lang="fr-FR" dirty="0"/>
              <a:t>Atomium </a:t>
            </a:r>
            <a:r>
              <a:rPr lang="fr-FR" baseline="30000" dirty="0"/>
              <a:t>3, 4</a:t>
            </a:r>
          </a:p>
        </p:txBody>
      </p:sp>
      <p:pic>
        <p:nvPicPr>
          <p:cNvPr id="307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91" y="0"/>
            <a:ext cx="7200000" cy="53557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0" y="5949280"/>
            <a:ext cx="7199999" cy="800219"/>
          </a:xfrm>
          <a:prstGeom prst="rect">
            <a:avLst/>
          </a:prstGeom>
          <a:noFill/>
        </p:spPr>
        <p:txBody>
          <a:bodyPr wrap="square" rtlCol="0">
            <a:spAutoFit/>
          </a:bodyPr>
          <a:lstStyle/>
          <a:p>
            <a:pPr algn="just"/>
            <a:r>
              <a:rPr lang="en-US" sz="1150" dirty="0"/>
              <a:t>The </a:t>
            </a:r>
            <a:r>
              <a:rPr lang="en-US" sz="1150" dirty="0" err="1"/>
              <a:t>Atomium</a:t>
            </a:r>
            <a:r>
              <a:rPr lang="en-US" sz="1150" dirty="0"/>
              <a:t> was constructed for the 1958 Brussels World Fair. Its nine spheres are connected so that the whole forms the shape of a unit cell of an iron crystal magnified 165 billion times. It was renovated between 2004 and 2006.  The renovations included replacing the faded </a:t>
            </a:r>
            <a:r>
              <a:rPr lang="en-US" sz="1150" dirty="0" err="1"/>
              <a:t>aluminium</a:t>
            </a:r>
            <a:r>
              <a:rPr lang="en-US" sz="1150" dirty="0"/>
              <a:t> sheets on the spheres with stainless steel. CNN named it Europe's most bizarre building! It is one of the major attractions of Brussels .</a:t>
            </a:r>
            <a:endParaRPr lang="fr-FR" sz="1150" dirty="0"/>
          </a:p>
        </p:txBody>
      </p:sp>
      <p:sp>
        <p:nvSpPr>
          <p:cNvPr id="8" name="TextBox 7"/>
          <p:cNvSpPr txBox="1"/>
          <p:nvPr/>
        </p:nvSpPr>
        <p:spPr>
          <a:xfrm>
            <a:off x="7197566" y="0"/>
            <a:ext cx="1622906" cy="2862322"/>
          </a:xfrm>
          <a:prstGeom prst="rect">
            <a:avLst/>
          </a:prstGeom>
          <a:noFill/>
        </p:spPr>
        <p:txBody>
          <a:bodyPr wrap="square" rtlCol="0">
            <a:spAutoFit/>
          </a:bodyPr>
          <a:lstStyle/>
          <a:p>
            <a:r>
              <a:rPr lang="nl-BE" sz="1400" b="1" dirty="0"/>
              <a:t>Location:</a:t>
            </a:r>
          </a:p>
          <a:p>
            <a:r>
              <a:rPr lang="nl-BE" sz="1200" dirty="0"/>
              <a:t>Brussels, Belgium</a:t>
            </a:r>
          </a:p>
          <a:p>
            <a:r>
              <a:rPr lang="nl-BE" sz="1400" b="1" dirty="0"/>
              <a:t>Material:</a:t>
            </a:r>
          </a:p>
          <a:p>
            <a:r>
              <a:rPr lang="nl-BE" sz="1200" dirty="0"/>
              <a:t>Polished 1.4404 (316L) stainless steel</a:t>
            </a:r>
          </a:p>
          <a:p>
            <a:r>
              <a:rPr lang="nl-BE" sz="1400" b="1" dirty="0"/>
              <a:t>Dimensions:</a:t>
            </a:r>
          </a:p>
          <a:p>
            <a:r>
              <a:rPr lang="nl-BE" sz="1200" dirty="0"/>
              <a:t>102 meters high with each of the nine spheres having a diameter of 18m</a:t>
            </a:r>
          </a:p>
          <a:p>
            <a:r>
              <a:rPr lang="nl-BE" sz="1400" b="1" dirty="0"/>
              <a:t>Weight:</a:t>
            </a:r>
          </a:p>
          <a:p>
            <a:r>
              <a:rPr lang="nl-BE" sz="1200" dirty="0"/>
              <a:t>2400 tons</a:t>
            </a:r>
          </a:p>
          <a:p>
            <a:r>
              <a:rPr lang="nl-BE" sz="1400" b="1" dirty="0"/>
              <a:t>Year created:</a:t>
            </a:r>
          </a:p>
          <a:p>
            <a:r>
              <a:rPr lang="nl-BE" sz="1200" dirty="0"/>
              <a:t>1958</a:t>
            </a:r>
          </a:p>
        </p:txBody>
      </p:sp>
      <p:sp>
        <p:nvSpPr>
          <p:cNvPr id="7" name="Slide Number Placeholder 6"/>
          <p:cNvSpPr>
            <a:spLocks noGrp="1"/>
          </p:cNvSpPr>
          <p:nvPr>
            <p:ph type="sldNum" sz="quarter" idx="12"/>
          </p:nvPr>
        </p:nvSpPr>
        <p:spPr/>
        <p:txBody>
          <a:bodyPr/>
          <a:lstStyle/>
          <a:p>
            <a:fld id="{387D9DEA-C109-4EC7-BDCC-42D7A05A445D}" type="slidenum">
              <a:rPr lang="fr-FR" smtClean="0"/>
              <a:t>3</a:t>
            </a:fld>
            <a:endParaRPr lang="fr-FR"/>
          </a:p>
        </p:txBody>
      </p:sp>
    </p:spTree>
    <p:extLst>
      <p:ext uri="{BB962C8B-B14F-4D97-AF65-F5344CB8AC3E}">
        <p14:creationId xmlns:p14="http://schemas.microsoft.com/office/powerpoint/2010/main" val="164085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References Art   (3/3)</a:t>
            </a:r>
            <a:endParaRPr lang="fr-FR" dirty="0"/>
          </a:p>
        </p:txBody>
      </p:sp>
      <p:sp>
        <p:nvSpPr>
          <p:cNvPr id="3" name="Content Placeholder 2"/>
          <p:cNvSpPr>
            <a:spLocks noGrp="1"/>
          </p:cNvSpPr>
          <p:nvPr>
            <p:ph idx="1"/>
          </p:nvPr>
        </p:nvSpPr>
        <p:spPr/>
        <p:txBody>
          <a:bodyPr>
            <a:normAutofit/>
          </a:bodyPr>
          <a:lstStyle/>
          <a:p>
            <a:pPr marL="514350" indent="-514350">
              <a:buFont typeface="+mj-lt"/>
              <a:buAutoNum type="arabicPeriod" startAt="29"/>
            </a:pPr>
            <a:r>
              <a:rPr lang="en-US" sz="1800" dirty="0">
                <a:hlinkClick r:id="rId2"/>
              </a:rPr>
              <a:t>https://mymodernmet.com/wire-sculptures-martin-debenham/</a:t>
            </a:r>
            <a:r>
              <a:rPr lang="en-US" sz="1800" dirty="0"/>
              <a:t> </a:t>
            </a:r>
          </a:p>
          <a:p>
            <a:pPr marL="514350" indent="-514350">
              <a:buFont typeface="+mj-lt"/>
              <a:buAutoNum type="arabicPeriod" startAt="29"/>
            </a:pPr>
            <a:r>
              <a:rPr lang="fr-FR" sz="1800" dirty="0">
                <a:hlinkClick r:id="rId3"/>
              </a:rPr>
              <a:t>http://www.gahr-metalart.com/artworks/metal_wall_art.htm</a:t>
            </a:r>
            <a:endParaRPr lang="fr-FR" sz="1800" dirty="0"/>
          </a:p>
          <a:p>
            <a:pPr marL="514350" indent="-514350">
              <a:buFont typeface="+mj-lt"/>
              <a:buAutoNum type="arabicPeriod" startAt="29"/>
            </a:pPr>
            <a:r>
              <a:rPr lang="fr-FR" sz="1800" dirty="0">
                <a:hlinkClick r:id="rId4"/>
              </a:rPr>
              <a:t>http://www.ralfonso.com</a:t>
            </a:r>
            <a:endParaRPr lang="fr-FR" sz="1800" dirty="0"/>
          </a:p>
          <a:p>
            <a:pPr marL="514350" indent="-514350">
              <a:buFont typeface="+mj-lt"/>
              <a:buAutoNum type="arabicPeriod" startAt="29"/>
            </a:pPr>
            <a:r>
              <a:rPr lang="en-GB" sz="1800" dirty="0">
                <a:hlinkClick r:id="rId5"/>
              </a:rPr>
              <a:t>https://mymodernmet.com/sun-hyuk-kim-stainless-steel-sculptures/</a:t>
            </a:r>
            <a:endParaRPr lang="en-GB" sz="1800" dirty="0">
              <a:hlinkClick r:id="rId6"/>
            </a:endParaRPr>
          </a:p>
          <a:p>
            <a:pPr marL="514350" indent="-514350">
              <a:buFont typeface="+mj-lt"/>
              <a:buAutoNum type="arabicPeriod" startAt="29"/>
            </a:pPr>
            <a:r>
              <a:rPr lang="en-GB" sz="1800" dirty="0">
                <a:hlinkClick r:id="rId6"/>
              </a:rPr>
              <a:t>https://www.sunhyuk.com/sculpture</a:t>
            </a:r>
            <a:endParaRPr lang="fr-FR" sz="1800" dirty="0"/>
          </a:p>
        </p:txBody>
      </p:sp>
      <p:sp>
        <p:nvSpPr>
          <p:cNvPr id="4" name="Slide Number Placeholder 3"/>
          <p:cNvSpPr>
            <a:spLocks noGrp="1"/>
          </p:cNvSpPr>
          <p:nvPr>
            <p:ph type="sldNum" sz="quarter" idx="12"/>
          </p:nvPr>
        </p:nvSpPr>
        <p:spPr/>
        <p:txBody>
          <a:bodyPr/>
          <a:lstStyle/>
          <a:p>
            <a:fld id="{387D9DEA-C109-4EC7-BDCC-42D7A05A445D}" type="slidenum">
              <a:rPr lang="fr-FR" smtClean="0"/>
              <a:pPr/>
              <a:t>30</a:t>
            </a:fld>
            <a:endParaRPr lang="fr-FR"/>
          </a:p>
        </p:txBody>
      </p:sp>
      <p:sp>
        <p:nvSpPr>
          <p:cNvPr id="6" name="Rectangle 5">
            <a:extLst>
              <a:ext uri="{FF2B5EF4-FFF2-40B4-BE49-F238E27FC236}">
                <a16:creationId xmlns:a16="http://schemas.microsoft.com/office/drawing/2014/main" id="{8731A20B-ACF2-4394-91E4-9D901334ECCA}"/>
              </a:ext>
            </a:extLst>
          </p:cNvPr>
          <p:cNvSpPr/>
          <p:nvPr/>
        </p:nvSpPr>
        <p:spPr>
          <a:xfrm rot="1322741">
            <a:off x="7083351" y="556922"/>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UPDATED 2019!</a:t>
            </a:r>
            <a:endParaRPr lang="en-US" b="1" dirty="0">
              <a:solidFill>
                <a:srgbClr val="FF0000"/>
              </a:solidFill>
            </a:endParaRPr>
          </a:p>
        </p:txBody>
      </p:sp>
    </p:spTree>
    <p:extLst>
      <p:ext uri="{BB962C8B-B14F-4D97-AF65-F5344CB8AC3E}">
        <p14:creationId xmlns:p14="http://schemas.microsoft.com/office/powerpoint/2010/main" val="2121505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7C2F9-33D6-4616-BF7B-BC6664C244F4}"/>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BBD2C62D-5A9C-4DE5-BB12-21D138586970}"/>
              </a:ext>
            </a:extLst>
          </p:cNvPr>
          <p:cNvSpPr>
            <a:spLocks noGrp="1"/>
          </p:cNvSpPr>
          <p:nvPr>
            <p:ph idx="1"/>
          </p:nvPr>
        </p:nvSpPr>
        <p:spPr/>
        <p:txBody>
          <a:bodyPr/>
          <a:lstStyle/>
          <a:p>
            <a:pPr marL="0" indent="0">
              <a:buNone/>
            </a:pPr>
            <a:r>
              <a:rPr lang="en-GB" dirty="0"/>
              <a:t>Test your knowledge of stainless steel here:</a:t>
            </a:r>
          </a:p>
          <a:p>
            <a:pPr marL="0" indent="0">
              <a:buNone/>
            </a:pPr>
            <a:r>
              <a:rPr lang="en-GB" dirty="0">
                <a:hlinkClick r:id="rId2"/>
              </a:rPr>
              <a:t>https://www.surveymonkey.com/r/3BVK2X6</a:t>
            </a:r>
            <a:endParaRPr lang="en-GB" dirty="0"/>
          </a:p>
        </p:txBody>
      </p:sp>
      <p:sp>
        <p:nvSpPr>
          <p:cNvPr id="4" name="Slide Number Placeholder 3">
            <a:extLst>
              <a:ext uri="{FF2B5EF4-FFF2-40B4-BE49-F238E27FC236}">
                <a16:creationId xmlns:a16="http://schemas.microsoft.com/office/drawing/2014/main" id="{ACD9FB36-F507-4058-8F66-4949AEA03309}"/>
              </a:ext>
            </a:extLst>
          </p:cNvPr>
          <p:cNvSpPr>
            <a:spLocks noGrp="1"/>
          </p:cNvSpPr>
          <p:nvPr>
            <p:ph type="sldNum" sz="quarter" idx="12"/>
          </p:nvPr>
        </p:nvSpPr>
        <p:spPr/>
        <p:txBody>
          <a:bodyPr/>
          <a:lstStyle/>
          <a:p>
            <a:fld id="{387D9DEA-C109-4EC7-BDCC-42D7A05A445D}" type="slidenum">
              <a:rPr lang="fr-FR" smtClean="0"/>
              <a:t>31</a:t>
            </a:fld>
            <a:endParaRPr lang="fr-FR"/>
          </a:p>
        </p:txBody>
      </p:sp>
    </p:spTree>
    <p:extLst>
      <p:ext uri="{BB962C8B-B14F-4D97-AF65-F5344CB8AC3E}">
        <p14:creationId xmlns:p14="http://schemas.microsoft.com/office/powerpoint/2010/main" val="229955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 y="4795461"/>
            <a:ext cx="7203248" cy="566738"/>
          </a:xfrm>
        </p:spPr>
        <p:txBody>
          <a:bodyPr>
            <a:noAutofit/>
          </a:bodyPr>
          <a:lstStyle/>
          <a:p>
            <a:r>
              <a:rPr lang="en-US" dirty="0"/>
              <a:t>Designer: E. Saarinen Engineer: H. </a:t>
            </a:r>
            <a:r>
              <a:rPr lang="en-US" dirty="0" err="1"/>
              <a:t>Bandel</a:t>
            </a:r>
            <a:r>
              <a:rPr lang="en-US" dirty="0"/>
              <a:t>: </a:t>
            </a:r>
            <a:r>
              <a:rPr lang="fr-FR" dirty="0"/>
              <a:t>Gateway Arch </a:t>
            </a:r>
            <a:r>
              <a:rPr lang="fr-FR" baseline="30000" dirty="0"/>
              <a:t>5, 6</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7200000" cy="47788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81" y="5373216"/>
            <a:ext cx="7198919" cy="954107"/>
          </a:xfrm>
          <a:prstGeom prst="rect">
            <a:avLst/>
          </a:prstGeom>
          <a:noFill/>
        </p:spPr>
        <p:txBody>
          <a:bodyPr wrap="square" rtlCol="0">
            <a:spAutoFit/>
          </a:bodyPr>
          <a:lstStyle/>
          <a:p>
            <a:pPr algn="just"/>
            <a:r>
              <a:rPr lang="en-US" sz="1400" dirty="0"/>
              <a:t>Intended to be “</a:t>
            </a:r>
            <a:r>
              <a:rPr lang="en-US" sz="1400" i="1" dirty="0"/>
              <a:t>A suitable and permanent public memorial to the men who made possible the western territorial expansion of the United States….</a:t>
            </a:r>
            <a:r>
              <a:rPr lang="en-US" sz="1400" dirty="0"/>
              <a:t>”,  the gateway Arch in St Louis, MO, USA, is 192m tall, the world’s tallest  arch, and has become the symbol of St Louis. The arch weighs 4164T, of which 803T of AISI 304 stainless steel cladding</a:t>
            </a:r>
            <a:r>
              <a:rPr lang="fr-FR" sz="1400" dirty="0"/>
              <a:t>.</a:t>
            </a:r>
            <a:endParaRPr lang="en-US" sz="1400" dirty="0"/>
          </a:p>
        </p:txBody>
      </p:sp>
      <p:sp>
        <p:nvSpPr>
          <p:cNvPr id="7" name="TextBox 6"/>
          <p:cNvSpPr txBox="1"/>
          <p:nvPr/>
        </p:nvSpPr>
        <p:spPr>
          <a:xfrm>
            <a:off x="7197566" y="0"/>
            <a:ext cx="1622906" cy="2308324"/>
          </a:xfrm>
          <a:prstGeom prst="rect">
            <a:avLst/>
          </a:prstGeom>
          <a:noFill/>
        </p:spPr>
        <p:txBody>
          <a:bodyPr wrap="square" rtlCol="0">
            <a:spAutoFit/>
          </a:bodyPr>
          <a:lstStyle/>
          <a:p>
            <a:r>
              <a:rPr lang="nl-BE" sz="1400" b="1" dirty="0"/>
              <a:t>Location:</a:t>
            </a:r>
          </a:p>
          <a:p>
            <a:r>
              <a:rPr lang="nl-BE" sz="1200" dirty="0"/>
              <a:t>St. Louis, MO, USA</a:t>
            </a:r>
          </a:p>
          <a:p>
            <a:r>
              <a:rPr lang="nl-BE" sz="1400" b="1" dirty="0"/>
              <a:t>Material:</a:t>
            </a:r>
          </a:p>
          <a:p>
            <a:r>
              <a:rPr lang="nl-BE" sz="1200" dirty="0"/>
              <a:t>AISI 304 Stainless Steel Cladding</a:t>
            </a:r>
          </a:p>
          <a:p>
            <a:r>
              <a:rPr lang="nl-BE" sz="1400" b="1" dirty="0"/>
              <a:t>Dimensions:</a:t>
            </a:r>
          </a:p>
          <a:p>
            <a:r>
              <a:rPr lang="nl-BE" sz="1200" dirty="0"/>
              <a:t>192m tall</a:t>
            </a:r>
          </a:p>
          <a:p>
            <a:r>
              <a:rPr lang="nl-BE" sz="1400" b="1" dirty="0"/>
              <a:t>Weight:</a:t>
            </a:r>
          </a:p>
          <a:p>
            <a:r>
              <a:rPr lang="nl-BE" sz="1200" dirty="0"/>
              <a:t>4164 tonnes</a:t>
            </a:r>
          </a:p>
          <a:p>
            <a:r>
              <a:rPr lang="nl-BE" sz="1400" b="1" dirty="0"/>
              <a:t>Year created:</a:t>
            </a:r>
          </a:p>
          <a:p>
            <a:r>
              <a:rPr lang="nl-BE" sz="1200" dirty="0"/>
              <a:t>1965</a:t>
            </a:r>
          </a:p>
        </p:txBody>
      </p:sp>
      <p:sp>
        <p:nvSpPr>
          <p:cNvPr id="6" name="Slide Number Placeholder 5"/>
          <p:cNvSpPr>
            <a:spLocks noGrp="1"/>
          </p:cNvSpPr>
          <p:nvPr>
            <p:ph type="sldNum" sz="quarter" idx="12"/>
          </p:nvPr>
        </p:nvSpPr>
        <p:spPr/>
        <p:txBody>
          <a:bodyPr/>
          <a:lstStyle/>
          <a:p>
            <a:fld id="{387D9DEA-C109-4EC7-BDCC-42D7A05A445D}" type="slidenum">
              <a:rPr lang="fr-FR" smtClean="0"/>
              <a:t>4</a:t>
            </a:fld>
            <a:endParaRPr lang="fr-FR"/>
          </a:p>
        </p:txBody>
      </p:sp>
    </p:spTree>
    <p:extLst>
      <p:ext uri="{BB962C8B-B14F-4D97-AF65-F5344CB8AC3E}">
        <p14:creationId xmlns:p14="http://schemas.microsoft.com/office/powerpoint/2010/main" val="213651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229200"/>
            <a:ext cx="7020273" cy="566738"/>
          </a:xfrm>
        </p:spPr>
        <p:txBody>
          <a:bodyPr>
            <a:normAutofit/>
          </a:bodyPr>
          <a:lstStyle/>
          <a:p>
            <a:r>
              <a:rPr lang="fr-FR" dirty="0"/>
              <a:t>Sir </a:t>
            </a:r>
            <a:r>
              <a:rPr lang="fr-FR" dirty="0" err="1"/>
              <a:t>Anish</a:t>
            </a:r>
            <a:r>
              <a:rPr lang="fr-FR" dirty="0"/>
              <a:t> Kapoor: Cloud </a:t>
            </a:r>
            <a:r>
              <a:rPr lang="fr-FR" dirty="0" err="1"/>
              <a:t>Gate</a:t>
            </a:r>
            <a:r>
              <a:rPr lang="fr-FR" dirty="0"/>
              <a:t> </a:t>
            </a:r>
            <a:r>
              <a:rPr lang="fr-FR" baseline="30000" dirty="0"/>
              <a:t>7, 8</a:t>
            </a:r>
          </a:p>
        </p:txBody>
      </p:sp>
      <p:pic>
        <p:nvPicPr>
          <p:cNvPr id="4101"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7200000" cy="54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8256" y="5796170"/>
            <a:ext cx="7215822" cy="977191"/>
          </a:xfrm>
          <a:prstGeom prst="rect">
            <a:avLst/>
          </a:prstGeom>
        </p:spPr>
        <p:txBody>
          <a:bodyPr wrap="square">
            <a:spAutoFit/>
          </a:bodyPr>
          <a:lstStyle/>
          <a:p>
            <a:pPr algn="just"/>
            <a:r>
              <a:rPr lang="en-US" sz="1150" dirty="0"/>
              <a:t>Cloud Gate is British artist Anish Kapoor's first public outdoor work installed in the United States. The 110-ton elliptical sculpture is forged of a seamless  series of highly polished stainless steel plates, which reflect Chicago’s famous skyline and the clouds above. A 12-foot-high arch provides a "gate" to the concave chamber beneath the sculpture, inviting visitors to touch its mirror-like surface and see their image reflected back from a variety of perspectives. Inspired by liquid mercury, the sculpture is among the largest of its kind in the world.</a:t>
            </a:r>
            <a:endParaRPr lang="fr-FR" sz="1150" dirty="0"/>
          </a:p>
        </p:txBody>
      </p:sp>
      <p:sp>
        <p:nvSpPr>
          <p:cNvPr id="7" name="TextBox 6"/>
          <p:cNvSpPr txBox="1"/>
          <p:nvPr/>
        </p:nvSpPr>
        <p:spPr>
          <a:xfrm>
            <a:off x="7197566" y="0"/>
            <a:ext cx="1622906" cy="2277547"/>
          </a:xfrm>
          <a:prstGeom prst="rect">
            <a:avLst/>
          </a:prstGeom>
          <a:noFill/>
        </p:spPr>
        <p:txBody>
          <a:bodyPr wrap="square" rtlCol="0">
            <a:spAutoFit/>
          </a:bodyPr>
          <a:lstStyle/>
          <a:p>
            <a:r>
              <a:rPr lang="nl-BE" sz="1400" b="1" dirty="0"/>
              <a:t>Location:</a:t>
            </a:r>
          </a:p>
          <a:p>
            <a:r>
              <a:rPr lang="nl-BE" sz="1200" dirty="0"/>
              <a:t>Chicago, USA</a:t>
            </a:r>
          </a:p>
          <a:p>
            <a:r>
              <a:rPr lang="nl-BE" sz="1400" b="1" dirty="0"/>
              <a:t>Material:</a:t>
            </a:r>
          </a:p>
          <a:p>
            <a:r>
              <a:rPr lang="nl-BE" sz="1200" dirty="0"/>
              <a:t>Highly </a:t>
            </a:r>
            <a:r>
              <a:rPr lang="nl-BE" sz="1200" dirty="0" err="1"/>
              <a:t>polished</a:t>
            </a:r>
            <a:r>
              <a:rPr lang="nl-BE" sz="1200" dirty="0"/>
              <a:t> 316 stainless steel plates</a:t>
            </a:r>
          </a:p>
          <a:p>
            <a:r>
              <a:rPr lang="nl-BE" sz="1400" b="1" dirty="0"/>
              <a:t>Dimensions:</a:t>
            </a:r>
          </a:p>
          <a:p>
            <a:r>
              <a:rPr lang="nl-BE" sz="1200" dirty="0"/>
              <a:t>10 by 20 by 13 m</a:t>
            </a:r>
          </a:p>
          <a:p>
            <a:r>
              <a:rPr lang="nl-BE" sz="1400" b="1" dirty="0"/>
              <a:t>Weight:</a:t>
            </a:r>
          </a:p>
          <a:p>
            <a:r>
              <a:rPr lang="nl-BE" sz="1200" dirty="0"/>
              <a:t>110 tonnes</a:t>
            </a:r>
          </a:p>
          <a:p>
            <a:r>
              <a:rPr lang="nl-BE" sz="1400" b="1" dirty="0"/>
              <a:t>Year created:</a:t>
            </a:r>
          </a:p>
          <a:p>
            <a:r>
              <a:rPr lang="nl-BE" sz="1200" dirty="0"/>
              <a:t>2004</a:t>
            </a:r>
          </a:p>
        </p:txBody>
      </p:sp>
      <p:sp>
        <p:nvSpPr>
          <p:cNvPr id="6" name="Slide Number Placeholder 5"/>
          <p:cNvSpPr>
            <a:spLocks noGrp="1"/>
          </p:cNvSpPr>
          <p:nvPr>
            <p:ph type="sldNum" sz="quarter" idx="12"/>
          </p:nvPr>
        </p:nvSpPr>
        <p:spPr/>
        <p:txBody>
          <a:bodyPr/>
          <a:lstStyle/>
          <a:p>
            <a:fld id="{387D9DEA-C109-4EC7-BDCC-42D7A05A445D}" type="slidenum">
              <a:rPr lang="fr-FR" smtClean="0"/>
              <a:t>5</a:t>
            </a:fld>
            <a:endParaRPr lang="fr-FR"/>
          </a:p>
        </p:txBody>
      </p:sp>
    </p:spTree>
    <p:extLst>
      <p:ext uri="{BB962C8B-B14F-4D97-AF65-F5344CB8AC3E}">
        <p14:creationId xmlns:p14="http://schemas.microsoft.com/office/powerpoint/2010/main" val="343637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00000"/>
            <a:ext cx="7200000" cy="566738"/>
          </a:xfrm>
        </p:spPr>
        <p:txBody>
          <a:bodyPr>
            <a:normAutofit/>
          </a:bodyPr>
          <a:lstStyle/>
          <a:p>
            <a:r>
              <a:rPr lang="fr-FR" dirty="0" err="1"/>
              <a:t>Anilore</a:t>
            </a:r>
            <a:r>
              <a:rPr lang="fr-FR" dirty="0"/>
              <a:t> Banon: Les Braves </a:t>
            </a:r>
            <a:r>
              <a:rPr lang="fr-FR" baseline="30000" dirty="0"/>
              <a:t>9 - 11</a:t>
            </a: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7200000" cy="54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448" y="5931277"/>
            <a:ext cx="7200000" cy="954107"/>
          </a:xfrm>
          <a:prstGeom prst="rect">
            <a:avLst/>
          </a:prstGeom>
        </p:spPr>
        <p:txBody>
          <a:bodyPr wrap="square">
            <a:spAutoFit/>
          </a:bodyPr>
          <a:lstStyle/>
          <a:p>
            <a:pPr algn="just"/>
            <a:r>
              <a:rPr lang="en-US" sz="1400" dirty="0"/>
              <a:t>This memorial stands on the beach known as Omaha Beach in the village St. Laurent-</a:t>
            </a:r>
            <a:r>
              <a:rPr lang="en-US" sz="1400" dirty="0" err="1"/>
              <a:t>sur</a:t>
            </a:r>
            <a:r>
              <a:rPr lang="en-US" sz="1400" dirty="0"/>
              <a:t>-</a:t>
            </a:r>
            <a:r>
              <a:rPr lang="en-US" sz="1400" dirty="0" err="1"/>
              <a:t>Mer</a:t>
            </a:r>
            <a:r>
              <a:rPr lang="en-US" sz="1400" dirty="0"/>
              <a:t> in Normandy, France and commemorates the soldiers that fell on the beaches of Normandy on D-Day,  June 6, 1944. The memorial was dedicated on June 5 2004, for the 60</a:t>
            </a:r>
            <a:r>
              <a:rPr lang="en-US" sz="1400" baseline="30000" dirty="0"/>
              <a:t>th</a:t>
            </a:r>
            <a:r>
              <a:rPr lang="en-US" sz="1400" dirty="0"/>
              <a:t> anniversary of the landing.</a:t>
            </a:r>
          </a:p>
        </p:txBody>
      </p:sp>
      <p:sp>
        <p:nvSpPr>
          <p:cNvPr id="7" name="TextBox 6"/>
          <p:cNvSpPr txBox="1"/>
          <p:nvPr/>
        </p:nvSpPr>
        <p:spPr>
          <a:xfrm>
            <a:off x="7197566" y="0"/>
            <a:ext cx="1622906" cy="2369880"/>
          </a:xfrm>
          <a:prstGeom prst="rect">
            <a:avLst/>
          </a:prstGeom>
          <a:noFill/>
        </p:spPr>
        <p:txBody>
          <a:bodyPr wrap="square" rtlCol="0">
            <a:spAutoFit/>
          </a:bodyPr>
          <a:lstStyle/>
          <a:p>
            <a:r>
              <a:rPr lang="nl-BE" sz="1400" b="1" dirty="0"/>
              <a:t>Location:</a:t>
            </a:r>
          </a:p>
          <a:p>
            <a:r>
              <a:rPr lang="nl-BE" sz="1200" dirty="0"/>
              <a:t>Normandy, France</a:t>
            </a:r>
          </a:p>
          <a:p>
            <a:r>
              <a:rPr lang="nl-BE" sz="1400" b="1" dirty="0"/>
              <a:t>Material:</a:t>
            </a:r>
          </a:p>
          <a:p>
            <a:r>
              <a:rPr lang="nl-BE" sz="1200" dirty="0"/>
              <a:t>2205 and 316L stainless steel</a:t>
            </a:r>
          </a:p>
          <a:p>
            <a:r>
              <a:rPr lang="nl-BE" sz="1400" b="1" dirty="0"/>
              <a:t>Dimensions:</a:t>
            </a:r>
          </a:p>
          <a:p>
            <a:r>
              <a:rPr lang="nl-BE" sz="1400" dirty="0"/>
              <a:t>9m high</a:t>
            </a:r>
            <a:endParaRPr lang="nl-BE" sz="1200" dirty="0"/>
          </a:p>
          <a:p>
            <a:r>
              <a:rPr lang="nl-BE" sz="1400" b="1" dirty="0"/>
              <a:t>Weight:</a:t>
            </a:r>
          </a:p>
          <a:p>
            <a:endParaRPr lang="nl-BE" sz="1400" b="1" dirty="0"/>
          </a:p>
          <a:p>
            <a:r>
              <a:rPr lang="nl-BE" sz="1400" b="1" dirty="0"/>
              <a:t>Year created:</a:t>
            </a:r>
          </a:p>
          <a:p>
            <a:r>
              <a:rPr lang="nl-BE" sz="1200" dirty="0"/>
              <a:t>2004</a:t>
            </a:r>
          </a:p>
        </p:txBody>
      </p:sp>
      <p:sp>
        <p:nvSpPr>
          <p:cNvPr id="6" name="Slide Number Placeholder 5"/>
          <p:cNvSpPr>
            <a:spLocks noGrp="1"/>
          </p:cNvSpPr>
          <p:nvPr>
            <p:ph type="sldNum" sz="quarter" idx="12"/>
          </p:nvPr>
        </p:nvSpPr>
        <p:spPr/>
        <p:txBody>
          <a:bodyPr/>
          <a:lstStyle/>
          <a:p>
            <a:fld id="{387D9DEA-C109-4EC7-BDCC-42D7A05A445D}" type="slidenum">
              <a:rPr lang="fr-FR" smtClean="0"/>
              <a:t>6</a:t>
            </a:fld>
            <a:endParaRPr lang="fr-FR"/>
          </a:p>
        </p:txBody>
      </p:sp>
    </p:spTree>
    <p:extLst>
      <p:ext uri="{BB962C8B-B14F-4D97-AF65-F5344CB8AC3E}">
        <p14:creationId xmlns:p14="http://schemas.microsoft.com/office/powerpoint/2010/main" val="176460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7" y="5375031"/>
            <a:ext cx="7200000" cy="566738"/>
          </a:xfrm>
        </p:spPr>
        <p:txBody>
          <a:bodyPr>
            <a:normAutofit/>
          </a:bodyPr>
          <a:lstStyle/>
          <a:p>
            <a:r>
              <a:rPr lang="fr-FR" dirty="0"/>
              <a:t>Jaume </a:t>
            </a:r>
            <a:r>
              <a:rPr lang="fr-FR" dirty="0" err="1"/>
              <a:t>Plensa</a:t>
            </a:r>
            <a:r>
              <a:rPr lang="fr-FR" dirty="0"/>
              <a:t>: </a:t>
            </a:r>
            <a:r>
              <a:rPr lang="en-US" dirty="0"/>
              <a:t>Mirror I and II </a:t>
            </a:r>
            <a:r>
              <a:rPr lang="en-US" baseline="30000" dirty="0"/>
              <a:t>12, 13</a:t>
            </a:r>
            <a:endParaRPr lang="fr-FR" baseline="30000" dirty="0"/>
          </a:p>
        </p:txBody>
      </p:sp>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7200000" cy="5375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197566" y="0"/>
            <a:ext cx="1622906" cy="2492990"/>
          </a:xfrm>
          <a:prstGeom prst="rect">
            <a:avLst/>
          </a:prstGeom>
          <a:noFill/>
        </p:spPr>
        <p:txBody>
          <a:bodyPr wrap="square" rtlCol="0">
            <a:spAutoFit/>
          </a:bodyPr>
          <a:lstStyle/>
          <a:p>
            <a:r>
              <a:rPr lang="nl-BE" sz="1400" b="1" dirty="0"/>
              <a:t>Location:</a:t>
            </a:r>
          </a:p>
          <a:p>
            <a:r>
              <a:rPr lang="nl-BE" sz="1200" dirty="0"/>
              <a:t>Toledo Museum of Art, Toledo, OH, USA</a:t>
            </a:r>
          </a:p>
          <a:p>
            <a:r>
              <a:rPr lang="nl-BE" sz="1400" b="1" dirty="0"/>
              <a:t>Material:</a:t>
            </a:r>
          </a:p>
          <a:p>
            <a:r>
              <a:rPr lang="en-US" sz="1200" dirty="0"/>
              <a:t>Painted stainless steel</a:t>
            </a:r>
            <a:endParaRPr lang="nl-BE" sz="1200" b="1" dirty="0"/>
          </a:p>
          <a:p>
            <a:r>
              <a:rPr lang="nl-BE" sz="1400" b="1" dirty="0"/>
              <a:t>Dimensions:</a:t>
            </a:r>
          </a:p>
          <a:p>
            <a:r>
              <a:rPr lang="en-US" sz="1200" dirty="0"/>
              <a:t>377 x 235 x 245 cm</a:t>
            </a:r>
          </a:p>
          <a:p>
            <a:r>
              <a:rPr lang="nl-BE" sz="1200" dirty="0"/>
              <a:t>each</a:t>
            </a:r>
          </a:p>
          <a:p>
            <a:r>
              <a:rPr lang="nl-BE" sz="1400" b="1" dirty="0"/>
              <a:t>Weight:</a:t>
            </a:r>
          </a:p>
          <a:p>
            <a:endParaRPr lang="nl-BE" sz="1400" b="1" dirty="0"/>
          </a:p>
          <a:p>
            <a:r>
              <a:rPr lang="nl-BE" sz="1400" b="1" dirty="0"/>
              <a:t>Year created:</a:t>
            </a:r>
          </a:p>
          <a:p>
            <a:r>
              <a:rPr lang="nl-BE" sz="1200" dirty="0"/>
              <a:t>2010</a:t>
            </a:r>
          </a:p>
        </p:txBody>
      </p:sp>
      <p:sp>
        <p:nvSpPr>
          <p:cNvPr id="6" name="Slide Number Placeholder 5"/>
          <p:cNvSpPr>
            <a:spLocks noGrp="1"/>
          </p:cNvSpPr>
          <p:nvPr>
            <p:ph type="sldNum" sz="quarter" idx="12"/>
          </p:nvPr>
        </p:nvSpPr>
        <p:spPr/>
        <p:txBody>
          <a:bodyPr/>
          <a:lstStyle/>
          <a:p>
            <a:fld id="{387D9DEA-C109-4EC7-BDCC-42D7A05A445D}" type="slidenum">
              <a:rPr lang="fr-FR" smtClean="0"/>
              <a:t>7</a:t>
            </a:fld>
            <a:endParaRPr lang="fr-FR"/>
          </a:p>
        </p:txBody>
      </p:sp>
      <p:sp>
        <p:nvSpPr>
          <p:cNvPr id="8" name="TextBox 7"/>
          <p:cNvSpPr txBox="1"/>
          <p:nvPr/>
        </p:nvSpPr>
        <p:spPr>
          <a:xfrm>
            <a:off x="0" y="5921404"/>
            <a:ext cx="7197566" cy="900246"/>
          </a:xfrm>
          <a:prstGeom prst="rect">
            <a:avLst/>
          </a:prstGeom>
          <a:noFill/>
        </p:spPr>
        <p:txBody>
          <a:bodyPr wrap="square" rtlCol="0">
            <a:spAutoFit/>
          </a:bodyPr>
          <a:lstStyle/>
          <a:p>
            <a:pPr algn="just"/>
            <a:r>
              <a:rPr lang="en-US" sz="1050" dirty="0"/>
              <a:t>The principal concept in this piece is that of dialogue. The two figures face one another as if in perpetual, silent conversation. The title, </a:t>
            </a:r>
            <a:r>
              <a:rPr lang="en-US" sz="1050" i="1" dirty="0"/>
              <a:t>Mirror</a:t>
            </a:r>
            <a:r>
              <a:rPr lang="en-US" sz="1050" dirty="0"/>
              <a:t>, is the act that the figures perform for one another — standing as reflections of the other’s thoughts and dreams. There is room enough between the two figures for the viewer to stand and “enter” the conversation. The figures are modeled in letters from eight alphabets – Arabic, Chinese, Greek, Hindi, Hebrew, Japanese, Latin and Russian. The artist considers this dialogue and interaction as central to learning, and more importantly to understanding, between people and cultures.</a:t>
            </a:r>
            <a:endParaRPr lang="nl-BE" sz="1050" dirty="0"/>
          </a:p>
        </p:txBody>
      </p:sp>
    </p:spTree>
    <p:extLst>
      <p:ext uri="{BB962C8B-B14F-4D97-AF65-F5344CB8AC3E}">
        <p14:creationId xmlns:p14="http://schemas.microsoft.com/office/powerpoint/2010/main" val="111509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19742"/>
            <a:ext cx="7200000" cy="566738"/>
          </a:xfrm>
        </p:spPr>
        <p:txBody>
          <a:bodyPr>
            <a:normAutofit/>
          </a:bodyPr>
          <a:lstStyle/>
          <a:p>
            <a:r>
              <a:rPr lang="fr-FR" dirty="0"/>
              <a:t>Louise Bourgeois: Maman </a:t>
            </a:r>
            <a:r>
              <a:rPr lang="fr-FR" baseline="30000" dirty="0"/>
              <a:t>14</a:t>
            </a: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7200000" cy="52197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4131" y="5733256"/>
            <a:ext cx="7200000" cy="830997"/>
          </a:xfrm>
          <a:prstGeom prst="rect">
            <a:avLst/>
          </a:prstGeom>
          <a:noFill/>
        </p:spPr>
        <p:txBody>
          <a:bodyPr wrap="square" rtlCol="0">
            <a:spAutoFit/>
          </a:bodyPr>
          <a:lstStyle/>
          <a:p>
            <a:pPr algn="just"/>
            <a:r>
              <a:rPr lang="en-US" sz="1200" dirty="0"/>
              <a:t>The title </a:t>
            </a:r>
            <a:r>
              <a:rPr lang="en-US" sz="1200" i="1" dirty="0" err="1"/>
              <a:t>Maman</a:t>
            </a:r>
            <a:r>
              <a:rPr lang="en-US" sz="1200" i="1" dirty="0"/>
              <a:t> </a:t>
            </a:r>
            <a:r>
              <a:rPr lang="en-US" sz="1200" dirty="0"/>
              <a:t>enhances dynamic contradictions at the heart of the sculpture. Why the spider? </a:t>
            </a:r>
            <a:r>
              <a:rPr lang="en-US" sz="1200" i="1" dirty="0"/>
              <a:t>“Because my best friend was my mother and she was deliberate, clever, patient, soothing, reasonable, dainty, subtle, indispensable, neat, and as useful as a spider. She could also defend herself, and me, by refusing to answer ‘stupid’, inquisitive, embarrassing, personal questions”</a:t>
            </a:r>
            <a:endParaRPr lang="fr-FR" sz="1200" dirty="0"/>
          </a:p>
        </p:txBody>
      </p:sp>
      <p:sp>
        <p:nvSpPr>
          <p:cNvPr id="7" name="TextBox 6"/>
          <p:cNvSpPr txBox="1"/>
          <p:nvPr/>
        </p:nvSpPr>
        <p:spPr>
          <a:xfrm>
            <a:off x="7197566" y="0"/>
            <a:ext cx="1622906" cy="2554545"/>
          </a:xfrm>
          <a:prstGeom prst="rect">
            <a:avLst/>
          </a:prstGeom>
          <a:noFill/>
        </p:spPr>
        <p:txBody>
          <a:bodyPr wrap="square" rtlCol="0">
            <a:spAutoFit/>
          </a:bodyPr>
          <a:lstStyle/>
          <a:p>
            <a:r>
              <a:rPr lang="nl-BE" sz="1400" b="1" dirty="0"/>
              <a:t>Location:</a:t>
            </a:r>
          </a:p>
          <a:p>
            <a:r>
              <a:rPr lang="fr-FR" sz="1200" dirty="0"/>
              <a:t>Guggenheim </a:t>
            </a:r>
            <a:r>
              <a:rPr lang="fr-FR" sz="1200" dirty="0" err="1"/>
              <a:t>Museo</a:t>
            </a:r>
            <a:r>
              <a:rPr lang="fr-FR" sz="1200" dirty="0"/>
              <a:t>, Bilbao, Spain</a:t>
            </a:r>
          </a:p>
          <a:p>
            <a:r>
              <a:rPr lang="nl-BE" sz="1400" b="1" dirty="0"/>
              <a:t>Material:</a:t>
            </a:r>
          </a:p>
          <a:p>
            <a:r>
              <a:rPr lang="fr-FR" sz="1200" dirty="0"/>
              <a:t>Bronze, </a:t>
            </a:r>
            <a:r>
              <a:rPr lang="fr-FR" sz="1200" dirty="0" err="1"/>
              <a:t>marble</a:t>
            </a:r>
            <a:r>
              <a:rPr lang="fr-FR" sz="1200" dirty="0"/>
              <a:t>, and </a:t>
            </a:r>
            <a:r>
              <a:rPr lang="fr-FR" sz="1200" dirty="0" err="1"/>
              <a:t>stainless</a:t>
            </a:r>
            <a:r>
              <a:rPr lang="fr-FR" sz="1200" dirty="0"/>
              <a:t>  </a:t>
            </a:r>
            <a:r>
              <a:rPr lang="fr-FR" sz="1200" dirty="0" err="1"/>
              <a:t>steel</a:t>
            </a:r>
            <a:endParaRPr lang="nl-BE" sz="1200" b="1" dirty="0"/>
          </a:p>
          <a:p>
            <a:r>
              <a:rPr lang="nl-BE" sz="1400" b="1" dirty="0"/>
              <a:t>Dimensions:</a:t>
            </a:r>
          </a:p>
          <a:p>
            <a:r>
              <a:rPr lang="fr-FR" sz="1200" dirty="0"/>
              <a:t>9mx10mx12m</a:t>
            </a:r>
            <a:endParaRPr lang="nl-BE" sz="1200" b="1" dirty="0"/>
          </a:p>
          <a:p>
            <a:r>
              <a:rPr lang="nl-BE" sz="1400" b="1" dirty="0"/>
              <a:t>Weight:</a:t>
            </a:r>
          </a:p>
          <a:p>
            <a:endParaRPr lang="nl-BE" sz="1400" b="1" dirty="0"/>
          </a:p>
          <a:p>
            <a:r>
              <a:rPr lang="nl-BE" sz="1400" b="1" dirty="0"/>
              <a:t>Year created:</a:t>
            </a:r>
          </a:p>
          <a:p>
            <a:r>
              <a:rPr lang="nl-BE" sz="1200" dirty="0"/>
              <a:t>1999</a:t>
            </a:r>
          </a:p>
        </p:txBody>
      </p:sp>
      <p:sp>
        <p:nvSpPr>
          <p:cNvPr id="6" name="Slide Number Placeholder 5"/>
          <p:cNvSpPr>
            <a:spLocks noGrp="1"/>
          </p:cNvSpPr>
          <p:nvPr>
            <p:ph type="sldNum" sz="quarter" idx="12"/>
          </p:nvPr>
        </p:nvSpPr>
        <p:spPr/>
        <p:txBody>
          <a:bodyPr/>
          <a:lstStyle/>
          <a:p>
            <a:fld id="{387D9DEA-C109-4EC7-BDCC-42D7A05A445D}" type="slidenum">
              <a:rPr lang="fr-FR" smtClean="0"/>
              <a:t>8</a:t>
            </a:fld>
            <a:endParaRPr lang="fr-FR"/>
          </a:p>
        </p:txBody>
      </p:sp>
    </p:spTree>
    <p:extLst>
      <p:ext uri="{BB962C8B-B14F-4D97-AF65-F5344CB8AC3E}">
        <p14:creationId xmlns:p14="http://schemas.microsoft.com/office/powerpoint/2010/main" val="403121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 y="5377691"/>
            <a:ext cx="5486400" cy="566738"/>
          </a:xfrm>
        </p:spPr>
        <p:txBody>
          <a:bodyPr>
            <a:normAutofit/>
          </a:bodyPr>
          <a:lstStyle/>
          <a:p>
            <a:r>
              <a:rPr lang="fr-FR" dirty="0" err="1"/>
              <a:t>Eila</a:t>
            </a:r>
            <a:r>
              <a:rPr lang="fr-FR" dirty="0"/>
              <a:t> </a:t>
            </a:r>
            <a:r>
              <a:rPr lang="fr-FR" dirty="0" err="1"/>
              <a:t>Hiltunen</a:t>
            </a:r>
            <a:r>
              <a:rPr lang="fr-FR" dirty="0"/>
              <a:t>:  Sibelius Monument (1967)  </a:t>
            </a:r>
            <a:r>
              <a:rPr lang="fr-FR" baseline="30000" dirty="0"/>
              <a:t>15</a:t>
            </a:r>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7200000" cy="53776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5179" y="5949280"/>
            <a:ext cx="7230358" cy="738664"/>
          </a:xfrm>
          <a:prstGeom prst="rect">
            <a:avLst/>
          </a:prstGeom>
          <a:noFill/>
        </p:spPr>
        <p:txBody>
          <a:bodyPr wrap="square" rtlCol="0">
            <a:spAutoFit/>
          </a:bodyPr>
          <a:lstStyle/>
          <a:p>
            <a:pPr algn="just"/>
            <a:r>
              <a:rPr lang="en-US" sz="1400" dirty="0"/>
              <a:t>The Sibelius Monument in Helsinki, Finland, is dedicated to the Finnish composer Jean Sibelius. Weighing around 24 </a:t>
            </a:r>
            <a:r>
              <a:rPr lang="en-US" sz="1400" dirty="0" err="1"/>
              <a:t>tonnes</a:t>
            </a:r>
            <a:r>
              <a:rPr lang="en-US" sz="1400" dirty="0"/>
              <a:t>, the sculpture is made up of more than 600 stainless steel tubes, welded together in a wave-like formation which resembles the shape of organ pipes.</a:t>
            </a:r>
            <a:endParaRPr lang="fr-FR" sz="1400" dirty="0"/>
          </a:p>
        </p:txBody>
      </p:sp>
      <p:sp>
        <p:nvSpPr>
          <p:cNvPr id="7" name="TextBox 6"/>
          <p:cNvSpPr txBox="1"/>
          <p:nvPr/>
        </p:nvSpPr>
        <p:spPr>
          <a:xfrm>
            <a:off x="7197566" y="0"/>
            <a:ext cx="1622906" cy="2739211"/>
          </a:xfrm>
          <a:prstGeom prst="rect">
            <a:avLst/>
          </a:prstGeom>
          <a:noFill/>
        </p:spPr>
        <p:txBody>
          <a:bodyPr wrap="square" rtlCol="0">
            <a:spAutoFit/>
          </a:bodyPr>
          <a:lstStyle/>
          <a:p>
            <a:r>
              <a:rPr lang="nl-BE" sz="1400" b="1" dirty="0"/>
              <a:t>Location:</a:t>
            </a:r>
          </a:p>
          <a:p>
            <a:r>
              <a:rPr lang="nl-BE" sz="1200" dirty="0"/>
              <a:t>Helsinki, Finland</a:t>
            </a:r>
          </a:p>
          <a:p>
            <a:r>
              <a:rPr lang="nl-BE" sz="1400" b="1" dirty="0"/>
              <a:t>Material:</a:t>
            </a:r>
          </a:p>
          <a:p>
            <a:r>
              <a:rPr lang="nl-BE" sz="1200" dirty="0"/>
              <a:t>600 Stainless Steel Tubes</a:t>
            </a:r>
          </a:p>
          <a:p>
            <a:r>
              <a:rPr lang="nl-BE" sz="1400" b="1" dirty="0"/>
              <a:t>Dimensions:</a:t>
            </a:r>
          </a:p>
          <a:p>
            <a:r>
              <a:rPr lang="en-US" sz="1200" dirty="0"/>
              <a:t>8.5 m high, 10.5m in length, and 6.5m in depth</a:t>
            </a:r>
            <a:endParaRPr lang="nl-BE" sz="1200" b="1" dirty="0"/>
          </a:p>
          <a:p>
            <a:r>
              <a:rPr lang="nl-BE" sz="1400" b="1" dirty="0"/>
              <a:t>Weight:</a:t>
            </a:r>
          </a:p>
          <a:p>
            <a:r>
              <a:rPr lang="nl-BE" sz="1200" dirty="0"/>
              <a:t>24 tonnes</a:t>
            </a:r>
          </a:p>
          <a:p>
            <a:r>
              <a:rPr lang="nl-BE" sz="1400" b="1" dirty="0"/>
              <a:t>Year created:</a:t>
            </a:r>
          </a:p>
          <a:p>
            <a:r>
              <a:rPr lang="nl-BE" sz="1200" dirty="0"/>
              <a:t>1967</a:t>
            </a:r>
          </a:p>
        </p:txBody>
      </p:sp>
      <p:sp>
        <p:nvSpPr>
          <p:cNvPr id="6" name="Slide Number Placeholder 5"/>
          <p:cNvSpPr>
            <a:spLocks noGrp="1"/>
          </p:cNvSpPr>
          <p:nvPr>
            <p:ph type="sldNum" sz="quarter" idx="12"/>
          </p:nvPr>
        </p:nvSpPr>
        <p:spPr/>
        <p:txBody>
          <a:bodyPr/>
          <a:lstStyle/>
          <a:p>
            <a:fld id="{387D9DEA-C109-4EC7-BDCC-42D7A05A445D}" type="slidenum">
              <a:rPr lang="fr-FR" smtClean="0"/>
              <a:t>9</a:t>
            </a:fld>
            <a:endParaRPr lang="fr-FR"/>
          </a:p>
        </p:txBody>
      </p:sp>
    </p:spTree>
    <p:extLst>
      <p:ext uri="{BB962C8B-B14F-4D97-AF65-F5344CB8AC3E}">
        <p14:creationId xmlns:p14="http://schemas.microsoft.com/office/powerpoint/2010/main" val="431778703"/>
      </p:ext>
    </p:extLst>
  </p:cSld>
  <p:clrMapOvr>
    <a:masterClrMapping/>
  </p:clrMapOvr>
</p:sld>
</file>

<file path=ppt/theme/theme1.xml><?xml version="1.0" encoding="utf-8"?>
<a:theme xmlns:a="http://schemas.openxmlformats.org/drawingml/2006/main" name="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 01 Why Stainless Steel</Template>
  <TotalTime>0</TotalTime>
  <Words>3459</Words>
  <Application>Microsoft Office PowerPoint</Application>
  <PresentationFormat>On-screen Show (4:3)</PresentationFormat>
  <Paragraphs>377</Paragraphs>
  <Slides>31</Slides>
  <Notes>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31</vt:i4>
      </vt:variant>
    </vt:vector>
  </HeadingPairs>
  <TitlesOfParts>
    <vt:vector size="38" baseType="lpstr">
      <vt:lpstr>Arial</vt:lpstr>
      <vt:lpstr>Calibri</vt:lpstr>
      <vt:lpstr>Wingdings</vt:lpstr>
      <vt:lpstr>Custom Design</vt:lpstr>
      <vt:lpstr>1_Custom Design</vt:lpstr>
      <vt:lpstr>2_Custom Design</vt:lpstr>
      <vt:lpstr>3_Custom Design</vt:lpstr>
      <vt:lpstr>Supporting presentation for lecturers of Architecture/Civil Engineering</vt:lpstr>
      <vt:lpstr>Andy Scott: The Kelpies 1, 2</vt:lpstr>
      <vt:lpstr>Design: A. Waterkeyn  Architects: A. and J. Polak: Atomium 3, 4</vt:lpstr>
      <vt:lpstr>Designer: E. Saarinen Engineer: H. Bandel: Gateway Arch 5, 6</vt:lpstr>
      <vt:lpstr>Sir Anish Kapoor: Cloud Gate 7, 8</vt:lpstr>
      <vt:lpstr>Anilore Banon: Les Braves 9 - 11</vt:lpstr>
      <vt:lpstr>Jaume Plensa: Mirror I and II 12, 13</vt:lpstr>
      <vt:lpstr>Louise Bourgeois: Maman 14</vt:lpstr>
      <vt:lpstr>Eila Hiltunen:  Sibelius Monument (1967)  15</vt:lpstr>
      <vt:lpstr>Monica Bonvicini: Hun Ligger (She Lies) 16 </vt:lpstr>
      <vt:lpstr>Sir Anish Kapoor: Turning the world upside down  17</vt:lpstr>
      <vt:lpstr>Jon Gunnar Arnason: Sun Voyager 18</vt:lpstr>
      <vt:lpstr>Robin Wight: Fantasywire 19</vt:lpstr>
      <vt:lpstr>Architect Jaime Latapi Lopez: Cristo de Chiapas 20</vt:lpstr>
      <vt:lpstr>Joana Vasconcelos: Marylin (2009) 21</vt:lpstr>
      <vt:lpstr>Jeff Koons: Sacred Heart Red/Gold …22</vt:lpstr>
      <vt:lpstr>Gil Bruvel: Dichotomy 23</vt:lpstr>
      <vt:lpstr>David Černý: Metamorphosis 24</vt:lpstr>
      <vt:lpstr>Linda Bakke: The Big Elk 25</vt:lpstr>
      <vt:lpstr>Chen Zhen: La danse de la fontaine émergente 26</vt:lpstr>
      <vt:lpstr>PowerPoint Presentation</vt:lpstr>
      <vt:lpstr>PowerPoint Presentation</vt:lpstr>
      <vt:lpstr>PowerPoint Presentation</vt:lpstr>
      <vt:lpstr>Robert Gahr: Surge 30</vt:lpstr>
      <vt:lpstr>Ralfonso Karo: #1 Kinetic Wind Sculpture  31</vt:lpstr>
      <vt:lpstr>Sun Hyuk Kim: Forgotten Memory 32, 33</vt:lpstr>
      <vt:lpstr>And there is a lot more !</vt:lpstr>
      <vt:lpstr>References (1/3)</vt:lpstr>
      <vt:lpstr>References Art   (2/3)</vt:lpstr>
      <vt:lpstr>References Art   (3/3)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dc:title>
  <dc:creator>Bernard</dc:creator>
  <cp:keywords>stainless steel, training, architects, engineers, art</cp:keywords>
  <cp:lastModifiedBy>Jo Claes</cp:lastModifiedBy>
  <cp:revision>243</cp:revision>
  <cp:lastPrinted>2014-08-07T10:53:09Z</cp:lastPrinted>
  <dcterms:created xsi:type="dcterms:W3CDTF">2014-02-13T21:27:49Z</dcterms:created>
  <dcterms:modified xsi:type="dcterms:W3CDTF">2022-02-25T09:12:32Z</dcterms:modified>
</cp:coreProperties>
</file>