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3.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3" r:id="rId3"/>
    <p:sldMasterId id="2147483703" r:id="rId4"/>
    <p:sldMasterId id="2147483713" r:id="rId5"/>
    <p:sldMasterId id="2147483723" r:id="rId6"/>
    <p:sldMasterId id="2147483733" r:id="rId7"/>
    <p:sldMasterId id="2147483743" r:id="rId8"/>
    <p:sldMasterId id="2147483753" r:id="rId9"/>
    <p:sldMasterId id="2147483763" r:id="rId10"/>
    <p:sldMasterId id="2147483773" r:id="rId11"/>
    <p:sldMasterId id="2147483783" r:id="rId12"/>
    <p:sldMasterId id="2147483793" r:id="rId13"/>
    <p:sldMasterId id="2147483803" r:id="rId14"/>
    <p:sldMasterId id="2147483815" r:id="rId15"/>
    <p:sldMasterId id="2147483827" r:id="rId16"/>
  </p:sldMasterIdLst>
  <p:notesMasterIdLst>
    <p:notesMasterId r:id="rId67"/>
  </p:notesMasterIdLst>
  <p:sldIdLst>
    <p:sldId id="256" r:id="rId17"/>
    <p:sldId id="390" r:id="rId18"/>
    <p:sldId id="381" r:id="rId19"/>
    <p:sldId id="365" r:id="rId20"/>
    <p:sldId id="384" r:id="rId21"/>
    <p:sldId id="385" r:id="rId22"/>
    <p:sldId id="383" r:id="rId23"/>
    <p:sldId id="363" r:id="rId24"/>
    <p:sldId id="364" r:id="rId25"/>
    <p:sldId id="389" r:id="rId26"/>
    <p:sldId id="387" r:id="rId27"/>
    <p:sldId id="362" r:id="rId28"/>
    <p:sldId id="257" r:id="rId29"/>
    <p:sldId id="288" r:id="rId30"/>
    <p:sldId id="289" r:id="rId31"/>
    <p:sldId id="304" r:id="rId32"/>
    <p:sldId id="287" r:id="rId33"/>
    <p:sldId id="260" r:id="rId34"/>
    <p:sldId id="261" r:id="rId35"/>
    <p:sldId id="262" r:id="rId36"/>
    <p:sldId id="263" r:id="rId37"/>
    <p:sldId id="264" r:id="rId38"/>
    <p:sldId id="265" r:id="rId39"/>
    <p:sldId id="266" r:id="rId40"/>
    <p:sldId id="267" r:id="rId41"/>
    <p:sldId id="268" r:id="rId42"/>
    <p:sldId id="269" r:id="rId43"/>
    <p:sldId id="270" r:id="rId44"/>
    <p:sldId id="302" r:id="rId45"/>
    <p:sldId id="271" r:id="rId46"/>
    <p:sldId id="295" r:id="rId47"/>
    <p:sldId id="272" r:id="rId48"/>
    <p:sldId id="296" r:id="rId49"/>
    <p:sldId id="300" r:id="rId50"/>
    <p:sldId id="301" r:id="rId51"/>
    <p:sldId id="297" r:id="rId52"/>
    <p:sldId id="298" r:id="rId53"/>
    <p:sldId id="274" r:id="rId54"/>
    <p:sldId id="275" r:id="rId55"/>
    <p:sldId id="305" r:id="rId56"/>
    <p:sldId id="306" r:id="rId57"/>
    <p:sldId id="307" r:id="rId58"/>
    <p:sldId id="279" r:id="rId59"/>
    <p:sldId id="280" r:id="rId60"/>
    <p:sldId id="281" r:id="rId61"/>
    <p:sldId id="282" r:id="rId62"/>
    <p:sldId id="283" r:id="rId63"/>
    <p:sldId id="285" r:id="rId64"/>
    <p:sldId id="303" r:id="rId65"/>
    <p:sldId id="273"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418AC-8D86-4AF1-B036-DEB4E3FB4C87}" v="21" dt="2020-01-28T13:19:44.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165" autoAdjust="0"/>
  </p:normalViewPr>
  <p:slideViewPr>
    <p:cSldViewPr>
      <p:cViewPr varScale="1">
        <p:scale>
          <a:sx n="82" d="100"/>
          <a:sy n="82" d="100"/>
        </p:scale>
        <p:origin x="1430" y="77"/>
      </p:cViewPr>
      <p:guideLst/>
    </p:cSldViewPr>
  </p:slideViewPr>
  <p:notesTextViewPr>
    <p:cViewPr>
      <p:scale>
        <a:sx n="1" d="1"/>
        <a:sy n="1" d="1"/>
      </p:scale>
      <p:origin x="0" y="0"/>
    </p:cViewPr>
  </p:notesTextViewPr>
  <p:sorterViewPr>
    <p:cViewPr>
      <p:scale>
        <a:sx n="100" d="100"/>
        <a:sy n="100" d="100"/>
      </p:scale>
      <p:origin x="0" y="-32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B0905065-110B-4D0D-BC9D-A154C7CA68C3}"/>
    <pc:docChg chg="undo custSel addSld delSld modSld sldOrd">
      <pc:chgData name="Jo Claes" userId="d64208f3-0076-4064-b6ac-7d8ee9dc279f" providerId="ADAL" clId="{B0905065-110B-4D0D-BC9D-A154C7CA68C3}" dt="2019-11-07T10:34:49.433" v="117" actId="20577"/>
      <pc:docMkLst>
        <pc:docMk/>
      </pc:docMkLst>
      <pc:sldChg chg="modSp add ord">
        <pc:chgData name="Jo Claes" userId="d64208f3-0076-4064-b6ac-7d8ee9dc279f" providerId="ADAL" clId="{B0905065-110B-4D0D-BC9D-A154C7CA68C3}" dt="2019-11-07T09:30:36.453" v="61" actId="20577"/>
        <pc:sldMkLst>
          <pc:docMk/>
          <pc:sldMk cId="3210244220" sldId="256"/>
        </pc:sldMkLst>
        <pc:spChg chg="mod">
          <ac:chgData name="Jo Claes" userId="d64208f3-0076-4064-b6ac-7d8ee9dc279f" providerId="ADAL" clId="{B0905065-110B-4D0D-BC9D-A154C7CA68C3}" dt="2019-11-07T09:30:36.453" v="61" actId="20577"/>
          <ac:spMkLst>
            <pc:docMk/>
            <pc:sldMk cId="3210244220" sldId="256"/>
            <ac:spMk id="3" creationId="{00000000-0000-0000-0000-000000000000}"/>
          </ac:spMkLst>
        </pc:spChg>
      </pc:sldChg>
      <pc:sldChg chg="addSp delSp modSp">
        <pc:chgData name="Jo Claes" userId="d64208f3-0076-4064-b6ac-7d8ee9dc279f" providerId="ADAL" clId="{B0905065-110B-4D0D-BC9D-A154C7CA68C3}" dt="2019-11-07T09:33:54.883" v="93" actId="20577"/>
        <pc:sldMkLst>
          <pc:docMk/>
          <pc:sldMk cId="4067764396" sldId="257"/>
        </pc:sldMkLst>
        <pc:spChg chg="mod">
          <ac:chgData name="Jo Claes" userId="d64208f3-0076-4064-b6ac-7d8ee9dc279f" providerId="ADAL" clId="{B0905065-110B-4D0D-BC9D-A154C7CA68C3}" dt="2019-11-07T09:33:54.883" v="93" actId="20577"/>
          <ac:spMkLst>
            <pc:docMk/>
            <pc:sldMk cId="4067764396" sldId="257"/>
            <ac:spMk id="3" creationId="{00000000-0000-0000-0000-000000000000}"/>
          </ac:spMkLst>
        </pc:spChg>
        <pc:spChg chg="add del mod">
          <ac:chgData name="Jo Claes" userId="d64208f3-0076-4064-b6ac-7d8ee9dc279f" providerId="ADAL" clId="{B0905065-110B-4D0D-BC9D-A154C7CA68C3}" dt="2019-11-07T09:29:33.972" v="28"/>
          <ac:spMkLst>
            <pc:docMk/>
            <pc:sldMk cId="4067764396" sldId="257"/>
            <ac:spMk id="5" creationId="{01D6F7CD-39B5-46BD-B9E9-025A678466E0}"/>
          </ac:spMkLst>
        </pc:spChg>
        <pc:spChg chg="add del mod">
          <ac:chgData name="Jo Claes" userId="d64208f3-0076-4064-b6ac-7d8ee9dc279f" providerId="ADAL" clId="{B0905065-110B-4D0D-BC9D-A154C7CA68C3}" dt="2019-11-07T09:29:33.972" v="28"/>
          <ac:spMkLst>
            <pc:docMk/>
            <pc:sldMk cId="4067764396" sldId="257"/>
            <ac:spMk id="6" creationId="{3AAE97BD-8E36-4AFF-97E8-8BAFC49C8961}"/>
          </ac:spMkLst>
        </pc:spChg>
        <pc:spChg chg="add del mod">
          <ac:chgData name="Jo Claes" userId="d64208f3-0076-4064-b6ac-7d8ee9dc279f" providerId="ADAL" clId="{B0905065-110B-4D0D-BC9D-A154C7CA68C3}" dt="2019-11-07T09:29:38.893" v="29" actId="478"/>
          <ac:spMkLst>
            <pc:docMk/>
            <pc:sldMk cId="4067764396" sldId="257"/>
            <ac:spMk id="7" creationId="{35A0285B-2419-44E2-AC0A-4E4544F4D209}"/>
          </ac:spMkLst>
        </pc:spChg>
      </pc:sldChg>
      <pc:sldChg chg="modSp">
        <pc:chgData name="Jo Claes" userId="d64208f3-0076-4064-b6ac-7d8ee9dc279f" providerId="ADAL" clId="{B0905065-110B-4D0D-BC9D-A154C7CA68C3}" dt="2019-11-07T09:34:03.224" v="96" actId="20577"/>
        <pc:sldMkLst>
          <pc:docMk/>
          <pc:sldMk cId="2504467089" sldId="272"/>
        </pc:sldMkLst>
        <pc:spChg chg="mod">
          <ac:chgData name="Jo Claes" userId="d64208f3-0076-4064-b6ac-7d8ee9dc279f" providerId="ADAL" clId="{B0905065-110B-4D0D-BC9D-A154C7CA68C3}" dt="2019-11-07T09:34:03.224" v="96" actId="20577"/>
          <ac:spMkLst>
            <pc:docMk/>
            <pc:sldMk cId="2504467089" sldId="272"/>
            <ac:spMk id="3" creationId="{00000000-0000-0000-0000-000000000000}"/>
          </ac:spMkLst>
        </pc:spChg>
        <pc:spChg chg="mod">
          <ac:chgData name="Jo Claes" userId="d64208f3-0076-4064-b6ac-7d8ee9dc279f" providerId="ADAL" clId="{B0905065-110B-4D0D-BC9D-A154C7CA68C3}" dt="2019-11-07T09:32:43.446" v="82" actId="20577"/>
          <ac:spMkLst>
            <pc:docMk/>
            <pc:sldMk cId="2504467089" sldId="272"/>
            <ac:spMk id="5" creationId="{00000000-0000-0000-0000-000000000000}"/>
          </ac:spMkLst>
        </pc:spChg>
      </pc:sldChg>
      <pc:sldChg chg="addSp delSp modSp">
        <pc:chgData name="Jo Claes" userId="d64208f3-0076-4064-b6ac-7d8ee9dc279f" providerId="ADAL" clId="{B0905065-110B-4D0D-BC9D-A154C7CA68C3}" dt="2019-11-07T10:33:54.983" v="111"/>
        <pc:sldMkLst>
          <pc:docMk/>
          <pc:sldMk cId="2171299231" sldId="288"/>
        </pc:sldMkLst>
        <pc:spChg chg="add del mod">
          <ac:chgData name="Jo Claes" userId="d64208f3-0076-4064-b6ac-7d8ee9dc279f" providerId="ADAL" clId="{B0905065-110B-4D0D-BC9D-A154C7CA68C3}" dt="2019-11-07T10:33:54.983" v="111"/>
          <ac:spMkLst>
            <pc:docMk/>
            <pc:sldMk cId="2171299231" sldId="288"/>
            <ac:spMk id="5" creationId="{E33CDAE8-BD49-47DA-B787-F14B2A384DAF}"/>
          </ac:spMkLst>
        </pc:spChg>
        <pc:spChg chg="add del mod">
          <ac:chgData name="Jo Claes" userId="d64208f3-0076-4064-b6ac-7d8ee9dc279f" providerId="ADAL" clId="{B0905065-110B-4D0D-BC9D-A154C7CA68C3}" dt="2019-11-07T10:33:54.983" v="111"/>
          <ac:spMkLst>
            <pc:docMk/>
            <pc:sldMk cId="2171299231" sldId="288"/>
            <ac:spMk id="6" creationId="{97E06385-E87B-432A-839C-CDCE5B986523}"/>
          </ac:spMkLst>
        </pc:spChg>
      </pc:sldChg>
      <pc:sldChg chg="modSp">
        <pc:chgData name="Jo Claes" userId="d64208f3-0076-4064-b6ac-7d8ee9dc279f" providerId="ADAL" clId="{B0905065-110B-4D0D-BC9D-A154C7CA68C3}" dt="2019-11-07T10:34:49.433" v="117" actId="20577"/>
        <pc:sldMkLst>
          <pc:docMk/>
          <pc:sldMk cId="4148952703" sldId="303"/>
        </pc:sldMkLst>
        <pc:spChg chg="mod">
          <ac:chgData name="Jo Claes" userId="d64208f3-0076-4064-b6ac-7d8ee9dc279f" providerId="ADAL" clId="{B0905065-110B-4D0D-BC9D-A154C7CA68C3}" dt="2019-11-07T10:34:49.433" v="117" actId="20577"/>
          <ac:spMkLst>
            <pc:docMk/>
            <pc:sldMk cId="4148952703" sldId="303"/>
            <ac:spMk id="3" creationId="{00000000-0000-0000-0000-000000000000}"/>
          </ac:spMkLst>
        </pc:spChg>
      </pc:sldChg>
      <pc:sldChg chg="modSp add">
        <pc:chgData name="Jo Claes" userId="d64208f3-0076-4064-b6ac-7d8ee9dc279f" providerId="ADAL" clId="{B0905065-110B-4D0D-BC9D-A154C7CA68C3}" dt="2019-11-07T10:33:32.407" v="109" actId="12"/>
        <pc:sldMkLst>
          <pc:docMk/>
          <pc:sldMk cId="550442618" sldId="362"/>
        </pc:sldMkLst>
        <pc:spChg chg="mod">
          <ac:chgData name="Jo Claes" userId="d64208f3-0076-4064-b6ac-7d8ee9dc279f" providerId="ADAL" clId="{B0905065-110B-4D0D-BC9D-A154C7CA68C3}" dt="2019-11-07T10:33:32.407" v="109" actId="12"/>
          <ac:spMkLst>
            <pc:docMk/>
            <pc:sldMk cId="550442618" sldId="362"/>
            <ac:spMk id="3" creationId="{00000000-0000-0000-0000-000000000000}"/>
          </ac:spMkLst>
        </pc:spChg>
      </pc:sldChg>
      <pc:sldChg chg="modSp add">
        <pc:chgData name="Jo Claes" userId="d64208f3-0076-4064-b6ac-7d8ee9dc279f" providerId="ADAL" clId="{B0905065-110B-4D0D-BC9D-A154C7CA68C3}" dt="2019-11-07T10:33:00.264" v="108" actId="408"/>
        <pc:sldMkLst>
          <pc:docMk/>
          <pc:sldMk cId="3248567082" sldId="363"/>
        </pc:sldMkLst>
        <pc:picChg chg="mod">
          <ac:chgData name="Jo Claes" userId="d64208f3-0076-4064-b6ac-7d8ee9dc279f" providerId="ADAL" clId="{B0905065-110B-4D0D-BC9D-A154C7CA68C3}" dt="2019-11-07T10:33:00.264" v="108" actId="408"/>
          <ac:picMkLst>
            <pc:docMk/>
            <pc:sldMk cId="3248567082" sldId="363"/>
            <ac:picMk id="2" creationId="{00000000-0000-0000-0000-000000000000}"/>
          </ac:picMkLst>
        </pc:picChg>
        <pc:picChg chg="mod">
          <ac:chgData name="Jo Claes" userId="d64208f3-0076-4064-b6ac-7d8ee9dc279f" providerId="ADAL" clId="{B0905065-110B-4D0D-BC9D-A154C7CA68C3}" dt="2019-11-07T10:32:53.437" v="107" actId="552"/>
          <ac:picMkLst>
            <pc:docMk/>
            <pc:sldMk cId="3248567082" sldId="363"/>
            <ac:picMk id="6" creationId="{00000000-0000-0000-0000-000000000000}"/>
          </ac:picMkLst>
        </pc:picChg>
        <pc:picChg chg="mod">
          <ac:chgData name="Jo Claes" userId="d64208f3-0076-4064-b6ac-7d8ee9dc279f" providerId="ADAL" clId="{B0905065-110B-4D0D-BC9D-A154C7CA68C3}" dt="2019-11-07T10:33:00.264" v="108" actId="408"/>
          <ac:picMkLst>
            <pc:docMk/>
            <pc:sldMk cId="3248567082" sldId="363"/>
            <ac:picMk id="8" creationId="{00000000-0000-0000-0000-000000000000}"/>
          </ac:picMkLst>
        </pc:picChg>
        <pc:picChg chg="mod">
          <ac:chgData name="Jo Claes" userId="d64208f3-0076-4064-b6ac-7d8ee9dc279f" providerId="ADAL" clId="{B0905065-110B-4D0D-BC9D-A154C7CA68C3}" dt="2019-11-07T10:33:00.264" v="108" actId="408"/>
          <ac:picMkLst>
            <pc:docMk/>
            <pc:sldMk cId="3248567082" sldId="363"/>
            <ac:picMk id="2050" creationId="{00000000-0000-0000-0000-000000000000}"/>
          </ac:picMkLst>
        </pc:picChg>
      </pc:sldChg>
      <pc:sldChg chg="add">
        <pc:chgData name="Jo Claes" userId="d64208f3-0076-4064-b6ac-7d8ee9dc279f" providerId="ADAL" clId="{B0905065-110B-4D0D-BC9D-A154C7CA68C3}" dt="2019-11-07T09:30:56.355" v="68"/>
        <pc:sldMkLst>
          <pc:docMk/>
          <pc:sldMk cId="1263286858" sldId="364"/>
        </pc:sldMkLst>
      </pc:sldChg>
      <pc:sldChg chg="add">
        <pc:chgData name="Jo Claes" userId="d64208f3-0076-4064-b6ac-7d8ee9dc279f" providerId="ADAL" clId="{B0905065-110B-4D0D-BC9D-A154C7CA68C3}" dt="2019-11-07T09:30:49.715" v="63"/>
        <pc:sldMkLst>
          <pc:docMk/>
          <pc:sldMk cId="2672561390" sldId="365"/>
        </pc:sldMkLst>
      </pc:sldChg>
      <pc:sldChg chg="addSp delSp modSp add">
        <pc:chgData name="Jo Claes" userId="d64208f3-0076-4064-b6ac-7d8ee9dc279f" providerId="ADAL" clId="{B0905065-110B-4D0D-BC9D-A154C7CA68C3}" dt="2019-11-07T10:30:26.151" v="97" actId="478"/>
        <pc:sldMkLst>
          <pc:docMk/>
          <pc:sldMk cId="2663596254" sldId="381"/>
        </pc:sldMkLst>
        <pc:spChg chg="add del mod">
          <ac:chgData name="Jo Claes" userId="d64208f3-0076-4064-b6ac-7d8ee9dc279f" providerId="ADAL" clId="{B0905065-110B-4D0D-BC9D-A154C7CA68C3}" dt="2019-11-07T09:31:12.960" v="72"/>
          <ac:spMkLst>
            <pc:docMk/>
            <pc:sldMk cId="2663596254" sldId="381"/>
            <ac:spMk id="2" creationId="{2945AC51-6E6F-4F33-85EE-FB7FF4DB591A}"/>
          </ac:spMkLst>
        </pc:spChg>
        <pc:spChg chg="add del mod">
          <ac:chgData name="Jo Claes" userId="d64208f3-0076-4064-b6ac-7d8ee9dc279f" providerId="ADAL" clId="{B0905065-110B-4D0D-BC9D-A154C7CA68C3}" dt="2019-11-07T09:31:12.960" v="72"/>
          <ac:spMkLst>
            <pc:docMk/>
            <pc:sldMk cId="2663596254" sldId="381"/>
            <ac:spMk id="3" creationId="{8CB990E9-F415-4D09-B267-D5935B682287}"/>
          </ac:spMkLst>
        </pc:spChg>
        <pc:spChg chg="mod">
          <ac:chgData name="Jo Claes" userId="d64208f3-0076-4064-b6ac-7d8ee9dc279f" providerId="ADAL" clId="{B0905065-110B-4D0D-BC9D-A154C7CA68C3}" dt="2019-11-07T09:33:49.040" v="90" actId="20577"/>
          <ac:spMkLst>
            <pc:docMk/>
            <pc:sldMk cId="2663596254" sldId="381"/>
            <ac:spMk id="5" creationId="{00000000-0000-0000-0000-000000000000}"/>
          </ac:spMkLst>
        </pc:spChg>
        <pc:spChg chg="add del mod">
          <ac:chgData name="Jo Claes" userId="d64208f3-0076-4064-b6ac-7d8ee9dc279f" providerId="ADAL" clId="{B0905065-110B-4D0D-BC9D-A154C7CA68C3}" dt="2019-11-07T10:30:26.151" v="97" actId="478"/>
          <ac:spMkLst>
            <pc:docMk/>
            <pc:sldMk cId="2663596254" sldId="381"/>
            <ac:spMk id="6" creationId="{4F42FA2A-95D4-4D8A-AF3B-EFA316AE4F3E}"/>
          </ac:spMkLst>
        </pc:spChg>
      </pc:sldChg>
      <pc:sldChg chg="add">
        <pc:chgData name="Jo Claes" userId="d64208f3-0076-4064-b6ac-7d8ee9dc279f" providerId="ADAL" clId="{B0905065-110B-4D0D-BC9D-A154C7CA68C3}" dt="2019-11-07T09:30:54.074" v="66"/>
        <pc:sldMkLst>
          <pc:docMk/>
          <pc:sldMk cId="3076741883" sldId="383"/>
        </pc:sldMkLst>
      </pc:sldChg>
      <pc:sldChg chg="modSp add">
        <pc:chgData name="Jo Claes" userId="d64208f3-0076-4064-b6ac-7d8ee9dc279f" providerId="ADAL" clId="{B0905065-110B-4D0D-BC9D-A154C7CA68C3}" dt="2019-11-07T10:30:37.634" v="98" actId="207"/>
        <pc:sldMkLst>
          <pc:docMk/>
          <pc:sldMk cId="3189945817" sldId="384"/>
        </pc:sldMkLst>
        <pc:spChg chg="mod">
          <ac:chgData name="Jo Claes" userId="d64208f3-0076-4064-b6ac-7d8ee9dc279f" providerId="ADAL" clId="{B0905065-110B-4D0D-BC9D-A154C7CA68C3}" dt="2019-11-07T10:30:37.634" v="98" actId="207"/>
          <ac:spMkLst>
            <pc:docMk/>
            <pc:sldMk cId="3189945817" sldId="384"/>
            <ac:spMk id="3" creationId="{00000000-0000-0000-0000-000000000000}"/>
          </ac:spMkLst>
        </pc:spChg>
      </pc:sldChg>
      <pc:sldChg chg="add">
        <pc:chgData name="Jo Claes" userId="d64208f3-0076-4064-b6ac-7d8ee9dc279f" providerId="ADAL" clId="{B0905065-110B-4D0D-BC9D-A154C7CA68C3}" dt="2019-11-07T09:30:52.293" v="65"/>
        <pc:sldMkLst>
          <pc:docMk/>
          <pc:sldMk cId="1684040404" sldId="385"/>
        </pc:sldMkLst>
      </pc:sldChg>
      <pc:sldChg chg="add">
        <pc:chgData name="Jo Claes" userId="d64208f3-0076-4064-b6ac-7d8ee9dc279f" providerId="ADAL" clId="{B0905065-110B-4D0D-BC9D-A154C7CA68C3}" dt="2019-11-07T09:31:01.056" v="70"/>
        <pc:sldMkLst>
          <pc:docMk/>
          <pc:sldMk cId="1634951203" sldId="387"/>
        </pc:sldMkLst>
      </pc:sldChg>
      <pc:sldChg chg="add">
        <pc:chgData name="Jo Claes" userId="d64208f3-0076-4064-b6ac-7d8ee9dc279f" providerId="ADAL" clId="{B0905065-110B-4D0D-BC9D-A154C7CA68C3}" dt="2019-11-07T09:30:57.573" v="69"/>
        <pc:sldMkLst>
          <pc:docMk/>
          <pc:sldMk cId="675781034" sldId="389"/>
        </pc:sldMkLst>
      </pc:sldChg>
      <pc:sldChg chg="modSp add">
        <pc:chgData name="Jo Claes" userId="d64208f3-0076-4064-b6ac-7d8ee9dc279f" providerId="ADAL" clId="{B0905065-110B-4D0D-BC9D-A154C7CA68C3}" dt="2019-11-07T09:33:02.685" v="85" actId="27636"/>
        <pc:sldMkLst>
          <pc:docMk/>
          <pc:sldMk cId="1124534359" sldId="390"/>
        </pc:sldMkLst>
        <pc:spChg chg="mod">
          <ac:chgData name="Jo Claes" userId="d64208f3-0076-4064-b6ac-7d8ee9dc279f" providerId="ADAL" clId="{B0905065-110B-4D0D-BC9D-A154C7CA68C3}" dt="2019-11-07T09:33:02.685" v="85" actId="27636"/>
          <ac:spMkLst>
            <pc:docMk/>
            <pc:sldMk cId="1124534359" sldId="390"/>
            <ac:spMk id="3" creationId="{00000000-0000-0000-0000-000000000000}"/>
          </ac:spMkLst>
        </pc:spChg>
      </pc:sldChg>
    </pc:docChg>
  </pc:docChgLst>
  <pc:docChgLst>
    <pc:chgData name="Jo Claes" userId="d64208f3-0076-4064-b6ac-7d8ee9dc279f" providerId="ADAL" clId="{EA5418AC-8D86-4AF1-B036-DEB4E3FB4C87}"/>
    <pc:docChg chg="undo custSel modSld">
      <pc:chgData name="Jo Claes" userId="d64208f3-0076-4064-b6ac-7d8ee9dc279f" providerId="ADAL" clId="{EA5418AC-8D86-4AF1-B036-DEB4E3FB4C87}" dt="2020-01-28T12:43:54.743" v="168" actId="20577"/>
      <pc:docMkLst>
        <pc:docMk/>
      </pc:docMkLst>
      <pc:sldChg chg="modSp">
        <pc:chgData name="Jo Claes" userId="d64208f3-0076-4064-b6ac-7d8ee9dc279f" providerId="ADAL" clId="{EA5418AC-8D86-4AF1-B036-DEB4E3FB4C87}" dt="2020-01-28T12:42:52.944" v="133" actId="27636"/>
        <pc:sldMkLst>
          <pc:docMk/>
          <pc:sldMk cId="1767013959" sldId="271"/>
        </pc:sldMkLst>
        <pc:spChg chg="mod">
          <ac:chgData name="Jo Claes" userId="d64208f3-0076-4064-b6ac-7d8ee9dc279f" providerId="ADAL" clId="{EA5418AC-8D86-4AF1-B036-DEB4E3FB4C87}" dt="2020-01-28T12:42:52.944" v="133" actId="27636"/>
          <ac:spMkLst>
            <pc:docMk/>
            <pc:sldMk cId="1767013959" sldId="271"/>
            <ac:spMk id="3" creationId="{00000000-0000-0000-0000-000000000000}"/>
          </ac:spMkLst>
        </pc:spChg>
      </pc:sldChg>
      <pc:sldChg chg="modSp">
        <pc:chgData name="Jo Claes" userId="d64208f3-0076-4064-b6ac-7d8ee9dc279f" providerId="ADAL" clId="{EA5418AC-8D86-4AF1-B036-DEB4E3FB4C87}" dt="2020-01-28T12:43:54.743" v="168" actId="20577"/>
        <pc:sldMkLst>
          <pc:docMk/>
          <pc:sldMk cId="1233112899" sldId="295"/>
        </pc:sldMkLst>
        <pc:spChg chg="mod">
          <ac:chgData name="Jo Claes" userId="d64208f3-0076-4064-b6ac-7d8ee9dc279f" providerId="ADAL" clId="{EA5418AC-8D86-4AF1-B036-DEB4E3FB4C87}" dt="2020-01-28T12:43:54.743" v="168" actId="20577"/>
          <ac:spMkLst>
            <pc:docMk/>
            <pc:sldMk cId="1233112899" sldId="295"/>
            <ac:spMk id="3" creationId="{00000000-0000-0000-0000-000000000000}"/>
          </ac:spMkLst>
        </pc:spChg>
      </pc:sldChg>
      <pc:sldChg chg="modSp">
        <pc:chgData name="Jo Claes" userId="d64208f3-0076-4064-b6ac-7d8ee9dc279f" providerId="ADAL" clId="{EA5418AC-8D86-4AF1-B036-DEB4E3FB4C87}" dt="2020-01-28T12:41:28.737" v="64" actId="179"/>
        <pc:sldMkLst>
          <pc:docMk/>
          <pc:sldMk cId="550442618" sldId="362"/>
        </pc:sldMkLst>
        <pc:spChg chg="mod">
          <ac:chgData name="Jo Claes" userId="d64208f3-0076-4064-b6ac-7d8ee9dc279f" providerId="ADAL" clId="{EA5418AC-8D86-4AF1-B036-DEB4E3FB4C87}" dt="2020-01-28T12:41:28.737" v="64" actId="179"/>
          <ac:spMkLst>
            <pc:docMk/>
            <pc:sldMk cId="550442618" sldId="362"/>
            <ac:spMk id="3" creationId="{00000000-0000-0000-0000-000000000000}"/>
          </ac:spMkLst>
        </pc:spChg>
      </pc:sldChg>
    </pc:docChg>
  </pc:docChgLst>
  <pc:docChgLst>
    <pc:chgData name="Jo Claes" userId="d64208f3-0076-4064-b6ac-7d8ee9dc279f" providerId="ADAL" clId="{DDA7D82E-ADE4-4F5C-820C-1DE47622475B}"/>
    <pc:docChg chg="delSld modSld">
      <pc:chgData name="Jo Claes" userId="d64208f3-0076-4064-b6ac-7d8ee9dc279f" providerId="ADAL" clId="{DDA7D82E-ADE4-4F5C-820C-1DE47622475B}" dt="2019-12-13T10:28:00.673" v="14" actId="20577"/>
      <pc:docMkLst>
        <pc:docMk/>
      </pc:docMkLst>
      <pc:sldChg chg="del">
        <pc:chgData name="Jo Claes" userId="d64208f3-0076-4064-b6ac-7d8ee9dc279f" providerId="ADAL" clId="{DDA7D82E-ADE4-4F5C-820C-1DE47622475B}" dt="2019-12-13T10:27:47.664" v="0" actId="2696"/>
        <pc:sldMkLst>
          <pc:docMk/>
          <pc:sldMk cId="3949366244" sldId="259"/>
        </pc:sldMkLst>
      </pc:sldChg>
      <pc:sldChg chg="modSp">
        <pc:chgData name="Jo Claes" userId="d64208f3-0076-4064-b6ac-7d8ee9dc279f" providerId="ADAL" clId="{DDA7D82E-ADE4-4F5C-820C-1DE47622475B}" dt="2019-12-13T10:28:00.673" v="14" actId="20577"/>
        <pc:sldMkLst>
          <pc:docMk/>
          <pc:sldMk cId="2504467089" sldId="272"/>
        </pc:sldMkLst>
        <pc:spChg chg="mod">
          <ac:chgData name="Jo Claes" userId="d64208f3-0076-4064-b6ac-7d8ee9dc279f" providerId="ADAL" clId="{DDA7D82E-ADE4-4F5C-820C-1DE47622475B}" dt="2019-12-13T10:28:00.673" v="14" actId="20577"/>
          <ac:spMkLst>
            <pc:docMk/>
            <pc:sldMk cId="2504467089" sldId="272"/>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Bridges in need of repair</c:v>
                </c:pt>
              </c:strCache>
            </c:strRef>
          </c:tx>
          <c:spPr>
            <a:solidFill>
              <a:schemeClr val="accent1">
                <a:shade val="76000"/>
              </a:schemeClr>
            </a:solidFill>
            <a:ln>
              <a:noFill/>
            </a:ln>
            <a:effectLst/>
          </c:spPr>
          <c:invertIfNegative val="0"/>
          <c:dLbls>
            <c:dLbl>
              <c:idx val="0"/>
              <c:layout>
                <c:manualLayout>
                  <c:x val="3.2206119162640902E-3"/>
                  <c:y val="7.5884704888473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E4-4A47-B976-A51A07DFC87C}"/>
                </c:ext>
              </c:extLst>
            </c:dLbl>
            <c:dLbl>
              <c:idx val="1"/>
              <c:layout>
                <c:manualLayout>
                  <c:x val="4.830917874396135E-3"/>
                  <c:y val="6.712877740134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E4-4A47-B976-A51A07DFC87C}"/>
                </c:ext>
              </c:extLst>
            </c:dLbl>
            <c:dLbl>
              <c:idx val="2"/>
              <c:layout>
                <c:manualLayout>
                  <c:x val="-3.2206119162641491E-3"/>
                  <c:y val="7.004741989705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E4-4A47-B976-A51A07DFC87C}"/>
                </c:ext>
              </c:extLst>
            </c:dLbl>
            <c:dLbl>
              <c:idx val="3"/>
              <c:layout>
                <c:manualLayout>
                  <c:x val="-3.2206119162640902E-3"/>
                  <c:y val="7.880334738418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E4-4A47-B976-A51A07DFC87C}"/>
                </c:ext>
              </c:extLst>
            </c:dLbl>
            <c:dLbl>
              <c:idx val="4"/>
              <c:layout>
                <c:manualLayout>
                  <c:x val="-1.6103059581320451E-3"/>
                  <c:y val="8.464063237560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E4-4A47-B976-A51A07DFC8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244282</c:v>
                </c:pt>
                <c:pt idx="1">
                  <c:v>235013</c:v>
                </c:pt>
                <c:pt idx="2">
                  <c:v>229642</c:v>
                </c:pt>
                <c:pt idx="3">
                  <c:v>238399</c:v>
                </c:pt>
                <c:pt idx="4">
                  <c:v>234932</c:v>
                </c:pt>
              </c:numCache>
            </c:numRef>
          </c:val>
          <c:extLst>
            <c:ext xmlns:c16="http://schemas.microsoft.com/office/drawing/2014/chart" uri="{C3380CC4-5D6E-409C-BE32-E72D297353CC}">
              <c16:uniqueId val="{00000000-38E4-4A47-B976-A51A07DFC87C}"/>
            </c:ext>
          </c:extLst>
        </c:ser>
        <c:dLbls>
          <c:showLegendKey val="0"/>
          <c:showVal val="0"/>
          <c:showCatName val="0"/>
          <c:showSerName val="0"/>
          <c:showPercent val="0"/>
          <c:showBubbleSize val="0"/>
        </c:dLbls>
        <c:gapWidth val="100"/>
        <c:overlap val="-25"/>
        <c:axId val="208647064"/>
        <c:axId val="776778944"/>
      </c:barChart>
      <c:lineChart>
        <c:grouping val="standard"/>
        <c:varyColors val="0"/>
        <c:ser>
          <c:idx val="1"/>
          <c:order val="1"/>
          <c:tx>
            <c:strRef>
              <c:f>Sheet1!$C$1</c:f>
              <c:strCache>
                <c:ptCount val="1"/>
                <c:pt idx="0">
                  <c:v>% of bridges needing repair</c:v>
                </c:pt>
              </c:strCache>
            </c:strRef>
          </c:tx>
          <c:spPr>
            <a:ln w="28575" cap="rnd">
              <a:solidFill>
                <a:schemeClr val="accent1">
                  <a:tint val="77000"/>
                </a:schemeClr>
              </a:solidFill>
              <a:round/>
            </a:ln>
            <a:effectLst/>
          </c:spPr>
          <c:marker>
            <c:symbol val="none"/>
          </c:marker>
          <c:dLbls>
            <c:dLbl>
              <c:idx val="0"/>
              <c:layout>
                <c:manualLayout>
                  <c:x val="-1.6103059581320451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E4-4A47-B976-A51A07DFC87C}"/>
                </c:ext>
              </c:extLst>
            </c:dLbl>
            <c:dLbl>
              <c:idx val="1"/>
              <c:layout>
                <c:manualLayout>
                  <c:x val="-9.6618357487922701E-3"/>
                  <c:y val="-2.9186424957105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E4-4A47-B976-A51A07DFC87C}"/>
                </c:ext>
              </c:extLst>
            </c:dLbl>
            <c:dLbl>
              <c:idx val="2"/>
              <c:layout>
                <c:manualLayout>
                  <c:x val="-1.7713365539452613E-2"/>
                  <c:y val="-3.2105067452815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E4-4A47-B976-A51A07DFC87C}"/>
                </c:ext>
              </c:extLst>
            </c:dLbl>
            <c:dLbl>
              <c:idx val="3"/>
              <c:layout>
                <c:manualLayout>
                  <c:x val="-1.7713365539452613E-2"/>
                  <c:y val="-4.377963743565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E4-4A47-B976-A51A07DFC87C}"/>
                </c:ext>
              </c:extLst>
            </c:dLbl>
            <c:dLbl>
              <c:idx val="4"/>
              <c:layout>
                <c:manualLayout>
                  <c:x val="-2.7375201288244885E-2"/>
                  <c:y val="-4.6698279931368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E-4B5B-8CE8-B659281224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40</c:v>
                </c:pt>
                <c:pt idx="1">
                  <c:v>38</c:v>
                </c:pt>
                <c:pt idx="2">
                  <c:v>37</c:v>
                </c:pt>
                <c:pt idx="3">
                  <c:v>39</c:v>
                </c:pt>
                <c:pt idx="4">
                  <c:v>38</c:v>
                </c:pt>
              </c:numCache>
            </c:numRef>
          </c:val>
          <c:smooth val="0"/>
          <c:extLst>
            <c:ext xmlns:c16="http://schemas.microsoft.com/office/drawing/2014/chart" uri="{C3380CC4-5D6E-409C-BE32-E72D297353CC}">
              <c16:uniqueId val="{00000001-38E4-4A47-B976-A51A07DFC87C}"/>
            </c:ext>
          </c:extLst>
        </c:ser>
        <c:dLbls>
          <c:showLegendKey val="0"/>
          <c:showVal val="0"/>
          <c:showCatName val="0"/>
          <c:showSerName val="0"/>
          <c:showPercent val="0"/>
          <c:showBubbleSize val="0"/>
        </c:dLbls>
        <c:marker val="1"/>
        <c:smooth val="0"/>
        <c:axId val="776786784"/>
        <c:axId val="776789136"/>
      </c:lineChart>
      <c:catAx>
        <c:axId val="20864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6778944"/>
        <c:crosses val="autoZero"/>
        <c:auto val="1"/>
        <c:lblAlgn val="ctr"/>
        <c:lblOffset val="100"/>
        <c:noMultiLvlLbl val="0"/>
      </c:catAx>
      <c:valAx>
        <c:axId val="77677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647064"/>
        <c:crosses val="autoZero"/>
        <c:crossBetween val="between"/>
      </c:valAx>
      <c:valAx>
        <c:axId val="776789136"/>
        <c:scaling>
          <c:orientation val="minMax"/>
          <c:max val="4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6786784"/>
        <c:crosses val="max"/>
        <c:crossBetween val="between"/>
      </c:valAx>
      <c:catAx>
        <c:axId val="776786784"/>
        <c:scaling>
          <c:orientation val="minMax"/>
        </c:scaling>
        <c:delete val="1"/>
        <c:axPos val="b"/>
        <c:numFmt formatCode="General" sourceLinked="1"/>
        <c:majorTickMark val="out"/>
        <c:minorTickMark val="none"/>
        <c:tickLblPos val="nextTo"/>
        <c:crossAx val="7767891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3CD35-C3F4-4B05-BFC5-E82C39ACC29E}" type="datetimeFigureOut">
              <a:rPr lang="en-US" smtClean="0"/>
              <a:t>1/28/2020</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46BE6-6761-4874-B0C4-F7DE3B83E99B}" type="slidenum">
              <a:rPr lang="en-US" smtClean="0"/>
              <a:t>‹#›</a:t>
            </a:fld>
            <a:endParaRPr lang="en-US"/>
          </a:p>
        </p:txBody>
      </p:sp>
    </p:spTree>
    <p:extLst>
      <p:ext uri="{BB962C8B-B14F-4D97-AF65-F5344CB8AC3E}">
        <p14:creationId xmlns:p14="http://schemas.microsoft.com/office/powerpoint/2010/main" val="320292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D31F2-D280-4941-9FB1-46DCA8BCB0E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973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IPCC report</a:t>
            </a:r>
          </a:p>
          <a:p>
            <a:r>
              <a:rPr lang="en-US" sz="1200" b="0" i="0" u="none" strike="noStrike" kern="1200" baseline="0" dirty="0">
                <a:solidFill>
                  <a:schemeClr val="tx1"/>
                </a:solidFill>
                <a:latin typeface="+mn-lt"/>
                <a:ea typeface="+mn-ea"/>
                <a:cs typeface="+mn-cs"/>
              </a:rPr>
              <a:t>the</a:t>
            </a:r>
          </a:p>
          <a:p>
            <a:r>
              <a:rPr lang="en-US" sz="1200" b="0" i="0" u="none" strike="noStrike" kern="1200" baseline="0" dirty="0">
                <a:solidFill>
                  <a:schemeClr val="tx1"/>
                </a:solidFill>
                <a:latin typeface="+mn-lt"/>
                <a:ea typeface="+mn-ea"/>
                <a:cs typeface="+mn-cs"/>
              </a:rPr>
              <a:t>coastal zone chapter of the United Nations Environment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(UNEP) </a:t>
            </a:r>
            <a:r>
              <a:rPr lang="en-US" sz="1200" b="0" i="1" u="none" strike="noStrike" kern="1200" baseline="0" dirty="0">
                <a:solidFill>
                  <a:schemeClr val="tx1"/>
                </a:solidFill>
                <a:latin typeface="+mn-lt"/>
                <a:ea typeface="+mn-ea"/>
                <a:cs typeface="+mn-cs"/>
              </a:rPr>
              <a:t>Handbook on</a:t>
            </a:r>
          </a:p>
          <a:p>
            <a:r>
              <a:rPr lang="en-US" sz="1200" b="0" i="1" u="none" strike="noStrike" kern="1200" baseline="0" dirty="0">
                <a:solidFill>
                  <a:schemeClr val="tx1"/>
                </a:solidFill>
                <a:latin typeface="+mn-lt"/>
                <a:ea typeface="+mn-ea"/>
                <a:cs typeface="+mn-cs"/>
              </a:rPr>
              <a:t>Methods for Climate Change Impacts Assessment and Adaptation Strategies </a:t>
            </a:r>
            <a:r>
              <a:rPr lang="en-US" sz="1200" b="0" i="0" u="none" strike="noStrike" kern="1200" baseline="0" dirty="0">
                <a:solidFill>
                  <a:schemeClr val="tx1"/>
                </a:solidFill>
                <a:latin typeface="+mn-lt"/>
                <a:ea typeface="+mn-ea"/>
                <a:cs typeface="+mn-cs"/>
              </a:rPr>
              <a:t>(Klein and Nicholls,</a:t>
            </a:r>
          </a:p>
          <a:p>
            <a:r>
              <a:rPr lang="da-DK" sz="1200" b="0" i="0" u="none" strike="noStrike" kern="1200" baseline="0" dirty="0">
                <a:solidFill>
                  <a:schemeClr val="tx1"/>
                </a:solidFill>
                <a:latin typeface="+mn-lt"/>
                <a:ea typeface="+mn-ea"/>
                <a:cs typeface="+mn-cs"/>
              </a:rPr>
              <a:t>1998) and other relevant literature (e.g., Klein et al., 1999).</a:t>
            </a:r>
            <a:endParaRPr lang="fr-FR"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33</a:t>
            </a:fld>
            <a:endParaRPr lang="en-US"/>
          </a:p>
        </p:txBody>
      </p:sp>
    </p:spTree>
    <p:extLst>
      <p:ext uri="{BB962C8B-B14F-4D97-AF65-F5344CB8AC3E}">
        <p14:creationId xmlns:p14="http://schemas.microsoft.com/office/powerpoint/2010/main" val="171853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https://www.novethic.fr/actualite/environnement/biodiversite/isr-rse/le-changement-climatique-grignote-nos-cotes-et-menace-plus-d-un-million-de-francais-147571.html</a:t>
            </a:r>
          </a:p>
          <a:p>
            <a:r>
              <a:rPr lang="en-US" dirty="0"/>
              <a:t>https://www.cerema.fr/fr/actualites/adapter-documents-conception-entretien-exploitation</a:t>
            </a:r>
          </a:p>
          <a:p>
            <a:r>
              <a:rPr lang="en-US" dirty="0"/>
              <a:t>https://www.cerema.fr/fr/evenements/territoires-littoraux-transition-face-au-changement</a:t>
            </a:r>
          </a:p>
          <a:p>
            <a:endParaRPr lang="en-US"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34</a:t>
            </a:fld>
            <a:endParaRPr lang="en-US"/>
          </a:p>
        </p:txBody>
      </p:sp>
    </p:spTree>
    <p:extLst>
      <p:ext uri="{BB962C8B-B14F-4D97-AF65-F5344CB8AC3E}">
        <p14:creationId xmlns:p14="http://schemas.microsoft.com/office/powerpoint/2010/main" val="182352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https://coastal-environments.weebly.com/landforms-and-processes.html</a:t>
            </a:r>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50</a:t>
            </a:fld>
            <a:endParaRPr lang="en-US"/>
          </a:p>
        </p:txBody>
      </p:sp>
    </p:spTree>
    <p:extLst>
      <p:ext uri="{BB962C8B-B14F-4D97-AF65-F5344CB8AC3E}">
        <p14:creationId xmlns:p14="http://schemas.microsoft.com/office/powerpoint/2010/main" val="358272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D31F2-D280-4941-9FB1-46DCA8BCB0E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74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D31F2-D280-4941-9FB1-46DCA8BCB0E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81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14</a:t>
            </a:fld>
            <a:endParaRPr lang="en-US"/>
          </a:p>
        </p:txBody>
      </p:sp>
    </p:spTree>
    <p:extLst>
      <p:ext uri="{BB962C8B-B14F-4D97-AF65-F5344CB8AC3E}">
        <p14:creationId xmlns:p14="http://schemas.microsoft.com/office/powerpoint/2010/main" val="208741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15</a:t>
            </a:fld>
            <a:endParaRPr lang="en-US"/>
          </a:p>
        </p:txBody>
      </p:sp>
    </p:spTree>
    <p:extLst>
      <p:ext uri="{BB962C8B-B14F-4D97-AF65-F5344CB8AC3E}">
        <p14:creationId xmlns:p14="http://schemas.microsoft.com/office/powerpoint/2010/main" val="273151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28</a:t>
            </a:fld>
            <a:endParaRPr lang="fr-FR"/>
          </a:p>
        </p:txBody>
      </p:sp>
    </p:spTree>
    <p:extLst>
      <p:ext uri="{BB962C8B-B14F-4D97-AF65-F5344CB8AC3E}">
        <p14:creationId xmlns:p14="http://schemas.microsoft.com/office/powerpoint/2010/main" val="402377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29</a:t>
            </a:fld>
            <a:endParaRPr lang="fr-FR"/>
          </a:p>
        </p:txBody>
      </p:sp>
    </p:spTree>
    <p:extLst>
      <p:ext uri="{BB962C8B-B14F-4D97-AF65-F5344CB8AC3E}">
        <p14:creationId xmlns:p14="http://schemas.microsoft.com/office/powerpoint/2010/main" val="294540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31</a:t>
            </a:fld>
            <a:endParaRPr lang="en-US"/>
          </a:p>
        </p:txBody>
      </p:sp>
    </p:spTree>
    <p:extLst>
      <p:ext uri="{BB962C8B-B14F-4D97-AF65-F5344CB8AC3E}">
        <p14:creationId xmlns:p14="http://schemas.microsoft.com/office/powerpoint/2010/main" val="378671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https://www.unenvironment.org/explore-topics/oceans-seas/what-we-do/working-regional-seas/coastal-zone-management</a:t>
            </a:r>
          </a:p>
          <a:p>
            <a:r>
              <a:rPr lang="en-US" dirty="0"/>
              <a:t>https://www.lavoisier.fr/livre/genie-civil-BTP/climate-change-and-the-coast/descriptif_3917674</a:t>
            </a:r>
          </a:p>
          <a:p>
            <a:r>
              <a:rPr lang="en-US" dirty="0"/>
              <a:t>https://www.novethic.fr/actualite/environnement/biodiversite/isr-rse/le-changement-climatique-grignote-nos-cotes-et-menace-plus-d-un-million-de-francais-147571.html</a:t>
            </a:r>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32</a:t>
            </a:fld>
            <a:endParaRPr lang="en-US"/>
          </a:p>
        </p:txBody>
      </p:sp>
    </p:spTree>
    <p:extLst>
      <p:ext uri="{BB962C8B-B14F-4D97-AF65-F5344CB8AC3E}">
        <p14:creationId xmlns:p14="http://schemas.microsoft.com/office/powerpoint/2010/main" val="398401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335367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FE21EDF-F5C4-43D0-8787-107877BE39B9}"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2DA8F-3D70-40C1-A164-D6FB051C42D5}" type="slidenum">
              <a:rPr lang="en-US" smtClean="0"/>
              <a:t>‹#›</a:t>
            </a:fld>
            <a:endParaRPr lang="en-US"/>
          </a:p>
        </p:txBody>
      </p:sp>
    </p:spTree>
    <p:extLst>
      <p:ext uri="{BB962C8B-B14F-4D97-AF65-F5344CB8AC3E}">
        <p14:creationId xmlns:p14="http://schemas.microsoft.com/office/powerpoint/2010/main" val="7708816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824235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061834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085902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1098917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312599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64160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0933879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8624055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964819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7758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4168495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995242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310470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2901100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282958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1419621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4818047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114814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750971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1895260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7BDE-BB0F-4407-82C4-27722070DC2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AE2118-AD73-4FF6-8E98-370C7706C36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604B78-3A09-45B6-B52F-75D8B74144D3}"/>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5" name="Footer Placeholder 4">
            <a:extLst>
              <a:ext uri="{FF2B5EF4-FFF2-40B4-BE49-F238E27FC236}">
                <a16:creationId xmlns:a16="http://schemas.microsoft.com/office/drawing/2014/main" id="{906A42C5-34B4-4E7B-81C2-B9FEAF959A6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F5ACF9D-2FB0-4BB2-908B-20593AA70C4D}"/>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394675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331853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2C35-E177-4012-8B3A-373B174ABB6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F7C55-2561-4A1F-AD92-8DAE183E48A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C1ABBA-A426-49C9-8AD3-855FAA5FFC30}"/>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5" name="Footer Placeholder 4">
            <a:extLst>
              <a:ext uri="{FF2B5EF4-FFF2-40B4-BE49-F238E27FC236}">
                <a16:creationId xmlns:a16="http://schemas.microsoft.com/office/drawing/2014/main" id="{2EF71CCF-B138-4029-B598-F413D23D0BD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D4B5DCA-1AD3-44CA-A4EF-9B97FABC3373}"/>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23117488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5853-F3B1-4D17-8E0A-43052F6A1FBD}"/>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08AD07-8DC0-4E2C-BE88-21A52ACBF926}"/>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94AA7-92F3-4803-9409-5CABA49EB4E8}"/>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5" name="Footer Placeholder 4">
            <a:extLst>
              <a:ext uri="{FF2B5EF4-FFF2-40B4-BE49-F238E27FC236}">
                <a16:creationId xmlns:a16="http://schemas.microsoft.com/office/drawing/2014/main" id="{21A30023-4C8C-446A-B39F-F5FA8100A05F}"/>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5772D21-D3A0-43CA-B573-779CCD95EFCA}"/>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10916875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40B0-C4A2-4B4E-BC3E-A7654F840BF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714257-DE8E-4ABC-A18D-48AF3A3736EA}"/>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DAD836-692C-4088-9A91-D9E5FA90F3A8}"/>
              </a:ext>
            </a:extLst>
          </p:cNvPr>
          <p:cNvSpPr>
            <a:spLocks noGrp="1"/>
          </p:cNvSpPr>
          <p:nvPr>
            <p:ph sz="half" idx="2"/>
          </p:nvPr>
        </p:nvSpPr>
        <p:spPr>
          <a:xfrm>
            <a:off x="4648200" y="1825625"/>
            <a:ext cx="386715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D57C37A-EAC4-4E56-9DD8-D6B428E83A35}"/>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6" name="Footer Placeholder 5">
            <a:extLst>
              <a:ext uri="{FF2B5EF4-FFF2-40B4-BE49-F238E27FC236}">
                <a16:creationId xmlns:a16="http://schemas.microsoft.com/office/drawing/2014/main" id="{92C2E193-FFAF-4988-B865-9F195AEF346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3489010-582A-45F8-87A7-1ECED65E45B6}"/>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23001220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253C-5CC1-4CAA-9BBF-A0A3356CBDD7}"/>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E6C6B6-A80C-473A-9049-9DB53799988F}"/>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A6EA0-F1B8-480E-B0EE-3BB47CD0D357}"/>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C787DB-B109-4BA9-B29C-69DFA05B20A6}"/>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2071EA-2E6F-4405-89A6-E25B9A4A2C58}"/>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26CF8D-6277-422A-AA79-FDCC3CF4B8E5}"/>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8" name="Footer Placeholder 7">
            <a:extLst>
              <a:ext uri="{FF2B5EF4-FFF2-40B4-BE49-F238E27FC236}">
                <a16:creationId xmlns:a16="http://schemas.microsoft.com/office/drawing/2014/main" id="{57FFEF7D-E745-46D4-B3F1-4E16E7764E1A}"/>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EAB6CF5F-21A8-4286-ADBE-82C8BC5397B2}"/>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8391673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1E73-990D-430C-8CDF-430CC19A13E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7993FA-ECF3-4FEA-AE02-03501E451CF5}"/>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4" name="Footer Placeholder 3">
            <a:extLst>
              <a:ext uri="{FF2B5EF4-FFF2-40B4-BE49-F238E27FC236}">
                <a16:creationId xmlns:a16="http://schemas.microsoft.com/office/drawing/2014/main" id="{1D76F594-C7B2-4821-A542-A1EA80922F57}"/>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4AFCBB7-88A0-4149-9543-37CF1AF4FA36}"/>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29933751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E87393-9D98-4B6E-910E-16FE59D676EE}"/>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3" name="Footer Placeholder 2">
            <a:extLst>
              <a:ext uri="{FF2B5EF4-FFF2-40B4-BE49-F238E27FC236}">
                <a16:creationId xmlns:a16="http://schemas.microsoft.com/office/drawing/2014/main" id="{617E4103-4C43-41B9-BDBC-F932A1EB06E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31B0143-EAE2-42CC-8171-332C94DF2EA2}"/>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29914463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4FA0-151A-4B45-8531-E667FA566A43}"/>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AD46A8-00B4-486E-BF43-A55B3806D513}"/>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65F7D2-7A2C-4C69-B612-64DB1D4B9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66D63-48F6-470E-979C-18B7247FB196}"/>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6" name="Footer Placeholder 5">
            <a:extLst>
              <a:ext uri="{FF2B5EF4-FFF2-40B4-BE49-F238E27FC236}">
                <a16:creationId xmlns:a16="http://schemas.microsoft.com/office/drawing/2014/main" id="{20701137-2DC0-490A-B116-59A3E0E2847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C3B4C7-1FA5-4012-83A2-3816ED742B01}"/>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10742670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6640-C675-4A15-9552-AA4F98FA98C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FE93A0-84A2-4CE4-8E6C-C30CFFA3065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A7479BE-B969-440F-97B6-3084DCA7086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A181E-2C72-43D9-9D96-4B16891509D6}"/>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6" name="Footer Placeholder 5">
            <a:extLst>
              <a:ext uri="{FF2B5EF4-FFF2-40B4-BE49-F238E27FC236}">
                <a16:creationId xmlns:a16="http://schemas.microsoft.com/office/drawing/2014/main" id="{0D8815F7-CF2A-4E34-A068-F27AC6D8E22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0FD9C4E-B3D7-4DC9-AFF9-CBB422E60CB6}"/>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36650344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2352-1F43-41B3-949B-253D99A2C44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46F43A-E8A1-4CC3-AF68-86C0B505559B}"/>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89A0D0-67D5-44B9-8FFD-A1976E9C35DB}"/>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5" name="Footer Placeholder 4">
            <a:extLst>
              <a:ext uri="{FF2B5EF4-FFF2-40B4-BE49-F238E27FC236}">
                <a16:creationId xmlns:a16="http://schemas.microsoft.com/office/drawing/2014/main" id="{91EEAB29-3F72-47F2-9255-C4C617128AAD}"/>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2BE6716-2C74-4BC2-A1FC-341933679991}"/>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8612236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53922-1559-4D19-9F47-11A781A16E1A}"/>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2E68A-CADD-4B96-AFAC-4DB04D013615}"/>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AE79F-8B06-44B0-A375-58AF538F7ABC}"/>
              </a:ext>
            </a:extLst>
          </p:cNvPr>
          <p:cNvSpPr>
            <a:spLocks noGrp="1"/>
          </p:cNvSpPr>
          <p:nvPr>
            <p:ph type="dt" sz="half" idx="10"/>
          </p:nvPr>
        </p:nvSpPr>
        <p:spPr>
          <a:xfrm>
            <a:off x="628650" y="6356350"/>
            <a:ext cx="2057400" cy="365125"/>
          </a:xfrm>
          <a:prstGeom prst="rect">
            <a:avLst/>
          </a:prstGeom>
        </p:spPr>
        <p:txBody>
          <a:bodyPr/>
          <a:lstStyle/>
          <a:p>
            <a:fld id="{F583BA08-6C61-4F62-BBB7-203CFEFEF474}" type="datetimeFigureOut">
              <a:rPr lang="en-GB" smtClean="0"/>
              <a:t>28/01/2020</a:t>
            </a:fld>
            <a:endParaRPr lang="en-GB"/>
          </a:p>
        </p:txBody>
      </p:sp>
      <p:sp>
        <p:nvSpPr>
          <p:cNvPr id="5" name="Footer Placeholder 4">
            <a:extLst>
              <a:ext uri="{FF2B5EF4-FFF2-40B4-BE49-F238E27FC236}">
                <a16:creationId xmlns:a16="http://schemas.microsoft.com/office/drawing/2014/main" id="{AFF806AA-2C77-4B9D-9B84-E8B77E791A1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44610A8-D4CB-4096-B17C-31459A56F8B5}"/>
              </a:ext>
            </a:extLst>
          </p:cNvPr>
          <p:cNvSpPr>
            <a:spLocks noGrp="1"/>
          </p:cNvSpPr>
          <p:nvPr>
            <p:ph type="sldNum" sz="quarter" idx="12"/>
          </p:nvPr>
        </p:nvSpPr>
        <p:spPr>
          <a:xfrm>
            <a:off x="6457950" y="6356350"/>
            <a:ext cx="2057400" cy="365125"/>
          </a:xfrm>
          <a:prstGeom prst="rect">
            <a:avLst/>
          </a:prstGeom>
        </p:spPr>
        <p:txBody>
          <a:bodyPr/>
          <a:lstStyle/>
          <a:p>
            <a:fld id="{39C33F54-44C2-4DFA-B669-BFAAD4A73A2D}" type="slidenum">
              <a:rPr lang="en-GB" smtClean="0"/>
              <a:t>‹#›</a:t>
            </a:fld>
            <a:endParaRPr lang="en-GB"/>
          </a:p>
        </p:txBody>
      </p:sp>
    </p:spTree>
    <p:extLst>
      <p:ext uri="{BB962C8B-B14F-4D97-AF65-F5344CB8AC3E}">
        <p14:creationId xmlns:p14="http://schemas.microsoft.com/office/powerpoint/2010/main" val="145442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613606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FDCE-E56F-4646-9DD4-CE4139A976D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74BE98-18F7-44A2-A657-C5640D490A5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81CB88-9E75-49D1-AAEB-077E307F3851}"/>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5" name="Footer Placeholder 4">
            <a:extLst>
              <a:ext uri="{FF2B5EF4-FFF2-40B4-BE49-F238E27FC236}">
                <a16:creationId xmlns:a16="http://schemas.microsoft.com/office/drawing/2014/main" id="{F3CCCC6C-8C42-4EEB-A723-B6077B69C77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BB9E17-3ED1-4271-87A4-09A3314A4BB2}"/>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4990810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7926-594D-4EFD-988A-D04B1DF8334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1A8BC-A6DA-4D58-9925-91B0A21C9D17}"/>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E7AC28-8A30-4172-BC5B-7C15CBC41AA0}"/>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5" name="Footer Placeholder 4">
            <a:extLst>
              <a:ext uri="{FF2B5EF4-FFF2-40B4-BE49-F238E27FC236}">
                <a16:creationId xmlns:a16="http://schemas.microsoft.com/office/drawing/2014/main" id="{1E0C731A-3EA2-4F87-9DC4-38E0A4D750BA}"/>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29F3117-4ACF-4D35-AB4C-F6EE1036F3BC}"/>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28620648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0C7F-F481-4E7F-964C-4A70CCF7B68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34902C-D52C-4EE0-9B08-C990D462D2E6}"/>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3F962-FD4A-413C-97F7-8B6F1F690B40}"/>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5" name="Footer Placeholder 4">
            <a:extLst>
              <a:ext uri="{FF2B5EF4-FFF2-40B4-BE49-F238E27FC236}">
                <a16:creationId xmlns:a16="http://schemas.microsoft.com/office/drawing/2014/main" id="{947356AF-77F5-43AA-9A02-965263847622}"/>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AE36364-0C5D-4D1B-8058-0D2F43BE46D2}"/>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106380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98FB-2AC5-492D-9FF1-63DC9F2AA8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711BFE-2C40-4A43-8A3A-997CD1C44DAE}"/>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82F9B-D185-4780-9D90-E204B649F6CD}"/>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4D64F2-4532-473C-95F4-EA849806F44C}"/>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6" name="Footer Placeholder 5">
            <a:extLst>
              <a:ext uri="{FF2B5EF4-FFF2-40B4-BE49-F238E27FC236}">
                <a16:creationId xmlns:a16="http://schemas.microsoft.com/office/drawing/2014/main" id="{11988A3A-6E30-4077-BA15-720CFC4F0A5A}"/>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B5D3C7A-6A76-46EF-8969-9B0ABFA9AC5B}"/>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19370550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ECA6-432B-4112-80F9-4A0E9D4BF41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FDE623-1F84-41E0-BBF2-B56C64597E6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920C3-9895-4DCC-8F38-26DD1D590B88}"/>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FD0B24-E4C4-4933-AED0-9127BE2C56F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6D2D5-94E7-466F-BD7D-3DC9ED182390}"/>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DA8FDC-6BC1-4D5F-9D76-B3620FBB4A1D}"/>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8" name="Footer Placeholder 7">
            <a:extLst>
              <a:ext uri="{FF2B5EF4-FFF2-40B4-BE49-F238E27FC236}">
                <a16:creationId xmlns:a16="http://schemas.microsoft.com/office/drawing/2014/main" id="{5ED6B45A-F9A8-4679-A42E-93DCFC91629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44988B5-4757-4E10-AD3D-090B84176B8E}"/>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33159086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FE16-9B4A-40EE-89C3-EDADFD1499B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B79766-1FC7-4CB6-80FE-95CE94B97B0F}"/>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4" name="Footer Placeholder 3">
            <a:extLst>
              <a:ext uri="{FF2B5EF4-FFF2-40B4-BE49-F238E27FC236}">
                <a16:creationId xmlns:a16="http://schemas.microsoft.com/office/drawing/2014/main" id="{B53DC449-40F4-4EAA-A107-58F4835B2DB9}"/>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E5FE939-C7D2-49B6-9490-6943F0A4D151}"/>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26970365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98D10-D3E1-4997-892B-05AAEEE18F29}"/>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3" name="Footer Placeholder 2">
            <a:extLst>
              <a:ext uri="{FF2B5EF4-FFF2-40B4-BE49-F238E27FC236}">
                <a16:creationId xmlns:a16="http://schemas.microsoft.com/office/drawing/2014/main" id="{B77F90B2-A91F-4EB2-B8A0-97D3C6D4184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60FAB90-DD33-4F0F-BBD7-8A18A6188302}"/>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25218246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C92B-5BA1-4536-BF91-EEFBC0176E6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AE192D-98A9-4720-8579-0E43CCF8BBF9}"/>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C5A7FA-2827-4C93-938A-52148A90576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EEF77-F7DE-45DD-BF23-0C161838C02E}"/>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6" name="Footer Placeholder 5">
            <a:extLst>
              <a:ext uri="{FF2B5EF4-FFF2-40B4-BE49-F238E27FC236}">
                <a16:creationId xmlns:a16="http://schemas.microsoft.com/office/drawing/2014/main" id="{F0B8C5C4-6D19-408B-A9ED-FD8186A3C59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00C855D-4FA3-47C1-856B-675E6194B5AB}"/>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2868465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99EA-A7A7-4AB7-9AD1-F269F32A760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06C4E6-C3CD-40F2-A6CE-780D14813CD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7A5AEDC-3576-4C96-AABF-CEDCE69D02E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B9CA2-47AD-4FD1-AC32-0B1FDF659043}"/>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6" name="Footer Placeholder 5">
            <a:extLst>
              <a:ext uri="{FF2B5EF4-FFF2-40B4-BE49-F238E27FC236}">
                <a16:creationId xmlns:a16="http://schemas.microsoft.com/office/drawing/2014/main" id="{3A047265-5B97-42D5-B835-90AE1FBE9D6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C762793-473F-423A-B24A-E23C9457B477}"/>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34454951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7117-200E-452E-A6B4-B997225BE6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8AB9E-10E1-459F-B207-C3C5AC49CC31}"/>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0A17A-6A01-49DB-809F-2E7F9329F69F}"/>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5" name="Footer Placeholder 4">
            <a:extLst>
              <a:ext uri="{FF2B5EF4-FFF2-40B4-BE49-F238E27FC236}">
                <a16:creationId xmlns:a16="http://schemas.microsoft.com/office/drawing/2014/main" id="{CF2D4237-8681-4C8D-81D2-342513781E82}"/>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5D75AAD-177B-44CB-9774-8957AC3AA57D}"/>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254556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417857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C4633-4FE3-4617-8057-AAA29213A6AA}"/>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7D18DD-8582-4983-9749-FA6E7907DA9C}"/>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6001F-44B2-493E-AA79-ABC8C607C086}"/>
              </a:ext>
            </a:extLst>
          </p:cNvPr>
          <p:cNvSpPr>
            <a:spLocks noGrp="1"/>
          </p:cNvSpPr>
          <p:nvPr>
            <p:ph type="dt" sz="half" idx="10"/>
          </p:nvPr>
        </p:nvSpPr>
        <p:spPr>
          <a:xfrm>
            <a:off x="628650" y="6356350"/>
            <a:ext cx="2057400" cy="365125"/>
          </a:xfrm>
          <a:prstGeom prst="rect">
            <a:avLst/>
          </a:prstGeom>
        </p:spPr>
        <p:txBody>
          <a:bodyPr/>
          <a:lstStyle/>
          <a:p>
            <a:fld id="{24A16155-700B-46BE-9444-A9EAB892E859}" type="datetimeFigureOut">
              <a:rPr lang="en-GB" smtClean="0"/>
              <a:t>28/01/2020</a:t>
            </a:fld>
            <a:endParaRPr lang="en-GB"/>
          </a:p>
        </p:txBody>
      </p:sp>
      <p:sp>
        <p:nvSpPr>
          <p:cNvPr id="5" name="Footer Placeholder 4">
            <a:extLst>
              <a:ext uri="{FF2B5EF4-FFF2-40B4-BE49-F238E27FC236}">
                <a16:creationId xmlns:a16="http://schemas.microsoft.com/office/drawing/2014/main" id="{B1EB0B8A-E26C-4629-830B-3FDB6EFAC1E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3B6E3F9-B0B3-4CCE-8CEB-B34F90ADCAAC}"/>
              </a:ext>
            </a:extLst>
          </p:cNvPr>
          <p:cNvSpPr>
            <a:spLocks noGrp="1"/>
          </p:cNvSpPr>
          <p:nvPr>
            <p:ph type="sldNum" sz="quarter" idx="12"/>
          </p:nvPr>
        </p:nvSpPr>
        <p:spPr>
          <a:xfrm>
            <a:off x="6457950" y="6356350"/>
            <a:ext cx="2057400" cy="365125"/>
          </a:xfrm>
          <a:prstGeom prst="rect">
            <a:avLst/>
          </a:prstGeom>
        </p:spPr>
        <p:txBody>
          <a:bodyPr/>
          <a:lstStyle/>
          <a:p>
            <a:fld id="{FD6D25A3-995A-4004-8B09-CF797DF2D38F}" type="slidenum">
              <a:rPr lang="en-GB" smtClean="0"/>
              <a:t>‹#›</a:t>
            </a:fld>
            <a:endParaRPr lang="en-GB"/>
          </a:p>
        </p:txBody>
      </p:sp>
    </p:spTree>
    <p:extLst>
      <p:ext uri="{BB962C8B-B14F-4D97-AF65-F5344CB8AC3E}">
        <p14:creationId xmlns:p14="http://schemas.microsoft.com/office/powerpoint/2010/main" val="8434725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71980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50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7193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21668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4548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48601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04644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1403457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638511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9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94861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8615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84607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097042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33994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121434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8591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0767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3358819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200046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3267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003008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53439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150618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644172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894290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947270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002182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23944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2914840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998552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182105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51798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932887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33759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55421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285969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522347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18942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6659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3942508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86765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21009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418584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99066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262461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67712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768982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53669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205605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75630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4067402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2737556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81459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08004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35611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84286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482577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20578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50008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991414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4353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3639463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65717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611591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20837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23612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04508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581971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90077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96007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10633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73404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E21EDF-F5C4-43D0-8787-107877BE39B9}" type="datetimeFigureOut">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1918624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8731623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469787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13945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940171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8934453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248658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1208365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1602675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071744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37356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337711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5478940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pPr lvl="0"/>
            <a:r>
              <a:rPr lang="en-US"/>
              <a:t>Click to edit Master text styles</a:t>
            </a:r>
          </a:p>
        </p:txBody>
      </p:sp>
      <p:sp>
        <p:nvSpPr>
          <p:cNvPr id="9" name="Content Placeholder 4"/>
          <p:cNvSpPr>
            <a:spLocks noGrp="1"/>
          </p:cNvSpPr>
          <p:nvPr>
            <p:ph sz="half" idx="2"/>
          </p:nvPr>
        </p:nvSpPr>
        <p:spPr>
          <a:xfrm>
            <a:off x="467544" y="4149080"/>
            <a:ext cx="8229600" cy="2340000"/>
          </a:xfrm>
        </p:spPr>
        <p:txBody>
          <a:bodyPr/>
          <a:lstStyle/>
          <a:p>
            <a:pPr lvl="0"/>
            <a:r>
              <a:rPr lang="en-US"/>
              <a:t>Click to edit Master text styles</a:t>
            </a:r>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3258730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5848173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9774608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2766405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607594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1848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0351521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108814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1070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openxmlformats.org/officeDocument/2006/relationships/theme" Target="../theme/theme10.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theme" Target="../theme/theme1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10" Type="http://schemas.openxmlformats.org/officeDocument/2006/relationships/theme" Target="../theme/theme12.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10" Type="http://schemas.openxmlformats.org/officeDocument/2006/relationships/theme" Target="../theme/theme13.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4.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5.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42.xml"/><Relationship Id="rId1"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8.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theme" Target="../theme/theme9.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a:t>
            </a: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E852DA8F-3D70-40C1-A164-D6FB051C42D5}" type="slidenum">
              <a:rPr lang="en-US" smtClean="0"/>
              <a:t>‹#›</a:t>
            </a:fld>
            <a:endParaRPr lang="en-US"/>
          </a:p>
        </p:txBody>
      </p:sp>
    </p:spTree>
    <p:extLst>
      <p:ext uri="{BB962C8B-B14F-4D97-AF65-F5344CB8AC3E}">
        <p14:creationId xmlns:p14="http://schemas.microsoft.com/office/powerpoint/2010/main" val="1090600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11424"/>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Restoration</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337312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a:t>
            </a:r>
            <a:r>
              <a:rPr lang="fr-BE" sz="1600" baseline="0" dirty="0"/>
              <a:t> - </a:t>
            </a:r>
            <a:r>
              <a:rPr lang="fr-BE" sz="1600" baseline="0" dirty="0" err="1"/>
              <a:t>Arenas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18021269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Swimming</a:t>
            </a:r>
            <a:r>
              <a:rPr lang="fr-BE" sz="1600" baseline="0" dirty="0"/>
              <a:t> pools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96813919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Water</a:t>
            </a:r>
            <a:r>
              <a:rPr lang="fr-BE" sz="1600" baseline="0" dirty="0"/>
              <a:t> Distribution</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8515789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D13939B-B0A2-46E1-A880-E34E73D4CBCE}"/>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8" name="Text Placeholder 2">
            <a:extLst>
              <a:ext uri="{FF2B5EF4-FFF2-40B4-BE49-F238E27FC236}">
                <a16:creationId xmlns:a16="http://schemas.microsoft.com/office/drawing/2014/main" id="{661F6813-D2EE-468C-AA63-DC71F872F58A}"/>
              </a:ext>
            </a:extLst>
          </p:cNvPr>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9" name="Rectangle 8">
            <a:extLst>
              <a:ext uri="{FF2B5EF4-FFF2-40B4-BE49-F238E27FC236}">
                <a16:creationId xmlns:a16="http://schemas.microsoft.com/office/drawing/2014/main" id="{05DC62EA-084F-47ED-9D40-26EF9736386F}"/>
              </a:ext>
            </a:extLst>
          </p:cNvPr>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Bridges</a:t>
            </a:r>
          </a:p>
        </p:txBody>
      </p:sp>
      <p:sp>
        <p:nvSpPr>
          <p:cNvPr id="10" name="Slide Number Placeholder 5">
            <a:extLst>
              <a:ext uri="{FF2B5EF4-FFF2-40B4-BE49-F238E27FC236}">
                <a16:creationId xmlns:a16="http://schemas.microsoft.com/office/drawing/2014/main" id="{76D089B6-F139-4B80-85C3-38E0863BBC69}"/>
              </a:ext>
            </a:extLst>
          </p:cNvPr>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44965078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435761B-6C9D-40CA-A80E-4D5BA3BD9F92}"/>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8" name="Text Placeholder 2">
            <a:extLst>
              <a:ext uri="{FF2B5EF4-FFF2-40B4-BE49-F238E27FC236}">
                <a16:creationId xmlns:a16="http://schemas.microsoft.com/office/drawing/2014/main" id="{466E21F6-C7F1-477F-A91C-5369E16CBE2D}"/>
              </a:ext>
            </a:extLst>
          </p:cNvPr>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9" name="Rectangle 8">
            <a:extLst>
              <a:ext uri="{FF2B5EF4-FFF2-40B4-BE49-F238E27FC236}">
                <a16:creationId xmlns:a16="http://schemas.microsoft.com/office/drawing/2014/main" id="{B368D9C0-D1BF-498D-A9FF-66094BBAD0E0}"/>
              </a:ext>
            </a:extLst>
          </p:cNvPr>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Coastal Works</a:t>
            </a:r>
          </a:p>
        </p:txBody>
      </p:sp>
      <p:sp>
        <p:nvSpPr>
          <p:cNvPr id="10" name="Slide Number Placeholder 5">
            <a:extLst>
              <a:ext uri="{FF2B5EF4-FFF2-40B4-BE49-F238E27FC236}">
                <a16:creationId xmlns:a16="http://schemas.microsoft.com/office/drawing/2014/main" id="{99E231A8-F7FC-4797-8760-B6CB70EC3AAC}"/>
              </a:ext>
            </a:extLst>
          </p:cNvPr>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6862062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a:t>
            </a: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957141087"/>
      </p:ext>
    </p:extLst>
  </p:cSld>
  <p:clrMap bg1="lt1" tx1="dk1" bg2="lt2" tx2="dk2" accent1="accent1" accent2="accent2" accent3="accent3" accent4="accent4" accent5="accent5" accent6="accent6" hlink="hlink" folHlink="folHlink"/>
  <p:sldLayoutIdLst>
    <p:sldLayoutId id="2147483828" r:id="rId1"/>
    <p:sldLayoutId id="214748382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Facades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31156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Green</a:t>
            </a:r>
            <a:r>
              <a:rPr lang="fr-BE" sz="1600" baseline="0" dirty="0"/>
              <a:t> </a:t>
            </a:r>
            <a:r>
              <a:rPr lang="fr-BE" sz="1600" baseline="0" dirty="0" err="1"/>
              <a:t>Walls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6055913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16"/>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Roofs</a:t>
            </a: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01315199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Decoration</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1620631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Stainless</a:t>
            </a:r>
            <a:r>
              <a:rPr lang="fr-BE" sz="1600" baseline="0" dirty="0"/>
              <a:t> </a:t>
            </a:r>
            <a:r>
              <a:rPr lang="fr-BE" sz="1600" baseline="0" dirty="0" err="1"/>
              <a:t>Steel</a:t>
            </a:r>
            <a:r>
              <a:rPr lang="fr-BE" sz="1600" baseline="0" dirty="0"/>
              <a:t> </a:t>
            </a:r>
            <a:r>
              <a:rPr lang="fr-BE" sz="1600" baseline="0" dirty="0" err="1"/>
              <a:t>Plumbing</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0026294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Escalators</a:t>
            </a:r>
            <a:r>
              <a:rPr lang="fr-BE" sz="1600" baseline="0" dirty="0"/>
              <a:t> and </a:t>
            </a:r>
            <a:r>
              <a:rPr lang="fr-BE" sz="1600" baseline="0" dirty="0" err="1"/>
              <a:t>elevators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42386826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Airports</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138767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Applications – </a:t>
            </a:r>
            <a:r>
              <a:rPr lang="fr-BE" sz="1600" dirty="0" err="1"/>
              <a:t>Urban</a:t>
            </a:r>
            <a:r>
              <a:rPr lang="fr-BE" sz="1600" baseline="0" dirty="0"/>
              <a:t> </a:t>
            </a:r>
            <a:r>
              <a:rPr lang="fr-BE" sz="1600" baseline="0" dirty="0" err="1"/>
              <a:t>furniture</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81499137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8" Type="http://schemas.openxmlformats.org/officeDocument/2006/relationships/hyperlink" Target="https://www.worldstainless.org/Files/ISSF/non-image-files/PDF/ISSF_Stainless_Steel_in_Drinking_Water_Supply.pdf" TargetMode="External"/><Relationship Id="rId3" Type="http://schemas.openxmlformats.org/officeDocument/2006/relationships/hyperlink" Target="http://www.nickelinstitute.org/en/NickelUseInSociety/MaterialsSelectionAndUse/Water/Distribution.aspx" TargetMode="External"/><Relationship Id="rId7" Type="http://schemas.openxmlformats.org/officeDocument/2006/relationships/hyperlink" Target="http://www.posco.com/homepage/docs/eng5/jsp/s91a0000001i.jsp" TargetMode="External"/><Relationship Id="rId2" Type="http://schemas.openxmlformats.org/officeDocument/2006/relationships/notesSlide" Target="../notesSlides/notesSlide3.xml"/><Relationship Id="rId1" Type="http://schemas.openxmlformats.org/officeDocument/2006/relationships/slideLayout" Target="../slideLayouts/slideLayout111.xml"/><Relationship Id="rId6" Type="http://schemas.openxmlformats.org/officeDocument/2006/relationships/hyperlink" Target="https://www.worldstainless.org/Files/issf/non-image-files/PDF/ISSF_A_workable_solution.pdf" TargetMode="External"/><Relationship Id="rId11" Type="http://schemas.openxmlformats.org/officeDocument/2006/relationships/hyperlink" Target="https://www.nickelinstitute.org/~/Media/Files/TechnicalLiterature/FieldCorrosionResistanceTestOnStStPipingForBuildingService_12012_.pdf" TargetMode="External"/><Relationship Id="rId5" Type="http://schemas.openxmlformats.org/officeDocument/2006/relationships/hyperlink" Target="https://www.worldstainless.org/Files/issf/non-image-files/PDF/Euro_Inox/Cutler_water_EN.pdf" TargetMode="External"/><Relationship Id="rId10" Type="http://schemas.openxmlformats.org/officeDocument/2006/relationships/hyperlink" Target="http://www.worldstainless.org/Files/issf/non-image-files/PDF/Euro_Inox/CorrResist_SoilsConcrete_EN.pdf" TargetMode="External"/><Relationship Id="rId4" Type="http://schemas.openxmlformats.org/officeDocument/2006/relationships/hyperlink" Target="http://www.imoa.info/download_files/stainless-steel/Stainless_Steel_Pipe.pdf" TargetMode="External"/><Relationship Id="rId9" Type="http://schemas.openxmlformats.org/officeDocument/2006/relationships/hyperlink" Target="https://worldstainless.org/applications/applications-for-the-protection-of-the-environment-and-human-health/protection-of-wat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42.xml"/><Relationship Id="rId5" Type="http://schemas.openxmlformats.org/officeDocument/2006/relationships/slide" Target="slide32.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8" Type="http://schemas.openxmlformats.org/officeDocument/2006/relationships/hyperlink" Target="https://edition.cnn.com/2019/04/02/us/deficient-bridge-report-2019-trnd/index.html" TargetMode="External"/><Relationship Id="rId3" Type="http://schemas.openxmlformats.org/officeDocument/2006/relationships/hyperlink" Target="https://www.theguardian.com/world/2018/aug/16/bridges-across-europe-are-in-a-dangerous-state-warn-experts" TargetMode="External"/><Relationship Id="rId7" Type="http://schemas.openxmlformats.org/officeDocument/2006/relationships/hyperlink" Target="https://www.lemonde.fr/securite-routiere/article/2018/08/15/un-pont-sur-trois-a-besoin-de-reparations-sur-les-routes-nationales-francaises-selon-un-rapport_5342799_1655513.html" TargetMode="External"/><Relationship Id="rId2" Type="http://schemas.openxmlformats.org/officeDocument/2006/relationships/notesSlide" Target="../notesSlides/notesSlide6.xml"/><Relationship Id="rId1" Type="http://schemas.openxmlformats.org/officeDocument/2006/relationships/slideLayout" Target="../slideLayouts/slideLayout120.xml"/><Relationship Id="rId6" Type="http://schemas.openxmlformats.org/officeDocument/2006/relationships/hyperlink" Target="https://www.bast.de/BASt_2017/DE/Ingenieurbau/Statistik/statistik-node.html" TargetMode="External"/><Relationship Id="rId5" Type="http://schemas.openxmlformats.org/officeDocument/2006/relationships/hyperlink" Target="https://www.thelocal.de/20180815/bridge-collapse-cannot-be-ruled-out-in-germany-says-expert" TargetMode="External"/><Relationship Id="rId10" Type="http://schemas.openxmlformats.org/officeDocument/2006/relationships/hyperlink" Target="https://www.infrastructurereportcard.org/cat-item/bridges/" TargetMode="External"/><Relationship Id="rId4" Type="http://schemas.openxmlformats.org/officeDocument/2006/relationships/hyperlink" Target="https://ec.europa.eu/jrc/en/news/keeping-european-bridges-safe" TargetMode="External"/><Relationship Id="rId9" Type="http://schemas.openxmlformats.org/officeDocument/2006/relationships/hyperlink" Target="https://artbabridgereport.or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imoa.info/molybdenum-uses/molybdenum-grade-stainless-steels/architecture/pedestrian-bridges.php" TargetMode="External"/><Relationship Id="rId3" Type="http://schemas.openxmlformats.org/officeDocument/2006/relationships/hyperlink" Target="https://www.imoa.info/stainless-solutions/archive/37/Vehicular-rail-and-pedestrian-bridges.php" TargetMode="External"/><Relationship Id="rId7" Type="http://schemas.openxmlformats.org/officeDocument/2006/relationships/hyperlink" Target="http://www.worldstainless.org/Files/issf/non-image-files/PDF/Sustainable_Duplex_Stainless_Steel_Bridges.pdf" TargetMode="External"/><Relationship Id="rId2" Type="http://schemas.openxmlformats.org/officeDocument/2006/relationships/notesSlide" Target="../notesSlides/notesSlide7.xml"/><Relationship Id="rId1" Type="http://schemas.openxmlformats.org/officeDocument/2006/relationships/slideLayout" Target="../slideLayouts/slideLayout120.xml"/><Relationship Id="rId6" Type="http://schemas.openxmlformats.org/officeDocument/2006/relationships/hyperlink" Target="https://www.bssa.org.uk/cms/File/Euro%20Inox%20Publications/Pedestrian%20Bridges.pdf" TargetMode="External"/><Relationship Id="rId5" Type="http://schemas.openxmlformats.org/officeDocument/2006/relationships/hyperlink" Target="https://publications.europa.eu/en/publication-detail/-/publication/ec2748d4-3269-43cd-9a34-3a0e1fba4e23/language-en/format-PDF/source-79161265" TargetMode="External"/><Relationship Id="rId4" Type="http://schemas.openxmlformats.org/officeDocument/2006/relationships/hyperlink" Target="https://www.constructionspecifier.com/duplex-brid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worldstainless.org/files/issf/non-image-files/PDF/Structural/Stonecutters_Bridge_Towers.pdf" TargetMode="External"/><Relationship Id="rId7" Type="http://schemas.openxmlformats.org/officeDocument/2006/relationships/hyperlink" Target="https://www.worldstainless.org/Files/issf/non-image-files/PDF/ISSF_Stainless_Steel_in_Infrastructure_English.pdf" TargetMode="External"/><Relationship Id="rId2" Type="http://schemas.openxmlformats.org/officeDocument/2006/relationships/hyperlink" Target="https://www.researchgate.net/publication/233611421_Stonecutters_Bridge_-_Detailed_Design/link/59ce24d3aca272b0ec1a4b34/download" TargetMode="External"/><Relationship Id="rId1" Type="http://schemas.openxmlformats.org/officeDocument/2006/relationships/slideLayout" Target="../slideLayouts/slideLayout120.xml"/><Relationship Id="rId6" Type="http://schemas.openxmlformats.org/officeDocument/2006/relationships/hyperlink" Target="http://www.stainless-steel-world.net/news/58262/nas-to-supply-stainless-steel-bar.html" TargetMode="External"/><Relationship Id="rId5" Type="http://schemas.openxmlformats.org/officeDocument/2006/relationships/hyperlink" Target="https://www.nickelinstitute.org/nickel-magazine/nickel-magazine-vol34-no2-2019/?lang=English&amp;p=6" TargetMode="External"/><Relationship Id="rId4" Type="http://schemas.openxmlformats.org/officeDocument/2006/relationships/hyperlink" Target="https://www.researchgate.net/publication/233632633_Use_of_Duplex_Stainless_Steel_Plate_for_Durable_Bridge_Constructio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orldstainless.org/files/issf/non-image-files/PDF/Structural/Helix_Pedestrian_Bridge.pdf" TargetMode="External"/><Relationship Id="rId3" Type="http://schemas.openxmlformats.org/officeDocument/2006/relationships/hyperlink" Target="https://en.wikipedia.org/wiki/Hong_Kong%E2%80%93Zhuhai%E2%80%93Macau_Bridge" TargetMode="External"/><Relationship Id="rId7" Type="http://schemas.openxmlformats.org/officeDocument/2006/relationships/hyperlink" Target="https://www.apnnews.com/pamban-to-become-indias-first-railway-bridge-to-use-stainless-steel-structurals/" TargetMode="External"/><Relationship Id="rId2" Type="http://schemas.openxmlformats.org/officeDocument/2006/relationships/notesSlide" Target="../notesSlides/notesSlide8.xml"/><Relationship Id="rId1" Type="http://schemas.openxmlformats.org/officeDocument/2006/relationships/slideLayout" Target="../slideLayouts/slideLayout120.xml"/><Relationship Id="rId6" Type="http://schemas.openxmlformats.org/officeDocument/2006/relationships/hyperlink" Target="http://www.worldstainless.org/architecture_building_and_construction_applications/structural_applications" TargetMode="External"/><Relationship Id="rId11" Type="http://schemas.openxmlformats.org/officeDocument/2006/relationships/hyperlink" Target="https://www.imoa.info/molybdenum-uses/molybdenum-grade-stainless-steels/architecture/pedestrian-bridges.php" TargetMode="External"/><Relationship Id="rId5" Type="http://schemas.openxmlformats.org/officeDocument/2006/relationships/hyperlink" Target="https://www.imoa.info/molybdenum-media-centre/downloads/" TargetMode="External"/><Relationship Id="rId10" Type="http://schemas.openxmlformats.org/officeDocument/2006/relationships/hyperlink" Target="https://www.outokumpu.com/en/choose-stainless/2018/case-pedestrian-bridge-at-trumpf-headquarters" TargetMode="External"/><Relationship Id="rId4" Type="http://schemas.openxmlformats.org/officeDocument/2006/relationships/hyperlink" Target="#IMOA_Moly_review"/><Relationship Id="rId9" Type="http://schemas.openxmlformats.org/officeDocument/2006/relationships/hyperlink" Target="https://www.worldstainless.org/Files/issf/non-image-files/PDF/ISSF_Stainless_Steel_as_an_Architectural_Material.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0.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www.unfccc.int/resource/docs/tp/tp0199.pdf" TargetMode="External"/><Relationship Id="rId1" Type="http://schemas.openxmlformats.org/officeDocument/2006/relationships/slideLayout" Target="../slideLayouts/slideLayout1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1.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5.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0.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38.xml"/></Relationships>
</file>

<file path=ppt/slides/_rels/slide48.xml.rels><?xml version="1.0" encoding="UTF-8" standalone="yes"?>
<Relationships xmlns="http://schemas.openxmlformats.org/package/2006/relationships"><Relationship Id="rId8" Type="http://schemas.openxmlformats.org/officeDocument/2006/relationships/hyperlink" Target="http://www.stainlesssteelrebar.org/applications/coastal-protection-at-cromer-uk/" TargetMode="External"/><Relationship Id="rId3" Type="http://schemas.openxmlformats.org/officeDocument/2006/relationships/hyperlink" Target="http://www.unfccc.int/resource/docs/tp/tp0199.pdf" TargetMode="External"/><Relationship Id="rId7"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s://www.ipcc.ch/" TargetMode="External"/><Relationship Id="rId1" Type="http://schemas.openxmlformats.org/officeDocument/2006/relationships/slideLayout" Target="../slideLayouts/slideLayout131.xml"/><Relationship Id="rId6" Type="http://schemas.openxmlformats.org/officeDocument/2006/relationships/hyperlink" Target="https://www.cerema.fr/fr/evenements/territoires-littoraux-transition-face-au-changement" TargetMode="External"/><Relationship Id="rId5" Type="http://schemas.openxmlformats.org/officeDocument/2006/relationships/hyperlink" Target="https://www.cerema.fr/fr/actualites/adapter-documents-conception-entretien-exploitation" TargetMode="External"/><Relationship Id="rId10" Type="http://schemas.openxmlformats.org/officeDocument/2006/relationships/hyperlink" Target="https://www.constructioncayola.com/batiment/article/2008/11/20/23050/l-inox-pour-resister-atlantique" TargetMode="External"/><Relationship Id="rId4" Type="http://schemas.openxmlformats.org/officeDocument/2006/relationships/hyperlink" Target="https://www.novethic.fr/actualite/environnement/biodiversite/isr-rse/le-changement-climatique-grignote-nos-cotes-et-menace-plus-d-un-million-de-francais-147571.html" TargetMode="External"/><Relationship Id="rId9" Type="http://schemas.openxmlformats.org/officeDocument/2006/relationships/hyperlink" Target="http://stainlesssteelrebar.org/applications/bayonne-breakwate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coastal-environments.weebly.com/landforms-and-processes.html" TargetMode="External"/><Relationship Id="rId3" Type="http://schemas.openxmlformats.org/officeDocument/2006/relationships/hyperlink" Target="https://europe.arcelormittal.com/europeprojectgallery/fol_montsaintmichel" TargetMode="External"/><Relationship Id="rId7" Type="http://schemas.openxmlformats.org/officeDocument/2006/relationships/hyperlink" Target="https://www.outokumpu.com/en/choose-stainless/2016/floodgates-to-fight-rising-sea-levels" TargetMode="External"/><Relationship Id="rId2" Type="http://schemas.openxmlformats.org/officeDocument/2006/relationships/hyperlink" Target="https://www.nickelinstitute.org/en/NickelMagazine/MagazineHome/AllArchives/2015/Volume30-3/InUseMontStMichel.aspx?selected=year" TargetMode="External"/><Relationship Id="rId1" Type="http://schemas.openxmlformats.org/officeDocument/2006/relationships/slideLayout" Target="../slideLayouts/slideLayout131.xml"/><Relationship Id="rId6" Type="http://schemas.openxmlformats.org/officeDocument/2006/relationships/hyperlink" Target="https://www.cedinox.es/opencms901/export/sites/cedinox/.galleries/publicaciones-tecnicas/Extension-en-mer-de-Monaco.pdf" TargetMode="External"/><Relationship Id="rId5" Type="http://schemas.openxmlformats.org/officeDocument/2006/relationships/hyperlink" Target="https://www.pontek.fi/in-english" TargetMode="External"/><Relationship Id="rId4" Type="http://schemas.openxmlformats.org/officeDocument/2006/relationships/hyperlink" Target="http://www.pratiwisteel.com/news/view/20110708090600/Outokumpu-Duplex-Stainless-Steel-For-Sluice-And-Flood-Gates-Structures-In-Finland.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5.xml"/><Relationship Id="rId4" Type="http://schemas.openxmlformats.org/officeDocument/2006/relationships/hyperlink" Target="https://coastal-environments.weebly.com/landforms-and-processe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a:t>Supporting presentation for lecturers of Architecture/Civil Engineering</a:t>
            </a:r>
            <a:endParaRPr lang="fr-FR" dirty="0"/>
          </a:p>
        </p:txBody>
      </p:sp>
      <p:sp>
        <p:nvSpPr>
          <p:cNvPr id="3" name="Subtitle 2"/>
          <p:cNvSpPr>
            <a:spLocks noGrp="1"/>
          </p:cNvSpPr>
          <p:nvPr>
            <p:ph type="subTitle" idx="1"/>
          </p:nvPr>
        </p:nvSpPr>
        <p:spPr/>
        <p:txBody>
          <a:bodyPr>
            <a:normAutofit/>
          </a:bodyPr>
          <a:lstStyle/>
          <a:p>
            <a:r>
              <a:rPr lang="fr-FR" sz="4000" b="1" dirty="0" err="1">
                <a:solidFill>
                  <a:srgbClr val="C00000"/>
                </a:solidFill>
              </a:rPr>
              <a:t>Chapter</a:t>
            </a:r>
            <a:r>
              <a:rPr lang="fr-FR" sz="4000" b="1" dirty="0">
                <a:solidFill>
                  <a:srgbClr val="C00000"/>
                </a:solidFill>
              </a:rPr>
              <a:t> 02B:</a:t>
            </a:r>
          </a:p>
          <a:p>
            <a:r>
              <a:rPr lang="fr-FR" sz="4000" b="1" dirty="0">
                <a:solidFill>
                  <a:srgbClr val="C00000"/>
                </a:solidFill>
              </a:rPr>
              <a:t>Applications - Infrastructure</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024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600" dirty="0"/>
              <a:t>Water </a:t>
            </a:r>
            <a:r>
              <a:rPr lang="fr-FR" sz="3600" dirty="0" err="1"/>
              <a:t>reservoir</a:t>
            </a:r>
            <a:r>
              <a:rPr lang="fr-FR" sz="3600" dirty="0"/>
              <a:t> </a:t>
            </a:r>
            <a:r>
              <a:rPr lang="fr-FR" sz="3600" dirty="0" err="1"/>
              <a:t>before</a:t>
            </a:r>
            <a:r>
              <a:rPr lang="fr-FR" sz="3600" dirty="0"/>
              <a:t> </a:t>
            </a:r>
            <a:r>
              <a:rPr lang="fr-FR" sz="3600" dirty="0" err="1"/>
              <a:t>repairs</a:t>
            </a:r>
            <a:r>
              <a:rPr lang="fr-FR" sz="3600" dirty="0"/>
              <a:t>,</a:t>
            </a:r>
            <a:br>
              <a:rPr lang="fr-FR" sz="3600" dirty="0"/>
            </a:br>
            <a:r>
              <a:rPr lang="fr-FR" sz="3600" dirty="0"/>
              <a:t>  </a:t>
            </a:r>
            <a:r>
              <a:rPr lang="en-GB" sz="3600" dirty="0" err="1"/>
              <a:t>Gangneung</a:t>
            </a:r>
            <a:r>
              <a:rPr lang="en-GB" sz="3600" dirty="0"/>
              <a:t>-City,  Korea</a:t>
            </a:r>
            <a:r>
              <a:rPr lang="en-GB" sz="3600" baseline="30000" dirty="0"/>
              <a:t>2</a:t>
            </a:r>
            <a:endParaRPr lang="en-US" sz="3600" baseline="30000" dirty="0"/>
          </a:p>
        </p:txBody>
      </p:sp>
      <p:sp>
        <p:nvSpPr>
          <p:cNvPr id="2" name="Espace réservé du numéro de diapositive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contenu 4"/>
          <p:cNvSpPr>
            <a:spLocks noGrp="1"/>
          </p:cNvSpPr>
          <p:nvPr>
            <p:ph idx="4294967295"/>
          </p:nvPr>
        </p:nvSpPr>
        <p:spPr>
          <a:xfrm>
            <a:off x="0" y="1666875"/>
            <a:ext cx="2214563" cy="4997450"/>
          </a:xfrm>
        </p:spPr>
        <p:txBody>
          <a:bodyPr>
            <a:normAutofit/>
          </a:bodyPr>
          <a:lstStyle/>
          <a:p>
            <a:pPr marL="0" indent="0">
              <a:buNone/>
            </a:pPr>
            <a:r>
              <a:rPr lang="en-US" sz="1800" dirty="0"/>
              <a:t>The corrosion and deterioration of concrete is visible on the picture and causes water leakage.</a:t>
            </a:r>
          </a:p>
          <a:p>
            <a:pPr marL="0" indent="0">
              <a:buNone/>
            </a:pPr>
            <a:r>
              <a:rPr lang="en-US" sz="1800" dirty="0"/>
              <a:t>Epoxy coating was rejected as not lasting .</a:t>
            </a:r>
          </a:p>
          <a:p>
            <a:pPr marL="0" indent="0">
              <a:buNone/>
            </a:pPr>
            <a:r>
              <a:rPr lang="fr-FR" sz="1800" dirty="0" err="1"/>
              <a:t>Retrofitting</a:t>
            </a:r>
            <a:r>
              <a:rPr lang="fr-FR" sz="1800" dirty="0"/>
              <a:t> </a:t>
            </a:r>
            <a:r>
              <a:rPr lang="fr-FR" sz="1800" dirty="0" err="1"/>
              <a:t>with</a:t>
            </a:r>
            <a:r>
              <a:rPr lang="fr-FR" sz="1800" dirty="0"/>
              <a:t> a </a:t>
            </a:r>
            <a:r>
              <a:rPr lang="fr-FR" sz="1800" dirty="0" err="1"/>
              <a:t>Stainless</a:t>
            </a:r>
            <a:r>
              <a:rPr lang="fr-FR" sz="1800" dirty="0"/>
              <a:t> </a:t>
            </a:r>
            <a:r>
              <a:rPr lang="fr-FR" sz="1800" dirty="0" err="1"/>
              <a:t>steel</a:t>
            </a:r>
            <a:r>
              <a:rPr lang="fr-FR" sz="1800" dirty="0"/>
              <a:t> </a:t>
            </a:r>
            <a:r>
              <a:rPr lang="fr-FR" sz="1800" dirty="0" err="1"/>
              <a:t>lining</a:t>
            </a:r>
            <a:r>
              <a:rPr lang="fr-FR" sz="1800" dirty="0"/>
              <a:t> </a:t>
            </a:r>
            <a:r>
              <a:rPr lang="fr-FR" sz="1800" dirty="0" err="1"/>
              <a:t>was</a:t>
            </a:r>
            <a:r>
              <a:rPr lang="fr-FR" sz="1800" dirty="0"/>
              <a:t> </a:t>
            </a:r>
            <a:r>
              <a:rPr lang="fr-FR" sz="1800" dirty="0" err="1"/>
              <a:t>selected</a:t>
            </a:r>
            <a:r>
              <a:rPr lang="fr-FR" sz="1800" dirty="0"/>
              <a:t> </a:t>
            </a:r>
            <a:r>
              <a:rPr lang="en-US" sz="1800" dirty="0"/>
              <a:t>for corrosion resistance, durability, no maintenance and no bacterial growth.</a:t>
            </a:r>
          </a:p>
        </p:txBody>
      </p:sp>
      <p:pic>
        <p:nvPicPr>
          <p:cNvPr id="3" name="Picture 4" descr="\\문창서버\server\7.공사\★시공완료사진\▶워크사진촬영\131216-대구봉덕배수지-STS\시공전\_DSF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700808"/>
            <a:ext cx="6401601" cy="4248472"/>
          </a:xfrm>
          <a:prstGeom prst="rect">
            <a:avLst/>
          </a:prstGeom>
          <a:noFill/>
          <a:ln>
            <a:solidFill>
              <a:schemeClr val="tx1"/>
            </a:solidFill>
          </a:ln>
        </p:spPr>
      </p:pic>
      <p:sp>
        <p:nvSpPr>
          <p:cNvPr id="6" name="ZoneTexte 5"/>
          <p:cNvSpPr txBox="1"/>
          <p:nvPr/>
        </p:nvSpPr>
        <p:spPr>
          <a:xfrm>
            <a:off x="3491880" y="6294943"/>
            <a:ext cx="33843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BEFORE</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78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0"/>
            <a:ext cx="8229600" cy="1143000"/>
          </a:xfrm>
        </p:spPr>
        <p:txBody>
          <a:bodyPr>
            <a:normAutofit fontScale="90000"/>
          </a:bodyPr>
          <a:lstStyle/>
          <a:p>
            <a:r>
              <a:rPr lang="fr-FR" dirty="0" err="1"/>
              <a:t>Same</a:t>
            </a:r>
            <a:r>
              <a:rPr lang="fr-FR" dirty="0"/>
              <a:t> </a:t>
            </a:r>
            <a:r>
              <a:rPr lang="fr-FR" dirty="0" err="1"/>
              <a:t>after</a:t>
            </a:r>
            <a:r>
              <a:rPr lang="fr-FR" dirty="0"/>
              <a:t> new </a:t>
            </a:r>
            <a:r>
              <a:rPr lang="fr-FR" dirty="0" err="1"/>
              <a:t>stainless</a:t>
            </a:r>
            <a:r>
              <a:rPr lang="fr-FR" dirty="0"/>
              <a:t> </a:t>
            </a:r>
            <a:r>
              <a:rPr lang="fr-FR" dirty="0" err="1"/>
              <a:t>steel</a:t>
            </a:r>
            <a:r>
              <a:rPr lang="fr-FR" dirty="0"/>
              <a:t> </a:t>
            </a:r>
            <a:r>
              <a:rPr lang="fr-FR" dirty="0" err="1"/>
              <a:t>lining</a:t>
            </a:r>
            <a:endParaRPr lang="en-US" dirty="0"/>
          </a:p>
        </p:txBody>
      </p:sp>
      <p:sp>
        <p:nvSpPr>
          <p:cNvPr id="2" name="Espace réservé du numéro de diapositive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descr="Y:\7.공사\★시공완료사진\워크사진촬영\대구화원배수지\_DSF0416.JPG"/>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2411412" y="1701280"/>
            <a:ext cx="6445107" cy="4248000"/>
          </a:xfrm>
          <a:prstGeom prst="rect">
            <a:avLst/>
          </a:prstGeom>
          <a:ln>
            <a:solidFill>
              <a:schemeClr val="tx1"/>
            </a:solidFill>
          </a:ln>
        </p:spPr>
      </p:pic>
      <p:sp>
        <p:nvSpPr>
          <p:cNvPr id="6" name="ZoneTexte 5"/>
          <p:cNvSpPr txBox="1"/>
          <p:nvPr/>
        </p:nvSpPr>
        <p:spPr>
          <a:xfrm>
            <a:off x="3491880" y="6294943"/>
            <a:ext cx="33843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AFTER</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space réservé du contenu 4"/>
          <p:cNvSpPr txBox="1">
            <a:spLocks/>
          </p:cNvSpPr>
          <p:nvPr/>
        </p:nvSpPr>
        <p:spPr>
          <a:xfrm>
            <a:off x="-18798" y="1667123"/>
            <a:ext cx="2286541" cy="4997152"/>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C00000"/>
              </a:buClr>
              <a:buSzTx/>
              <a:buFont typeface="Wingdings" panose="05000000000000000000" pitchFamily="2" charset="2"/>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Duplex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Stainless</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steel</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Grades  STS329LD and STS329J3L  are  used.</a:t>
            </a:r>
          </a:p>
          <a:p>
            <a:pPr marL="0" marR="0" lvl="0" indent="0" algn="l" defTabSz="914400" rtl="0" eaLnBrk="1" fontAlgn="auto" latinLnBrk="0" hangingPunct="1">
              <a:lnSpc>
                <a:spcPct val="100000"/>
              </a:lnSpc>
              <a:spcBef>
                <a:spcPct val="20000"/>
              </a:spcBef>
              <a:spcAft>
                <a:spcPts val="0"/>
              </a:spcAft>
              <a:buClr>
                <a:srgbClr val="C00000"/>
              </a:buClr>
              <a:buSzTx/>
              <a:buFont typeface="Wingdings" panose="05000000000000000000" pitchFamily="2" charset="2"/>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C00000"/>
              </a:buClr>
              <a:buSzTx/>
              <a:buFont typeface="Wingdings" panose="05000000000000000000" pitchFamily="2" charset="2"/>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Panels are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welded</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together</a:t>
            </a:r>
            <a:r>
              <a:rPr kumimoji="0" lang="fr-FR" sz="1800" b="0" i="0" u="none" strike="noStrike" kern="1200" cap="none" spc="0" normalizeH="0" baseline="0" noProof="0" dirty="0">
                <a:ln>
                  <a:noFill/>
                </a:ln>
                <a:solidFill>
                  <a:prstClr val="black"/>
                </a:solidFill>
                <a:effectLst/>
                <a:uLnTx/>
                <a:uFillTx/>
                <a:latin typeface="Calibri"/>
                <a:ea typeface="+mn-ea"/>
                <a:cs typeface="+mn-cs"/>
              </a:rPr>
              <a:t> and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anchored</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into</a:t>
            </a:r>
            <a:r>
              <a:rPr kumimoji="0" lang="fr-FR" sz="1800" b="0" i="0" u="none" strike="noStrike" kern="1200" cap="none" spc="0" normalizeH="0" baseline="0" noProof="0" dirty="0">
                <a:ln>
                  <a:noFill/>
                </a:ln>
                <a:solidFill>
                  <a:prstClr val="black"/>
                </a:solidFill>
                <a:effectLst/>
                <a:uLnTx/>
                <a:uFillTx/>
                <a:latin typeface="Calibri"/>
                <a:ea typeface="+mn-ea"/>
                <a:cs typeface="+mn-cs"/>
              </a:rPr>
              <a:t> the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concrete</a:t>
            </a:r>
            <a:r>
              <a:rPr kumimoji="0" lang="fr-FR" sz="1800" b="0" i="0" u="none" strike="noStrike" kern="1200" cap="none" spc="0" normalizeH="0" baseline="0" noProof="0" dirty="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95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7168" cy="1143000"/>
          </a:xfrm>
        </p:spPr>
        <p:txBody>
          <a:bodyPr>
            <a:normAutofit/>
          </a:bodyPr>
          <a:lstStyle/>
          <a:p>
            <a:r>
              <a:rPr lang="fr-FR" dirty="0"/>
              <a:t>Water distribution </a:t>
            </a:r>
            <a:r>
              <a:rPr lang="fr-FR" dirty="0" err="1"/>
              <a:t>References</a:t>
            </a:r>
            <a:endParaRPr lang="fr-FR" dirty="0"/>
          </a:p>
        </p:txBody>
      </p:sp>
      <p:sp>
        <p:nvSpPr>
          <p:cNvPr id="3" name="Content Placeholder 2"/>
          <p:cNvSpPr>
            <a:spLocks noGrp="1"/>
          </p:cNvSpPr>
          <p:nvPr>
            <p:ph idx="1"/>
          </p:nvPr>
        </p:nvSpPr>
        <p:spPr>
          <a:xfrm>
            <a:off x="457200" y="1340768"/>
            <a:ext cx="8229600" cy="4983162"/>
          </a:xfrm>
        </p:spPr>
        <p:txBody>
          <a:bodyPr>
            <a:noAutofit/>
          </a:bodyPr>
          <a:lstStyle/>
          <a:p>
            <a:pPr marL="457200" indent="-457200">
              <a:buFont typeface="+mj-lt"/>
              <a:buAutoNum type="arabicPeriod"/>
            </a:pPr>
            <a:r>
              <a:rPr lang="fr-FR" sz="1800" dirty="0">
                <a:hlinkClick r:id="rId3"/>
              </a:rPr>
              <a:t>http://www.nickelinstitute.org/en/NickelUseInSociety/MaterialsSelectionAndUse/Water/Distribution.aspx</a:t>
            </a:r>
            <a:endParaRPr lang="fr-FR" sz="1800" dirty="0"/>
          </a:p>
          <a:p>
            <a:pPr marL="457200" indent="-457200">
              <a:buFont typeface="+mj-lt"/>
              <a:buAutoNum type="arabicPeriod"/>
            </a:pPr>
            <a:r>
              <a:rPr lang="fr-FR" sz="1800" dirty="0">
                <a:hlinkClick r:id="rId4"/>
              </a:rPr>
              <a:t>http://www.imoa.info/download_files/stainless-steel/Stainless_Steel_Pipe.pdf</a:t>
            </a:r>
            <a:endParaRPr lang="fr-FR" sz="1800" dirty="0"/>
          </a:p>
          <a:p>
            <a:pPr marL="457200" indent="-457200">
              <a:buFont typeface="+mj-lt"/>
              <a:buAutoNum type="arabicPeriod"/>
            </a:pPr>
            <a:r>
              <a:rPr lang="fr-FR" sz="1800" dirty="0">
                <a:hlinkClick r:id="rId5"/>
              </a:rPr>
              <a:t>https://www.worldstainless.org/Files/issf/non-image-files/PDF/Euro_Inox/Cutler_water_EN.pdf</a:t>
            </a:r>
            <a:endParaRPr lang="fr-FR" sz="1800" dirty="0"/>
          </a:p>
          <a:p>
            <a:pPr marL="457200" indent="-457200">
              <a:buFont typeface="+mj-lt"/>
              <a:buAutoNum type="arabicPeriod"/>
            </a:pPr>
            <a:r>
              <a:rPr lang="en-GB" sz="1800" u="sng" dirty="0">
                <a:hlinkClick r:id="rId6"/>
              </a:rPr>
              <a:t>https://www.worldstainless.org/Files/issf/non-image-files/PDF/ISSF_A_workable_solution.pdf</a:t>
            </a:r>
            <a:endParaRPr lang="en-GB" sz="1800" u="sng" dirty="0"/>
          </a:p>
          <a:p>
            <a:pPr marL="457200" indent="-457200">
              <a:buFont typeface="+mj-lt"/>
              <a:buAutoNum type="arabicPeriod"/>
            </a:pPr>
            <a:r>
              <a:rPr lang="fr-FR" sz="1800" dirty="0"/>
              <a:t>Source: POSCO, </a:t>
            </a:r>
            <a:r>
              <a:rPr lang="fr-FR" sz="1800" dirty="0" err="1"/>
              <a:t>Korea</a:t>
            </a:r>
            <a:r>
              <a:rPr lang="fr-FR" sz="1800" dirty="0"/>
              <a:t> (</a:t>
            </a:r>
            <a:r>
              <a:rPr lang="fr-FR" sz="1800" dirty="0">
                <a:hlinkClick r:id="rId7"/>
              </a:rPr>
              <a:t>http://www.posco.com</a:t>
            </a:r>
            <a:r>
              <a:rPr lang="fr-FR" sz="1800" dirty="0"/>
              <a:t>)</a:t>
            </a:r>
          </a:p>
          <a:p>
            <a:pPr marL="457200" indent="-457200">
              <a:buFont typeface="+mj-lt"/>
              <a:buAutoNum type="arabicPeriod"/>
            </a:pPr>
            <a:r>
              <a:rPr lang="fr-FR" sz="1800" dirty="0">
                <a:hlinkClick r:id="rId8"/>
              </a:rPr>
              <a:t>https://www.worldstainless.org/Files/ISSF/non-image-files/PDF/ISSF_Stainless_Steel_in_Drinking_Water_Supply.pdf</a:t>
            </a:r>
            <a:r>
              <a:rPr lang="fr-FR" sz="1800" dirty="0"/>
              <a:t>  </a:t>
            </a:r>
          </a:p>
          <a:p>
            <a:pPr marL="457200" indent="-457200">
              <a:buFont typeface="+mj-lt"/>
              <a:buAutoNum type="arabicPeriod"/>
            </a:pPr>
            <a:r>
              <a:rPr lang="fr-FR" sz="1800" dirty="0">
                <a:hlinkClick r:id="rId9"/>
              </a:rPr>
              <a:t>https://worldstainless.org</a:t>
            </a:r>
            <a:r>
              <a:rPr lang="en-GB" sz="1800" dirty="0">
                <a:hlinkClick r:id="rId9"/>
              </a:rPr>
              <a:t>/applications/applications-for-the-protection-of-the-environment-and-human-health/protection-of-water/</a:t>
            </a:r>
            <a:endParaRPr lang="en-GB" sz="1800" dirty="0"/>
          </a:p>
          <a:p>
            <a:pPr marL="457200" indent="-457200">
              <a:buFont typeface="+mj-lt"/>
              <a:buAutoNum type="arabicPeriod"/>
            </a:pPr>
            <a:r>
              <a:rPr lang="fr-FR" sz="1800" dirty="0">
                <a:hlinkClick r:id="rId10"/>
              </a:rPr>
              <a:t>https://www.worldstainless.org/Files/issf/non-image-files/PDF/Euro_Inox/CorrResist_SoilsConcrete_EN.pdf</a:t>
            </a:r>
            <a:endParaRPr lang="fr-FR" sz="1800" dirty="0"/>
          </a:p>
          <a:p>
            <a:pPr marL="457200" indent="-457200">
              <a:buFont typeface="+mj-lt"/>
              <a:buAutoNum type="arabicPeriod"/>
            </a:pPr>
            <a:r>
              <a:rPr lang="fr-FR" sz="1800" dirty="0">
                <a:hlinkClick r:id="rId11"/>
              </a:rPr>
              <a:t>https://www.nickelinstitute.org/~/Media/Files/TechnicalLiterature/FieldCorrosionResistanceTestOnStStPipingForBuildingService_12012_.pdf</a:t>
            </a:r>
            <a:endParaRPr lang="fr-FR" sz="1800" dirty="0"/>
          </a:p>
          <a:p>
            <a:pPr marL="457200" indent="-457200">
              <a:buFont typeface="+mj-lt"/>
              <a:buAutoNum type="arabicPeriod"/>
            </a:pPr>
            <a:r>
              <a:rPr lang="fr-FR" sz="1800" dirty="0">
                <a:hlinkClick r:id="rId9"/>
              </a:rPr>
              <a:t>https://worldstainless.org</a:t>
            </a:r>
            <a:r>
              <a:rPr lang="en-GB" sz="1800" dirty="0">
                <a:hlinkClick r:id="rId9"/>
              </a:rPr>
              <a:t>/applications/applications-for-the-protection-of-the-environment-and-human-health/protection-of-water/</a:t>
            </a:r>
            <a:endParaRPr lang="en-GB" sz="1800" dirty="0"/>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044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2. Bridges</a:t>
            </a:r>
          </a:p>
        </p:txBody>
      </p:sp>
      <p:sp>
        <p:nvSpPr>
          <p:cNvPr id="2" name="Slide Number Placeholder 1"/>
          <p:cNvSpPr>
            <a:spLocks noGrp="1"/>
          </p:cNvSpPr>
          <p:nvPr>
            <p:ph type="sldNum" sz="quarter" idx="12"/>
          </p:nvPr>
        </p:nvSpPr>
        <p:spPr/>
        <p:txBody>
          <a:bodyPr/>
          <a:lstStyle/>
          <a:p>
            <a:fld id="{5AF66AA0-E37C-4065-8BE7-D4086C065B53}" type="slidenum">
              <a:rPr lang="fr-BE" smtClean="0"/>
              <a:pPr/>
              <a:t>13</a:t>
            </a:fld>
            <a:endParaRPr lang="fr-BE"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40677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Many</a:t>
            </a:r>
            <a:r>
              <a:rPr lang="fr-FR" dirty="0"/>
              <a:t> Bridges are  in a </a:t>
            </a:r>
            <a:r>
              <a:rPr lang="fr-FR" dirty="0" err="1"/>
              <a:t>poor</a:t>
            </a:r>
            <a:r>
              <a:rPr lang="fr-FR" dirty="0"/>
              <a:t> condition</a:t>
            </a:r>
            <a:endParaRPr lang="en-US" dirty="0"/>
          </a:p>
        </p:txBody>
      </p:sp>
      <p:sp>
        <p:nvSpPr>
          <p:cNvPr id="3" name="Espace réservé du contenu 2"/>
          <p:cNvSpPr>
            <a:spLocks noGrp="1"/>
          </p:cNvSpPr>
          <p:nvPr>
            <p:ph idx="1"/>
          </p:nvPr>
        </p:nvSpPr>
        <p:spPr/>
        <p:txBody>
          <a:bodyPr/>
          <a:lstStyle/>
          <a:p>
            <a:pPr>
              <a:buClr>
                <a:srgbClr val="C00000"/>
              </a:buClr>
              <a:buFont typeface="Wingdings" panose="05000000000000000000" pitchFamily="2" charset="2"/>
              <a:buChar char="§"/>
            </a:pPr>
            <a:r>
              <a:rPr lang="fr-FR" dirty="0"/>
              <a:t>A lot of </a:t>
            </a:r>
            <a:r>
              <a:rPr lang="fr-FR" dirty="0" err="1"/>
              <a:t>them</a:t>
            </a:r>
            <a:r>
              <a:rPr lang="fr-FR" dirty="0"/>
              <a:t> </a:t>
            </a:r>
            <a:r>
              <a:rPr lang="fr-FR" dirty="0" err="1"/>
              <a:t>were</a:t>
            </a:r>
            <a:r>
              <a:rPr lang="fr-FR" dirty="0"/>
              <a:t> </a:t>
            </a:r>
            <a:r>
              <a:rPr lang="fr-FR" dirty="0" err="1"/>
              <a:t>built</a:t>
            </a:r>
            <a:r>
              <a:rPr lang="fr-FR" dirty="0"/>
              <a:t> </a:t>
            </a:r>
            <a:r>
              <a:rPr lang="fr-FR" dirty="0" err="1"/>
              <a:t>after</a:t>
            </a:r>
            <a:r>
              <a:rPr lang="fr-FR" dirty="0"/>
              <a:t> World </a:t>
            </a:r>
            <a:r>
              <a:rPr lang="fr-FR" dirty="0" err="1"/>
              <a:t>War</a:t>
            </a:r>
            <a:r>
              <a:rPr lang="fr-FR" dirty="0"/>
              <a:t> 2</a:t>
            </a:r>
          </a:p>
          <a:p>
            <a:pPr>
              <a:buClr>
                <a:srgbClr val="C00000"/>
              </a:buClr>
              <a:buFont typeface="Wingdings" panose="05000000000000000000" pitchFamily="2" charset="2"/>
              <a:buChar char="§"/>
            </a:pPr>
            <a:r>
              <a:rPr lang="fr-FR" dirty="0"/>
              <a:t>For a </a:t>
            </a:r>
            <a:r>
              <a:rPr lang="fr-FR" dirty="0" err="1"/>
              <a:t>projected</a:t>
            </a:r>
            <a:r>
              <a:rPr lang="fr-FR" dirty="0"/>
              <a:t> life of 60 </a:t>
            </a:r>
            <a:r>
              <a:rPr lang="fr-FR" dirty="0" err="1"/>
              <a:t>years</a:t>
            </a:r>
            <a:r>
              <a:rPr lang="fr-FR" dirty="0"/>
              <a:t> plus</a:t>
            </a:r>
          </a:p>
          <a:p>
            <a:pPr>
              <a:buClr>
                <a:srgbClr val="C00000"/>
              </a:buClr>
              <a:buFont typeface="Wingdings" panose="05000000000000000000" pitchFamily="2" charset="2"/>
              <a:buChar char="§"/>
            </a:pPr>
            <a:r>
              <a:rPr lang="fr-FR" dirty="0"/>
              <a:t>Traffic has been </a:t>
            </a:r>
            <a:r>
              <a:rPr lang="fr-FR" dirty="0" err="1"/>
              <a:t>heavier</a:t>
            </a:r>
            <a:r>
              <a:rPr lang="fr-FR" dirty="0"/>
              <a:t> </a:t>
            </a:r>
            <a:r>
              <a:rPr lang="fr-FR" dirty="0" err="1"/>
              <a:t>than</a:t>
            </a:r>
            <a:r>
              <a:rPr lang="fr-FR" dirty="0"/>
              <a:t> </a:t>
            </a:r>
            <a:r>
              <a:rPr lang="fr-FR" dirty="0" err="1"/>
              <a:t>planned</a:t>
            </a:r>
            <a:endParaRPr lang="fr-FR" dirty="0"/>
          </a:p>
          <a:p>
            <a:pPr>
              <a:buClr>
                <a:srgbClr val="C00000"/>
              </a:buClr>
              <a:buFont typeface="Wingdings" panose="05000000000000000000" pitchFamily="2" charset="2"/>
              <a:buChar char="§"/>
            </a:pPr>
            <a:r>
              <a:rPr lang="fr-FR" dirty="0" err="1"/>
              <a:t>Cutting</a:t>
            </a:r>
            <a:r>
              <a:rPr lang="fr-FR" dirty="0"/>
              <a:t> maintenance </a:t>
            </a:r>
            <a:r>
              <a:rPr lang="fr-FR" dirty="0" err="1"/>
              <a:t>costs</a:t>
            </a:r>
            <a:r>
              <a:rPr lang="fr-FR" dirty="0"/>
              <a:t> has been a </a:t>
            </a:r>
            <a:r>
              <a:rPr lang="fr-FR" dirty="0" err="1"/>
              <a:t>frequent</a:t>
            </a:r>
            <a:r>
              <a:rPr lang="fr-FR" dirty="0"/>
              <a:t> practice</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17129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Situation in the </a:t>
            </a:r>
            <a:r>
              <a:rPr lang="fr-FR" dirty="0" err="1"/>
              <a:t>European</a:t>
            </a:r>
            <a:r>
              <a:rPr lang="fr-FR" dirty="0"/>
              <a:t> Union</a:t>
            </a:r>
            <a:endParaRPr lang="en-US" dirty="0"/>
          </a:p>
        </p:txBody>
      </p:sp>
      <p:sp>
        <p:nvSpPr>
          <p:cNvPr id="3" name="Espace réservé du contenu 2"/>
          <p:cNvSpPr>
            <a:spLocks noGrp="1"/>
          </p:cNvSpPr>
          <p:nvPr>
            <p:ph idx="1"/>
          </p:nvPr>
        </p:nvSpPr>
        <p:spPr>
          <a:xfrm>
            <a:off x="628650" y="1844824"/>
            <a:ext cx="7886700" cy="4351338"/>
          </a:xfrm>
        </p:spPr>
        <p:txBody>
          <a:bodyPr/>
          <a:lstStyle/>
          <a:p>
            <a:pPr>
              <a:buClr>
                <a:srgbClr val="C00000"/>
              </a:buClr>
              <a:buFont typeface="Wingdings" panose="05000000000000000000" pitchFamily="2" charset="2"/>
              <a:buChar char="§"/>
            </a:pPr>
            <a:r>
              <a:rPr lang="fr-FR" dirty="0"/>
              <a:t>There </a:t>
            </a:r>
            <a:r>
              <a:rPr lang="fr-FR" dirty="0" err="1"/>
              <a:t>is</a:t>
            </a:r>
            <a:r>
              <a:rPr lang="fr-FR" dirty="0"/>
              <a:t> no </a:t>
            </a:r>
            <a:r>
              <a:rPr lang="fr-FR" dirty="0" err="1"/>
              <a:t>comprehensive</a:t>
            </a:r>
            <a:r>
              <a:rPr lang="fr-FR" dirty="0"/>
              <a:t> report </a:t>
            </a:r>
            <a:r>
              <a:rPr lang="fr-FR" dirty="0" err="1"/>
              <a:t>published</a:t>
            </a:r>
            <a:endParaRPr lang="fr-FR" dirty="0"/>
          </a:p>
          <a:p>
            <a:pPr>
              <a:buClr>
                <a:srgbClr val="C00000"/>
              </a:buClr>
              <a:buFont typeface="Wingdings" panose="05000000000000000000" pitchFamily="2" charset="2"/>
              <a:buChar char="§"/>
            </a:pPr>
            <a:r>
              <a:rPr lang="fr-FR" dirty="0"/>
              <a:t>Varies </a:t>
            </a:r>
            <a:r>
              <a:rPr lang="fr-FR" dirty="0" err="1"/>
              <a:t>from</a:t>
            </a:r>
            <a:r>
              <a:rPr lang="fr-FR" dirty="0"/>
              <a:t> country to country</a:t>
            </a:r>
          </a:p>
          <a:p>
            <a:pPr>
              <a:buClr>
                <a:srgbClr val="C00000"/>
              </a:buClr>
              <a:buFont typeface="Wingdings" panose="05000000000000000000" pitchFamily="2" charset="2"/>
              <a:buChar char="§"/>
            </a:pPr>
            <a:r>
              <a:rPr lang="fr-FR" dirty="0"/>
              <a:t>Germany: </a:t>
            </a:r>
            <a:r>
              <a:rPr lang="en-US" dirty="0"/>
              <a:t>12.5 percent of Germany's motorway bridges are in good condition, while 12.4 percent are in poor condition</a:t>
            </a:r>
          </a:p>
          <a:p>
            <a:pPr>
              <a:buClr>
                <a:srgbClr val="C00000"/>
              </a:buClr>
              <a:buFont typeface="Wingdings" panose="05000000000000000000" pitchFamily="2" charset="2"/>
              <a:buChar char="§"/>
            </a:pPr>
            <a:r>
              <a:rPr lang="fr-FR" dirty="0"/>
              <a:t>France: a </a:t>
            </a:r>
            <a:r>
              <a:rPr lang="fr-FR" dirty="0" err="1"/>
              <a:t>recent</a:t>
            </a:r>
            <a:r>
              <a:rPr lang="fr-FR" dirty="0"/>
              <a:t> report </a:t>
            </a:r>
            <a:r>
              <a:rPr lang="fr-FR" dirty="0" err="1"/>
              <a:t>concluded</a:t>
            </a:r>
            <a:r>
              <a:rPr lang="fr-FR" dirty="0"/>
              <a:t> 1/3 of the bridges are in a </a:t>
            </a:r>
            <a:r>
              <a:rPr lang="fr-FR" dirty="0" err="1"/>
              <a:t>bad</a:t>
            </a:r>
            <a:r>
              <a:rPr lang="fr-FR" dirty="0"/>
              <a:t> condition</a:t>
            </a:r>
          </a:p>
          <a:p>
            <a:pPr>
              <a:buClr>
                <a:srgbClr val="C00000"/>
              </a:buClr>
              <a:buFont typeface="Wingdings" panose="05000000000000000000" pitchFamily="2" charset="2"/>
              <a:buChar char="§"/>
            </a:pPr>
            <a:r>
              <a:rPr lang="fr-FR" dirty="0"/>
              <a:t>etc…</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42113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CE9A-B5BE-41B9-BFBA-C3CD17AC0675}"/>
              </a:ext>
            </a:extLst>
          </p:cNvPr>
          <p:cNvSpPr>
            <a:spLocks noGrp="1"/>
          </p:cNvSpPr>
          <p:nvPr>
            <p:ph type="title"/>
          </p:nvPr>
        </p:nvSpPr>
        <p:spPr/>
        <p:txBody>
          <a:bodyPr>
            <a:normAutofit fontScale="90000"/>
          </a:bodyPr>
          <a:lstStyle/>
          <a:p>
            <a:r>
              <a:rPr lang="nl-BE" dirty="0"/>
              <a:t>The US Situation</a:t>
            </a:r>
            <a:br>
              <a:rPr lang="nl-BE" dirty="0"/>
            </a:br>
            <a:r>
              <a:rPr lang="nl-BE" sz="3100" dirty="0"/>
              <a:t>Number of US bridges in need of replacement or rehabilitation, including structurally deficient bridges </a:t>
            </a:r>
            <a:endParaRPr lang="en-GB" dirty="0"/>
          </a:p>
        </p:txBody>
      </p:sp>
      <p:graphicFrame>
        <p:nvGraphicFramePr>
          <p:cNvPr id="10" name="Content Placeholder 9">
            <a:extLst>
              <a:ext uri="{FF2B5EF4-FFF2-40B4-BE49-F238E27FC236}">
                <a16:creationId xmlns:a16="http://schemas.microsoft.com/office/drawing/2014/main" id="{B4584C9B-97FA-4F6D-9740-9AD19854792E}"/>
              </a:ext>
            </a:extLst>
          </p:cNvPr>
          <p:cNvGraphicFramePr>
            <a:graphicFrameLocks noGrp="1"/>
          </p:cNvGraphicFramePr>
          <p:nvPr>
            <p:ph idx="1"/>
            <p:extLst>
              <p:ext uri="{D42A27DB-BD31-4B8C-83A1-F6EECF244321}">
                <p14:modId xmlns:p14="http://schemas.microsoft.com/office/powerpoint/2010/main" val="320914449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79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a:t>Stainless</a:t>
            </a:r>
            <a:r>
              <a:rPr lang="fr-FR" dirty="0"/>
              <a:t> </a:t>
            </a:r>
            <a:r>
              <a:rPr lang="fr-FR" dirty="0" err="1"/>
              <a:t>steel</a:t>
            </a:r>
            <a:r>
              <a:rPr lang="fr-FR" dirty="0"/>
              <a:t> in bridges</a:t>
            </a:r>
            <a:endParaRPr lang="en-US" dirty="0"/>
          </a:p>
        </p:txBody>
      </p:sp>
      <p:sp>
        <p:nvSpPr>
          <p:cNvPr id="3" name="Espace réservé du contenu 2"/>
          <p:cNvSpPr>
            <a:spLocks noGrp="1"/>
          </p:cNvSpPr>
          <p:nvPr>
            <p:ph type="subTitle" idx="1"/>
          </p:nvPr>
        </p:nvSpPr>
        <p:spPr/>
        <p:txBody>
          <a:bodyPr/>
          <a:lstStyle/>
          <a:p>
            <a:r>
              <a:rPr lang="fr-FR" dirty="0" err="1"/>
              <a:t>Some</a:t>
            </a:r>
            <a:r>
              <a:rPr lang="fr-FR" dirty="0"/>
              <a:t> </a:t>
            </a:r>
            <a:r>
              <a:rPr lang="fr-FR" dirty="0" err="1"/>
              <a:t>examples</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417614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9331"/>
            <a:ext cx="2949575" cy="955576"/>
          </a:xfrm>
        </p:spPr>
        <p:txBody>
          <a:bodyPr>
            <a:normAutofit fontScale="90000"/>
          </a:bodyPr>
          <a:lstStyle/>
          <a:p>
            <a:r>
              <a:rPr lang="fr-FR" dirty="0" err="1"/>
              <a:t>Stonecutter’s</a:t>
            </a:r>
            <a:r>
              <a:rPr lang="fr-FR" dirty="0"/>
              <a:t>, Hong Kong</a:t>
            </a:r>
            <a:endParaRPr lang="en-US" dirty="0"/>
          </a:p>
        </p:txBody>
      </p:sp>
      <p:sp>
        <p:nvSpPr>
          <p:cNvPr id="3" name="Espace réservé du contenu 2"/>
          <p:cNvSpPr>
            <a:spLocks noGrp="1"/>
          </p:cNvSpPr>
          <p:nvPr>
            <p:ph type="body" sz="half" idx="2"/>
          </p:nvPr>
        </p:nvSpPr>
        <p:spPr>
          <a:xfrm>
            <a:off x="17875" y="1124744"/>
            <a:ext cx="3779912" cy="5256584"/>
          </a:xfrm>
        </p:spPr>
        <p:txBody>
          <a:bodyPr>
            <a:noAutofit/>
          </a:bodyPr>
          <a:lstStyle/>
          <a:p>
            <a:pPr>
              <a:lnSpc>
                <a:spcPct val="110000"/>
              </a:lnSpc>
              <a:spcBef>
                <a:spcPts val="0"/>
              </a:spcBef>
            </a:pPr>
            <a:r>
              <a:rPr lang="en-US" sz="1800" dirty="0"/>
              <a:t>This heavily-trafficked iconic bridge is located in an urban area, and has been designed to withstand tropical weather conditions, urban pollution, sea mist, wind, typhoons, accidental loads due to ship impacts and seismic loading. </a:t>
            </a:r>
          </a:p>
          <a:p>
            <a:pPr>
              <a:lnSpc>
                <a:spcPct val="110000"/>
              </a:lnSpc>
              <a:spcBef>
                <a:spcPts val="0"/>
              </a:spcBef>
            </a:pPr>
            <a:r>
              <a:rPr lang="en-US" sz="1800" dirty="0"/>
              <a:t>It was at the time (2009) the first cable-stayed bridge exceeding a 1km span and has an expected lifetime of 120 years. Duplex stainless steel UNS S32205 (EN1.4462) was used as skin around concrete for the upper part of the towers, for the cable-stay anchorage and for reinforcing bar of the foundations and lower parts of the towers.</a:t>
            </a:r>
          </a:p>
          <a:p>
            <a:pPr>
              <a:lnSpc>
                <a:spcPct val="110000"/>
              </a:lnSpc>
              <a:spcBef>
                <a:spcPts val="0"/>
              </a:spcBef>
            </a:pPr>
            <a:endParaRPr lang="en-US" sz="1800"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9" name="Image 3">
            <a:extLst>
              <a:ext uri="{FF2B5EF4-FFF2-40B4-BE49-F238E27FC236}">
                <a16:creationId xmlns:a16="http://schemas.microsoft.com/office/drawing/2014/main" id="{291E3250-A03C-42BF-B140-BB1A160F6C75}"/>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3887788" y="1124744"/>
            <a:ext cx="4629150" cy="4736306"/>
          </a:xfrm>
          <a:prstGeom prst="rect">
            <a:avLst/>
          </a:prstGeom>
          <a:ln>
            <a:solidFill>
              <a:schemeClr val="tx1"/>
            </a:solidFill>
          </a:ln>
        </p:spPr>
      </p:pic>
    </p:spTree>
    <p:extLst>
      <p:ext uri="{BB962C8B-B14F-4D97-AF65-F5344CB8AC3E}">
        <p14:creationId xmlns:p14="http://schemas.microsoft.com/office/powerpoint/2010/main" val="38381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Champlain, </a:t>
            </a:r>
            <a:r>
              <a:rPr lang="fr-FR" dirty="0" err="1"/>
              <a:t>Montreal</a:t>
            </a:r>
            <a:endParaRPr lang="en-US" dirty="0"/>
          </a:p>
        </p:txBody>
      </p:sp>
      <p:pic>
        <p:nvPicPr>
          <p:cNvPr id="8" name="Image 3">
            <a:extLst>
              <a:ext uri="{FF2B5EF4-FFF2-40B4-BE49-F238E27FC236}">
                <a16:creationId xmlns:a16="http://schemas.microsoft.com/office/drawing/2014/main" id="{701D125B-F518-444A-BBBF-EF3B372E6C7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251785" y="2049462"/>
            <a:ext cx="3600135" cy="5195962"/>
          </a:xfrm>
        </p:spPr>
        <p:txBody>
          <a:bodyPr>
            <a:noAutofit/>
          </a:bodyPr>
          <a:lstStyle/>
          <a:p>
            <a:pPr>
              <a:lnSpc>
                <a:spcPct val="100000"/>
              </a:lnSpc>
              <a:spcBef>
                <a:spcPts val="0"/>
              </a:spcBef>
            </a:pPr>
            <a:r>
              <a:rPr lang="en-US" sz="1400" dirty="0"/>
              <a:t>The new bridge (2019), which replaces the old one that was failing due to corrosion, will resist severe freeze-thaw cycles with temperatures as low as -25°C  to up to 30°C. It is 3.4km long, spans over the St. Lawrence river and the seaway and will carry over 50 millions vehicles per year. It features a 4-lane highway, a commuter rail line, bicycle tracks and lookouts for sightseeing. Over 15000T of stainless steel S32305 (EN1.4362) were used  in the critical parts of the structure.</a:t>
            </a:r>
          </a:p>
          <a:p>
            <a:pPr>
              <a:lnSpc>
                <a:spcPct val="120000"/>
              </a:lnSpc>
              <a:spcBef>
                <a:spcPts val="0"/>
              </a:spcBef>
            </a:pPr>
            <a:endParaRPr lang="en-US" sz="1400" dirty="0"/>
          </a:p>
          <a:p>
            <a:pPr>
              <a:lnSpc>
                <a:spcPct val="100000"/>
              </a:lnSpc>
              <a:spcBef>
                <a:spcPts val="0"/>
              </a:spcBef>
            </a:pPr>
            <a:r>
              <a:rPr lang="fr-FR" sz="1400" dirty="0"/>
              <a:t>The </a:t>
            </a:r>
            <a:r>
              <a:rPr lang="fr-FR" sz="1400" dirty="0" err="1"/>
              <a:t>old</a:t>
            </a:r>
            <a:r>
              <a:rPr lang="fr-FR" sz="1400" dirty="0"/>
              <a:t> bridge </a:t>
            </a:r>
            <a:r>
              <a:rPr lang="fr-FR" sz="1400" dirty="0" err="1"/>
              <a:t>opened</a:t>
            </a:r>
            <a:r>
              <a:rPr lang="fr-FR" sz="1400" dirty="0"/>
              <a:t> in 1962. In spite of extensive maintenance </a:t>
            </a:r>
            <a:r>
              <a:rPr lang="fr-FR" sz="1400" dirty="0" err="1"/>
              <a:t>it</a:t>
            </a:r>
            <a:r>
              <a:rPr lang="fr-FR" sz="1400" dirty="0"/>
              <a:t> </a:t>
            </a:r>
            <a:r>
              <a:rPr lang="fr-FR" sz="1400" dirty="0" err="1"/>
              <a:t>had</a:t>
            </a:r>
            <a:r>
              <a:rPr lang="fr-FR" sz="1400" dirty="0"/>
              <a:t> to </a:t>
            </a:r>
            <a:r>
              <a:rPr lang="fr-FR" sz="1400" dirty="0" err="1"/>
              <a:t>be</a:t>
            </a:r>
            <a:r>
              <a:rPr lang="fr-FR" sz="1400" dirty="0"/>
              <a:t> </a:t>
            </a:r>
            <a:r>
              <a:rPr lang="fr-FR" sz="1400" dirty="0" err="1"/>
              <a:t>replaced</a:t>
            </a:r>
            <a:r>
              <a:rPr lang="fr-FR" sz="1400" dirty="0"/>
              <a:t>. The new bridge </a:t>
            </a:r>
            <a:r>
              <a:rPr lang="fr-FR" sz="1400" dirty="0" err="1"/>
              <a:t>costs</a:t>
            </a:r>
            <a:r>
              <a:rPr lang="fr-FR" sz="1400" dirty="0"/>
              <a:t> about 4200Million CAD. In addition, </a:t>
            </a:r>
            <a:r>
              <a:rPr lang="fr-FR" sz="1400" dirty="0" err="1"/>
              <a:t>de-construction</a:t>
            </a:r>
            <a:r>
              <a:rPr lang="fr-FR" sz="1400" dirty="0"/>
              <a:t> of the </a:t>
            </a:r>
            <a:r>
              <a:rPr lang="fr-FR" sz="1400" dirty="0" err="1"/>
              <a:t>old</a:t>
            </a:r>
            <a:r>
              <a:rPr lang="fr-FR" sz="1400" dirty="0"/>
              <a:t> one </a:t>
            </a:r>
            <a:r>
              <a:rPr lang="fr-FR" sz="1400" dirty="0" err="1"/>
              <a:t>will</a:t>
            </a:r>
            <a:r>
              <a:rPr lang="fr-FR" sz="1400" dirty="0"/>
              <a:t> </a:t>
            </a:r>
            <a:r>
              <a:rPr lang="fr-FR" sz="1400" dirty="0" err="1"/>
              <a:t>cost</a:t>
            </a:r>
            <a:r>
              <a:rPr lang="fr-FR" sz="1400" dirty="0"/>
              <a:t> 400Million CAD.</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35273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Contents</a:t>
            </a:r>
          </a:p>
        </p:txBody>
      </p:sp>
      <p:sp>
        <p:nvSpPr>
          <p:cNvPr id="3" name="Content Placeholder 2"/>
          <p:cNvSpPr>
            <a:spLocks noGrp="1"/>
          </p:cNvSpPr>
          <p:nvPr>
            <p:ph idx="1"/>
          </p:nvPr>
        </p:nvSpPr>
        <p:spPr>
          <a:xfrm>
            <a:off x="457200" y="1600200"/>
            <a:ext cx="8229600" cy="4349080"/>
          </a:xfrm>
        </p:spPr>
        <p:txBody>
          <a:bodyPr>
            <a:normAutofit/>
          </a:bodyPr>
          <a:lstStyle/>
          <a:p>
            <a:pPr marL="971550" lvl="1" indent="-514350">
              <a:buFont typeface="+mj-lt"/>
              <a:buAutoNum type="arabicPeriod"/>
            </a:pPr>
            <a:r>
              <a:rPr lang="en-US" dirty="0">
                <a:hlinkClick r:id="rId3" action="ppaction://hlinksldjump"/>
              </a:rPr>
              <a:t>Water distribution</a:t>
            </a:r>
            <a:endParaRPr lang="en-US" dirty="0"/>
          </a:p>
          <a:p>
            <a:pPr marL="971550" lvl="1" indent="-514350">
              <a:buFont typeface="+mj-lt"/>
              <a:buAutoNum type="arabicPeriod"/>
            </a:pPr>
            <a:r>
              <a:rPr lang="fr-FR" dirty="0">
                <a:hlinkClick r:id="rId4" action="ppaction://hlinksldjump"/>
              </a:rPr>
              <a:t>Bridges</a:t>
            </a:r>
            <a:endParaRPr lang="fr-FR" dirty="0"/>
          </a:p>
          <a:p>
            <a:pPr marL="971550" lvl="1" indent="-514350">
              <a:buFont typeface="+mj-lt"/>
              <a:buAutoNum type="arabicPeriod"/>
            </a:pPr>
            <a:r>
              <a:rPr lang="fr-FR" dirty="0">
                <a:hlinkClick r:id="rId5" action="ppaction://hlinksldjump"/>
              </a:rPr>
              <a:t>Coastal Works</a:t>
            </a:r>
            <a:endParaRPr lang="en-US" dirty="0"/>
          </a:p>
          <a:p>
            <a:pPr marL="457200" lvl="1" indent="0">
              <a:buNone/>
            </a:pPr>
            <a:endParaRPr lang="en-US" dirty="0"/>
          </a:p>
        </p:txBody>
      </p:sp>
      <p:sp>
        <p:nvSpPr>
          <p:cNvPr id="4" name="Slide Number Placeholder 3"/>
          <p:cNvSpPr>
            <a:spLocks noGrp="1"/>
          </p:cNvSpPr>
          <p:nvPr>
            <p:ph type="sldNum" sz="quarter" idx="4"/>
          </p:nvPr>
        </p:nvSpPr>
        <p:spPr>
          <a:xfrm>
            <a:off x="6553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2453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Hong Kong,  Zhuhai, </a:t>
            </a:r>
            <a:r>
              <a:rPr lang="fr-FR" dirty="0" err="1"/>
              <a:t>Macau</a:t>
            </a:r>
            <a:endParaRPr lang="en-US" dirty="0"/>
          </a:p>
        </p:txBody>
      </p:sp>
      <p:pic>
        <p:nvPicPr>
          <p:cNvPr id="7" name="Image 7">
            <a:extLst>
              <a:ext uri="{FF2B5EF4-FFF2-40B4-BE49-F238E27FC236}">
                <a16:creationId xmlns:a16="http://schemas.microsoft.com/office/drawing/2014/main" id="{88A65371-045D-432D-BE2F-31454D44E0CE}"/>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lstStyle/>
          <a:p>
            <a:pPr>
              <a:spcBef>
                <a:spcPts val="0"/>
              </a:spcBef>
            </a:pPr>
            <a:r>
              <a:rPr lang="en-US" dirty="0"/>
              <a:t>The bridge is a part of a 50km link  consisting of a series of three cable stayed bridges, one 6.7 km undersea tunnel, and 3 artificial islands. The bridge was constructed over 9 years, at an estimated cost of $20 billion  for a lifetime of 100 years and was completed in 2018.  </a:t>
            </a:r>
          </a:p>
          <a:p>
            <a:r>
              <a:rPr lang="en-US" dirty="0"/>
              <a:t>Over 10000T of duplex stainless steel were used in the critical areas </a:t>
            </a:r>
          </a:p>
          <a:p>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46164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Fort Worth, Texas</a:t>
            </a:r>
            <a:endParaRPr lang="en-US" dirty="0"/>
          </a:p>
        </p:txBody>
      </p:sp>
      <p:pic>
        <p:nvPicPr>
          <p:cNvPr id="8" name="Image 3">
            <a:extLst>
              <a:ext uri="{FF2B5EF4-FFF2-40B4-BE49-F238E27FC236}">
                <a16:creationId xmlns:a16="http://schemas.microsoft.com/office/drawing/2014/main" id="{402D07CD-ADD1-4D19-B9AB-ACF8AAFA2C73}"/>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normAutofit lnSpcReduction="10000"/>
          </a:bodyPr>
          <a:lstStyle/>
          <a:p>
            <a:endParaRPr lang="en-US" dirty="0"/>
          </a:p>
          <a:p>
            <a:pPr>
              <a:lnSpc>
                <a:spcPct val="110000"/>
              </a:lnSpc>
              <a:spcBef>
                <a:spcPts val="0"/>
              </a:spcBef>
            </a:pPr>
            <a:r>
              <a:rPr lang="en-US" dirty="0"/>
              <a:t>This is the world’s first arch bridge made of precast elements, 12 in total and was completed in 2013. The innovative feature is the load-bearing angled hanger bars that connect the top and the bottom of the arch bridge. They provide stability and structural performance. </a:t>
            </a:r>
          </a:p>
          <a:p>
            <a:r>
              <a:rPr lang="en-US" dirty="0"/>
              <a:t>They are made of  duplex stainless steel grade S32205 (EN1.4462). The overall design is structurally very efficient, very elegant  and ensures long-term durability. </a:t>
            </a:r>
          </a:p>
          <a:p>
            <a:endParaRPr lang="en-US" dirty="0"/>
          </a:p>
        </p:txBody>
      </p:sp>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6885573" y="4139854"/>
            <a:ext cx="1628189" cy="1729134"/>
          </a:xfrm>
          <a:prstGeom prst="rect">
            <a:avLst/>
          </a:prstGeom>
          <a:ln>
            <a:solidFill>
              <a:schemeClr val="tx1"/>
            </a:solidFill>
          </a:ln>
        </p:spPr>
      </p:pic>
    </p:spTree>
    <p:extLst>
      <p:ext uri="{BB962C8B-B14F-4D97-AF65-F5344CB8AC3E}">
        <p14:creationId xmlns:p14="http://schemas.microsoft.com/office/powerpoint/2010/main" val="3605812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Cala </a:t>
            </a:r>
            <a:r>
              <a:rPr lang="fr-FR" dirty="0" err="1"/>
              <a:t>Galdana</a:t>
            </a:r>
            <a:r>
              <a:rPr lang="fr-FR" dirty="0"/>
              <a:t>, </a:t>
            </a:r>
            <a:r>
              <a:rPr lang="fr-FR" dirty="0" err="1"/>
              <a:t>Menorca</a:t>
            </a:r>
            <a:endParaRPr lang="en-US" dirty="0"/>
          </a:p>
        </p:txBody>
      </p:sp>
      <p:pic>
        <p:nvPicPr>
          <p:cNvPr id="7" name="Image 3">
            <a:extLst>
              <a:ext uri="{FF2B5EF4-FFF2-40B4-BE49-F238E27FC236}">
                <a16:creationId xmlns:a16="http://schemas.microsoft.com/office/drawing/2014/main" id="{B9184C8B-5B22-44EE-9E74-886A1EFE04D7}"/>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r>
              <a:rPr lang="en-US" dirty="0"/>
              <a:t>This stainless steel bridge, commissioned in 2005, replaces a carbon steel reinforced concrete structure.</a:t>
            </a:r>
          </a:p>
          <a:p>
            <a:r>
              <a:rPr lang="en-US" dirty="0"/>
              <a:t>Duplex grade S32205  (EN1.4462) was selected over carbon steel for its higher mechanical properties and  corrosion resistance. The minimum Yield strength specified was 460Mpa, for a measured value of 535MPa, while the specified value for Carbon steel was only 355Mpa. </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45510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Helix</a:t>
            </a:r>
            <a:r>
              <a:rPr lang="fr-FR" dirty="0"/>
              <a:t>, Singapore</a:t>
            </a:r>
            <a:endParaRPr lang="en-US" dirty="0"/>
          </a:p>
        </p:txBody>
      </p:sp>
      <p:pic>
        <p:nvPicPr>
          <p:cNvPr id="8" name="Image 6" descr="D:\MesDocuments\Temp\Telechargements\Marina Bay Bridge 3.jpg">
            <a:extLst>
              <a:ext uri="{FF2B5EF4-FFF2-40B4-BE49-F238E27FC236}">
                <a16:creationId xmlns:a16="http://schemas.microsoft.com/office/drawing/2014/main" id="{71B4746D-1FD9-4325-869D-365D3FBFAEB9}"/>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r>
              <a:rPr lang="en-US" dirty="0"/>
              <a:t>Its unique double helix structure, 280m long, supporting a walkway is made of tubes and plates of duplex S32205 (EN1.4462). This grade has been selected for its strength and corrosion resistance in a tropical maritime environment. The life cycle cost of the bridge will be lower than that of a carbon steel solution. The white light at night is particularly beautiful, enhanced by the surface finish of the stainless steel. </a:t>
            </a:r>
          </a:p>
          <a:p>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18226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667544"/>
          </a:xfrm>
        </p:spPr>
        <p:txBody>
          <a:bodyPr/>
          <a:lstStyle/>
          <a:p>
            <a:r>
              <a:rPr lang="fr-FR" dirty="0"/>
              <a:t>Lyon, France</a:t>
            </a:r>
            <a:endParaRPr lang="en-US" dirty="0"/>
          </a:p>
        </p:txBody>
      </p:sp>
      <p:pic>
        <p:nvPicPr>
          <p:cNvPr id="7" name="Image 3">
            <a:extLst>
              <a:ext uri="{FF2B5EF4-FFF2-40B4-BE49-F238E27FC236}">
                <a16:creationId xmlns:a16="http://schemas.microsoft.com/office/drawing/2014/main" id="{0B16D2A8-D954-409C-A8ED-A4B5BB547FAC}"/>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467544" y="2049462"/>
            <a:ext cx="2949575" cy="3811588"/>
          </a:xfrm>
        </p:spPr>
        <p:txBody>
          <a:bodyPr>
            <a:normAutofit/>
          </a:bodyPr>
          <a:lstStyle/>
          <a:p>
            <a:pPr>
              <a:lnSpc>
                <a:spcPct val="100000"/>
              </a:lnSpc>
              <a:spcBef>
                <a:spcPts val="0"/>
              </a:spcBef>
            </a:pPr>
            <a:r>
              <a:rPr lang="en-US" sz="1800" dirty="0"/>
              <a:t>Located in an area that underwent a major upgrading and close to the new </a:t>
            </a:r>
            <a:r>
              <a:rPr lang="en-US" sz="1800" dirty="0" err="1"/>
              <a:t>Musée</a:t>
            </a:r>
            <a:r>
              <a:rPr lang="en-US" sz="1800" dirty="0"/>
              <a:t> des Confluences, this duplex stainless steel pedestrian bridge opens up to allow the passage of ships entering the docks. It is elegant, aesthetic and requires no maintenance.</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15361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Trumpf</a:t>
            </a:r>
            <a:r>
              <a:rPr lang="fr-FR" dirty="0"/>
              <a:t>, Germany</a:t>
            </a:r>
            <a:endParaRPr lang="en-US" dirty="0"/>
          </a:p>
        </p:txBody>
      </p:sp>
      <p:pic>
        <p:nvPicPr>
          <p:cNvPr id="7" name="Image 5">
            <a:extLst>
              <a:ext uri="{FF2B5EF4-FFF2-40B4-BE49-F238E27FC236}">
                <a16:creationId xmlns:a16="http://schemas.microsoft.com/office/drawing/2014/main" id="{333B71ED-D08B-4E5B-A128-B1EB35FB0AB4}"/>
              </a:ext>
            </a:extLst>
          </p:cNvPr>
          <p:cNvPicPr>
            <a:picLocks noGrp="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3887788" y="1052736"/>
            <a:ext cx="4629150" cy="4808314"/>
          </a:xfrm>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endParaRPr lang="en-US" dirty="0"/>
          </a:p>
          <a:p>
            <a:pPr>
              <a:lnSpc>
                <a:spcPct val="100000"/>
              </a:lnSpc>
              <a:spcBef>
                <a:spcPts val="0"/>
              </a:spcBef>
            </a:pPr>
            <a:r>
              <a:rPr lang="en-US" dirty="0"/>
              <a:t>This footbridge over the heavily trafficked </a:t>
            </a:r>
            <a:r>
              <a:rPr lang="en-US" dirty="0" err="1"/>
              <a:t>Gerlinger</a:t>
            </a:r>
            <a:r>
              <a:rPr lang="en-US" dirty="0"/>
              <a:t> </a:t>
            </a:r>
            <a:r>
              <a:rPr lang="en-US" dirty="0" err="1"/>
              <a:t>Strasse</a:t>
            </a:r>
            <a:r>
              <a:rPr lang="en-US" dirty="0"/>
              <a:t> connects two work sites at the TRUMPF Headquarters in </a:t>
            </a:r>
            <a:r>
              <a:rPr lang="en-US" dirty="0" err="1"/>
              <a:t>Ditzingen</a:t>
            </a:r>
            <a:r>
              <a:rPr lang="en-US" dirty="0"/>
              <a:t>, Germany. </a:t>
            </a:r>
          </a:p>
          <a:p>
            <a:pPr>
              <a:lnSpc>
                <a:spcPct val="100000"/>
              </a:lnSpc>
              <a:spcBef>
                <a:spcPts val="0"/>
              </a:spcBef>
            </a:pPr>
            <a:r>
              <a:rPr lang="en-US" dirty="0"/>
              <a:t>Made of thin, strong , corrosion resistant duplex grades S32205 (EN1.4462) cut with TRUMPF laser technology, it has a very original shape that everyone remembers. </a:t>
            </a:r>
          </a:p>
          <a:p>
            <a:pPr>
              <a:lnSpc>
                <a:spcPct val="100000"/>
              </a:lnSpc>
              <a:spcBef>
                <a:spcPts val="0"/>
              </a:spcBef>
            </a:pPr>
            <a:r>
              <a:rPr lang="en-US" dirty="0"/>
              <a:t>It demonstrates that duplex is not for iconic structures only.</a:t>
            </a:r>
          </a:p>
          <a:p>
            <a:pPr>
              <a:lnSpc>
                <a:spcPct val="100000"/>
              </a:lnSpc>
              <a:spcBef>
                <a:spcPts val="0"/>
              </a:spcBef>
            </a:pP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664620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San Diego Harbor, California</a:t>
            </a:r>
            <a:endParaRPr lang="en-US" dirty="0"/>
          </a:p>
        </p:txBody>
      </p:sp>
      <p:pic>
        <p:nvPicPr>
          <p:cNvPr id="7" name="Image 4">
            <a:extLst>
              <a:ext uri="{FF2B5EF4-FFF2-40B4-BE49-F238E27FC236}">
                <a16:creationId xmlns:a16="http://schemas.microsoft.com/office/drawing/2014/main" id="{848E8C04-7923-478D-A015-1185C80C7E75}"/>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r>
              <a:rPr lang="en-US" dirty="0"/>
              <a:t>This self-anchored suspension structure, 168m long, is strikingly beautiful. The curved deck is supported by stay cables attached to a single inclined pylon, resulting in a very simple  and attractive design. Duplex stainless steel grade S31803 and austenitic 317L have been selected for structural parts, railings, cables and connectors. The expected life time will exceed 100 years in this marine environment.</a:t>
            </a:r>
          </a:p>
          <a:p>
            <a:endParaRPr lang="en-US"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613331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Progreso</a:t>
            </a:r>
            <a:r>
              <a:rPr lang="fr-FR" dirty="0"/>
              <a:t> Pier, Mexico</a:t>
            </a:r>
            <a:endParaRPr lang="en-US" dirty="0"/>
          </a:p>
        </p:txBody>
      </p:sp>
      <p:pic>
        <p:nvPicPr>
          <p:cNvPr id="7" name="Picture 2">
            <a:extLst>
              <a:ext uri="{FF2B5EF4-FFF2-40B4-BE49-F238E27FC236}">
                <a16:creationId xmlns:a16="http://schemas.microsoft.com/office/drawing/2014/main" id="{7092EA71-75FF-4C9A-B71F-2272FC941818}"/>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3887788" y="1223385"/>
            <a:ext cx="4629150" cy="3501759"/>
          </a:xfrm>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r>
              <a:rPr lang="fr-BE" dirty="0"/>
              <a:t>On the </a:t>
            </a:r>
            <a:r>
              <a:rPr lang="fr-BE" dirty="0" err="1"/>
              <a:t>left</a:t>
            </a:r>
            <a:r>
              <a:rPr lang="fr-BE" dirty="0"/>
              <a:t>, </a:t>
            </a:r>
            <a:r>
              <a:rPr lang="fr-BE" dirty="0" err="1"/>
              <a:t>what</a:t>
            </a:r>
            <a:r>
              <a:rPr lang="fr-BE" dirty="0"/>
              <a:t> </a:t>
            </a:r>
            <a:r>
              <a:rPr lang="fr-BE" dirty="0" err="1"/>
              <a:t>remains</a:t>
            </a:r>
            <a:r>
              <a:rPr lang="fr-BE" dirty="0"/>
              <a:t> of a </a:t>
            </a:r>
            <a:r>
              <a:rPr lang="fr-BE" dirty="0" err="1"/>
              <a:t>pier</a:t>
            </a:r>
            <a:r>
              <a:rPr lang="fr-BE" dirty="0"/>
              <a:t> </a:t>
            </a:r>
            <a:r>
              <a:rPr lang="fr-BE" dirty="0" err="1"/>
              <a:t>which</a:t>
            </a:r>
            <a:r>
              <a:rPr lang="fr-BE" dirty="0"/>
              <a:t> </a:t>
            </a:r>
            <a:r>
              <a:rPr lang="fr-BE" dirty="0" err="1"/>
              <a:t>was</a:t>
            </a:r>
            <a:r>
              <a:rPr lang="fr-BE" dirty="0"/>
              <a:t> </a:t>
            </a:r>
            <a:r>
              <a:rPr lang="fr-BE" dirty="0" err="1"/>
              <a:t>built</a:t>
            </a:r>
            <a:r>
              <a:rPr lang="fr-BE" dirty="0"/>
              <a:t> in 1970. The marine </a:t>
            </a:r>
            <a:r>
              <a:rPr lang="fr-BE" dirty="0" err="1"/>
              <a:t>environment</a:t>
            </a:r>
            <a:r>
              <a:rPr lang="fr-BE" dirty="0"/>
              <a:t> made the </a:t>
            </a:r>
            <a:r>
              <a:rPr lang="fr-BE" dirty="0" err="1"/>
              <a:t>carbon</a:t>
            </a:r>
            <a:r>
              <a:rPr lang="fr-BE" dirty="0"/>
              <a:t> </a:t>
            </a:r>
            <a:r>
              <a:rPr lang="fr-BE" dirty="0" err="1"/>
              <a:t>steel</a:t>
            </a:r>
            <a:r>
              <a:rPr lang="fr-BE" dirty="0"/>
              <a:t> </a:t>
            </a:r>
            <a:r>
              <a:rPr lang="fr-BE" dirty="0" err="1"/>
              <a:t>rebar</a:t>
            </a:r>
            <a:r>
              <a:rPr lang="fr-BE" dirty="0"/>
              <a:t> corrode – the structure </a:t>
            </a:r>
            <a:r>
              <a:rPr lang="fr-BE" dirty="0" err="1"/>
              <a:t>failed</a:t>
            </a:r>
            <a:r>
              <a:rPr lang="fr-BE" dirty="0"/>
              <a:t>.</a:t>
            </a:r>
          </a:p>
          <a:p>
            <a:r>
              <a:rPr lang="fr-BE" dirty="0"/>
              <a:t>On the right, the </a:t>
            </a:r>
            <a:r>
              <a:rPr lang="fr-BE" dirty="0" err="1"/>
              <a:t>neighbouring</a:t>
            </a:r>
            <a:r>
              <a:rPr lang="fr-BE" dirty="0"/>
              <a:t> </a:t>
            </a:r>
            <a:r>
              <a:rPr lang="fr-BE" dirty="0" err="1"/>
              <a:t>pier</a:t>
            </a:r>
            <a:r>
              <a:rPr lang="fr-BE" dirty="0"/>
              <a:t> </a:t>
            </a:r>
            <a:r>
              <a:rPr lang="fr-BE" dirty="0" err="1"/>
              <a:t>erected</a:t>
            </a:r>
            <a:r>
              <a:rPr lang="fr-BE" dirty="0"/>
              <a:t> in 1937 – 1941 </a:t>
            </a:r>
            <a:r>
              <a:rPr lang="fr-BE" dirty="0" err="1"/>
              <a:t>using</a:t>
            </a:r>
            <a:r>
              <a:rPr lang="fr-BE" dirty="0"/>
              <a:t> 304 </a:t>
            </a:r>
            <a:r>
              <a:rPr lang="fr-BE" dirty="0" err="1"/>
              <a:t>stainless</a:t>
            </a:r>
            <a:r>
              <a:rPr lang="fr-BE" dirty="0"/>
              <a:t> </a:t>
            </a:r>
            <a:r>
              <a:rPr lang="fr-BE" dirty="0" err="1"/>
              <a:t>steel</a:t>
            </a:r>
            <a:r>
              <a:rPr lang="fr-BE" dirty="0"/>
              <a:t> </a:t>
            </a:r>
            <a:r>
              <a:rPr lang="fr-BE" dirty="0" err="1"/>
              <a:t>reinforcement</a:t>
            </a:r>
            <a:r>
              <a:rPr lang="fr-BE" dirty="0"/>
              <a:t> </a:t>
            </a:r>
            <a:r>
              <a:rPr lang="fr-BE" dirty="0" err="1"/>
              <a:t>which</a:t>
            </a:r>
            <a:r>
              <a:rPr lang="fr-BE" dirty="0"/>
              <a:t> has been maintenance free and </a:t>
            </a:r>
            <a:r>
              <a:rPr lang="fr-BE" dirty="0" err="1"/>
              <a:t>remained</a:t>
            </a:r>
            <a:r>
              <a:rPr lang="fr-BE" dirty="0"/>
              <a:t> in </a:t>
            </a:r>
            <a:r>
              <a:rPr lang="fr-BE" dirty="0" err="1"/>
              <a:t>pristine</a:t>
            </a:r>
            <a:r>
              <a:rPr lang="fr-BE" dirty="0"/>
              <a:t> condition.</a:t>
            </a:r>
          </a:p>
          <a:p>
            <a:endParaRPr lang="fr-BE" dirty="0"/>
          </a:p>
          <a:p>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928119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err="1"/>
              <a:t>References</a:t>
            </a:r>
            <a:r>
              <a:rPr lang="fr-FR" sz="3200" dirty="0"/>
              <a:t> on the condition of </a:t>
            </a:r>
            <a:r>
              <a:rPr lang="fr-FR" sz="3200" dirty="0" err="1"/>
              <a:t>existing</a:t>
            </a:r>
            <a:r>
              <a:rPr lang="fr-FR" sz="3200" dirty="0"/>
              <a:t> bridges</a:t>
            </a:r>
          </a:p>
        </p:txBody>
      </p:sp>
      <p:sp>
        <p:nvSpPr>
          <p:cNvPr id="3" name="Content Placeholder 2"/>
          <p:cNvSpPr>
            <a:spLocks noGrp="1"/>
          </p:cNvSpPr>
          <p:nvPr>
            <p:ph idx="1"/>
          </p:nvPr>
        </p:nvSpPr>
        <p:spPr/>
        <p:txBody>
          <a:bodyPr>
            <a:normAutofit fontScale="70000" lnSpcReduction="20000"/>
          </a:bodyPr>
          <a:lstStyle/>
          <a:p>
            <a:pPr marL="514350" indent="-514350">
              <a:buClr>
                <a:srgbClr val="C00000"/>
              </a:buClr>
              <a:buFont typeface="+mj-lt"/>
              <a:buAutoNum type="arabicPeriod"/>
            </a:pPr>
            <a:r>
              <a:rPr lang="en-US" dirty="0">
                <a:hlinkClick r:id="rId3"/>
              </a:rPr>
              <a:t>https://www.theguardian.com/world/2018/aug/16/bridges-across-europe-are-in-a-dangerous-state-warn-experts</a:t>
            </a:r>
            <a:r>
              <a:rPr lang="en-US" dirty="0"/>
              <a:t>   </a:t>
            </a:r>
            <a:endParaRPr lang="fr-FR" dirty="0">
              <a:hlinkClick r:id="rId4"/>
            </a:endParaRPr>
          </a:p>
          <a:p>
            <a:pPr marL="514350" indent="-514350">
              <a:buClr>
                <a:srgbClr val="C00000"/>
              </a:buClr>
              <a:buFont typeface="+mj-lt"/>
              <a:buAutoNum type="arabicPeriod"/>
            </a:pPr>
            <a:r>
              <a:rPr lang="fr-FR" dirty="0">
                <a:hlinkClick r:id="rId4"/>
              </a:rPr>
              <a:t>https://ec.europa.eu/jrc/en/news/keeping-european-bridges-safe</a:t>
            </a:r>
            <a:r>
              <a:rPr lang="fr-FR" dirty="0"/>
              <a:t> </a:t>
            </a:r>
          </a:p>
          <a:p>
            <a:pPr marL="514350" indent="-514350">
              <a:buClr>
                <a:srgbClr val="C00000"/>
              </a:buClr>
              <a:buFont typeface="+mj-lt"/>
              <a:buAutoNum type="arabicPeriod"/>
            </a:pPr>
            <a:r>
              <a:rPr lang="en-US" dirty="0">
                <a:hlinkClick r:id="rId5"/>
              </a:rPr>
              <a:t>https://www.thelocal.de/20180815/bridge-collapse-cannot-be-ruled-out-in-germany-says-expert</a:t>
            </a:r>
            <a:r>
              <a:rPr lang="en-US" dirty="0"/>
              <a:t> </a:t>
            </a:r>
          </a:p>
          <a:p>
            <a:pPr marL="514350" indent="-514350">
              <a:buClr>
                <a:srgbClr val="C00000"/>
              </a:buClr>
              <a:buFont typeface="+mj-lt"/>
              <a:buAutoNum type="arabicPeriod"/>
            </a:pPr>
            <a:r>
              <a:rPr lang="en-US" dirty="0">
                <a:hlinkClick r:id="rId6"/>
              </a:rPr>
              <a:t>https://www.bast.de/BASt_2017/DE/Ingenieurbau/Statistik/statistik-node.html</a:t>
            </a:r>
            <a:r>
              <a:rPr lang="en-US" dirty="0"/>
              <a:t> </a:t>
            </a:r>
          </a:p>
          <a:p>
            <a:pPr marL="514350" indent="-514350">
              <a:buClr>
                <a:srgbClr val="C00000"/>
              </a:buClr>
              <a:buFont typeface="+mj-lt"/>
              <a:buAutoNum type="arabicPeriod"/>
            </a:pPr>
            <a:r>
              <a:rPr lang="en-US" dirty="0">
                <a:hlinkClick r:id="rId7"/>
              </a:rPr>
              <a:t>https://www.lemonde.fr/securite-routiere/article/2018/08/15/un-pont-sur-trois-a-besoin-de-reparations-sur-les-routes-nationales-francaises-selon-un-rapport_5342799_1655513.html</a:t>
            </a:r>
            <a:r>
              <a:rPr lang="en-US" dirty="0"/>
              <a:t> </a:t>
            </a:r>
          </a:p>
          <a:p>
            <a:pPr marL="514350" indent="-514350">
              <a:buClr>
                <a:srgbClr val="C00000"/>
              </a:buClr>
              <a:buFont typeface="+mj-lt"/>
              <a:buAutoNum type="arabicPeriod"/>
            </a:pPr>
            <a:r>
              <a:rPr lang="en-US" dirty="0">
                <a:hlinkClick r:id="rId8"/>
              </a:rPr>
              <a:t>https://edition.cnn.com/2019/04/02/us/deficient-bridge-report-2019-trnd/index.html</a:t>
            </a:r>
            <a:r>
              <a:rPr lang="en-US" dirty="0"/>
              <a:t>  </a:t>
            </a:r>
          </a:p>
          <a:p>
            <a:pPr marL="514350" indent="-514350">
              <a:buClr>
                <a:srgbClr val="C00000"/>
              </a:buClr>
              <a:buFont typeface="+mj-lt"/>
              <a:buAutoNum type="arabicPeriod"/>
            </a:pPr>
            <a:r>
              <a:rPr lang="en-US" dirty="0">
                <a:hlinkClick r:id="rId9"/>
              </a:rPr>
              <a:t>https://artbabridgereport.org/</a:t>
            </a:r>
            <a:r>
              <a:rPr lang="en-US" dirty="0"/>
              <a:t> </a:t>
            </a:r>
          </a:p>
          <a:p>
            <a:pPr marL="514350" indent="-514350">
              <a:buClr>
                <a:srgbClr val="C00000"/>
              </a:buClr>
              <a:buFont typeface="+mj-lt"/>
              <a:buAutoNum type="arabicPeriod"/>
            </a:pPr>
            <a:r>
              <a:rPr lang="en-US" dirty="0">
                <a:hlinkClick r:id="rId10"/>
              </a:rPr>
              <a:t>https://www.infrastructurereportcard.org/cat-item/bridges/</a:t>
            </a:r>
            <a:r>
              <a:rPr lang="en-US" dirty="0"/>
              <a:t> </a:t>
            </a:r>
            <a:endParaRPr lang="fr-FR"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28</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27061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err="1"/>
              <a:t>References</a:t>
            </a:r>
            <a:r>
              <a:rPr lang="fr-FR" sz="3600" dirty="0"/>
              <a:t> on bridges </a:t>
            </a:r>
            <a:r>
              <a:rPr lang="fr-FR" sz="3600" dirty="0" err="1"/>
              <a:t>with</a:t>
            </a:r>
            <a:r>
              <a:rPr lang="fr-FR" sz="3600" dirty="0"/>
              <a:t> </a:t>
            </a:r>
            <a:r>
              <a:rPr lang="fr-FR" sz="3600" dirty="0" err="1"/>
              <a:t>stainless</a:t>
            </a:r>
            <a:r>
              <a:rPr lang="fr-FR" sz="3600" dirty="0"/>
              <a:t> </a:t>
            </a:r>
            <a:r>
              <a:rPr lang="fr-FR" sz="3600" dirty="0" err="1"/>
              <a:t>steel</a:t>
            </a:r>
            <a:endParaRPr lang="fr-FR" sz="3600" dirty="0"/>
          </a:p>
        </p:txBody>
      </p:sp>
      <p:sp>
        <p:nvSpPr>
          <p:cNvPr id="3" name="Content Placeholder 2"/>
          <p:cNvSpPr>
            <a:spLocks noGrp="1"/>
          </p:cNvSpPr>
          <p:nvPr>
            <p:ph idx="1"/>
          </p:nvPr>
        </p:nvSpPr>
        <p:spPr/>
        <p:txBody>
          <a:bodyPr>
            <a:normAutofit lnSpcReduction="10000"/>
          </a:bodyPr>
          <a:lstStyle/>
          <a:p>
            <a:pPr marL="514350" lvl="0" indent="-514350">
              <a:buClr>
                <a:srgbClr val="C00000"/>
              </a:buClr>
              <a:buFont typeface="+mj-lt"/>
              <a:buAutoNum type="arabicPeriod"/>
            </a:pPr>
            <a:r>
              <a:rPr lang="en-US" sz="1600" dirty="0"/>
              <a:t>IMOA web publication “Stainless steel in Vehicular, rail and pedestrian bridges” (March 2018)    </a:t>
            </a:r>
            <a:r>
              <a:rPr lang="en-US" sz="1600" dirty="0">
                <a:hlinkClick r:id="rId3"/>
              </a:rPr>
              <a:t>https://www.imoa.info/stainless-solutions/archive/37/Vehicular-rail-and-pedestrian-bridges.php</a:t>
            </a:r>
            <a:r>
              <a:rPr lang="en-US" sz="1600" dirty="0"/>
              <a:t> </a:t>
            </a:r>
          </a:p>
          <a:p>
            <a:pPr marL="514350" lvl="0" indent="-514350">
              <a:buClr>
                <a:srgbClr val="C00000"/>
              </a:buClr>
              <a:buFont typeface="+mj-lt"/>
              <a:buAutoNum type="arabicPeriod"/>
            </a:pPr>
            <a:r>
              <a:rPr lang="en-US" sz="1600" dirty="0"/>
              <a:t>C </a:t>
            </a:r>
            <a:r>
              <a:rPr lang="en-US" sz="1600" dirty="0" err="1"/>
              <a:t>Houska</a:t>
            </a:r>
            <a:r>
              <a:rPr lang="en-US" sz="1600" dirty="0"/>
              <a:t> “More on duplex stainless steel and bridges “, The construction specifier, (May015) </a:t>
            </a:r>
            <a:r>
              <a:rPr lang="en-US" sz="1600" dirty="0">
                <a:hlinkClick r:id="rId4"/>
              </a:rPr>
              <a:t>https://www.constructionspecifier.com/duplex-bridges/</a:t>
            </a:r>
            <a:r>
              <a:rPr lang="en-US" sz="1600" dirty="0"/>
              <a:t> </a:t>
            </a:r>
          </a:p>
          <a:p>
            <a:pPr marL="514350" lvl="0" indent="-514350">
              <a:buClr>
                <a:srgbClr val="C00000"/>
              </a:buClr>
              <a:buFont typeface="+mj-lt"/>
              <a:buAutoNum type="arabicPeriod"/>
            </a:pPr>
            <a:r>
              <a:rPr lang="en-US" sz="1600" dirty="0"/>
              <a:t>EU Publication report “Application of duplex stainless steel for welded bridge construction in an aggressive environment”, (march 2009), ISBN 978-92-79-09948-9  </a:t>
            </a:r>
            <a:r>
              <a:rPr lang="en-US" sz="1600" dirty="0">
                <a:hlinkClick r:id="rId5"/>
              </a:rPr>
              <a:t>https://publications.europa.eu/en/publication-detail/-/publication/ec2748d4-3269-43cd-9a34-3a0e1fba4e23/language-en/format-PDF/source-79161265</a:t>
            </a:r>
            <a:r>
              <a:rPr lang="en-US" sz="1600" dirty="0"/>
              <a:t> </a:t>
            </a:r>
          </a:p>
          <a:p>
            <a:pPr marL="514350" lvl="0" indent="-514350">
              <a:buClr>
                <a:srgbClr val="C00000"/>
              </a:buClr>
              <a:buFont typeface="+mj-lt"/>
              <a:buAutoNum type="arabicPeriod"/>
            </a:pPr>
            <a:r>
              <a:rPr lang="en-US" sz="1600" dirty="0"/>
              <a:t>Euro Inox publication « Pedestrian bridges in stainless steel »  ISBN 2 87997 084 9    </a:t>
            </a:r>
            <a:r>
              <a:rPr lang="en-US" sz="1600" dirty="0">
                <a:hlinkClick r:id="rId6"/>
              </a:rPr>
              <a:t>https://www.bssa.org.uk/cms/File/Euro%20Inox%20Publications/Pedestrian%20Bridges.pdf</a:t>
            </a:r>
            <a:r>
              <a:rPr lang="en-US" sz="1600" dirty="0"/>
              <a:t> </a:t>
            </a:r>
          </a:p>
          <a:p>
            <a:pPr marL="514350" lvl="0" indent="-514350">
              <a:buClr>
                <a:srgbClr val="C00000"/>
              </a:buClr>
              <a:buFont typeface="+mj-lt"/>
              <a:buAutoNum type="arabicPeriod"/>
            </a:pPr>
            <a:r>
              <a:rPr lang="en-US" sz="1600" dirty="0"/>
              <a:t>N. </a:t>
            </a:r>
            <a:r>
              <a:rPr lang="en-US" sz="1600" dirty="0" err="1"/>
              <a:t>Baddoo</a:t>
            </a:r>
            <a:r>
              <a:rPr lang="en-US" sz="1600" dirty="0"/>
              <a:t> and A. </a:t>
            </a:r>
            <a:r>
              <a:rPr lang="en-US" sz="1600" dirty="0" err="1"/>
              <a:t>Kosmač</a:t>
            </a:r>
            <a:r>
              <a:rPr lang="en-US" sz="1600" dirty="0"/>
              <a:t>  “Sustainable Duplex </a:t>
            </a:r>
            <a:r>
              <a:rPr lang="en-US" sz="1600" dirty="0" err="1"/>
              <a:t>Sainless</a:t>
            </a:r>
            <a:r>
              <a:rPr lang="en-US" sz="1600" dirty="0"/>
              <a:t> Steel bridges”   Euro Inox publication   </a:t>
            </a:r>
            <a:r>
              <a:rPr lang="en-US" sz="1600" dirty="0">
                <a:hlinkClick r:id="rId7"/>
              </a:rPr>
              <a:t>www.worldstainless.org/Files/issf/non-image-files/PDF/Sustainable_Duplex_Stainless_Steel_Bridges.pdf</a:t>
            </a:r>
            <a:r>
              <a:rPr lang="en-US" sz="1600" dirty="0"/>
              <a:t> </a:t>
            </a:r>
          </a:p>
          <a:p>
            <a:pPr marL="514350" lvl="0" indent="-514350">
              <a:buClr>
                <a:srgbClr val="C00000"/>
              </a:buClr>
              <a:buFont typeface="+mj-lt"/>
              <a:buAutoNum type="arabicPeriod"/>
            </a:pPr>
            <a:r>
              <a:rPr lang="en-US" sz="1600" dirty="0"/>
              <a:t>“San Diego’s new harbor bridge sails onto the skyline”  </a:t>
            </a:r>
            <a:r>
              <a:rPr lang="en-US" sz="1600" dirty="0" err="1"/>
              <a:t>MolyReview</a:t>
            </a:r>
            <a:r>
              <a:rPr lang="en-US" sz="1600" dirty="0"/>
              <a:t>, (June2012)  </a:t>
            </a:r>
            <a:r>
              <a:rPr lang="en-US" sz="1600" dirty="0">
                <a:hlinkClick r:id="rId8"/>
              </a:rPr>
              <a:t>https://www.imoa.info/molybdenum-uses/molybdenum-grade-stainless-steels/architecture/pedestrian-bridges.php</a:t>
            </a:r>
            <a:endParaRPr lang="en-US" sz="1600"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29</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63802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l-BE" dirty="0"/>
              <a:t>1. Water distribution</a:t>
            </a:r>
          </a:p>
        </p:txBody>
      </p:sp>
      <p:sp>
        <p:nvSpPr>
          <p:cNvPr id="4" name="Slide Number Placeholder 3"/>
          <p:cNvSpPr>
            <a:spLocks noGrp="1"/>
          </p:cNvSpPr>
          <p:nvPr>
            <p:ph type="sldNum" sz="quarter" idx="4"/>
          </p:nvPr>
        </p:nvSpPr>
        <p:spPr/>
        <p:txBody>
          <a:bodyPr/>
          <a:lstStyle/>
          <a:p>
            <a:pPr lvl="0"/>
            <a:fld id="{5AF66AA0-E37C-4065-8BE7-D4086C065B53}" type="slidenum">
              <a:rPr lang="fr-BE" noProof="0" smtClean="0"/>
              <a:pPr lvl="0"/>
              <a:t>3</a:t>
            </a:fld>
            <a:endParaRPr lang="fr-BE" noProof="0" dirty="0"/>
          </a:p>
        </p:txBody>
      </p:sp>
    </p:spTree>
    <p:extLst>
      <p:ext uri="{BB962C8B-B14F-4D97-AF65-F5344CB8AC3E}">
        <p14:creationId xmlns:p14="http://schemas.microsoft.com/office/powerpoint/2010/main" val="266359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514350" indent="-514350">
              <a:buClr>
                <a:srgbClr val="C00000"/>
              </a:buClr>
              <a:buFont typeface="+mj-lt"/>
              <a:buAutoNum type="arabicPeriod" startAt="7"/>
            </a:pPr>
            <a:r>
              <a:rPr lang="en-US" sz="1600" dirty="0"/>
              <a:t>K F. Hansen, L. </a:t>
            </a:r>
            <a:r>
              <a:rPr lang="en-US" sz="1600" dirty="0" err="1"/>
              <a:t>Lauge</a:t>
            </a:r>
            <a:r>
              <a:rPr lang="en-US" sz="1600" dirty="0"/>
              <a:t> and S. Kite: “</a:t>
            </a:r>
            <a:r>
              <a:rPr lang="en-US" sz="1600" dirty="0" err="1"/>
              <a:t>Stonecuttes</a:t>
            </a:r>
            <a:r>
              <a:rPr lang="en-US" sz="1600" dirty="0"/>
              <a:t> bridge –Detailed design” (January 2004) DOI: 10.2749/222137804796291719  </a:t>
            </a:r>
            <a:r>
              <a:rPr lang="en-US" sz="1600" dirty="0">
                <a:hlinkClick r:id="rId2"/>
              </a:rPr>
              <a:t>https://www.researchgate.net/publication/233611421_Stonecutters_Bridge_-_Detailed_Design/link/59ce24d3aca272b0ec1a4b34/download</a:t>
            </a:r>
            <a:r>
              <a:rPr lang="en-US" sz="1600" dirty="0"/>
              <a:t> </a:t>
            </a:r>
          </a:p>
          <a:p>
            <a:pPr marL="514350" indent="-514350">
              <a:buClr>
                <a:srgbClr val="C00000"/>
              </a:buClr>
              <a:buFont typeface="+mj-lt"/>
              <a:buAutoNum type="arabicPeriod" startAt="7"/>
            </a:pPr>
            <a:r>
              <a:rPr lang="en-US" sz="1600" dirty="0"/>
              <a:t>Steel Construction Institute publication : “Stonecutters bridge Towers”(2010) </a:t>
            </a:r>
            <a:r>
              <a:rPr lang="en-US" sz="1600" dirty="0">
                <a:hlinkClick r:id="rId3"/>
              </a:rPr>
              <a:t>https://www.worldstainless.org/files/issf/non-image-files/PDF/Structural/Stonecutters_Bridge_Towers.pdf</a:t>
            </a:r>
            <a:endParaRPr lang="en-US" sz="1600" dirty="0"/>
          </a:p>
          <a:p>
            <a:pPr marL="514350" indent="-514350">
              <a:buClr>
                <a:srgbClr val="C00000"/>
              </a:buClr>
              <a:buFont typeface="+mj-lt"/>
              <a:buAutoNum type="arabicPeriod" startAt="7"/>
            </a:pPr>
            <a:r>
              <a:rPr lang="en-US" sz="1600" dirty="0"/>
              <a:t>G. </a:t>
            </a:r>
            <a:r>
              <a:rPr lang="en-US" sz="1600" dirty="0" err="1"/>
              <a:t>Gedge</a:t>
            </a:r>
            <a:r>
              <a:rPr lang="en-US" sz="1600" dirty="0"/>
              <a:t>: “Use of duplex stainless steel plate for durable bridge construction” (January 2007) DOI: 10.2749/222137807796119771  </a:t>
            </a:r>
            <a:r>
              <a:rPr lang="en-US" sz="1600" dirty="0">
                <a:hlinkClick r:id="rId4"/>
              </a:rPr>
              <a:t>https://www.researchgate.net/publication/233632633_Use_of_Duplex_Stainless_Steel_Plate_for_Durable_Bridge_Construction</a:t>
            </a:r>
            <a:r>
              <a:rPr lang="en-US" sz="1600" dirty="0"/>
              <a:t> </a:t>
            </a:r>
          </a:p>
          <a:p>
            <a:pPr marL="514350" indent="-514350">
              <a:buClr>
                <a:srgbClr val="C00000"/>
              </a:buClr>
              <a:buFont typeface="+mj-lt"/>
              <a:buAutoNum type="arabicPeriod" startAt="7"/>
            </a:pPr>
            <a:r>
              <a:rPr lang="en-US" sz="1600" dirty="0"/>
              <a:t>Champlain bridge, Montreal Nickel Institute magazine, Vol. 34, N°2, (2019) </a:t>
            </a:r>
            <a:r>
              <a:rPr lang="en-US" sz="1600" dirty="0">
                <a:hlinkClick r:id="rId5"/>
              </a:rPr>
              <a:t>https://www.nickelinstitute.org/nickel-magazine/nickel-magazine-vol34-no2-2019/?lang=English&amp;p=6</a:t>
            </a:r>
            <a:endParaRPr lang="en-US" sz="1600" dirty="0"/>
          </a:p>
          <a:p>
            <a:pPr marL="514350" indent="-514350">
              <a:buClr>
                <a:srgbClr val="C00000"/>
              </a:buClr>
              <a:buFont typeface="+mj-lt"/>
              <a:buAutoNum type="arabicPeriod" startAt="7"/>
            </a:pPr>
            <a:r>
              <a:rPr lang="en-US" sz="1600" dirty="0"/>
              <a:t>Champlain bridge, Montreal  Stainless Steel World online, 05 January 2016 </a:t>
            </a:r>
            <a:r>
              <a:rPr lang="en-US" sz="1600" dirty="0">
                <a:hlinkClick r:id="rId6"/>
              </a:rPr>
              <a:t>http://www.stainless-steel-world.net/news/58262/nas-to-supply-stainless-steel-bar.html</a:t>
            </a:r>
            <a:r>
              <a:rPr lang="en-US" sz="1600" dirty="0"/>
              <a:t> </a:t>
            </a:r>
          </a:p>
          <a:p>
            <a:pPr marL="514350" indent="-514350">
              <a:buClr>
                <a:srgbClr val="C00000"/>
              </a:buClr>
              <a:buFont typeface="+mj-lt"/>
              <a:buAutoNum type="arabicPeriod" startAt="7"/>
            </a:pPr>
            <a:r>
              <a:rPr lang="en-US" sz="1600" dirty="0"/>
              <a:t>Hong-Kong Macau bridge ISSF Publication: “Stainless steel in Infrastructure” </a:t>
            </a:r>
            <a:r>
              <a:rPr lang="en-US" sz="1600" dirty="0">
                <a:hlinkClick r:id="rId7"/>
              </a:rPr>
              <a:t>https://www.worldstainless.org/Files/issf/non-image-files/PDF/ISSF_Stainless_Steel_in_Infrastructure_English.pdf</a:t>
            </a:r>
            <a:r>
              <a:rPr lang="en-US" sz="1600" dirty="0"/>
              <a:t>   </a:t>
            </a:r>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30</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
        <p:nvSpPr>
          <p:cNvPr id="9" name="Title 1">
            <a:extLst>
              <a:ext uri="{FF2B5EF4-FFF2-40B4-BE49-F238E27FC236}">
                <a16:creationId xmlns:a16="http://schemas.microsoft.com/office/drawing/2014/main" id="{C64577CB-201E-40DD-852B-C94C2EF59D7D}"/>
              </a:ext>
            </a:extLst>
          </p:cNvPr>
          <p:cNvSpPr>
            <a:spLocks noGrp="1"/>
          </p:cNvSpPr>
          <p:nvPr>
            <p:ph type="title"/>
          </p:nvPr>
        </p:nvSpPr>
        <p:spPr>
          <a:xfrm>
            <a:off x="628650" y="365125"/>
            <a:ext cx="7886700" cy="1325563"/>
          </a:xfrm>
        </p:spPr>
        <p:txBody>
          <a:bodyPr>
            <a:normAutofit/>
          </a:bodyPr>
          <a:lstStyle/>
          <a:p>
            <a:r>
              <a:rPr lang="fr-FR" sz="3600" dirty="0" err="1"/>
              <a:t>References</a:t>
            </a:r>
            <a:r>
              <a:rPr lang="fr-FR" sz="3600" dirty="0"/>
              <a:t> on bridges </a:t>
            </a:r>
            <a:r>
              <a:rPr lang="fr-FR" sz="3600" dirty="0" err="1"/>
              <a:t>with</a:t>
            </a:r>
            <a:r>
              <a:rPr lang="fr-FR" sz="3600" dirty="0"/>
              <a:t> </a:t>
            </a:r>
            <a:r>
              <a:rPr lang="fr-FR" sz="3600" dirty="0" err="1"/>
              <a:t>stainless</a:t>
            </a:r>
            <a:r>
              <a:rPr lang="fr-FR" sz="3600" dirty="0"/>
              <a:t> </a:t>
            </a:r>
            <a:r>
              <a:rPr lang="fr-FR" sz="3600" dirty="0" err="1"/>
              <a:t>steel</a:t>
            </a:r>
            <a:endParaRPr lang="fr-FR" sz="3600" dirty="0"/>
          </a:p>
        </p:txBody>
      </p:sp>
    </p:spTree>
    <p:extLst>
      <p:ext uri="{BB962C8B-B14F-4D97-AF65-F5344CB8AC3E}">
        <p14:creationId xmlns:p14="http://schemas.microsoft.com/office/powerpoint/2010/main" val="176701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516C4E-2158-49B3-BD7A-F8F2AA2BA961}"/>
              </a:ext>
            </a:extLst>
          </p:cNvPr>
          <p:cNvSpPr>
            <a:spLocks noGrp="1"/>
          </p:cNvSpPr>
          <p:nvPr>
            <p:ph type="title"/>
          </p:nvPr>
        </p:nvSpPr>
        <p:spPr/>
        <p:txBody>
          <a:bodyPr>
            <a:normAutofit/>
          </a:bodyPr>
          <a:lstStyle/>
          <a:p>
            <a:r>
              <a:rPr lang="fr-FR" sz="3600" dirty="0" err="1"/>
              <a:t>References</a:t>
            </a:r>
            <a:r>
              <a:rPr lang="fr-FR" sz="3600" dirty="0"/>
              <a:t> on bridges </a:t>
            </a:r>
            <a:r>
              <a:rPr lang="fr-FR" sz="3600" dirty="0" err="1"/>
              <a:t>with</a:t>
            </a:r>
            <a:r>
              <a:rPr lang="fr-FR" sz="3600" dirty="0"/>
              <a:t> </a:t>
            </a:r>
            <a:r>
              <a:rPr lang="fr-FR" sz="3600" dirty="0" err="1"/>
              <a:t>stainless</a:t>
            </a:r>
            <a:r>
              <a:rPr lang="fr-FR" sz="3600" dirty="0"/>
              <a:t> </a:t>
            </a:r>
            <a:r>
              <a:rPr lang="fr-FR" sz="3600" dirty="0" err="1"/>
              <a:t>steel</a:t>
            </a:r>
            <a:endParaRPr lang="fr-FR" sz="3600" dirty="0"/>
          </a:p>
        </p:txBody>
      </p:sp>
      <p:sp>
        <p:nvSpPr>
          <p:cNvPr id="3" name="Espace réservé du contenu 2"/>
          <p:cNvSpPr>
            <a:spLocks noGrp="1"/>
          </p:cNvSpPr>
          <p:nvPr>
            <p:ph idx="1"/>
          </p:nvPr>
        </p:nvSpPr>
        <p:spPr/>
        <p:txBody>
          <a:bodyPr>
            <a:normAutofit fontScale="55000" lnSpcReduction="20000"/>
          </a:bodyPr>
          <a:lstStyle/>
          <a:p>
            <a:pPr marL="514350" indent="-514350">
              <a:buClr>
                <a:srgbClr val="C00000"/>
              </a:buClr>
              <a:buFont typeface="+mj-lt"/>
              <a:buAutoNum type="arabicPeriod" startAt="13"/>
            </a:pPr>
            <a:r>
              <a:rPr lang="en-US" dirty="0"/>
              <a:t>Hong-Kong Macau bridge </a:t>
            </a:r>
            <a:r>
              <a:rPr lang="en-US" dirty="0">
                <a:hlinkClick r:id="rId3"/>
              </a:rPr>
              <a:t>https://en.wikipedia.org/wiki/Hong_Kong%E2%80%93Zhuhai%E2%80%93Macau_Bridge</a:t>
            </a:r>
            <a:r>
              <a:rPr lang="en-US" dirty="0"/>
              <a:t> </a:t>
            </a:r>
          </a:p>
          <a:p>
            <a:pPr marL="514350" lvl="0" indent="-514350">
              <a:buClr>
                <a:srgbClr val="C00000"/>
              </a:buClr>
              <a:buFont typeface="+mj-lt"/>
              <a:buAutoNum type="arabicPeriod" startAt="13"/>
            </a:pPr>
            <a:r>
              <a:rPr lang="en-US" dirty="0"/>
              <a:t>IMOA publication “</a:t>
            </a:r>
            <a:r>
              <a:rPr lang="en-US" dirty="0">
                <a:hlinkClick r:id="rId4" action="ppaction://hlinkfile"/>
              </a:rPr>
              <a:t>Innovative bridge at Ft Worth</a:t>
            </a:r>
            <a:r>
              <a:rPr lang="en-US" dirty="0"/>
              <a:t>, Texas”  Moly-Review 1/2018  </a:t>
            </a:r>
            <a:r>
              <a:rPr lang="en-US" dirty="0">
                <a:hlinkClick r:id="rId5"/>
              </a:rPr>
              <a:t>https://www.imoa.info/molybdenum-media-centre/downloads/</a:t>
            </a:r>
            <a:endParaRPr lang="en-US" dirty="0"/>
          </a:p>
          <a:p>
            <a:pPr marL="514350" lvl="0" indent="-514350">
              <a:buClr>
                <a:srgbClr val="C00000"/>
              </a:buClr>
              <a:buFont typeface="+mj-lt"/>
              <a:buAutoNum type="arabicPeriod" startAt="13"/>
            </a:pPr>
            <a:r>
              <a:rPr lang="en-US" dirty="0"/>
              <a:t>Steel Construction Institute publication: “</a:t>
            </a:r>
            <a:r>
              <a:rPr lang="en-US" dirty="0" err="1"/>
              <a:t>Cala</a:t>
            </a:r>
            <a:r>
              <a:rPr lang="en-US" dirty="0"/>
              <a:t> </a:t>
            </a:r>
            <a:r>
              <a:rPr lang="en-US" dirty="0" err="1"/>
              <a:t>Galdana</a:t>
            </a:r>
            <a:r>
              <a:rPr lang="en-US" dirty="0"/>
              <a:t> Bridge” (2010) </a:t>
            </a:r>
            <a:r>
              <a:rPr lang="en-US" dirty="0">
                <a:hlinkClick r:id="rId6"/>
              </a:rPr>
              <a:t>http://www.worldstainless.org/architecture_building_and_construction_applications/structural_applications</a:t>
            </a:r>
            <a:r>
              <a:rPr lang="en-US" dirty="0"/>
              <a:t> </a:t>
            </a:r>
          </a:p>
          <a:p>
            <a:pPr marL="514350" lvl="0" indent="-514350">
              <a:buClr>
                <a:srgbClr val="C00000"/>
              </a:buClr>
              <a:buFont typeface="+mj-lt"/>
              <a:buAutoNum type="arabicPeriod" startAt="13"/>
            </a:pPr>
            <a:r>
              <a:rPr lang="en-US" dirty="0"/>
              <a:t>Railways Bridges in India </a:t>
            </a:r>
            <a:r>
              <a:rPr lang="en-US" dirty="0">
                <a:hlinkClick r:id="rId7"/>
              </a:rPr>
              <a:t>https://www.apnnews.com/pamban-to-become-indias-first-railway-bridge-to-use-stainless-steel-structurals/</a:t>
            </a:r>
            <a:endParaRPr lang="en-US" dirty="0"/>
          </a:p>
          <a:p>
            <a:pPr marL="514350" lvl="0" indent="-514350">
              <a:buClr>
                <a:srgbClr val="C00000"/>
              </a:buClr>
              <a:buFont typeface="+mj-lt"/>
              <a:buAutoNum type="arabicPeriod" startAt="13"/>
            </a:pPr>
            <a:r>
              <a:rPr lang="en-US" dirty="0"/>
              <a:t>Steel Construction Institute publication: “Helix Pedestrian Bridge” (2011) </a:t>
            </a:r>
            <a:r>
              <a:rPr lang="en-US" dirty="0">
                <a:hlinkClick r:id="rId8"/>
              </a:rPr>
              <a:t>https://worldstainless.org/files/issf/non-image-files/PDF/Structural/Helix_Pedestrian_Bridge.pdf</a:t>
            </a:r>
            <a:endParaRPr lang="en-US" dirty="0"/>
          </a:p>
          <a:p>
            <a:pPr marL="514350" lvl="0" indent="-514350">
              <a:buClr>
                <a:srgbClr val="C00000"/>
              </a:buClr>
              <a:buFont typeface="+mj-lt"/>
              <a:buAutoNum type="arabicPeriod" startAt="13"/>
            </a:pPr>
            <a:r>
              <a:rPr lang="en-US" dirty="0"/>
              <a:t>ISSF Publication: Bascule pedestrian bridge in “Stainless steel as an architectural material” </a:t>
            </a:r>
            <a:r>
              <a:rPr lang="en-US" dirty="0">
                <a:hlinkClick r:id="rId9"/>
              </a:rPr>
              <a:t>https://www.worldstainless.org/Files/issf/non-image-files/PDF/ISSF_Stainless_Steel_as_an_Architectural_Material.pdf</a:t>
            </a:r>
            <a:endParaRPr lang="en-US" dirty="0"/>
          </a:p>
          <a:p>
            <a:pPr marL="514350" lvl="0" indent="-514350">
              <a:buClr>
                <a:srgbClr val="C00000"/>
              </a:buClr>
              <a:buFont typeface="+mj-lt"/>
              <a:buAutoNum type="arabicPeriod" startAt="13"/>
            </a:pPr>
            <a:r>
              <a:rPr lang="en-US" dirty="0" err="1"/>
              <a:t>Trumpf</a:t>
            </a:r>
            <a:r>
              <a:rPr lang="en-US" dirty="0"/>
              <a:t> bridge   </a:t>
            </a:r>
            <a:r>
              <a:rPr lang="en-US" dirty="0">
                <a:hlinkClick r:id="rId10"/>
              </a:rPr>
              <a:t>https://www.outokumpu.com/en/choose-stainless/2018/case-pedestrian-bridge-at-trumpf-headquarters</a:t>
            </a:r>
            <a:r>
              <a:rPr lang="en-US" dirty="0"/>
              <a:t> </a:t>
            </a:r>
          </a:p>
          <a:p>
            <a:pPr marL="514350" lvl="0" indent="-514350">
              <a:buClr>
                <a:srgbClr val="C00000"/>
              </a:buClr>
              <a:buFont typeface="+mj-lt"/>
              <a:buAutoNum type="arabicPeriod" startAt="13"/>
            </a:pPr>
            <a:r>
              <a:rPr lang="en-US" dirty="0"/>
              <a:t>IMOA Publication “San Diego’s new harbor bridge sails onto the skyline”  </a:t>
            </a:r>
            <a:r>
              <a:rPr lang="en-US" dirty="0" err="1"/>
              <a:t>MolyReview</a:t>
            </a:r>
            <a:r>
              <a:rPr lang="en-US" dirty="0"/>
              <a:t>, (June2012)  </a:t>
            </a:r>
            <a:r>
              <a:rPr lang="en-US" dirty="0">
                <a:hlinkClick r:id="rId11"/>
              </a:rPr>
              <a:t>https://www.imoa.info/molybdenum-uses/molybdenum-grade-stainless-steels/architecture/pedestrian-bridges.php</a:t>
            </a:r>
            <a:endParaRPr lang="en-US" dirty="0"/>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31</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233112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3. Coastal Infrastructure</a:t>
            </a:r>
          </a:p>
        </p:txBody>
      </p:sp>
      <p:sp>
        <p:nvSpPr>
          <p:cNvPr id="5" name="Sous-titre 4"/>
          <p:cNvSpPr>
            <a:spLocks noGrp="1"/>
          </p:cNvSpPr>
          <p:nvPr>
            <p:ph type="subTitle" idx="1"/>
          </p:nvPr>
        </p:nvSpPr>
        <p:spPr/>
        <p:txBody>
          <a:bodyPr/>
          <a:lstStyle/>
          <a:p>
            <a:r>
              <a:rPr lang="fr-FR" dirty="0"/>
              <a:t>37% of the </a:t>
            </a:r>
            <a:r>
              <a:rPr lang="fr-FR" dirty="0" err="1"/>
              <a:t>world’s</a:t>
            </a:r>
            <a:r>
              <a:rPr lang="fr-FR" dirty="0"/>
              <a:t> population </a:t>
            </a:r>
            <a:r>
              <a:rPr lang="fr-FR" dirty="0" err="1"/>
              <a:t>lives</a:t>
            </a:r>
            <a:r>
              <a:rPr lang="fr-FR" dirty="0"/>
              <a:t> </a:t>
            </a:r>
            <a:r>
              <a:rPr lang="fr-FR" dirty="0" err="1"/>
              <a:t>within</a:t>
            </a:r>
            <a:r>
              <a:rPr lang="fr-FR" dirty="0"/>
              <a:t> 100km of the </a:t>
            </a:r>
            <a:r>
              <a:rPr lang="fr-FR" dirty="0" err="1"/>
              <a:t>coast</a:t>
            </a:r>
            <a:endParaRPr lang="en-US" dirty="0"/>
          </a:p>
        </p:txBody>
      </p:sp>
      <p:sp>
        <p:nvSpPr>
          <p:cNvPr id="2" name="Slide Number Placeholder 1"/>
          <p:cNvSpPr>
            <a:spLocks noGrp="1"/>
          </p:cNvSpPr>
          <p:nvPr>
            <p:ph type="sldNum" sz="quarter" idx="12"/>
          </p:nvPr>
        </p:nvSpPr>
        <p:spPr/>
        <p:txBody>
          <a:bodyPr/>
          <a:lstStyle/>
          <a:p>
            <a:fld id="{5AF66AA0-E37C-4065-8BE7-D4086C065B53}" type="slidenum">
              <a:rPr lang="fr-BE" smtClean="0"/>
              <a:pPr/>
              <a:t>32</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504467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Climate</a:t>
            </a:r>
            <a:r>
              <a:rPr lang="fr-FR" dirty="0"/>
              <a:t> change and </a:t>
            </a:r>
            <a:r>
              <a:rPr lang="fr-FR" dirty="0" err="1"/>
              <a:t>coasts</a:t>
            </a:r>
            <a:endParaRPr lang="en-US" dirty="0"/>
          </a:p>
        </p:txBody>
      </p:sp>
      <p:sp>
        <p:nvSpPr>
          <p:cNvPr id="3" name="Espace réservé du contenu 2"/>
          <p:cNvSpPr>
            <a:spLocks noGrp="1"/>
          </p:cNvSpPr>
          <p:nvPr>
            <p:ph idx="1"/>
          </p:nvPr>
        </p:nvSpPr>
        <p:spPr/>
        <p:txBody>
          <a:bodyPr>
            <a:normAutofit fontScale="92500"/>
          </a:bodyPr>
          <a:lstStyle/>
          <a:p>
            <a:pPr marL="0" indent="0">
              <a:buClr>
                <a:srgbClr val="C00000"/>
              </a:buClr>
              <a:buNone/>
            </a:pPr>
            <a:r>
              <a:rPr lang="fr-FR" dirty="0"/>
              <a:t>A few </a:t>
            </a:r>
            <a:r>
              <a:rPr lang="fr-FR" dirty="0" err="1"/>
              <a:t>consequences</a:t>
            </a:r>
            <a:r>
              <a:rPr lang="fr-FR" dirty="0"/>
              <a:t>:</a:t>
            </a:r>
          </a:p>
          <a:p>
            <a:pPr>
              <a:buClr>
                <a:srgbClr val="C00000"/>
              </a:buClr>
              <a:buFont typeface="Wingdings" panose="05000000000000000000" pitchFamily="2" charset="2"/>
              <a:buChar char="§"/>
            </a:pPr>
            <a:r>
              <a:rPr lang="fr-FR" dirty="0" err="1"/>
              <a:t>Oceans</a:t>
            </a:r>
            <a:r>
              <a:rPr lang="fr-FR" dirty="0"/>
              <a:t> are </a:t>
            </a:r>
            <a:r>
              <a:rPr lang="fr-FR" dirty="0" err="1"/>
              <a:t>rising</a:t>
            </a:r>
            <a:r>
              <a:rPr lang="fr-FR" dirty="0"/>
              <a:t> at a rate of about 3mm/</a:t>
            </a:r>
            <a:r>
              <a:rPr lang="fr-FR" dirty="0" err="1"/>
              <a:t>year</a:t>
            </a:r>
            <a:r>
              <a:rPr lang="fr-FR" dirty="0"/>
              <a:t>…and </a:t>
            </a:r>
            <a:r>
              <a:rPr lang="fr-FR" dirty="0" err="1"/>
              <a:t>will</a:t>
            </a:r>
            <a:r>
              <a:rPr lang="fr-FR" dirty="0"/>
              <a:t> not go back!  </a:t>
            </a:r>
            <a:r>
              <a:rPr lang="fr-FR" dirty="0" err="1"/>
              <a:t>Some</a:t>
            </a:r>
            <a:r>
              <a:rPr lang="fr-FR" dirty="0"/>
              <a:t> land </a:t>
            </a:r>
            <a:r>
              <a:rPr lang="fr-FR" dirty="0" err="1"/>
              <a:t>is</a:t>
            </a:r>
            <a:r>
              <a:rPr lang="fr-FR" dirty="0"/>
              <a:t> </a:t>
            </a:r>
            <a:r>
              <a:rPr lang="fr-FR" dirty="0" err="1"/>
              <a:t>already</a:t>
            </a:r>
            <a:r>
              <a:rPr lang="fr-FR" dirty="0"/>
              <a:t>/</a:t>
            </a:r>
            <a:r>
              <a:rPr lang="fr-FR" dirty="0" err="1"/>
              <a:t>will</a:t>
            </a:r>
            <a:r>
              <a:rPr lang="fr-FR" dirty="0"/>
              <a:t> </a:t>
            </a:r>
            <a:r>
              <a:rPr lang="fr-FR" dirty="0" err="1"/>
              <a:t>be</a:t>
            </a:r>
            <a:r>
              <a:rPr lang="fr-FR" dirty="0"/>
              <a:t> </a:t>
            </a:r>
            <a:r>
              <a:rPr lang="fr-FR" dirty="0" err="1"/>
              <a:t>flooded</a:t>
            </a:r>
            <a:endParaRPr lang="fr-FR" dirty="0"/>
          </a:p>
          <a:p>
            <a:pPr>
              <a:buClr>
                <a:srgbClr val="C00000"/>
              </a:buClr>
              <a:buFont typeface="Wingdings" panose="05000000000000000000" pitchFamily="2" charset="2"/>
              <a:buChar char="§"/>
            </a:pPr>
            <a:r>
              <a:rPr lang="fr-FR" dirty="0" err="1"/>
              <a:t>Extreme</a:t>
            </a:r>
            <a:r>
              <a:rPr lang="fr-FR" dirty="0"/>
              <a:t> </a:t>
            </a:r>
            <a:r>
              <a:rPr lang="fr-FR" dirty="0" err="1"/>
              <a:t>meteorological</a:t>
            </a:r>
            <a:r>
              <a:rPr lang="fr-FR" dirty="0"/>
              <a:t> </a:t>
            </a:r>
            <a:r>
              <a:rPr lang="fr-FR" dirty="0" err="1"/>
              <a:t>events</a:t>
            </a:r>
            <a:r>
              <a:rPr lang="fr-FR" dirty="0"/>
              <a:t> are more </a:t>
            </a:r>
            <a:r>
              <a:rPr lang="fr-FR" dirty="0" err="1"/>
              <a:t>frequent</a:t>
            </a:r>
            <a:r>
              <a:rPr lang="fr-FR" dirty="0"/>
              <a:t> (</a:t>
            </a:r>
            <a:r>
              <a:rPr lang="fr-FR" dirty="0" err="1"/>
              <a:t>such</a:t>
            </a:r>
            <a:r>
              <a:rPr lang="fr-FR" dirty="0"/>
              <a:t> as class 5 hurricanes, super </a:t>
            </a:r>
            <a:r>
              <a:rPr lang="fr-FR" dirty="0" err="1"/>
              <a:t>typhoons</a:t>
            </a:r>
            <a:r>
              <a:rPr lang="fr-FR" dirty="0"/>
              <a:t>…), </a:t>
            </a:r>
            <a:r>
              <a:rPr lang="fr-FR" dirty="0" err="1"/>
              <a:t>adding</a:t>
            </a:r>
            <a:r>
              <a:rPr lang="fr-FR" dirty="0"/>
              <a:t> to </a:t>
            </a:r>
            <a:r>
              <a:rPr lang="fr-FR" dirty="0" err="1"/>
              <a:t>coastal</a:t>
            </a:r>
            <a:r>
              <a:rPr lang="fr-FR" dirty="0"/>
              <a:t> damage </a:t>
            </a:r>
          </a:p>
          <a:p>
            <a:pPr>
              <a:buClr>
                <a:srgbClr val="C00000"/>
              </a:buClr>
              <a:buFont typeface="Wingdings" panose="05000000000000000000" pitchFamily="2" charset="2"/>
              <a:buChar char="§"/>
            </a:pPr>
            <a:r>
              <a:rPr lang="fr-FR" dirty="0"/>
              <a:t>Major changes on </a:t>
            </a:r>
            <a:r>
              <a:rPr lang="fr-FR" dirty="0" err="1"/>
              <a:t>coastal</a:t>
            </a:r>
            <a:r>
              <a:rPr lang="fr-FR" dirty="0"/>
              <a:t> </a:t>
            </a:r>
            <a:r>
              <a:rPr lang="fr-FR" dirty="0" err="1"/>
              <a:t>ecosystems</a:t>
            </a:r>
            <a:r>
              <a:rPr lang="fr-FR" dirty="0"/>
              <a:t>, </a:t>
            </a:r>
            <a:r>
              <a:rPr lang="fr-FR" dirty="0" err="1"/>
              <a:t>mostly</a:t>
            </a:r>
            <a:r>
              <a:rPr lang="fr-FR" dirty="0"/>
              <a:t> destruction, are </a:t>
            </a:r>
            <a:r>
              <a:rPr lang="fr-FR" dirty="0" err="1"/>
              <a:t>taking</a:t>
            </a:r>
            <a:r>
              <a:rPr lang="fr-FR" dirty="0"/>
              <a:t> place</a:t>
            </a:r>
          </a:p>
          <a:p>
            <a:pPr>
              <a:buClr>
                <a:srgbClr val="C00000"/>
              </a:buClr>
              <a:buFont typeface="Wingdings" panose="05000000000000000000" pitchFamily="2" charset="2"/>
              <a:buChar char="§"/>
            </a:pPr>
            <a:r>
              <a:rPr lang="fr-FR" dirty="0"/>
              <a:t>Human populations and </a:t>
            </a:r>
            <a:r>
              <a:rPr lang="fr-FR" dirty="0" err="1"/>
              <a:t>activities</a:t>
            </a:r>
            <a:r>
              <a:rPr lang="fr-FR" dirty="0"/>
              <a:t> are </a:t>
            </a:r>
            <a:r>
              <a:rPr lang="fr-FR" dirty="0" err="1"/>
              <a:t>threatened</a:t>
            </a:r>
            <a:r>
              <a:rPr lang="fr-FR" dirty="0"/>
              <a:t> </a:t>
            </a:r>
            <a:r>
              <a:rPr lang="fr-FR" dirty="0" err="1"/>
              <a:t>with</a:t>
            </a:r>
            <a:r>
              <a:rPr lang="fr-FR" dirty="0"/>
              <a:t> a </a:t>
            </a:r>
            <a:r>
              <a:rPr lang="fr-FR" dirty="0" err="1"/>
              <a:t>huge</a:t>
            </a:r>
            <a:r>
              <a:rPr lang="fr-FR" dirty="0"/>
              <a:t> </a:t>
            </a:r>
            <a:r>
              <a:rPr lang="fr-FR" dirty="0" err="1"/>
              <a:t>human</a:t>
            </a:r>
            <a:r>
              <a:rPr lang="fr-FR" dirty="0"/>
              <a:t> and </a:t>
            </a:r>
            <a:r>
              <a:rPr lang="fr-FR" dirty="0" err="1"/>
              <a:t>economic</a:t>
            </a:r>
            <a:r>
              <a:rPr lang="fr-FR" dirty="0"/>
              <a:t> </a:t>
            </a:r>
            <a:r>
              <a:rPr lang="fr-FR" dirty="0" err="1"/>
              <a:t>cost</a:t>
            </a:r>
            <a:r>
              <a:rPr lang="fr-FR" dirty="0"/>
              <a:t>.</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857552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Flooding</a:t>
            </a:r>
            <a:r>
              <a:rPr lang="fr-FR" dirty="0"/>
              <a:t> (</a:t>
            </a:r>
            <a:r>
              <a:rPr lang="fr-FR" dirty="0" err="1"/>
              <a:t>Southwest</a:t>
            </a:r>
            <a:r>
              <a:rPr lang="fr-FR" dirty="0"/>
              <a:t> France)</a:t>
            </a:r>
            <a:endParaRPr lang="en-US"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3828" y="1825625"/>
            <a:ext cx="6536344" cy="4351338"/>
          </a:xfrm>
          <a:ln>
            <a:solidFill>
              <a:schemeClr val="tx1"/>
            </a:solidFill>
          </a:ln>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107246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Coastal</a:t>
            </a:r>
            <a:r>
              <a:rPr lang="fr-FR" dirty="0"/>
              <a:t> damage (location </a:t>
            </a:r>
            <a:r>
              <a:rPr lang="fr-FR" dirty="0" err="1"/>
              <a:t>unknown</a:t>
            </a:r>
            <a:r>
              <a:rPr lang="fr-FR" dirty="0"/>
              <a:t>)</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10" name="Image 6">
            <a:extLst>
              <a:ext uri="{FF2B5EF4-FFF2-40B4-BE49-F238E27FC236}">
                <a16:creationId xmlns:a16="http://schemas.microsoft.com/office/drawing/2014/main" id="{B167A477-3436-4894-A78D-6E933B25F5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599" y="1825625"/>
            <a:ext cx="7740801" cy="4351338"/>
          </a:xfrm>
          <a:prstGeom prst="rect">
            <a:avLst/>
          </a:prstGeom>
          <a:ln>
            <a:solidFill>
              <a:schemeClr val="tx1"/>
            </a:solidFill>
          </a:ln>
        </p:spPr>
      </p:pic>
    </p:spTree>
    <p:extLst>
      <p:ext uri="{BB962C8B-B14F-4D97-AF65-F5344CB8AC3E}">
        <p14:creationId xmlns:p14="http://schemas.microsoft.com/office/powerpoint/2010/main" val="2718568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Coastal</a:t>
            </a:r>
            <a:r>
              <a:rPr lang="fr-FR" dirty="0"/>
              <a:t> adaptation options</a:t>
            </a:r>
            <a:endParaRPr lang="en-US" dirty="0"/>
          </a:p>
        </p:txBody>
      </p:sp>
      <p:sp>
        <p:nvSpPr>
          <p:cNvPr id="3" name="Espace réservé du contenu 2"/>
          <p:cNvSpPr>
            <a:spLocks noGrp="1"/>
          </p:cNvSpPr>
          <p:nvPr>
            <p:ph idx="1"/>
          </p:nvPr>
        </p:nvSpPr>
        <p:spPr>
          <a:xfrm>
            <a:off x="628650" y="1825625"/>
            <a:ext cx="7886700" cy="3331567"/>
          </a:xfrm>
        </p:spPr>
        <p:txBody>
          <a:bodyPr>
            <a:noAutofit/>
          </a:bodyPr>
          <a:lstStyle/>
          <a:p>
            <a:pPr>
              <a:buClr>
                <a:srgbClr val="C00000"/>
              </a:buClr>
              <a:buFont typeface="Wingdings" panose="05000000000000000000" pitchFamily="2" charset="2"/>
              <a:buChar char="§"/>
            </a:pPr>
            <a:r>
              <a:rPr lang="fr-FR" sz="2400" dirty="0" err="1"/>
              <a:t>Managed</a:t>
            </a:r>
            <a:r>
              <a:rPr lang="fr-FR" sz="2400" dirty="0"/>
              <a:t> </a:t>
            </a:r>
            <a:r>
              <a:rPr lang="fr-FR" sz="2400" dirty="0" err="1"/>
              <a:t>retreat</a:t>
            </a:r>
            <a:r>
              <a:rPr lang="fr-FR" sz="2400" dirty="0"/>
              <a:t> </a:t>
            </a:r>
            <a:r>
              <a:rPr lang="en-US" sz="2400" dirty="0"/>
              <a:t>(e.g. movable structures, inland flood </a:t>
            </a:r>
            <a:r>
              <a:rPr lang="en-US" sz="2400" dirty="0" err="1"/>
              <a:t>defences</a:t>
            </a:r>
            <a:r>
              <a:rPr lang="en-US" sz="2400" dirty="0"/>
              <a:t>, flood warning systems)</a:t>
            </a:r>
            <a:endParaRPr lang="fr-FR" sz="2400" dirty="0"/>
          </a:p>
          <a:p>
            <a:pPr>
              <a:buClr>
                <a:srgbClr val="C00000"/>
              </a:buClr>
              <a:buFont typeface="Wingdings" panose="05000000000000000000" pitchFamily="2" charset="2"/>
              <a:buChar char="§"/>
            </a:pPr>
            <a:r>
              <a:rPr lang="fr-FR" sz="2400" dirty="0"/>
              <a:t>Accommodation </a:t>
            </a:r>
            <a:r>
              <a:rPr lang="en-US" sz="2400" dirty="0"/>
              <a:t>(e.g. reservoir relocation, dune management, rain/waste-water management)</a:t>
            </a:r>
            <a:endParaRPr lang="fr-FR" sz="2400" dirty="0"/>
          </a:p>
          <a:p>
            <a:pPr>
              <a:buClr>
                <a:srgbClr val="C00000"/>
              </a:buClr>
              <a:buFont typeface="Wingdings" panose="05000000000000000000" pitchFamily="2" charset="2"/>
              <a:buChar char="§"/>
            </a:pPr>
            <a:r>
              <a:rPr lang="fr-FR" sz="2400" dirty="0"/>
              <a:t>Protection </a:t>
            </a:r>
            <a:r>
              <a:rPr lang="en-US" sz="2400" dirty="0"/>
              <a:t>(includes a wide array of technologies available to coastal engineers to stabilize a coastline, including soft technologies such as beach nourishment as well as hard structures such as sea walls, revetments, </a:t>
            </a:r>
            <a:r>
              <a:rPr lang="en-US" sz="2400" dirty="0" err="1"/>
              <a:t>groynes</a:t>
            </a:r>
            <a:r>
              <a:rPr lang="en-US" sz="2400" dirty="0"/>
              <a:t>)</a:t>
            </a:r>
          </a:p>
        </p:txBody>
      </p:sp>
      <p:sp>
        <p:nvSpPr>
          <p:cNvPr id="4" name="ZoneTexte 3"/>
          <p:cNvSpPr txBox="1"/>
          <p:nvPr/>
        </p:nvSpPr>
        <p:spPr>
          <a:xfrm>
            <a:off x="251520" y="6309320"/>
            <a:ext cx="8784976" cy="461665"/>
          </a:xfrm>
          <a:prstGeom prst="rect">
            <a:avLst/>
          </a:prstGeom>
          <a:noFill/>
        </p:spPr>
        <p:txBody>
          <a:bodyPr wrap="square" rtlCol="0">
            <a:spAutoFit/>
          </a:bodyPr>
          <a:lstStyle/>
          <a:p>
            <a:r>
              <a:rPr lang="fr-FR" sz="1200" dirty="0"/>
              <a:t>Source:  </a:t>
            </a:r>
            <a:r>
              <a:rPr lang="fr-FR" sz="1200" dirty="0">
                <a:hlinkClick r:id="rId2"/>
              </a:rPr>
              <a:t>www.unfccc.int/resource/docs/tp/tp0199.pdf</a:t>
            </a:r>
            <a:r>
              <a:rPr lang="fr-FR" sz="1200" dirty="0"/>
              <a:t> </a:t>
            </a:r>
          </a:p>
          <a:p>
            <a:r>
              <a:rPr lang="fr-FR" sz="1200" dirty="0">
                <a:hlinkClick r:id="rId3"/>
              </a:rPr>
              <a:t>https://www.unenvironment.org/explore-topics/oceans-seas/what-we-do/working-regional-seas/coastal-zone-management</a:t>
            </a:r>
            <a:r>
              <a:rPr lang="fr-FR" sz="1200" dirty="0"/>
              <a:t>  </a:t>
            </a:r>
            <a:endParaRPr lang="en-US" sz="12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603916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err="1"/>
              <a:t>Some</a:t>
            </a:r>
            <a:r>
              <a:rPr lang="fr-FR" dirty="0"/>
              <a:t> structures for protection </a:t>
            </a:r>
            <a:r>
              <a:rPr lang="fr-FR" dirty="0" err="1"/>
              <a:t>that</a:t>
            </a:r>
            <a:r>
              <a:rPr lang="fr-FR" dirty="0"/>
              <a:t> use </a:t>
            </a:r>
            <a:r>
              <a:rPr lang="fr-FR" dirty="0" err="1"/>
              <a:t>stainless</a:t>
            </a:r>
            <a:r>
              <a:rPr lang="fr-FR" dirty="0"/>
              <a:t> </a:t>
            </a:r>
            <a:r>
              <a:rPr lang="fr-FR" dirty="0" err="1"/>
              <a:t>steel</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881245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195801"/>
            <a:ext cx="2949575" cy="1027584"/>
          </a:xfrm>
        </p:spPr>
        <p:txBody>
          <a:bodyPr/>
          <a:lstStyle/>
          <a:p>
            <a:r>
              <a:rPr lang="fr-FR" dirty="0" err="1"/>
              <a:t>Sea</a:t>
            </a:r>
            <a:r>
              <a:rPr lang="fr-FR" dirty="0"/>
              <a:t> Wall, Cromer, UK</a:t>
            </a:r>
            <a:endParaRPr lang="en-US" dirty="0"/>
          </a:p>
        </p:txBody>
      </p:sp>
      <p:pic>
        <p:nvPicPr>
          <p:cNvPr id="7" name="Image 2" descr="Résultat de recherche d'images pour &quot;cromer uk seawall&quot;">
            <a:extLst>
              <a:ext uri="{FF2B5EF4-FFF2-40B4-BE49-F238E27FC236}">
                <a16:creationId xmlns:a16="http://schemas.microsoft.com/office/drawing/2014/main" id="{82B2B5DB-1B20-41D0-BE2A-9181D73A1BE2}"/>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ln>
            <a:solidFill>
              <a:schemeClr val="tx1"/>
            </a:solidFill>
          </a:ln>
        </p:spPr>
      </p:pic>
      <p:sp>
        <p:nvSpPr>
          <p:cNvPr id="2" name="Espace réservé du contenu 1"/>
          <p:cNvSpPr>
            <a:spLocks noGrp="1"/>
          </p:cNvSpPr>
          <p:nvPr>
            <p:ph type="body" sz="half" idx="2"/>
          </p:nvPr>
        </p:nvSpPr>
        <p:spPr>
          <a:xfrm>
            <a:off x="179512" y="2057400"/>
            <a:ext cx="3400301" cy="4179912"/>
          </a:xfrm>
        </p:spPr>
        <p:txBody>
          <a:bodyPr>
            <a:noAutofit/>
          </a:bodyPr>
          <a:lstStyle/>
          <a:p>
            <a:r>
              <a:rPr lang="en-US" sz="1800" dirty="0"/>
              <a:t>Cromer is a beautiful North Norfolk seaside resort from the Victorian times. Protection against the sea is achieved by a concrete sea wall and by timber </a:t>
            </a:r>
            <a:r>
              <a:rPr lang="en-US" sz="1800" dirty="0" err="1"/>
              <a:t>groynes</a:t>
            </a:r>
            <a:r>
              <a:rPr lang="en-US" sz="1800" dirty="0"/>
              <a:t>. </a:t>
            </a:r>
          </a:p>
          <a:p>
            <a:pPr>
              <a:lnSpc>
                <a:spcPct val="110000"/>
              </a:lnSpc>
              <a:spcBef>
                <a:spcPts val="0"/>
              </a:spcBef>
            </a:pPr>
            <a:r>
              <a:rPr lang="en-US" sz="1800" dirty="0"/>
              <a:t>Following a major storm in 2013, large and expensive repairs had to be carried out, not only to maintain the actual level of defense, but also to anticipate 100 years of predicted sea level rise. </a:t>
            </a:r>
          </a:p>
          <a:p>
            <a:r>
              <a:rPr lang="en-US" sz="1800" dirty="0"/>
              <a:t>In this project, over 300 MT of S32304 (EN1.4362) duplex stainless steel rebar were used.</a:t>
            </a:r>
          </a:p>
          <a:p>
            <a:endParaRPr lang="en-US" sz="18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924871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1250" y="117990"/>
            <a:ext cx="7886700" cy="759619"/>
          </a:xfrm>
        </p:spPr>
        <p:txBody>
          <a:bodyPr/>
          <a:lstStyle/>
          <a:p>
            <a:r>
              <a:rPr lang="fr-FR" dirty="0" err="1"/>
              <a:t>Breakwater</a:t>
            </a:r>
            <a:r>
              <a:rPr lang="fr-FR" dirty="0"/>
              <a:t>, Bayonne, France</a:t>
            </a:r>
            <a:endParaRPr lang="en-US" dirty="0"/>
          </a:p>
        </p:txBody>
      </p:sp>
      <p:sp>
        <p:nvSpPr>
          <p:cNvPr id="2" name="Espace réservé du contenu 1"/>
          <p:cNvSpPr>
            <a:spLocks noGrp="1"/>
          </p:cNvSpPr>
          <p:nvPr>
            <p:ph idx="1"/>
          </p:nvPr>
        </p:nvSpPr>
        <p:spPr>
          <a:xfrm>
            <a:off x="100677" y="999102"/>
            <a:ext cx="8407846" cy="2069858"/>
          </a:xfrm>
        </p:spPr>
        <p:txBody>
          <a:bodyPr>
            <a:noAutofit/>
          </a:bodyPr>
          <a:lstStyle/>
          <a:p>
            <a:pPr marL="0" indent="0">
              <a:lnSpc>
                <a:spcPct val="110000"/>
              </a:lnSpc>
              <a:spcBef>
                <a:spcPts val="0"/>
              </a:spcBef>
              <a:buNone/>
            </a:pPr>
            <a:r>
              <a:rPr lang="en-US" sz="1600" dirty="0"/>
              <a:t>The breakwater, built in the 1960s, protects the entrance of the Bayonne harbor against storms. It features a wall and a platform wide and strong enough to bear a heavy duty crane. This crane replaces the 40T concrete blocks that dissipate the energy of the incoming waves on the sea side as they wear out. </a:t>
            </a:r>
            <a:br>
              <a:rPr lang="en-US" sz="1600" dirty="0"/>
            </a:br>
            <a:r>
              <a:rPr lang="en-US" sz="1600" dirty="0"/>
              <a:t>As the platform itself eventually started to show cracks, it has been repaired using high strength S32205 (EN1.4462) duplex stainless steel rebar (Yield stress min 750Mpa), allowing a significant reduction of tonnage. In the end only 130 Tons of rebar were needed.</a:t>
            </a:r>
          </a:p>
        </p:txBody>
      </p:sp>
      <p:pic>
        <p:nvPicPr>
          <p:cNvPr id="3" name="Image 2" descr="D:\MesDocuments\ISSF_Projects_under_way\Duplex_stainless_steels\Images\Coastal_works_Bayonne_breakwater.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3284984"/>
            <a:ext cx="9144000" cy="3573016"/>
          </a:xfrm>
          <a:prstGeom prst="rect">
            <a:avLst/>
          </a:prstGeom>
          <a:noFill/>
          <a:ln>
            <a:solidFill>
              <a:schemeClr val="tx1"/>
            </a:solidFill>
          </a:ln>
          <a:extLst>
            <a:ext uri="{53640926-AAD7-44D8-BBD7-CCE9431645EC}">
              <a14:shadowObscured xmlns:a14="http://schemas.microsoft.com/office/drawing/2010/main"/>
            </a:ext>
          </a:extLst>
        </p:spPr>
      </p:pic>
      <p:sp>
        <p:nvSpPr>
          <p:cNvPr id="5" name="ZoneTexte 4"/>
          <p:cNvSpPr txBox="1"/>
          <p:nvPr/>
        </p:nvSpPr>
        <p:spPr>
          <a:xfrm rot="1558071">
            <a:off x="7525243" y="320416"/>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12812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Why</a:t>
            </a:r>
            <a:r>
              <a:rPr lang="fr-FR" dirty="0"/>
              <a:t> are </a:t>
            </a:r>
            <a:r>
              <a:rPr lang="fr-FR" dirty="0" err="1"/>
              <a:t>stainless</a:t>
            </a:r>
            <a:r>
              <a:rPr lang="fr-FR" dirty="0"/>
              <a:t> </a:t>
            </a:r>
            <a:r>
              <a:rPr lang="fr-FR" dirty="0" err="1"/>
              <a:t>steels</a:t>
            </a:r>
            <a:r>
              <a:rPr lang="fr-FR" dirty="0"/>
              <a:t> </a:t>
            </a:r>
            <a:r>
              <a:rPr lang="fr-FR" dirty="0" err="1"/>
              <a:t>used</a:t>
            </a:r>
            <a:r>
              <a:rPr lang="fr-FR" dirty="0"/>
              <a:t>?</a:t>
            </a:r>
          </a:p>
        </p:txBody>
      </p:sp>
      <p:sp>
        <p:nvSpPr>
          <p:cNvPr id="3" name="Espace réservé du contenu 2"/>
          <p:cNvSpPr>
            <a:spLocks noGrp="1"/>
          </p:cNvSpPr>
          <p:nvPr>
            <p:ph idx="1"/>
          </p:nvPr>
        </p:nvSpPr>
        <p:spPr/>
        <p:txBody>
          <a:bodyPr>
            <a:noAutofit/>
          </a:bodyPr>
          <a:lstStyle/>
          <a:p>
            <a:pPr algn="just"/>
            <a:r>
              <a:rPr lang="en-US" sz="2000" dirty="0"/>
              <a:t>Low Leakage Rates: Stainless Steels do not suffer from uniform corrosion like their ductile iron or steel counterparts, which can result in the rupture and failure of pipelines. Stainless valves never seize. With proper design, stainless distribution can operate safely in earthquake-prone areas </a:t>
            </a:r>
          </a:p>
          <a:p>
            <a:pPr algn="just"/>
            <a:r>
              <a:rPr lang="en-US" sz="2000" dirty="0"/>
              <a:t>Hygienic: Stainless Steels are basically inert in potable waters, which maintains water quality and drinking water integrity. </a:t>
            </a:r>
          </a:p>
          <a:p>
            <a:pPr algn="just"/>
            <a:r>
              <a:rPr lang="en-US" sz="2000" dirty="0"/>
              <a:t>Extended Service Life:  Stainless steel components can provide 100 years of service due to their excellent corrosion resistance. They resist corrosion in most soils and do not require coatings or electrochemical protection systems</a:t>
            </a:r>
          </a:p>
          <a:p>
            <a:pPr algn="just"/>
            <a:r>
              <a:rPr lang="en-US" sz="2000" dirty="0"/>
              <a:t>Recyclable: Unlike cement lined and non-metallic pipe, Stainless Steels are easily recycled and their alloy content is highly valued</a:t>
            </a:r>
          </a:p>
          <a:p>
            <a:r>
              <a:rPr lang="fr-FR" sz="2000" dirty="0"/>
              <a:t>Stainless </a:t>
            </a:r>
            <a:r>
              <a:rPr lang="fr-FR" sz="2000" dirty="0" err="1"/>
              <a:t>is</a:t>
            </a:r>
            <a:r>
              <a:rPr lang="fr-FR" sz="2000" dirty="0"/>
              <a:t> </a:t>
            </a:r>
            <a:r>
              <a:rPr lang="fr-FR" sz="2000" dirty="0" err="1"/>
              <a:t>used</a:t>
            </a:r>
            <a:r>
              <a:rPr lang="fr-FR" sz="2000" dirty="0"/>
              <a:t> for new large </a:t>
            </a:r>
            <a:r>
              <a:rPr lang="fr-FR" sz="2000" dirty="0" err="1"/>
              <a:t>capacity</a:t>
            </a:r>
            <a:r>
              <a:rPr lang="fr-FR" sz="2000" dirty="0"/>
              <a:t> </a:t>
            </a:r>
            <a:r>
              <a:rPr lang="fr-FR" sz="2000" dirty="0" err="1"/>
              <a:t>reservoirs</a:t>
            </a:r>
            <a:r>
              <a:rPr lang="fr-FR" sz="2000" dirty="0"/>
              <a:t>, new or for </a:t>
            </a:r>
            <a:r>
              <a:rPr lang="fr-FR" sz="2000" dirty="0" err="1"/>
              <a:t>retrofitting</a:t>
            </a:r>
            <a:r>
              <a:rPr lang="fr-FR" sz="2000" dirty="0"/>
              <a:t> </a:t>
            </a:r>
            <a:r>
              <a:rPr lang="fr-FR" sz="2000" dirty="0" err="1"/>
              <a:t>existing</a:t>
            </a:r>
            <a:r>
              <a:rPr lang="fr-FR" sz="2000" dirty="0"/>
              <a:t> </a:t>
            </a:r>
            <a:r>
              <a:rPr lang="fr-FR" sz="2000" dirty="0" err="1"/>
              <a:t>ones</a:t>
            </a:r>
            <a:endParaRPr lang="fr-FR" sz="2000" dirty="0"/>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72561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33999-5C56-4E10-9B3D-5634506FD43A}"/>
              </a:ext>
            </a:extLst>
          </p:cNvPr>
          <p:cNvSpPr>
            <a:spLocks noGrp="1"/>
          </p:cNvSpPr>
          <p:nvPr>
            <p:ph type="title"/>
          </p:nvPr>
        </p:nvSpPr>
        <p:spPr/>
        <p:txBody>
          <a:bodyPr/>
          <a:lstStyle/>
          <a:p>
            <a:r>
              <a:rPr lang="fr-FR" dirty="0" err="1"/>
              <a:t>Safety</a:t>
            </a:r>
            <a:r>
              <a:rPr lang="fr-FR" dirty="0"/>
              <a:t> </a:t>
            </a:r>
            <a:r>
              <a:rPr lang="fr-FR" dirty="0" err="1"/>
              <a:t>measures</a:t>
            </a:r>
            <a:r>
              <a:rPr lang="fr-FR" dirty="0"/>
              <a:t> in Japan</a:t>
            </a:r>
            <a:endParaRPr lang="en-GB" dirty="0"/>
          </a:p>
        </p:txBody>
      </p:sp>
      <p:sp>
        <p:nvSpPr>
          <p:cNvPr id="9" name="Content Placeholder 8">
            <a:extLst>
              <a:ext uri="{FF2B5EF4-FFF2-40B4-BE49-F238E27FC236}">
                <a16:creationId xmlns:a16="http://schemas.microsoft.com/office/drawing/2014/main" id="{691D88CE-2C18-4CFF-8D1F-62515F9EA8ED}"/>
              </a:ext>
            </a:extLst>
          </p:cNvPr>
          <p:cNvSpPr>
            <a:spLocks noGrp="1"/>
          </p:cNvSpPr>
          <p:nvPr>
            <p:ph sz="half" idx="1"/>
          </p:nvPr>
        </p:nvSpPr>
        <p:spPr>
          <a:xfrm>
            <a:off x="107504" y="1412776"/>
            <a:ext cx="4464496" cy="4968552"/>
          </a:xfrm>
        </p:spPr>
        <p:txBody>
          <a:bodyPr>
            <a:noAutofit/>
          </a:bodyPr>
          <a:lstStyle/>
          <a:p>
            <a:pPr marL="0" indent="0">
              <a:lnSpc>
                <a:spcPct val="120000"/>
              </a:lnSpc>
              <a:spcBef>
                <a:spcPts val="0"/>
              </a:spcBef>
              <a:buNone/>
            </a:pPr>
            <a:r>
              <a:rPr lang="nl-BE" sz="1600" b="1" dirty="0"/>
              <a:t>Contribution to reconstruction of the disasters and the national resilience</a:t>
            </a:r>
          </a:p>
          <a:p>
            <a:pPr marL="0" indent="0">
              <a:lnSpc>
                <a:spcPct val="120000"/>
              </a:lnSpc>
              <a:spcBef>
                <a:spcPts val="0"/>
              </a:spcBef>
              <a:buNone/>
            </a:pPr>
            <a:r>
              <a:rPr lang="nl-BE" sz="1600" dirty="0"/>
              <a:t>The number of deaths caused by the Great East Japan Earthquake in March 2011 was approximately 16,000, and more than 90% of those killed by tsunami, which was exceptionally large.</a:t>
            </a:r>
            <a:br>
              <a:rPr lang="nl-BE" sz="1600" dirty="0"/>
            </a:br>
            <a:r>
              <a:rPr lang="nl-BE" sz="1600" dirty="0"/>
              <a:t>After the Earthquake, Japanese Government changed the specification of the height of the water gates from 5m to 8m. This upsizing led the increase of water pressure and it was required to increase the strength of the gates with additional the design.</a:t>
            </a:r>
          </a:p>
          <a:p>
            <a:pPr marL="0" indent="0">
              <a:lnSpc>
                <a:spcPct val="120000"/>
              </a:lnSpc>
              <a:spcBef>
                <a:spcPts val="0"/>
              </a:spcBef>
              <a:buNone/>
            </a:pPr>
            <a:r>
              <a:rPr lang="nl-BE" sz="1600" dirty="0"/>
              <a:t>Solution: NIPPON STEEL Stainless Steel Corporation proposed Alloy-Saving Duplex Stainless Steel (ASDSS), which enabled reducing its weight and simplifying the design by its strength.</a:t>
            </a:r>
          </a:p>
          <a:p>
            <a:pPr marL="0" indent="0">
              <a:lnSpc>
                <a:spcPct val="120000"/>
              </a:lnSpc>
              <a:spcBef>
                <a:spcPts val="0"/>
              </a:spcBef>
              <a:buNone/>
            </a:pPr>
            <a:endParaRPr lang="nl-BE" sz="1400" dirty="0"/>
          </a:p>
          <a:p>
            <a:pPr marL="0" indent="0">
              <a:lnSpc>
                <a:spcPct val="120000"/>
              </a:lnSpc>
              <a:spcBef>
                <a:spcPts val="0"/>
              </a:spcBef>
              <a:buNone/>
            </a:pPr>
            <a:r>
              <a:rPr lang="nl-BE" sz="1050" dirty="0"/>
              <a:t>Source: NIPPON STEEL Stainless Steel Corporation</a:t>
            </a:r>
            <a:endParaRPr lang="en-GB" sz="1050" dirty="0"/>
          </a:p>
        </p:txBody>
      </p:sp>
      <p:sp>
        <p:nvSpPr>
          <p:cNvPr id="5" name="ZoneTexte 6">
            <a:extLst>
              <a:ext uri="{FF2B5EF4-FFF2-40B4-BE49-F238E27FC236}">
                <a16:creationId xmlns:a16="http://schemas.microsoft.com/office/drawing/2014/main" id="{E19A5479-4212-44EA-B65F-06DBB49C2911}"/>
              </a:ext>
            </a:extLst>
          </p:cNvPr>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7" name="Content Placeholder 6">
            <a:extLst>
              <a:ext uri="{FF2B5EF4-FFF2-40B4-BE49-F238E27FC236}">
                <a16:creationId xmlns:a16="http://schemas.microsoft.com/office/drawing/2014/main" id="{8A0F61C0-8327-42B5-99AA-FD5AA8D38F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8687" y="1825625"/>
            <a:ext cx="3826176" cy="4351338"/>
          </a:xfrm>
          <a:ln>
            <a:solidFill>
              <a:schemeClr val="tx1"/>
            </a:solidFill>
          </a:ln>
        </p:spPr>
      </p:pic>
    </p:spTree>
    <p:extLst>
      <p:ext uri="{BB962C8B-B14F-4D97-AF65-F5344CB8AC3E}">
        <p14:creationId xmlns:p14="http://schemas.microsoft.com/office/powerpoint/2010/main" val="869160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D6682-7CB7-44DB-904B-844AAC76DA82}"/>
              </a:ext>
            </a:extLst>
          </p:cNvPr>
          <p:cNvSpPr>
            <a:spLocks noGrp="1"/>
          </p:cNvSpPr>
          <p:nvPr>
            <p:ph type="title"/>
          </p:nvPr>
        </p:nvSpPr>
        <p:spPr/>
        <p:txBody>
          <a:bodyPr/>
          <a:lstStyle/>
          <a:p>
            <a:r>
              <a:rPr lang="fr-FR" dirty="0" err="1"/>
              <a:t>Examples</a:t>
            </a:r>
            <a:r>
              <a:rPr lang="fr-FR" dirty="0"/>
              <a:t> of water  </a:t>
            </a:r>
            <a:r>
              <a:rPr lang="fr-FR" dirty="0" err="1"/>
              <a:t>gates</a:t>
            </a:r>
            <a:r>
              <a:rPr lang="fr-FR" dirty="0"/>
              <a:t> in Japan</a:t>
            </a:r>
            <a:endParaRPr lang="en-GB" dirty="0"/>
          </a:p>
        </p:txBody>
      </p:sp>
      <p:pic>
        <p:nvPicPr>
          <p:cNvPr id="10" name="Image 3">
            <a:extLst>
              <a:ext uri="{FF2B5EF4-FFF2-40B4-BE49-F238E27FC236}">
                <a16:creationId xmlns:a16="http://schemas.microsoft.com/office/drawing/2014/main" id="{B9C6E58F-8469-445C-B0E5-AFAEB610E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736" y="1986529"/>
            <a:ext cx="4380264" cy="2886992"/>
          </a:xfrm>
          <a:prstGeom prst="rect">
            <a:avLst/>
          </a:prstGeom>
          <a:ln>
            <a:solidFill>
              <a:schemeClr val="tx1"/>
            </a:solidFill>
          </a:ln>
        </p:spPr>
      </p:pic>
      <p:sp>
        <p:nvSpPr>
          <p:cNvPr id="4" name="TextBox 3">
            <a:extLst>
              <a:ext uri="{FF2B5EF4-FFF2-40B4-BE49-F238E27FC236}">
                <a16:creationId xmlns:a16="http://schemas.microsoft.com/office/drawing/2014/main" id="{28377D5E-D79A-4927-B45D-B35715B22488}"/>
              </a:ext>
            </a:extLst>
          </p:cNvPr>
          <p:cNvSpPr txBox="1"/>
          <p:nvPr/>
        </p:nvSpPr>
        <p:spPr>
          <a:xfrm>
            <a:off x="755576" y="5517232"/>
            <a:ext cx="3168352" cy="646331"/>
          </a:xfrm>
          <a:prstGeom prst="rect">
            <a:avLst/>
          </a:prstGeom>
          <a:noFill/>
        </p:spPr>
        <p:txBody>
          <a:bodyPr wrap="square" rtlCol="0">
            <a:spAutoFit/>
          </a:bodyPr>
          <a:lstStyle/>
          <a:p>
            <a:r>
              <a:rPr lang="nl-BE" dirty="0"/>
              <a:t>Slide gate</a:t>
            </a:r>
          </a:p>
          <a:p>
            <a:r>
              <a:rPr lang="nl-BE" dirty="0"/>
              <a:t>Height: 8.2 m x Width 15 m</a:t>
            </a:r>
            <a:endParaRPr lang="en-GB" dirty="0"/>
          </a:p>
        </p:txBody>
      </p:sp>
      <p:pic>
        <p:nvPicPr>
          <p:cNvPr id="7" name="Image 3">
            <a:extLst>
              <a:ext uri="{FF2B5EF4-FFF2-40B4-BE49-F238E27FC236}">
                <a16:creationId xmlns:a16="http://schemas.microsoft.com/office/drawing/2014/main" id="{454689D1-230A-4326-B700-0F111EE62D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7322" y="1986529"/>
            <a:ext cx="3959133" cy="2870370"/>
          </a:xfrm>
          <a:prstGeom prst="rect">
            <a:avLst/>
          </a:prstGeom>
          <a:ln>
            <a:solidFill>
              <a:schemeClr val="tx1"/>
            </a:solidFill>
          </a:ln>
        </p:spPr>
      </p:pic>
      <p:sp>
        <p:nvSpPr>
          <p:cNvPr id="8" name="TextBox 7">
            <a:extLst>
              <a:ext uri="{FF2B5EF4-FFF2-40B4-BE49-F238E27FC236}">
                <a16:creationId xmlns:a16="http://schemas.microsoft.com/office/drawing/2014/main" id="{DF009273-6749-4455-A387-997957140515}"/>
              </a:ext>
            </a:extLst>
          </p:cNvPr>
          <p:cNvSpPr txBox="1"/>
          <p:nvPr/>
        </p:nvSpPr>
        <p:spPr>
          <a:xfrm>
            <a:off x="5004048" y="5517231"/>
            <a:ext cx="3168352" cy="646331"/>
          </a:xfrm>
          <a:prstGeom prst="rect">
            <a:avLst/>
          </a:prstGeom>
          <a:noFill/>
        </p:spPr>
        <p:txBody>
          <a:bodyPr wrap="square" rtlCol="0">
            <a:spAutoFit/>
          </a:bodyPr>
          <a:lstStyle/>
          <a:p>
            <a:r>
              <a:rPr lang="nl-BE" dirty="0"/>
              <a:t>Water gate</a:t>
            </a:r>
          </a:p>
          <a:p>
            <a:r>
              <a:rPr lang="nl-BE" dirty="0"/>
              <a:t>Height: 6.2 m x Width 15 m</a:t>
            </a:r>
            <a:endParaRPr lang="en-GB" dirty="0"/>
          </a:p>
        </p:txBody>
      </p:sp>
      <p:sp>
        <p:nvSpPr>
          <p:cNvPr id="11" name="TextBox 10">
            <a:extLst>
              <a:ext uri="{FF2B5EF4-FFF2-40B4-BE49-F238E27FC236}">
                <a16:creationId xmlns:a16="http://schemas.microsoft.com/office/drawing/2014/main" id="{94FE62AF-513A-4DC0-98BF-5CE6A2ACD111}"/>
              </a:ext>
            </a:extLst>
          </p:cNvPr>
          <p:cNvSpPr txBox="1"/>
          <p:nvPr/>
        </p:nvSpPr>
        <p:spPr>
          <a:xfrm>
            <a:off x="723429" y="6447366"/>
            <a:ext cx="7543750" cy="276999"/>
          </a:xfrm>
          <a:prstGeom prst="rect">
            <a:avLst/>
          </a:prstGeom>
          <a:noFill/>
        </p:spPr>
        <p:txBody>
          <a:bodyPr wrap="square" rtlCol="0">
            <a:spAutoFit/>
          </a:bodyPr>
          <a:lstStyle/>
          <a:p>
            <a:r>
              <a:rPr lang="nl-BE" sz="1200" dirty="0"/>
              <a:t>Source: NIPPON STEEL Stainless Steel Corporation</a:t>
            </a:r>
            <a:endParaRPr lang="en-GB" sz="1200" dirty="0"/>
          </a:p>
        </p:txBody>
      </p:sp>
    </p:spTree>
    <p:extLst>
      <p:ext uri="{BB962C8B-B14F-4D97-AF65-F5344CB8AC3E}">
        <p14:creationId xmlns:p14="http://schemas.microsoft.com/office/powerpoint/2010/main" val="726586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D391-9FE5-4295-B774-A418F8CB1F9E}"/>
              </a:ext>
            </a:extLst>
          </p:cNvPr>
          <p:cNvSpPr>
            <a:spLocks noGrp="1"/>
          </p:cNvSpPr>
          <p:nvPr>
            <p:ph type="title"/>
          </p:nvPr>
        </p:nvSpPr>
        <p:spPr/>
        <p:txBody>
          <a:bodyPr>
            <a:noAutofit/>
          </a:bodyPr>
          <a:lstStyle/>
          <a:p>
            <a:r>
              <a:rPr lang="fr-FR" sz="3600" dirty="0" err="1"/>
              <a:t>Weight</a:t>
            </a:r>
            <a:r>
              <a:rPr lang="fr-FR" sz="3600" dirty="0"/>
              <a:t> </a:t>
            </a:r>
            <a:r>
              <a:rPr lang="fr-FR" sz="3600" dirty="0" err="1"/>
              <a:t>reduction</a:t>
            </a:r>
            <a:r>
              <a:rPr lang="fr-FR" sz="3600" dirty="0"/>
              <a:t> of water </a:t>
            </a:r>
            <a:r>
              <a:rPr lang="fr-FR" sz="3600" dirty="0" err="1"/>
              <a:t>gates</a:t>
            </a:r>
            <a:r>
              <a:rPr lang="fr-FR" sz="3600" dirty="0"/>
              <a:t> </a:t>
            </a:r>
            <a:r>
              <a:rPr lang="fr-FR" sz="3600" dirty="0" err="1"/>
              <a:t>achieved</a:t>
            </a:r>
            <a:r>
              <a:rPr lang="fr-FR" sz="3600" dirty="0"/>
              <a:t> by Lean Duplex </a:t>
            </a:r>
            <a:r>
              <a:rPr lang="fr-FR" sz="3600" dirty="0" err="1"/>
              <a:t>stainless</a:t>
            </a:r>
            <a:r>
              <a:rPr lang="fr-FR" sz="3600" dirty="0"/>
              <a:t> </a:t>
            </a:r>
            <a:r>
              <a:rPr lang="fr-FR" sz="3600" dirty="0" err="1"/>
              <a:t>steel</a:t>
            </a:r>
            <a:endParaRPr lang="en-GB" sz="3600" dirty="0"/>
          </a:p>
        </p:txBody>
      </p:sp>
      <p:graphicFrame>
        <p:nvGraphicFramePr>
          <p:cNvPr id="8" name="Content Placeholder 7">
            <a:extLst>
              <a:ext uri="{FF2B5EF4-FFF2-40B4-BE49-F238E27FC236}">
                <a16:creationId xmlns:a16="http://schemas.microsoft.com/office/drawing/2014/main" id="{450B9F89-0A04-4BF3-A5A4-4018C7E8D465}"/>
              </a:ext>
            </a:extLst>
          </p:cNvPr>
          <p:cNvGraphicFramePr>
            <a:graphicFrameLocks noGrp="1"/>
          </p:cNvGraphicFramePr>
          <p:nvPr>
            <p:ph sz="half" idx="2"/>
            <p:extLst>
              <p:ext uri="{D42A27DB-BD31-4B8C-83A1-F6EECF244321}">
                <p14:modId xmlns:p14="http://schemas.microsoft.com/office/powerpoint/2010/main" val="1775624424"/>
              </p:ext>
            </p:extLst>
          </p:nvPr>
        </p:nvGraphicFramePr>
        <p:xfrm>
          <a:off x="4932040" y="3276815"/>
          <a:ext cx="3868740" cy="1280160"/>
        </p:xfrm>
        <a:graphic>
          <a:graphicData uri="http://schemas.openxmlformats.org/drawingml/2006/table">
            <a:tbl>
              <a:tblPr firstRow="1" bandRow="1">
                <a:tableStyleId>{5C22544A-7EE6-4342-B048-85BDC9FD1C3A}</a:tableStyleId>
              </a:tblPr>
              <a:tblGrid>
                <a:gridCol w="967185">
                  <a:extLst>
                    <a:ext uri="{9D8B030D-6E8A-4147-A177-3AD203B41FA5}">
                      <a16:colId xmlns:a16="http://schemas.microsoft.com/office/drawing/2014/main" val="1567523063"/>
                    </a:ext>
                  </a:extLst>
                </a:gridCol>
                <a:gridCol w="967185">
                  <a:extLst>
                    <a:ext uri="{9D8B030D-6E8A-4147-A177-3AD203B41FA5}">
                      <a16:colId xmlns:a16="http://schemas.microsoft.com/office/drawing/2014/main" val="1628659037"/>
                    </a:ext>
                  </a:extLst>
                </a:gridCol>
                <a:gridCol w="967185">
                  <a:extLst>
                    <a:ext uri="{9D8B030D-6E8A-4147-A177-3AD203B41FA5}">
                      <a16:colId xmlns:a16="http://schemas.microsoft.com/office/drawing/2014/main" val="1254816036"/>
                    </a:ext>
                  </a:extLst>
                </a:gridCol>
                <a:gridCol w="967185">
                  <a:extLst>
                    <a:ext uri="{9D8B030D-6E8A-4147-A177-3AD203B41FA5}">
                      <a16:colId xmlns:a16="http://schemas.microsoft.com/office/drawing/2014/main" val="658757858"/>
                    </a:ext>
                  </a:extLst>
                </a:gridCol>
              </a:tblGrid>
              <a:tr h="370840">
                <a:tc>
                  <a:txBody>
                    <a:bodyPr/>
                    <a:lstStyle/>
                    <a:p>
                      <a:r>
                        <a:rPr lang="nl-BE" sz="1200" dirty="0"/>
                        <a:t>Grades</a:t>
                      </a:r>
                      <a:endParaRPr lang="en-GB" sz="1200" dirty="0"/>
                    </a:p>
                  </a:txBody>
                  <a:tcPr marL="87594" marR="87594"/>
                </a:tc>
                <a:tc>
                  <a:txBody>
                    <a:bodyPr/>
                    <a:lstStyle/>
                    <a:p>
                      <a:r>
                        <a:rPr lang="nl-BE" sz="1200" dirty="0"/>
                        <a:t>Carbon steel (SM490)</a:t>
                      </a:r>
                      <a:endParaRPr lang="en-GB" sz="1200" dirty="0"/>
                    </a:p>
                  </a:txBody>
                  <a:tcPr marL="87594" marR="87594"/>
                </a:tc>
                <a:tc>
                  <a:txBody>
                    <a:bodyPr/>
                    <a:lstStyle/>
                    <a:p>
                      <a:r>
                        <a:rPr lang="nl-BE" sz="1200" dirty="0"/>
                        <a:t>Conventional SS</a:t>
                      </a:r>
                    </a:p>
                    <a:p>
                      <a:r>
                        <a:rPr lang="nl-BE" sz="1200" dirty="0"/>
                        <a:t>(SUS 304)</a:t>
                      </a:r>
                      <a:endParaRPr lang="en-GB" sz="1200" dirty="0"/>
                    </a:p>
                  </a:txBody>
                  <a:tcPr marL="87594" marR="87594"/>
                </a:tc>
                <a:tc>
                  <a:txBody>
                    <a:bodyPr/>
                    <a:lstStyle/>
                    <a:p>
                      <a:r>
                        <a:rPr lang="nl-BE" sz="1200" dirty="0"/>
                        <a:t>ASDSS</a:t>
                      </a:r>
                    </a:p>
                    <a:p>
                      <a:r>
                        <a:rPr lang="nl-BE" sz="1200" dirty="0"/>
                        <a:t>(NSSC2120)</a:t>
                      </a:r>
                      <a:endParaRPr lang="en-GB" sz="1200" dirty="0"/>
                    </a:p>
                  </a:txBody>
                  <a:tcPr marL="87594" marR="87594"/>
                </a:tc>
                <a:extLst>
                  <a:ext uri="{0D108BD9-81ED-4DB2-BD59-A6C34878D82A}">
                    <a16:rowId xmlns:a16="http://schemas.microsoft.com/office/drawing/2014/main" val="1711407781"/>
                  </a:ext>
                </a:extLst>
              </a:tr>
              <a:tr h="370840">
                <a:tc>
                  <a:txBody>
                    <a:bodyPr/>
                    <a:lstStyle/>
                    <a:p>
                      <a:pPr algn="ctr"/>
                      <a:r>
                        <a:rPr lang="nl-BE" dirty="0"/>
                        <a:t>Total weight</a:t>
                      </a:r>
                      <a:endParaRPr lang="en-GB" dirty="0"/>
                    </a:p>
                  </a:txBody>
                  <a:tcPr marL="87594" marR="87594" anchor="ctr"/>
                </a:tc>
                <a:tc>
                  <a:txBody>
                    <a:bodyPr/>
                    <a:lstStyle/>
                    <a:p>
                      <a:pPr algn="ctr"/>
                      <a:r>
                        <a:rPr lang="nl-BE" dirty="0"/>
                        <a:t>16.1 (t/gate)</a:t>
                      </a:r>
                      <a:endParaRPr lang="en-GB" dirty="0"/>
                    </a:p>
                  </a:txBody>
                  <a:tcPr marL="87594" marR="87594" anchor="ctr"/>
                </a:tc>
                <a:tc>
                  <a:txBody>
                    <a:bodyPr/>
                    <a:lstStyle/>
                    <a:p>
                      <a:pPr algn="ctr"/>
                      <a:r>
                        <a:rPr lang="nl-BE" dirty="0"/>
                        <a:t>14.7 (t/gate)</a:t>
                      </a:r>
                      <a:endParaRPr lang="en-GB" dirty="0"/>
                    </a:p>
                  </a:txBody>
                  <a:tcPr marL="87594" marR="87594" anchor="ctr"/>
                </a:tc>
                <a:tc>
                  <a:txBody>
                    <a:bodyPr/>
                    <a:lstStyle/>
                    <a:p>
                      <a:pPr algn="ctr"/>
                      <a:r>
                        <a:rPr lang="nl-BE" dirty="0"/>
                        <a:t>12.1 (t/gate)</a:t>
                      </a:r>
                      <a:endParaRPr lang="en-GB" dirty="0"/>
                    </a:p>
                  </a:txBody>
                  <a:tcPr marL="87594" marR="87594" anchor="ctr"/>
                </a:tc>
                <a:extLst>
                  <a:ext uri="{0D108BD9-81ED-4DB2-BD59-A6C34878D82A}">
                    <a16:rowId xmlns:a16="http://schemas.microsoft.com/office/drawing/2014/main" val="4025567371"/>
                  </a:ext>
                </a:extLst>
              </a:tr>
            </a:tbl>
          </a:graphicData>
        </a:graphic>
      </p:graphicFrame>
      <p:pic>
        <p:nvPicPr>
          <p:cNvPr id="24" name="Content Placeholder 23">
            <a:extLst>
              <a:ext uri="{FF2B5EF4-FFF2-40B4-BE49-F238E27FC236}">
                <a16:creationId xmlns:a16="http://schemas.microsoft.com/office/drawing/2014/main" id="{FF6F6FF7-668D-47F6-B480-DC3D7BD1E25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0238" y="1988840"/>
            <a:ext cx="3611858" cy="3413646"/>
          </a:xfrm>
          <a:ln>
            <a:solidFill>
              <a:schemeClr val="tx1"/>
            </a:solidFill>
          </a:ln>
        </p:spPr>
      </p:pic>
      <p:sp>
        <p:nvSpPr>
          <p:cNvPr id="19" name="TextBox 18">
            <a:extLst>
              <a:ext uri="{FF2B5EF4-FFF2-40B4-BE49-F238E27FC236}">
                <a16:creationId xmlns:a16="http://schemas.microsoft.com/office/drawing/2014/main" id="{82696CCD-5D6C-475F-A68E-537A271CBF36}"/>
              </a:ext>
            </a:extLst>
          </p:cNvPr>
          <p:cNvSpPr txBox="1"/>
          <p:nvPr/>
        </p:nvSpPr>
        <p:spPr>
          <a:xfrm>
            <a:off x="4804540" y="6433591"/>
            <a:ext cx="3868740" cy="307777"/>
          </a:xfrm>
          <a:prstGeom prst="rect">
            <a:avLst/>
          </a:prstGeom>
          <a:noFill/>
        </p:spPr>
        <p:txBody>
          <a:bodyPr wrap="square" rtlCol="0">
            <a:spAutoFit/>
          </a:bodyPr>
          <a:lstStyle/>
          <a:p>
            <a:r>
              <a:rPr lang="nl-BE" sz="1400" dirty="0"/>
              <a:t>Source: Electric power civil engineering (2016.9)</a:t>
            </a:r>
            <a:endParaRPr lang="en-GB" sz="1400" dirty="0"/>
          </a:p>
        </p:txBody>
      </p:sp>
      <p:sp>
        <p:nvSpPr>
          <p:cNvPr id="20" name="TextBox 19">
            <a:extLst>
              <a:ext uri="{FF2B5EF4-FFF2-40B4-BE49-F238E27FC236}">
                <a16:creationId xmlns:a16="http://schemas.microsoft.com/office/drawing/2014/main" id="{D1969A19-C1D8-4220-8BBC-37C8530CEB13}"/>
              </a:ext>
            </a:extLst>
          </p:cNvPr>
          <p:cNvSpPr txBox="1"/>
          <p:nvPr/>
        </p:nvSpPr>
        <p:spPr>
          <a:xfrm>
            <a:off x="630238" y="6231093"/>
            <a:ext cx="3868740" cy="523220"/>
          </a:xfrm>
          <a:prstGeom prst="rect">
            <a:avLst/>
          </a:prstGeom>
          <a:noFill/>
        </p:spPr>
        <p:txBody>
          <a:bodyPr wrap="square" rtlCol="0">
            <a:spAutoFit/>
          </a:bodyPr>
          <a:lstStyle/>
          <a:p>
            <a:pPr algn="ctr"/>
            <a:r>
              <a:rPr lang="nl-BE" sz="1400" dirty="0"/>
              <a:t>Design comparison (dam discharging gate </a:t>
            </a:r>
            <a:br>
              <a:rPr lang="nl-BE" sz="1400" dirty="0"/>
            </a:br>
            <a:r>
              <a:rPr lang="nl-BE" sz="1400" dirty="0"/>
              <a:t>7m x 7.8m = 54.6m²)</a:t>
            </a:r>
            <a:endParaRPr lang="en-GB" sz="1400" dirty="0"/>
          </a:p>
        </p:txBody>
      </p:sp>
      <p:sp>
        <p:nvSpPr>
          <p:cNvPr id="21" name="Arrow: Down 20">
            <a:extLst>
              <a:ext uri="{FF2B5EF4-FFF2-40B4-BE49-F238E27FC236}">
                <a16:creationId xmlns:a16="http://schemas.microsoft.com/office/drawing/2014/main" id="{888FCFB6-F855-44A2-9C15-7F99D7B1BBFA}"/>
              </a:ext>
            </a:extLst>
          </p:cNvPr>
          <p:cNvSpPr/>
          <p:nvPr/>
        </p:nvSpPr>
        <p:spPr>
          <a:xfrm>
            <a:off x="6444208" y="5517232"/>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105E649-FEE3-459C-BBB8-4A3BC703933D}"/>
              </a:ext>
            </a:extLst>
          </p:cNvPr>
          <p:cNvSpPr txBox="1"/>
          <p:nvPr/>
        </p:nvSpPr>
        <p:spPr>
          <a:xfrm>
            <a:off x="4779408" y="5965539"/>
            <a:ext cx="3868740" cy="369332"/>
          </a:xfrm>
          <a:prstGeom prst="rect">
            <a:avLst/>
          </a:prstGeom>
          <a:noFill/>
        </p:spPr>
        <p:txBody>
          <a:bodyPr wrap="square" rtlCol="0">
            <a:spAutoFit/>
          </a:bodyPr>
          <a:lstStyle/>
          <a:p>
            <a:pPr algn="ctr"/>
            <a:r>
              <a:rPr lang="nl-BE" dirty="0"/>
              <a:t>25% weight reduction</a:t>
            </a:r>
            <a:endParaRPr lang="en-GB" dirty="0"/>
          </a:p>
        </p:txBody>
      </p:sp>
    </p:spTree>
    <p:extLst>
      <p:ext uri="{BB962C8B-B14F-4D97-AF65-F5344CB8AC3E}">
        <p14:creationId xmlns:p14="http://schemas.microsoft.com/office/powerpoint/2010/main" val="1730728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59221"/>
            <a:ext cx="7886700" cy="1325563"/>
          </a:xfrm>
        </p:spPr>
        <p:txBody>
          <a:bodyPr>
            <a:normAutofit/>
          </a:bodyPr>
          <a:lstStyle/>
          <a:p>
            <a:r>
              <a:rPr lang="fr-FR" sz="4000" dirty="0" err="1"/>
              <a:t>Some</a:t>
            </a:r>
            <a:r>
              <a:rPr lang="fr-FR" sz="4000" dirty="0"/>
              <a:t> of the major </a:t>
            </a:r>
            <a:r>
              <a:rPr lang="fr-FR" sz="4000" dirty="0" err="1"/>
              <a:t>projects</a:t>
            </a:r>
            <a:r>
              <a:rPr lang="fr-FR" sz="4000" dirty="0"/>
              <a:t> in </a:t>
            </a:r>
            <a:r>
              <a:rPr lang="fr-FR" sz="4000" dirty="0" err="1"/>
              <a:t>Japan</a:t>
            </a:r>
            <a:endParaRPr lang="en-US" sz="4000" dirty="0"/>
          </a:p>
        </p:txBody>
      </p:sp>
      <p:sp>
        <p:nvSpPr>
          <p:cNvPr id="3" name="Espace réservé du numéro de diapositive 2"/>
          <p:cNvSpPr>
            <a:spLocks noGrp="1"/>
          </p:cNvSpPr>
          <p:nvPr>
            <p:ph type="sldNum" sz="quarter" idx="12"/>
          </p:nvPr>
        </p:nvSpPr>
        <p:spPr/>
        <p:txBody>
          <a:bodyPr/>
          <a:lstStyle/>
          <a:p>
            <a:fld id="{5AF66AA0-E37C-4065-8BE7-D4086C065B53}" type="slidenum">
              <a:rPr lang="fr-BE" smtClean="0"/>
              <a:pPr/>
              <a:t>43</a:t>
            </a:fld>
            <a:endParaRPr lang="fr-BE"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8793"/>
          <a:stretch/>
        </p:blipFill>
        <p:spPr>
          <a:xfrm>
            <a:off x="608585" y="1191923"/>
            <a:ext cx="8247935" cy="5157688"/>
          </a:xfrm>
          <a:prstGeom prst="rect">
            <a:avLst/>
          </a:prstGeom>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05284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Kamihirai</a:t>
            </a:r>
            <a:r>
              <a:rPr lang="fr-FR" dirty="0"/>
              <a:t> </a:t>
            </a:r>
            <a:r>
              <a:rPr lang="fr-FR" dirty="0" err="1"/>
              <a:t>gate</a:t>
            </a:r>
            <a:r>
              <a:rPr lang="fr-FR" dirty="0"/>
              <a:t>, </a:t>
            </a:r>
            <a:r>
              <a:rPr lang="fr-FR" dirty="0" err="1"/>
              <a:t>Japan</a:t>
            </a:r>
            <a:endParaRPr lang="en-US" dirty="0"/>
          </a:p>
        </p:txBody>
      </p:sp>
      <p:pic>
        <p:nvPicPr>
          <p:cNvPr id="7" name="Image 2">
            <a:extLst>
              <a:ext uri="{FF2B5EF4-FFF2-40B4-BE49-F238E27FC236}">
                <a16:creationId xmlns:a16="http://schemas.microsoft.com/office/drawing/2014/main" id="{677A2488-7C7A-41E8-9AA2-85663E67F3C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47800" y="2391569"/>
            <a:ext cx="6248400" cy="3219450"/>
          </a:xfrm>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
        <p:nvSpPr>
          <p:cNvPr id="10" name="TextBox 9">
            <a:extLst>
              <a:ext uri="{FF2B5EF4-FFF2-40B4-BE49-F238E27FC236}">
                <a16:creationId xmlns:a16="http://schemas.microsoft.com/office/drawing/2014/main" id="{DC8C3550-2732-4933-BB3D-DB2A93E80AC0}"/>
              </a:ext>
            </a:extLst>
          </p:cNvPr>
          <p:cNvSpPr txBox="1"/>
          <p:nvPr/>
        </p:nvSpPr>
        <p:spPr>
          <a:xfrm>
            <a:off x="1259632" y="5733256"/>
            <a:ext cx="6248400" cy="369332"/>
          </a:xfrm>
          <a:prstGeom prst="rect">
            <a:avLst/>
          </a:prstGeom>
          <a:noFill/>
        </p:spPr>
        <p:txBody>
          <a:bodyPr wrap="square" rtlCol="0">
            <a:spAutoFit/>
          </a:bodyPr>
          <a:lstStyle/>
          <a:p>
            <a:pPr marL="180000" indent="0">
              <a:buNone/>
            </a:pPr>
            <a:r>
              <a:rPr lang="en-US" dirty="0"/>
              <a:t>A view of the gate being built</a:t>
            </a:r>
          </a:p>
        </p:txBody>
      </p:sp>
    </p:spTree>
    <p:extLst>
      <p:ext uri="{BB962C8B-B14F-4D97-AF65-F5344CB8AC3E}">
        <p14:creationId xmlns:p14="http://schemas.microsoft.com/office/powerpoint/2010/main" val="828575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650" y="1054334"/>
            <a:ext cx="3480913" cy="1512168"/>
          </a:xfrm>
        </p:spPr>
        <p:txBody>
          <a:bodyPr>
            <a:normAutofit/>
          </a:bodyPr>
          <a:lstStyle/>
          <a:p>
            <a:r>
              <a:rPr lang="fr-FR" dirty="0"/>
              <a:t>Mont Saint Michel, France</a:t>
            </a:r>
            <a:endParaRPr lang="en-US" dirty="0"/>
          </a:p>
        </p:txBody>
      </p:sp>
      <p:pic>
        <p:nvPicPr>
          <p:cNvPr id="6" name="Image 5" descr="https://europe.arcelormittal.com/repo/Europe/banner-Mont-Saint-Michel-Industeel-ArcelorMittal.jpg"/>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8886358" cy="3573016"/>
          </a:xfrm>
          <a:prstGeom prst="rect">
            <a:avLst/>
          </a:prstGeom>
          <a:noFill/>
          <a:ln>
            <a:solidFill>
              <a:schemeClr val="tx1"/>
            </a:solidFill>
          </a:ln>
        </p:spPr>
      </p:pic>
      <p:pic>
        <p:nvPicPr>
          <p:cNvPr id="5" name="Image 4" descr="D:\MesDocuments\ISSF_Projects_under_way\Duplex_stainless_steels\Images\FloodGate_Mt-St-Michel.JPG"/>
          <p:cNvPicPr/>
          <p:nvPr/>
        </p:nvPicPr>
        <p:blipFill>
          <a:blip r:embed="rId3">
            <a:extLst>
              <a:ext uri="{28A0092B-C50C-407E-A947-70E740481C1C}">
                <a14:useLocalDpi xmlns:a14="http://schemas.microsoft.com/office/drawing/2010/main" val="0"/>
              </a:ext>
            </a:extLst>
          </a:blip>
          <a:srcRect/>
          <a:stretch>
            <a:fillRect/>
          </a:stretch>
        </p:blipFill>
        <p:spPr bwMode="auto">
          <a:xfrm>
            <a:off x="5034438" y="836712"/>
            <a:ext cx="3851919" cy="2441411"/>
          </a:xfrm>
          <a:prstGeom prst="rect">
            <a:avLst/>
          </a:prstGeom>
          <a:noFill/>
          <a:ln>
            <a:solidFill>
              <a:schemeClr val="tx1"/>
            </a:solidFill>
          </a:ln>
        </p:spPr>
      </p:pic>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52492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Mont Saint Michel, France</a:t>
            </a:r>
            <a:endParaRPr lang="en-US" dirty="0"/>
          </a:p>
        </p:txBody>
      </p:sp>
      <p:sp>
        <p:nvSpPr>
          <p:cNvPr id="4" name="Espace réservé du contenu 3"/>
          <p:cNvSpPr>
            <a:spLocks noGrp="1"/>
          </p:cNvSpPr>
          <p:nvPr>
            <p:ph idx="1"/>
          </p:nvPr>
        </p:nvSpPr>
        <p:spPr>
          <a:xfrm>
            <a:off x="539552" y="1690688"/>
            <a:ext cx="7975798" cy="4486275"/>
          </a:xfrm>
        </p:spPr>
        <p:txBody>
          <a:bodyPr>
            <a:normAutofit fontScale="85000" lnSpcReduction="20000"/>
          </a:bodyPr>
          <a:lstStyle/>
          <a:p>
            <a:pPr>
              <a:lnSpc>
                <a:spcPct val="120000"/>
              </a:lnSpc>
              <a:spcBef>
                <a:spcPts val="0"/>
              </a:spcBef>
              <a:buClr>
                <a:srgbClr val="C00000"/>
              </a:buClr>
              <a:buFont typeface="Wingdings" panose="05000000000000000000" pitchFamily="2" charset="2"/>
              <a:buChar char="§"/>
            </a:pPr>
            <a:r>
              <a:rPr lang="en-US" dirty="0"/>
              <a:t>Mont Saint Michel is one of the most visited tourist  spots of France. The tiny island with its cloister and with an angel on top is located in a bay. Over time, stilting of the bay was slowly taking place, changing the landscape. </a:t>
            </a:r>
          </a:p>
          <a:p>
            <a:pPr>
              <a:lnSpc>
                <a:spcPct val="120000"/>
              </a:lnSpc>
              <a:spcBef>
                <a:spcPts val="0"/>
              </a:spcBef>
              <a:buClr>
                <a:srgbClr val="C00000"/>
              </a:buClr>
              <a:buFont typeface="Wingdings" panose="05000000000000000000" pitchFamily="2" charset="2"/>
              <a:buChar char="§"/>
            </a:pPr>
            <a:r>
              <a:rPr lang="en-US" dirty="0"/>
              <a:t>Gates were built to store the water of the incoming stream during the incoming tides and release it at low tides, thereby taking away some sediments back to the sea twice per day. The eight sets of sluice gates clad were built using 36 T of S32205 (EN 1.4462) duplex stainless steel, selected for its good corrosion and abrasion resistance.</a:t>
            </a:r>
          </a:p>
          <a:p>
            <a:pPr>
              <a:lnSpc>
                <a:spcPct val="120000"/>
              </a:lnSpc>
              <a:spcBef>
                <a:spcPts val="0"/>
              </a:spcBef>
              <a:buClr>
                <a:srgbClr val="C00000"/>
              </a:buClr>
              <a:buFont typeface="Wingdings" panose="05000000000000000000" pitchFamily="2" charset="2"/>
              <a:buChar char="§"/>
            </a:pPr>
            <a:r>
              <a:rPr lang="en-US" dirty="0"/>
              <a:t>Mont Saint Michel now returns to the sea.</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05657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59331"/>
            <a:ext cx="2949575" cy="993405"/>
          </a:xfrm>
        </p:spPr>
        <p:txBody>
          <a:bodyPr>
            <a:normAutofit fontScale="90000"/>
          </a:bodyPr>
          <a:lstStyle/>
          <a:p>
            <a:r>
              <a:rPr lang="fr-FR" dirty="0"/>
              <a:t>Monaco Extension over the </a:t>
            </a:r>
            <a:r>
              <a:rPr lang="fr-FR" dirty="0" err="1"/>
              <a:t>sea</a:t>
            </a:r>
            <a:endParaRPr lang="en-US" dirty="0"/>
          </a:p>
        </p:txBody>
      </p:sp>
      <p:sp>
        <p:nvSpPr>
          <p:cNvPr id="2" name="Espace réservé du contenu 1"/>
          <p:cNvSpPr>
            <a:spLocks noGrp="1"/>
          </p:cNvSpPr>
          <p:nvPr>
            <p:ph type="body" sz="half" idx="2"/>
          </p:nvPr>
        </p:nvSpPr>
        <p:spPr>
          <a:xfrm>
            <a:off x="96278" y="1124744"/>
            <a:ext cx="3672408" cy="5586877"/>
          </a:xfrm>
        </p:spPr>
        <p:txBody>
          <a:bodyPr>
            <a:noAutofit/>
          </a:bodyPr>
          <a:lstStyle/>
          <a:p>
            <a:r>
              <a:rPr lang="en-US" sz="1800" dirty="0"/>
              <a:t>The </a:t>
            </a:r>
            <a:r>
              <a:rPr lang="en-US" sz="1800" dirty="0" err="1"/>
              <a:t>Principauté</a:t>
            </a:r>
            <a:r>
              <a:rPr lang="en-US" sz="1800" dirty="0"/>
              <a:t> (</a:t>
            </a:r>
            <a:r>
              <a:rPr lang="en-US" sz="1800" dirty="0" err="1"/>
              <a:t>principalty</a:t>
            </a:r>
            <a:r>
              <a:rPr lang="en-US" sz="1800" dirty="0"/>
              <a:t>) de Monaco, on the Mediterranean coast, is expanding its tiny territory (2km²) over the sea to build a huge 600 000m² new city development, for an estimated cost of 2 billion Euros. </a:t>
            </a:r>
          </a:p>
          <a:p>
            <a:r>
              <a:rPr lang="en-US" sz="1800" dirty="0"/>
              <a:t>The technical challenges are huge: creating a temporary dam to build the enclosure; erecting the concrete wall capable of lasting at least 100 years, filling up the new space gained over the sea and preparing it for multi </a:t>
            </a:r>
            <a:r>
              <a:rPr lang="en-US" sz="1800" dirty="0" err="1"/>
              <a:t>storey</a:t>
            </a:r>
            <a:r>
              <a:rPr lang="en-US" sz="1800" dirty="0"/>
              <a:t> residential buildings, minimizing the impact on marine life, etc.  </a:t>
            </a:r>
          </a:p>
          <a:p>
            <a:r>
              <a:rPr lang="en-US" sz="1800" dirty="0"/>
              <a:t>Over 4000MT of duplex S32304 (EN1.4362) stainless steel rebar will be used to reinforce the concrete walls and protect them against the corrosion by sea water.</a:t>
            </a:r>
          </a:p>
          <a:p>
            <a:endParaRPr lang="en-US" sz="1800" dirty="0"/>
          </a:p>
        </p:txBody>
      </p:sp>
      <p:pic>
        <p:nvPicPr>
          <p:cNvPr id="3" name="Image 2"/>
          <p:cNvPicPr/>
          <p:nvPr/>
        </p:nvPicPr>
        <p:blipFill>
          <a:blip r:embed="rId2">
            <a:extLst>
              <a:ext uri="{28A0092B-C50C-407E-A947-70E740481C1C}">
                <a14:useLocalDpi xmlns:a14="http://schemas.microsoft.com/office/drawing/2010/main" val="0"/>
              </a:ext>
            </a:extLst>
          </a:blip>
          <a:stretch>
            <a:fillRect/>
          </a:stretch>
        </p:blipFill>
        <p:spPr>
          <a:xfrm>
            <a:off x="3927432" y="491378"/>
            <a:ext cx="4932040" cy="3140968"/>
          </a:xfrm>
          <a:prstGeom prst="rect">
            <a:avLst/>
          </a:prstGeom>
          <a:ln>
            <a:solidFill>
              <a:schemeClr val="tx1"/>
            </a:solid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3925718" y="3848492"/>
            <a:ext cx="4932040" cy="2964884"/>
          </a:xfrm>
          <a:prstGeom prst="rect">
            <a:avLst/>
          </a:prstGeom>
          <a:noFill/>
          <a:ln>
            <a:solidFill>
              <a:schemeClr val="tx1"/>
            </a:solidFill>
          </a:ln>
        </p:spPr>
      </p:pic>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053086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8026"/>
            <a:ext cx="7886700" cy="1325563"/>
          </a:xfrm>
        </p:spPr>
        <p:txBody>
          <a:bodyPr/>
          <a:lstStyle/>
          <a:p>
            <a:r>
              <a:rPr lang="fr-FR" dirty="0" err="1"/>
              <a:t>References</a:t>
            </a:r>
            <a:endParaRPr lang="en-US" dirty="0"/>
          </a:p>
        </p:txBody>
      </p:sp>
      <p:sp>
        <p:nvSpPr>
          <p:cNvPr id="3" name="Espace réservé du contenu 2"/>
          <p:cNvSpPr>
            <a:spLocks noGrp="1"/>
          </p:cNvSpPr>
          <p:nvPr>
            <p:ph idx="1"/>
          </p:nvPr>
        </p:nvSpPr>
        <p:spPr>
          <a:xfrm>
            <a:off x="628650" y="1052736"/>
            <a:ext cx="7886700" cy="4351338"/>
          </a:xfrm>
        </p:spPr>
        <p:txBody>
          <a:bodyPr>
            <a:noAutofit/>
          </a:bodyPr>
          <a:lstStyle/>
          <a:p>
            <a:pPr marL="514350" lvl="0" indent="-514350">
              <a:buClr>
                <a:srgbClr val="C00000"/>
              </a:buClr>
              <a:buFont typeface="+mj-lt"/>
              <a:buAutoNum type="arabicPeriod"/>
            </a:pPr>
            <a:r>
              <a:rPr lang="en-US" sz="1800" dirty="0">
                <a:hlinkClick r:id="rId2"/>
              </a:rPr>
              <a:t>https://www.ipcc.ch/</a:t>
            </a:r>
            <a:r>
              <a:rPr lang="en-US" sz="1800" dirty="0"/>
              <a:t> </a:t>
            </a:r>
          </a:p>
          <a:p>
            <a:pPr marL="514350" indent="-514350">
              <a:buClr>
                <a:srgbClr val="C00000"/>
              </a:buClr>
              <a:buFont typeface="+mj-lt"/>
              <a:buAutoNum type="arabicPeriod"/>
            </a:pPr>
            <a:r>
              <a:rPr lang="fr-FR" sz="1800" dirty="0">
                <a:hlinkClick r:id="rId3"/>
              </a:rPr>
              <a:t>www.unfccc.int/resource/docs/tp/tp0199.pdf</a:t>
            </a:r>
            <a:r>
              <a:rPr lang="fr-FR" sz="1800" dirty="0"/>
              <a:t> </a:t>
            </a:r>
          </a:p>
          <a:p>
            <a:pPr marL="514350" indent="-514350">
              <a:buClr>
                <a:srgbClr val="C00000"/>
              </a:buClr>
              <a:buFont typeface="+mj-lt"/>
              <a:buAutoNum type="arabicPeriod"/>
            </a:pPr>
            <a:r>
              <a:rPr lang="en-US" sz="1800" dirty="0">
                <a:hlinkClick r:id="rId4"/>
              </a:rPr>
              <a:t>https://www.novethic.fr/actualite/environnement/biodiversite/isr-rse/le-changement-climatique-grignote-nos-cotes-et-menace-plus-d-un-million-de-francais-147571.html</a:t>
            </a:r>
            <a:r>
              <a:rPr lang="en-US" sz="1800" dirty="0"/>
              <a:t> </a:t>
            </a:r>
          </a:p>
          <a:p>
            <a:pPr marL="514350" indent="-514350">
              <a:buClr>
                <a:srgbClr val="C00000"/>
              </a:buClr>
              <a:buFont typeface="+mj-lt"/>
              <a:buAutoNum type="arabicPeriod"/>
            </a:pPr>
            <a:r>
              <a:rPr lang="en-US" sz="1800" dirty="0">
                <a:hlinkClick r:id="rId5"/>
              </a:rPr>
              <a:t>https://www.cerema.fr/fr/actualites/adapter-documents-conception-entretien-exploitation</a:t>
            </a:r>
            <a:r>
              <a:rPr lang="en-US" sz="1800" dirty="0"/>
              <a:t> </a:t>
            </a:r>
          </a:p>
          <a:p>
            <a:pPr marL="514350" indent="-514350">
              <a:buClr>
                <a:srgbClr val="C00000"/>
              </a:buClr>
              <a:buFont typeface="+mj-lt"/>
              <a:buAutoNum type="arabicPeriod"/>
            </a:pPr>
            <a:r>
              <a:rPr lang="en-US" sz="1800" dirty="0">
                <a:hlinkClick r:id="rId6"/>
              </a:rPr>
              <a:t>https://www.cerema.fr/fr/evenements/territoires-littoraux-transition-face-au-changement</a:t>
            </a:r>
            <a:r>
              <a:rPr lang="en-US" sz="1800" dirty="0"/>
              <a:t> </a:t>
            </a:r>
            <a:endParaRPr lang="fr-FR" sz="1800" dirty="0">
              <a:hlinkClick r:id="rId7"/>
            </a:endParaRPr>
          </a:p>
          <a:p>
            <a:pPr marL="514350" indent="-514350">
              <a:buClr>
                <a:srgbClr val="C00000"/>
              </a:buClr>
              <a:buFont typeface="+mj-lt"/>
              <a:buAutoNum type="arabicPeriod"/>
            </a:pPr>
            <a:r>
              <a:rPr lang="fr-FR" sz="1800" dirty="0">
                <a:hlinkClick r:id="rId7"/>
              </a:rPr>
              <a:t>https://www.unenvironment.org/explore-topics/oceans-seas/what-we-do/working-regional-seas/coastal-zone-management</a:t>
            </a:r>
            <a:r>
              <a:rPr lang="fr-FR" sz="1800" dirty="0"/>
              <a:t>  </a:t>
            </a:r>
            <a:endParaRPr lang="en-US" sz="1800" dirty="0"/>
          </a:p>
          <a:p>
            <a:pPr marL="514350" lvl="0" indent="-514350">
              <a:buClr>
                <a:srgbClr val="C00000"/>
              </a:buClr>
              <a:buFont typeface="+mj-lt"/>
              <a:buAutoNum type="arabicPeriod"/>
            </a:pPr>
            <a:r>
              <a:rPr lang="en-US" sz="1800" dirty="0"/>
              <a:t>Sea Wall at Cromer  </a:t>
            </a:r>
            <a:r>
              <a:rPr lang="en-US" sz="1800" dirty="0">
                <a:hlinkClick r:id="rId8"/>
              </a:rPr>
              <a:t>http://www.stainlesssteelrebar.org/applications/coastal-protection-at-cromer-uk/</a:t>
            </a:r>
            <a:r>
              <a:rPr lang="en-US" sz="1800" dirty="0"/>
              <a:t> </a:t>
            </a:r>
          </a:p>
          <a:p>
            <a:pPr marL="514350" lvl="0" indent="-514350">
              <a:buClr>
                <a:srgbClr val="C00000"/>
              </a:buClr>
              <a:buFont typeface="+mj-lt"/>
              <a:buAutoNum type="arabicPeriod"/>
            </a:pPr>
            <a:r>
              <a:rPr lang="en-US" sz="1800" dirty="0"/>
              <a:t>Bayonne breakwater  </a:t>
            </a:r>
            <a:r>
              <a:rPr lang="en-US" sz="1800" dirty="0">
                <a:hlinkClick r:id="rId9"/>
              </a:rPr>
              <a:t>http://stainlesssteelrebar.org/applications/bayonne-breakwater/</a:t>
            </a:r>
            <a:r>
              <a:rPr lang="en-US" sz="1800" dirty="0"/>
              <a:t> </a:t>
            </a:r>
          </a:p>
          <a:p>
            <a:pPr marL="514350" lvl="0" indent="-514350">
              <a:buClr>
                <a:srgbClr val="C00000"/>
              </a:buClr>
              <a:buFont typeface="+mj-lt"/>
              <a:buAutoNum type="arabicPeriod"/>
            </a:pPr>
            <a:r>
              <a:rPr lang="en-US" sz="1800" dirty="0">
                <a:hlinkClick r:id="rId10"/>
              </a:rPr>
              <a:t>https://www.constructioncayola.com/batiment/article/2008/11/20/23050/l-inox-pour-resister-atlantique</a:t>
            </a:r>
            <a:r>
              <a:rPr lang="en-US" sz="1800" dirty="0"/>
              <a:t> </a:t>
            </a:r>
          </a:p>
          <a:p>
            <a:pPr marL="514350" lvl="0" indent="-514350">
              <a:buClr>
                <a:srgbClr val="C00000"/>
              </a:buClr>
              <a:buFont typeface="+mj-lt"/>
              <a:buAutoNum type="arabicPeriod"/>
            </a:pPr>
            <a:r>
              <a:rPr lang="en-US" sz="1800" dirty="0"/>
              <a:t>Tsunami-proof floodgates Japan (NSSC presentation)</a:t>
            </a:r>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48</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4229275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References</a:t>
            </a:r>
            <a:endParaRPr lang="en-US" dirty="0"/>
          </a:p>
        </p:txBody>
      </p:sp>
      <p:sp>
        <p:nvSpPr>
          <p:cNvPr id="3" name="Espace réservé du contenu 2"/>
          <p:cNvSpPr>
            <a:spLocks noGrp="1"/>
          </p:cNvSpPr>
          <p:nvPr>
            <p:ph idx="1"/>
          </p:nvPr>
        </p:nvSpPr>
        <p:spPr/>
        <p:txBody>
          <a:bodyPr>
            <a:normAutofit fontScale="62500" lnSpcReduction="20000"/>
          </a:bodyPr>
          <a:lstStyle/>
          <a:p>
            <a:pPr marL="514350" lvl="0" indent="-514350">
              <a:buClr>
                <a:srgbClr val="C00000"/>
              </a:buClr>
              <a:buFont typeface="+mj-lt"/>
              <a:buAutoNum type="arabicPeriod" startAt="11"/>
            </a:pPr>
            <a:r>
              <a:rPr lang="en-US" dirty="0"/>
              <a:t>Sluices Mt St Michel  </a:t>
            </a:r>
            <a:r>
              <a:rPr lang="en-US" dirty="0">
                <a:hlinkClick r:id="rId2"/>
              </a:rPr>
              <a:t>https://www.nickelinstitute.org/en/NickelMagazine/MagazineHome/AllArchives/2015/Volume30-3/InUseMontStMichel.aspx?selected=year</a:t>
            </a:r>
            <a:r>
              <a:rPr lang="en-US" dirty="0"/>
              <a:t>    </a:t>
            </a:r>
            <a:r>
              <a:rPr lang="en-US" dirty="0">
                <a:hlinkClick r:id="rId3"/>
              </a:rPr>
              <a:t>https://europe.arcelormittal.com/europeprojectgallery/fol_montsaintmichel</a:t>
            </a:r>
            <a:endParaRPr lang="en-US" dirty="0"/>
          </a:p>
          <a:p>
            <a:pPr marL="514350" lvl="0" indent="-514350">
              <a:buClr>
                <a:srgbClr val="C00000"/>
              </a:buClr>
              <a:buFont typeface="+mj-lt"/>
              <a:buAutoNum type="arabicPeriod" startAt="11"/>
            </a:pPr>
            <a:r>
              <a:rPr lang="en-US" dirty="0" err="1"/>
              <a:t>Tammeroski</a:t>
            </a:r>
            <a:r>
              <a:rPr lang="en-US" dirty="0"/>
              <a:t>  floodgate   </a:t>
            </a:r>
            <a:r>
              <a:rPr lang="en-US" dirty="0">
                <a:hlinkClick r:id="rId4"/>
              </a:rPr>
              <a:t>http://www.pratiwisteel.com/news/view/20110708090600/Outokumpu-Duplex-Stainless-Steel-For-Sluice-And-Flood-Gates-Structures-In-Finland.html</a:t>
            </a:r>
            <a:r>
              <a:rPr lang="en-US" dirty="0"/>
              <a:t>     </a:t>
            </a:r>
            <a:r>
              <a:rPr lang="en-US" dirty="0">
                <a:hlinkClick r:id="rId5"/>
              </a:rPr>
              <a:t>https://www.pontek.fi/in-english</a:t>
            </a:r>
            <a:endParaRPr lang="en-US" dirty="0"/>
          </a:p>
          <a:p>
            <a:pPr marL="514350" lvl="0" indent="-514350">
              <a:buClr>
                <a:srgbClr val="C00000"/>
              </a:buClr>
              <a:buFont typeface="+mj-lt"/>
              <a:buAutoNum type="arabicPeriod" startAt="11"/>
            </a:pPr>
            <a:r>
              <a:rPr lang="it-IT" dirty="0"/>
              <a:t>Monaco  </a:t>
            </a:r>
            <a:r>
              <a:rPr lang="it-IT" dirty="0">
                <a:hlinkClick r:id="rId6"/>
              </a:rPr>
              <a:t>https://www.cedinox.es/opencms901/export/sites/cedinox/.galleries/publicaciones-tecnicas/Extension-en-mer-de-Monaco.pdf</a:t>
            </a:r>
            <a:endParaRPr lang="en-US" dirty="0"/>
          </a:p>
          <a:p>
            <a:pPr marL="514350" lvl="0" indent="-514350">
              <a:buClr>
                <a:srgbClr val="C00000"/>
              </a:buClr>
              <a:buFont typeface="+mj-lt"/>
              <a:buAutoNum type="arabicPeriod" startAt="11"/>
            </a:pPr>
            <a:r>
              <a:rPr lang="en-US" dirty="0" err="1"/>
              <a:t>Gårda</a:t>
            </a:r>
            <a:r>
              <a:rPr lang="en-US" dirty="0"/>
              <a:t> </a:t>
            </a:r>
            <a:r>
              <a:rPr lang="en-US" dirty="0" err="1"/>
              <a:t>Dämme</a:t>
            </a:r>
            <a:r>
              <a:rPr lang="en-US" dirty="0"/>
              <a:t> floodgate, </a:t>
            </a:r>
            <a:r>
              <a:rPr lang="en-US" dirty="0" err="1"/>
              <a:t>Göteborg</a:t>
            </a:r>
            <a:r>
              <a:rPr lang="en-US" dirty="0"/>
              <a:t>   </a:t>
            </a:r>
            <a:r>
              <a:rPr lang="en-US" dirty="0">
                <a:hlinkClick r:id="rId7"/>
              </a:rPr>
              <a:t>https://www.outokumpu.com/en/choose-stainless/2016/floodgates-to-fight-rising-sea-levels</a:t>
            </a:r>
            <a:r>
              <a:rPr lang="en-US" dirty="0"/>
              <a:t> </a:t>
            </a:r>
          </a:p>
          <a:p>
            <a:pPr marL="514350" indent="-514350">
              <a:buClr>
                <a:srgbClr val="C00000"/>
              </a:buClr>
              <a:buFont typeface="+mj-lt"/>
              <a:buAutoNum type="arabicPeriod" startAt="11"/>
            </a:pPr>
            <a:r>
              <a:rPr lang="en-US" dirty="0">
                <a:hlinkClick r:id="rId8"/>
              </a:rPr>
              <a:t>https://coastal-environments.weebly.com/landforms-and-processes.html</a:t>
            </a:r>
            <a:endParaRPr lang="en-US" dirty="0"/>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49</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414895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76" y="1233004"/>
            <a:ext cx="7781165" cy="5587058"/>
          </a:xfrm>
          <a:prstGeom prst="rect">
            <a:avLst/>
          </a:prstGeom>
        </p:spPr>
      </p:pic>
      <p:sp>
        <p:nvSpPr>
          <p:cNvPr id="3" name="Titre 2"/>
          <p:cNvSpPr>
            <a:spLocks noGrp="1"/>
          </p:cNvSpPr>
          <p:nvPr>
            <p:ph type="title"/>
          </p:nvPr>
        </p:nvSpPr>
        <p:spPr>
          <a:xfrm>
            <a:off x="413927" y="8857"/>
            <a:ext cx="8291264" cy="1570186"/>
          </a:xfrm>
        </p:spPr>
        <p:txBody>
          <a:bodyPr>
            <a:normAutofit/>
          </a:bodyPr>
          <a:lstStyle/>
          <a:p>
            <a:r>
              <a:rPr lang="fr-FR" dirty="0"/>
              <a:t>Water </a:t>
            </a:r>
            <a:r>
              <a:rPr lang="fr-FR" dirty="0" err="1"/>
              <a:t>leakage</a:t>
            </a:r>
            <a:r>
              <a:rPr lang="fr-FR" dirty="0"/>
              <a:t> rate</a:t>
            </a:r>
            <a:br>
              <a:rPr lang="fr-FR" dirty="0"/>
            </a:br>
            <a:r>
              <a:rPr lang="fr-FR" dirty="0"/>
              <a:t> in </a:t>
            </a:r>
            <a:r>
              <a:rPr lang="fr-FR" dirty="0" err="1"/>
              <a:t>some</a:t>
            </a:r>
            <a:r>
              <a:rPr lang="fr-FR" dirty="0"/>
              <a:t> major </a:t>
            </a:r>
            <a:r>
              <a:rPr lang="fr-FR" dirty="0" err="1"/>
              <a:t>cities</a:t>
            </a:r>
            <a:r>
              <a:rPr lang="fr-FR" dirty="0"/>
              <a:t> (2014) </a:t>
            </a:r>
            <a:r>
              <a:rPr lang="fr-FR" baseline="30000" dirty="0"/>
              <a:t>1</a:t>
            </a:r>
            <a:endParaRPr lang="en-US" baseline="30000" dirty="0"/>
          </a:p>
        </p:txBody>
      </p:sp>
      <p:sp>
        <p:nvSpPr>
          <p:cNvPr id="2" name="Espace réservé du numéro de diapositive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9945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
            <a:ext cx="7886700" cy="764704"/>
          </a:xfrm>
        </p:spPr>
        <p:txBody>
          <a:bodyPr>
            <a:noAutofit/>
          </a:bodyPr>
          <a:lstStyle/>
          <a:p>
            <a:r>
              <a:rPr lang="fr-FR" sz="3200" dirty="0" err="1"/>
              <a:t>Waves</a:t>
            </a:r>
            <a:r>
              <a:rPr lang="fr-FR" sz="3200" dirty="0"/>
              <a:t> </a:t>
            </a:r>
            <a:r>
              <a:rPr lang="fr-FR" sz="3200" dirty="0" err="1"/>
              <a:t>construct</a:t>
            </a:r>
            <a:r>
              <a:rPr lang="fr-FR" sz="3200" dirty="0"/>
              <a:t> and </a:t>
            </a:r>
            <a:r>
              <a:rPr lang="fr-FR" sz="3200" dirty="0" err="1"/>
              <a:t>destruct</a:t>
            </a:r>
            <a:r>
              <a:rPr lang="fr-FR" sz="3200" dirty="0"/>
              <a:t> the </a:t>
            </a:r>
            <a:r>
              <a:rPr lang="fr-FR" sz="3200" dirty="0" err="1"/>
              <a:t>coastlines</a:t>
            </a:r>
            <a:r>
              <a:rPr lang="fr-FR" sz="3200" dirty="0"/>
              <a:t> </a:t>
            </a:r>
            <a:r>
              <a:rPr lang="fr-FR" sz="3200" baseline="30000" dirty="0"/>
              <a:t>1</a:t>
            </a:r>
            <a:endParaRPr lang="en-US" sz="3200" baseline="30000" dirty="0"/>
          </a:p>
        </p:txBody>
      </p:sp>
      <p:sp>
        <p:nvSpPr>
          <p:cNvPr id="4" name="Espace réservé du numéro de diapositive 3"/>
          <p:cNvSpPr>
            <a:spLocks noGrp="1"/>
          </p:cNvSpPr>
          <p:nvPr>
            <p:ph type="sldNum" sz="quarter" idx="12"/>
          </p:nvPr>
        </p:nvSpPr>
        <p:spPr>
          <a:prstGeom prst="rect">
            <a:avLst/>
          </a:prstGeom>
        </p:spPr>
        <p:txBody>
          <a:bodyPr/>
          <a:lstStyle/>
          <a:p>
            <a:fld id="{5AF66AA0-E37C-4065-8BE7-D4086C065B53}" type="slidenum">
              <a:rPr lang="fr-BE" smtClean="0"/>
              <a:pPr/>
              <a:t>50</a:t>
            </a:fld>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24" y="620688"/>
            <a:ext cx="7516800" cy="6072290"/>
          </a:xfrm>
          <a:prstGeom prst="rect">
            <a:avLst/>
          </a:prstGeom>
        </p:spPr>
      </p:pic>
      <p:sp>
        <p:nvSpPr>
          <p:cNvPr id="6" name="ZoneTexte 5"/>
          <p:cNvSpPr txBox="1"/>
          <p:nvPr/>
        </p:nvSpPr>
        <p:spPr>
          <a:xfrm>
            <a:off x="0" y="6453336"/>
            <a:ext cx="8964488" cy="276999"/>
          </a:xfrm>
          <a:prstGeom prst="rect">
            <a:avLst/>
          </a:prstGeom>
          <a:noFill/>
        </p:spPr>
        <p:txBody>
          <a:bodyPr wrap="square" rtlCol="0">
            <a:spAutoFit/>
          </a:bodyPr>
          <a:lstStyle/>
          <a:p>
            <a:r>
              <a:rPr lang="en-US" sz="1200" dirty="0">
                <a:hlinkClick r:id="rId4"/>
              </a:rPr>
              <a:t>https://coastal-environments.weebly.com/landforms-and-processes.html</a:t>
            </a:r>
            <a:r>
              <a:rPr lang="en-US" sz="1200" dirty="0"/>
              <a:t> </a:t>
            </a:r>
          </a:p>
        </p:txBody>
      </p:sp>
      <p:sp>
        <p:nvSpPr>
          <p:cNvPr id="8" name="ZoneTexte 7"/>
          <p:cNvSpPr txBox="1"/>
          <p:nvPr/>
        </p:nvSpPr>
        <p:spPr>
          <a:xfrm rot="1558071">
            <a:off x="7237762" y="736284"/>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75472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01006"/>
          </a:xfrm>
        </p:spPr>
        <p:txBody>
          <a:bodyPr>
            <a:normAutofit fontScale="90000"/>
          </a:bodyPr>
          <a:lstStyle/>
          <a:p>
            <a:r>
              <a:rPr lang="fr-FR" dirty="0" err="1"/>
              <a:t>Reduction</a:t>
            </a:r>
            <a:r>
              <a:rPr lang="fr-FR" dirty="0"/>
              <a:t> of </a:t>
            </a:r>
            <a:r>
              <a:rPr lang="fr-FR" dirty="0" err="1"/>
              <a:t>leaks</a:t>
            </a:r>
            <a:r>
              <a:rPr lang="fr-FR" dirty="0"/>
              <a:t> vs </a:t>
            </a:r>
            <a:r>
              <a:rPr lang="fr-FR" dirty="0" err="1"/>
              <a:t>stainless</a:t>
            </a:r>
            <a:r>
              <a:rPr lang="fr-FR" dirty="0"/>
              <a:t> </a:t>
            </a:r>
            <a:r>
              <a:rPr lang="fr-FR" dirty="0" err="1"/>
              <a:t>steel</a:t>
            </a:r>
            <a:r>
              <a:rPr lang="fr-FR" dirty="0"/>
              <a:t> pipe use in Tokyo</a:t>
            </a:r>
            <a:r>
              <a:rPr lang="fr-FR" baseline="30000" dirty="0"/>
              <a:t>1</a:t>
            </a:r>
            <a:endParaRPr lang="en-US" baseline="30000" dirty="0"/>
          </a:p>
        </p:txBody>
      </p:sp>
      <p:sp>
        <p:nvSpPr>
          <p:cNvPr id="3" name="Espace réservé du numéro de diapositive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0808"/>
            <a:ext cx="7631834" cy="4783832"/>
          </a:xfrm>
          <a:prstGeom prst="rect">
            <a:avLst/>
          </a:prstGeom>
        </p:spPr>
      </p:pic>
    </p:spTree>
    <p:extLst>
      <p:ext uri="{BB962C8B-B14F-4D97-AF65-F5344CB8AC3E}">
        <p14:creationId xmlns:p14="http://schemas.microsoft.com/office/powerpoint/2010/main" val="168404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404664"/>
            <a:ext cx="7344816" cy="1584176"/>
          </a:xfrm>
        </p:spPr>
        <p:txBody>
          <a:bodyPr>
            <a:noAutofit/>
          </a:bodyPr>
          <a:lstStyle/>
          <a:p>
            <a:r>
              <a:rPr lang="fr-FR" sz="3200" dirty="0" err="1"/>
              <a:t>Reduction</a:t>
            </a:r>
            <a:r>
              <a:rPr lang="fr-FR" sz="3200" dirty="0"/>
              <a:t> of water </a:t>
            </a:r>
            <a:r>
              <a:rPr lang="fr-FR" sz="3200" dirty="0" err="1"/>
              <a:t>leakage</a:t>
            </a:r>
            <a:r>
              <a:rPr lang="fr-FR" sz="3200" dirty="0"/>
              <a:t> </a:t>
            </a:r>
            <a:r>
              <a:rPr lang="fr-FR" sz="3200" dirty="0" err="1"/>
              <a:t>with</a:t>
            </a:r>
            <a:r>
              <a:rPr lang="fr-FR" sz="3200" dirty="0"/>
              <a:t> the replacement of </a:t>
            </a:r>
            <a:r>
              <a:rPr lang="fr-FR" sz="3200" dirty="0" err="1"/>
              <a:t>old</a:t>
            </a:r>
            <a:r>
              <a:rPr lang="fr-FR" sz="3200" dirty="0"/>
              <a:t> water pipes </a:t>
            </a:r>
            <a:r>
              <a:rPr lang="fr-FR" sz="3200" dirty="0" err="1"/>
              <a:t>with</a:t>
            </a:r>
            <a:r>
              <a:rPr lang="fr-FR" sz="3200" dirty="0"/>
              <a:t> </a:t>
            </a:r>
            <a:r>
              <a:rPr lang="fr-FR" sz="3200" dirty="0" err="1"/>
              <a:t>stainless</a:t>
            </a:r>
            <a:r>
              <a:rPr lang="fr-FR" sz="3200" dirty="0"/>
              <a:t> </a:t>
            </a:r>
            <a:r>
              <a:rPr lang="fr-FR" sz="3200" dirty="0" err="1"/>
              <a:t>steel</a:t>
            </a:r>
            <a:r>
              <a:rPr lang="fr-FR" sz="3200" dirty="0"/>
              <a:t> </a:t>
            </a:r>
            <a:r>
              <a:rPr lang="fr-FR" sz="3200" baseline="30000" dirty="0"/>
              <a:t>8</a:t>
            </a:r>
            <a:endParaRPr lang="en-US" sz="3200" baseline="30000" dirty="0"/>
          </a:p>
        </p:txBody>
      </p:sp>
      <p:sp>
        <p:nvSpPr>
          <p:cNvPr id="2" name="Espace réservé du numéro de diapositive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5" y="2359311"/>
            <a:ext cx="8630749" cy="3661977"/>
          </a:xfrm>
          <a:prstGeom prst="rect">
            <a:avLst/>
          </a:prstGeom>
        </p:spPr>
      </p:pic>
    </p:spTree>
    <p:extLst>
      <p:ext uri="{BB962C8B-B14F-4D97-AF65-F5344CB8AC3E}">
        <p14:creationId xmlns:p14="http://schemas.microsoft.com/office/powerpoint/2010/main" val="307674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39629" y="44624"/>
            <a:ext cx="2697690" cy="3578400"/>
          </a:xfrm>
          <a:prstGeom prst="rect">
            <a:avLst/>
          </a:prstGeom>
          <a:ln>
            <a:solidFill>
              <a:schemeClr val="tx1"/>
            </a:solidFill>
          </a:ln>
        </p:spPr>
      </p:pic>
      <p:pic>
        <p:nvPicPr>
          <p:cNvPr id="2050" name="Picture 2" descr="http://www.nickelinstitute.org/%7E/media/Images/NickelUseInSociety/MaterialsSelectionandUse/Water/pipe.ashx?w=170&amp;h=292&amp;as=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5496" y="44624"/>
            <a:ext cx="2268000" cy="3579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496" y="3674709"/>
            <a:ext cx="8820000" cy="3183291"/>
          </a:xfrm>
          <a:prstGeom prst="rect">
            <a:avLst/>
          </a:prstGeom>
          <a:ln>
            <a:solidFill>
              <a:schemeClr val="tx1"/>
            </a:solidFill>
          </a:ln>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453" y="44623"/>
            <a:ext cx="3582043" cy="3578399"/>
          </a:xfrm>
          <a:prstGeom prst="rect">
            <a:avLst/>
          </a:prstGeom>
          <a:ln>
            <a:solidFill>
              <a:schemeClr val="tx1"/>
            </a:solidFill>
          </a:ln>
        </p:spPr>
      </p:pic>
    </p:spTree>
    <p:extLst>
      <p:ext uri="{BB962C8B-B14F-4D97-AF65-F5344CB8AC3E}">
        <p14:creationId xmlns:p14="http://schemas.microsoft.com/office/powerpoint/2010/main" val="324856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4800" y="980728"/>
            <a:ext cx="8534400" cy="4865365"/>
          </a:xfrm>
          <a:prstGeom prst="rect">
            <a:avLst/>
          </a:prstGeom>
          <a:ln>
            <a:solidFill>
              <a:schemeClr val="tx1"/>
            </a:solidFill>
          </a:ln>
        </p:spPr>
      </p:pic>
    </p:spTree>
    <p:extLst>
      <p:ext uri="{BB962C8B-B14F-4D97-AF65-F5344CB8AC3E}">
        <p14:creationId xmlns:p14="http://schemas.microsoft.com/office/powerpoint/2010/main" val="1263286858"/>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02 Stainless Steel Applications en 2019</Template>
  <TotalTime>1465</TotalTime>
  <Words>3485</Words>
  <Application>Microsoft Office PowerPoint</Application>
  <PresentationFormat>On-screen Show (4:3)</PresentationFormat>
  <Paragraphs>277</Paragraphs>
  <Slides>50</Slides>
  <Notes>12</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50</vt:i4>
      </vt:variant>
    </vt:vector>
  </HeadingPairs>
  <TitlesOfParts>
    <vt:vector size="70" baseType="lpstr">
      <vt:lpstr>Arial</vt:lpstr>
      <vt:lpstr>Calibri</vt:lpstr>
      <vt:lpstr>Calibri Light</vt:lpstr>
      <vt:lpstr>Wingdings</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Custom Design</vt:lpstr>
      <vt:lpstr>1_Custom Design</vt:lpstr>
      <vt:lpstr>16_Custom Design</vt:lpstr>
      <vt:lpstr>Supporting presentation for lecturers of Architecture/Civil Engineering</vt:lpstr>
      <vt:lpstr>Contents</vt:lpstr>
      <vt:lpstr>1. Water distribution</vt:lpstr>
      <vt:lpstr>Why are stainless steels used?</vt:lpstr>
      <vt:lpstr>Water leakage rate  in some major cities (2014) 1</vt:lpstr>
      <vt:lpstr>Reduction of leaks vs stainless steel pipe use in Tokyo1</vt:lpstr>
      <vt:lpstr>Reduction of water leakage with the replacement of old water pipes with stainless steel 8</vt:lpstr>
      <vt:lpstr>PowerPoint Presentation</vt:lpstr>
      <vt:lpstr>PowerPoint Presentation</vt:lpstr>
      <vt:lpstr>Water reservoir before repairs,   Gangneung-City,  Korea2</vt:lpstr>
      <vt:lpstr>Same after new stainless steel lining</vt:lpstr>
      <vt:lpstr>Water distribution References</vt:lpstr>
      <vt:lpstr>2. Bridges</vt:lpstr>
      <vt:lpstr>Many Bridges are  in a poor condition</vt:lpstr>
      <vt:lpstr>Situation in the European Union</vt:lpstr>
      <vt:lpstr>The US Situation Number of US bridges in need of replacement or rehabilitation, including structurally deficient bridges </vt:lpstr>
      <vt:lpstr>Stainless steel in bridges</vt:lpstr>
      <vt:lpstr>Stonecutter’s, Hong Kong</vt:lpstr>
      <vt:lpstr>Champlain, Montreal</vt:lpstr>
      <vt:lpstr>Hong Kong,  Zhuhai, Macau</vt:lpstr>
      <vt:lpstr>Fort Worth, Texas</vt:lpstr>
      <vt:lpstr>Cala Galdana, Menorca</vt:lpstr>
      <vt:lpstr>Helix, Singapore</vt:lpstr>
      <vt:lpstr>Lyon, France</vt:lpstr>
      <vt:lpstr>Trumpf, Germany</vt:lpstr>
      <vt:lpstr>San Diego Harbor, California</vt:lpstr>
      <vt:lpstr>Progreso Pier, Mexico</vt:lpstr>
      <vt:lpstr>References on the condition of existing bridges</vt:lpstr>
      <vt:lpstr>References on bridges with stainless steel</vt:lpstr>
      <vt:lpstr>References on bridges with stainless steel</vt:lpstr>
      <vt:lpstr>References on bridges with stainless steel</vt:lpstr>
      <vt:lpstr>3. Coastal Infrastructure</vt:lpstr>
      <vt:lpstr>Climate change and coasts</vt:lpstr>
      <vt:lpstr>Flooding (Southwest France)</vt:lpstr>
      <vt:lpstr>Coastal damage (location unknown)</vt:lpstr>
      <vt:lpstr>Coastal adaptation options</vt:lpstr>
      <vt:lpstr>Some structures for protection that use stainless steel</vt:lpstr>
      <vt:lpstr>Sea Wall, Cromer, UK</vt:lpstr>
      <vt:lpstr>Breakwater, Bayonne, France</vt:lpstr>
      <vt:lpstr>Safety measures in Japan</vt:lpstr>
      <vt:lpstr>Examples of water  gates in Japan</vt:lpstr>
      <vt:lpstr>Weight reduction of water gates achieved by Lean Duplex stainless steel</vt:lpstr>
      <vt:lpstr>Some of the major projects in Japan</vt:lpstr>
      <vt:lpstr>Kamihirai gate, Japan</vt:lpstr>
      <vt:lpstr>Mont Saint Michel, France</vt:lpstr>
      <vt:lpstr>Mont Saint Michel, France</vt:lpstr>
      <vt:lpstr>Monaco Extension over the sea</vt:lpstr>
      <vt:lpstr>References</vt:lpstr>
      <vt:lpstr>References</vt:lpstr>
      <vt:lpstr>Waves construct and destruct the coastlines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Stainless steel applications infrastructure</dc:title>
  <dc:creator>Bernard</dc:creator>
  <cp:keywords>stainless steel, training, architects, engineers, infrastructure</cp:keywords>
  <cp:lastModifiedBy>Jo Claes</cp:lastModifiedBy>
  <cp:revision>109</cp:revision>
  <dcterms:created xsi:type="dcterms:W3CDTF">2019-09-13T06:49:16Z</dcterms:created>
  <dcterms:modified xsi:type="dcterms:W3CDTF">2020-01-28T13:19:59Z</dcterms:modified>
</cp:coreProperties>
</file>