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32"/>
  </p:notesMasterIdLst>
  <p:handoutMasterIdLst>
    <p:handoutMasterId r:id="rId133"/>
  </p:handoutMasterIdLst>
  <p:sldIdLst>
    <p:sldId id="258" r:id="rId3"/>
    <p:sldId id="416" r:id="rId4"/>
    <p:sldId id="318" r:id="rId5"/>
    <p:sldId id="315" r:id="rId6"/>
    <p:sldId id="343" r:id="rId7"/>
    <p:sldId id="316" r:id="rId8"/>
    <p:sldId id="340" r:id="rId9"/>
    <p:sldId id="352" r:id="rId10"/>
    <p:sldId id="417" r:id="rId11"/>
    <p:sldId id="353" r:id="rId12"/>
    <p:sldId id="341" r:id="rId13"/>
    <p:sldId id="322" r:id="rId14"/>
    <p:sldId id="344" r:id="rId15"/>
    <p:sldId id="342" r:id="rId16"/>
    <p:sldId id="321" r:id="rId17"/>
    <p:sldId id="351" r:id="rId18"/>
    <p:sldId id="265" r:id="rId19"/>
    <p:sldId id="319" r:id="rId20"/>
    <p:sldId id="349" r:id="rId21"/>
    <p:sldId id="257" r:id="rId22"/>
    <p:sldId id="415" r:id="rId23"/>
    <p:sldId id="354" r:id="rId24"/>
    <p:sldId id="267" r:id="rId25"/>
    <p:sldId id="268" r:id="rId26"/>
    <p:sldId id="393" r:id="rId27"/>
    <p:sldId id="394" r:id="rId28"/>
    <p:sldId id="346" r:id="rId29"/>
    <p:sldId id="395" r:id="rId30"/>
    <p:sldId id="396" r:id="rId31"/>
    <p:sldId id="348" r:id="rId32"/>
    <p:sldId id="397" r:id="rId33"/>
    <p:sldId id="373" r:id="rId34"/>
    <p:sldId id="374" r:id="rId35"/>
    <p:sldId id="375" r:id="rId36"/>
    <p:sldId id="376" r:id="rId37"/>
    <p:sldId id="398" r:id="rId38"/>
    <p:sldId id="377" r:id="rId39"/>
    <p:sldId id="269" r:id="rId40"/>
    <p:sldId id="271" r:id="rId41"/>
    <p:sldId id="272" r:id="rId42"/>
    <p:sldId id="378" r:id="rId43"/>
    <p:sldId id="273" r:id="rId44"/>
    <p:sldId id="399" r:id="rId45"/>
    <p:sldId id="274" r:id="rId46"/>
    <p:sldId id="275" r:id="rId47"/>
    <p:sldId id="276" r:id="rId48"/>
    <p:sldId id="278" r:id="rId49"/>
    <p:sldId id="279" r:id="rId50"/>
    <p:sldId id="280" r:id="rId51"/>
    <p:sldId id="281" r:id="rId52"/>
    <p:sldId id="400" r:id="rId53"/>
    <p:sldId id="401" r:id="rId54"/>
    <p:sldId id="402" r:id="rId55"/>
    <p:sldId id="392" r:id="rId56"/>
    <p:sldId id="282" r:id="rId57"/>
    <p:sldId id="283" r:id="rId58"/>
    <p:sldId id="284" r:id="rId59"/>
    <p:sldId id="285" r:id="rId60"/>
    <p:sldId id="286" r:id="rId61"/>
    <p:sldId id="287" r:id="rId62"/>
    <p:sldId id="288" r:id="rId63"/>
    <p:sldId id="289" r:id="rId64"/>
    <p:sldId id="290" r:id="rId65"/>
    <p:sldId id="327" r:id="rId66"/>
    <p:sldId id="328" r:id="rId67"/>
    <p:sldId id="291" r:id="rId68"/>
    <p:sldId id="379" r:id="rId69"/>
    <p:sldId id="380" r:id="rId70"/>
    <p:sldId id="381" r:id="rId71"/>
    <p:sldId id="382" r:id="rId72"/>
    <p:sldId id="292" r:id="rId73"/>
    <p:sldId id="384" r:id="rId74"/>
    <p:sldId id="329" r:id="rId75"/>
    <p:sldId id="403" r:id="rId76"/>
    <p:sldId id="339" r:id="rId77"/>
    <p:sldId id="404" r:id="rId78"/>
    <p:sldId id="385" r:id="rId79"/>
    <p:sldId id="386" r:id="rId80"/>
    <p:sldId id="387" r:id="rId81"/>
    <p:sldId id="388" r:id="rId82"/>
    <p:sldId id="295" r:id="rId83"/>
    <p:sldId id="390" r:id="rId84"/>
    <p:sldId id="330" r:id="rId85"/>
    <p:sldId id="331" r:id="rId86"/>
    <p:sldId id="332" r:id="rId87"/>
    <p:sldId id="333" r:id="rId88"/>
    <p:sldId id="335" r:id="rId89"/>
    <p:sldId id="405" r:id="rId90"/>
    <p:sldId id="391" r:id="rId91"/>
    <p:sldId id="406" r:id="rId92"/>
    <p:sldId id="407" r:id="rId93"/>
    <p:sldId id="408" r:id="rId94"/>
    <p:sldId id="409" r:id="rId95"/>
    <p:sldId id="355" r:id="rId96"/>
    <p:sldId id="410" r:id="rId97"/>
    <p:sldId id="411" r:id="rId98"/>
    <p:sldId id="359" r:id="rId99"/>
    <p:sldId id="360" r:id="rId100"/>
    <p:sldId id="361" r:id="rId101"/>
    <p:sldId id="362" r:id="rId102"/>
    <p:sldId id="363" r:id="rId103"/>
    <p:sldId id="367" r:id="rId104"/>
    <p:sldId id="365" r:id="rId105"/>
    <p:sldId id="366" r:id="rId106"/>
    <p:sldId id="368" r:id="rId107"/>
    <p:sldId id="369" r:id="rId108"/>
    <p:sldId id="370" r:id="rId109"/>
    <p:sldId id="371" r:id="rId110"/>
    <p:sldId id="412" r:id="rId111"/>
    <p:sldId id="296" r:id="rId112"/>
    <p:sldId id="297" r:id="rId113"/>
    <p:sldId id="298" r:id="rId114"/>
    <p:sldId id="299" r:id="rId115"/>
    <p:sldId id="413" r:id="rId116"/>
    <p:sldId id="300" r:id="rId117"/>
    <p:sldId id="301" r:id="rId118"/>
    <p:sldId id="302" r:id="rId119"/>
    <p:sldId id="303" r:id="rId120"/>
    <p:sldId id="304" r:id="rId121"/>
    <p:sldId id="305" r:id="rId122"/>
    <p:sldId id="414" r:id="rId123"/>
    <p:sldId id="306" r:id="rId124"/>
    <p:sldId id="307" r:id="rId125"/>
    <p:sldId id="308" r:id="rId126"/>
    <p:sldId id="309" r:id="rId127"/>
    <p:sldId id="310" r:id="rId128"/>
    <p:sldId id="312" r:id="rId129"/>
    <p:sldId id="372" r:id="rId130"/>
    <p:sldId id="313" r:id="rId13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7A1"/>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A2020-737E-4899-961F-F360438FB145}" v="1" dt="2020-01-30T14:27:42.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50" autoAdjust="0"/>
    <p:restoredTop sz="95155" autoAdjust="0"/>
  </p:normalViewPr>
  <p:slideViewPr>
    <p:cSldViewPr snapToGrid="0">
      <p:cViewPr varScale="1">
        <p:scale>
          <a:sx n="78" d="100"/>
          <a:sy n="78" d="100"/>
        </p:scale>
        <p:origin x="1032" y="67"/>
      </p:cViewPr>
      <p:guideLst>
        <p:guide orient="horz" pos="2160"/>
        <p:guide pos="2880"/>
      </p:guideLst>
    </p:cSldViewPr>
  </p:slideViewPr>
  <p:outlineViewPr>
    <p:cViewPr>
      <p:scale>
        <a:sx n="33" d="100"/>
        <a:sy n="33" d="100"/>
      </p:scale>
      <p:origin x="0" y="858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976" y="78"/>
      </p:cViewPr>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microsoft.com/office/2016/11/relationships/changesInfo" Target="changesInfos/changesInfo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139"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4D3C6807-9F23-4827-A535-AEAD77C31BC8}"/>
    <pc:docChg chg="addSld modSld">
      <pc:chgData name="Jo Claes" userId="d64208f3-0076-4064-b6ac-7d8ee9dc279f" providerId="ADAL" clId="{4D3C6807-9F23-4827-A535-AEAD77C31BC8}" dt="2019-11-18T10:39:51.317" v="0"/>
      <pc:docMkLst>
        <pc:docMk/>
      </pc:docMkLst>
      <pc:sldChg chg="add">
        <pc:chgData name="Jo Claes" userId="d64208f3-0076-4064-b6ac-7d8ee9dc279f" providerId="ADAL" clId="{4D3C6807-9F23-4827-A535-AEAD77C31BC8}" dt="2019-11-18T10:39:51.317" v="0"/>
        <pc:sldMkLst>
          <pc:docMk/>
          <pc:sldMk cId="496275927" sldId="267"/>
        </pc:sldMkLst>
      </pc:sldChg>
      <pc:sldChg chg="add">
        <pc:chgData name="Jo Claes" userId="d64208f3-0076-4064-b6ac-7d8ee9dc279f" providerId="ADAL" clId="{4D3C6807-9F23-4827-A535-AEAD77C31BC8}" dt="2019-11-18T10:39:51.317" v="0"/>
        <pc:sldMkLst>
          <pc:docMk/>
          <pc:sldMk cId="3595621667" sldId="268"/>
        </pc:sldMkLst>
      </pc:sldChg>
      <pc:sldChg chg="add">
        <pc:chgData name="Jo Claes" userId="d64208f3-0076-4064-b6ac-7d8ee9dc279f" providerId="ADAL" clId="{4D3C6807-9F23-4827-A535-AEAD77C31BC8}" dt="2019-11-18T10:39:51.317" v="0"/>
        <pc:sldMkLst>
          <pc:docMk/>
          <pc:sldMk cId="2732762388" sldId="269"/>
        </pc:sldMkLst>
      </pc:sldChg>
      <pc:sldChg chg="add">
        <pc:chgData name="Jo Claes" userId="d64208f3-0076-4064-b6ac-7d8ee9dc279f" providerId="ADAL" clId="{4D3C6807-9F23-4827-A535-AEAD77C31BC8}" dt="2019-11-18T10:39:51.317" v="0"/>
        <pc:sldMkLst>
          <pc:docMk/>
          <pc:sldMk cId="766190327" sldId="271"/>
        </pc:sldMkLst>
      </pc:sldChg>
      <pc:sldChg chg="add">
        <pc:chgData name="Jo Claes" userId="d64208f3-0076-4064-b6ac-7d8ee9dc279f" providerId="ADAL" clId="{4D3C6807-9F23-4827-A535-AEAD77C31BC8}" dt="2019-11-18T10:39:51.317" v="0"/>
        <pc:sldMkLst>
          <pc:docMk/>
          <pc:sldMk cId="1336553672" sldId="272"/>
        </pc:sldMkLst>
      </pc:sldChg>
      <pc:sldChg chg="add">
        <pc:chgData name="Jo Claes" userId="d64208f3-0076-4064-b6ac-7d8ee9dc279f" providerId="ADAL" clId="{4D3C6807-9F23-4827-A535-AEAD77C31BC8}" dt="2019-11-18T10:39:51.317" v="0"/>
        <pc:sldMkLst>
          <pc:docMk/>
          <pc:sldMk cId="3974709977" sldId="273"/>
        </pc:sldMkLst>
      </pc:sldChg>
      <pc:sldChg chg="add">
        <pc:chgData name="Jo Claes" userId="d64208f3-0076-4064-b6ac-7d8ee9dc279f" providerId="ADAL" clId="{4D3C6807-9F23-4827-A535-AEAD77C31BC8}" dt="2019-11-18T10:39:51.317" v="0"/>
        <pc:sldMkLst>
          <pc:docMk/>
          <pc:sldMk cId="10693358" sldId="274"/>
        </pc:sldMkLst>
      </pc:sldChg>
      <pc:sldChg chg="add">
        <pc:chgData name="Jo Claes" userId="d64208f3-0076-4064-b6ac-7d8ee9dc279f" providerId="ADAL" clId="{4D3C6807-9F23-4827-A535-AEAD77C31BC8}" dt="2019-11-18T10:39:51.317" v="0"/>
        <pc:sldMkLst>
          <pc:docMk/>
          <pc:sldMk cId="1345062143" sldId="275"/>
        </pc:sldMkLst>
      </pc:sldChg>
      <pc:sldChg chg="add">
        <pc:chgData name="Jo Claes" userId="d64208f3-0076-4064-b6ac-7d8ee9dc279f" providerId="ADAL" clId="{4D3C6807-9F23-4827-A535-AEAD77C31BC8}" dt="2019-11-18T10:39:51.317" v="0"/>
        <pc:sldMkLst>
          <pc:docMk/>
          <pc:sldMk cId="1950089836" sldId="276"/>
        </pc:sldMkLst>
      </pc:sldChg>
      <pc:sldChg chg="add">
        <pc:chgData name="Jo Claes" userId="d64208f3-0076-4064-b6ac-7d8ee9dc279f" providerId="ADAL" clId="{4D3C6807-9F23-4827-A535-AEAD77C31BC8}" dt="2019-11-18T10:39:51.317" v="0"/>
        <pc:sldMkLst>
          <pc:docMk/>
          <pc:sldMk cId="2776807516" sldId="278"/>
        </pc:sldMkLst>
      </pc:sldChg>
      <pc:sldChg chg="add">
        <pc:chgData name="Jo Claes" userId="d64208f3-0076-4064-b6ac-7d8ee9dc279f" providerId="ADAL" clId="{4D3C6807-9F23-4827-A535-AEAD77C31BC8}" dt="2019-11-18T10:39:51.317" v="0"/>
        <pc:sldMkLst>
          <pc:docMk/>
          <pc:sldMk cId="1263923172" sldId="279"/>
        </pc:sldMkLst>
      </pc:sldChg>
      <pc:sldChg chg="add">
        <pc:chgData name="Jo Claes" userId="d64208f3-0076-4064-b6ac-7d8ee9dc279f" providerId="ADAL" clId="{4D3C6807-9F23-4827-A535-AEAD77C31BC8}" dt="2019-11-18T10:39:51.317" v="0"/>
        <pc:sldMkLst>
          <pc:docMk/>
          <pc:sldMk cId="2132284982" sldId="280"/>
        </pc:sldMkLst>
      </pc:sldChg>
      <pc:sldChg chg="add">
        <pc:chgData name="Jo Claes" userId="d64208f3-0076-4064-b6ac-7d8ee9dc279f" providerId="ADAL" clId="{4D3C6807-9F23-4827-A535-AEAD77C31BC8}" dt="2019-11-18T10:39:51.317" v="0"/>
        <pc:sldMkLst>
          <pc:docMk/>
          <pc:sldMk cId="1058507469" sldId="281"/>
        </pc:sldMkLst>
      </pc:sldChg>
      <pc:sldChg chg="add">
        <pc:chgData name="Jo Claes" userId="d64208f3-0076-4064-b6ac-7d8ee9dc279f" providerId="ADAL" clId="{4D3C6807-9F23-4827-A535-AEAD77C31BC8}" dt="2019-11-18T10:39:51.317" v="0"/>
        <pc:sldMkLst>
          <pc:docMk/>
          <pc:sldMk cId="3455117168" sldId="282"/>
        </pc:sldMkLst>
      </pc:sldChg>
      <pc:sldChg chg="add">
        <pc:chgData name="Jo Claes" userId="d64208f3-0076-4064-b6ac-7d8ee9dc279f" providerId="ADAL" clId="{4D3C6807-9F23-4827-A535-AEAD77C31BC8}" dt="2019-11-18T10:39:51.317" v="0"/>
        <pc:sldMkLst>
          <pc:docMk/>
          <pc:sldMk cId="1514881958" sldId="283"/>
        </pc:sldMkLst>
      </pc:sldChg>
      <pc:sldChg chg="add">
        <pc:chgData name="Jo Claes" userId="d64208f3-0076-4064-b6ac-7d8ee9dc279f" providerId="ADAL" clId="{4D3C6807-9F23-4827-A535-AEAD77C31BC8}" dt="2019-11-18T10:39:51.317" v="0"/>
        <pc:sldMkLst>
          <pc:docMk/>
          <pc:sldMk cId="965489145" sldId="284"/>
        </pc:sldMkLst>
      </pc:sldChg>
      <pc:sldChg chg="add">
        <pc:chgData name="Jo Claes" userId="d64208f3-0076-4064-b6ac-7d8ee9dc279f" providerId="ADAL" clId="{4D3C6807-9F23-4827-A535-AEAD77C31BC8}" dt="2019-11-18T10:39:51.317" v="0"/>
        <pc:sldMkLst>
          <pc:docMk/>
          <pc:sldMk cId="787169354" sldId="285"/>
        </pc:sldMkLst>
      </pc:sldChg>
      <pc:sldChg chg="add">
        <pc:chgData name="Jo Claes" userId="d64208f3-0076-4064-b6ac-7d8ee9dc279f" providerId="ADAL" clId="{4D3C6807-9F23-4827-A535-AEAD77C31BC8}" dt="2019-11-18T10:39:51.317" v="0"/>
        <pc:sldMkLst>
          <pc:docMk/>
          <pc:sldMk cId="3989894746" sldId="286"/>
        </pc:sldMkLst>
      </pc:sldChg>
      <pc:sldChg chg="add">
        <pc:chgData name="Jo Claes" userId="d64208f3-0076-4064-b6ac-7d8ee9dc279f" providerId="ADAL" clId="{4D3C6807-9F23-4827-A535-AEAD77C31BC8}" dt="2019-11-18T10:39:51.317" v="0"/>
        <pc:sldMkLst>
          <pc:docMk/>
          <pc:sldMk cId="2519409963" sldId="287"/>
        </pc:sldMkLst>
      </pc:sldChg>
      <pc:sldChg chg="add">
        <pc:chgData name="Jo Claes" userId="d64208f3-0076-4064-b6ac-7d8ee9dc279f" providerId="ADAL" clId="{4D3C6807-9F23-4827-A535-AEAD77C31BC8}" dt="2019-11-18T10:39:51.317" v="0"/>
        <pc:sldMkLst>
          <pc:docMk/>
          <pc:sldMk cId="3629375011" sldId="288"/>
        </pc:sldMkLst>
      </pc:sldChg>
      <pc:sldChg chg="add">
        <pc:chgData name="Jo Claes" userId="d64208f3-0076-4064-b6ac-7d8ee9dc279f" providerId="ADAL" clId="{4D3C6807-9F23-4827-A535-AEAD77C31BC8}" dt="2019-11-18T10:39:51.317" v="0"/>
        <pc:sldMkLst>
          <pc:docMk/>
          <pc:sldMk cId="1420525813" sldId="289"/>
        </pc:sldMkLst>
      </pc:sldChg>
      <pc:sldChg chg="add">
        <pc:chgData name="Jo Claes" userId="d64208f3-0076-4064-b6ac-7d8ee9dc279f" providerId="ADAL" clId="{4D3C6807-9F23-4827-A535-AEAD77C31BC8}" dt="2019-11-18T10:39:51.317" v="0"/>
        <pc:sldMkLst>
          <pc:docMk/>
          <pc:sldMk cId="720255483" sldId="290"/>
        </pc:sldMkLst>
      </pc:sldChg>
      <pc:sldChg chg="add">
        <pc:chgData name="Jo Claes" userId="d64208f3-0076-4064-b6ac-7d8ee9dc279f" providerId="ADAL" clId="{4D3C6807-9F23-4827-A535-AEAD77C31BC8}" dt="2019-11-18T10:39:51.317" v="0"/>
        <pc:sldMkLst>
          <pc:docMk/>
          <pc:sldMk cId="1938681123" sldId="291"/>
        </pc:sldMkLst>
      </pc:sldChg>
      <pc:sldChg chg="add">
        <pc:chgData name="Jo Claes" userId="d64208f3-0076-4064-b6ac-7d8ee9dc279f" providerId="ADAL" clId="{4D3C6807-9F23-4827-A535-AEAD77C31BC8}" dt="2019-11-18T10:39:51.317" v="0"/>
        <pc:sldMkLst>
          <pc:docMk/>
          <pc:sldMk cId="980516574" sldId="292"/>
        </pc:sldMkLst>
      </pc:sldChg>
      <pc:sldChg chg="add">
        <pc:chgData name="Jo Claes" userId="d64208f3-0076-4064-b6ac-7d8ee9dc279f" providerId="ADAL" clId="{4D3C6807-9F23-4827-A535-AEAD77C31BC8}" dt="2019-11-18T10:39:51.317" v="0"/>
        <pc:sldMkLst>
          <pc:docMk/>
          <pc:sldMk cId="3042361512" sldId="295"/>
        </pc:sldMkLst>
      </pc:sldChg>
      <pc:sldChg chg="add">
        <pc:chgData name="Jo Claes" userId="d64208f3-0076-4064-b6ac-7d8ee9dc279f" providerId="ADAL" clId="{4D3C6807-9F23-4827-A535-AEAD77C31BC8}" dt="2019-11-18T10:39:51.317" v="0"/>
        <pc:sldMkLst>
          <pc:docMk/>
          <pc:sldMk cId="1078791873" sldId="296"/>
        </pc:sldMkLst>
      </pc:sldChg>
      <pc:sldChg chg="add">
        <pc:chgData name="Jo Claes" userId="d64208f3-0076-4064-b6ac-7d8ee9dc279f" providerId="ADAL" clId="{4D3C6807-9F23-4827-A535-AEAD77C31BC8}" dt="2019-11-18T10:39:51.317" v="0"/>
        <pc:sldMkLst>
          <pc:docMk/>
          <pc:sldMk cId="1385231150" sldId="297"/>
        </pc:sldMkLst>
      </pc:sldChg>
      <pc:sldChg chg="add">
        <pc:chgData name="Jo Claes" userId="d64208f3-0076-4064-b6ac-7d8ee9dc279f" providerId="ADAL" clId="{4D3C6807-9F23-4827-A535-AEAD77C31BC8}" dt="2019-11-18T10:39:51.317" v="0"/>
        <pc:sldMkLst>
          <pc:docMk/>
          <pc:sldMk cId="4031472397" sldId="298"/>
        </pc:sldMkLst>
      </pc:sldChg>
      <pc:sldChg chg="add">
        <pc:chgData name="Jo Claes" userId="d64208f3-0076-4064-b6ac-7d8ee9dc279f" providerId="ADAL" clId="{4D3C6807-9F23-4827-A535-AEAD77C31BC8}" dt="2019-11-18T10:39:51.317" v="0"/>
        <pc:sldMkLst>
          <pc:docMk/>
          <pc:sldMk cId="2478900366" sldId="299"/>
        </pc:sldMkLst>
      </pc:sldChg>
      <pc:sldChg chg="add">
        <pc:chgData name="Jo Claes" userId="d64208f3-0076-4064-b6ac-7d8ee9dc279f" providerId="ADAL" clId="{4D3C6807-9F23-4827-A535-AEAD77C31BC8}" dt="2019-11-18T10:39:51.317" v="0"/>
        <pc:sldMkLst>
          <pc:docMk/>
          <pc:sldMk cId="2851136917" sldId="300"/>
        </pc:sldMkLst>
      </pc:sldChg>
      <pc:sldChg chg="add">
        <pc:chgData name="Jo Claes" userId="d64208f3-0076-4064-b6ac-7d8ee9dc279f" providerId="ADAL" clId="{4D3C6807-9F23-4827-A535-AEAD77C31BC8}" dt="2019-11-18T10:39:51.317" v="0"/>
        <pc:sldMkLst>
          <pc:docMk/>
          <pc:sldMk cId="1201355298" sldId="301"/>
        </pc:sldMkLst>
      </pc:sldChg>
      <pc:sldChg chg="add">
        <pc:chgData name="Jo Claes" userId="d64208f3-0076-4064-b6ac-7d8ee9dc279f" providerId="ADAL" clId="{4D3C6807-9F23-4827-A535-AEAD77C31BC8}" dt="2019-11-18T10:39:51.317" v="0"/>
        <pc:sldMkLst>
          <pc:docMk/>
          <pc:sldMk cId="3994134411" sldId="302"/>
        </pc:sldMkLst>
      </pc:sldChg>
      <pc:sldChg chg="add">
        <pc:chgData name="Jo Claes" userId="d64208f3-0076-4064-b6ac-7d8ee9dc279f" providerId="ADAL" clId="{4D3C6807-9F23-4827-A535-AEAD77C31BC8}" dt="2019-11-18T10:39:51.317" v="0"/>
        <pc:sldMkLst>
          <pc:docMk/>
          <pc:sldMk cId="1387882494" sldId="303"/>
        </pc:sldMkLst>
      </pc:sldChg>
      <pc:sldChg chg="add">
        <pc:chgData name="Jo Claes" userId="d64208f3-0076-4064-b6ac-7d8ee9dc279f" providerId="ADAL" clId="{4D3C6807-9F23-4827-A535-AEAD77C31BC8}" dt="2019-11-18T10:39:51.317" v="0"/>
        <pc:sldMkLst>
          <pc:docMk/>
          <pc:sldMk cId="1981251619" sldId="304"/>
        </pc:sldMkLst>
      </pc:sldChg>
      <pc:sldChg chg="add">
        <pc:chgData name="Jo Claes" userId="d64208f3-0076-4064-b6ac-7d8ee9dc279f" providerId="ADAL" clId="{4D3C6807-9F23-4827-A535-AEAD77C31BC8}" dt="2019-11-18T10:39:51.317" v="0"/>
        <pc:sldMkLst>
          <pc:docMk/>
          <pc:sldMk cId="1431037377" sldId="305"/>
        </pc:sldMkLst>
      </pc:sldChg>
      <pc:sldChg chg="add">
        <pc:chgData name="Jo Claes" userId="d64208f3-0076-4064-b6ac-7d8ee9dc279f" providerId="ADAL" clId="{4D3C6807-9F23-4827-A535-AEAD77C31BC8}" dt="2019-11-18T10:39:51.317" v="0"/>
        <pc:sldMkLst>
          <pc:docMk/>
          <pc:sldMk cId="2385657204" sldId="306"/>
        </pc:sldMkLst>
      </pc:sldChg>
      <pc:sldChg chg="add">
        <pc:chgData name="Jo Claes" userId="d64208f3-0076-4064-b6ac-7d8ee9dc279f" providerId="ADAL" clId="{4D3C6807-9F23-4827-A535-AEAD77C31BC8}" dt="2019-11-18T10:39:51.317" v="0"/>
        <pc:sldMkLst>
          <pc:docMk/>
          <pc:sldMk cId="962440167" sldId="307"/>
        </pc:sldMkLst>
      </pc:sldChg>
      <pc:sldChg chg="add">
        <pc:chgData name="Jo Claes" userId="d64208f3-0076-4064-b6ac-7d8ee9dc279f" providerId="ADAL" clId="{4D3C6807-9F23-4827-A535-AEAD77C31BC8}" dt="2019-11-18T10:39:51.317" v="0"/>
        <pc:sldMkLst>
          <pc:docMk/>
          <pc:sldMk cId="1094364893" sldId="308"/>
        </pc:sldMkLst>
      </pc:sldChg>
      <pc:sldChg chg="add">
        <pc:chgData name="Jo Claes" userId="d64208f3-0076-4064-b6ac-7d8ee9dc279f" providerId="ADAL" clId="{4D3C6807-9F23-4827-A535-AEAD77C31BC8}" dt="2019-11-18T10:39:51.317" v="0"/>
        <pc:sldMkLst>
          <pc:docMk/>
          <pc:sldMk cId="2643264664" sldId="309"/>
        </pc:sldMkLst>
      </pc:sldChg>
      <pc:sldChg chg="add">
        <pc:chgData name="Jo Claes" userId="d64208f3-0076-4064-b6ac-7d8ee9dc279f" providerId="ADAL" clId="{4D3C6807-9F23-4827-A535-AEAD77C31BC8}" dt="2019-11-18T10:39:51.317" v="0"/>
        <pc:sldMkLst>
          <pc:docMk/>
          <pc:sldMk cId="2092567530" sldId="310"/>
        </pc:sldMkLst>
      </pc:sldChg>
      <pc:sldChg chg="add">
        <pc:chgData name="Jo Claes" userId="d64208f3-0076-4064-b6ac-7d8ee9dc279f" providerId="ADAL" clId="{4D3C6807-9F23-4827-A535-AEAD77C31BC8}" dt="2019-11-18T10:39:51.317" v="0"/>
        <pc:sldMkLst>
          <pc:docMk/>
          <pc:sldMk cId="1435866151" sldId="312"/>
        </pc:sldMkLst>
      </pc:sldChg>
      <pc:sldChg chg="add">
        <pc:chgData name="Jo Claes" userId="d64208f3-0076-4064-b6ac-7d8ee9dc279f" providerId="ADAL" clId="{4D3C6807-9F23-4827-A535-AEAD77C31BC8}" dt="2019-11-18T10:39:51.317" v="0"/>
        <pc:sldMkLst>
          <pc:docMk/>
          <pc:sldMk cId="4054189583" sldId="313"/>
        </pc:sldMkLst>
      </pc:sldChg>
      <pc:sldChg chg="add">
        <pc:chgData name="Jo Claes" userId="d64208f3-0076-4064-b6ac-7d8ee9dc279f" providerId="ADAL" clId="{4D3C6807-9F23-4827-A535-AEAD77C31BC8}" dt="2019-11-18T10:39:51.317" v="0"/>
        <pc:sldMkLst>
          <pc:docMk/>
          <pc:sldMk cId="3175243443" sldId="327"/>
        </pc:sldMkLst>
      </pc:sldChg>
      <pc:sldChg chg="add">
        <pc:chgData name="Jo Claes" userId="d64208f3-0076-4064-b6ac-7d8ee9dc279f" providerId="ADAL" clId="{4D3C6807-9F23-4827-A535-AEAD77C31BC8}" dt="2019-11-18T10:39:51.317" v="0"/>
        <pc:sldMkLst>
          <pc:docMk/>
          <pc:sldMk cId="1210451500" sldId="328"/>
        </pc:sldMkLst>
      </pc:sldChg>
      <pc:sldChg chg="add">
        <pc:chgData name="Jo Claes" userId="d64208f3-0076-4064-b6ac-7d8ee9dc279f" providerId="ADAL" clId="{4D3C6807-9F23-4827-A535-AEAD77C31BC8}" dt="2019-11-18T10:39:51.317" v="0"/>
        <pc:sldMkLst>
          <pc:docMk/>
          <pc:sldMk cId="1001475526" sldId="329"/>
        </pc:sldMkLst>
      </pc:sldChg>
      <pc:sldChg chg="add">
        <pc:chgData name="Jo Claes" userId="d64208f3-0076-4064-b6ac-7d8ee9dc279f" providerId="ADAL" clId="{4D3C6807-9F23-4827-A535-AEAD77C31BC8}" dt="2019-11-18T10:39:51.317" v="0"/>
        <pc:sldMkLst>
          <pc:docMk/>
          <pc:sldMk cId="1809768617" sldId="330"/>
        </pc:sldMkLst>
      </pc:sldChg>
      <pc:sldChg chg="add">
        <pc:chgData name="Jo Claes" userId="d64208f3-0076-4064-b6ac-7d8ee9dc279f" providerId="ADAL" clId="{4D3C6807-9F23-4827-A535-AEAD77C31BC8}" dt="2019-11-18T10:39:51.317" v="0"/>
        <pc:sldMkLst>
          <pc:docMk/>
          <pc:sldMk cId="4264044469" sldId="331"/>
        </pc:sldMkLst>
      </pc:sldChg>
      <pc:sldChg chg="add">
        <pc:chgData name="Jo Claes" userId="d64208f3-0076-4064-b6ac-7d8ee9dc279f" providerId="ADAL" clId="{4D3C6807-9F23-4827-A535-AEAD77C31BC8}" dt="2019-11-18T10:39:51.317" v="0"/>
        <pc:sldMkLst>
          <pc:docMk/>
          <pc:sldMk cId="670343059" sldId="332"/>
        </pc:sldMkLst>
      </pc:sldChg>
      <pc:sldChg chg="add">
        <pc:chgData name="Jo Claes" userId="d64208f3-0076-4064-b6ac-7d8ee9dc279f" providerId="ADAL" clId="{4D3C6807-9F23-4827-A535-AEAD77C31BC8}" dt="2019-11-18T10:39:51.317" v="0"/>
        <pc:sldMkLst>
          <pc:docMk/>
          <pc:sldMk cId="2967209307" sldId="333"/>
        </pc:sldMkLst>
      </pc:sldChg>
      <pc:sldChg chg="add">
        <pc:chgData name="Jo Claes" userId="d64208f3-0076-4064-b6ac-7d8ee9dc279f" providerId="ADAL" clId="{4D3C6807-9F23-4827-A535-AEAD77C31BC8}" dt="2019-11-18T10:39:51.317" v="0"/>
        <pc:sldMkLst>
          <pc:docMk/>
          <pc:sldMk cId="3995230863" sldId="335"/>
        </pc:sldMkLst>
      </pc:sldChg>
      <pc:sldChg chg="add">
        <pc:chgData name="Jo Claes" userId="d64208f3-0076-4064-b6ac-7d8ee9dc279f" providerId="ADAL" clId="{4D3C6807-9F23-4827-A535-AEAD77C31BC8}" dt="2019-11-18T10:39:51.317" v="0"/>
        <pc:sldMkLst>
          <pc:docMk/>
          <pc:sldMk cId="239988989" sldId="339"/>
        </pc:sldMkLst>
      </pc:sldChg>
      <pc:sldChg chg="add">
        <pc:chgData name="Jo Claes" userId="d64208f3-0076-4064-b6ac-7d8ee9dc279f" providerId="ADAL" clId="{4D3C6807-9F23-4827-A535-AEAD77C31BC8}" dt="2019-11-18T10:39:51.317" v="0"/>
        <pc:sldMkLst>
          <pc:docMk/>
          <pc:sldMk cId="3698694067" sldId="346"/>
        </pc:sldMkLst>
      </pc:sldChg>
      <pc:sldChg chg="add">
        <pc:chgData name="Jo Claes" userId="d64208f3-0076-4064-b6ac-7d8ee9dc279f" providerId="ADAL" clId="{4D3C6807-9F23-4827-A535-AEAD77C31BC8}" dt="2019-11-18T10:39:51.317" v="0"/>
        <pc:sldMkLst>
          <pc:docMk/>
          <pc:sldMk cId="2354747406" sldId="348"/>
        </pc:sldMkLst>
      </pc:sldChg>
      <pc:sldChg chg="add">
        <pc:chgData name="Jo Claes" userId="d64208f3-0076-4064-b6ac-7d8ee9dc279f" providerId="ADAL" clId="{4D3C6807-9F23-4827-A535-AEAD77C31BC8}" dt="2019-11-18T10:39:51.317" v="0"/>
        <pc:sldMkLst>
          <pc:docMk/>
          <pc:sldMk cId="515197178" sldId="354"/>
        </pc:sldMkLst>
      </pc:sldChg>
      <pc:sldChg chg="add">
        <pc:chgData name="Jo Claes" userId="d64208f3-0076-4064-b6ac-7d8ee9dc279f" providerId="ADAL" clId="{4D3C6807-9F23-4827-A535-AEAD77C31BC8}" dt="2019-11-18T10:39:51.317" v="0"/>
        <pc:sldMkLst>
          <pc:docMk/>
          <pc:sldMk cId="3217375322" sldId="355"/>
        </pc:sldMkLst>
      </pc:sldChg>
      <pc:sldChg chg="add">
        <pc:chgData name="Jo Claes" userId="d64208f3-0076-4064-b6ac-7d8ee9dc279f" providerId="ADAL" clId="{4D3C6807-9F23-4827-A535-AEAD77C31BC8}" dt="2019-11-18T10:39:51.317" v="0"/>
        <pc:sldMkLst>
          <pc:docMk/>
          <pc:sldMk cId="2125988290" sldId="359"/>
        </pc:sldMkLst>
      </pc:sldChg>
      <pc:sldChg chg="add">
        <pc:chgData name="Jo Claes" userId="d64208f3-0076-4064-b6ac-7d8ee9dc279f" providerId="ADAL" clId="{4D3C6807-9F23-4827-A535-AEAD77C31BC8}" dt="2019-11-18T10:39:51.317" v="0"/>
        <pc:sldMkLst>
          <pc:docMk/>
          <pc:sldMk cId="363517695" sldId="360"/>
        </pc:sldMkLst>
      </pc:sldChg>
      <pc:sldChg chg="add">
        <pc:chgData name="Jo Claes" userId="d64208f3-0076-4064-b6ac-7d8ee9dc279f" providerId="ADAL" clId="{4D3C6807-9F23-4827-A535-AEAD77C31BC8}" dt="2019-11-18T10:39:51.317" v="0"/>
        <pc:sldMkLst>
          <pc:docMk/>
          <pc:sldMk cId="1904039946" sldId="361"/>
        </pc:sldMkLst>
      </pc:sldChg>
      <pc:sldChg chg="add">
        <pc:chgData name="Jo Claes" userId="d64208f3-0076-4064-b6ac-7d8ee9dc279f" providerId="ADAL" clId="{4D3C6807-9F23-4827-A535-AEAD77C31BC8}" dt="2019-11-18T10:39:51.317" v="0"/>
        <pc:sldMkLst>
          <pc:docMk/>
          <pc:sldMk cId="5885751" sldId="362"/>
        </pc:sldMkLst>
      </pc:sldChg>
      <pc:sldChg chg="add">
        <pc:chgData name="Jo Claes" userId="d64208f3-0076-4064-b6ac-7d8ee9dc279f" providerId="ADAL" clId="{4D3C6807-9F23-4827-A535-AEAD77C31BC8}" dt="2019-11-18T10:39:51.317" v="0"/>
        <pc:sldMkLst>
          <pc:docMk/>
          <pc:sldMk cId="2206841263" sldId="363"/>
        </pc:sldMkLst>
      </pc:sldChg>
      <pc:sldChg chg="add">
        <pc:chgData name="Jo Claes" userId="d64208f3-0076-4064-b6ac-7d8ee9dc279f" providerId="ADAL" clId="{4D3C6807-9F23-4827-A535-AEAD77C31BC8}" dt="2019-11-18T10:39:51.317" v="0"/>
        <pc:sldMkLst>
          <pc:docMk/>
          <pc:sldMk cId="4200312899" sldId="365"/>
        </pc:sldMkLst>
      </pc:sldChg>
      <pc:sldChg chg="add">
        <pc:chgData name="Jo Claes" userId="d64208f3-0076-4064-b6ac-7d8ee9dc279f" providerId="ADAL" clId="{4D3C6807-9F23-4827-A535-AEAD77C31BC8}" dt="2019-11-18T10:39:51.317" v="0"/>
        <pc:sldMkLst>
          <pc:docMk/>
          <pc:sldMk cId="3884375646" sldId="366"/>
        </pc:sldMkLst>
      </pc:sldChg>
      <pc:sldChg chg="add">
        <pc:chgData name="Jo Claes" userId="d64208f3-0076-4064-b6ac-7d8ee9dc279f" providerId="ADAL" clId="{4D3C6807-9F23-4827-A535-AEAD77C31BC8}" dt="2019-11-18T10:39:51.317" v="0"/>
        <pc:sldMkLst>
          <pc:docMk/>
          <pc:sldMk cId="2546220863" sldId="367"/>
        </pc:sldMkLst>
      </pc:sldChg>
      <pc:sldChg chg="add">
        <pc:chgData name="Jo Claes" userId="d64208f3-0076-4064-b6ac-7d8ee9dc279f" providerId="ADAL" clId="{4D3C6807-9F23-4827-A535-AEAD77C31BC8}" dt="2019-11-18T10:39:51.317" v="0"/>
        <pc:sldMkLst>
          <pc:docMk/>
          <pc:sldMk cId="2791386305" sldId="368"/>
        </pc:sldMkLst>
      </pc:sldChg>
      <pc:sldChg chg="add">
        <pc:chgData name="Jo Claes" userId="d64208f3-0076-4064-b6ac-7d8ee9dc279f" providerId="ADAL" clId="{4D3C6807-9F23-4827-A535-AEAD77C31BC8}" dt="2019-11-18T10:39:51.317" v="0"/>
        <pc:sldMkLst>
          <pc:docMk/>
          <pc:sldMk cId="2597407457" sldId="369"/>
        </pc:sldMkLst>
      </pc:sldChg>
      <pc:sldChg chg="add">
        <pc:chgData name="Jo Claes" userId="d64208f3-0076-4064-b6ac-7d8ee9dc279f" providerId="ADAL" clId="{4D3C6807-9F23-4827-A535-AEAD77C31BC8}" dt="2019-11-18T10:39:51.317" v="0"/>
        <pc:sldMkLst>
          <pc:docMk/>
          <pc:sldMk cId="2481690172" sldId="370"/>
        </pc:sldMkLst>
      </pc:sldChg>
      <pc:sldChg chg="add">
        <pc:chgData name="Jo Claes" userId="d64208f3-0076-4064-b6ac-7d8ee9dc279f" providerId="ADAL" clId="{4D3C6807-9F23-4827-A535-AEAD77C31BC8}" dt="2019-11-18T10:39:51.317" v="0"/>
        <pc:sldMkLst>
          <pc:docMk/>
          <pc:sldMk cId="628794049" sldId="371"/>
        </pc:sldMkLst>
      </pc:sldChg>
      <pc:sldChg chg="add">
        <pc:chgData name="Jo Claes" userId="d64208f3-0076-4064-b6ac-7d8ee9dc279f" providerId="ADAL" clId="{4D3C6807-9F23-4827-A535-AEAD77C31BC8}" dt="2019-11-18T10:39:51.317" v="0"/>
        <pc:sldMkLst>
          <pc:docMk/>
          <pc:sldMk cId="2237477015" sldId="372"/>
        </pc:sldMkLst>
      </pc:sldChg>
      <pc:sldChg chg="add">
        <pc:chgData name="Jo Claes" userId="d64208f3-0076-4064-b6ac-7d8ee9dc279f" providerId="ADAL" clId="{4D3C6807-9F23-4827-A535-AEAD77C31BC8}" dt="2019-11-18T10:39:51.317" v="0"/>
        <pc:sldMkLst>
          <pc:docMk/>
          <pc:sldMk cId="1519426716" sldId="373"/>
        </pc:sldMkLst>
      </pc:sldChg>
      <pc:sldChg chg="add">
        <pc:chgData name="Jo Claes" userId="d64208f3-0076-4064-b6ac-7d8ee9dc279f" providerId="ADAL" clId="{4D3C6807-9F23-4827-A535-AEAD77C31BC8}" dt="2019-11-18T10:39:51.317" v="0"/>
        <pc:sldMkLst>
          <pc:docMk/>
          <pc:sldMk cId="2912754980" sldId="374"/>
        </pc:sldMkLst>
      </pc:sldChg>
      <pc:sldChg chg="add">
        <pc:chgData name="Jo Claes" userId="d64208f3-0076-4064-b6ac-7d8ee9dc279f" providerId="ADAL" clId="{4D3C6807-9F23-4827-A535-AEAD77C31BC8}" dt="2019-11-18T10:39:51.317" v="0"/>
        <pc:sldMkLst>
          <pc:docMk/>
          <pc:sldMk cId="2487554739" sldId="375"/>
        </pc:sldMkLst>
      </pc:sldChg>
      <pc:sldChg chg="add">
        <pc:chgData name="Jo Claes" userId="d64208f3-0076-4064-b6ac-7d8ee9dc279f" providerId="ADAL" clId="{4D3C6807-9F23-4827-A535-AEAD77C31BC8}" dt="2019-11-18T10:39:51.317" v="0"/>
        <pc:sldMkLst>
          <pc:docMk/>
          <pc:sldMk cId="3941710690" sldId="376"/>
        </pc:sldMkLst>
      </pc:sldChg>
      <pc:sldChg chg="add">
        <pc:chgData name="Jo Claes" userId="d64208f3-0076-4064-b6ac-7d8ee9dc279f" providerId="ADAL" clId="{4D3C6807-9F23-4827-A535-AEAD77C31BC8}" dt="2019-11-18T10:39:51.317" v="0"/>
        <pc:sldMkLst>
          <pc:docMk/>
          <pc:sldMk cId="3434267313" sldId="377"/>
        </pc:sldMkLst>
      </pc:sldChg>
      <pc:sldChg chg="add">
        <pc:chgData name="Jo Claes" userId="d64208f3-0076-4064-b6ac-7d8ee9dc279f" providerId="ADAL" clId="{4D3C6807-9F23-4827-A535-AEAD77C31BC8}" dt="2019-11-18T10:39:51.317" v="0"/>
        <pc:sldMkLst>
          <pc:docMk/>
          <pc:sldMk cId="624434661" sldId="378"/>
        </pc:sldMkLst>
      </pc:sldChg>
      <pc:sldChg chg="add">
        <pc:chgData name="Jo Claes" userId="d64208f3-0076-4064-b6ac-7d8ee9dc279f" providerId="ADAL" clId="{4D3C6807-9F23-4827-A535-AEAD77C31BC8}" dt="2019-11-18T10:39:51.317" v="0"/>
        <pc:sldMkLst>
          <pc:docMk/>
          <pc:sldMk cId="2607474868" sldId="379"/>
        </pc:sldMkLst>
      </pc:sldChg>
      <pc:sldChg chg="add">
        <pc:chgData name="Jo Claes" userId="d64208f3-0076-4064-b6ac-7d8ee9dc279f" providerId="ADAL" clId="{4D3C6807-9F23-4827-A535-AEAD77C31BC8}" dt="2019-11-18T10:39:51.317" v="0"/>
        <pc:sldMkLst>
          <pc:docMk/>
          <pc:sldMk cId="2346383859" sldId="380"/>
        </pc:sldMkLst>
      </pc:sldChg>
      <pc:sldChg chg="add">
        <pc:chgData name="Jo Claes" userId="d64208f3-0076-4064-b6ac-7d8ee9dc279f" providerId="ADAL" clId="{4D3C6807-9F23-4827-A535-AEAD77C31BC8}" dt="2019-11-18T10:39:51.317" v="0"/>
        <pc:sldMkLst>
          <pc:docMk/>
          <pc:sldMk cId="178832548" sldId="381"/>
        </pc:sldMkLst>
      </pc:sldChg>
      <pc:sldChg chg="add">
        <pc:chgData name="Jo Claes" userId="d64208f3-0076-4064-b6ac-7d8ee9dc279f" providerId="ADAL" clId="{4D3C6807-9F23-4827-A535-AEAD77C31BC8}" dt="2019-11-18T10:39:51.317" v="0"/>
        <pc:sldMkLst>
          <pc:docMk/>
          <pc:sldMk cId="34491971" sldId="382"/>
        </pc:sldMkLst>
      </pc:sldChg>
      <pc:sldChg chg="add">
        <pc:chgData name="Jo Claes" userId="d64208f3-0076-4064-b6ac-7d8ee9dc279f" providerId="ADAL" clId="{4D3C6807-9F23-4827-A535-AEAD77C31BC8}" dt="2019-11-18T10:39:51.317" v="0"/>
        <pc:sldMkLst>
          <pc:docMk/>
          <pc:sldMk cId="646866470" sldId="384"/>
        </pc:sldMkLst>
      </pc:sldChg>
      <pc:sldChg chg="add">
        <pc:chgData name="Jo Claes" userId="d64208f3-0076-4064-b6ac-7d8ee9dc279f" providerId="ADAL" clId="{4D3C6807-9F23-4827-A535-AEAD77C31BC8}" dt="2019-11-18T10:39:51.317" v="0"/>
        <pc:sldMkLst>
          <pc:docMk/>
          <pc:sldMk cId="1713523788" sldId="385"/>
        </pc:sldMkLst>
      </pc:sldChg>
      <pc:sldChg chg="add">
        <pc:chgData name="Jo Claes" userId="d64208f3-0076-4064-b6ac-7d8ee9dc279f" providerId="ADAL" clId="{4D3C6807-9F23-4827-A535-AEAD77C31BC8}" dt="2019-11-18T10:39:51.317" v="0"/>
        <pc:sldMkLst>
          <pc:docMk/>
          <pc:sldMk cId="3532487090" sldId="386"/>
        </pc:sldMkLst>
      </pc:sldChg>
      <pc:sldChg chg="add">
        <pc:chgData name="Jo Claes" userId="d64208f3-0076-4064-b6ac-7d8ee9dc279f" providerId="ADAL" clId="{4D3C6807-9F23-4827-A535-AEAD77C31BC8}" dt="2019-11-18T10:39:51.317" v="0"/>
        <pc:sldMkLst>
          <pc:docMk/>
          <pc:sldMk cId="1765742664" sldId="387"/>
        </pc:sldMkLst>
      </pc:sldChg>
      <pc:sldChg chg="add">
        <pc:chgData name="Jo Claes" userId="d64208f3-0076-4064-b6ac-7d8ee9dc279f" providerId="ADAL" clId="{4D3C6807-9F23-4827-A535-AEAD77C31BC8}" dt="2019-11-18T10:39:51.317" v="0"/>
        <pc:sldMkLst>
          <pc:docMk/>
          <pc:sldMk cId="3358346288" sldId="388"/>
        </pc:sldMkLst>
      </pc:sldChg>
      <pc:sldChg chg="add">
        <pc:chgData name="Jo Claes" userId="d64208f3-0076-4064-b6ac-7d8ee9dc279f" providerId="ADAL" clId="{4D3C6807-9F23-4827-A535-AEAD77C31BC8}" dt="2019-11-18T10:39:51.317" v="0"/>
        <pc:sldMkLst>
          <pc:docMk/>
          <pc:sldMk cId="730610176" sldId="390"/>
        </pc:sldMkLst>
      </pc:sldChg>
      <pc:sldChg chg="add">
        <pc:chgData name="Jo Claes" userId="d64208f3-0076-4064-b6ac-7d8ee9dc279f" providerId="ADAL" clId="{4D3C6807-9F23-4827-A535-AEAD77C31BC8}" dt="2019-11-18T10:39:51.317" v="0"/>
        <pc:sldMkLst>
          <pc:docMk/>
          <pc:sldMk cId="2878312086" sldId="391"/>
        </pc:sldMkLst>
      </pc:sldChg>
      <pc:sldChg chg="add">
        <pc:chgData name="Jo Claes" userId="d64208f3-0076-4064-b6ac-7d8ee9dc279f" providerId="ADAL" clId="{4D3C6807-9F23-4827-A535-AEAD77C31BC8}" dt="2019-11-18T10:39:51.317" v="0"/>
        <pc:sldMkLst>
          <pc:docMk/>
          <pc:sldMk cId="3201540887" sldId="392"/>
        </pc:sldMkLst>
      </pc:sldChg>
      <pc:sldChg chg="add">
        <pc:chgData name="Jo Claes" userId="d64208f3-0076-4064-b6ac-7d8ee9dc279f" providerId="ADAL" clId="{4D3C6807-9F23-4827-A535-AEAD77C31BC8}" dt="2019-11-18T10:39:51.317" v="0"/>
        <pc:sldMkLst>
          <pc:docMk/>
          <pc:sldMk cId="3369381155" sldId="393"/>
        </pc:sldMkLst>
      </pc:sldChg>
      <pc:sldChg chg="add">
        <pc:chgData name="Jo Claes" userId="d64208f3-0076-4064-b6ac-7d8ee9dc279f" providerId="ADAL" clId="{4D3C6807-9F23-4827-A535-AEAD77C31BC8}" dt="2019-11-18T10:39:51.317" v="0"/>
        <pc:sldMkLst>
          <pc:docMk/>
          <pc:sldMk cId="2208446752" sldId="394"/>
        </pc:sldMkLst>
      </pc:sldChg>
      <pc:sldChg chg="add">
        <pc:chgData name="Jo Claes" userId="d64208f3-0076-4064-b6ac-7d8ee9dc279f" providerId="ADAL" clId="{4D3C6807-9F23-4827-A535-AEAD77C31BC8}" dt="2019-11-18T10:39:51.317" v="0"/>
        <pc:sldMkLst>
          <pc:docMk/>
          <pc:sldMk cId="522316791" sldId="395"/>
        </pc:sldMkLst>
      </pc:sldChg>
      <pc:sldChg chg="add">
        <pc:chgData name="Jo Claes" userId="d64208f3-0076-4064-b6ac-7d8ee9dc279f" providerId="ADAL" clId="{4D3C6807-9F23-4827-A535-AEAD77C31BC8}" dt="2019-11-18T10:39:51.317" v="0"/>
        <pc:sldMkLst>
          <pc:docMk/>
          <pc:sldMk cId="4105871499" sldId="396"/>
        </pc:sldMkLst>
      </pc:sldChg>
      <pc:sldChg chg="add">
        <pc:chgData name="Jo Claes" userId="d64208f3-0076-4064-b6ac-7d8ee9dc279f" providerId="ADAL" clId="{4D3C6807-9F23-4827-A535-AEAD77C31BC8}" dt="2019-11-18T10:39:51.317" v="0"/>
        <pc:sldMkLst>
          <pc:docMk/>
          <pc:sldMk cId="1195693360" sldId="397"/>
        </pc:sldMkLst>
      </pc:sldChg>
      <pc:sldChg chg="add">
        <pc:chgData name="Jo Claes" userId="d64208f3-0076-4064-b6ac-7d8ee9dc279f" providerId="ADAL" clId="{4D3C6807-9F23-4827-A535-AEAD77C31BC8}" dt="2019-11-18T10:39:51.317" v="0"/>
        <pc:sldMkLst>
          <pc:docMk/>
          <pc:sldMk cId="2226276399" sldId="398"/>
        </pc:sldMkLst>
      </pc:sldChg>
      <pc:sldChg chg="add">
        <pc:chgData name="Jo Claes" userId="d64208f3-0076-4064-b6ac-7d8ee9dc279f" providerId="ADAL" clId="{4D3C6807-9F23-4827-A535-AEAD77C31BC8}" dt="2019-11-18T10:39:51.317" v="0"/>
        <pc:sldMkLst>
          <pc:docMk/>
          <pc:sldMk cId="86913856" sldId="399"/>
        </pc:sldMkLst>
      </pc:sldChg>
      <pc:sldChg chg="add">
        <pc:chgData name="Jo Claes" userId="d64208f3-0076-4064-b6ac-7d8ee9dc279f" providerId="ADAL" clId="{4D3C6807-9F23-4827-A535-AEAD77C31BC8}" dt="2019-11-18T10:39:51.317" v="0"/>
        <pc:sldMkLst>
          <pc:docMk/>
          <pc:sldMk cId="1224831535" sldId="400"/>
        </pc:sldMkLst>
      </pc:sldChg>
      <pc:sldChg chg="add">
        <pc:chgData name="Jo Claes" userId="d64208f3-0076-4064-b6ac-7d8ee9dc279f" providerId="ADAL" clId="{4D3C6807-9F23-4827-A535-AEAD77C31BC8}" dt="2019-11-18T10:39:51.317" v="0"/>
        <pc:sldMkLst>
          <pc:docMk/>
          <pc:sldMk cId="3886620259" sldId="401"/>
        </pc:sldMkLst>
      </pc:sldChg>
      <pc:sldChg chg="add">
        <pc:chgData name="Jo Claes" userId="d64208f3-0076-4064-b6ac-7d8ee9dc279f" providerId="ADAL" clId="{4D3C6807-9F23-4827-A535-AEAD77C31BC8}" dt="2019-11-18T10:39:51.317" v="0"/>
        <pc:sldMkLst>
          <pc:docMk/>
          <pc:sldMk cId="3290143615" sldId="402"/>
        </pc:sldMkLst>
      </pc:sldChg>
      <pc:sldChg chg="add">
        <pc:chgData name="Jo Claes" userId="d64208f3-0076-4064-b6ac-7d8ee9dc279f" providerId="ADAL" clId="{4D3C6807-9F23-4827-A535-AEAD77C31BC8}" dt="2019-11-18T10:39:51.317" v="0"/>
        <pc:sldMkLst>
          <pc:docMk/>
          <pc:sldMk cId="2935969397" sldId="403"/>
        </pc:sldMkLst>
      </pc:sldChg>
      <pc:sldChg chg="add">
        <pc:chgData name="Jo Claes" userId="d64208f3-0076-4064-b6ac-7d8ee9dc279f" providerId="ADAL" clId="{4D3C6807-9F23-4827-A535-AEAD77C31BC8}" dt="2019-11-18T10:39:51.317" v="0"/>
        <pc:sldMkLst>
          <pc:docMk/>
          <pc:sldMk cId="2329425253" sldId="404"/>
        </pc:sldMkLst>
      </pc:sldChg>
      <pc:sldChg chg="add">
        <pc:chgData name="Jo Claes" userId="d64208f3-0076-4064-b6ac-7d8ee9dc279f" providerId="ADAL" clId="{4D3C6807-9F23-4827-A535-AEAD77C31BC8}" dt="2019-11-18T10:39:51.317" v="0"/>
        <pc:sldMkLst>
          <pc:docMk/>
          <pc:sldMk cId="2167316929" sldId="405"/>
        </pc:sldMkLst>
      </pc:sldChg>
      <pc:sldChg chg="add">
        <pc:chgData name="Jo Claes" userId="d64208f3-0076-4064-b6ac-7d8ee9dc279f" providerId="ADAL" clId="{4D3C6807-9F23-4827-A535-AEAD77C31BC8}" dt="2019-11-18T10:39:51.317" v="0"/>
        <pc:sldMkLst>
          <pc:docMk/>
          <pc:sldMk cId="1538287545" sldId="406"/>
        </pc:sldMkLst>
      </pc:sldChg>
      <pc:sldChg chg="add">
        <pc:chgData name="Jo Claes" userId="d64208f3-0076-4064-b6ac-7d8ee9dc279f" providerId="ADAL" clId="{4D3C6807-9F23-4827-A535-AEAD77C31BC8}" dt="2019-11-18T10:39:51.317" v="0"/>
        <pc:sldMkLst>
          <pc:docMk/>
          <pc:sldMk cId="4262902609" sldId="407"/>
        </pc:sldMkLst>
      </pc:sldChg>
      <pc:sldChg chg="add">
        <pc:chgData name="Jo Claes" userId="d64208f3-0076-4064-b6ac-7d8ee9dc279f" providerId="ADAL" clId="{4D3C6807-9F23-4827-A535-AEAD77C31BC8}" dt="2019-11-18T10:39:51.317" v="0"/>
        <pc:sldMkLst>
          <pc:docMk/>
          <pc:sldMk cId="554271280" sldId="408"/>
        </pc:sldMkLst>
      </pc:sldChg>
      <pc:sldChg chg="add">
        <pc:chgData name="Jo Claes" userId="d64208f3-0076-4064-b6ac-7d8ee9dc279f" providerId="ADAL" clId="{4D3C6807-9F23-4827-A535-AEAD77C31BC8}" dt="2019-11-18T10:39:51.317" v="0"/>
        <pc:sldMkLst>
          <pc:docMk/>
          <pc:sldMk cId="1118497595" sldId="409"/>
        </pc:sldMkLst>
      </pc:sldChg>
      <pc:sldChg chg="add">
        <pc:chgData name="Jo Claes" userId="d64208f3-0076-4064-b6ac-7d8ee9dc279f" providerId="ADAL" clId="{4D3C6807-9F23-4827-A535-AEAD77C31BC8}" dt="2019-11-18T10:39:51.317" v="0"/>
        <pc:sldMkLst>
          <pc:docMk/>
          <pc:sldMk cId="1090556209" sldId="410"/>
        </pc:sldMkLst>
      </pc:sldChg>
      <pc:sldChg chg="add">
        <pc:chgData name="Jo Claes" userId="d64208f3-0076-4064-b6ac-7d8ee9dc279f" providerId="ADAL" clId="{4D3C6807-9F23-4827-A535-AEAD77C31BC8}" dt="2019-11-18T10:39:51.317" v="0"/>
        <pc:sldMkLst>
          <pc:docMk/>
          <pc:sldMk cId="3854814930" sldId="411"/>
        </pc:sldMkLst>
      </pc:sldChg>
      <pc:sldChg chg="add">
        <pc:chgData name="Jo Claes" userId="d64208f3-0076-4064-b6ac-7d8ee9dc279f" providerId="ADAL" clId="{4D3C6807-9F23-4827-A535-AEAD77C31BC8}" dt="2019-11-18T10:39:51.317" v="0"/>
        <pc:sldMkLst>
          <pc:docMk/>
          <pc:sldMk cId="3720991003" sldId="412"/>
        </pc:sldMkLst>
      </pc:sldChg>
      <pc:sldChg chg="add">
        <pc:chgData name="Jo Claes" userId="d64208f3-0076-4064-b6ac-7d8ee9dc279f" providerId="ADAL" clId="{4D3C6807-9F23-4827-A535-AEAD77C31BC8}" dt="2019-11-18T10:39:51.317" v="0"/>
        <pc:sldMkLst>
          <pc:docMk/>
          <pc:sldMk cId="2288833616" sldId="413"/>
        </pc:sldMkLst>
      </pc:sldChg>
      <pc:sldChg chg="add">
        <pc:chgData name="Jo Claes" userId="d64208f3-0076-4064-b6ac-7d8ee9dc279f" providerId="ADAL" clId="{4D3C6807-9F23-4827-A535-AEAD77C31BC8}" dt="2019-11-18T10:39:51.317" v="0"/>
        <pc:sldMkLst>
          <pc:docMk/>
          <pc:sldMk cId="166805514" sldId="414"/>
        </pc:sldMkLst>
      </pc:sldChg>
    </pc:docChg>
  </pc:docChgLst>
  <pc:docChgLst>
    <pc:chgData name="Jo Claes" userId="d64208f3-0076-4064-b6ac-7d8ee9dc279f" providerId="ADAL" clId="{3409A6A9-AD2B-4741-9140-903611B6161F}"/>
    <pc:docChg chg="addSld modSld">
      <pc:chgData name="Jo Claes" userId="d64208f3-0076-4064-b6ac-7d8ee9dc279f" providerId="ADAL" clId="{3409A6A9-AD2B-4741-9140-903611B6161F}" dt="2019-11-18T10:42:57.308" v="11" actId="20577"/>
      <pc:docMkLst>
        <pc:docMk/>
      </pc:docMkLst>
      <pc:sldChg chg="modSp">
        <pc:chgData name="Jo Claes" userId="d64208f3-0076-4064-b6ac-7d8ee9dc279f" providerId="ADAL" clId="{3409A6A9-AD2B-4741-9140-903611B6161F}" dt="2019-11-18T10:41:33.464" v="0"/>
        <pc:sldMkLst>
          <pc:docMk/>
          <pc:sldMk cId="1512431047" sldId="257"/>
        </pc:sldMkLst>
        <pc:spChg chg="mod">
          <ac:chgData name="Jo Claes" userId="d64208f3-0076-4064-b6ac-7d8ee9dc279f" providerId="ADAL" clId="{3409A6A9-AD2B-4741-9140-903611B6161F}" dt="2019-11-18T10:41:33.464" v="0"/>
          <ac:spMkLst>
            <pc:docMk/>
            <pc:sldMk cId="1512431047" sldId="257"/>
            <ac:spMk id="8" creationId="{00000000-0000-0000-0000-000000000000}"/>
          </ac:spMkLst>
        </pc:spChg>
      </pc:sldChg>
      <pc:sldChg chg="modSp add">
        <pc:chgData name="Jo Claes" userId="d64208f3-0076-4064-b6ac-7d8ee9dc279f" providerId="ADAL" clId="{3409A6A9-AD2B-4741-9140-903611B6161F}" dt="2019-11-18T10:42:57.308" v="11" actId="20577"/>
        <pc:sldMkLst>
          <pc:docMk/>
          <pc:sldMk cId="1263928296" sldId="415"/>
        </pc:sldMkLst>
        <pc:spChg chg="mod">
          <ac:chgData name="Jo Claes" userId="d64208f3-0076-4064-b6ac-7d8ee9dc279f" providerId="ADAL" clId="{3409A6A9-AD2B-4741-9140-903611B6161F}" dt="2019-11-18T10:42:57.308" v="11" actId="20577"/>
          <ac:spMkLst>
            <pc:docMk/>
            <pc:sldMk cId="1263928296" sldId="415"/>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Map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3"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3"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Blad1!$B$12:$B$76</c:f>
              <c:numCache>
                <c:formatCode>General</c:formatCode>
                <c:ptCount val="65"/>
                <c:pt idx="0">
                  <c:v>0</c:v>
                </c:pt>
                <c:pt idx="1">
                  <c:v>5.000000971048402E-5</c:v>
                </c:pt>
                <c:pt idx="2">
                  <c:v>1.0000031073546041E-4</c:v>
                </c:pt>
                <c:pt idx="3">
                  <c:v>1.500023596473982E-4</c:v>
                </c:pt>
                <c:pt idx="4">
                  <c:v>2.0000994353470692E-4</c:v>
                </c:pt>
                <c:pt idx="5">
                  <c:v>2.5003034525972965E-4</c:v>
                </c:pt>
                <c:pt idx="6">
                  <c:v>3.0007550871667844E-4</c:v>
                </c:pt>
                <c:pt idx="7">
                  <c:v>3.5016320408966012E-4</c:v>
                </c:pt>
                <c:pt idx="8">
                  <c:v>4.0031819311059087E-4</c:v>
                </c:pt>
                <c:pt idx="9">
                  <c:v>4.5057339431724629E-4</c:v>
                </c:pt>
                <c:pt idx="10">
                  <c:v>5.0097104831114524E-4</c:v>
                </c:pt>
                <c:pt idx="11">
                  <c:v>5.5156388301555838E-4</c:v>
                </c:pt>
                <c:pt idx="12">
                  <c:v>6.0241627893355869E-4</c:v>
                </c:pt>
                <c:pt idx="13">
                  <c:v>6.5360543440585105E-4</c:v>
                </c:pt>
                <c:pt idx="14">
                  <c:v>7.0522253086885824E-4</c:v>
                </c:pt>
                <c:pt idx="15">
                  <c:v>7.5737389811265498E-4</c:v>
                </c:pt>
                <c:pt idx="16">
                  <c:v>8.1018217953890946E-4</c:v>
                </c:pt>
                <c:pt idx="17">
                  <c:v>8.6378749741895528E-4</c:v>
                </c:pt>
                <c:pt idx="18">
                  <c:v>9.1834861815165859E-4</c:v>
                </c:pt>
                <c:pt idx="19">
                  <c:v>9.7404411752139764E-4</c:v>
                </c:pt>
                <c:pt idx="20">
                  <c:v>1.0310735459561461E-3</c:v>
                </c:pt>
                <c:pt idx="21">
                  <c:v>1.0896585937853372E-3</c:v>
                </c:pt>
                <c:pt idx="22">
                  <c:v>1.1500442564978321E-3</c:v>
                </c:pt>
                <c:pt idx="23">
                  <c:v>1.2125000000000061E-3</c:v>
                </c:pt>
                <c:pt idx="24">
                  <c:v>1.2773209258736087E-3</c:v>
                </c:pt>
                <c:pt idx="25">
                  <c:v>1.344828936633774E-3</c:v>
                </c:pt>
                <c:pt idx="26">
                  <c:v>1.415373900986956E-3</c:v>
                </c:pt>
                <c:pt idx="27">
                  <c:v>1.48933481908904E-3</c:v>
                </c:pt>
                <c:pt idx="28">
                  <c:v>1.5671209878031721E-3</c:v>
                </c:pt>
                <c:pt idx="29">
                  <c:v>1.6491731659577862E-3</c:v>
                </c:pt>
                <c:pt idx="30">
                  <c:v>1.7359647396044599E-3</c:v>
                </c:pt>
                <c:pt idx="31">
                  <c:v>1.828002887276246E-3</c:v>
                </c:pt>
                <c:pt idx="32">
                  <c:v>1.9258297452450898E-3</c:v>
                </c:pt>
                <c:pt idx="33">
                  <c:v>2.0300235727804317E-3</c:v>
                </c:pt>
                <c:pt idx="34">
                  <c:v>2.1411999174065746E-3</c:v>
                </c:pt>
                <c:pt idx="35">
                  <c:v>2.260012780161086E-3</c:v>
                </c:pt>
                <c:pt idx="36">
                  <c:v>2.3871557808526254E-3</c:v>
                </c:pt>
                <c:pt idx="37">
                  <c:v>2.5233633233188498E-3</c:v>
                </c:pt>
                <c:pt idx="38">
                  <c:v>2.669411760684665E-3</c:v>
                </c:pt>
                <c:pt idx="39">
                  <c:v>2.8261205606196333E-3</c:v>
                </c:pt>
                <c:pt idx="40">
                  <c:v>2.9943534705965812E-3</c:v>
                </c:pt>
                <c:pt idx="41">
                  <c:v>3.1750196831492701E-3</c:v>
                </c:pt>
                <c:pt idx="42">
                  <c:v>3.3690750011303393E-3</c:v>
                </c:pt>
                <c:pt idx="43">
                  <c:v>3.5775230029692954E-3</c:v>
                </c:pt>
                <c:pt idx="44">
                  <c:v>3.8014162079305579E-3</c:v>
                </c:pt>
                <c:pt idx="45">
                  <c:v>4.0418572413713823E-3</c:v>
                </c:pt>
                <c:pt idx="46">
                  <c:v>4.3000000000000104E-3</c:v>
                </c:pt>
                <c:pt idx="47">
                  <c:v>4.5782561892603879E-3</c:v>
                </c:pt>
                <c:pt idx="48">
                  <c:v>4.959043283823049E-3</c:v>
                </c:pt>
                <c:pt idx="49">
                  <c:v>5.6190715437312334E-3</c:v>
                </c:pt>
                <c:pt idx="50">
                  <c:v>6.7907229661872334E-3</c:v>
                </c:pt>
                <c:pt idx="51">
                  <c:v>8.7511210376281026E-3</c:v>
                </c:pt>
                <c:pt idx="52">
                  <c:v>1.1816057805402361E-2</c:v>
                </c:pt>
                <c:pt idx="53">
                  <c:v>1.6335932700368601E-2</c:v>
                </c:pt>
                <c:pt idx="54">
                  <c:v>2.2692779023884901E-2</c:v>
                </c:pt>
                <c:pt idx="55">
                  <c:v>3.1297961295467899E-2</c:v>
                </c:pt>
                <c:pt idx="56">
                  <c:v>4.2590322082372976E-2</c:v>
                </c:pt>
                <c:pt idx="57">
                  <c:v>5.7034647855727059E-2</c:v>
                </c:pt>
                <c:pt idx="58">
                  <c:v>7.5120371165245822E-2</c:v>
                </c:pt>
                <c:pt idx="59">
                  <c:v>9.7360453748578143E-2</c:v>
                </c:pt>
                <c:pt idx="60">
                  <c:v>0.12429041187347313</c:v>
                </c:pt>
                <c:pt idx="61">
                  <c:v>0.15646745592658592</c:v>
                </c:pt>
                <c:pt idx="62">
                  <c:v>0.19446972343369379</c:v>
                </c:pt>
                <c:pt idx="63">
                  <c:v>0.23889558966038399</c:v>
                </c:pt>
                <c:pt idx="64">
                  <c:v>0.29036304347826097</c:v>
                </c:pt>
              </c:numCache>
            </c:numRef>
          </c:xVal>
          <c:yVal>
            <c:numRef>
              <c:f>Blad1!$A$12:$A$76</c:f>
              <c:numCache>
                <c:formatCode>General</c:formatCode>
                <c:ptCount val="6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numCache>
            </c:numRef>
          </c:yVal>
          <c:smooth val="1"/>
          <c:extLst>
            <c:ext xmlns:c16="http://schemas.microsoft.com/office/drawing/2014/chart" uri="{C3380CC4-5D6E-409C-BE32-E72D297353CC}">
              <c16:uniqueId val="{00000000-24D3-4EF5-AB8B-5ED4282315E8}"/>
            </c:ext>
          </c:extLst>
        </c:ser>
        <c:dLbls>
          <c:showLegendKey val="0"/>
          <c:showVal val="0"/>
          <c:showCatName val="0"/>
          <c:showSerName val="0"/>
          <c:showPercent val="0"/>
          <c:showBubbleSize val="0"/>
        </c:dLbls>
        <c:axId val="910244768"/>
        <c:axId val="910241240"/>
      </c:scatterChart>
      <c:valAx>
        <c:axId val="910244768"/>
        <c:scaling>
          <c:orientation val="minMax"/>
          <c:max val="0.3000000000000003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Strain [-]</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910241240"/>
        <c:crosses val="autoZero"/>
        <c:crossBetween val="midCat"/>
      </c:valAx>
      <c:valAx>
        <c:axId val="910241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Stress [N/mm²]</a:t>
                </a:r>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910244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'I3-2'!$J$5</c:f>
              <c:strCache>
                <c:ptCount val="1"/>
                <c:pt idx="0">
                  <c:v>UY midden onderflens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'I3-2'!$J$7:$J$19</c:f>
              <c:numCache>
                <c:formatCode>General</c:formatCode>
                <c:ptCount val="13"/>
                <c:pt idx="0">
                  <c:v>0</c:v>
                </c:pt>
                <c:pt idx="1">
                  <c:v>1.61574</c:v>
                </c:pt>
                <c:pt idx="2">
                  <c:v>3.2310699999999977</c:v>
                </c:pt>
                <c:pt idx="3">
                  <c:v>4.8459799999999955</c:v>
                </c:pt>
                <c:pt idx="4">
                  <c:v>6.4604900000000001</c:v>
                </c:pt>
                <c:pt idx="5">
                  <c:v>8.0745900000000024</c:v>
                </c:pt>
                <c:pt idx="6">
                  <c:v>9.6882799999999971</c:v>
                </c:pt>
                <c:pt idx="7">
                  <c:v>11.3018</c:v>
                </c:pt>
                <c:pt idx="8">
                  <c:v>12.9147</c:v>
                </c:pt>
                <c:pt idx="9">
                  <c:v>14.5298</c:v>
                </c:pt>
                <c:pt idx="10">
                  <c:v>16.145699999999749</c:v>
                </c:pt>
                <c:pt idx="11">
                  <c:v>17.766399999999724</c:v>
                </c:pt>
                <c:pt idx="12">
                  <c:v>19.385499999999709</c:v>
                </c:pt>
              </c:numCache>
            </c:numRef>
          </c:xVal>
          <c:yVal>
            <c:numRef>
              <c:f>'I3-2'!$L$7:$L$19</c:f>
              <c:numCache>
                <c:formatCode>General</c:formatCode>
                <c:ptCount val="13"/>
                <c:pt idx="0">
                  <c:v>0</c:v>
                </c:pt>
                <c:pt idx="1">
                  <c:v>38.265920000000413</c:v>
                </c:pt>
                <c:pt idx="2">
                  <c:v>93.729399999999998</c:v>
                </c:pt>
                <c:pt idx="3">
                  <c:v>149.11009999999999</c:v>
                </c:pt>
                <c:pt idx="4">
                  <c:v>204.40870000000001</c:v>
                </c:pt>
                <c:pt idx="5">
                  <c:v>259.62490000000008</c:v>
                </c:pt>
                <c:pt idx="6">
                  <c:v>314.75909999999999</c:v>
                </c:pt>
                <c:pt idx="7">
                  <c:v>369.81700000000001</c:v>
                </c:pt>
                <c:pt idx="8">
                  <c:v>424.75099999999969</c:v>
                </c:pt>
                <c:pt idx="9">
                  <c:v>478.68299999999999</c:v>
                </c:pt>
                <c:pt idx="10">
                  <c:v>531.78900000000351</c:v>
                </c:pt>
                <c:pt idx="11">
                  <c:v>582.99599999999998</c:v>
                </c:pt>
                <c:pt idx="12">
                  <c:v>634.00300000000004</c:v>
                </c:pt>
              </c:numCache>
            </c:numRef>
          </c:yVal>
          <c:smooth val="0"/>
          <c:extLst>
            <c:ext xmlns:c16="http://schemas.microsoft.com/office/drawing/2014/chart" uri="{C3380CC4-5D6E-409C-BE32-E72D297353CC}">
              <c16:uniqueId val="{00000000-D183-4A2C-A871-A31D81E0E6C9}"/>
            </c:ext>
          </c:extLst>
        </c:ser>
        <c:dLbls>
          <c:showLegendKey val="0"/>
          <c:showVal val="0"/>
          <c:showCatName val="0"/>
          <c:showSerName val="0"/>
          <c:showPercent val="0"/>
          <c:showBubbleSize val="0"/>
        </c:dLbls>
        <c:axId val="829120824"/>
        <c:axId val="829122392"/>
      </c:scatterChart>
      <c:valAx>
        <c:axId val="829120824"/>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Vertical</a:t>
                </a:r>
                <a:r>
                  <a:rPr lang="nl-BE" baseline="0" dirty="0"/>
                  <a:t> d</a:t>
                </a:r>
                <a:r>
                  <a:rPr lang="nl-BE" dirty="0"/>
                  <a:t>isplacement [mm]</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29122392"/>
        <c:crosses val="autoZero"/>
        <c:crossBetween val="midCat"/>
      </c:valAx>
      <c:valAx>
        <c:axId val="82912239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Total</a:t>
                </a:r>
                <a:r>
                  <a:rPr lang="nl-BE" baseline="0" dirty="0"/>
                  <a:t> load [kN]</a:t>
                </a:r>
                <a:endParaRPr lang="nl-BE" dirty="0"/>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29120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97505668934"/>
          <c:y val="2.7136752136752089E-2"/>
          <c:w val="0.83236054421768657"/>
          <c:h val="0.83294824311491678"/>
        </c:manualLayout>
      </c:layout>
      <c:scatterChart>
        <c:scatterStyle val="lineMarker"/>
        <c:varyColors val="0"/>
        <c:ser>
          <c:idx val="0"/>
          <c:order val="0"/>
          <c:tx>
            <c:strRef>
              <c:f>'I3-2'!$J$5</c:f>
              <c:strCache>
                <c:ptCount val="1"/>
                <c:pt idx="0">
                  <c:v>UY midden onderflens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'I3-2'!$J$7:$J$25</c:f>
              <c:numCache>
                <c:formatCode>General</c:formatCode>
                <c:ptCount val="19"/>
                <c:pt idx="0">
                  <c:v>0</c:v>
                </c:pt>
                <c:pt idx="1">
                  <c:v>1.61574</c:v>
                </c:pt>
                <c:pt idx="2">
                  <c:v>3.2310699999999977</c:v>
                </c:pt>
                <c:pt idx="3">
                  <c:v>4.8459799999999955</c:v>
                </c:pt>
                <c:pt idx="4">
                  <c:v>6.4604900000000001</c:v>
                </c:pt>
                <c:pt idx="5">
                  <c:v>8.0745900000000024</c:v>
                </c:pt>
                <c:pt idx="6">
                  <c:v>9.6882799999999971</c:v>
                </c:pt>
                <c:pt idx="7">
                  <c:v>11.3018</c:v>
                </c:pt>
                <c:pt idx="8">
                  <c:v>12.9147</c:v>
                </c:pt>
                <c:pt idx="9">
                  <c:v>14.5298</c:v>
                </c:pt>
                <c:pt idx="10">
                  <c:v>16.145699999999749</c:v>
                </c:pt>
                <c:pt idx="11">
                  <c:v>17.766399999999724</c:v>
                </c:pt>
                <c:pt idx="12">
                  <c:v>19.385499999999709</c:v>
                </c:pt>
                <c:pt idx="13">
                  <c:v>21.004100000000001</c:v>
                </c:pt>
                <c:pt idx="14">
                  <c:v>22.6266</c:v>
                </c:pt>
                <c:pt idx="15">
                  <c:v>24.271999999999988</c:v>
                </c:pt>
                <c:pt idx="16">
                  <c:v>25.926100000000002</c:v>
                </c:pt>
                <c:pt idx="17">
                  <c:v>27.581399999999789</c:v>
                </c:pt>
                <c:pt idx="18">
                  <c:v>29.258299999999789</c:v>
                </c:pt>
              </c:numCache>
            </c:numRef>
          </c:xVal>
          <c:yVal>
            <c:numRef>
              <c:f>'I3-2'!$L$7:$L$25</c:f>
              <c:numCache>
                <c:formatCode>General</c:formatCode>
                <c:ptCount val="19"/>
                <c:pt idx="0">
                  <c:v>0</c:v>
                </c:pt>
                <c:pt idx="1">
                  <c:v>38.265920000000413</c:v>
                </c:pt>
                <c:pt idx="2">
                  <c:v>93.729399999999998</c:v>
                </c:pt>
                <c:pt idx="3">
                  <c:v>149.11009999999999</c:v>
                </c:pt>
                <c:pt idx="4">
                  <c:v>204.40870000000001</c:v>
                </c:pt>
                <c:pt idx="5">
                  <c:v>259.62490000000008</c:v>
                </c:pt>
                <c:pt idx="6">
                  <c:v>314.75909999999999</c:v>
                </c:pt>
                <c:pt idx="7">
                  <c:v>369.81700000000001</c:v>
                </c:pt>
                <c:pt idx="8">
                  <c:v>424.75099999999969</c:v>
                </c:pt>
                <c:pt idx="9">
                  <c:v>478.68299999999999</c:v>
                </c:pt>
                <c:pt idx="10">
                  <c:v>531.78900000000351</c:v>
                </c:pt>
                <c:pt idx="11">
                  <c:v>582.99599999999998</c:v>
                </c:pt>
                <c:pt idx="12">
                  <c:v>634.00300000000004</c:v>
                </c:pt>
                <c:pt idx="13">
                  <c:v>684.33199999999749</c:v>
                </c:pt>
                <c:pt idx="14">
                  <c:v>733.19600000000003</c:v>
                </c:pt>
                <c:pt idx="15">
                  <c:v>779.34199999999748</c:v>
                </c:pt>
                <c:pt idx="16">
                  <c:v>821.77100000000053</c:v>
                </c:pt>
                <c:pt idx="17">
                  <c:v>862.59400000000005</c:v>
                </c:pt>
                <c:pt idx="18">
                  <c:v>900.23099999999999</c:v>
                </c:pt>
              </c:numCache>
            </c:numRef>
          </c:yVal>
          <c:smooth val="0"/>
          <c:extLst>
            <c:ext xmlns:c16="http://schemas.microsoft.com/office/drawing/2014/chart" uri="{C3380CC4-5D6E-409C-BE32-E72D297353CC}">
              <c16:uniqueId val="{00000000-DA4C-474F-A872-AAB6D19DA5AF}"/>
            </c:ext>
          </c:extLst>
        </c:ser>
        <c:dLbls>
          <c:showLegendKey val="0"/>
          <c:showVal val="0"/>
          <c:showCatName val="0"/>
          <c:showSerName val="0"/>
          <c:showPercent val="0"/>
          <c:showBubbleSize val="0"/>
        </c:dLbls>
        <c:axId val="829122000"/>
        <c:axId val="829123176"/>
      </c:scatterChart>
      <c:valAx>
        <c:axId val="829122000"/>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Vertical</a:t>
                </a:r>
                <a:r>
                  <a:rPr lang="nl-BE" baseline="0" dirty="0"/>
                  <a:t> d</a:t>
                </a:r>
                <a:r>
                  <a:rPr lang="nl-BE" dirty="0"/>
                  <a:t>isplacement [mm]</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29123176"/>
        <c:crosses val="autoZero"/>
        <c:crossBetween val="midCat"/>
      </c:valAx>
      <c:valAx>
        <c:axId val="829123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Total</a:t>
                </a:r>
                <a:r>
                  <a:rPr lang="nl-BE" baseline="0" dirty="0"/>
                  <a:t> load [kN]</a:t>
                </a:r>
                <a:endParaRPr lang="nl-BE" dirty="0"/>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291220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'I3-2'!$J$5</c:f>
              <c:strCache>
                <c:ptCount val="1"/>
                <c:pt idx="0">
                  <c:v>UY midden onderflens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'I3-2'!$J$7:$J$31</c:f>
              <c:numCache>
                <c:formatCode>General</c:formatCode>
                <c:ptCount val="25"/>
                <c:pt idx="0">
                  <c:v>0</c:v>
                </c:pt>
                <c:pt idx="1">
                  <c:v>1.61574</c:v>
                </c:pt>
                <c:pt idx="2">
                  <c:v>3.2310699999999977</c:v>
                </c:pt>
                <c:pt idx="3">
                  <c:v>4.8459799999999955</c:v>
                </c:pt>
                <c:pt idx="4">
                  <c:v>6.4604900000000001</c:v>
                </c:pt>
                <c:pt idx="5">
                  <c:v>8.0745900000000024</c:v>
                </c:pt>
                <c:pt idx="6">
                  <c:v>9.6882799999999971</c:v>
                </c:pt>
                <c:pt idx="7">
                  <c:v>11.3018</c:v>
                </c:pt>
                <c:pt idx="8">
                  <c:v>12.9147</c:v>
                </c:pt>
                <c:pt idx="9">
                  <c:v>14.5298</c:v>
                </c:pt>
                <c:pt idx="10">
                  <c:v>16.145699999999749</c:v>
                </c:pt>
                <c:pt idx="11">
                  <c:v>17.766399999999724</c:v>
                </c:pt>
                <c:pt idx="12">
                  <c:v>19.385499999999709</c:v>
                </c:pt>
                <c:pt idx="13">
                  <c:v>21.004100000000001</c:v>
                </c:pt>
                <c:pt idx="14">
                  <c:v>22.6266</c:v>
                </c:pt>
                <c:pt idx="15">
                  <c:v>24.271999999999988</c:v>
                </c:pt>
                <c:pt idx="16">
                  <c:v>25.926100000000002</c:v>
                </c:pt>
                <c:pt idx="17">
                  <c:v>27.581399999999789</c:v>
                </c:pt>
                <c:pt idx="18">
                  <c:v>29.258299999999789</c:v>
                </c:pt>
                <c:pt idx="19">
                  <c:v>30.972299999999713</c:v>
                </c:pt>
                <c:pt idx="20">
                  <c:v>32.7196</c:v>
                </c:pt>
                <c:pt idx="21">
                  <c:v>34.4895</c:v>
                </c:pt>
                <c:pt idx="22">
                  <c:v>36.292400000000313</c:v>
                </c:pt>
                <c:pt idx="23">
                  <c:v>38.138200000000012</c:v>
                </c:pt>
                <c:pt idx="24">
                  <c:v>40.007200000000005</c:v>
                </c:pt>
              </c:numCache>
            </c:numRef>
          </c:xVal>
          <c:yVal>
            <c:numRef>
              <c:f>'I3-2'!$L$7:$L$31</c:f>
              <c:numCache>
                <c:formatCode>General</c:formatCode>
                <c:ptCount val="25"/>
                <c:pt idx="0">
                  <c:v>0</c:v>
                </c:pt>
                <c:pt idx="1">
                  <c:v>38.265920000000413</c:v>
                </c:pt>
                <c:pt idx="2">
                  <c:v>93.729399999999998</c:v>
                </c:pt>
                <c:pt idx="3">
                  <c:v>149.11009999999999</c:v>
                </c:pt>
                <c:pt idx="4">
                  <c:v>204.40870000000001</c:v>
                </c:pt>
                <c:pt idx="5">
                  <c:v>259.62490000000008</c:v>
                </c:pt>
                <c:pt idx="6">
                  <c:v>314.75909999999999</c:v>
                </c:pt>
                <c:pt idx="7">
                  <c:v>369.81700000000001</c:v>
                </c:pt>
                <c:pt idx="8">
                  <c:v>424.75099999999969</c:v>
                </c:pt>
                <c:pt idx="9">
                  <c:v>478.68299999999999</c:v>
                </c:pt>
                <c:pt idx="10">
                  <c:v>531.78900000000351</c:v>
                </c:pt>
                <c:pt idx="11">
                  <c:v>582.99599999999998</c:v>
                </c:pt>
                <c:pt idx="12">
                  <c:v>634.00300000000004</c:v>
                </c:pt>
                <c:pt idx="13">
                  <c:v>684.33199999999749</c:v>
                </c:pt>
                <c:pt idx="14">
                  <c:v>733.19600000000003</c:v>
                </c:pt>
                <c:pt idx="15">
                  <c:v>779.34199999999748</c:v>
                </c:pt>
                <c:pt idx="16">
                  <c:v>821.77100000000053</c:v>
                </c:pt>
                <c:pt idx="17">
                  <c:v>862.59400000000005</c:v>
                </c:pt>
                <c:pt idx="18">
                  <c:v>900.23099999999999</c:v>
                </c:pt>
                <c:pt idx="19">
                  <c:v>930.97299999999996</c:v>
                </c:pt>
                <c:pt idx="20">
                  <c:v>954.5</c:v>
                </c:pt>
                <c:pt idx="21">
                  <c:v>972.61900000000003</c:v>
                </c:pt>
                <c:pt idx="22">
                  <c:v>984.33599999999797</c:v>
                </c:pt>
                <c:pt idx="23">
                  <c:v>988.83999999999946</c:v>
                </c:pt>
                <c:pt idx="24">
                  <c:v>989.22400000000005</c:v>
                </c:pt>
              </c:numCache>
            </c:numRef>
          </c:yVal>
          <c:smooth val="0"/>
          <c:extLst>
            <c:ext xmlns:c16="http://schemas.microsoft.com/office/drawing/2014/chart" uri="{C3380CC4-5D6E-409C-BE32-E72D297353CC}">
              <c16:uniqueId val="{00000000-928C-462F-838D-929419A4968C}"/>
            </c:ext>
          </c:extLst>
        </c:ser>
        <c:dLbls>
          <c:showLegendKey val="0"/>
          <c:showVal val="0"/>
          <c:showCatName val="0"/>
          <c:showSerName val="0"/>
          <c:showPercent val="0"/>
          <c:showBubbleSize val="0"/>
        </c:dLbls>
        <c:axId val="835159216"/>
        <c:axId val="835161176"/>
      </c:scatterChart>
      <c:valAx>
        <c:axId val="835159216"/>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Vertical</a:t>
                </a:r>
                <a:r>
                  <a:rPr lang="nl-BE" baseline="0" dirty="0"/>
                  <a:t> d</a:t>
                </a:r>
                <a:r>
                  <a:rPr lang="nl-BE" dirty="0"/>
                  <a:t>isplacement [mm]</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61176"/>
        <c:crosses val="autoZero"/>
        <c:crossBetween val="midCat"/>
      </c:valAx>
      <c:valAx>
        <c:axId val="83516117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Total</a:t>
                </a:r>
                <a:r>
                  <a:rPr lang="nl-BE" baseline="0" dirty="0"/>
                  <a:t> load [kN]</a:t>
                </a:r>
                <a:endParaRPr lang="nl-BE" dirty="0"/>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592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97505668934"/>
          <c:y val="3.3167141500474805E-2"/>
          <c:w val="0.83236054421768657"/>
          <c:h val="0.83294824311491678"/>
        </c:manualLayout>
      </c:layout>
      <c:scatterChart>
        <c:scatterStyle val="lineMarker"/>
        <c:varyColors val="0"/>
        <c:ser>
          <c:idx val="0"/>
          <c:order val="0"/>
          <c:tx>
            <c:strRef>
              <c:f>'I3-2'!$J$5</c:f>
              <c:strCache>
                <c:ptCount val="1"/>
                <c:pt idx="0">
                  <c:v>UY midden onderflens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'I3-2'!$J$7:$J$39</c:f>
              <c:numCache>
                <c:formatCode>General</c:formatCode>
                <c:ptCount val="33"/>
                <c:pt idx="0">
                  <c:v>0</c:v>
                </c:pt>
                <c:pt idx="1">
                  <c:v>1.61574</c:v>
                </c:pt>
                <c:pt idx="2">
                  <c:v>3.2310699999999977</c:v>
                </c:pt>
                <c:pt idx="3">
                  <c:v>4.8459799999999955</c:v>
                </c:pt>
                <c:pt idx="4">
                  <c:v>6.4604900000000001</c:v>
                </c:pt>
                <c:pt idx="5">
                  <c:v>8.0745900000000024</c:v>
                </c:pt>
                <c:pt idx="6">
                  <c:v>9.6882799999999971</c:v>
                </c:pt>
                <c:pt idx="7">
                  <c:v>11.3018</c:v>
                </c:pt>
                <c:pt idx="8">
                  <c:v>12.9147</c:v>
                </c:pt>
                <c:pt idx="9">
                  <c:v>14.5298</c:v>
                </c:pt>
                <c:pt idx="10">
                  <c:v>16.145699999999749</c:v>
                </c:pt>
                <c:pt idx="11">
                  <c:v>17.766399999999724</c:v>
                </c:pt>
                <c:pt idx="12">
                  <c:v>19.385499999999709</c:v>
                </c:pt>
                <c:pt idx="13">
                  <c:v>21.004100000000001</c:v>
                </c:pt>
                <c:pt idx="14">
                  <c:v>22.6266</c:v>
                </c:pt>
                <c:pt idx="15">
                  <c:v>24.271999999999988</c:v>
                </c:pt>
                <c:pt idx="16">
                  <c:v>25.926100000000002</c:v>
                </c:pt>
                <c:pt idx="17">
                  <c:v>27.581399999999789</c:v>
                </c:pt>
                <c:pt idx="18">
                  <c:v>29.258299999999789</c:v>
                </c:pt>
                <c:pt idx="19">
                  <c:v>30.972299999999713</c:v>
                </c:pt>
                <c:pt idx="20">
                  <c:v>32.7196</c:v>
                </c:pt>
                <c:pt idx="21">
                  <c:v>34.4895</c:v>
                </c:pt>
                <c:pt idx="22">
                  <c:v>36.292400000000313</c:v>
                </c:pt>
                <c:pt idx="23">
                  <c:v>38.138200000000012</c:v>
                </c:pt>
                <c:pt idx="24">
                  <c:v>40.007200000000005</c:v>
                </c:pt>
                <c:pt idx="25">
                  <c:v>41.879999999999995</c:v>
                </c:pt>
                <c:pt idx="26">
                  <c:v>43.763700000000163</c:v>
                </c:pt>
                <c:pt idx="27">
                  <c:v>45.696200000000012</c:v>
                </c:pt>
                <c:pt idx="28">
                  <c:v>47.674800000000005</c:v>
                </c:pt>
                <c:pt idx="29">
                  <c:v>49.7196</c:v>
                </c:pt>
                <c:pt idx="30">
                  <c:v>51.8063</c:v>
                </c:pt>
                <c:pt idx="31">
                  <c:v>53.92880000000001</c:v>
                </c:pt>
                <c:pt idx="32">
                  <c:v>56.047000000000004</c:v>
                </c:pt>
              </c:numCache>
            </c:numRef>
          </c:xVal>
          <c:yVal>
            <c:numRef>
              <c:f>'I3-2'!$L$7:$L$39</c:f>
              <c:numCache>
                <c:formatCode>General</c:formatCode>
                <c:ptCount val="33"/>
                <c:pt idx="0">
                  <c:v>0</c:v>
                </c:pt>
                <c:pt idx="1">
                  <c:v>38.265920000000413</c:v>
                </c:pt>
                <c:pt idx="2">
                  <c:v>93.729399999999998</c:v>
                </c:pt>
                <c:pt idx="3">
                  <c:v>149.11009999999999</c:v>
                </c:pt>
                <c:pt idx="4">
                  <c:v>204.40870000000001</c:v>
                </c:pt>
                <c:pt idx="5">
                  <c:v>259.62490000000008</c:v>
                </c:pt>
                <c:pt idx="6">
                  <c:v>314.75909999999999</c:v>
                </c:pt>
                <c:pt idx="7">
                  <c:v>369.81700000000001</c:v>
                </c:pt>
                <c:pt idx="8">
                  <c:v>424.75099999999969</c:v>
                </c:pt>
                <c:pt idx="9">
                  <c:v>478.68299999999999</c:v>
                </c:pt>
                <c:pt idx="10">
                  <c:v>531.78900000000351</c:v>
                </c:pt>
                <c:pt idx="11">
                  <c:v>582.99599999999998</c:v>
                </c:pt>
                <c:pt idx="12">
                  <c:v>634.00300000000004</c:v>
                </c:pt>
                <c:pt idx="13">
                  <c:v>684.33199999999749</c:v>
                </c:pt>
                <c:pt idx="14">
                  <c:v>733.19600000000003</c:v>
                </c:pt>
                <c:pt idx="15">
                  <c:v>779.34199999999748</c:v>
                </c:pt>
                <c:pt idx="16">
                  <c:v>821.77100000000053</c:v>
                </c:pt>
                <c:pt idx="17">
                  <c:v>862.59400000000005</c:v>
                </c:pt>
                <c:pt idx="18">
                  <c:v>900.23099999999999</c:v>
                </c:pt>
                <c:pt idx="19">
                  <c:v>930.97299999999996</c:v>
                </c:pt>
                <c:pt idx="20">
                  <c:v>954.5</c:v>
                </c:pt>
                <c:pt idx="21">
                  <c:v>972.61900000000003</c:v>
                </c:pt>
                <c:pt idx="22">
                  <c:v>984.33599999999797</c:v>
                </c:pt>
                <c:pt idx="23">
                  <c:v>988.83999999999946</c:v>
                </c:pt>
                <c:pt idx="24">
                  <c:v>989.22400000000005</c:v>
                </c:pt>
                <c:pt idx="25">
                  <c:v>987.81199999999797</c:v>
                </c:pt>
                <c:pt idx="26">
                  <c:v>984.875</c:v>
                </c:pt>
                <c:pt idx="27">
                  <c:v>977.08900000000051</c:v>
                </c:pt>
                <c:pt idx="28">
                  <c:v>964.78900000000351</c:v>
                </c:pt>
                <c:pt idx="29">
                  <c:v>944.59500000000003</c:v>
                </c:pt>
                <c:pt idx="30">
                  <c:v>918.70899999999995</c:v>
                </c:pt>
                <c:pt idx="31">
                  <c:v>887.755</c:v>
                </c:pt>
                <c:pt idx="32">
                  <c:v>859.51199999999949</c:v>
                </c:pt>
              </c:numCache>
            </c:numRef>
          </c:yVal>
          <c:smooth val="0"/>
          <c:extLst>
            <c:ext xmlns:c16="http://schemas.microsoft.com/office/drawing/2014/chart" uri="{C3380CC4-5D6E-409C-BE32-E72D297353CC}">
              <c16:uniqueId val="{00000000-4AD3-4129-9EA2-F329DF7DC713}"/>
            </c:ext>
          </c:extLst>
        </c:ser>
        <c:dLbls>
          <c:showLegendKey val="0"/>
          <c:showVal val="0"/>
          <c:showCatName val="0"/>
          <c:showSerName val="0"/>
          <c:showPercent val="0"/>
          <c:showBubbleSize val="0"/>
        </c:dLbls>
        <c:axId val="835159608"/>
        <c:axId val="835162352"/>
      </c:scatterChart>
      <c:valAx>
        <c:axId val="835159608"/>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Vertical</a:t>
                </a:r>
                <a:r>
                  <a:rPr lang="nl-BE" baseline="0" dirty="0"/>
                  <a:t> d</a:t>
                </a:r>
                <a:r>
                  <a:rPr lang="nl-BE" dirty="0"/>
                  <a:t>isplacement [mm]</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62352"/>
        <c:crosses val="autoZero"/>
        <c:crossBetween val="midCat"/>
      </c:valAx>
      <c:valAx>
        <c:axId val="83516235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Total</a:t>
                </a:r>
                <a:r>
                  <a:rPr lang="nl-BE" baseline="0" dirty="0"/>
                  <a:t> load [kN]</a:t>
                </a:r>
                <a:endParaRPr lang="nl-BE" dirty="0"/>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59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'I3-2'!$J$5</c:f>
              <c:strCache>
                <c:ptCount val="1"/>
                <c:pt idx="0">
                  <c:v>UY midden onderflens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'I3-2'!$J$7:$J$46</c:f>
              <c:numCache>
                <c:formatCode>General</c:formatCode>
                <c:ptCount val="40"/>
                <c:pt idx="0">
                  <c:v>0</c:v>
                </c:pt>
                <c:pt idx="1">
                  <c:v>1.61574</c:v>
                </c:pt>
                <c:pt idx="2">
                  <c:v>3.2310699999999977</c:v>
                </c:pt>
                <c:pt idx="3">
                  <c:v>4.8459799999999955</c:v>
                </c:pt>
                <c:pt idx="4">
                  <c:v>6.4604900000000001</c:v>
                </c:pt>
                <c:pt idx="5">
                  <c:v>8.0745900000000024</c:v>
                </c:pt>
                <c:pt idx="6">
                  <c:v>9.6882799999999971</c:v>
                </c:pt>
                <c:pt idx="7">
                  <c:v>11.3018</c:v>
                </c:pt>
                <c:pt idx="8">
                  <c:v>12.9147</c:v>
                </c:pt>
                <c:pt idx="9">
                  <c:v>14.5298</c:v>
                </c:pt>
                <c:pt idx="10">
                  <c:v>16.145699999999749</c:v>
                </c:pt>
                <c:pt idx="11">
                  <c:v>17.766399999999724</c:v>
                </c:pt>
                <c:pt idx="12">
                  <c:v>19.385499999999709</c:v>
                </c:pt>
                <c:pt idx="13">
                  <c:v>21.004100000000001</c:v>
                </c:pt>
                <c:pt idx="14">
                  <c:v>22.6266</c:v>
                </c:pt>
                <c:pt idx="15">
                  <c:v>24.271999999999988</c:v>
                </c:pt>
                <c:pt idx="16">
                  <c:v>25.926100000000002</c:v>
                </c:pt>
                <c:pt idx="17">
                  <c:v>27.581399999999789</c:v>
                </c:pt>
                <c:pt idx="18">
                  <c:v>29.258299999999789</c:v>
                </c:pt>
                <c:pt idx="19">
                  <c:v>30.972299999999713</c:v>
                </c:pt>
                <c:pt idx="20">
                  <c:v>32.7196</c:v>
                </c:pt>
                <c:pt idx="21">
                  <c:v>34.4895</c:v>
                </c:pt>
                <c:pt idx="22">
                  <c:v>36.292400000000313</c:v>
                </c:pt>
                <c:pt idx="23">
                  <c:v>38.138200000000012</c:v>
                </c:pt>
                <c:pt idx="24">
                  <c:v>40.007200000000005</c:v>
                </c:pt>
                <c:pt idx="25">
                  <c:v>41.879999999999995</c:v>
                </c:pt>
                <c:pt idx="26">
                  <c:v>43.763700000000163</c:v>
                </c:pt>
                <c:pt idx="27">
                  <c:v>45.696200000000012</c:v>
                </c:pt>
                <c:pt idx="28">
                  <c:v>47.674800000000005</c:v>
                </c:pt>
                <c:pt idx="29">
                  <c:v>49.7196</c:v>
                </c:pt>
                <c:pt idx="30">
                  <c:v>51.8063</c:v>
                </c:pt>
                <c:pt idx="31">
                  <c:v>53.92880000000001</c:v>
                </c:pt>
                <c:pt idx="32">
                  <c:v>56.047000000000004</c:v>
                </c:pt>
                <c:pt idx="33">
                  <c:v>58.1599</c:v>
                </c:pt>
                <c:pt idx="34">
                  <c:v>60.264700000000012</c:v>
                </c:pt>
                <c:pt idx="35">
                  <c:v>62.369500000000002</c:v>
                </c:pt>
                <c:pt idx="36">
                  <c:v>64.498000000000005</c:v>
                </c:pt>
                <c:pt idx="37">
                  <c:v>66.686299999999974</c:v>
                </c:pt>
                <c:pt idx="38">
                  <c:v>68.930099999999996</c:v>
                </c:pt>
                <c:pt idx="39">
                  <c:v>71.202100000000002</c:v>
                </c:pt>
              </c:numCache>
            </c:numRef>
          </c:xVal>
          <c:yVal>
            <c:numRef>
              <c:f>'I3-2'!$L$7:$L$46</c:f>
              <c:numCache>
                <c:formatCode>General</c:formatCode>
                <c:ptCount val="40"/>
                <c:pt idx="0">
                  <c:v>0</c:v>
                </c:pt>
                <c:pt idx="1">
                  <c:v>38.265920000000413</c:v>
                </c:pt>
                <c:pt idx="2">
                  <c:v>93.729399999999998</c:v>
                </c:pt>
                <c:pt idx="3">
                  <c:v>149.11009999999999</c:v>
                </c:pt>
                <c:pt idx="4">
                  <c:v>204.40870000000001</c:v>
                </c:pt>
                <c:pt idx="5">
                  <c:v>259.62490000000008</c:v>
                </c:pt>
                <c:pt idx="6">
                  <c:v>314.75909999999999</c:v>
                </c:pt>
                <c:pt idx="7">
                  <c:v>369.81700000000001</c:v>
                </c:pt>
                <c:pt idx="8">
                  <c:v>424.75099999999969</c:v>
                </c:pt>
                <c:pt idx="9">
                  <c:v>478.68299999999999</c:v>
                </c:pt>
                <c:pt idx="10">
                  <c:v>531.78900000000351</c:v>
                </c:pt>
                <c:pt idx="11">
                  <c:v>582.99599999999998</c:v>
                </c:pt>
                <c:pt idx="12">
                  <c:v>634.00300000000004</c:v>
                </c:pt>
                <c:pt idx="13">
                  <c:v>684.33199999999749</c:v>
                </c:pt>
                <c:pt idx="14">
                  <c:v>733.19600000000003</c:v>
                </c:pt>
                <c:pt idx="15">
                  <c:v>779.34199999999748</c:v>
                </c:pt>
                <c:pt idx="16">
                  <c:v>821.77100000000053</c:v>
                </c:pt>
                <c:pt idx="17">
                  <c:v>862.59400000000005</c:v>
                </c:pt>
                <c:pt idx="18">
                  <c:v>900.23099999999999</c:v>
                </c:pt>
                <c:pt idx="19">
                  <c:v>930.97299999999996</c:v>
                </c:pt>
                <c:pt idx="20">
                  <c:v>954.5</c:v>
                </c:pt>
                <c:pt idx="21">
                  <c:v>972.61900000000003</c:v>
                </c:pt>
                <c:pt idx="22">
                  <c:v>984.33599999999797</c:v>
                </c:pt>
                <c:pt idx="23">
                  <c:v>988.83999999999946</c:v>
                </c:pt>
                <c:pt idx="24">
                  <c:v>989.22400000000005</c:v>
                </c:pt>
                <c:pt idx="25">
                  <c:v>987.81199999999797</c:v>
                </c:pt>
                <c:pt idx="26">
                  <c:v>984.875</c:v>
                </c:pt>
                <c:pt idx="27">
                  <c:v>977.08900000000051</c:v>
                </c:pt>
                <c:pt idx="28">
                  <c:v>964.78900000000351</c:v>
                </c:pt>
                <c:pt idx="29">
                  <c:v>944.59500000000003</c:v>
                </c:pt>
                <c:pt idx="30">
                  <c:v>918.70899999999995</c:v>
                </c:pt>
                <c:pt idx="31">
                  <c:v>887.755</c:v>
                </c:pt>
                <c:pt idx="32">
                  <c:v>859.51199999999949</c:v>
                </c:pt>
                <c:pt idx="33">
                  <c:v>833.07600000000002</c:v>
                </c:pt>
                <c:pt idx="34">
                  <c:v>806.62800000000004</c:v>
                </c:pt>
                <c:pt idx="35">
                  <c:v>782.63800000000003</c:v>
                </c:pt>
                <c:pt idx="36">
                  <c:v>760.46899999999948</c:v>
                </c:pt>
                <c:pt idx="37">
                  <c:v>737.71400000000051</c:v>
                </c:pt>
                <c:pt idx="38">
                  <c:v>714.35399999999947</c:v>
                </c:pt>
                <c:pt idx="39">
                  <c:v>691.30499999999938</c:v>
                </c:pt>
              </c:numCache>
            </c:numRef>
          </c:yVal>
          <c:smooth val="0"/>
          <c:extLst>
            <c:ext xmlns:c16="http://schemas.microsoft.com/office/drawing/2014/chart" uri="{C3380CC4-5D6E-409C-BE32-E72D297353CC}">
              <c16:uniqueId val="{00000000-BE26-4213-901B-2650D1B0481D}"/>
            </c:ext>
          </c:extLst>
        </c:ser>
        <c:dLbls>
          <c:showLegendKey val="0"/>
          <c:showVal val="0"/>
          <c:showCatName val="0"/>
          <c:showSerName val="0"/>
          <c:showPercent val="0"/>
          <c:showBubbleSize val="0"/>
        </c:dLbls>
        <c:axId val="835155296"/>
        <c:axId val="835160000"/>
      </c:scatterChart>
      <c:valAx>
        <c:axId val="835155296"/>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Vertical</a:t>
                </a:r>
                <a:r>
                  <a:rPr lang="nl-BE" baseline="0" dirty="0"/>
                  <a:t> d</a:t>
                </a:r>
                <a:r>
                  <a:rPr lang="nl-BE" dirty="0"/>
                  <a:t>isplacement [mm]</a:t>
                </a:r>
              </a:p>
            </c:rich>
          </c:tx>
          <c:overlay val="0"/>
          <c:spPr>
            <a:noFill/>
            <a:ln>
              <a:noFill/>
            </a:ln>
            <a:effectLst/>
          </c:spPr>
          <c:txPr>
            <a:bodyPr rot="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60000"/>
        <c:crosses val="autoZero"/>
        <c:crossBetween val="midCat"/>
      </c:valAx>
      <c:valAx>
        <c:axId val="83516000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r>
                  <a:rPr lang="nl-BE" dirty="0"/>
                  <a:t>Total</a:t>
                </a:r>
                <a:r>
                  <a:rPr lang="nl-BE" baseline="0" dirty="0"/>
                  <a:t> load [kN]</a:t>
                </a:r>
                <a:endParaRPr lang="nl-BE" dirty="0"/>
              </a:p>
            </c:rich>
          </c:tx>
          <c:overlay val="0"/>
          <c:spPr>
            <a:noFill/>
            <a:ln>
              <a:noFill/>
            </a:ln>
            <a:effectLst/>
          </c:spPr>
          <c:txPr>
            <a:bodyPr rot="-5400000" spcFirstLastPara="1" vertOverflow="ellipsis" vert="horz" wrap="square" anchor="ctr" anchorCtr="1"/>
            <a:lstStyle/>
            <a:p>
              <a:pPr>
                <a:defRPr lang="nl-NL"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35155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wmf"/></Relationships>
</file>

<file path=ppt/drawings/drawing1.xml><?xml version="1.0" encoding="utf-8"?>
<c:userShapes xmlns:c="http://schemas.openxmlformats.org/drawingml/2006/chart">
  <cdr:relSizeAnchor xmlns:cdr="http://schemas.openxmlformats.org/drawingml/2006/chartDrawing">
    <cdr:from>
      <cdr:x>0.01547</cdr:x>
      <cdr:y>0.22932</cdr:y>
    </cdr:from>
    <cdr:to>
      <cdr:x>0.05067</cdr:x>
      <cdr:y>0.68144</cdr:y>
    </cdr:to>
    <cdr:sp macro="" textlink="">
      <cdr:nvSpPr>
        <cdr:cNvPr id="2" name="ZoneTexte 12"/>
        <cdr:cNvSpPr txBox="1"/>
      </cdr:nvSpPr>
      <cdr:spPr>
        <a:xfrm xmlns:a="http://schemas.openxmlformats.org/drawingml/2006/main" rot="16200000">
          <a:off x="-582164" y="1472720"/>
          <a:ext cx="1569148" cy="21544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lIns="0" tIns="0" rIns="0" bIns="0" rtlCol="0">
          <a:spAutoFit/>
        </a:bodyPr>
        <a:lstStyle xmlns:a="http://schemas.openxmlformats.org/drawingml/2006/main">
          <a:defPPr>
            <a:defRPr lang="fr-F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fr-FR" sz="1400" b="0" dirty="0">
              <a:latin typeface="+mn-lt"/>
              <a:cs typeface="Times New Roman" pitchFamily="18" charset="0"/>
            </a:rPr>
            <a:t>Contrainte (</a:t>
          </a:r>
          <a:r>
            <a:rPr lang="el-GR" sz="1400" b="0" dirty="0">
              <a:latin typeface="+mn-lt"/>
              <a:cs typeface="Times New Roman" pitchFamily="18" charset="0"/>
            </a:rPr>
            <a:t>σ</a:t>
          </a:r>
          <a:r>
            <a:rPr lang="fr-FR" sz="1400" b="0" dirty="0">
              <a:latin typeface="+mn-lt"/>
              <a:cs typeface="Times New Roman" pitchFamily="18" charset="0"/>
            </a:rPr>
            <a:t>) [MPa]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13C3AA-689C-44AE-A84C-ED700B7D1818}" type="datetimeFigureOut">
              <a:rPr lang="nl-BE" smtClean="0"/>
              <a:pPr/>
              <a:t>30/01/2020</a:t>
            </a:fld>
            <a:endParaRPr lang="nl-BE"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965A47-DE49-466D-9A0D-FF39F66AC40F}" type="slidenum">
              <a:rPr lang="nl-BE" smtClean="0"/>
              <a:pPr/>
              <a:t>‹#›</a:t>
            </a:fld>
            <a:endParaRPr lang="nl-BE" dirty="0"/>
          </a:p>
        </p:txBody>
      </p:sp>
    </p:spTree>
    <p:extLst>
      <p:ext uri="{BB962C8B-B14F-4D97-AF65-F5344CB8AC3E}">
        <p14:creationId xmlns:p14="http://schemas.microsoft.com/office/powerpoint/2010/main" val="167838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4E3447B-48AD-4579-AF00-442363ECB115}" type="datetimeFigureOut">
              <a:rPr lang="fr-FR" smtClean="0"/>
              <a:pPr/>
              <a:t>30/01/2020</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1493CB-4046-46AB-AF17-750713C41672}" type="slidenum">
              <a:rPr lang="fr-FR" smtClean="0"/>
              <a:pPr/>
              <a:t>‹#›</a:t>
            </a:fld>
            <a:endParaRPr lang="fr-FR" dirty="0"/>
          </a:p>
        </p:txBody>
      </p:sp>
    </p:spTree>
    <p:extLst>
      <p:ext uri="{BB962C8B-B14F-4D97-AF65-F5344CB8AC3E}">
        <p14:creationId xmlns:p14="http://schemas.microsoft.com/office/powerpoint/2010/main" val="167829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Courtesy Frank Smith</a:t>
            </a:r>
          </a:p>
        </p:txBody>
      </p:sp>
      <p:sp>
        <p:nvSpPr>
          <p:cNvPr id="4" name="Slide Number Placeholder 3"/>
          <p:cNvSpPr>
            <a:spLocks noGrp="1"/>
          </p:cNvSpPr>
          <p:nvPr>
            <p:ph type="sldNum" sz="quarter" idx="10"/>
          </p:nvPr>
        </p:nvSpPr>
        <p:spPr/>
        <p:txBody>
          <a:bodyPr/>
          <a:lstStyle/>
          <a:p>
            <a:fld id="{5A1493CB-4046-46AB-AF17-750713C41672}" type="slidenum">
              <a:rPr lang="fr-FR" smtClean="0"/>
              <a:pPr/>
              <a:t>13</a:t>
            </a:fld>
            <a:endParaRPr lang="fr-FR" dirty="0"/>
          </a:p>
        </p:txBody>
      </p:sp>
    </p:spTree>
    <p:extLst>
      <p:ext uri="{BB962C8B-B14F-4D97-AF65-F5344CB8AC3E}">
        <p14:creationId xmlns:p14="http://schemas.microsoft.com/office/powerpoint/2010/main" val="207327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41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8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9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OBJECTIF :</a:t>
            </a:r>
            <a:r>
              <a:rPr lang="fr-FR" baseline="0" dirty="0"/>
              <a:t> discuter les caractéristiques du matériau et les différences avec l’acier au carbone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30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fr-FR" altLang="en-US" noProof="0" dirty="0"/>
              <a:t>Comme le montre cette diapo, la</a:t>
            </a:r>
            <a:r>
              <a:rPr lang="fr-FR" altLang="en-US" baseline="0" noProof="0" dirty="0"/>
              <a:t> différence fondamentale entre l’acier au carbone et l’acier inoxydable réside dans la courbe contrainte-déformation</a:t>
            </a:r>
            <a:r>
              <a:rPr lang="fr-FR" altLang="en-US" noProof="0" dirty="0"/>
              <a:t>. L’acier au carbone possède un comportement</a:t>
            </a:r>
            <a:r>
              <a:rPr lang="fr-FR" altLang="en-US" baseline="0" noProof="0" dirty="0"/>
              <a:t> linéaire élastique jusqu’à un point défini comme étant la limite d’élasticité après lequel la déformation peut croître sans augmentation de contrainte même s’il peut y avoir un léger écrouissage.</a:t>
            </a:r>
          </a:p>
          <a:p>
            <a:endParaRPr lang="fr-FR" altLang="en-US" noProof="0" dirty="0"/>
          </a:p>
          <a:p>
            <a:r>
              <a:rPr lang="fr-FR" altLang="en-US" noProof="0" dirty="0"/>
              <a:t>L’acier inoxydable ne présente pas un tel comportement. Au contraire, la plastification est beaucoup plus progressive</a:t>
            </a:r>
            <a:r>
              <a:rPr lang="fr-FR" altLang="en-US" baseline="0" noProof="0" dirty="0"/>
              <a:t> avec un niveau d’écrouissage considérable</a:t>
            </a:r>
            <a:r>
              <a:rPr lang="fr-FR" altLang="en-US" noProof="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C5A9C-D71C-4508-9C21-6FB0358F470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04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fr-FR" altLang="en-US" noProof="0" dirty="0"/>
              <a:t>Avec un acier au carbone, la limite d’élasticité est prise simplement</a:t>
            </a:r>
            <a:r>
              <a:rPr lang="fr-FR" altLang="en-US" baseline="0" noProof="0" dirty="0"/>
              <a:t> comme limite d’élasticité de calcul</a:t>
            </a:r>
            <a:r>
              <a:rPr lang="fr-FR" altLang="en-US" noProof="0" dirty="0"/>
              <a:t>.</a:t>
            </a:r>
          </a:p>
          <a:p>
            <a:endParaRPr lang="fr-FR" altLang="en-US" noProof="0" dirty="0"/>
          </a:p>
          <a:p>
            <a:r>
              <a:rPr lang="fr-FR" altLang="en-US" noProof="0" dirty="0"/>
              <a:t>Par contre, la difficulté dans</a:t>
            </a:r>
            <a:r>
              <a:rPr lang="fr-FR" altLang="en-US" baseline="0" noProof="0" dirty="0"/>
              <a:t> le calcul des matériaux qui possèdent une courbe contrainte déformation non linéaire est de choisir la résistance de calcul</a:t>
            </a:r>
            <a:r>
              <a:rPr lang="fr-FR" altLang="en-US" noProof="0" dirty="0"/>
              <a:t>. </a:t>
            </a:r>
          </a:p>
          <a:p>
            <a:r>
              <a:rPr lang="fr-FR" altLang="en-US" baseline="0" noProof="0" dirty="0"/>
              <a:t>Pour des métaux comme l’</a:t>
            </a:r>
            <a:r>
              <a:rPr lang="fr-FR" altLang="en-US" noProof="0" dirty="0"/>
              <a:t>acier inoxydable, les alliages d’aluminium et les aciers à haute</a:t>
            </a:r>
            <a:r>
              <a:rPr lang="fr-FR" altLang="en-US" baseline="0" noProof="0" dirty="0"/>
              <a:t> résistance qui ne présentent pas un point de plastification</a:t>
            </a:r>
            <a:r>
              <a:rPr lang="fr-FR" altLang="en-US" noProof="0" dirty="0"/>
              <a:t> net, la manière habituelle pour définir la </a:t>
            </a:r>
            <a:r>
              <a:rPr lang="fr-FR" altLang="en-US" baseline="0" noProof="0" dirty="0"/>
              <a:t>limite d’élasticité de calcul est d’utiliser la limite conventionnelle à 0,</a:t>
            </a:r>
            <a:r>
              <a:rPr lang="fr-FR" altLang="en-US" noProof="0" dirty="0"/>
              <a:t>2 %.</a:t>
            </a:r>
          </a:p>
          <a:p>
            <a:endParaRPr lang="fr-FR" altLang="en-US" dirty="0"/>
          </a:p>
          <a:p>
            <a:r>
              <a:rPr lang="fr-FR" altLang="en-US" dirty="0"/>
              <a:t>Ce diagramme montre comment est</a:t>
            </a:r>
            <a:r>
              <a:rPr lang="fr-FR" altLang="en-US" baseline="0" dirty="0"/>
              <a:t> d</a:t>
            </a:r>
            <a:r>
              <a:rPr lang="fr-FR" altLang="en-US" dirty="0"/>
              <a:t>éfinie</a:t>
            </a:r>
            <a:r>
              <a:rPr lang="fr-FR" altLang="en-US" baseline="0" dirty="0"/>
              <a:t> la « </a:t>
            </a:r>
            <a:r>
              <a:rPr lang="fr-FR" altLang="en-US" baseline="0" noProof="0" dirty="0"/>
              <a:t>limite d’élasticité conventionnelle à 0,</a:t>
            </a:r>
            <a:r>
              <a:rPr lang="fr-FR" altLang="en-US" noProof="0" dirty="0"/>
              <a:t>2 % »</a:t>
            </a:r>
            <a:r>
              <a:rPr lang="fr-FR" alt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97CBD-17B7-4A24-89EE-7CB05B442C1D}"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82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573147AE-3FF5-48A1-BF9F-878AEE9C1B25}" type="slidenum">
              <a:rPr kumimoji="0" lang="en-GB"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0419" name="Rectangle 2"/>
          <p:cNvSpPr>
            <a:spLocks noGrp="1" noRot="1" noChangeAspect="1" noChangeArrowheads="1" noTextEdit="1"/>
          </p:cNvSpPr>
          <p:nvPr>
            <p:ph type="sldImg"/>
          </p:nvPr>
        </p:nvSpPr>
        <p:spPr>
          <a:xfrm>
            <a:off x="993775" y="768350"/>
            <a:ext cx="5114925" cy="3836988"/>
          </a:xfrm>
          <a:ln/>
        </p:spPr>
      </p:sp>
      <p:sp>
        <p:nvSpPr>
          <p:cNvPr id="60420" name="Rectangle 3"/>
          <p:cNvSpPr>
            <a:spLocks noGrp="1" noChangeArrowheads="1"/>
          </p:cNvSpPr>
          <p:nvPr>
            <p:ph type="body" idx="1"/>
          </p:nvPr>
        </p:nvSpPr>
        <p:spPr>
          <a:xfrm>
            <a:off x="947978" y="4862046"/>
            <a:ext cx="5203344" cy="4604367"/>
          </a:xfrm>
          <a:noFill/>
        </p:spPr>
        <p:txBody>
          <a:bodyPr/>
          <a:lstStyle/>
          <a:p>
            <a:pPr eaLnBrk="1" hangingPunct="1"/>
            <a:r>
              <a:rPr lang="fr-FR" altLang="en-US" noProof="0" dirty="0"/>
              <a:t>Les aciers inoxydables austénitiques ont une </a:t>
            </a:r>
            <a:r>
              <a:rPr kumimoji="1" lang="fr-FR" altLang="en-US" noProof="0" dirty="0">
                <a:latin typeface="+mn-lt"/>
              </a:rPr>
              <a:t>limite d'élasticité conventionnelle à 0,2 % de l’ordre de </a:t>
            </a:r>
            <a:r>
              <a:rPr lang="fr-FR" altLang="en-US" noProof="0" dirty="0"/>
              <a:t>220 MPa. Les duplex sont environ deux fois plus résistants avec une </a:t>
            </a:r>
            <a:r>
              <a:rPr kumimoji="1" lang="fr-FR" altLang="en-US" noProof="0" dirty="0">
                <a:latin typeface="+mn-lt"/>
              </a:rPr>
              <a:t>limite d'élasticité conventionnelle à 0,2 % de l’ordre de </a:t>
            </a:r>
            <a:r>
              <a:rPr lang="fr-FR" altLang="en-US" noProof="0" dirty="0"/>
              <a:t>450 MPa.</a:t>
            </a:r>
          </a:p>
          <a:p>
            <a:pPr eaLnBrk="1" hangingPunct="1"/>
            <a:endParaRPr lang="fr-FR" altLang="en-US" baseline="30000" noProof="0" dirty="0"/>
          </a:p>
          <a:p>
            <a:pPr eaLnBrk="1" hangingPunct="1"/>
            <a:r>
              <a:rPr lang="fr-FR" altLang="en-US" noProof="0" dirty="0"/>
              <a:t>La haute résistance du duplex permet souvent d’utiliser des sections plus faibles que celles qui sont nécessaires avec de l’</a:t>
            </a:r>
            <a:r>
              <a:rPr lang="fr-FR" altLang="en-US" baseline="0" noProof="0" dirty="0"/>
              <a:t>ac</a:t>
            </a:r>
            <a:r>
              <a:rPr lang="fr-FR" altLang="en-US" noProof="0" dirty="0"/>
              <a:t>ier au carbone courant.</a:t>
            </a:r>
          </a:p>
          <a:p>
            <a:pPr eaLnBrk="1" hangingPunct="1"/>
            <a:endParaRPr lang="fr-FR" altLang="en-US" baseline="30000" noProof="0" dirty="0"/>
          </a:p>
          <a:p>
            <a:r>
              <a:rPr lang="fr-FR" altLang="en-US" noProof="0" dirty="0"/>
              <a:t>Il faut noter</a:t>
            </a:r>
            <a:r>
              <a:rPr lang="fr-FR" altLang="en-US" baseline="0" noProof="0" dirty="0"/>
              <a:t> q</a:t>
            </a:r>
            <a:r>
              <a:rPr lang="fr-FR" altLang="en-US" noProof="0" dirty="0"/>
              <a:t>ue, pour les aciers inoxydables austénitiques, la limite d’élasticité mesurée peut dépasser</a:t>
            </a:r>
            <a:r>
              <a:rPr lang="fr-FR" altLang="en-US" baseline="0" noProof="0" dirty="0"/>
              <a:t> </a:t>
            </a:r>
            <a:r>
              <a:rPr lang="fr-FR" altLang="en-US" noProof="0" dirty="0"/>
              <a:t>les valeurs minimales spécifiées avec une marge allant de 25 à 40 % pour des plaques allant jusqu’à 25 mm d’épaisseur. La marge des duplex est plus faible pouvant aller jusqu’à</a:t>
            </a:r>
            <a:r>
              <a:rPr lang="fr-FR" altLang="en-US" baseline="0" noProof="0" dirty="0"/>
              <a:t> </a:t>
            </a:r>
            <a:r>
              <a:rPr lang="fr-FR" altLang="en-US" noProof="0" dirty="0"/>
              <a:t>20 %. </a:t>
            </a:r>
          </a:p>
          <a:p>
            <a:r>
              <a:rPr lang="fr-FR" altLang="en-US" noProof="0" dirty="0"/>
              <a:t>En fait, la limite d’élasticité augmente</a:t>
            </a:r>
            <a:r>
              <a:rPr lang="fr-FR" altLang="en-US" baseline="0" noProof="0" dirty="0"/>
              <a:t> lorsque l’épaisseur ou le diamètre de la barre diminue </a:t>
            </a:r>
            <a:r>
              <a:rPr lang="fr-FR" altLang="en-US" dirty="0"/>
              <a:t>; les pièces</a:t>
            </a:r>
            <a:r>
              <a:rPr lang="fr-FR" altLang="en-US" baseline="0" dirty="0"/>
              <a:t> plus minces ont des limites d’élasticité qui sont significativement plus élevées que le minimum exigé alors que pour des épaisseurs de </a:t>
            </a:r>
            <a:r>
              <a:rPr lang="fr-FR" altLang="en-US" dirty="0"/>
              <a:t>25 mm et plus, les valeurs sont généralement assez proches des valeurs spécifiées.</a:t>
            </a:r>
            <a:endParaRPr lang="fr-FR" altLang="en-US" baseline="30000" dirty="0"/>
          </a:p>
          <a:p>
            <a:pPr eaLnBrk="1" hangingPunct="1"/>
            <a:endParaRPr lang="fr-FR" altLang="en-US" baseline="30000" dirty="0"/>
          </a:p>
          <a:p>
            <a:pPr eaLnBrk="1" hangingPunct="1"/>
            <a:r>
              <a:rPr lang="fr-FR" altLang="en-US" dirty="0"/>
              <a:t>Le module de Young vaut 200 000 MPa ce qui est légèrement différent de la valeur estimée pour</a:t>
            </a:r>
            <a:r>
              <a:rPr lang="fr-FR" altLang="en-US" baseline="0" dirty="0"/>
              <a:t> l’</a:t>
            </a:r>
            <a:r>
              <a:rPr lang="fr-FR" altLang="en-US" dirty="0"/>
              <a:t>acier au carbone qui est de l’ordre de 210 000 MPa.</a:t>
            </a:r>
          </a:p>
          <a:p>
            <a:pPr eaLnBrk="1" hangingPunct="1"/>
            <a:endParaRPr lang="en-US" altLang="en-US" baseline="30000" dirty="0"/>
          </a:p>
          <a:p>
            <a:pPr eaLnBrk="1" hangingPunct="1"/>
            <a:endParaRPr lang="en-US" altLang="en-US" dirty="0"/>
          </a:p>
        </p:txBody>
      </p:sp>
    </p:spTree>
    <p:extLst>
      <p:ext uri="{BB962C8B-B14F-4D97-AF65-F5344CB8AC3E}">
        <p14:creationId xmlns:p14="http://schemas.microsoft.com/office/powerpoint/2010/main" val="33219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fr-FR" altLang="en-US" noProof="0" dirty="0"/>
              <a:t>Les aciers inoxydables offrent une capacité d’écrouissage importante, ce qui peut être avantageux dans certaines situations et désavantageux dans d’autres.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9EEF3-3A87-4928-BF20-8FC510E75EC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077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B58BF-1E41-2B44-8874-B73139500573}"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49325" y="4864101"/>
            <a:ext cx="5200650" cy="4602163"/>
          </a:xfrm>
          <a:noFill/>
          <a:ln/>
        </p:spPr>
        <p:txBody>
          <a:bodyPr/>
          <a:lstStyle/>
          <a:p>
            <a:r>
              <a:rPr lang="fr-FR" noProof="0" dirty="0">
                <a:latin typeface="Times" pitchFamily="-111" charset="0"/>
              </a:rPr>
              <a:t>Les caractéristiques mécaniques du matériau varient sur le pourtour des sections en acier inoxydable formées à froid du fait des opérations de pliage. Si cela se</a:t>
            </a:r>
            <a:r>
              <a:rPr lang="fr-FR" baseline="0" noProof="0" dirty="0">
                <a:latin typeface="Times" pitchFamily="-111" charset="0"/>
              </a:rPr>
              <a:t> constate déjà pour l’</a:t>
            </a:r>
            <a:r>
              <a:rPr lang="fr-FR" noProof="0" dirty="0">
                <a:latin typeface="Times" pitchFamily="-111" charset="0"/>
              </a:rPr>
              <a:t>acier au carbone mais c’est beaucoup plus significatif pour l’acier inoxydable…</a:t>
            </a:r>
          </a:p>
          <a:p>
            <a:endParaRPr lang="fr-FR" noProof="0" dirty="0">
              <a:latin typeface="Times" pitchFamily="-111" charset="0"/>
            </a:endParaRPr>
          </a:p>
          <a:p>
            <a:r>
              <a:rPr lang="fr-FR" noProof="0" dirty="0">
                <a:latin typeface="Times" pitchFamily="-111" charset="0"/>
              </a:rPr>
              <a:t>En tronçonnant un échantillon e</a:t>
            </a:r>
            <a:r>
              <a:rPr lang="fr-FR" baseline="0" noProof="0" dirty="0">
                <a:latin typeface="Times" pitchFamily="-111" charset="0"/>
              </a:rPr>
              <a:t>n une série d’éprouvettes en forme de bandes et en mesurant leurs caractéristiques contrainte-déformation, il est </a:t>
            </a:r>
            <a:r>
              <a:rPr lang="fr-FR" noProof="0" dirty="0">
                <a:latin typeface="Times" pitchFamily="-111" charset="0"/>
              </a:rPr>
              <a:t>possible de construire</a:t>
            </a:r>
            <a:r>
              <a:rPr lang="fr-FR" baseline="0" noProof="0" dirty="0">
                <a:latin typeface="Times" pitchFamily="-111" charset="0"/>
              </a:rPr>
              <a:t> un pro</a:t>
            </a:r>
            <a:r>
              <a:rPr lang="fr-FR" noProof="0" dirty="0">
                <a:latin typeface="Times" pitchFamily="-111" charset="0"/>
              </a:rPr>
              <a:t>fil de résistance en suivant la périphérie de la section. Ainsi, à partir d’un nombre suffisant de résultats, il est possible de développer des outils pour prédire le comportement des structures</a:t>
            </a:r>
            <a:r>
              <a:rPr lang="fr-FR" baseline="0" noProof="0" dirty="0">
                <a:latin typeface="Times" pitchFamily="-111" charset="0"/>
              </a:rPr>
              <a:t> </a:t>
            </a:r>
            <a:r>
              <a:rPr lang="fr-FR" noProof="0" dirty="0">
                <a:latin typeface="Times" pitchFamily="-111" charset="0"/>
              </a:rPr>
              <a:t>– cette</a:t>
            </a:r>
            <a:r>
              <a:rPr lang="fr-FR" baseline="0" noProof="0" dirty="0">
                <a:latin typeface="Times" pitchFamily="-111" charset="0"/>
              </a:rPr>
              <a:t> tâche est en cours actuellement.</a:t>
            </a:r>
            <a:endParaRPr lang="fr-FR" noProof="0" dirty="0">
              <a:latin typeface="Times" pitchFamily="-111" charset="0"/>
            </a:endParaRPr>
          </a:p>
        </p:txBody>
      </p:sp>
    </p:spTree>
    <p:extLst>
      <p:ext uri="{BB962C8B-B14F-4D97-AF65-F5344CB8AC3E}">
        <p14:creationId xmlns:p14="http://schemas.microsoft.com/office/powerpoint/2010/main" val="69674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fr-FR" altLang="en-US" noProof="0" dirty="0"/>
              <a:t>La réduction de la ductilité n’est jamais un problème avec les aciers austénitiques qui possèdent au départ un </a:t>
            </a:r>
            <a:r>
              <a:rPr lang="fr-FR" altLang="en-US" noProof="0" dirty="0" err="1"/>
              <a:t>eductilité</a:t>
            </a:r>
            <a:r>
              <a:rPr lang="fr-FR" altLang="en-US" noProof="0" dirty="0"/>
              <a:t> très élevée (de l’ordre de 50 %).</a:t>
            </a:r>
            <a:r>
              <a:rPr lang="fr-FR" altLang="en-US" baseline="0" noProof="0" dirty="0"/>
              <a:t> Cet effet sera </a:t>
            </a:r>
            <a:r>
              <a:rPr lang="fr-FR" altLang="en-US" noProof="0" dirty="0"/>
              <a:t>détaillé ultérieurement.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8D22-EAA3-49D7-8171-6F9BEAF2826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25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493CB-4046-46AB-AF17-750713C41672}" type="slidenum">
              <a:rPr lang="fr-FR" smtClean="0"/>
              <a:pPr/>
              <a:t>15</a:t>
            </a:fld>
            <a:endParaRPr lang="fr-FR" dirty="0"/>
          </a:p>
        </p:txBody>
      </p:sp>
    </p:spTree>
    <p:extLst>
      <p:ext uri="{BB962C8B-B14F-4D97-AF65-F5344CB8AC3E}">
        <p14:creationId xmlns:p14="http://schemas.microsoft.com/office/powerpoint/2010/main" val="153473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fr-FR" altLang="en-US" noProof="0" dirty="0"/>
              <a:t>L’acier inoxydable diffère aussi de l’acier au carbone en termes de ductilité et de ténacité.</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4873E-D9D7-425F-9212-FB92C253149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06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fr-FR" altLang="en-US" noProof="0" dirty="0"/>
              <a:t>Ce diagramme représente des courbes contrainte-déformation complètes (</a:t>
            </a:r>
            <a:r>
              <a:rPr lang="fr-FR" altLang="en-US" baseline="0" noProof="0" dirty="0"/>
              <a:t>jusqu’à la rupture) et il permet de comparer les ductilités et les ténacités de l’</a:t>
            </a:r>
            <a:r>
              <a:rPr lang="fr-FR" altLang="en-US" noProof="0" dirty="0"/>
              <a:t>acier inoxydable et de l’acier au carbone. </a:t>
            </a:r>
          </a:p>
          <a:p>
            <a:r>
              <a:rPr lang="fr-FR" altLang="en-US" noProof="0" dirty="0"/>
              <a:t>On peut voir notamment</a:t>
            </a:r>
            <a:r>
              <a:rPr lang="fr-FR" altLang="en-US" baseline="0" noProof="0" dirty="0"/>
              <a:t> à quel point l’</a:t>
            </a:r>
            <a:r>
              <a:rPr lang="fr-FR" altLang="en-US" noProof="0" dirty="0"/>
              <a:t>acier inoxydable austénitique</a:t>
            </a:r>
            <a:r>
              <a:rPr lang="fr-FR" altLang="en-US" baseline="0" noProof="0" dirty="0"/>
              <a:t> est plus ductile que l’acier au carbone.</a:t>
            </a:r>
            <a:r>
              <a:rPr lang="fr-FR" altLang="en-US" noProof="0" dirty="0"/>
              <a:t> </a:t>
            </a:r>
          </a:p>
          <a:p>
            <a:r>
              <a:rPr lang="fr-FR" altLang="en-US" noProof="0" dirty="0"/>
              <a:t>L’acier inoxydable austénitique démontre</a:t>
            </a:r>
            <a:r>
              <a:rPr lang="fr-FR" altLang="en-US" baseline="0" noProof="0" dirty="0"/>
              <a:t> également une plus grande ténacité </a:t>
            </a:r>
            <a:r>
              <a:rPr lang="fr-FR" altLang="en-US" noProof="0" dirty="0"/>
              <a:t>(en comparant les aires sous les</a:t>
            </a:r>
            <a:r>
              <a:rPr lang="fr-FR" altLang="en-US" baseline="0" noProof="0" dirty="0"/>
              <a:t> courbes </a:t>
            </a:r>
            <a:r>
              <a:rPr lang="fr-FR" altLang="en-US" noProof="0" dirty="0"/>
              <a:t>contrainte-déformation).</a:t>
            </a:r>
          </a:p>
          <a:p>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3BAEA-1723-45B5-B38B-2AECF19AD623}"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90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fr-FR" altLang="en-US" noProof="0" dirty="0"/>
              <a:t>A titre d’exemple, une bonne</a:t>
            </a:r>
            <a:r>
              <a:rPr lang="fr-FR" altLang="en-US" baseline="0" noProof="0" dirty="0"/>
              <a:t> résistance aux chocs est exigée pour les bornes de sécurité. Il en est de même pour ces murs anti-explosions,</a:t>
            </a:r>
            <a:r>
              <a:rPr lang="fr-FR" altLang="en-US" noProof="0" dirty="0"/>
              <a:t> conçus pour protéger le personnel sur </a:t>
            </a:r>
            <a:r>
              <a:rPr lang="fr-FR" altLang="en-US" sz="1200" kern="0" noProof="0" dirty="0">
                <a:solidFill>
                  <a:schemeClr val="tx1"/>
                </a:solidFill>
              </a:rPr>
              <a:t>les ponts des plates-formes offshore</a:t>
            </a:r>
            <a:r>
              <a:rPr lang="fr-FR" altLang="en-US" noProof="0" dirty="0"/>
              <a:t>.</a:t>
            </a:r>
          </a:p>
        </p:txBody>
      </p:sp>
      <p:sp>
        <p:nvSpPr>
          <p:cNvPr id="80900" name="Slide Number Placeholder 3"/>
          <p:cNvSpPr>
            <a:spLocks noGrp="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E9C67CD9-43A5-4165-B5F2-3DBDBEAA9419}" type="slidenum">
              <a:rPr kumimoji="0" lang="en-GB" alt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47</a:t>
            </a:fld>
            <a:endParaRPr kumimoji="0" lang="en-GB" alt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5797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fr-FR" altLang="en-US" noProof="0" dirty="0"/>
              <a:t>Nous allons maintenant analyser l’impact de la non linéarité de la courbe contrainte-déformation sur les performances structurales de l’acier inoxydable.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197BD-66D0-4203-9648-AE54440B54F3}"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65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fr-FR" altLang="en-US" noProof="0" dirty="0"/>
              <a:t>Pour montrer l’impact des caractéristiques contrainte-déformation sur la performance au flambement, nous </a:t>
            </a:r>
            <a:r>
              <a:rPr lang="fr-FR" altLang="en-US" baseline="0" noProof="0" dirty="0"/>
              <a:t>considérons respectivement des poteaux avec des élancements faibles, grands et intermédiaires.</a:t>
            </a:r>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AA25-EAD8-4A19-AC71-7A945B43E2FD}"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764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05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7604D-C4E5-EF47-A8AF-E745B03E6FDB}"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fr-FR" noProof="0" dirty="0">
                <a:latin typeface="Times" pitchFamily="-111" charset="0"/>
              </a:rPr>
              <a:t>Ce diagramme représente une comparaison des coefficients de réduction de la résistance</a:t>
            </a:r>
            <a:r>
              <a:rPr lang="fr-FR" baseline="0" noProof="0" dirty="0">
                <a:latin typeface="Times" pitchFamily="-111" charset="0"/>
              </a:rPr>
              <a:t> aux températures élevées</a:t>
            </a:r>
            <a:r>
              <a:rPr lang="fr-FR" noProof="0" dirty="0">
                <a:latin typeface="Times" pitchFamily="-111" charset="0"/>
              </a:rPr>
              <a:t> entre l’acier au carbone et l’acier inoxydable. Il compare</a:t>
            </a:r>
            <a:r>
              <a:rPr lang="fr-FR" baseline="0" noProof="0" dirty="0">
                <a:latin typeface="Times" pitchFamily="-111" charset="0"/>
              </a:rPr>
              <a:t> </a:t>
            </a:r>
            <a:r>
              <a:rPr lang="fr-FR" noProof="0" dirty="0">
                <a:latin typeface="Times" pitchFamily="-111" charset="0"/>
              </a:rPr>
              <a:t>les résistances à 2 % de déformation, représentées par les courbes en traits pleins, et les résistances à 0,2 % de déformation plastique représentées en pointillés. </a:t>
            </a:r>
          </a:p>
          <a:p>
            <a:r>
              <a:rPr lang="fr-FR" noProof="0" dirty="0">
                <a:latin typeface="Times" pitchFamily="-111" charset="0"/>
              </a:rPr>
              <a:t>On peut voir qu’au-delà</a:t>
            </a:r>
            <a:r>
              <a:rPr lang="fr-FR" baseline="0" noProof="0" dirty="0">
                <a:latin typeface="Times" pitchFamily="-111" charset="0"/>
              </a:rPr>
              <a:t> de </a:t>
            </a:r>
            <a:r>
              <a:rPr lang="fr-FR" noProof="0" dirty="0">
                <a:latin typeface="Times" pitchFamily="-111" charset="0"/>
              </a:rPr>
              <a:t>550°C environ, l’acier inoxydable conserve mieux sa résistance que l’acier au</a:t>
            </a:r>
            <a:r>
              <a:rPr lang="fr-FR" baseline="0" noProof="0" dirty="0">
                <a:latin typeface="Times" pitchFamily="-111" charset="0"/>
              </a:rPr>
              <a:t> carbone</a:t>
            </a:r>
            <a:r>
              <a:rPr lang="fr-FR" noProof="0" dirty="0">
                <a:latin typeface="Times" pitchFamily="-111" charset="0"/>
              </a:rPr>
              <a:t>.</a:t>
            </a:r>
          </a:p>
        </p:txBody>
      </p:sp>
    </p:spTree>
    <p:extLst>
      <p:ext uri="{BB962C8B-B14F-4D97-AF65-F5344CB8AC3E}">
        <p14:creationId xmlns:p14="http://schemas.microsoft.com/office/powerpoint/2010/main" val="10882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B45ED-7BA8-594E-AB92-92DAB3FA4463}"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88273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D73F0-461D-534B-A408-33D04ABF93C8}"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423651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9A6A2F93-588D-4C0D-88EB-453DF290535A}" type="slidenum">
              <a:rPr kumimoji="0" 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9635" name="Rectangle 2"/>
          <p:cNvSpPr>
            <a:spLocks noGrp="1" noRot="1" noChangeAspect="1" noChangeArrowheads="1" noTextEdit="1"/>
          </p:cNvSpPr>
          <p:nvPr>
            <p:ph type="sldImg"/>
          </p:nvPr>
        </p:nvSpPr>
        <p:spPr>
          <a:xfrm>
            <a:off x="989013" y="765175"/>
            <a:ext cx="5118100" cy="3838575"/>
          </a:xfrm>
          <a:ln/>
        </p:spPr>
      </p:sp>
      <p:sp>
        <p:nvSpPr>
          <p:cNvPr id="69636" name="Rectangle 3"/>
          <p:cNvSpPr>
            <a:spLocks noGrp="1" noChangeArrowheads="1"/>
          </p:cNvSpPr>
          <p:nvPr>
            <p:ph type="body" idx="1"/>
          </p:nvPr>
        </p:nvSpPr>
        <p:spPr>
          <a:xfrm>
            <a:off x="943118" y="4860435"/>
            <a:ext cx="5213067" cy="4607589"/>
          </a:xfrm>
          <a:noFill/>
        </p:spPr>
        <p:txBody>
          <a:bodyPr/>
          <a:lstStyle/>
          <a:p>
            <a:pPr eaLnBrk="1" hangingPunct="1"/>
            <a:r>
              <a:rPr lang="fr-FR" altLang="en-US" noProof="0" dirty="0"/>
              <a:t>Cette diapo</a:t>
            </a:r>
            <a:r>
              <a:rPr lang="fr-FR" altLang="en-US" baseline="0" noProof="0" dirty="0"/>
              <a:t> résume les différences qui existent pour des calculs relatifs à de l’</a:t>
            </a:r>
            <a:r>
              <a:rPr lang="fr-FR" altLang="en-US" noProof="0" dirty="0"/>
              <a:t>acier inoxydable ou de l’acier au carbone.</a:t>
            </a:r>
          </a:p>
        </p:txBody>
      </p:sp>
    </p:spTree>
    <p:extLst>
      <p:ext uri="{BB962C8B-B14F-4D97-AF65-F5344CB8AC3E}">
        <p14:creationId xmlns:p14="http://schemas.microsoft.com/office/powerpoint/2010/main" val="306663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287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fr-FR" altLang="en-US" noProof="0" dirty="0"/>
              <a:t>Nous</a:t>
            </a:r>
            <a:r>
              <a:rPr lang="fr-FR" altLang="en-US" baseline="0" noProof="0" dirty="0"/>
              <a:t> allons maintenant nous intéresser aux règles de calcul des structures en acier inoxydable</a:t>
            </a:r>
            <a:r>
              <a:rPr lang="fr-FR" altLang="en-US" noProof="0" dirty="0"/>
              <a:t>.</a:t>
            </a:r>
          </a:p>
          <a:p>
            <a:r>
              <a:rPr lang="fr-FR" altLang="en-US" noProof="0" dirty="0"/>
              <a:t>Bien que les normes de calcul soient différentes selon les pays à travers le monde, leurs objectifs</a:t>
            </a:r>
            <a:r>
              <a:rPr lang="fr-FR" altLang="en-US" baseline="0" noProof="0" dirty="0"/>
              <a:t> sont toujours de conduire à des structures sécuritaires, fonctionnelles et économiques</a:t>
            </a:r>
            <a:r>
              <a:rPr lang="fr-FR" altLang="en-US" noProof="0" dirty="0"/>
              <a:t>.</a:t>
            </a:r>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F366C-2ACF-434B-9460-5A4E9C99B99D}"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66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pPr>
              <a:defRPr/>
            </a:pPr>
            <a:r>
              <a:rPr lang="fr-FR" altLang="en-US" noProof="0" dirty="0"/>
              <a:t>Il</a:t>
            </a:r>
            <a:r>
              <a:rPr lang="fr-FR" altLang="en-US" baseline="0" noProof="0" dirty="0"/>
              <a:t> y a en tout 10 </a:t>
            </a:r>
            <a:r>
              <a:rPr lang="fr-FR" altLang="en-US" noProof="0" dirty="0"/>
              <a:t>Eurocodes. Six d’entre eux traite du calcul des structures pour des </a:t>
            </a:r>
            <a:r>
              <a:rPr lang="fr-FR" altLang="en-US" baseline="0" noProof="0" dirty="0"/>
              <a:t>matériaux </a:t>
            </a:r>
            <a:r>
              <a:rPr lang="fr-FR" altLang="en-US" noProof="0" dirty="0"/>
              <a:t>différents</a:t>
            </a:r>
            <a:r>
              <a:rPr lang="fr-FR" altLang="en-US" baseline="0" noProof="0" dirty="0"/>
              <a:t> </a:t>
            </a:r>
            <a:r>
              <a:rPr lang="fr-FR" altLang="en-US" noProof="0" dirty="0"/>
              <a:t>:</a:t>
            </a:r>
          </a:p>
          <a:p>
            <a:pPr marL="174349" indent="-174349">
              <a:buFont typeface="Arial" panose="020B0604020202020204" pitchFamily="34" charset="0"/>
              <a:buChar char="•"/>
              <a:defRPr/>
            </a:pPr>
            <a:r>
              <a:rPr lang="fr-FR" altLang="en-US" noProof="0" dirty="0"/>
              <a:t>béton, </a:t>
            </a:r>
          </a:p>
          <a:p>
            <a:pPr marL="174349" indent="-174349">
              <a:buFont typeface="Arial" panose="020B0604020202020204" pitchFamily="34" charset="0"/>
              <a:buChar char="•"/>
              <a:defRPr/>
            </a:pPr>
            <a:r>
              <a:rPr lang="fr-FR" altLang="en-US" noProof="0" dirty="0"/>
              <a:t>acier, </a:t>
            </a:r>
          </a:p>
          <a:p>
            <a:pPr marL="174349" indent="-174349">
              <a:buFont typeface="Arial" panose="020B0604020202020204" pitchFamily="34" charset="0"/>
              <a:buChar char="•"/>
              <a:defRPr/>
            </a:pPr>
            <a:r>
              <a:rPr lang="fr-FR" altLang="en-US" noProof="0" dirty="0"/>
              <a:t>mixte</a:t>
            </a:r>
            <a:r>
              <a:rPr lang="fr-FR" altLang="en-US" baseline="0" noProof="0" dirty="0"/>
              <a:t> acier-béton,</a:t>
            </a:r>
            <a:r>
              <a:rPr lang="fr-FR" altLang="en-US" noProof="0" dirty="0"/>
              <a:t> </a:t>
            </a:r>
          </a:p>
          <a:p>
            <a:pPr marL="174349" indent="-174349">
              <a:buFont typeface="Arial" panose="020B0604020202020204" pitchFamily="34" charset="0"/>
              <a:buChar char="•"/>
              <a:defRPr/>
            </a:pPr>
            <a:r>
              <a:rPr lang="fr-FR" altLang="en-US" noProof="0" dirty="0"/>
              <a:t>maçonnerie </a:t>
            </a:r>
          </a:p>
          <a:p>
            <a:pPr marL="174349" indent="-174349">
              <a:buFont typeface="Arial" panose="020B0604020202020204" pitchFamily="34" charset="0"/>
              <a:buChar char="•"/>
              <a:defRPr/>
            </a:pPr>
            <a:r>
              <a:rPr lang="fr-FR" altLang="en-US" noProof="0" dirty="0"/>
              <a:t>aluminium,</a:t>
            </a:r>
          </a:p>
          <a:p>
            <a:pPr marL="174349" indent="-174349">
              <a:buFont typeface="Arial" panose="020B0604020202020204" pitchFamily="34" charset="0"/>
              <a:buChar char="•"/>
              <a:defRPr/>
            </a:pPr>
            <a:r>
              <a:rPr lang="fr-FR" altLang="en-US" noProof="0" dirty="0"/>
              <a:t>bois. </a:t>
            </a:r>
          </a:p>
          <a:p>
            <a:pPr>
              <a:defRPr/>
            </a:pPr>
            <a:r>
              <a:rPr lang="fr-FR" altLang="en-US" noProof="0" dirty="0"/>
              <a:t>L’Eurocode 3 couvre les structures</a:t>
            </a:r>
            <a:r>
              <a:rPr lang="fr-FR" altLang="en-US" baseline="0" noProof="0" dirty="0"/>
              <a:t> en acier.</a:t>
            </a:r>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83A1A-C744-43D7-828A-8E63DE8F939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66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fr-FR" altLang="en-US" noProof="0" dirty="0"/>
              <a:t>L’Eurocode 3 est divisé</a:t>
            </a:r>
            <a:r>
              <a:rPr lang="fr-FR" altLang="en-US" baseline="0" noProof="0" dirty="0"/>
              <a:t> en plusieurs parties</a:t>
            </a:r>
            <a:r>
              <a:rPr lang="fr-FR" altLang="en-US" noProof="0" dirty="0"/>
              <a:t>. Il couvre le calcul de différents types de structures</a:t>
            </a:r>
            <a:r>
              <a:rPr lang="fr-FR" altLang="en-US" baseline="0" noProof="0" dirty="0"/>
              <a:t> en acier</a:t>
            </a:r>
            <a:r>
              <a:rPr lang="fr-FR" altLang="en-US" noProof="0" dirty="0"/>
              <a:t> comme les bâtiments, les ponts, les réservoirs, les pieux, etc.</a:t>
            </a:r>
          </a:p>
          <a:p>
            <a:r>
              <a:rPr lang="fr-FR" altLang="en-US" noProof="0" dirty="0"/>
              <a:t>La Partie 1-4 donne</a:t>
            </a:r>
            <a:r>
              <a:rPr lang="fr-FR" altLang="en-US" baseline="0" noProof="0" dirty="0"/>
              <a:t> les règles pour le calcul des structures en </a:t>
            </a:r>
            <a:r>
              <a:rPr lang="fr-FR" altLang="en-US" noProof="0" dirty="0"/>
              <a:t>acier inoxydable.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14A94-C3FA-4C10-B3AA-CB1501D5E28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91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fr-FR" altLang="en-US" noProof="0" dirty="0"/>
              <a:t>L’EN1993-1-4 est la partie principale de l’Eurocode qui traite</a:t>
            </a:r>
            <a:r>
              <a:rPr lang="fr-FR" altLang="en-US" baseline="0" noProof="0" dirty="0"/>
              <a:t> de l’acier </a:t>
            </a:r>
            <a:r>
              <a:rPr lang="fr-FR" altLang="en-US" noProof="0" dirty="0"/>
              <a:t>inoxydable. Elle fournit</a:t>
            </a:r>
            <a:r>
              <a:rPr lang="fr-FR" altLang="en-US" baseline="0" noProof="0" dirty="0"/>
              <a:t> des règles supplémentaires pour les </a:t>
            </a:r>
            <a:r>
              <a:rPr lang="fr-FR" altLang="en-US" noProof="0" dirty="0"/>
              <a:t>aciers inoxydables lorsque le comportement</a:t>
            </a:r>
            <a:r>
              <a:rPr lang="fr-FR" altLang="en-US" baseline="0" noProof="0" dirty="0"/>
              <a:t> est différent de l’acier au carbone</a:t>
            </a:r>
            <a:r>
              <a:rPr lang="fr-FR" altLang="en-US" noProof="0" dirty="0"/>
              <a:t>. </a:t>
            </a:r>
          </a:p>
          <a:p>
            <a:r>
              <a:rPr lang="fr-FR" altLang="en-US" noProof="0" dirty="0"/>
              <a:t>De</a:t>
            </a:r>
            <a:r>
              <a:rPr lang="fr-FR" altLang="en-US" baseline="0" noProof="0" dirty="0"/>
              <a:t> manière générale, c</a:t>
            </a:r>
            <a:r>
              <a:rPr lang="fr-FR" altLang="en-US" noProof="0" dirty="0"/>
              <a:t>es règles</a:t>
            </a:r>
            <a:r>
              <a:rPr lang="fr-FR" altLang="en-US" baseline="0" noProof="0" dirty="0"/>
              <a:t> sont p</a:t>
            </a:r>
            <a:r>
              <a:rPr lang="fr-FR" altLang="en-US" noProof="0" dirty="0"/>
              <a:t>résentées de façon similaire afin</a:t>
            </a:r>
            <a:r>
              <a:rPr lang="fr-FR" altLang="en-US" baseline="0" noProof="0" dirty="0"/>
              <a:t> de ne pas trop perturber les ingénieurs qui possèdent déjà une expérience dans le domaine de l’acier au carbone</a:t>
            </a:r>
            <a:r>
              <a:rPr lang="fr-FR" altLang="en-US" noProof="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042AF-DFC9-4503-9D2C-B3EBAEFE419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722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fr-FR" altLang="en-US" noProof="0" dirty="0"/>
              <a:t>Pour l’acier inoxydable, c’est la seule norme de calcul au monde qui couvre une gamme</a:t>
            </a:r>
            <a:r>
              <a:rPr lang="fr-FR" altLang="en-US" baseline="0" noProof="0" dirty="0"/>
              <a:t> aussi complète de produits, de formes et de sujets</a:t>
            </a:r>
            <a:r>
              <a:rPr lang="fr-FR" altLang="en-US" noProof="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1D5E4-B854-40D2-8E75-7BD7FCEE5AD3}"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106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fr-FR" altLang="en-US" noProof="0" dirty="0"/>
              <a:t>Il existe</a:t>
            </a:r>
            <a:r>
              <a:rPr lang="fr-FR" altLang="en-US" baseline="0" noProof="0" dirty="0"/>
              <a:t> d’autres normes de calcul pour les structures en a</a:t>
            </a:r>
            <a:r>
              <a:rPr lang="fr-FR" altLang="en-US" noProof="0" dirty="0"/>
              <a:t>cier inoxydable, généralement formés à froid.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63D0-736D-4030-A435-D94A743AC6C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931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fr-FR" altLang="en-US" noProof="0" dirty="0"/>
              <a:t>Les diapos suivantes présentent les règles de calcul des structures</a:t>
            </a:r>
            <a:r>
              <a:rPr lang="fr-FR" altLang="en-US" baseline="0" noProof="0" dirty="0"/>
              <a:t> en </a:t>
            </a:r>
            <a:r>
              <a:rPr lang="fr-FR" altLang="en-US" noProof="0" dirty="0"/>
              <a:t>acier inoxydable selon l’EN 1993-1-4.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AFC2D-3D92-4409-A2CE-D9495B04A40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8920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50035A03-AF86-4026-BB77-F4FDD7A3FACB}" type="slidenum">
              <a:rPr kumimoji="0" lang="en-GB"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63</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992188" y="768350"/>
            <a:ext cx="5113337" cy="3835400"/>
          </a:xfrm>
          <a:ln/>
        </p:spPr>
      </p:sp>
      <p:sp>
        <p:nvSpPr>
          <p:cNvPr id="77828" name="Rectangle 3"/>
          <p:cNvSpPr>
            <a:spLocks noGrp="1" noChangeArrowheads="1"/>
          </p:cNvSpPr>
          <p:nvPr>
            <p:ph type="body" idx="1"/>
          </p:nvPr>
        </p:nvSpPr>
        <p:spPr>
          <a:xfrm>
            <a:off x="946357" y="4860434"/>
            <a:ext cx="5206586" cy="4605979"/>
          </a:xfrm>
          <a:noFill/>
        </p:spPr>
        <p:txBody>
          <a:bodyPr/>
          <a:lstStyle/>
          <a:p>
            <a:r>
              <a:rPr lang="fr-FR" altLang="en-US" dirty="0"/>
              <a:t>Tant pour</a:t>
            </a:r>
            <a:r>
              <a:rPr lang="fr-FR" altLang="en-US" baseline="0" dirty="0"/>
              <a:t> l’</a:t>
            </a:r>
            <a:r>
              <a:rPr lang="fr-FR" altLang="en-US" dirty="0"/>
              <a:t>acier au carbone que pour</a:t>
            </a:r>
            <a:r>
              <a:rPr lang="fr-FR" altLang="en-US" baseline="0" dirty="0"/>
              <a:t> </a:t>
            </a:r>
            <a:r>
              <a:rPr lang="fr-FR" altLang="en-US" dirty="0"/>
              <a:t>l’acier inoxydable, les sections transversales sont</a:t>
            </a:r>
            <a:r>
              <a:rPr lang="fr-FR" altLang="en-US" baseline="0" dirty="0"/>
              <a:t> séparées, exactement de la même manière, en 4 classes. </a:t>
            </a:r>
            <a:r>
              <a:rPr lang="fr-FR" altLang="en-US" dirty="0"/>
              <a:t>Cependant, les limites des rapports largeur-épaisseur de l’acier inoxydable sont généralement plus basses que celles de l’acier au carbone.</a:t>
            </a:r>
          </a:p>
          <a:p>
            <a:endParaRPr lang="fr-FR" altLang="en-US" noProof="0" dirty="0"/>
          </a:p>
          <a:p>
            <a:pPr marL="0" marR="0" indent="0" algn="l" defTabSz="914400" rtl="0" eaLnBrk="1" fontAlgn="auto" latinLnBrk="0" hangingPunct="1">
              <a:lnSpc>
                <a:spcPct val="100000"/>
              </a:lnSpc>
              <a:spcBef>
                <a:spcPct val="50000"/>
              </a:spcBef>
              <a:spcAft>
                <a:spcPts val="0"/>
              </a:spcAft>
              <a:buClrTx/>
              <a:buSzTx/>
              <a:buFontTx/>
              <a:buNone/>
              <a:tabLst/>
              <a:defRPr/>
            </a:pPr>
            <a:r>
              <a:rPr lang="fr-FR" altLang="en-US" noProof="0" dirty="0"/>
              <a:t>Pour différents profilés</a:t>
            </a:r>
            <a:r>
              <a:rPr lang="fr-FR" altLang="en-US" baseline="0" noProof="0" dirty="0"/>
              <a:t> </a:t>
            </a:r>
            <a:r>
              <a:rPr lang="fr-FR" altLang="en-US" noProof="0" dirty="0"/>
              <a:t>normalisés, la classification des sections transversales d’acier au carbone est publiée dans différents ouvrages comme par exemple</a:t>
            </a:r>
            <a:r>
              <a:rPr lang="fr-FR" altLang="en-US" baseline="0" noProof="0" dirty="0"/>
              <a:t> « </a:t>
            </a:r>
            <a:r>
              <a:rPr lang="fr-FR" b="1" dirty="0"/>
              <a:t>Produits en acier pour construction - Caractéristiques géométriques et mécaniques</a:t>
            </a:r>
            <a:r>
              <a:rPr lang="fr-FR" altLang="en-US" baseline="0" noProof="0" dirty="0"/>
              <a:t> » de ConstruirAcier </a:t>
            </a:r>
            <a:r>
              <a:rPr lang="fr-FR" altLang="en-US" noProof="0" dirty="0"/>
              <a:t>ou « </a:t>
            </a:r>
            <a:r>
              <a:rPr lang="fr-FR" sz="1200" b="1" kern="1200" dirty="0">
                <a:solidFill>
                  <a:schemeClr val="tx1"/>
                </a:solidFill>
                <a:latin typeface="+mn-lt"/>
                <a:ea typeface="+mn-ea"/>
                <a:cs typeface="+mn-cs"/>
              </a:rPr>
              <a:t>Profilés et Aciers Marchands</a:t>
            </a:r>
            <a:r>
              <a:rPr lang="fr-FR" altLang="en-US" noProof="0" dirty="0"/>
              <a:t> » d’ArcelorMittal . Comme il n’existe pas de familles de sections transversales standard, de telles ressources ne sont pas disponibles pour l’acier inoxydable. Le calculateur devra donc</a:t>
            </a:r>
            <a:r>
              <a:rPr lang="fr-FR" altLang="en-US" baseline="0" noProof="0" dirty="0"/>
              <a:t> classifier lui-même les sections ce qui peut être fastidieux</a:t>
            </a:r>
            <a:r>
              <a:rPr lang="fr-FR" altLang="en-US" noProof="0" dirty="0"/>
              <a:t>. Pour simplifier cette tâche, des logiciels sont disponibles. Ils peuvent être trouvés à l’adresse suivante : </a:t>
            </a:r>
            <a:r>
              <a:rPr lang="fr-FR" altLang="en-US" noProof="0" dirty="0">
                <a:solidFill>
                  <a:srgbClr val="20336E"/>
                </a:solidFill>
              </a:rPr>
              <a:t>www.steel-stainless.org/software</a:t>
            </a:r>
          </a:p>
          <a:p>
            <a:pPr>
              <a:spcBef>
                <a:spcPct val="50000"/>
              </a:spcBef>
            </a:pPr>
            <a:endParaRPr lang="fr-FR" altLang="en-US" noProof="0" dirty="0">
              <a:solidFill>
                <a:srgbClr val="20336E"/>
              </a:solidFill>
            </a:endParaRPr>
          </a:p>
          <a:p>
            <a:pPr>
              <a:spcBef>
                <a:spcPct val="50000"/>
              </a:spcBef>
            </a:pPr>
            <a:r>
              <a:rPr lang="fr-FR" altLang="en-US" noProof="0" dirty="0">
                <a:solidFill>
                  <a:srgbClr val="20336E"/>
                </a:solidFill>
              </a:rPr>
              <a:t>En même temps </a:t>
            </a:r>
            <a:r>
              <a:rPr lang="fr-FR" altLang="en-US" baseline="0" noProof="0" dirty="0">
                <a:solidFill>
                  <a:srgbClr val="20336E"/>
                </a:solidFill>
              </a:rPr>
              <a:t>que les règles de calcul des </a:t>
            </a:r>
            <a:r>
              <a:rPr lang="fr-FR" altLang="en-US" noProof="0" dirty="0">
                <a:solidFill>
                  <a:srgbClr val="20336E"/>
                </a:solidFill>
              </a:rPr>
              <a:t>Eurocodes étaient élaborées, un grand nombre de résultats d’essais complémentaires ont été mis à disposition pour les structures en acier inoxydable. Les données obtenues justifient</a:t>
            </a:r>
            <a:r>
              <a:rPr lang="fr-FR" altLang="en-US" baseline="0" noProof="0" dirty="0">
                <a:solidFill>
                  <a:srgbClr val="20336E"/>
                </a:solidFill>
              </a:rPr>
              <a:t> maintenant l’utilisation de limites de classification des sections transversales moins conservatives</a:t>
            </a:r>
            <a:r>
              <a:rPr lang="fr-FR" altLang="en-US" noProof="0" dirty="0">
                <a:solidFill>
                  <a:srgbClr val="20336E"/>
                </a:solidFill>
              </a:rPr>
              <a:t>, généralement</a:t>
            </a:r>
            <a:r>
              <a:rPr lang="fr-FR" altLang="en-US" baseline="0" noProof="0" dirty="0">
                <a:solidFill>
                  <a:srgbClr val="20336E"/>
                </a:solidFill>
              </a:rPr>
              <a:t> alignées sur</a:t>
            </a:r>
            <a:r>
              <a:rPr lang="fr-FR" altLang="en-US" noProof="0" dirty="0">
                <a:solidFill>
                  <a:srgbClr val="20336E"/>
                </a:solidFill>
              </a:rPr>
              <a:t> celles de l’acier au carbone. Ces nouvelles limites devraient être</a:t>
            </a:r>
            <a:r>
              <a:rPr lang="fr-FR" altLang="en-US" baseline="0" noProof="0" dirty="0">
                <a:solidFill>
                  <a:srgbClr val="20336E"/>
                </a:solidFill>
              </a:rPr>
              <a:t> intégrées dans la prochaine version de l’</a:t>
            </a:r>
            <a:r>
              <a:rPr lang="fr-FR" altLang="en-US" noProof="0" dirty="0">
                <a:solidFill>
                  <a:srgbClr val="20336E"/>
                </a:solidFill>
              </a:rPr>
              <a:t>EN 1993-1-4 qui devrait être publiée en 2014.</a:t>
            </a:r>
            <a:endParaRPr lang="fr-FR" altLang="en-US" noProof="0" dirty="0"/>
          </a:p>
        </p:txBody>
      </p:sp>
    </p:spTree>
    <p:extLst>
      <p:ext uri="{BB962C8B-B14F-4D97-AF65-F5344CB8AC3E}">
        <p14:creationId xmlns:p14="http://schemas.microsoft.com/office/powerpoint/2010/main" val="1789037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defTabSz="954076" eaLnBrk="0" hangingPunct="0">
              <a:spcBef>
                <a:spcPct val="20000"/>
              </a:spcBef>
              <a:buClr>
                <a:srgbClr val="D4852E"/>
              </a:buClr>
              <a:buChar char="•"/>
              <a:defRPr sz="2800">
                <a:solidFill>
                  <a:srgbClr val="00438D"/>
                </a:solidFill>
                <a:latin typeface="Arial" pitchFamily="34" charset="0"/>
              </a:defRPr>
            </a:lvl1pPr>
            <a:lvl2pPr marL="755511" indent="-290581" defTabSz="954076" eaLnBrk="0" hangingPunct="0">
              <a:spcBef>
                <a:spcPct val="20000"/>
              </a:spcBef>
              <a:buClr>
                <a:srgbClr val="D4852E"/>
              </a:buClr>
              <a:buChar char="•"/>
              <a:defRPr sz="2800">
                <a:solidFill>
                  <a:srgbClr val="00438D"/>
                </a:solidFill>
                <a:latin typeface="Arial" pitchFamily="34" charset="0"/>
              </a:defRPr>
            </a:lvl2pPr>
            <a:lvl3pPr marL="1162326" indent="-232466" defTabSz="954076" eaLnBrk="0" hangingPunct="0">
              <a:spcBef>
                <a:spcPct val="20000"/>
              </a:spcBef>
              <a:buClr>
                <a:srgbClr val="D4852E"/>
              </a:buClr>
              <a:buChar char="•"/>
              <a:defRPr sz="2800">
                <a:solidFill>
                  <a:srgbClr val="00438D"/>
                </a:solidFill>
                <a:latin typeface="Arial" pitchFamily="34" charset="0"/>
              </a:defRPr>
            </a:lvl3pPr>
            <a:lvl4pPr marL="1627257" indent="-232466" defTabSz="954076" eaLnBrk="0" hangingPunct="0">
              <a:spcBef>
                <a:spcPct val="20000"/>
              </a:spcBef>
              <a:buClr>
                <a:srgbClr val="D4852E"/>
              </a:buClr>
              <a:buChar char="•"/>
              <a:defRPr sz="2800">
                <a:solidFill>
                  <a:srgbClr val="00438D"/>
                </a:solidFill>
                <a:latin typeface="Arial" pitchFamily="34" charset="0"/>
              </a:defRPr>
            </a:lvl4pPr>
            <a:lvl5pPr marL="2092187" indent="-232466" defTabSz="954076" eaLnBrk="0" hangingPunct="0">
              <a:spcBef>
                <a:spcPct val="20000"/>
              </a:spcBef>
              <a:buClr>
                <a:srgbClr val="D4852E"/>
              </a:buClr>
              <a:buChar char="•"/>
              <a:defRPr sz="2800">
                <a:solidFill>
                  <a:srgbClr val="00438D"/>
                </a:solidFill>
                <a:latin typeface="Arial" pitchFamily="34" charset="0"/>
              </a:defRPr>
            </a:lvl5pPr>
            <a:lvl6pPr marL="2557117"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4076" rtl="0" eaLnBrk="1" fontAlgn="auto" latinLnBrk="0" hangingPunct="1">
              <a:lnSpc>
                <a:spcPct val="100000"/>
              </a:lnSpc>
              <a:spcBef>
                <a:spcPct val="0"/>
              </a:spcBef>
              <a:spcAft>
                <a:spcPts val="0"/>
              </a:spcAft>
              <a:buClrTx/>
              <a:buSzTx/>
              <a:buFontTx/>
              <a:buNone/>
              <a:tabLst/>
              <a:defRPr/>
            </a:pPr>
            <a:fld id="{CA65AE8C-57C9-4F01-ADE8-0E79BAB5F398}"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4076" rtl="0" eaLnBrk="1" fontAlgn="auto" latinLnBrk="0" hangingPunct="1">
                <a:lnSpc>
                  <a:spcPct val="100000"/>
                </a:lnSpc>
                <a:spcBef>
                  <a:spcPct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6803" name="Notes Placeholder 1"/>
          <p:cNvSpPr>
            <a:spLocks noGrp="1"/>
          </p:cNvSpPr>
          <p:nvPr>
            <p:ph type="body" idx="1"/>
          </p:nvPr>
        </p:nvSpPr>
        <p:spPr/>
        <p:txBody>
          <a:bodyPr/>
          <a:lstStyle/>
          <a:p>
            <a:pPr>
              <a:defRPr/>
            </a:pPr>
            <a:r>
              <a:rPr lang="fr-FR" altLang="en-US" sz="1200" noProof="0" dirty="0">
                <a:latin typeface="+mn-lt"/>
              </a:rPr>
              <a:t>Les valeurs minimales spécifiées de la limite d’élasticité conventionnelle à</a:t>
            </a:r>
            <a:r>
              <a:rPr lang="fr-FR" altLang="en-US" noProof="0" dirty="0"/>
              <a:t> 0,2 % sont données dans les normes harmonisées des matériaux :</a:t>
            </a:r>
          </a:p>
          <a:p>
            <a:pPr marL="174349" indent="-174349">
              <a:buFont typeface="Arial" panose="020B0604020202020204" pitchFamily="34" charset="0"/>
              <a:buChar char="•"/>
              <a:defRPr/>
            </a:pPr>
            <a:r>
              <a:rPr lang="fr-FR" altLang="en-US" noProof="0" dirty="0"/>
              <a:t>L’EN 10088-4 est la norme produit harmonisée pour les</a:t>
            </a:r>
            <a:r>
              <a:rPr lang="fr-FR" altLang="en-US" baseline="0" noProof="0" dirty="0"/>
              <a:t> tôles, bandes et plaques en </a:t>
            </a:r>
            <a:r>
              <a:rPr lang="fr-FR" altLang="en-US" noProof="0" dirty="0"/>
              <a:t>acier inoxydable.</a:t>
            </a:r>
          </a:p>
          <a:p>
            <a:pPr marL="174349" indent="-174349">
              <a:buFont typeface="Arial" panose="020B0604020202020204" pitchFamily="34" charset="0"/>
              <a:buChar char="•"/>
              <a:defRPr/>
            </a:pPr>
            <a:r>
              <a:rPr lang="fr-FR" altLang="en-US" noProof="0" dirty="0"/>
              <a:t>L’EN 10088-5 est la norme produit harmonisée pour les barres et les tiges en acier inoxydable.</a:t>
            </a:r>
          </a:p>
        </p:txBody>
      </p:sp>
    </p:spTree>
    <p:extLst>
      <p:ext uri="{BB962C8B-B14F-4D97-AF65-F5344CB8AC3E}">
        <p14:creationId xmlns:p14="http://schemas.microsoft.com/office/powerpoint/2010/main" val="4135359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A9978-430D-9346-87B4-1DC72FE05E28}"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50737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D2C53-CC87-4E10-A9E6-37757351F4C8}"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116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3D47F-E890-7A44-A68F-E425FC717515}"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932356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7F0D3-28F6-9E45-825E-111B86BAF95D}"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137644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F8F9-8F02-D541-9512-487171321DB9}"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263362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fr-FR" altLang="en-US" noProof="0" dirty="0"/>
              <a:t>Les courbes de flambement</a:t>
            </a:r>
            <a:r>
              <a:rPr lang="fr-FR" altLang="en-US" baseline="0" noProof="0" dirty="0"/>
              <a:t> pour l’a</a:t>
            </a:r>
            <a:r>
              <a:rPr lang="fr-FR" altLang="en-US" noProof="0" dirty="0"/>
              <a:t>cier inoxydable prennent la même forme mathématique que celles pour</a:t>
            </a:r>
            <a:r>
              <a:rPr lang="fr-FR" altLang="en-US" baseline="0" noProof="0" dirty="0"/>
              <a:t> l’</a:t>
            </a:r>
            <a:r>
              <a:rPr lang="fr-FR" altLang="en-US" noProof="0" dirty="0"/>
              <a:t>acier au carbone mais le facteur d’imperfection (</a:t>
            </a:r>
            <a:r>
              <a:rPr lang="fr-FR" altLang="en-US" noProof="0" dirty="0">
                <a:latin typeface="Times New Roman" pitchFamily="18" charset="0"/>
                <a:cs typeface="Times New Roman" pitchFamily="18" charset="0"/>
              </a:rPr>
              <a:t>alpha</a:t>
            </a:r>
            <a:r>
              <a:rPr lang="fr-FR" altLang="en-US" noProof="0" dirty="0"/>
              <a:t>) et l’élancement</a:t>
            </a:r>
            <a:r>
              <a:rPr lang="fr-FR" altLang="en-US" baseline="0" noProof="0" dirty="0"/>
              <a:t> limite </a:t>
            </a:r>
            <a:r>
              <a:rPr lang="fr-FR" altLang="en-US" noProof="0" dirty="0"/>
              <a:t>(lambda barre zéro) sont différents.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C57BF-B2E6-46B7-925B-99DEF0F8F2F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643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defTabSz="954076" eaLnBrk="0" hangingPunct="0">
              <a:spcBef>
                <a:spcPct val="20000"/>
              </a:spcBef>
              <a:buClr>
                <a:srgbClr val="D4852E"/>
              </a:buClr>
              <a:buChar char="•"/>
              <a:defRPr sz="2800">
                <a:solidFill>
                  <a:srgbClr val="00438D"/>
                </a:solidFill>
                <a:latin typeface="Arial" pitchFamily="34" charset="0"/>
              </a:defRPr>
            </a:lvl1pPr>
            <a:lvl2pPr marL="755511" indent="-290581" defTabSz="954076" eaLnBrk="0" hangingPunct="0">
              <a:spcBef>
                <a:spcPct val="20000"/>
              </a:spcBef>
              <a:buClr>
                <a:srgbClr val="D4852E"/>
              </a:buClr>
              <a:buChar char="•"/>
              <a:defRPr sz="2800">
                <a:solidFill>
                  <a:srgbClr val="00438D"/>
                </a:solidFill>
                <a:latin typeface="Arial" pitchFamily="34" charset="0"/>
              </a:defRPr>
            </a:lvl2pPr>
            <a:lvl3pPr marL="1162326" indent="-232466" defTabSz="954076" eaLnBrk="0" hangingPunct="0">
              <a:spcBef>
                <a:spcPct val="20000"/>
              </a:spcBef>
              <a:buClr>
                <a:srgbClr val="D4852E"/>
              </a:buClr>
              <a:buChar char="•"/>
              <a:defRPr sz="2800">
                <a:solidFill>
                  <a:srgbClr val="00438D"/>
                </a:solidFill>
                <a:latin typeface="Arial" pitchFamily="34" charset="0"/>
              </a:defRPr>
            </a:lvl3pPr>
            <a:lvl4pPr marL="1627257" indent="-232466" defTabSz="954076" eaLnBrk="0" hangingPunct="0">
              <a:spcBef>
                <a:spcPct val="20000"/>
              </a:spcBef>
              <a:buClr>
                <a:srgbClr val="D4852E"/>
              </a:buClr>
              <a:buChar char="•"/>
              <a:defRPr sz="2800">
                <a:solidFill>
                  <a:srgbClr val="00438D"/>
                </a:solidFill>
                <a:latin typeface="Arial" pitchFamily="34" charset="0"/>
              </a:defRPr>
            </a:lvl4pPr>
            <a:lvl5pPr marL="2092187" indent="-232466" defTabSz="954076" eaLnBrk="0" hangingPunct="0">
              <a:spcBef>
                <a:spcPct val="20000"/>
              </a:spcBef>
              <a:buClr>
                <a:srgbClr val="D4852E"/>
              </a:buClr>
              <a:buChar char="•"/>
              <a:defRPr sz="2800">
                <a:solidFill>
                  <a:srgbClr val="00438D"/>
                </a:solidFill>
                <a:latin typeface="Arial" pitchFamily="34" charset="0"/>
              </a:defRPr>
            </a:lvl5pPr>
            <a:lvl6pPr marL="2557117"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4076" rtl="0" eaLnBrk="1" fontAlgn="auto" latinLnBrk="0" hangingPunct="1">
              <a:lnSpc>
                <a:spcPct val="100000"/>
              </a:lnSpc>
              <a:spcBef>
                <a:spcPct val="0"/>
              </a:spcBef>
              <a:spcAft>
                <a:spcPts val="0"/>
              </a:spcAft>
              <a:buClrTx/>
              <a:buSzTx/>
              <a:buFontTx/>
              <a:buNone/>
              <a:tabLst/>
              <a:defRPr/>
            </a:pPr>
            <a:fld id="{2FA64118-2456-4029-9B40-929A5F8CCA72}"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4076" rtl="0" eaLnBrk="1" fontAlgn="auto" latinLnBrk="0" hangingPunct="1">
                <a:lnSpc>
                  <a:spcPct val="100000"/>
                </a:lnSpc>
                <a:spcBef>
                  <a:spcPct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fr-FR" altLang="en-US" noProof="0" dirty="0"/>
              <a:t>Ce diagramme compare les courbes de flambement par flexion pour l’acier au carbone (sections soudées en I et sections creuses) et pour l’acier inoxydable (sections soudées en I et sections creuses)</a:t>
            </a:r>
          </a:p>
        </p:txBody>
      </p:sp>
    </p:spTree>
    <p:extLst>
      <p:ext uri="{BB962C8B-B14F-4D97-AF65-F5344CB8AC3E}">
        <p14:creationId xmlns:p14="http://schemas.microsoft.com/office/powerpoint/2010/main" val="1615632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B91DE-CCD5-FC43-9EA1-701E4DBF23FA}"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fr-FR" noProof="0" dirty="0">
                <a:latin typeface="Times" pitchFamily="-111" charset="0"/>
              </a:rPr>
              <a:t>Le déversement est le mode de ruine des poutres à profil ouvert, non maintenues</a:t>
            </a:r>
            <a:r>
              <a:rPr lang="fr-FR" baseline="0" noProof="0" dirty="0">
                <a:latin typeface="Times" pitchFamily="-111" charset="0"/>
              </a:rPr>
              <a:t> latéralement et fléchies autour de leur axe fort</a:t>
            </a:r>
            <a:r>
              <a:rPr lang="fr-FR" noProof="0" dirty="0">
                <a:latin typeface="Times" pitchFamily="-111" charset="0"/>
              </a:rPr>
              <a:t>….</a:t>
            </a:r>
          </a:p>
        </p:txBody>
      </p:sp>
    </p:spTree>
    <p:extLst>
      <p:ext uri="{BB962C8B-B14F-4D97-AF65-F5344CB8AC3E}">
        <p14:creationId xmlns:p14="http://schemas.microsoft.com/office/powerpoint/2010/main" val="424574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3EA4-7FF5-BF47-B2E2-8162298AFD33}"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331191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B7692-CC26-1742-9E55-09403B9FB518}"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621643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B049-2394-F240-9EF5-6E28EA591410}"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345320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n-US" noProof="0" dirty="0"/>
              <a:t>Ce diagramme compare les courbes déversement pour l’acier au carbone (sections soudées en I et sections en U formées à froid) et pour l’acier inoxydable (sections soudées en I et sections en U formées à froid)</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398F8-C263-4F4A-BEED-46CD30C5B6B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38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fr-FR" altLang="en-US" noProof="0" dirty="0"/>
              <a:t>Cette présentation concerne l’utilisation de l’acier inoxydable</a:t>
            </a:r>
            <a:r>
              <a:rPr lang="fr-FR" altLang="en-US" baseline="0" noProof="0" dirty="0"/>
              <a:t> dans les applications destinées aux structures du Génie Civil</a:t>
            </a:r>
            <a:r>
              <a:rPr lang="fr-FR" altLang="en-US" noProof="0" dirty="0"/>
              <a:t>. </a:t>
            </a:r>
          </a:p>
          <a:p>
            <a:r>
              <a:rPr lang="fr-FR" altLang="en-US" noProof="0" dirty="0"/>
              <a:t>Elle donne des conseils spécifiques pour le calcul.</a:t>
            </a:r>
            <a:r>
              <a:rPr lang="fr-FR" altLang="en-US" dirty="0"/>
              <a:t> </a:t>
            </a:r>
          </a:p>
          <a:p>
            <a:r>
              <a:rPr lang="fr-FR" altLang="en-US" dirty="0"/>
              <a:t>Tout au long du document, des comparaisons</a:t>
            </a:r>
            <a:r>
              <a:rPr lang="fr-FR" altLang="en-US" baseline="0" dirty="0"/>
              <a:t> sont faites avec l</a:t>
            </a:r>
            <a:r>
              <a:rPr lang="fr-FR" altLang="en-US" dirty="0"/>
              <a:t>’acier</a:t>
            </a:r>
            <a:r>
              <a:rPr lang="fr-FR" altLang="en-US" baseline="0" dirty="0"/>
              <a:t> au carbone pour des applications similaires.</a:t>
            </a:r>
            <a:endParaRPr lang="fr-FR" altLang="en-US" dirty="0"/>
          </a:p>
          <a:p>
            <a:endParaRPr lang="fr-FR"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9155E-FDCF-4D20-BDED-7308C89046C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448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B-AA90-CE49-BBE2-7F0B48AD33A9}" type="slidenum">
              <a:rPr kumimoji="0" lang="en-GB" sz="13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300" b="0" i="0" u="none" strike="noStrike" kern="1200" cap="none" spc="0" normalizeH="0" baseline="0" noProof="0" dirty="0">
              <a:ln>
                <a:noFill/>
              </a:ln>
              <a:solidFill>
                <a:prstClr val="black"/>
              </a:solidFill>
              <a:effectLst/>
              <a:uLnTx/>
              <a:uFillTx/>
              <a:latin typeface="Times" pitchFamily="-111"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252679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863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932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822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25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37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511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021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defTabSz="954076" eaLnBrk="0" hangingPunct="0">
              <a:spcBef>
                <a:spcPct val="20000"/>
              </a:spcBef>
              <a:buClr>
                <a:srgbClr val="D4852E"/>
              </a:buClr>
              <a:buChar char="•"/>
              <a:defRPr sz="2800">
                <a:solidFill>
                  <a:srgbClr val="00438D"/>
                </a:solidFill>
                <a:latin typeface="Arial" pitchFamily="34" charset="0"/>
              </a:defRPr>
            </a:lvl1pPr>
            <a:lvl2pPr marL="755511" indent="-290581" defTabSz="954076" eaLnBrk="0" hangingPunct="0">
              <a:spcBef>
                <a:spcPct val="20000"/>
              </a:spcBef>
              <a:buClr>
                <a:srgbClr val="D4852E"/>
              </a:buClr>
              <a:buChar char="•"/>
              <a:defRPr sz="2800">
                <a:solidFill>
                  <a:srgbClr val="00438D"/>
                </a:solidFill>
                <a:latin typeface="Arial" pitchFamily="34" charset="0"/>
              </a:defRPr>
            </a:lvl2pPr>
            <a:lvl3pPr marL="1162326" indent="-232466" defTabSz="954076" eaLnBrk="0" hangingPunct="0">
              <a:spcBef>
                <a:spcPct val="20000"/>
              </a:spcBef>
              <a:buClr>
                <a:srgbClr val="D4852E"/>
              </a:buClr>
              <a:buChar char="•"/>
              <a:defRPr sz="2800">
                <a:solidFill>
                  <a:srgbClr val="00438D"/>
                </a:solidFill>
                <a:latin typeface="Arial" pitchFamily="34" charset="0"/>
              </a:defRPr>
            </a:lvl3pPr>
            <a:lvl4pPr marL="1627257" indent="-232466" defTabSz="954076" eaLnBrk="0" hangingPunct="0">
              <a:spcBef>
                <a:spcPct val="20000"/>
              </a:spcBef>
              <a:buClr>
                <a:srgbClr val="D4852E"/>
              </a:buClr>
              <a:buChar char="•"/>
              <a:defRPr sz="2800">
                <a:solidFill>
                  <a:srgbClr val="00438D"/>
                </a:solidFill>
                <a:latin typeface="Arial" pitchFamily="34" charset="0"/>
              </a:defRPr>
            </a:lvl4pPr>
            <a:lvl5pPr marL="2092187" indent="-232466" defTabSz="954076" eaLnBrk="0" hangingPunct="0">
              <a:spcBef>
                <a:spcPct val="20000"/>
              </a:spcBef>
              <a:buClr>
                <a:srgbClr val="D4852E"/>
              </a:buClr>
              <a:buChar char="•"/>
              <a:defRPr sz="2800">
                <a:solidFill>
                  <a:srgbClr val="00438D"/>
                </a:solidFill>
                <a:latin typeface="Arial" pitchFamily="34" charset="0"/>
              </a:defRPr>
            </a:lvl5pPr>
            <a:lvl6pPr marL="2557117"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4076" rtl="0" eaLnBrk="1" fontAlgn="auto" latinLnBrk="0" hangingPunct="1">
              <a:lnSpc>
                <a:spcPct val="100000"/>
              </a:lnSpc>
              <a:spcBef>
                <a:spcPct val="0"/>
              </a:spcBef>
              <a:spcAft>
                <a:spcPts val="0"/>
              </a:spcAft>
              <a:buClrTx/>
              <a:buSzTx/>
              <a:buFontTx/>
              <a:buNone/>
              <a:tabLst/>
              <a:defRPr/>
            </a:pPr>
            <a:fld id="{B7A5A254-FF70-4929-84FD-5F1688F3D458}"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4076" rtl="0" eaLnBrk="1" fontAlgn="auto" latinLnBrk="0" hangingPunct="1">
                <a:lnSpc>
                  <a:spcPct val="100000"/>
                </a:lnSpc>
                <a:spcBef>
                  <a:spcPct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3971" name="Rectangle 2"/>
          <p:cNvSpPr>
            <a:spLocks noGrp="1" noRot="1" noChangeAspect="1" noChangeArrowheads="1" noTextEdit="1"/>
          </p:cNvSpPr>
          <p:nvPr>
            <p:ph type="sldImg"/>
          </p:nvPr>
        </p:nvSpPr>
        <p:spPr>
          <a:xfrm>
            <a:off x="989013" y="765175"/>
            <a:ext cx="5116512" cy="3838575"/>
          </a:xfrm>
          <a:ln/>
        </p:spPr>
      </p:sp>
      <p:sp>
        <p:nvSpPr>
          <p:cNvPr id="83972" name="Rectangle 3"/>
          <p:cNvSpPr>
            <a:spLocks noGrp="1" noChangeArrowheads="1"/>
          </p:cNvSpPr>
          <p:nvPr>
            <p:ph type="body" idx="1"/>
          </p:nvPr>
        </p:nvSpPr>
        <p:spPr>
          <a:xfrm>
            <a:off x="944739" y="4860435"/>
            <a:ext cx="5209825" cy="4607589"/>
          </a:xfrm>
          <a:noFill/>
        </p:spPr>
        <p:txBody>
          <a:bodyPr/>
          <a:lstStyle/>
          <a:p>
            <a:r>
              <a:rPr lang="fr-FR" altLang="en-US" noProof="0" dirty="0">
                <a:latin typeface="+mn-lt"/>
              </a:rPr>
              <a:t>La non-</a:t>
            </a:r>
            <a:r>
              <a:rPr lang="fr-FR" altLang="en-US" dirty="0"/>
              <a:t>linéarité de </a:t>
            </a:r>
            <a:r>
              <a:rPr lang="fr-FR" altLang="en-US" noProof="0" dirty="0">
                <a:latin typeface="+mn-lt"/>
              </a:rPr>
              <a:t>courbe contrainte-déformation </a:t>
            </a:r>
            <a:r>
              <a:rPr lang="fr-FR" altLang="en-US" dirty="0"/>
              <a:t>implique </a:t>
            </a:r>
            <a:r>
              <a:rPr lang="fr-FR" altLang="en-US" noProof="0" dirty="0">
                <a:latin typeface="+mn-lt"/>
              </a:rPr>
              <a:t>que la rigidité des composants en acier inoxydable varie avec le niveau de contrainte</a:t>
            </a:r>
            <a:r>
              <a:rPr lang="fr-FR" altLang="en-US" dirty="0"/>
              <a:t>, la</a:t>
            </a:r>
            <a:r>
              <a:rPr lang="fr-FR" altLang="en-US" baseline="0" dirty="0"/>
              <a:t> rigidité diminuant lorsque la contrainte augmente</a:t>
            </a:r>
            <a:r>
              <a:rPr lang="fr-FR" altLang="en-US" dirty="0"/>
              <a:t>. Par conséquent, les flèches sont</a:t>
            </a:r>
            <a:r>
              <a:rPr lang="fr-FR" altLang="en-US" baseline="0" dirty="0"/>
              <a:t> </a:t>
            </a:r>
            <a:r>
              <a:rPr lang="fr-FR" altLang="en-US" noProof="0" dirty="0">
                <a:latin typeface="+mn-lt"/>
                <a:sym typeface="Symbol" pitchFamily="18" charset="2"/>
              </a:rPr>
              <a:t>plus importantes qu’avec l’acier au carbone</a:t>
            </a:r>
            <a:r>
              <a:rPr lang="fr-FR" altLang="en-US" dirty="0"/>
              <a:t>.</a:t>
            </a:r>
          </a:p>
          <a:p>
            <a:endParaRPr lang="fr-FR" altLang="en-US" dirty="0"/>
          </a:p>
          <a:p>
            <a:r>
              <a:rPr lang="fr-FR" altLang="en-US" dirty="0"/>
              <a:t>Une méthode conservative pour estimer les flèches est d’utiliser la théorie classique</a:t>
            </a:r>
            <a:r>
              <a:rPr lang="fr-FR" altLang="en-US" baseline="0" dirty="0"/>
              <a:t> des structures mais en s’appuyant,</a:t>
            </a:r>
            <a:r>
              <a:rPr lang="fr-FR" altLang="en-US" dirty="0"/>
              <a:t> non pas sur le module de Young, mais </a:t>
            </a:r>
            <a:r>
              <a:rPr lang="fr-FR" altLang="en-US" baseline="0" dirty="0"/>
              <a:t>sur le module sécant </a:t>
            </a:r>
            <a:r>
              <a:rPr lang="fr-FR" altLang="en-US" dirty="0"/>
              <a:t>correspondant au plus haut niveau de contrainte dans la section.</a:t>
            </a:r>
          </a:p>
          <a:p>
            <a:endParaRPr lang="fr-FR" altLang="en-US" dirty="0"/>
          </a:p>
        </p:txBody>
      </p:sp>
    </p:spTree>
    <p:extLst>
      <p:ext uri="{BB962C8B-B14F-4D97-AF65-F5344CB8AC3E}">
        <p14:creationId xmlns:p14="http://schemas.microsoft.com/office/powerpoint/2010/main" val="2546233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E74DB0C0-8315-471A-B6BE-9E9D5A3AF69B}" type="slidenum">
              <a:rPr kumimoji="0" lang="en-GB"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111</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4995" name="Rectangle 2"/>
          <p:cNvSpPr>
            <a:spLocks noGrp="1" noRot="1" noChangeAspect="1" noChangeArrowheads="1" noTextEdit="1"/>
          </p:cNvSpPr>
          <p:nvPr>
            <p:ph type="sldImg"/>
          </p:nvPr>
        </p:nvSpPr>
        <p:spPr>
          <a:xfrm>
            <a:off x="992188" y="765175"/>
            <a:ext cx="5113337" cy="3836988"/>
          </a:xfrm>
          <a:ln/>
        </p:spPr>
      </p:sp>
      <p:sp>
        <p:nvSpPr>
          <p:cNvPr id="84996" name="Rectangle 3"/>
          <p:cNvSpPr>
            <a:spLocks noGrp="1" noChangeArrowheads="1"/>
          </p:cNvSpPr>
          <p:nvPr>
            <p:ph type="body" idx="1"/>
          </p:nvPr>
        </p:nvSpPr>
        <p:spPr>
          <a:xfrm>
            <a:off x="947978" y="4860435"/>
            <a:ext cx="5203344" cy="4607589"/>
          </a:xfrm>
          <a:noFill/>
        </p:spPr>
        <p:txBody>
          <a:bodyPr/>
          <a:lstStyle/>
          <a:p>
            <a:r>
              <a:rPr lang="fr-FR" altLang="en-US" noProof="0" dirty="0"/>
              <a:t>Cette diapo illustre les différences entre le module sécant E</a:t>
            </a:r>
            <a:r>
              <a:rPr lang="fr-FR" altLang="en-US" baseline="-25000" noProof="0" dirty="0"/>
              <a:t>s</a:t>
            </a:r>
            <a:r>
              <a:rPr lang="fr-FR" altLang="en-US" noProof="0" dirty="0"/>
              <a:t> et le module tangent E</a:t>
            </a:r>
            <a:r>
              <a:rPr lang="fr-FR" altLang="en-US" baseline="-25000" noProof="0" dirty="0"/>
              <a:t>t</a:t>
            </a:r>
            <a:r>
              <a:rPr lang="fr-FR" altLang="en-US" noProof="0" dirty="0"/>
              <a:t>. Le module de Young est égal, par définition, au module tangent à l’origine</a:t>
            </a:r>
            <a:r>
              <a:rPr lang="fr-FR" altLang="en-US" baseline="0" noProof="0" dirty="0"/>
              <a:t> de la courbe contrainte-déformation</a:t>
            </a:r>
            <a:r>
              <a:rPr lang="fr-FR" altLang="en-US" noProof="0" dirty="0"/>
              <a:t>.</a:t>
            </a:r>
          </a:p>
        </p:txBody>
      </p:sp>
    </p:spTree>
    <p:extLst>
      <p:ext uri="{BB962C8B-B14F-4D97-AF65-F5344CB8AC3E}">
        <p14:creationId xmlns:p14="http://schemas.microsoft.com/office/powerpoint/2010/main" val="119736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a:t>Objectifs : </a:t>
            </a:r>
            <a:r>
              <a:rPr lang="fr-FR" dirty="0"/>
              <a:t>Donner</a:t>
            </a:r>
            <a:r>
              <a:rPr lang="fr-FR" baseline="0" dirty="0"/>
              <a:t> une vue générale de possibles applications avec de l’acier inoxydable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0849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defTabSz="954076" eaLnBrk="0" hangingPunct="0">
              <a:spcBef>
                <a:spcPct val="20000"/>
              </a:spcBef>
              <a:buClr>
                <a:srgbClr val="D4852E"/>
              </a:buClr>
              <a:buChar char="•"/>
              <a:defRPr sz="2800">
                <a:solidFill>
                  <a:srgbClr val="00438D"/>
                </a:solidFill>
                <a:latin typeface="Arial" pitchFamily="34" charset="0"/>
              </a:defRPr>
            </a:lvl1pPr>
            <a:lvl2pPr marL="755511" indent="-290581" defTabSz="954076" eaLnBrk="0" hangingPunct="0">
              <a:spcBef>
                <a:spcPct val="20000"/>
              </a:spcBef>
              <a:buClr>
                <a:srgbClr val="D4852E"/>
              </a:buClr>
              <a:buChar char="•"/>
              <a:defRPr sz="2800">
                <a:solidFill>
                  <a:srgbClr val="00438D"/>
                </a:solidFill>
                <a:latin typeface="Arial" pitchFamily="34" charset="0"/>
              </a:defRPr>
            </a:lvl2pPr>
            <a:lvl3pPr marL="1162326" indent="-232466" defTabSz="954076" eaLnBrk="0" hangingPunct="0">
              <a:spcBef>
                <a:spcPct val="20000"/>
              </a:spcBef>
              <a:buClr>
                <a:srgbClr val="D4852E"/>
              </a:buClr>
              <a:buChar char="•"/>
              <a:defRPr sz="2800">
                <a:solidFill>
                  <a:srgbClr val="00438D"/>
                </a:solidFill>
                <a:latin typeface="Arial" pitchFamily="34" charset="0"/>
              </a:defRPr>
            </a:lvl3pPr>
            <a:lvl4pPr marL="1627257" indent="-232466" defTabSz="954076" eaLnBrk="0" hangingPunct="0">
              <a:spcBef>
                <a:spcPct val="20000"/>
              </a:spcBef>
              <a:buClr>
                <a:srgbClr val="D4852E"/>
              </a:buClr>
              <a:buChar char="•"/>
              <a:defRPr sz="2800">
                <a:solidFill>
                  <a:srgbClr val="00438D"/>
                </a:solidFill>
                <a:latin typeface="Arial" pitchFamily="34" charset="0"/>
              </a:defRPr>
            </a:lvl4pPr>
            <a:lvl5pPr marL="2092187" indent="-232466" defTabSz="954076" eaLnBrk="0" hangingPunct="0">
              <a:spcBef>
                <a:spcPct val="20000"/>
              </a:spcBef>
              <a:buClr>
                <a:srgbClr val="D4852E"/>
              </a:buClr>
              <a:buChar char="•"/>
              <a:defRPr sz="2800">
                <a:solidFill>
                  <a:srgbClr val="00438D"/>
                </a:solidFill>
                <a:latin typeface="Arial" pitchFamily="34" charset="0"/>
              </a:defRPr>
            </a:lvl5pPr>
            <a:lvl6pPr marL="2557117"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4076"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4076" rtl="0" eaLnBrk="1" fontAlgn="auto" latinLnBrk="0" hangingPunct="1">
              <a:lnSpc>
                <a:spcPct val="100000"/>
              </a:lnSpc>
              <a:spcBef>
                <a:spcPct val="0"/>
              </a:spcBef>
              <a:spcAft>
                <a:spcPts val="0"/>
              </a:spcAft>
              <a:buClrTx/>
              <a:buSzTx/>
              <a:buFontTx/>
              <a:buNone/>
              <a:tabLst/>
              <a:defRPr/>
            </a:pPr>
            <a:fld id="{B722E5E7-E7C1-4610-B52C-7F0766EC16E5}"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4076" rtl="0" eaLnBrk="1" fontAlgn="auto" latinLnBrk="0" hangingPunct="1">
                <a:lnSpc>
                  <a:spcPct val="100000"/>
                </a:lnSpc>
                <a:spcBef>
                  <a:spcPct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6019" name="Rectangle 2"/>
          <p:cNvSpPr>
            <a:spLocks noGrp="1" noRot="1" noChangeAspect="1" noChangeArrowheads="1" noTextEdit="1"/>
          </p:cNvSpPr>
          <p:nvPr>
            <p:ph type="sldImg"/>
          </p:nvPr>
        </p:nvSpPr>
        <p:spPr>
          <a:xfrm>
            <a:off x="992188" y="765175"/>
            <a:ext cx="5118100" cy="3838575"/>
          </a:xfrm>
          <a:ln/>
        </p:spPr>
      </p:sp>
      <p:sp>
        <p:nvSpPr>
          <p:cNvPr id="86020" name="Rectangle 3"/>
          <p:cNvSpPr>
            <a:spLocks noGrp="1" noChangeArrowheads="1"/>
          </p:cNvSpPr>
          <p:nvPr>
            <p:ph type="body" idx="1"/>
          </p:nvPr>
        </p:nvSpPr>
        <p:spPr>
          <a:xfrm>
            <a:off x="947978" y="4860435"/>
            <a:ext cx="5203344" cy="4607589"/>
          </a:xfrm>
          <a:noFill/>
        </p:spPr>
        <p:txBody>
          <a:bodyPr/>
          <a:lstStyle/>
          <a:p>
            <a:r>
              <a:rPr lang="fr-FR" altLang="en-US" noProof="0" dirty="0">
                <a:latin typeface="+mn-lt"/>
              </a:rPr>
              <a:t>Le module sécant peut être calculé à partir du modèle de Ramberg-Osgood</a:t>
            </a:r>
            <a:r>
              <a:rPr lang="fr-FR" altLang="en-US" dirty="0"/>
              <a:t>. Ce modèle de loi constitutive est le modèle conventionnel pour décrire les relations contrainte-déformation</a:t>
            </a:r>
            <a:r>
              <a:rPr lang="fr-FR" altLang="en-US" baseline="0" dirty="0"/>
              <a:t> </a:t>
            </a:r>
            <a:r>
              <a:rPr lang="fr-FR" altLang="en-US" dirty="0"/>
              <a:t>non-linéaires des matériaux à proximité de la plastification.</a:t>
            </a:r>
          </a:p>
          <a:p>
            <a:endParaRPr lang="fr-FR" altLang="en-US" dirty="0"/>
          </a:p>
          <a:p>
            <a:r>
              <a:rPr lang="fr-FR" altLang="en-US" dirty="0"/>
              <a:t>Le</a:t>
            </a:r>
            <a:r>
              <a:rPr lang="fr-FR" altLang="en-US" baseline="0" dirty="0"/>
              <a:t> facteur n transcrit la forme de la non-linéarité du matériau</a:t>
            </a:r>
            <a:r>
              <a:rPr lang="fr-FR" altLang="en-US" dirty="0"/>
              <a:t>. Plus la courbe est non-linéaire,</a:t>
            </a:r>
            <a:r>
              <a:rPr lang="fr-FR" altLang="en-US" baseline="0" dirty="0"/>
              <a:t> plus la valeur de n est faible</a:t>
            </a:r>
            <a:r>
              <a:rPr lang="fr-FR" altLang="en-US" dirty="0"/>
              <a:t>. Les aciers</a:t>
            </a:r>
            <a:r>
              <a:rPr lang="fr-FR" altLang="en-US" baseline="0" dirty="0"/>
              <a:t> a</a:t>
            </a:r>
            <a:r>
              <a:rPr lang="fr-FR" altLang="en-US" dirty="0"/>
              <a:t>usténitiques sont caractérisés par</a:t>
            </a:r>
            <a:r>
              <a:rPr lang="fr-FR" altLang="en-US" baseline="0" dirty="0"/>
              <a:t> une valeur de l’ordre de 5,</a:t>
            </a:r>
            <a:r>
              <a:rPr lang="fr-FR" altLang="en-US" dirty="0"/>
              <a:t>6 et les duplex par une valeur de</a:t>
            </a:r>
            <a:r>
              <a:rPr lang="fr-FR" altLang="en-US" baseline="0" dirty="0"/>
              <a:t> </a:t>
            </a:r>
            <a:r>
              <a:rPr lang="fr-FR" altLang="en-US" dirty="0"/>
              <a:t>7,2.</a:t>
            </a:r>
            <a:endParaRPr lang="fr-FR" altLang="en-US" baseline="0" dirty="0"/>
          </a:p>
          <a:p>
            <a:r>
              <a:rPr lang="fr-FR" altLang="en-US" baseline="0" dirty="0"/>
              <a:t>(</a:t>
            </a:r>
            <a:r>
              <a:rPr lang="fr-FR" altLang="en-US" dirty="0"/>
              <a:t>Une loi contrainte-déformation bilinéaire</a:t>
            </a:r>
            <a:r>
              <a:rPr lang="fr-FR" altLang="en-US" baseline="0" dirty="0"/>
              <a:t> </a:t>
            </a:r>
            <a:r>
              <a:rPr lang="fr-FR" altLang="en-US" dirty="0"/>
              <a:t>élastique-parfaitement</a:t>
            </a:r>
            <a:r>
              <a:rPr lang="fr-FR" altLang="en-US" baseline="0" dirty="0"/>
              <a:t> plastique pour un </a:t>
            </a:r>
            <a:r>
              <a:rPr lang="fr-FR" altLang="en-US" dirty="0"/>
              <a:t>acier au carbone devrait avoir une valeur de n infinie.)</a:t>
            </a:r>
          </a:p>
        </p:txBody>
      </p:sp>
    </p:spTree>
    <p:extLst>
      <p:ext uri="{BB962C8B-B14F-4D97-AF65-F5344CB8AC3E}">
        <p14:creationId xmlns:p14="http://schemas.microsoft.com/office/powerpoint/2010/main" val="1530579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1AF61-972D-4159-B8C1-50464F15FE77}"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043" name="Rectangle 2"/>
          <p:cNvSpPr>
            <a:spLocks noGrp="1" noRot="1" noChangeAspect="1" noChangeArrowheads="1" noTextEdit="1"/>
          </p:cNvSpPr>
          <p:nvPr>
            <p:ph type="sldImg"/>
          </p:nvPr>
        </p:nvSpPr>
        <p:spPr>
          <a:xfrm>
            <a:off x="989013" y="765175"/>
            <a:ext cx="5116512" cy="3838575"/>
          </a:xfrm>
          <a:ln/>
        </p:spPr>
      </p:sp>
      <p:sp>
        <p:nvSpPr>
          <p:cNvPr id="87044" name="Rectangle 3"/>
          <p:cNvSpPr>
            <a:spLocks noGrp="1" noChangeArrowheads="1"/>
          </p:cNvSpPr>
          <p:nvPr>
            <p:ph type="body" idx="1"/>
          </p:nvPr>
        </p:nvSpPr>
        <p:spPr>
          <a:xfrm>
            <a:off x="944739" y="4860435"/>
            <a:ext cx="5209825" cy="4607589"/>
          </a:xfrm>
          <a:noFill/>
        </p:spPr>
        <p:txBody>
          <a:bodyPr/>
          <a:lstStyle/>
          <a:p>
            <a:r>
              <a:rPr lang="fr-FR" altLang="en-US" noProof="0" dirty="0"/>
              <a:t>Ce tableau montre l’augmentation de la flèche </a:t>
            </a:r>
            <a:r>
              <a:rPr lang="fr-FR" altLang="en-US" baseline="0" noProof="0" dirty="0"/>
              <a:t>en fonction d’un accroissement du rapport des contraintes </a:t>
            </a:r>
            <a:r>
              <a:rPr lang="fr-FR" altLang="en-US" noProof="0" dirty="0"/>
              <a:t>(c’est-à-dire</a:t>
            </a:r>
            <a:r>
              <a:rPr lang="fr-FR" altLang="en-US" baseline="0" noProof="0" dirty="0"/>
              <a:t> du niveau de chargement</a:t>
            </a:r>
            <a:r>
              <a:rPr lang="fr-FR" altLang="en-US" noProof="0" dirty="0"/>
              <a:t>). </a:t>
            </a:r>
          </a:p>
          <a:p>
            <a:r>
              <a:rPr lang="fr-FR" altLang="en-US" noProof="0" dirty="0"/>
              <a:t>Pour des rapports de contraintes faibles, le module sécant est égal au module de Young, 200 GPa. Au-delà d’un rapport de contraintes supérieur à 0,5, le module sécant commence à diminuer pour atteindre une valeur de 158 G</a:t>
            </a:r>
            <a:r>
              <a:rPr lang="fr-FR" altLang="en-US" baseline="0" noProof="0" dirty="0"/>
              <a:t>Pa avec un rapport de contraintes de 0,7</a:t>
            </a:r>
            <a:r>
              <a:rPr lang="fr-FR" altLang="en-US" noProof="0" dirty="0"/>
              <a:t>.</a:t>
            </a:r>
          </a:p>
          <a:p>
            <a:endParaRPr lang="fr-FR" altLang="en-US" noProof="0" dirty="0"/>
          </a:p>
          <a:p>
            <a:r>
              <a:rPr lang="fr-FR" altLang="en-US" noProof="0" dirty="0"/>
              <a:t>La réduction du module d’élasticité des aciers inoxydables duplex est très faible.</a:t>
            </a:r>
          </a:p>
        </p:txBody>
      </p:sp>
    </p:spTree>
    <p:extLst>
      <p:ext uri="{BB962C8B-B14F-4D97-AF65-F5344CB8AC3E}">
        <p14:creationId xmlns:p14="http://schemas.microsoft.com/office/powerpoint/2010/main" val="317105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fr-FR" altLang="en-US" noProof="0" dirty="0"/>
              <a:t>Bien</a:t>
            </a:r>
            <a:r>
              <a:rPr lang="fr-FR" altLang="en-US" baseline="0" noProof="0" dirty="0"/>
              <a:t> </a:t>
            </a:r>
            <a:r>
              <a:rPr lang="fr-FR" altLang="en-US" noProof="0" dirty="0"/>
              <a:t>qu’il ne soit pas économique de concevoir des structures pour répondre à des actions sismiques dans le domaine élastique, la dissipation d’énergie par déformations post-élastiques est devenu une pratique courante. L’énergie</a:t>
            </a:r>
            <a:r>
              <a:rPr lang="fr-FR" altLang="en-US" baseline="0" noProof="0" dirty="0"/>
              <a:t> qu’un système structural est capable de dissiper lors d’un séisme est fonction des déformations inélastiques</a:t>
            </a:r>
            <a:r>
              <a:rPr lang="fr-FR" altLang="en-US" noProof="0" dirty="0"/>
              <a:t>. Cela exige de comprendre le comportement hystérétique des éléments structuraux.</a:t>
            </a:r>
          </a:p>
        </p:txBody>
      </p:sp>
      <p:sp>
        <p:nvSpPr>
          <p:cNvPr id="69636" name="Slide Number Placeholder 3"/>
          <p:cNvSpPr>
            <a:spLocks noGrp="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9DF464C5-36D4-439F-AA28-5034572FEC52}" type="slidenum">
              <a:rPr kumimoji="0" lang="en-GB"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115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66341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fr-FR" altLang="en-US" dirty="0"/>
              <a:t>Les assemblages boulonnés sont conçus de la même manière que pour les assemblages</a:t>
            </a:r>
            <a:r>
              <a:rPr lang="fr-FR" altLang="en-US" baseline="0" dirty="0"/>
              <a:t> d</a:t>
            </a:r>
            <a:r>
              <a:rPr lang="fr-FR" altLang="en-US" dirty="0"/>
              <a:t>’aciers au carbone. Des </a:t>
            </a:r>
            <a:r>
              <a:rPr lang="fr-FR" altLang="en-US" noProof="0" dirty="0">
                <a:latin typeface="+mn-lt"/>
              </a:rPr>
              <a:t>règles </a:t>
            </a:r>
            <a:r>
              <a:rPr lang="fr-FR" altLang="en-US" dirty="0"/>
              <a:t>spéciales sont nécessaires pour </a:t>
            </a:r>
            <a:r>
              <a:rPr lang="fr-FR" altLang="en-US" noProof="0" dirty="0">
                <a:latin typeface="+mn-lt"/>
              </a:rPr>
              <a:t>la résistance à la pression diamétrale afin de limiter la déformation due à la ductilité élevée de l’acier inoxydable </a:t>
            </a:r>
            <a:r>
              <a:rPr lang="fr-FR" altLang="en-US" dirty="0"/>
              <a:t>austénitique. </a:t>
            </a:r>
          </a:p>
          <a:p>
            <a:endParaRPr lang="fr-FR" altLang="en-US" dirty="0"/>
          </a:p>
          <a:p>
            <a:r>
              <a:rPr lang="fr-FR" altLang="en-US" dirty="0"/>
              <a:t>Une plus grande précision est nécessaire pour définir la résistance</a:t>
            </a:r>
            <a:r>
              <a:rPr lang="fr-FR" altLang="en-US" baseline="0" dirty="0"/>
              <a:t> en pression diamétrale avec les </a:t>
            </a:r>
            <a:r>
              <a:rPr lang="fr-FR" altLang="en-US" dirty="0"/>
              <a:t>aciers inoxydables : alors que la loi constitutive</a:t>
            </a:r>
            <a:r>
              <a:rPr lang="fr-FR" altLang="en-US" baseline="0" dirty="0"/>
              <a:t> des assemblages en</a:t>
            </a:r>
            <a:r>
              <a:rPr lang="fr-FR" altLang="en-US" dirty="0"/>
              <a:t> acier au carbone s’aplatit après l’atteinte de la limite d’élasticité et la d</a:t>
            </a:r>
            <a:r>
              <a:rPr lang="fr-FR" altLang="en-US" baseline="0" dirty="0"/>
              <a:t>iffusion de la plastification</a:t>
            </a:r>
            <a:r>
              <a:rPr lang="fr-FR" altLang="en-US" dirty="0"/>
              <a:t>, pour les assemblages en acier inoxydable,</a:t>
            </a:r>
            <a:r>
              <a:rPr lang="fr-FR" altLang="en-US" baseline="0" dirty="0"/>
              <a:t> cette courbe continue à croître </a:t>
            </a:r>
            <a:r>
              <a:rPr lang="fr-FR" altLang="en-US" dirty="0"/>
              <a:t>significativement du fait de l’écrouissage. </a:t>
            </a:r>
          </a:p>
          <a:p>
            <a:endParaRPr lang="fr-FR" altLang="en-US" dirty="0"/>
          </a:p>
          <a:p>
            <a:r>
              <a:rPr lang="fr-FR" altLang="en-US" dirty="0"/>
              <a:t>L’Eurocode tient</a:t>
            </a:r>
            <a:r>
              <a:rPr lang="fr-FR" altLang="en-US" baseline="0" dirty="0"/>
              <a:t> compte de l’effet de diminution de la résistance en pression diamétrale </a:t>
            </a:r>
            <a:r>
              <a:rPr lang="fr-FR" altLang="en-US" dirty="0"/>
              <a:t>en limitant la résistance ultime, </a:t>
            </a:r>
            <a:r>
              <a:rPr lang="fr-FR" altLang="en-US" i="1" dirty="0"/>
              <a:t>f</a:t>
            </a:r>
            <a:r>
              <a:rPr lang="fr-FR" altLang="en-US" i="1" baseline="-25000" dirty="0"/>
              <a:t>u,red </a:t>
            </a:r>
            <a:r>
              <a:rPr lang="fr-FR" altLang="en-US" dirty="0"/>
              <a:t>, par opposition</a:t>
            </a:r>
            <a:r>
              <a:rPr lang="fr-FR" altLang="en-US" baseline="0" dirty="0"/>
              <a:t> à la pleine résistance ultime utilisée avec l’a</a:t>
            </a:r>
            <a:r>
              <a:rPr lang="fr-FR" altLang="en-US" dirty="0"/>
              <a:t>cier au carbone.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DC344-9B70-4C0A-AFDA-8EB204FB661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735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955690" eaLnBrk="0" hangingPunct="0">
              <a:defRPr sz="2800">
                <a:solidFill>
                  <a:srgbClr val="00438D"/>
                </a:solidFill>
                <a:latin typeface="Arial" pitchFamily="34" charset="0"/>
              </a:defRPr>
            </a:lvl1pPr>
            <a:lvl2pPr marL="755511" indent="-290581" defTabSz="955690" eaLnBrk="0" hangingPunct="0">
              <a:defRPr sz="2800">
                <a:solidFill>
                  <a:srgbClr val="00438D"/>
                </a:solidFill>
                <a:latin typeface="Arial" pitchFamily="34" charset="0"/>
              </a:defRPr>
            </a:lvl2pPr>
            <a:lvl3pPr marL="1162326" indent="-232466" defTabSz="955690" eaLnBrk="0" hangingPunct="0">
              <a:defRPr sz="2800">
                <a:solidFill>
                  <a:srgbClr val="00438D"/>
                </a:solidFill>
                <a:latin typeface="Arial" pitchFamily="34" charset="0"/>
              </a:defRPr>
            </a:lvl3pPr>
            <a:lvl4pPr marL="1627257" indent="-232466" defTabSz="955690" eaLnBrk="0" hangingPunct="0">
              <a:defRPr sz="2800">
                <a:solidFill>
                  <a:srgbClr val="00438D"/>
                </a:solidFill>
                <a:latin typeface="Arial" pitchFamily="34" charset="0"/>
              </a:defRPr>
            </a:lvl4pPr>
            <a:lvl5pPr marL="2092187" indent="-232466" defTabSz="955690" eaLnBrk="0" hangingPunct="0">
              <a:defRPr sz="2800">
                <a:solidFill>
                  <a:srgbClr val="00438D"/>
                </a:solidFill>
                <a:latin typeface="Arial" pitchFamily="34" charset="0"/>
              </a:defRPr>
            </a:lvl5pPr>
            <a:lvl6pPr marL="2557117"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6pPr>
            <a:lvl7pPr marL="302204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7pPr>
            <a:lvl8pPr marL="3486978"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8pPr>
            <a:lvl9pPr marL="3951909" indent="-232466" defTabSz="955690" eaLnBrk="0" fontAlgn="base" hangingPunct="0">
              <a:spcBef>
                <a:spcPct val="20000"/>
              </a:spcBef>
              <a:spcAft>
                <a:spcPct val="0"/>
              </a:spcAft>
              <a:buClr>
                <a:srgbClr val="D4852E"/>
              </a:buClr>
              <a:buChar char="•"/>
              <a:defRPr sz="2800">
                <a:solidFill>
                  <a:srgbClr val="00438D"/>
                </a:solidFill>
                <a:latin typeface="Arial" pitchFamily="34" charset="0"/>
              </a:defRPr>
            </a:lvl9pPr>
          </a:lstStyle>
          <a:p>
            <a:pPr marL="0" marR="0" lvl="0" indent="0" algn="r" defTabSz="955690" rtl="0" eaLnBrk="1" fontAlgn="auto" latinLnBrk="0" hangingPunct="1">
              <a:lnSpc>
                <a:spcPct val="100000"/>
              </a:lnSpc>
              <a:spcBef>
                <a:spcPts val="0"/>
              </a:spcBef>
              <a:spcAft>
                <a:spcPts val="0"/>
              </a:spcAft>
              <a:buClrTx/>
              <a:buSzTx/>
              <a:buFontTx/>
              <a:buNone/>
              <a:tabLst/>
              <a:defRPr/>
            </a:pPr>
            <a:fld id="{6703A74D-4F13-4611-83DD-8F77A44AA26E}" type="slidenum">
              <a:rPr kumimoji="0" lang="en-GB"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55690" rtl="0" eaLnBrk="1" fontAlgn="auto" latinLnBrk="0" hangingPunct="1">
                <a:lnSpc>
                  <a:spcPct val="100000"/>
                </a:lnSpc>
                <a:spcBef>
                  <a:spcPts val="0"/>
                </a:spcBef>
                <a:spcAft>
                  <a:spcPts val="0"/>
                </a:spcAft>
                <a:buClrTx/>
                <a:buSzTx/>
                <a:buFontTx/>
                <a:buNone/>
                <a:tabLst/>
                <a:defRPr/>
              </a:pPr>
              <a:t>118</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fr-FR" altLang="en-US" noProof="0" dirty="0"/>
              <a:t>Des boulons en acier inoxydable peuvent être utilisés comme boulons précontraints sous réserve des techniques de serrage appropriées</a:t>
            </a:r>
            <a:r>
              <a:rPr lang="fr-FR" altLang="en-US" baseline="0" noProof="0" dirty="0"/>
              <a:t> soient utilisées</a:t>
            </a:r>
            <a:r>
              <a:rPr lang="fr-FR" altLang="en-US" noProof="0" dirty="0"/>
              <a:t>. Si les boulons en acier inoxydable sont fortement serrés, ils peuvent gripper. Lorsqu’une précontrainte est appliquée, il faut prendre en compte la relaxation des contraintes dans le temps. Les assemblages ne doivent pas être calculés comme</a:t>
            </a:r>
            <a:r>
              <a:rPr lang="fr-FR" altLang="en-US" baseline="0" noProof="0" dirty="0"/>
              <a:t> résistant au glissement soit à l’ELS, soit à l’ELU, sauf si des essais en démontrent la validité pour une application particulière.</a:t>
            </a:r>
            <a:r>
              <a:rPr lang="fr-FR" altLang="en-US" noProof="0" dirty="0"/>
              <a:t> Les coefficients de frottement pour des</a:t>
            </a:r>
            <a:r>
              <a:rPr lang="fr-FR" altLang="en-US" baseline="0" noProof="0" dirty="0"/>
              <a:t> surfaces en contact en </a:t>
            </a:r>
            <a:r>
              <a:rPr lang="fr-FR" altLang="en-US" noProof="0" dirty="0"/>
              <a:t>acier inoxydable sont certainement plus faibles que </a:t>
            </a:r>
            <a:r>
              <a:rPr lang="fr-FR" altLang="en-US" baseline="0" noProof="0" dirty="0"/>
              <a:t>ceux de pièces en acier au carbone</a:t>
            </a:r>
            <a:r>
              <a:rPr lang="fr-FR" altLang="en-US" noProof="0" dirty="0"/>
              <a:t>.</a:t>
            </a:r>
          </a:p>
        </p:txBody>
      </p:sp>
    </p:spTree>
    <p:extLst>
      <p:ext uri="{BB962C8B-B14F-4D97-AF65-F5344CB8AC3E}">
        <p14:creationId xmlns:p14="http://schemas.microsoft.com/office/powerpoint/2010/main" val="2866463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fr-FR" altLang="en-US" dirty="0"/>
              <a:t>L’acier inoxydable peut être soudé de la même manière que l’acier au carbone.</a:t>
            </a:r>
          </a:p>
          <a:p>
            <a:endParaRPr lang="fr-FR" altLang="en-US" dirty="0"/>
          </a:p>
          <a:p>
            <a:r>
              <a:rPr lang="fr-FR" altLang="en-US" dirty="0"/>
              <a:t>Il est essentiel que les</a:t>
            </a:r>
            <a:r>
              <a:rPr lang="fr-FR" altLang="en-US" baseline="0" dirty="0"/>
              <a:t> opérations de</a:t>
            </a:r>
            <a:r>
              <a:rPr lang="fr-FR" altLang="en-US" dirty="0"/>
              <a:t> soudage respectent les </a:t>
            </a:r>
            <a:r>
              <a:rPr lang="fr-FR" altLang="en-US" baseline="0" dirty="0"/>
              <a:t>procédures correctes</a:t>
            </a:r>
            <a:r>
              <a:rPr lang="fr-FR" altLang="en-US" dirty="0"/>
              <a:t>, avec notamment un métal d’apport compatible et qu’elles soient réalisées par des soudeurs possédant</a:t>
            </a:r>
            <a:r>
              <a:rPr lang="fr-FR" altLang="en-US" baseline="0" dirty="0"/>
              <a:t> des qualifications convenables</a:t>
            </a:r>
            <a:r>
              <a:rPr lang="fr-FR" altLang="en-US" dirty="0"/>
              <a:t>. Il est important de ne pas seulement s’assurer de la résistance de la soudure et de réaliser un profil de cordon correct mais aussi de vérifier que la résistance à la corrosion du cordon et des</a:t>
            </a:r>
            <a:r>
              <a:rPr lang="fr-FR" altLang="en-US" baseline="0" dirty="0"/>
              <a:t> pièces soudées à proximité soit convenable. Il faut noter que les déformations de soudage sont plus grandes avec des </a:t>
            </a:r>
            <a:r>
              <a:rPr lang="fr-FR" altLang="en-US" dirty="0"/>
              <a:t>aciers inoxydables austénitiques qu’avec des aciers au carbone </a:t>
            </a:r>
          </a:p>
          <a:p>
            <a:endParaRPr lang="fr-FR" altLang="en-US" dirty="0"/>
          </a:p>
          <a:p>
            <a:r>
              <a:rPr lang="fr-FR" altLang="en-US" dirty="0"/>
              <a:t>Question fréquente : est-il possible de souder ensemble de </a:t>
            </a:r>
            <a:r>
              <a:rPr lang="fr-FR" altLang="en-US" sz="3000" kern="1200" noProof="0" dirty="0">
                <a:solidFill>
                  <a:srgbClr val="7F7F7F"/>
                </a:solidFill>
                <a:latin typeface="+mn-lt"/>
                <a:ea typeface="+mn-ea"/>
                <a:cs typeface="+mn-cs"/>
              </a:rPr>
              <a:t>l’</a:t>
            </a:r>
            <a:r>
              <a:rPr lang="fr-FR" altLang="en-US" sz="3200" dirty="0"/>
              <a:t>acier inoxydable et de l’</a:t>
            </a:r>
            <a:r>
              <a:rPr lang="fr-FR" altLang="en-US" dirty="0"/>
              <a:t>acier au carbone ? La réponse est oui à condition</a:t>
            </a:r>
            <a:r>
              <a:rPr lang="fr-FR" altLang="en-US" baseline="0" dirty="0"/>
              <a:t> de choisir les bons consommables de soudage</a:t>
            </a:r>
            <a:r>
              <a:rPr lang="fr-FR" alt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141A5-1890-43D3-A9CC-9ED892E7BC8A}"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834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7522A-0BEB-4D9B-9C7E-6543CF30495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032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fr-FR" altLang="en-US" noProof="0" dirty="0"/>
              <a:t>Il existe un grand nombre de ressources qui donnent des informations </a:t>
            </a:r>
            <a:r>
              <a:rPr lang="fr-FR" altLang="en-US" baseline="0" noProof="0" dirty="0"/>
              <a:t>complémentaires pour le calcul des structures en acier inoxydable.</a:t>
            </a:r>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F6D4-EBAC-4A2B-B01E-9004BF0720F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2153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fr-FR" altLang="en-US" noProof="0" dirty="0"/>
              <a:t>Voici le portail du</a:t>
            </a:r>
            <a:r>
              <a:rPr lang="fr-FR" altLang="en-US" baseline="0" noProof="0" dirty="0"/>
              <a:t> S</a:t>
            </a:r>
            <a:r>
              <a:rPr lang="fr-FR" altLang="en-US" noProof="0" dirty="0"/>
              <a:t>CI qui contient des</a:t>
            </a:r>
            <a:r>
              <a:rPr lang="fr-FR" altLang="en-US" baseline="0" noProof="0" dirty="0"/>
              <a:t> ressources </a:t>
            </a:r>
            <a:r>
              <a:rPr lang="fr-FR" altLang="en-US" noProof="0" dirty="0"/>
              <a:t>variées concernant des applications structurales avec</a:t>
            </a:r>
            <a:r>
              <a:rPr lang="fr-FR" altLang="en-US" baseline="0" noProof="0" dirty="0"/>
              <a:t> de l’acier inoxydable</a:t>
            </a:r>
            <a:r>
              <a:rPr lang="fr-FR" altLang="en-US" noProof="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6C3C1-9DB3-4925-9458-E614ED4208A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709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fr-FR" altLang="en-US" sz="1200" noProof="0" dirty="0">
                <a:latin typeface="+mn-lt"/>
              </a:rPr>
              <a:t>Le Centre d’information de l’acier inoxydable dans la construction</a:t>
            </a:r>
            <a:r>
              <a:rPr lang="fr-FR" altLang="en-US" dirty="0"/>
              <a:t> est un « excellent point de convergence » pour obtenir des informations sur</a:t>
            </a:r>
            <a:r>
              <a:rPr lang="fr-FR" altLang="en-US" baseline="0" dirty="0"/>
              <a:t> les calculs pour des structures en a</a:t>
            </a:r>
            <a:r>
              <a:rPr lang="fr-FR" altLang="en-US" dirty="0"/>
              <a:t>cier inoxydable.</a:t>
            </a:r>
          </a:p>
          <a:p>
            <a:r>
              <a:rPr lang="fr-FR" altLang="en-US" dirty="0"/>
              <a:t>Ce</a:t>
            </a:r>
            <a:r>
              <a:rPr lang="fr-FR" altLang="en-US" baseline="0" dirty="0"/>
              <a:t> site Internet contient des liens vers des ressources </a:t>
            </a:r>
            <a:r>
              <a:rPr lang="fr-FR" altLang="en-US" dirty="0"/>
              <a:t>consacrées à </a:t>
            </a:r>
            <a:r>
              <a:rPr lang="fr-FR" altLang="en-US" baseline="0" dirty="0"/>
              <a:t>l’</a:t>
            </a:r>
            <a:r>
              <a:rPr lang="fr-FR" altLang="en-US" dirty="0"/>
              <a:t>acier inoxydable et dans différentes langues. Il</a:t>
            </a:r>
            <a:r>
              <a:rPr lang="fr-FR" altLang="en-US" baseline="0" dirty="0"/>
              <a:t> propose d</a:t>
            </a:r>
            <a:r>
              <a:rPr lang="fr-FR" altLang="en-US" dirty="0"/>
              <a:t>es liens</a:t>
            </a:r>
            <a:r>
              <a:rPr lang="fr-FR" altLang="en-US" baseline="0" dirty="0"/>
              <a:t> vers un grand nombre des ressources citées dans cette présentation qui peuvent être trouvées dans sur l’onglet « Codes &amp; Standards » (</a:t>
            </a:r>
            <a:r>
              <a:rPr lang="fr-FR" altLang="en-US" dirty="0"/>
              <a:t>Codes et règlements). Ce site ouvre </a:t>
            </a:r>
            <a:r>
              <a:rPr lang="fr-FR" altLang="en-US" baseline="0" dirty="0"/>
              <a:t>également sur une variété d’autres guides y compris des études de cas</a:t>
            </a:r>
            <a:r>
              <a:rPr lang="fr-FR" altLang="en-US" dirty="0"/>
              <a:t>.</a:t>
            </a:r>
          </a:p>
          <a:p>
            <a:endParaRPr lang="fr-FR" altLang="en-US" dirty="0"/>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ED81-2C31-4D08-8BFA-9789C625A21D}"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40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2610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fr-FR" altLang="en-US" noProof="0" dirty="0"/>
              <a:t>12 études de cas sont disponibles et illustrent un éventail</a:t>
            </a:r>
            <a:r>
              <a:rPr lang="fr-FR" altLang="en-US" baseline="0" noProof="0" dirty="0"/>
              <a:t> d’</a:t>
            </a:r>
            <a:r>
              <a:rPr lang="fr-FR" altLang="en-US" noProof="0" dirty="0"/>
              <a:t>applications de structures en acier inoxydable pour les ponts, les bâtiments, l’offshore, etc. </a:t>
            </a:r>
          </a:p>
          <a:p>
            <a:r>
              <a:rPr lang="fr-FR" altLang="en-US" noProof="0" dirty="0"/>
              <a:t>Les raisons d’utiliser l’acier inoxydable,</a:t>
            </a:r>
            <a:r>
              <a:rPr lang="fr-FR" altLang="en-US" baseline="0" noProof="0" dirty="0"/>
              <a:t> les bases de calcul, les </a:t>
            </a:r>
            <a:r>
              <a:rPr lang="fr-FR" altLang="en-US" noProof="0" dirty="0"/>
              <a:t>spécifications et des questions</a:t>
            </a:r>
            <a:r>
              <a:rPr lang="fr-FR" altLang="en-US" baseline="0" noProof="0" dirty="0"/>
              <a:t> de </a:t>
            </a:r>
            <a:r>
              <a:rPr lang="fr-FR" altLang="en-US" noProof="0" dirty="0"/>
              <a:t>fabrication et</a:t>
            </a:r>
            <a:r>
              <a:rPr lang="fr-FR" altLang="en-US" baseline="0" noProof="0" dirty="0"/>
              <a:t> d’in</a:t>
            </a:r>
            <a:r>
              <a:rPr lang="fr-FR" altLang="en-US" noProof="0" dirty="0"/>
              <a:t>stallation</a:t>
            </a:r>
            <a:r>
              <a:rPr lang="fr-FR" altLang="en-US" baseline="0" noProof="0" dirty="0"/>
              <a:t> sont également fournies.</a:t>
            </a:r>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95AA3-0013-4E19-B80D-4B4A0BE0596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4221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fr-FR" altLang="en-US" noProof="0" dirty="0"/>
              <a:t>Ce « guide de conception</a:t>
            </a:r>
            <a:r>
              <a:rPr lang="fr-FR" altLang="en-US" baseline="0" noProof="0" dirty="0"/>
              <a:t> </a:t>
            </a:r>
            <a:r>
              <a:rPr lang="fr-FR" altLang="en-US" noProof="0" dirty="0"/>
              <a:t>pour les structures en acier inoxydable » en est maintenant</a:t>
            </a:r>
            <a:r>
              <a:rPr lang="fr-FR" altLang="en-US" baseline="0" noProof="0" dirty="0"/>
              <a:t> à sa 3</a:t>
            </a:r>
            <a:r>
              <a:rPr lang="fr-FR" altLang="en-US" baseline="30000" noProof="0" dirty="0"/>
              <a:t>ème</a:t>
            </a:r>
            <a:r>
              <a:rPr lang="fr-FR" altLang="en-US" baseline="0" noProof="0" dirty="0"/>
              <a:t> édition et il existe en version française.</a:t>
            </a:r>
          </a:p>
          <a:p>
            <a:r>
              <a:rPr lang="fr-FR" altLang="en-US" baseline="0" noProof="0" dirty="0"/>
              <a:t>C’</a:t>
            </a:r>
            <a:r>
              <a:rPr lang="fr-FR" altLang="en-US" noProof="0" dirty="0"/>
              <a:t>est un manuel pour le calcul des structures en acier inoxydable selon l’EN 1993-1-4. Il comprend des recommandations et des exemples de calcul. </a:t>
            </a:r>
          </a:p>
          <a:p>
            <a:r>
              <a:rPr lang="fr-FR" altLang="en-US" noProof="0" dirty="0"/>
              <a:t>Un</a:t>
            </a:r>
            <a:r>
              <a:rPr lang="fr-FR" altLang="en-US" baseline="0" noProof="0" dirty="0"/>
              <a:t> </a:t>
            </a:r>
            <a:r>
              <a:rPr lang="fr-FR" altLang="en-US" noProof="0" dirty="0"/>
              <a:t>commentaire a égalemen</a:t>
            </a:r>
            <a:r>
              <a:rPr lang="fr-FR" altLang="en-US" baseline="0" noProof="0" dirty="0"/>
              <a:t>t été rédigé qui </a:t>
            </a:r>
            <a:r>
              <a:rPr lang="fr-FR" altLang="en-US" noProof="0" dirty="0"/>
              <a:t>détaille les</a:t>
            </a:r>
            <a:r>
              <a:rPr lang="fr-FR" altLang="en-US" baseline="0" noProof="0" dirty="0"/>
              <a:t> </a:t>
            </a:r>
            <a:r>
              <a:rPr lang="fr-FR" altLang="en-US" noProof="0" dirty="0"/>
              <a:t>recherches à</a:t>
            </a:r>
            <a:r>
              <a:rPr lang="fr-FR" altLang="en-US" baseline="0" noProof="0" dirty="0"/>
              <a:t> partir desquelles sont fondées les recommandations</a:t>
            </a:r>
            <a:r>
              <a:rPr lang="fr-FR" altLang="en-US" noProof="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E6662-003D-4427-BD38-62B56FD529F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049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fr-FR" altLang="en-US" noProof="0" dirty="0"/>
              <a:t>Pour résumer, l’acier inoxydable peut offrir</a:t>
            </a:r>
            <a:r>
              <a:rPr lang="fr-FR" altLang="en-US" baseline="0" noProof="0" dirty="0"/>
              <a:t> des solutions esthétiques et efficaces en terme de coûts </a:t>
            </a:r>
            <a:r>
              <a:rPr lang="fr-FR" altLang="en-US" noProof="0" dirty="0"/>
              <a:t>si ses propriétés spécifiques sont prises en compte convenablement. Les calculs avec</a:t>
            </a:r>
            <a:r>
              <a:rPr lang="fr-FR" altLang="en-US" baseline="0" noProof="0" dirty="0"/>
              <a:t> l’acie</a:t>
            </a:r>
            <a:r>
              <a:rPr lang="fr-FR" altLang="en-US" noProof="0" dirty="0"/>
              <a:t>r inoxydable ne sont pas très différents de ceux avec l’acier au carbone, bien que quelques limites s</a:t>
            </a:r>
            <a:r>
              <a:rPr lang="fr-FR" altLang="en-US" baseline="0" noProof="0" dirty="0"/>
              <a:t>oient différentes tout comme les courbes de flambement</a:t>
            </a:r>
            <a:r>
              <a:rPr lang="fr-FR" altLang="en-US" noProof="0" dirty="0"/>
              <a:t>. Il existe un grand nombre de ressources qui peuvent aider</a:t>
            </a:r>
            <a:r>
              <a:rPr lang="fr-FR" altLang="en-US" baseline="0" noProof="0" dirty="0"/>
              <a:t> à choisir et à calculer avec l’</a:t>
            </a:r>
            <a:r>
              <a:rPr lang="fr-FR" altLang="en-US" noProof="0" dirty="0"/>
              <a:t>acier inoxydable. </a:t>
            </a:r>
          </a:p>
          <a:p>
            <a:endParaRPr lang="fr-FR" alt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0E38-231B-4D3E-9577-9C1A47BB244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874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601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fr-FR" altLang="en-US" noProof="0" dirty="0"/>
              <a:t>Merci pour votre attention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C989-4884-49A4-9BB3-76B2CB64593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07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Tree>
    <p:extLst>
      <p:ext uri="{BB962C8B-B14F-4D97-AF65-F5344CB8AC3E}">
        <p14:creationId xmlns:p14="http://schemas.microsoft.com/office/powerpoint/2010/main" val="408029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noProof="0" dirty="0"/>
          </a:p>
        </p:txBody>
      </p:sp>
    </p:spTree>
    <p:extLst>
      <p:ext uri="{BB962C8B-B14F-4D97-AF65-F5344CB8AC3E}">
        <p14:creationId xmlns:p14="http://schemas.microsoft.com/office/powerpoint/2010/main" val="419471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9" name="Titre 8"/>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008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9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18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0865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935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7732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59313" y="1773238"/>
            <a:ext cx="4038600" cy="4525962"/>
          </a:xfrm>
        </p:spPr>
        <p:txBody>
          <a:bodyPr/>
          <a:lstStyle/>
          <a:p>
            <a:pPr lvl="0"/>
            <a:endParaRPr lang="en-GB" noProof="0" dirty="0"/>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985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2299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067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Chart Placeholder 2"/>
          <p:cNvSpPr>
            <a:spLocks noGrp="1"/>
          </p:cNvSpPr>
          <p:nvPr>
            <p:ph type="chart" idx="1"/>
          </p:nvPr>
        </p:nvSpPr>
        <p:spPr>
          <a:xfrm>
            <a:off x="468313" y="1773238"/>
            <a:ext cx="8229600" cy="4525962"/>
          </a:xfrm>
        </p:spPr>
        <p:txBody>
          <a:bodyPr/>
          <a:lstStyle/>
          <a:p>
            <a:pPr lvl="0"/>
            <a:endParaRPr lang="en-GB" noProof="0" dirty="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469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2461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able Placeholder 2"/>
          <p:cNvSpPr>
            <a:spLocks noGrp="1"/>
          </p:cNvSpPr>
          <p:nvPr>
            <p:ph type="tbl" idx="1"/>
          </p:nvPr>
        </p:nvSpPr>
        <p:spPr>
          <a:xfrm>
            <a:off x="468313" y="1773238"/>
            <a:ext cx="8229600" cy="4525962"/>
          </a:xfrm>
        </p:spPr>
        <p:txBody>
          <a:bodyPr/>
          <a:lstStyle/>
          <a:p>
            <a:pPr lvl="0"/>
            <a:endParaRPr lang="en-GB" noProof="0" dirty="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7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userDrawn="1"/>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FR" sz="1600" b="0" dirty="0">
                <a:solidFill>
                  <a:schemeClr val="bg1"/>
                </a:solidFill>
              </a:rPr>
              <a:t>Applications structurales des ronds à béton en acier inoxydable</a:t>
            </a:r>
          </a:p>
        </p:txBody>
      </p:sp>
      <p:sp>
        <p:nvSpPr>
          <p:cNvPr id="9" name="TextBox 8"/>
          <p:cNvSpPr txBox="1"/>
          <p:nvPr userDrawn="1"/>
        </p:nvSpPr>
        <p:spPr>
          <a:xfrm>
            <a:off x="8856520" y="6669360"/>
            <a:ext cx="396000" cy="360000"/>
          </a:xfrm>
          <a:prstGeom prst="rect">
            <a:avLst/>
          </a:prstGeom>
          <a:noFill/>
        </p:spPr>
        <p:txBody>
          <a:bodyPr wrap="square" rtlCol="0">
            <a:spAutoFit/>
          </a:bodyPr>
          <a:lstStyle/>
          <a:p>
            <a:pPr algn="ctr"/>
            <a:fld id="{4E829B8C-DC59-4CBF-96F4-512DDC1FED4E}"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dirty="0"/>
          </a:p>
        </p:txBody>
      </p:sp>
      <p:sp>
        <p:nvSpPr>
          <p:cNvPr id="7" name="Rectangle 6"/>
          <p:cNvSpPr/>
          <p:nvPr/>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FR" sz="1600" b="0" dirty="0">
                <a:solidFill>
                  <a:schemeClr val="bg1"/>
                </a:solidFill>
              </a:rPr>
              <a:t>Applications structurales des produits plats en acier inoxydable</a:t>
            </a:r>
          </a:p>
        </p:txBody>
      </p:sp>
    </p:spTree>
    <p:extLst>
      <p:ext uri="{BB962C8B-B14F-4D97-AF65-F5344CB8AC3E}">
        <p14:creationId xmlns:p14="http://schemas.microsoft.com/office/powerpoint/2010/main" val="30051185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127.wmf"/><Relationship Id="rId4" Type="http://schemas.openxmlformats.org/officeDocument/2006/relationships/oleObject" Target="../embeddings/oleObject41.bin"/></Relationships>
</file>

<file path=ppt/slides/_rels/slide10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3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135.wmf"/><Relationship Id="rId4" Type="http://schemas.openxmlformats.org/officeDocument/2006/relationships/oleObject" Target="../embeddings/oleObject42.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www.steel-stainless.org/"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www.stainlessconstruction.com/"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137.png"/></Relationships>
</file>

<file path=ppt/slides/_rels/slide125.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hyperlink" Target="http://www.steel-stainless.org/CaseStudies" TargetMode="External"/><Relationship Id="rId7" Type="http://schemas.openxmlformats.org/officeDocument/2006/relationships/image" Target="../media/image141.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126.xml.rels><?xml version="1.0" encoding="UTF-8" standalone="yes"?>
<Relationships xmlns="http://schemas.openxmlformats.org/package/2006/relationships"><Relationship Id="rId3" Type="http://schemas.openxmlformats.org/officeDocument/2006/relationships/hyperlink" Target="http://www.steel-stainless.org/designmanual" TargetMode="External"/><Relationship Id="rId2" Type="http://schemas.openxmlformats.org/officeDocument/2006/relationships/notesSlide" Target="../notesSlides/notesSlide71.xml"/><Relationship Id="rId1" Type="http://schemas.openxmlformats.org/officeDocument/2006/relationships/slideLayout" Target="../slideLayouts/slideLayout19.xml"/><Relationship Id="rId5" Type="http://schemas.openxmlformats.org/officeDocument/2006/relationships/image" Target="../media/image143.jpeg"/><Relationship Id="rId4" Type="http://schemas.openxmlformats.org/officeDocument/2006/relationships/hyperlink" Target="http://www.steel-stainless.org/uksoftware"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tainlesssteelrebar.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roadsbridges.com/willing-bend-0" TargetMode="External"/><Relationship Id="rId13" Type="http://schemas.openxmlformats.org/officeDocument/2006/relationships/hyperlink" Target="http://www.worldstainless.org/Files/issf/non-image-files/PDF/Stonecutters_Bridge_Case_Study-2.pdf" TargetMode="External"/><Relationship Id="rId18" Type="http://schemas.openxmlformats.org/officeDocument/2006/relationships/hyperlink" Target="http://www.worldstainless.org/Files/issf/Education_references/Ref19_Case_study_of_progreso_pier.pdf" TargetMode="External"/><Relationship Id="rId3" Type="http://schemas.openxmlformats.org/officeDocument/2006/relationships/hyperlink" Target="http://www.ledevoir.com/politique/quebec/336978/echangeur-turcot-quebec-confirme-le-mauvais-etat-des-structures" TargetMode="External"/><Relationship Id="rId21" Type="http://schemas.openxmlformats.org/officeDocument/2006/relationships/hyperlink" Target="http://www.stainlesssteelrebar.org/" TargetMode="External"/><Relationship Id="rId7" Type="http://schemas.openxmlformats.org/officeDocument/2006/relationships/hyperlink" Target="http://www.worldstainless.org/Files/issf/Education_references/Ref08_Special-issue-stainless-steel-rebar-Acom.pdf" TargetMode="External"/><Relationship Id="rId12" Type="http://schemas.openxmlformats.org/officeDocument/2006/relationships/hyperlink" Target="http://www.arup.com/Projects/Stonecutters_Bridge.aspx" TargetMode="External"/><Relationship Id="rId17" Type="http://schemas.openxmlformats.org/officeDocument/2006/relationships/hyperlink" Target="http://www.ukcares.com/downloads/guides/PART7.pdf" TargetMode="External"/><Relationship Id="rId2" Type="http://schemas.openxmlformats.org/officeDocument/2006/relationships/hyperlink" Target="http://www.lapresse.ca/actualites/montreal/201111/25/01-4471833-echangeur-turcot-254-millions-pour-lentretien-avant-la-demolition.php" TargetMode="External"/><Relationship Id="rId16" Type="http://schemas.openxmlformats.org/officeDocument/2006/relationships/hyperlink" Target="http://www.cedinox.es/opencms901/export/sites/cedinox/.galleries/publicaciones-tecnicas/59armadurasaceroinoxidable.pdf" TargetMode="External"/><Relationship Id="rId20" Type="http://schemas.openxmlformats.org/officeDocument/2006/relationships/hyperlink" Target="http://americanarminox.com/Purdue_University_Report_-_Stainless_Steel_Life_Cycle_Costing.pdf" TargetMode="External"/><Relationship Id="rId1" Type="http://schemas.openxmlformats.org/officeDocument/2006/relationships/slideLayout" Target="../slideLayouts/slideLayout2.xml"/><Relationship Id="rId6" Type="http://schemas.openxmlformats.org/officeDocument/2006/relationships/hyperlink" Target="https://www.nickelinstitute.org/policy/nickel-life-cycle-management/life-cycle-assessments/" TargetMode="External"/><Relationship Id="rId11" Type="http://schemas.openxmlformats.org/officeDocument/2006/relationships/hyperlink" Target="http://www.engineersireland.ie/EngineersIreland/media/SiteMedia/groups/Divisions/civil/Broadmeadow-Estuary-Bridge-Integration-of-Design-and-Construction.pdf?ext=.pdf" TargetMode="External"/><Relationship Id="rId5" Type="http://schemas.openxmlformats.org/officeDocument/2006/relationships/hyperlink" Target="https://www.holcim.com.au/products-and-services/tools-faqs-and-resources/do-it-yourself-diy/cracks-in-concrete" TargetMode="External"/><Relationship Id="rId15" Type="http://schemas.openxmlformats.org/officeDocument/2006/relationships/hyperlink" Target="https://www.infociments.fr/ponts-et-passerelles/les-armatures-inox-la-solution-pour-des-ouvrages-durables" TargetMode="External"/><Relationship Id="rId10" Type="http://schemas.openxmlformats.org/officeDocument/2006/relationships/hyperlink" Target="http://www.aeconline.ae/major-hong-kong-stainless-steel-rebar-contract-signed-by-arminox-middle-east-42317/news.html" TargetMode="External"/><Relationship Id="rId19" Type="http://schemas.openxmlformats.org/officeDocument/2006/relationships/hyperlink" Target="http://www.sintef.no/upload/Byggforsk/Publikasjoner/Prrapp%20405.pdf" TargetMode="External"/><Relationship Id="rId4" Type="http://schemas.openxmlformats.org/officeDocument/2006/relationships/hyperlink" Target="http://www.worldstainless.org/Files/issf/Education_references/Ref07_The_use_of_predictive_models_in_specifying_selective_use_of_stainless_steel_reinforcement.pdf" TargetMode="External"/><Relationship Id="rId9" Type="http://schemas.openxmlformats.org/officeDocument/2006/relationships/hyperlink" Target="http://structurae.net/structures/data/index.cfm?id=s0011506" TargetMode="External"/><Relationship Id="rId14" Type="http://schemas.openxmlformats.org/officeDocument/2006/relationships/hyperlink" Target="http://www.cif.org/noms/2008/24_-_Ocean_Parkway_Belt_Bridge.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ainlesssteelrebar.org/" TargetMode="External"/><Relationship Id="rId3" Type="http://schemas.openxmlformats.org/officeDocument/2006/relationships/hyperlink" Target="https://www.tandfonline.com/author/Qu,+D" TargetMode="External"/><Relationship Id="rId7" Type="http://schemas.openxmlformats.org/officeDocument/2006/relationships/hyperlink" Target="https://store.nace.org/stainless-steel-rebar-for-marine-environment-a-study-of-galvanic-corrosion-with-carbon-steel-rebar-used-in-the-same-concrete-structure" TargetMode="External"/><Relationship Id="rId2" Type="http://schemas.openxmlformats.org/officeDocument/2006/relationships/hyperlink" Target="https://www.tandfonline.com/author/Qian,+S" TargetMode="External"/><Relationship Id="rId1" Type="http://schemas.openxmlformats.org/officeDocument/2006/relationships/slideLayout" Target="../slideLayouts/slideLayout2.xml"/><Relationship Id="rId6" Type="http://schemas.openxmlformats.org/officeDocument/2006/relationships/hyperlink" Target="https://www.tandfonline.com/toc/ycmq20/45/4" TargetMode="External"/><Relationship Id="rId5" Type="http://schemas.openxmlformats.org/officeDocument/2006/relationships/hyperlink" Target="https://www.tandfonline.com/toc/ycmq20/current" TargetMode="External"/><Relationship Id="rId4" Type="http://schemas.openxmlformats.org/officeDocument/2006/relationships/hyperlink" Target="https://www.tandfonline.com/author/Coates,+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9.w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9.wmf"/><Relationship Id="rId5" Type="http://schemas.openxmlformats.org/officeDocument/2006/relationships/oleObject" Target="../embeddings/oleObject3.bin"/><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3.wmf"/><Relationship Id="rId4" Type="http://schemas.openxmlformats.org/officeDocument/2006/relationships/oleObject" Target="../embeddings/oleObject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66.wmf"/><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65.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67.wmf"/><Relationship Id="rId4" Type="http://schemas.openxmlformats.org/officeDocument/2006/relationships/oleObject" Target="../embeddings/oleObject8.bin"/></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72.jpeg"/><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image" Target="../media/image70.wmf"/><Relationship Id="rId5" Type="http://schemas.openxmlformats.org/officeDocument/2006/relationships/oleObject" Target="../embeddings/oleObject10.bin"/><Relationship Id="rId4" Type="http://schemas.openxmlformats.org/officeDocument/2006/relationships/image" Target="../media/image71.jpeg"/></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76.wmf"/><Relationship Id="rId5" Type="http://schemas.openxmlformats.org/officeDocument/2006/relationships/oleObject" Target="../embeddings/oleObject12.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14.bin"/></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81.wmf"/><Relationship Id="rId4" Type="http://schemas.openxmlformats.org/officeDocument/2006/relationships/oleObject" Target="../embeddings/oleObject1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82.emf"/><Relationship Id="rId4" Type="http://schemas.openxmlformats.org/officeDocument/2006/relationships/oleObject" Target="../embeddings/oleObject16.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83.wmf"/><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5.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84.wmf"/><Relationship Id="rId4" Type="http://schemas.openxmlformats.org/officeDocument/2006/relationships/oleObject" Target="../embeddings/oleObject18.bin"/></Relationships>
</file>

<file path=ppt/slides/_rels/slide81.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notesSlide" Target="../notesSlides/notesSlide49.xml"/><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90.wmf"/><Relationship Id="rId4" Type="http://schemas.openxmlformats.org/officeDocument/2006/relationships/oleObject" Target="../embeddings/oleObject21.bin"/></Relationships>
</file>

<file path=ppt/slides/_rels/slide8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97.wmf"/><Relationship Id="rId3" Type="http://schemas.openxmlformats.org/officeDocument/2006/relationships/notesSlide" Target="../notesSlides/notesSlide51.xml"/><Relationship Id="rId7" Type="http://schemas.openxmlformats.org/officeDocument/2006/relationships/image" Target="../media/image94.wmf"/><Relationship Id="rId12" Type="http://schemas.openxmlformats.org/officeDocument/2006/relationships/oleObject" Target="../embeddings/oleObject26.bin"/><Relationship Id="rId2" Type="http://schemas.openxmlformats.org/officeDocument/2006/relationships/slideLayout" Target="../slideLayouts/slideLayout21.xml"/><Relationship Id="rId1" Type="http://schemas.openxmlformats.org/officeDocument/2006/relationships/vmlDrawing" Target="../drawings/vmlDrawing15.vml"/><Relationship Id="rId6" Type="http://schemas.openxmlformats.org/officeDocument/2006/relationships/oleObject" Target="../embeddings/oleObject23.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95.wmf"/><Relationship Id="rId14" Type="http://schemas.openxmlformats.org/officeDocument/2006/relationships/oleObject" Target="../embeddings/oleObject27.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2.xml"/><Relationship Id="rId7" Type="http://schemas.openxmlformats.org/officeDocument/2006/relationships/image" Target="../media/image100.wmf"/><Relationship Id="rId2" Type="http://schemas.openxmlformats.org/officeDocument/2006/relationships/slideLayout" Target="../slideLayouts/slideLayout21.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99.wmf"/><Relationship Id="rId4" Type="http://schemas.openxmlformats.org/officeDocument/2006/relationships/oleObject" Target="../embeddings/oleObject28.bin"/><Relationship Id="rId9" Type="http://schemas.openxmlformats.org/officeDocument/2006/relationships/image" Target="../media/image101.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1.xml"/><Relationship Id="rId1" Type="http://schemas.openxmlformats.org/officeDocument/2006/relationships/vmlDrawing" Target="../drawings/vmlDrawing17.vml"/><Relationship Id="rId4" Type="http://schemas.openxmlformats.org/officeDocument/2006/relationships/image" Target="../media/image102.wmf"/></Relationships>
</file>

<file path=ppt/slides/_rels/slide8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9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54.xml"/><Relationship Id="rId7" Type="http://schemas.openxmlformats.org/officeDocument/2006/relationships/image" Target="../media/image116.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115.wmf"/><Relationship Id="rId4" Type="http://schemas.openxmlformats.org/officeDocument/2006/relationships/oleObject" Target="../embeddings/oleObject32.bin"/><Relationship Id="rId9" Type="http://schemas.openxmlformats.org/officeDocument/2006/relationships/image" Target="../media/image117.wmf"/></Relationships>
</file>

<file path=ppt/slides/_rels/slide96.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119.wmf"/><Relationship Id="rId5" Type="http://schemas.openxmlformats.org/officeDocument/2006/relationships/oleObject" Target="../embeddings/oleObject36.bin"/><Relationship Id="rId4" Type="http://schemas.openxmlformats.org/officeDocument/2006/relationships/image" Target="../media/image118.wmf"/></Relationships>
</file>

<file path=ppt/slides/_rels/slide9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122.wmf"/><Relationship Id="rId5" Type="http://schemas.openxmlformats.org/officeDocument/2006/relationships/oleObject" Target="../embeddings/oleObject39.bin"/><Relationship Id="rId4" Type="http://schemas.openxmlformats.org/officeDocument/2006/relationships/image" Target="../media/image121.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fr-FR" sz="3600" noProof="0" dirty="0"/>
              <a:t>Support de cours pour enseignants d’Architecture et de Génie Civil</a:t>
            </a:r>
          </a:p>
        </p:txBody>
      </p:sp>
      <p:sp>
        <p:nvSpPr>
          <p:cNvPr id="3" name="Subtitle 2"/>
          <p:cNvSpPr>
            <a:spLocks noGrp="1"/>
          </p:cNvSpPr>
          <p:nvPr>
            <p:ph type="subTitle" idx="1"/>
          </p:nvPr>
        </p:nvSpPr>
        <p:spPr>
          <a:xfrm>
            <a:off x="755576" y="3717032"/>
            <a:ext cx="7560840" cy="2160240"/>
          </a:xfrm>
        </p:spPr>
        <p:txBody>
          <a:bodyPr>
            <a:noAutofit/>
          </a:bodyPr>
          <a:lstStyle/>
          <a:p>
            <a:r>
              <a:rPr lang="fr-FR" sz="4000" b="1" noProof="0" dirty="0">
                <a:solidFill>
                  <a:srgbClr val="0070C0"/>
                </a:solidFill>
              </a:rPr>
              <a:t>Module 7:</a:t>
            </a:r>
          </a:p>
          <a:p>
            <a:r>
              <a:rPr lang="fr-FR" sz="4000" b="1" noProof="0" dirty="0">
                <a:solidFill>
                  <a:srgbClr val="0070C0"/>
                </a:solidFill>
              </a:rPr>
              <a:t>Applications structurales</a:t>
            </a:r>
            <a:endParaRPr lang="fr-FR" b="1" noProof="0" dirty="0">
              <a:solidFill>
                <a:srgbClr val="0070C0"/>
              </a:solidFill>
            </a:endParaRPr>
          </a:p>
        </p:txBody>
      </p:sp>
    </p:spTree>
    <p:extLst>
      <p:ext uri="{BB962C8B-B14F-4D97-AF65-F5344CB8AC3E}">
        <p14:creationId xmlns:p14="http://schemas.microsoft.com/office/powerpoint/2010/main" val="151438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924192" cy="1143000"/>
          </a:xfrm>
        </p:spPr>
        <p:txBody>
          <a:bodyPr>
            <a:normAutofit/>
          </a:bodyPr>
          <a:lstStyle/>
          <a:p>
            <a:r>
              <a:rPr lang="fr-FR" sz="3200" noProof="0" dirty="0"/>
              <a:t>Les fissures du béton armé accélèrent la corrosion</a:t>
            </a:r>
          </a:p>
        </p:txBody>
      </p:sp>
      <p:sp>
        <p:nvSpPr>
          <p:cNvPr id="5" name="Content Placeholder 4"/>
          <p:cNvSpPr>
            <a:spLocks noGrp="1"/>
          </p:cNvSpPr>
          <p:nvPr>
            <p:ph sz="half" idx="1"/>
          </p:nvPr>
        </p:nvSpPr>
        <p:spPr>
          <a:xfrm>
            <a:off x="96717" y="1670536"/>
            <a:ext cx="3072152" cy="4998278"/>
          </a:xfrm>
        </p:spPr>
        <p:txBody>
          <a:bodyPr>
            <a:noAutofit/>
          </a:bodyPr>
          <a:lstStyle/>
          <a:p>
            <a:pPr marL="0" indent="0" algn="just">
              <a:spcBef>
                <a:spcPts val="1200"/>
              </a:spcBef>
              <a:buNone/>
            </a:pPr>
            <a:r>
              <a:rPr lang="fr-FR" sz="2000" dirty="0"/>
              <a:t>Le </a:t>
            </a:r>
            <a:r>
              <a:rPr lang="fr-FR" sz="2000" noProof="0" dirty="0"/>
              <a:t>béton armé présente souvent des fissures qui facilitent l’accès des ions corrosifs jusqu’aux ronds à béton.</a:t>
            </a:r>
          </a:p>
          <a:p>
            <a:pPr marL="0" indent="0" algn="just">
              <a:spcBef>
                <a:spcPts val="1200"/>
              </a:spcBef>
              <a:buNone/>
            </a:pPr>
            <a:r>
              <a:rPr lang="fr-FR" sz="2000" noProof="0" dirty="0"/>
              <a:t>Voici, à droite, quelques causes de formation de fissures (réf. 4).</a:t>
            </a:r>
          </a:p>
          <a:p>
            <a:pPr marL="0" indent="0" algn="just">
              <a:spcBef>
                <a:spcPts val="1200"/>
              </a:spcBef>
              <a:buNone/>
            </a:pPr>
            <a:r>
              <a:rPr lang="fr-FR" sz="2000" noProof="0" dirty="0"/>
              <a:t>Il est à noter que ces fissures n’apparaissent pas immédiatement et qu’elles peuvent se produire dans des zones inaccessibles où elles ne peuvent pas être réparées.</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17906170"/>
              </p:ext>
            </p:extLst>
          </p:nvPr>
        </p:nvGraphicFramePr>
        <p:xfrm>
          <a:off x="3165231" y="1358744"/>
          <a:ext cx="5706209" cy="5255812"/>
        </p:xfrm>
        <a:graphic>
          <a:graphicData uri="http://schemas.openxmlformats.org/drawingml/2006/table">
            <a:tbl>
              <a:tblPr firstRow="1" bandRow="1">
                <a:tableStyleId>{5C22544A-7EE6-4342-B048-85BDC9FD1C3A}</a:tableStyleId>
              </a:tblPr>
              <a:tblGrid>
                <a:gridCol w="1072661">
                  <a:extLst>
                    <a:ext uri="{9D8B030D-6E8A-4147-A177-3AD203B41FA5}">
                      <a16:colId xmlns:a16="http://schemas.microsoft.com/office/drawing/2014/main" val="20000"/>
                    </a:ext>
                  </a:extLst>
                </a:gridCol>
                <a:gridCol w="1345223">
                  <a:extLst>
                    <a:ext uri="{9D8B030D-6E8A-4147-A177-3AD203B41FA5}">
                      <a16:colId xmlns:a16="http://schemas.microsoft.com/office/drawing/2014/main" val="20001"/>
                    </a:ext>
                  </a:extLst>
                </a:gridCol>
                <a:gridCol w="1529862">
                  <a:extLst>
                    <a:ext uri="{9D8B030D-6E8A-4147-A177-3AD203B41FA5}">
                      <a16:colId xmlns:a16="http://schemas.microsoft.com/office/drawing/2014/main" val="20002"/>
                    </a:ext>
                  </a:extLst>
                </a:gridCol>
                <a:gridCol w="1758463">
                  <a:extLst>
                    <a:ext uri="{9D8B030D-6E8A-4147-A177-3AD203B41FA5}">
                      <a16:colId xmlns:a16="http://schemas.microsoft.com/office/drawing/2014/main" val="20003"/>
                    </a:ext>
                  </a:extLst>
                </a:gridCol>
              </a:tblGrid>
              <a:tr h="219277">
                <a:tc>
                  <a:txBody>
                    <a:bodyPr/>
                    <a:lstStyle/>
                    <a:p>
                      <a:r>
                        <a:rPr lang="fr-FR" sz="1050" noProof="0" dirty="0"/>
                        <a:t>Type de fissuration</a:t>
                      </a:r>
                    </a:p>
                  </a:txBody>
                  <a:tcPr/>
                </a:tc>
                <a:tc>
                  <a:txBody>
                    <a:bodyPr/>
                    <a:lstStyle/>
                    <a:p>
                      <a:r>
                        <a:rPr lang="fr-FR" sz="1050" noProof="0" dirty="0"/>
                        <a:t>Forme des fissures</a:t>
                      </a:r>
                    </a:p>
                  </a:txBody>
                  <a:tcPr/>
                </a:tc>
                <a:tc>
                  <a:txBody>
                    <a:bodyPr/>
                    <a:lstStyle/>
                    <a:p>
                      <a:r>
                        <a:rPr lang="fr-FR" sz="1050" noProof="0" dirty="0"/>
                        <a:t>Cause primaire</a:t>
                      </a:r>
                    </a:p>
                  </a:txBody>
                  <a:tcPr/>
                </a:tc>
                <a:tc>
                  <a:txBody>
                    <a:bodyPr/>
                    <a:lstStyle/>
                    <a:p>
                      <a:r>
                        <a:rPr lang="fr-FR" sz="1050" noProof="0" dirty="0"/>
                        <a:t>Temps d’apparition</a:t>
                      </a:r>
                    </a:p>
                  </a:txBody>
                  <a:tcPr/>
                </a:tc>
                <a:extLst>
                  <a:ext uri="{0D108BD9-81ED-4DB2-BD59-A6C34878D82A}">
                    <a16:rowId xmlns:a16="http://schemas.microsoft.com/office/drawing/2014/main" val="10000"/>
                  </a:ext>
                </a:extLst>
              </a:tr>
              <a:tr h="498357">
                <a:tc>
                  <a:txBody>
                    <a:bodyPr/>
                    <a:lstStyle/>
                    <a:p>
                      <a:r>
                        <a:rPr lang="fr-FR" sz="1050" noProof="0" dirty="0"/>
                        <a:t>Tassement plastique</a:t>
                      </a:r>
                    </a:p>
                  </a:txBody>
                  <a:tcPr/>
                </a:tc>
                <a:tc>
                  <a:txBody>
                    <a:bodyPr/>
                    <a:lstStyle/>
                    <a:p>
                      <a:r>
                        <a:rPr lang="fr-FR" sz="1050" noProof="0" dirty="0"/>
                        <a:t>Au-dessus</a:t>
                      </a:r>
                      <a:r>
                        <a:rPr lang="fr-FR" sz="1050" baseline="0" noProof="0" dirty="0"/>
                        <a:t> et superposées aux armatures</a:t>
                      </a:r>
                      <a:endParaRPr lang="fr-FR" sz="1050" noProof="0" dirty="0"/>
                    </a:p>
                  </a:txBody>
                  <a:tcPr/>
                </a:tc>
                <a:tc>
                  <a:txBody>
                    <a:bodyPr/>
                    <a:lstStyle/>
                    <a:p>
                      <a:r>
                        <a:rPr lang="fr-FR" sz="1050" noProof="0" dirty="0"/>
                        <a:t>Tassement autour</a:t>
                      </a:r>
                      <a:r>
                        <a:rPr lang="fr-FR" sz="1050" baseline="0" noProof="0" dirty="0"/>
                        <a:t> des armatures </a:t>
                      </a:r>
                      <a:r>
                        <a:rPr lang="fr-FR" sz="1050" noProof="0" dirty="0"/>
                        <a:t>; eau</a:t>
                      </a:r>
                      <a:r>
                        <a:rPr lang="fr-FR" sz="1050" baseline="0" noProof="0" dirty="0"/>
                        <a:t> en excès dans le malaxeur</a:t>
                      </a:r>
                      <a:endParaRPr lang="fr-FR" sz="1050" noProof="0" dirty="0"/>
                    </a:p>
                  </a:txBody>
                  <a:tcPr/>
                </a:tc>
                <a:tc>
                  <a:txBody>
                    <a:bodyPr/>
                    <a:lstStyle/>
                    <a:p>
                      <a:r>
                        <a:rPr lang="fr-FR" sz="1050" noProof="0" dirty="0"/>
                        <a:t>De 10 minutes à 3 heures</a:t>
                      </a:r>
                    </a:p>
                  </a:txBody>
                  <a:tcPr/>
                </a:tc>
                <a:extLst>
                  <a:ext uri="{0D108BD9-81ED-4DB2-BD59-A6C34878D82A}">
                    <a16:rowId xmlns:a16="http://schemas.microsoft.com/office/drawing/2014/main" val="10001"/>
                  </a:ext>
                </a:extLst>
              </a:tr>
              <a:tr h="358817">
                <a:tc>
                  <a:txBody>
                    <a:bodyPr/>
                    <a:lstStyle/>
                    <a:p>
                      <a:r>
                        <a:rPr lang="fr-FR" sz="1050" noProof="0" dirty="0"/>
                        <a:t>Retrait plastique</a:t>
                      </a:r>
                    </a:p>
                  </a:txBody>
                  <a:tcPr/>
                </a:tc>
                <a:tc>
                  <a:txBody>
                    <a:bodyPr/>
                    <a:lstStyle/>
                    <a:p>
                      <a:r>
                        <a:rPr lang="fr-FR" sz="1050" noProof="0" dirty="0"/>
                        <a:t>Diagonales ou aléatoires</a:t>
                      </a:r>
                    </a:p>
                  </a:txBody>
                  <a:tcPr/>
                </a:tc>
                <a:tc>
                  <a:txBody>
                    <a:bodyPr/>
                    <a:lstStyle/>
                    <a:p>
                      <a:r>
                        <a:rPr lang="fr-FR" sz="1050" noProof="0" dirty="0"/>
                        <a:t>Évaporation</a:t>
                      </a:r>
                      <a:r>
                        <a:rPr lang="fr-FR" sz="1050" baseline="0" noProof="0" dirty="0"/>
                        <a:t> précoce excessive</a:t>
                      </a:r>
                      <a:endParaRPr lang="fr-FR" sz="1050" noProof="0" dirty="0"/>
                    </a:p>
                  </a:txBody>
                  <a:tcPr/>
                </a:tc>
                <a:tc>
                  <a:txBody>
                    <a:bodyPr/>
                    <a:lstStyle/>
                    <a:p>
                      <a:r>
                        <a:rPr lang="fr-FR" sz="1050" noProof="0" dirty="0"/>
                        <a:t>De 30 minutes à 6 heures</a:t>
                      </a:r>
                    </a:p>
                  </a:txBody>
                  <a:tcPr/>
                </a:tc>
                <a:extLst>
                  <a:ext uri="{0D108BD9-81ED-4DB2-BD59-A6C34878D82A}">
                    <a16:rowId xmlns:a16="http://schemas.microsoft.com/office/drawing/2014/main" val="10002"/>
                  </a:ext>
                </a:extLst>
              </a:tr>
              <a:tr h="637896">
                <a:tc>
                  <a:txBody>
                    <a:bodyPr/>
                    <a:lstStyle/>
                    <a:p>
                      <a:r>
                        <a:rPr lang="fr-FR" sz="1050" noProof="0" dirty="0"/>
                        <a:t>Dilatation thermique puis rétraction</a:t>
                      </a:r>
                    </a:p>
                  </a:txBody>
                  <a:tcPr/>
                </a:tc>
                <a:tc>
                  <a:txBody>
                    <a:bodyPr/>
                    <a:lstStyle/>
                    <a:p>
                      <a:r>
                        <a:rPr lang="fr-FR" sz="1050" noProof="0" dirty="0"/>
                        <a:t>Transversales</a:t>
                      </a:r>
                      <a:r>
                        <a:rPr lang="fr-FR" sz="1050" baseline="0" noProof="0" dirty="0"/>
                        <a:t> (exemple : au travers de la chaussée)</a:t>
                      </a:r>
                      <a:endParaRPr lang="fr-FR" sz="1050" noProof="0" dirty="0"/>
                    </a:p>
                  </a:txBody>
                  <a:tcPr/>
                </a:tc>
                <a:tc>
                  <a:txBody>
                    <a:bodyPr/>
                    <a:lstStyle/>
                    <a:p>
                      <a:r>
                        <a:rPr lang="fr-FR" sz="1050" noProof="0" dirty="0"/>
                        <a:t>Échauffement</a:t>
                      </a:r>
                      <a:r>
                        <a:rPr lang="fr-FR" sz="1050" baseline="0" noProof="0" dirty="0"/>
                        <a:t> excessif ou variations de température</a:t>
                      </a:r>
                      <a:endParaRPr lang="fr-FR" sz="1050" noProof="0" dirty="0"/>
                    </a:p>
                  </a:txBody>
                  <a:tcPr/>
                </a:tc>
                <a:tc>
                  <a:txBody>
                    <a:bodyPr/>
                    <a:lstStyle/>
                    <a:p>
                      <a:r>
                        <a:rPr lang="fr-FR" sz="1050" noProof="0" dirty="0"/>
                        <a:t>De 1 jour à 2 ou 3 semaines</a:t>
                      </a:r>
                    </a:p>
                  </a:txBody>
                  <a:tcPr/>
                </a:tc>
                <a:extLst>
                  <a:ext uri="{0D108BD9-81ED-4DB2-BD59-A6C34878D82A}">
                    <a16:rowId xmlns:a16="http://schemas.microsoft.com/office/drawing/2014/main" val="10003"/>
                  </a:ext>
                </a:extLst>
              </a:tr>
              <a:tr h="637896">
                <a:tc>
                  <a:txBody>
                    <a:bodyPr/>
                    <a:lstStyle/>
                    <a:p>
                      <a:r>
                        <a:rPr lang="fr-FR" sz="1050" noProof="0" dirty="0"/>
                        <a:t>Retrait de séchage</a:t>
                      </a:r>
                    </a:p>
                  </a:txBody>
                  <a:tcPr/>
                </a:tc>
                <a:tc>
                  <a:txBody>
                    <a:bodyPr/>
                    <a:lstStyle/>
                    <a:p>
                      <a:r>
                        <a:rPr lang="fr-FR" sz="1050" noProof="0" dirty="0"/>
                        <a:t>Transversales ou en réseau</a:t>
                      </a:r>
                    </a:p>
                  </a:txBody>
                  <a:tcPr/>
                </a:tc>
                <a:tc>
                  <a:txBody>
                    <a:bodyPr/>
                    <a:lstStyle/>
                    <a:p>
                      <a:r>
                        <a:rPr lang="fr-FR" sz="1050" noProof="0" dirty="0"/>
                        <a:t>Eau en excès dans</a:t>
                      </a:r>
                      <a:r>
                        <a:rPr lang="fr-FR" sz="1050" baseline="0" noProof="0" dirty="0"/>
                        <a:t> le malaxeur </a:t>
                      </a:r>
                      <a:r>
                        <a:rPr lang="fr-FR" sz="1050" noProof="0" dirty="0"/>
                        <a:t>; mauvaise disposition</a:t>
                      </a:r>
                      <a:r>
                        <a:rPr lang="fr-FR" sz="1050" baseline="0" noProof="0" dirty="0"/>
                        <a:t> des joints ; joints trop espacés</a:t>
                      </a:r>
                      <a:endParaRPr lang="fr-FR" sz="1050" noProof="0" dirty="0"/>
                    </a:p>
                  </a:txBody>
                  <a:tcPr/>
                </a:tc>
                <a:tc>
                  <a:txBody>
                    <a:bodyPr/>
                    <a:lstStyle/>
                    <a:p>
                      <a:r>
                        <a:rPr lang="fr-FR" sz="1050" noProof="0" dirty="0"/>
                        <a:t>Quelques</a:t>
                      </a:r>
                      <a:r>
                        <a:rPr lang="fr-FR" sz="1050" baseline="0" noProof="0" dirty="0"/>
                        <a:t> semaines, voire quelques mois</a:t>
                      </a:r>
                      <a:endParaRPr lang="fr-FR" sz="1050" noProof="0" dirty="0"/>
                    </a:p>
                  </a:txBody>
                  <a:tcPr/>
                </a:tc>
                <a:extLst>
                  <a:ext uri="{0D108BD9-81ED-4DB2-BD59-A6C34878D82A}">
                    <a16:rowId xmlns:a16="http://schemas.microsoft.com/office/drawing/2014/main" val="10004"/>
                  </a:ext>
                </a:extLst>
              </a:tr>
              <a:tr h="498357">
                <a:tc>
                  <a:txBody>
                    <a:bodyPr/>
                    <a:lstStyle/>
                    <a:p>
                      <a:r>
                        <a:rPr lang="fr-FR" sz="1050" noProof="0" dirty="0"/>
                        <a:t>Gel et dégel</a:t>
                      </a:r>
                    </a:p>
                  </a:txBody>
                  <a:tcPr/>
                </a:tc>
                <a:tc>
                  <a:txBody>
                    <a:bodyPr/>
                    <a:lstStyle/>
                    <a:p>
                      <a:r>
                        <a:rPr lang="fr-FR" sz="1050" noProof="0" dirty="0"/>
                        <a:t>Parallèles à la surface du béton</a:t>
                      </a:r>
                    </a:p>
                  </a:txBody>
                  <a:tcPr/>
                </a:tc>
                <a:tc>
                  <a:txBody>
                    <a:bodyPr/>
                    <a:lstStyle/>
                    <a:p>
                      <a:r>
                        <a:rPr lang="fr-FR" sz="1050" noProof="0" dirty="0"/>
                        <a:t>Entraîneur d’air inadéquat</a:t>
                      </a:r>
                      <a:r>
                        <a:rPr lang="fr-FR" sz="1050" baseline="0" noProof="0" dirty="0"/>
                        <a:t> ; graviers non durables</a:t>
                      </a:r>
                      <a:endParaRPr lang="fr-FR" sz="1050" noProof="0" dirty="0"/>
                    </a:p>
                  </a:txBody>
                  <a:tcPr/>
                </a:tc>
                <a:tc>
                  <a:txBody>
                    <a:bodyPr/>
                    <a:lstStyle/>
                    <a:p>
                      <a:r>
                        <a:rPr lang="fr-FR" sz="1050" noProof="0" dirty="0"/>
                        <a:t>Après un</a:t>
                      </a:r>
                      <a:r>
                        <a:rPr lang="fr-FR" sz="1050" baseline="0" noProof="0" dirty="0"/>
                        <a:t> </a:t>
                      </a:r>
                      <a:r>
                        <a:rPr lang="fr-FR" sz="1050" noProof="0" dirty="0"/>
                        <a:t>hiver ou plus</a:t>
                      </a:r>
                    </a:p>
                  </a:txBody>
                  <a:tcPr/>
                </a:tc>
                <a:extLst>
                  <a:ext uri="{0D108BD9-81ED-4DB2-BD59-A6C34878D82A}">
                    <a16:rowId xmlns:a16="http://schemas.microsoft.com/office/drawing/2014/main" val="10005"/>
                  </a:ext>
                </a:extLst>
              </a:tr>
              <a:tr h="498357">
                <a:tc>
                  <a:txBody>
                    <a:bodyPr/>
                    <a:lstStyle/>
                    <a:p>
                      <a:r>
                        <a:rPr lang="fr-FR" sz="1050" noProof="0" dirty="0"/>
                        <a:t>Corrosion</a:t>
                      </a:r>
                      <a:r>
                        <a:rPr lang="fr-FR" sz="1050" baseline="0" noProof="0" dirty="0"/>
                        <a:t> des armatures</a:t>
                      </a:r>
                      <a:endParaRPr lang="fr-FR" sz="1050" noProof="0" dirty="0"/>
                    </a:p>
                  </a:txBody>
                  <a:tcPr/>
                </a:tc>
                <a:tc>
                  <a:txBody>
                    <a:bodyPr/>
                    <a:lstStyle/>
                    <a:p>
                      <a:r>
                        <a:rPr lang="fr-FR" sz="1050" noProof="0" dirty="0"/>
                        <a:t>Au-dessus</a:t>
                      </a:r>
                      <a:r>
                        <a:rPr lang="fr-FR" sz="1050" baseline="0" noProof="0" dirty="0"/>
                        <a:t> des armatures</a:t>
                      </a:r>
                      <a:endParaRPr lang="fr-FR" sz="1050" noProof="0" dirty="0"/>
                    </a:p>
                  </a:txBody>
                  <a:tcPr/>
                </a:tc>
                <a:tc>
                  <a:txBody>
                    <a:bodyPr/>
                    <a:lstStyle/>
                    <a:p>
                      <a:r>
                        <a:rPr lang="fr-FR" sz="1050" noProof="0" dirty="0"/>
                        <a:t>Enrobage</a:t>
                      </a:r>
                      <a:r>
                        <a:rPr lang="fr-FR" sz="1050" baseline="0" noProof="0" dirty="0"/>
                        <a:t> inadéquat ; pénétration d’humidité ou de chlorures</a:t>
                      </a:r>
                      <a:endParaRPr lang="fr-FR" sz="1050" noProof="0" dirty="0"/>
                    </a:p>
                  </a:txBody>
                  <a:tcPr/>
                </a:tc>
                <a:tc>
                  <a:txBody>
                    <a:bodyPr/>
                    <a:lstStyle/>
                    <a:p>
                      <a:r>
                        <a:rPr lang="fr-FR" sz="1050" noProof="0" dirty="0"/>
                        <a:t>Plus de 2 ans</a:t>
                      </a:r>
                    </a:p>
                  </a:txBody>
                  <a:tcPr/>
                </a:tc>
                <a:extLst>
                  <a:ext uri="{0D108BD9-81ED-4DB2-BD59-A6C34878D82A}">
                    <a16:rowId xmlns:a16="http://schemas.microsoft.com/office/drawing/2014/main" val="10006"/>
                  </a:ext>
                </a:extLst>
              </a:tr>
              <a:tr h="777436">
                <a:tc>
                  <a:txBody>
                    <a:bodyPr/>
                    <a:lstStyle/>
                    <a:p>
                      <a:r>
                        <a:rPr lang="fr-FR" sz="1050" noProof="0" dirty="0"/>
                        <a:t>Alcali-</a:t>
                      </a:r>
                      <a:r>
                        <a:rPr lang="fr-FR" sz="1050" baseline="0" noProof="0" dirty="0"/>
                        <a:t>réaction des granulats</a:t>
                      </a:r>
                      <a:endParaRPr lang="fr-FR" sz="1050" noProof="0" dirty="0"/>
                    </a:p>
                  </a:txBody>
                  <a:tcPr/>
                </a:tc>
                <a:tc>
                  <a:txBody>
                    <a:bodyPr/>
                    <a:lstStyle/>
                    <a:p>
                      <a:r>
                        <a:rPr lang="fr-FR" sz="1050" noProof="0" dirty="0"/>
                        <a:t>En réseau ; parallèles</a:t>
                      </a:r>
                      <a:r>
                        <a:rPr lang="fr-FR" sz="1050" baseline="0" noProof="0" dirty="0"/>
                        <a:t> aux joints ou aux arêtes</a:t>
                      </a:r>
                      <a:endParaRPr lang="fr-FR" sz="1050" noProof="0" dirty="0"/>
                    </a:p>
                  </a:txBody>
                  <a:tcPr/>
                </a:tc>
                <a:tc>
                  <a:txBody>
                    <a:bodyPr/>
                    <a:lstStyle/>
                    <a:p>
                      <a:r>
                        <a:rPr lang="fr-FR" sz="1050" noProof="0" dirty="0"/>
                        <a:t>Granulats réactifs plus</a:t>
                      </a:r>
                      <a:r>
                        <a:rPr lang="fr-FR" sz="1050" baseline="0" noProof="0" dirty="0"/>
                        <a:t> humidité</a:t>
                      </a:r>
                      <a:endParaRPr lang="fr-FR" sz="1050" noProof="0" dirty="0"/>
                    </a:p>
                  </a:txBody>
                  <a:tcPr/>
                </a:tc>
                <a:tc>
                  <a:txBody>
                    <a:bodyPr/>
                    <a:lstStyle/>
                    <a:p>
                      <a:r>
                        <a:rPr lang="fr-FR" sz="1050" noProof="0" dirty="0"/>
                        <a:t>Généralement plus de 5 ans mais peut</a:t>
                      </a:r>
                      <a:r>
                        <a:rPr lang="fr-FR" sz="1050" baseline="0" noProof="0" dirty="0"/>
                        <a:t> être beaucoup plus précoce</a:t>
                      </a:r>
                      <a:r>
                        <a:rPr lang="fr-FR" sz="1050" noProof="0" dirty="0"/>
                        <a:t> avec des granulats hautement réactifs</a:t>
                      </a:r>
                    </a:p>
                  </a:txBody>
                  <a:tcPr/>
                </a:tc>
                <a:extLst>
                  <a:ext uri="{0D108BD9-81ED-4DB2-BD59-A6C34878D82A}">
                    <a16:rowId xmlns:a16="http://schemas.microsoft.com/office/drawing/2014/main" val="10007"/>
                  </a:ext>
                </a:extLst>
              </a:tr>
              <a:tr h="479508">
                <a:tc>
                  <a:txBody>
                    <a:bodyPr/>
                    <a:lstStyle/>
                    <a:p>
                      <a:r>
                        <a:rPr lang="fr-FR" sz="1050" noProof="0" dirty="0"/>
                        <a:t>Attaque par les sulfates</a:t>
                      </a:r>
                    </a:p>
                  </a:txBody>
                  <a:tcPr/>
                </a:tc>
                <a:tc>
                  <a:txBody>
                    <a:bodyPr/>
                    <a:lstStyle/>
                    <a:p>
                      <a:r>
                        <a:rPr lang="fr-FR" sz="1050" noProof="0" dirty="0"/>
                        <a:t>En réseau</a:t>
                      </a:r>
                    </a:p>
                  </a:txBody>
                  <a:tcPr/>
                </a:tc>
                <a:tc>
                  <a:txBody>
                    <a:bodyPr/>
                    <a:lstStyle/>
                    <a:p>
                      <a:r>
                        <a:rPr lang="fr-FR" sz="1050" noProof="0" dirty="0"/>
                        <a:t>Sulfates</a:t>
                      </a:r>
                      <a:r>
                        <a:rPr lang="fr-FR" sz="1050" baseline="0" noProof="0" dirty="0"/>
                        <a:t> internes ou externes provoquant la formation d’ettringite</a:t>
                      </a:r>
                      <a:endParaRPr lang="fr-FR" sz="1050" noProof="0" dirty="0"/>
                    </a:p>
                  </a:txBody>
                  <a:tcPr/>
                </a:tc>
                <a:tc>
                  <a:txBody>
                    <a:bodyPr/>
                    <a:lstStyle/>
                    <a:p>
                      <a:r>
                        <a:rPr lang="fr-FR" sz="1050" noProof="0" dirty="0"/>
                        <a:t>Entre 1 et 5 ans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68951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3200" noProof="0" dirty="0"/>
              <a:t>Méthode de la « résistance continue »</a:t>
            </a:r>
            <a:endParaRPr lang="fr-FR" sz="3200" noProof="0" dirty="0">
              <a:latin typeface="+mn-lt"/>
            </a:endParaRPr>
          </a:p>
        </p:txBody>
      </p:sp>
      <p:sp>
        <p:nvSpPr>
          <p:cNvPr id="3" name="Tijdelijke aanduiding voor inhoud 2"/>
          <p:cNvSpPr>
            <a:spLocks noGrp="1"/>
          </p:cNvSpPr>
          <p:nvPr>
            <p:ph idx="1"/>
          </p:nvPr>
        </p:nvSpPr>
        <p:spPr>
          <a:xfrm>
            <a:off x="457200" y="1600200"/>
            <a:ext cx="8382000" cy="4925144"/>
          </a:xfrm>
        </p:spPr>
        <p:txBody>
          <a:bodyPr/>
          <a:lstStyle/>
          <a:p>
            <a:r>
              <a:rPr lang="fr-FR" dirty="0"/>
              <a:t>Loi de comportement considérée dans la CSM </a:t>
            </a:r>
            <a:r>
              <a:rPr lang="fr-FR" noProof="0" dirty="0">
                <a:latin typeface="+mn-lt"/>
              </a:rPr>
              <a:t>:</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print"/>
          <a:stretch>
            <a:fillRect/>
          </a:stretch>
        </p:blipFill>
        <p:spPr>
          <a:xfrm>
            <a:off x="1367644" y="2179502"/>
            <a:ext cx="6408712" cy="4678498"/>
          </a:xfrm>
          <a:prstGeom prst="rect">
            <a:avLst/>
          </a:prstGeom>
        </p:spPr>
      </p:pic>
      <p:sp>
        <p:nvSpPr>
          <p:cNvPr id="13" name="Text Box 6"/>
          <p:cNvSpPr txBox="1">
            <a:spLocks noChangeArrowheads="1"/>
          </p:cNvSpPr>
          <p:nvPr/>
        </p:nvSpPr>
        <p:spPr bwMode="auto">
          <a:xfrm>
            <a:off x="1584233" y="2234736"/>
            <a:ext cx="1188147" cy="276999"/>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Contrainte</a:t>
            </a:r>
          </a:p>
        </p:txBody>
      </p:sp>
      <p:sp>
        <p:nvSpPr>
          <p:cNvPr id="14" name="Text Box 7"/>
          <p:cNvSpPr txBox="1">
            <a:spLocks noChangeArrowheads="1"/>
          </p:cNvSpPr>
          <p:nvPr/>
        </p:nvSpPr>
        <p:spPr bwMode="auto">
          <a:xfrm>
            <a:off x="7042460" y="6205970"/>
            <a:ext cx="1396749" cy="369332"/>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Déformation </a:t>
            </a:r>
          </a:p>
        </p:txBody>
      </p:sp>
      <p:sp>
        <p:nvSpPr>
          <p:cNvPr id="15" name="Text Box 6"/>
          <p:cNvSpPr txBox="1">
            <a:spLocks noChangeArrowheads="1"/>
          </p:cNvSpPr>
          <p:nvPr/>
        </p:nvSpPr>
        <p:spPr bwMode="auto">
          <a:xfrm>
            <a:off x="5345590" y="2727604"/>
            <a:ext cx="2339256" cy="430887"/>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rPr>
              <a:t>Modèle de Ramberg-Osgood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rPr>
              <a:t>Modèle CSM</a:t>
            </a:r>
          </a:p>
        </p:txBody>
      </p:sp>
    </p:spTree>
    <p:extLst>
      <p:ext uri="{BB962C8B-B14F-4D97-AF65-F5344CB8AC3E}">
        <p14:creationId xmlns:p14="http://schemas.microsoft.com/office/powerpoint/2010/main" val="58857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3200" noProof="0" dirty="0"/>
              <a:t>Méthode de la « résistance continue » ou CSM</a:t>
            </a:r>
            <a:endParaRPr lang="fr-FR" sz="3200" noProof="0" dirty="0">
              <a:latin typeface="+mn-lt"/>
            </a:endParaRPr>
          </a:p>
        </p:txBody>
      </p:sp>
      <p:sp>
        <p:nvSpPr>
          <p:cNvPr id="6" name="Tijdelijke aanduiding voor tekst 5"/>
          <p:cNvSpPr>
            <a:spLocks noGrp="1"/>
          </p:cNvSpPr>
          <p:nvPr>
            <p:ph type="body" idx="1"/>
          </p:nvPr>
        </p:nvSpPr>
        <p:spPr>
          <a:xfrm>
            <a:off x="504825" y="1676237"/>
            <a:ext cx="4040188" cy="639762"/>
          </a:xfrm>
        </p:spPr>
        <p:txBody>
          <a:bodyPr/>
          <a:lstStyle/>
          <a:p>
            <a:r>
              <a:rPr lang="fr-FR" noProof="0" dirty="0"/>
              <a:t>E</a:t>
            </a:r>
            <a:r>
              <a:rPr lang="fr-FR" noProof="0" dirty="0">
                <a:latin typeface="+mn-lt"/>
              </a:rPr>
              <a:t>n compression</a:t>
            </a:r>
          </a:p>
        </p:txBody>
      </p:sp>
      <p:pic>
        <p:nvPicPr>
          <p:cNvPr id="10" name="Tijdelijke aanduiding voor inhoud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11181" y="2289500"/>
            <a:ext cx="4040188" cy="3738821"/>
          </a:xfrm>
          <a:prstGeom prst="rect">
            <a:avLst/>
          </a:prstGeom>
        </p:spPr>
      </p:pic>
      <p:sp>
        <p:nvSpPr>
          <p:cNvPr id="8" name="Tijdelijke aanduiding voor tekst 7"/>
          <p:cNvSpPr>
            <a:spLocks noGrp="1"/>
          </p:cNvSpPr>
          <p:nvPr>
            <p:ph type="body" sz="quarter" idx="3"/>
          </p:nvPr>
        </p:nvSpPr>
        <p:spPr>
          <a:xfrm>
            <a:off x="4692650" y="1676237"/>
            <a:ext cx="4041775" cy="639762"/>
          </a:xfrm>
        </p:spPr>
        <p:txBody>
          <a:bodyPr/>
          <a:lstStyle/>
          <a:p>
            <a:r>
              <a:rPr lang="fr-FR" noProof="0" dirty="0">
                <a:latin typeface="+mn-lt"/>
              </a:rPr>
              <a:t>En flexion</a:t>
            </a:r>
          </a:p>
        </p:txBody>
      </p:sp>
      <p:pic>
        <p:nvPicPr>
          <p:cNvPr id="11" name="Tijdelijke aanduiding voor inhoud 10"/>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552796" y="2235809"/>
            <a:ext cx="3959423" cy="3767838"/>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771835" y="6054160"/>
            <a:ext cx="561473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La CSM est capable de refléter précisément le comportement des sections transversales</a:t>
            </a:r>
          </a:p>
        </p:txBody>
      </p:sp>
      <p:sp>
        <p:nvSpPr>
          <p:cNvPr id="12" name="Tijdelijke aanduiding voor tekst 5"/>
          <p:cNvSpPr txBox="1">
            <a:spLocks/>
          </p:cNvSpPr>
          <p:nvPr/>
        </p:nvSpPr>
        <p:spPr>
          <a:xfrm>
            <a:off x="376518" y="1108530"/>
            <a:ext cx="8337176"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
                <a:srgbClr val="0070C0"/>
              </a:buClr>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Comparaison entre les résultats EC3 ou CSM avec des essais :</a:t>
            </a:r>
          </a:p>
        </p:txBody>
      </p:sp>
    </p:spTree>
    <p:extLst>
      <p:ext uri="{BB962C8B-B14F-4D97-AF65-F5344CB8AC3E}">
        <p14:creationId xmlns:p14="http://schemas.microsoft.com/office/powerpoint/2010/main" val="22068412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r>
              <a:rPr lang="fr-FR" sz="3200" noProof="0" dirty="0">
                <a:latin typeface="+mn-lt"/>
              </a:rPr>
              <a:t>Méthodes des éléments finis</a:t>
            </a:r>
          </a:p>
        </p:txBody>
      </p:sp>
      <p:sp>
        <p:nvSpPr>
          <p:cNvPr id="9" name="Tijdelijke aanduiding voor inhoud 8"/>
          <p:cNvSpPr>
            <a:spLocks noGrp="1"/>
          </p:cNvSpPr>
          <p:nvPr>
            <p:ph idx="1"/>
          </p:nvPr>
        </p:nvSpPr>
        <p:spPr>
          <a:xfrm>
            <a:off x="457199" y="1600200"/>
            <a:ext cx="8362335" cy="4925144"/>
          </a:xfrm>
        </p:spPr>
        <p:txBody>
          <a:bodyPr>
            <a:normAutofit/>
          </a:bodyPr>
          <a:lstStyle/>
          <a:p>
            <a:r>
              <a:rPr lang="fr-FR" sz="2400" noProof="0" dirty="0">
                <a:latin typeface="+mn-lt"/>
              </a:rPr>
              <a:t>La courbe contrainte-déformation du matériau peut être modélisée précisément (en utilisant par exemple la loi de Ramberg-Osgood ou des résultats de mesures « réelles » effectuées sur des éprouvettes de traction)</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Grafiek 5"/>
          <p:cNvGraphicFramePr>
            <a:graphicFrameLocks noGrp="1"/>
          </p:cNvGraphicFramePr>
          <p:nvPr/>
        </p:nvGraphicFramePr>
        <p:xfrm>
          <a:off x="328639" y="3222963"/>
          <a:ext cx="6120680" cy="3470601"/>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2929657" y="6355448"/>
            <a:ext cx="1392112"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Déformation (</a:t>
            </a:r>
            <a:r>
              <a:rPr kumimoji="0" lang="el-GR" sz="1400" b="0" i="0" u="none" strike="noStrike" kern="1200" cap="none" spc="0" normalizeH="0" baseline="0" noProof="0" dirty="0">
                <a:ln>
                  <a:noFill/>
                </a:ln>
                <a:solidFill>
                  <a:prstClr val="black"/>
                </a:solidFill>
                <a:effectLst/>
                <a:uLnTx/>
                <a:uFillTx/>
                <a:latin typeface="Calibri"/>
                <a:ea typeface="+mn-ea"/>
                <a:cs typeface="Times New Roman" pitchFamily="18" charset="0"/>
              </a:rPr>
              <a:t>ε</a:t>
            </a: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 [-]</a:t>
            </a:r>
          </a:p>
        </p:txBody>
      </p:sp>
      <p:graphicFrame>
        <p:nvGraphicFramePr>
          <p:cNvPr id="265217" name="Object 1"/>
          <p:cNvGraphicFramePr>
            <a:graphicFrameLocks noChangeAspect="1"/>
          </p:cNvGraphicFramePr>
          <p:nvPr/>
        </p:nvGraphicFramePr>
        <p:xfrm>
          <a:off x="3701263" y="4055239"/>
          <a:ext cx="5068887" cy="1630362"/>
        </p:xfrm>
        <a:graphic>
          <a:graphicData uri="http://schemas.openxmlformats.org/presentationml/2006/ole">
            <mc:AlternateContent xmlns:mc="http://schemas.openxmlformats.org/markup-compatibility/2006">
              <mc:Choice xmlns:v="urn:schemas-microsoft-com:vml" Requires="v">
                <p:oleObj spid="_x0000_s21506" name="Équation" r:id="rId4" imgW="3695700" imgH="1193800" progId="Equation.3">
                  <p:embed/>
                </p:oleObj>
              </mc:Choice>
              <mc:Fallback>
                <p:oleObj name="Équation" r:id="rId4" imgW="3695700" imgH="1193800" progId="Equation.3">
                  <p:embed/>
                  <p:pic>
                    <p:nvPicPr>
                      <p:cNvPr id="265217"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263" y="4055239"/>
                        <a:ext cx="5068887" cy="163036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462208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r>
              <a:rPr lang="fr-FR" sz="3200" noProof="0" dirty="0">
                <a:latin typeface="+mn-lt"/>
              </a:rPr>
              <a:t>Méthode des éléments finis</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jdelijke aanduiding voor inhoud 2"/>
          <p:cNvSpPr>
            <a:spLocks noGrp="1"/>
          </p:cNvSpPr>
          <p:nvPr>
            <p:ph idx="1"/>
          </p:nvPr>
        </p:nvSpPr>
        <p:spPr>
          <a:xfrm>
            <a:off x="457199" y="1372944"/>
            <a:ext cx="8460889" cy="4925144"/>
          </a:xfrm>
        </p:spPr>
        <p:txBody>
          <a:bodyPr>
            <a:normAutofit/>
          </a:bodyPr>
          <a:lstStyle/>
          <a:p>
            <a:r>
              <a:rPr lang="fr-FR" sz="2400" noProof="0" dirty="0">
                <a:latin typeface="+mn-lt"/>
              </a:rPr>
              <a:t>Poutre en I fléchie avec risque de déversement : toutes les imperfections peuvent être modélisées</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417" y="2262571"/>
            <a:ext cx="8100620" cy="4595429"/>
          </a:xfrm>
          <a:prstGeom prst="rect">
            <a:avLst/>
          </a:prstGeom>
        </p:spPr>
      </p:pic>
      <p:sp>
        <p:nvSpPr>
          <p:cNvPr id="6" name="ZoneTexte 5"/>
          <p:cNvSpPr txBox="1"/>
          <p:nvPr/>
        </p:nvSpPr>
        <p:spPr>
          <a:xfrm>
            <a:off x="2506535" y="2441997"/>
            <a:ext cx="2097741" cy="21544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Essai de flexion 4 points</a:t>
            </a:r>
          </a:p>
        </p:txBody>
      </p:sp>
      <p:sp>
        <p:nvSpPr>
          <p:cNvPr id="9" name="ZoneTexte 8"/>
          <p:cNvSpPr txBox="1"/>
          <p:nvPr/>
        </p:nvSpPr>
        <p:spPr>
          <a:xfrm>
            <a:off x="1486353" y="3670162"/>
            <a:ext cx="1073968" cy="43088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Imperfections géométriques</a:t>
            </a:r>
          </a:p>
        </p:txBody>
      </p:sp>
      <p:sp>
        <p:nvSpPr>
          <p:cNvPr id="10" name="ZoneTexte 9"/>
          <p:cNvSpPr txBox="1"/>
          <p:nvPr/>
        </p:nvSpPr>
        <p:spPr>
          <a:xfrm>
            <a:off x="5339382" y="4801507"/>
            <a:ext cx="1792937" cy="21544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Contraintes résiduelles</a:t>
            </a:r>
          </a:p>
        </p:txBody>
      </p:sp>
    </p:spTree>
    <p:extLst>
      <p:ext uri="{BB962C8B-B14F-4D97-AF65-F5344CB8AC3E}">
        <p14:creationId xmlns:p14="http://schemas.microsoft.com/office/powerpoint/2010/main" val="4200312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ek 5"/>
          <p:cNvGraphicFramePr>
            <a:graphicFrameLocks noGrp="1"/>
          </p:cNvGraphicFramePr>
          <p:nvPr/>
        </p:nvGraphicFramePr>
        <p:xfrm>
          <a:off x="252000" y="2412000"/>
          <a:ext cx="5292000" cy="4176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p:cNvSpPr>
            <a:spLocks noGrp="1"/>
          </p:cNvSpPr>
          <p:nvPr>
            <p:ph type="title"/>
          </p:nvPr>
        </p:nvSpPr>
        <p:spPr/>
        <p:txBody>
          <a:bodyPr>
            <a:normAutofit/>
          </a:bodyPr>
          <a:lstStyle/>
          <a:p>
            <a:r>
              <a:rPr lang="fr-FR" sz="3200" noProof="0" dirty="0"/>
              <a:t>Méthode des éléments finis</a:t>
            </a:r>
            <a:endParaRPr lang="fr-FR" sz="3200" noProof="0" dirty="0">
              <a:latin typeface="+mn-lt"/>
            </a:endParaRPr>
          </a:p>
        </p:txBody>
      </p:sp>
      <p:sp>
        <p:nvSpPr>
          <p:cNvPr id="9" name="Tijdelijke aanduiding voor inhoud 8"/>
          <p:cNvSpPr>
            <a:spLocks noGrp="1"/>
          </p:cNvSpPr>
          <p:nvPr>
            <p:ph idx="1"/>
          </p:nvPr>
        </p:nvSpPr>
        <p:spPr>
          <a:xfrm>
            <a:off x="457199" y="1600200"/>
            <a:ext cx="8482406" cy="4925144"/>
          </a:xfrm>
        </p:spPr>
        <p:txBody>
          <a:bodyPr>
            <a:normAutofit/>
          </a:bodyPr>
          <a:lstStyle/>
          <a:p>
            <a:r>
              <a:rPr lang="fr-FR" sz="2400" noProof="0" dirty="0">
                <a:latin typeface="+mn-lt"/>
              </a:rPr>
              <a:t>On peut calculer l’évolution de la flèche en fonction de la charge</a:t>
            </a:r>
          </a:p>
          <a:p>
            <a:pPr lvl="1"/>
            <a:r>
              <a:rPr lang="fr-FR" sz="2000" noProof="0" dirty="0">
                <a:latin typeface="+mn-lt"/>
              </a:rPr>
              <a:t>Résultats : comportement élastique et première plastification</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7" name="Afbeelding 10"/>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a:xfrm>
            <a:off x="5940000" y="2520000"/>
            <a:ext cx="2520000" cy="4140000"/>
          </a:xfrm>
          <a:prstGeom prst="rect">
            <a:avLst/>
          </a:prstGeom>
        </p:spPr>
      </p:pic>
      <p:sp>
        <p:nvSpPr>
          <p:cNvPr id="54" name="ZoneTexte 53"/>
          <p:cNvSpPr txBox="1"/>
          <p:nvPr/>
        </p:nvSpPr>
        <p:spPr>
          <a:xfrm>
            <a:off x="2129969" y="6260949"/>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Déplacement vertical [mm]</a:t>
            </a:r>
          </a:p>
        </p:txBody>
      </p:sp>
      <p:sp>
        <p:nvSpPr>
          <p:cNvPr id="55" name="ZoneTexte 54"/>
          <p:cNvSpPr txBox="1"/>
          <p:nvPr/>
        </p:nvSpPr>
        <p:spPr>
          <a:xfrm rot="16200000">
            <a:off x="-407038" y="4057420"/>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Charge totale appliquée [kN]</a:t>
            </a:r>
          </a:p>
        </p:txBody>
      </p:sp>
    </p:spTree>
    <p:extLst>
      <p:ext uri="{BB962C8B-B14F-4D97-AF65-F5344CB8AC3E}">
        <p14:creationId xmlns:p14="http://schemas.microsoft.com/office/powerpoint/2010/main" val="38843756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iek 12"/>
          <p:cNvGraphicFramePr>
            <a:graphicFrameLocks noGrp="1"/>
          </p:cNvGraphicFramePr>
          <p:nvPr/>
        </p:nvGraphicFramePr>
        <p:xfrm>
          <a:off x="223200" y="2440800"/>
          <a:ext cx="5292000" cy="416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p:cNvSpPr>
            <a:spLocks noGrp="1"/>
          </p:cNvSpPr>
          <p:nvPr>
            <p:ph type="title"/>
          </p:nvPr>
        </p:nvSpPr>
        <p:spPr/>
        <p:txBody>
          <a:bodyPr>
            <a:normAutofit/>
          </a:bodyPr>
          <a:lstStyle/>
          <a:p>
            <a:r>
              <a:rPr lang="fr-FR" sz="3200" noProof="0" dirty="0"/>
              <a:t>Méthode des éléments finis</a:t>
            </a:r>
            <a:endParaRPr lang="fr-FR" sz="3200" noProof="0" dirty="0">
              <a:latin typeface="+mn-lt"/>
            </a:endParaRPr>
          </a:p>
        </p:txBody>
      </p:sp>
      <p:sp>
        <p:nvSpPr>
          <p:cNvPr id="9" name="Tijdelijke aanduiding voor inhoud 8"/>
          <p:cNvSpPr>
            <a:spLocks noGrp="1"/>
          </p:cNvSpPr>
          <p:nvPr>
            <p:ph idx="1"/>
          </p:nvPr>
        </p:nvSpPr>
        <p:spPr>
          <a:xfrm>
            <a:off x="457200" y="1573464"/>
            <a:ext cx="8229600" cy="4925144"/>
          </a:xfrm>
        </p:spPr>
        <p:txBody>
          <a:bodyPr>
            <a:normAutofit/>
          </a:bodyPr>
          <a:lstStyle/>
          <a:p>
            <a:pPr lvl="1"/>
            <a:r>
              <a:rPr lang="fr-FR" sz="2000" noProof="0" dirty="0">
                <a:latin typeface="+mn-lt"/>
              </a:rPr>
              <a:t>Résultats : phénomène d’instabilité </a:t>
            </a:r>
            <a:r>
              <a:rPr lang="fr-FR" altLang="en-US" sz="2000" dirty="0">
                <a:sym typeface="Symbol" pitchFamily="18" charset="2"/>
              </a:rPr>
              <a:t>  </a:t>
            </a:r>
            <a:r>
              <a:rPr lang="fr-FR" sz="2000" noProof="0" dirty="0">
                <a:latin typeface="+mn-lt"/>
              </a:rPr>
              <a:t> </a:t>
            </a:r>
            <a:r>
              <a:rPr lang="fr-FR" sz="2000" dirty="0"/>
              <a:t>Début du déversement</a:t>
            </a:r>
            <a:endParaRPr lang="fr-FR" sz="2000" noProof="0" dirty="0">
              <a:latin typeface="+mn-lt"/>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Afbeelding 15"/>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a:xfrm>
            <a:off x="5940000" y="2520000"/>
            <a:ext cx="2520000" cy="4140000"/>
          </a:xfrm>
          <a:prstGeom prst="rect">
            <a:avLst/>
          </a:prstGeom>
        </p:spPr>
      </p:pic>
      <p:sp>
        <p:nvSpPr>
          <p:cNvPr id="60" name="ZoneTexte 59"/>
          <p:cNvSpPr txBox="1"/>
          <p:nvPr/>
        </p:nvSpPr>
        <p:spPr>
          <a:xfrm>
            <a:off x="2129969" y="6260949"/>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Déplacement vertical [mm]</a:t>
            </a:r>
          </a:p>
        </p:txBody>
      </p:sp>
      <p:sp>
        <p:nvSpPr>
          <p:cNvPr id="61" name="ZoneTexte 60"/>
          <p:cNvSpPr txBox="1"/>
          <p:nvPr/>
        </p:nvSpPr>
        <p:spPr>
          <a:xfrm rot="16200000">
            <a:off x="-407038" y="4057420"/>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Charge totale appliquée [kN]</a:t>
            </a:r>
          </a:p>
        </p:txBody>
      </p:sp>
    </p:spTree>
    <p:extLst>
      <p:ext uri="{BB962C8B-B14F-4D97-AF65-F5344CB8AC3E}">
        <p14:creationId xmlns:p14="http://schemas.microsoft.com/office/powerpoint/2010/main" val="27913863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fiek 13"/>
          <p:cNvGraphicFramePr>
            <a:graphicFrameLocks noGrp="1"/>
          </p:cNvGraphicFramePr>
          <p:nvPr/>
        </p:nvGraphicFramePr>
        <p:xfrm>
          <a:off x="251520" y="2412000"/>
          <a:ext cx="5292000" cy="4176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p:cNvSpPr>
            <a:spLocks noGrp="1"/>
          </p:cNvSpPr>
          <p:nvPr>
            <p:ph type="title"/>
          </p:nvPr>
        </p:nvSpPr>
        <p:spPr/>
        <p:txBody>
          <a:bodyPr>
            <a:normAutofit/>
          </a:bodyPr>
          <a:lstStyle/>
          <a:p>
            <a:r>
              <a:rPr lang="fr-FR" sz="3200" noProof="0" dirty="0"/>
              <a:t>Méthode des éléments finis</a:t>
            </a:r>
            <a:endParaRPr lang="fr-FR" sz="3200" noProof="0" dirty="0">
              <a:latin typeface="+mn-lt"/>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Afbeelding 14"/>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a:xfrm>
            <a:off x="5940000" y="2520000"/>
            <a:ext cx="2520000" cy="4140000"/>
          </a:xfrm>
          <a:prstGeom prst="rect">
            <a:avLst/>
          </a:prstGeom>
        </p:spPr>
      </p:pic>
      <p:sp>
        <p:nvSpPr>
          <p:cNvPr id="17" name="Tijdelijke aanduiding voor inhoud 8"/>
          <p:cNvSpPr>
            <a:spLocks noGrp="1"/>
          </p:cNvSpPr>
          <p:nvPr>
            <p:ph idx="1"/>
          </p:nvPr>
        </p:nvSpPr>
        <p:spPr>
          <a:xfrm>
            <a:off x="457199" y="1573464"/>
            <a:ext cx="8436077" cy="4925144"/>
          </a:xfrm>
        </p:spPr>
        <p:txBody>
          <a:bodyPr>
            <a:normAutofit/>
          </a:bodyPr>
          <a:lstStyle/>
          <a:p>
            <a:pPr lvl="1"/>
            <a:r>
              <a:rPr lang="fr-FR" sz="2000" noProof="0" dirty="0">
                <a:latin typeface="+mn-lt"/>
              </a:rPr>
              <a:t>Résultats : phénomène d’instabilité </a:t>
            </a:r>
            <a:r>
              <a:rPr lang="fr-FR" altLang="en-US" sz="2000" dirty="0">
                <a:sym typeface="Symbol" pitchFamily="18" charset="2"/>
              </a:rPr>
              <a:t></a:t>
            </a:r>
            <a:r>
              <a:rPr lang="fr-FR" sz="2000" noProof="0" dirty="0">
                <a:latin typeface="+mn-lt"/>
              </a:rPr>
              <a:t> Le déversement se développe</a:t>
            </a:r>
          </a:p>
        </p:txBody>
      </p:sp>
      <p:sp>
        <p:nvSpPr>
          <p:cNvPr id="50" name="ZoneTexte 49"/>
          <p:cNvSpPr txBox="1"/>
          <p:nvPr/>
        </p:nvSpPr>
        <p:spPr>
          <a:xfrm>
            <a:off x="2129969" y="6260949"/>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Déplacement vertical [mm]</a:t>
            </a:r>
          </a:p>
        </p:txBody>
      </p:sp>
      <p:sp>
        <p:nvSpPr>
          <p:cNvPr id="51" name="ZoneTexte 50"/>
          <p:cNvSpPr txBox="1"/>
          <p:nvPr/>
        </p:nvSpPr>
        <p:spPr>
          <a:xfrm rot="16200000">
            <a:off x="-407038" y="4057420"/>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Charge totale appliquée [kN]</a:t>
            </a:r>
          </a:p>
        </p:txBody>
      </p:sp>
    </p:spTree>
    <p:extLst>
      <p:ext uri="{BB962C8B-B14F-4D97-AF65-F5344CB8AC3E}">
        <p14:creationId xmlns:p14="http://schemas.microsoft.com/office/powerpoint/2010/main" val="2597407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fiek 13"/>
          <p:cNvGraphicFramePr>
            <a:graphicFrameLocks noGrp="1"/>
          </p:cNvGraphicFramePr>
          <p:nvPr/>
        </p:nvGraphicFramePr>
        <p:xfrm>
          <a:off x="226800" y="2412000"/>
          <a:ext cx="5292000" cy="4168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p:cNvSpPr>
            <a:spLocks noGrp="1"/>
          </p:cNvSpPr>
          <p:nvPr>
            <p:ph type="title"/>
          </p:nvPr>
        </p:nvSpPr>
        <p:spPr/>
        <p:txBody>
          <a:bodyPr>
            <a:normAutofit/>
          </a:bodyPr>
          <a:lstStyle/>
          <a:p>
            <a:r>
              <a:rPr lang="fr-FR" sz="3200" noProof="0" dirty="0"/>
              <a:t>Méthode des éléments finis</a:t>
            </a:r>
            <a:endParaRPr lang="fr-FR" sz="3200" noProof="0" dirty="0">
              <a:latin typeface="+mn-lt"/>
            </a:endParaRPr>
          </a:p>
        </p:txBody>
      </p:sp>
      <p:sp>
        <p:nvSpPr>
          <p:cNvPr id="9" name="Tijdelijke aanduiding voor inhoud 8"/>
          <p:cNvSpPr>
            <a:spLocks noGrp="1"/>
          </p:cNvSpPr>
          <p:nvPr>
            <p:ph idx="1"/>
          </p:nvPr>
        </p:nvSpPr>
        <p:spPr/>
        <p:txBody>
          <a:bodyPr>
            <a:normAutofit/>
          </a:bodyPr>
          <a:lstStyle/>
          <a:p>
            <a:pPr lvl="1"/>
            <a:r>
              <a:rPr lang="fr-FR" sz="2400" noProof="0" dirty="0">
                <a:latin typeface="+mn-lt"/>
              </a:rPr>
              <a:t>Résultats : Comportement post-instabilité</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Afbeelding 14"/>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a:xfrm>
            <a:off x="5940000" y="2520000"/>
            <a:ext cx="2520000" cy="4140000"/>
          </a:xfrm>
          <a:prstGeom prst="rect">
            <a:avLst/>
          </a:prstGeom>
        </p:spPr>
      </p:pic>
      <p:sp>
        <p:nvSpPr>
          <p:cNvPr id="33" name="ZoneTexte 32"/>
          <p:cNvSpPr txBox="1"/>
          <p:nvPr/>
        </p:nvSpPr>
        <p:spPr>
          <a:xfrm>
            <a:off x="2129969" y="6260949"/>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Déplacement vertical [mm]</a:t>
            </a:r>
          </a:p>
        </p:txBody>
      </p:sp>
      <p:sp>
        <p:nvSpPr>
          <p:cNvPr id="34" name="ZoneTexte 33"/>
          <p:cNvSpPr txBox="1"/>
          <p:nvPr/>
        </p:nvSpPr>
        <p:spPr>
          <a:xfrm rot="16200000">
            <a:off x="-407038" y="4057420"/>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Charge totale appliquée [kN]</a:t>
            </a:r>
          </a:p>
        </p:txBody>
      </p:sp>
    </p:spTree>
    <p:extLst>
      <p:ext uri="{BB962C8B-B14F-4D97-AF65-F5344CB8AC3E}">
        <p14:creationId xmlns:p14="http://schemas.microsoft.com/office/powerpoint/2010/main" val="2481690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fiek 13"/>
          <p:cNvGraphicFramePr>
            <a:graphicFrameLocks noGrp="1"/>
          </p:cNvGraphicFramePr>
          <p:nvPr/>
        </p:nvGraphicFramePr>
        <p:xfrm>
          <a:off x="252000" y="2412000"/>
          <a:ext cx="5292000" cy="417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7"/>
          <p:cNvSpPr>
            <a:spLocks noGrp="1"/>
          </p:cNvSpPr>
          <p:nvPr>
            <p:ph type="title"/>
          </p:nvPr>
        </p:nvSpPr>
        <p:spPr/>
        <p:txBody>
          <a:bodyPr>
            <a:normAutofit/>
          </a:bodyPr>
          <a:lstStyle/>
          <a:p>
            <a:r>
              <a:rPr lang="fr-FR" sz="3200" noProof="0" dirty="0"/>
              <a:t>Méthode des éléments finis</a:t>
            </a:r>
            <a:endParaRPr lang="fr-FR" sz="3200" noProof="0" dirty="0">
              <a:latin typeface="+mn-lt"/>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Afbeelding 14"/>
          <p:cNvPicPr preferRelativeResize="0">
            <a:picLocks/>
          </p:cNvPicPr>
          <p:nvPr/>
        </p:nvPicPr>
        <p:blipFill>
          <a:blip r:embed="rId4" cstate="email">
            <a:extLst>
              <a:ext uri="{28A0092B-C50C-407E-A947-70E740481C1C}">
                <a14:useLocalDpi xmlns:a14="http://schemas.microsoft.com/office/drawing/2010/main"/>
              </a:ext>
            </a:extLst>
          </a:blip>
          <a:srcRect/>
          <a:stretch>
            <a:fillRect/>
          </a:stretch>
        </p:blipFill>
        <p:spPr>
          <a:xfrm>
            <a:off x="5940000" y="2520000"/>
            <a:ext cx="2520000" cy="4140000"/>
          </a:xfrm>
          <a:prstGeom prst="rect">
            <a:avLst/>
          </a:prstGeom>
        </p:spPr>
      </p:pic>
      <p:sp>
        <p:nvSpPr>
          <p:cNvPr id="18" name="Tijdelijke aanduiding voor inhoud 8"/>
          <p:cNvSpPr>
            <a:spLocks noGrp="1"/>
          </p:cNvSpPr>
          <p:nvPr>
            <p:ph idx="1"/>
          </p:nvPr>
        </p:nvSpPr>
        <p:spPr>
          <a:xfrm>
            <a:off x="457200" y="1600200"/>
            <a:ext cx="8229600" cy="4925144"/>
          </a:xfrm>
        </p:spPr>
        <p:txBody>
          <a:bodyPr>
            <a:normAutofit/>
          </a:bodyPr>
          <a:lstStyle/>
          <a:p>
            <a:pPr lvl="1"/>
            <a:r>
              <a:rPr lang="fr-FR" sz="2400" noProof="0" dirty="0">
                <a:latin typeface="+mn-lt"/>
              </a:rPr>
              <a:t>Résultats : Comportement post-instabilité</a:t>
            </a:r>
          </a:p>
        </p:txBody>
      </p:sp>
      <p:sp>
        <p:nvSpPr>
          <p:cNvPr id="31" name="ZoneTexte 30"/>
          <p:cNvSpPr txBox="1"/>
          <p:nvPr/>
        </p:nvSpPr>
        <p:spPr>
          <a:xfrm>
            <a:off x="2129969" y="6260949"/>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Déplacement vertical [mm]</a:t>
            </a:r>
          </a:p>
        </p:txBody>
      </p:sp>
      <p:sp>
        <p:nvSpPr>
          <p:cNvPr id="32" name="ZoneTexte 31"/>
          <p:cNvSpPr txBox="1"/>
          <p:nvPr/>
        </p:nvSpPr>
        <p:spPr>
          <a:xfrm rot="16200000">
            <a:off x="-407038" y="4057420"/>
            <a:ext cx="1818041"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Charge totale appliquée [kN]</a:t>
            </a:r>
          </a:p>
        </p:txBody>
      </p:sp>
    </p:spTree>
    <p:extLst>
      <p:ext uri="{BB962C8B-B14F-4D97-AF65-F5344CB8AC3E}">
        <p14:creationId xmlns:p14="http://schemas.microsoft.com/office/powerpoint/2010/main" val="6287940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5</a:t>
            </a:r>
          </a:p>
        </p:txBody>
      </p:sp>
      <p:sp>
        <p:nvSpPr>
          <p:cNvPr id="6" name="Sous-titre 5"/>
          <p:cNvSpPr>
            <a:spLocks noGrp="1"/>
          </p:cNvSpPr>
          <p:nvPr>
            <p:ph type="subTitle" idx="1"/>
          </p:nvPr>
        </p:nvSpPr>
        <p:spPr/>
        <p:txBody>
          <a:bodyPr/>
          <a:lstStyle/>
          <a:p>
            <a:r>
              <a:rPr lang="fr-FR" noProof="0" dirty="0">
                <a:latin typeface="+mn-lt"/>
              </a:rPr>
              <a:t>Flèches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099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969" y="2121632"/>
            <a:ext cx="7772400" cy="1852491"/>
          </a:xfrm>
        </p:spPr>
        <p:txBody>
          <a:bodyPr>
            <a:normAutofit fontScale="90000"/>
          </a:bodyPr>
          <a:lstStyle/>
          <a:p>
            <a:r>
              <a:rPr lang="fr-FR" noProof="0" dirty="0"/>
              <a:t>Aujourd’hui, les grands ouvrages de Génie Civil sont conçus pour durer plus de 100 ans</a:t>
            </a:r>
          </a:p>
        </p:txBody>
      </p:sp>
    </p:spTree>
    <p:extLst>
      <p:ext uri="{BB962C8B-B14F-4D97-AF65-F5344CB8AC3E}">
        <p14:creationId xmlns:p14="http://schemas.microsoft.com/office/powerpoint/2010/main" val="5625520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fr-FR" altLang="en-US" sz="3200" noProof="0" dirty="0">
                <a:latin typeface="+mn-lt"/>
              </a:rPr>
              <a:t>Flèches</a:t>
            </a:r>
          </a:p>
        </p:txBody>
      </p:sp>
      <p:sp>
        <p:nvSpPr>
          <p:cNvPr id="35843" name="Rectangle 3"/>
          <p:cNvSpPr>
            <a:spLocks noGrp="1" noChangeArrowheads="1"/>
          </p:cNvSpPr>
          <p:nvPr>
            <p:ph type="body" idx="1"/>
          </p:nvPr>
        </p:nvSpPr>
        <p:spPr/>
        <p:txBody>
          <a:bodyPr>
            <a:normAutofit/>
          </a:bodyPr>
          <a:lstStyle/>
          <a:p>
            <a:r>
              <a:rPr lang="fr-FR" altLang="en-US" sz="2800" noProof="0" dirty="0"/>
              <a:t>La non-</a:t>
            </a:r>
            <a:r>
              <a:rPr lang="fr-FR" altLang="en-US" sz="2800" dirty="0"/>
              <a:t>linéarité de la </a:t>
            </a:r>
            <a:r>
              <a:rPr lang="fr-FR" altLang="en-US" sz="2800" noProof="0" dirty="0"/>
              <a:t>courbe contrainte-déformation implique que la rigidité de l’acier inoxydable </a:t>
            </a:r>
            <a:r>
              <a:rPr lang="fr-FR" altLang="en-US" sz="2800" noProof="0" dirty="0">
                <a:sym typeface="Wingdings"/>
              </a:rPr>
              <a:t></a:t>
            </a:r>
            <a:r>
              <a:rPr lang="fr-FR" altLang="en-US" sz="2800" noProof="0" dirty="0">
                <a:sym typeface="Symbol" pitchFamily="18" charset="2"/>
              </a:rPr>
              <a:t> lorsque les contraintes </a:t>
            </a:r>
            <a:r>
              <a:rPr lang="fr-FR" altLang="en-US" sz="2800" noProof="0" dirty="0">
                <a:sym typeface="Wingdings"/>
              </a:rPr>
              <a:t></a:t>
            </a:r>
            <a:endParaRPr lang="fr-FR" altLang="en-US" sz="2800" noProof="0" dirty="0">
              <a:sym typeface="Symbol" pitchFamily="18" charset="2"/>
            </a:endParaRPr>
          </a:p>
          <a:p>
            <a:r>
              <a:rPr lang="fr-FR" altLang="en-US" sz="2800" noProof="0" dirty="0">
                <a:latin typeface="+mn-lt"/>
                <a:sym typeface="Symbol" pitchFamily="18" charset="2"/>
              </a:rPr>
              <a:t>Ainsi, les flèches sont légèrement plus importantes avec l’acier inoxydable qu’avec l’acier au carbone</a:t>
            </a:r>
            <a:endParaRPr lang="fr-FR" altLang="en-US" sz="2800" noProof="0" dirty="0">
              <a:latin typeface="+mn-lt"/>
            </a:endParaRPr>
          </a:p>
          <a:p>
            <a:r>
              <a:rPr lang="fr-FR" altLang="en-US" sz="2800" dirty="0"/>
              <a:t>Pour être plus précis, il est préférable d’utiliser le </a:t>
            </a:r>
            <a:r>
              <a:rPr lang="fr-FR" altLang="en-US" sz="2800" noProof="0" dirty="0"/>
              <a:t>module sécant correspondant à la contrainte </a:t>
            </a:r>
            <a:r>
              <a:rPr lang="fr-FR" altLang="en-US" sz="2800" dirty="0"/>
              <a:t>à l’état limite de service (ELS)</a:t>
            </a:r>
            <a:endParaRPr lang="fr-FR" altLang="en-US" sz="2800" noProof="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7879187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613" y="2904604"/>
            <a:ext cx="5097462" cy="351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080260" y="3128124"/>
            <a:ext cx="1177290" cy="202311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867" name="Rectangle 17"/>
          <p:cNvSpPr>
            <a:spLocks noGrp="1" noChangeArrowheads="1"/>
          </p:cNvSpPr>
          <p:nvPr>
            <p:ph type="body" idx="1"/>
          </p:nvPr>
        </p:nvSpPr>
        <p:spPr>
          <a:xfrm>
            <a:off x="243841" y="1780606"/>
            <a:ext cx="8576632" cy="551114"/>
          </a:xfrm>
          <a:noFill/>
        </p:spPr>
        <p:txBody>
          <a:bodyPr>
            <a:normAutofit/>
          </a:bodyPr>
          <a:lstStyle/>
          <a:p>
            <a:pPr eaLnBrk="1" hangingPunct="1">
              <a:lnSpc>
                <a:spcPct val="90000"/>
              </a:lnSpc>
              <a:buFont typeface="Wingdings" pitchFamily="2" charset="2"/>
              <a:buNone/>
            </a:pPr>
            <a:r>
              <a:rPr lang="fr-FR" altLang="en-US" sz="2800" noProof="0" dirty="0"/>
              <a:t>Module sécant </a:t>
            </a:r>
            <a:r>
              <a:rPr lang="fr-FR" altLang="en-US" sz="2800" i="1" noProof="0" dirty="0"/>
              <a:t>E</a:t>
            </a:r>
            <a:r>
              <a:rPr lang="fr-FR" altLang="en-US" sz="2800" i="1" baseline="-25000" noProof="0" dirty="0"/>
              <a:t>S</a:t>
            </a:r>
            <a:r>
              <a:rPr lang="fr-FR" altLang="en-US" sz="2800" noProof="0" dirty="0"/>
              <a:t> </a:t>
            </a:r>
            <a:r>
              <a:rPr lang="fr-FR" altLang="en-US" sz="2800" dirty="0"/>
              <a:t>pour la contrainte à l’ELS dans l’élément</a:t>
            </a:r>
            <a:endParaRPr lang="fr-FR" altLang="en-US" sz="2800" noProof="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2137410" y="2990964"/>
            <a:ext cx="194310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Contrainte </a:t>
            </a:r>
            <a:r>
              <a:rPr kumimoji="0" lang="el-GR" sz="2400" b="0" i="0" u="none" strike="noStrike" kern="1200" cap="none" spc="0" normalizeH="0" baseline="0" noProof="0" dirty="0">
                <a:ln>
                  <a:noFill/>
                </a:ln>
                <a:solidFill>
                  <a:prstClr val="black"/>
                </a:solidFill>
                <a:effectLst/>
                <a:uLnTx/>
                <a:uFillTx/>
                <a:latin typeface="Calibri"/>
                <a:ea typeface="+mn-ea"/>
                <a:cs typeface="+mn-cs"/>
              </a:rPr>
              <a:t>σ</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547360" y="6065634"/>
            <a:ext cx="1131570" cy="28956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2061210" y="4160634"/>
            <a:ext cx="1285494"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a:ea typeface="+mn-ea"/>
                <a:cs typeface="+mn-cs"/>
              </a:rPr>
              <a:t>Contrainte à l’ELS</a:t>
            </a:r>
          </a:p>
        </p:txBody>
      </p:sp>
      <p:sp>
        <p:nvSpPr>
          <p:cNvPr id="12" name="Rectangle 2"/>
          <p:cNvSpPr>
            <a:spLocks noGrp="1" noChangeArrowheads="1"/>
          </p:cNvSpPr>
          <p:nvPr>
            <p:ph type="title"/>
          </p:nvPr>
        </p:nvSpPr>
        <p:spPr/>
        <p:txBody>
          <a:bodyPr>
            <a:normAutofit/>
          </a:bodyPr>
          <a:lstStyle/>
          <a:p>
            <a:r>
              <a:rPr lang="fr-FR" altLang="en-US" sz="3200" noProof="0" dirty="0">
                <a:latin typeface="+mn-lt"/>
              </a:rPr>
              <a:t>Flèches</a:t>
            </a:r>
          </a:p>
        </p:txBody>
      </p:sp>
      <p:sp>
        <p:nvSpPr>
          <p:cNvPr id="8" name="ZoneTexte 7"/>
          <p:cNvSpPr txBox="1"/>
          <p:nvPr/>
        </p:nvSpPr>
        <p:spPr>
          <a:xfrm>
            <a:off x="5021949" y="5996072"/>
            <a:ext cx="194310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Déformation </a:t>
            </a:r>
            <a:r>
              <a:rPr kumimoji="0" lang="el-GR" sz="2400" b="0" i="0" u="none" strike="noStrike" kern="1200" cap="none" spc="0" normalizeH="0" baseline="0" noProof="0" dirty="0">
                <a:ln>
                  <a:noFill/>
                </a:ln>
                <a:solidFill>
                  <a:prstClr val="black"/>
                </a:solidFill>
                <a:effectLst/>
                <a:uLnTx/>
                <a:uFillTx/>
                <a:latin typeface="Calibri"/>
                <a:ea typeface="+mn-ea"/>
                <a:cs typeface="+mn-cs"/>
              </a:rPr>
              <a:t>ε</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231150"/>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29050" y="3071813"/>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dirty="0">
              <a:ln>
                <a:noFill/>
              </a:ln>
              <a:solidFill>
                <a:srgbClr val="00438D"/>
              </a:solidFill>
              <a:effectLst/>
              <a:uLnTx/>
              <a:uFillTx/>
              <a:latin typeface="Arial" charset="0"/>
              <a:ea typeface="+mn-ea"/>
              <a:cs typeface="+mn-cs"/>
            </a:endParaRPr>
          </a:p>
        </p:txBody>
      </p:sp>
      <p:sp>
        <p:nvSpPr>
          <p:cNvPr id="37891" name="Rectangle 3"/>
          <p:cNvSpPr>
            <a:spLocks noChangeArrowheads="1"/>
          </p:cNvSpPr>
          <p:nvPr/>
        </p:nvSpPr>
        <p:spPr bwMode="auto">
          <a:xfrm>
            <a:off x="3957638" y="3081338"/>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dirty="0">
              <a:ln>
                <a:noFill/>
              </a:ln>
              <a:solidFill>
                <a:srgbClr val="00438D"/>
              </a:solidFill>
              <a:effectLst/>
              <a:uLnTx/>
              <a:uFillTx/>
              <a:latin typeface="Arial" charset="0"/>
              <a:ea typeface="+mn-ea"/>
              <a:cs typeface="+mn-cs"/>
            </a:endParaRPr>
          </a:p>
        </p:txBody>
      </p:sp>
      <p:sp>
        <p:nvSpPr>
          <p:cNvPr id="37892" name="Rectangle 5"/>
          <p:cNvSpPr>
            <a:spLocks noGrp="1" noChangeArrowheads="1"/>
          </p:cNvSpPr>
          <p:nvPr>
            <p:ph type="title"/>
          </p:nvPr>
        </p:nvSpPr>
        <p:spPr/>
        <p:txBody>
          <a:bodyPr>
            <a:normAutofit/>
          </a:bodyPr>
          <a:lstStyle/>
          <a:p>
            <a:r>
              <a:rPr lang="fr-FR" altLang="en-US" sz="3200" noProof="0" dirty="0">
                <a:latin typeface="+mn-lt"/>
              </a:rPr>
              <a:t>Flèches</a:t>
            </a:r>
          </a:p>
        </p:txBody>
      </p:sp>
      <p:sp>
        <p:nvSpPr>
          <p:cNvPr id="37893" name="Rectangle 6"/>
          <p:cNvSpPr>
            <a:spLocks noGrp="1" noChangeArrowheads="1"/>
          </p:cNvSpPr>
          <p:nvPr>
            <p:ph type="body" idx="1"/>
          </p:nvPr>
        </p:nvSpPr>
        <p:spPr/>
        <p:txBody>
          <a:bodyPr>
            <a:normAutofit/>
          </a:bodyPr>
          <a:lstStyle/>
          <a:p>
            <a:pPr marL="0" indent="0">
              <a:buNone/>
            </a:pPr>
            <a:r>
              <a:rPr lang="fr-FR" altLang="en-US" sz="2800" noProof="0" dirty="0">
                <a:latin typeface="+mn-lt"/>
              </a:rPr>
              <a:t>Le module sécant </a:t>
            </a:r>
            <a:r>
              <a:rPr lang="fr-FR" altLang="en-US" sz="2800" i="1" noProof="0" dirty="0">
                <a:latin typeface="+mn-lt"/>
              </a:rPr>
              <a:t>E</a:t>
            </a:r>
            <a:r>
              <a:rPr lang="fr-FR" altLang="en-US" sz="2800" i="1" baseline="-25000" noProof="0" dirty="0">
                <a:latin typeface="+mn-lt"/>
              </a:rPr>
              <a:t>S</a:t>
            </a:r>
            <a:r>
              <a:rPr lang="fr-FR" altLang="en-US" sz="2800" i="1" noProof="0" dirty="0">
                <a:latin typeface="+mn-lt"/>
              </a:rPr>
              <a:t> </a:t>
            </a:r>
            <a:r>
              <a:rPr lang="fr-FR" altLang="en-US" sz="2800" noProof="0" dirty="0">
                <a:latin typeface="+mn-lt"/>
              </a:rPr>
              <a:t>est calculé à partir du modèle de Ramberg-Osgood :</a:t>
            </a:r>
          </a:p>
          <a:p>
            <a:pPr marL="0" indent="0">
              <a:buNone/>
            </a:pPr>
            <a:endParaRPr lang="fr-FR" altLang="en-US" sz="2800" noProof="0" dirty="0">
              <a:latin typeface="+mn-lt"/>
            </a:endParaRPr>
          </a:p>
          <a:p>
            <a:pPr marL="0" indent="0">
              <a:buNone/>
            </a:pPr>
            <a:endParaRPr lang="fr-FR" altLang="en-US" sz="2800" noProof="0" dirty="0">
              <a:latin typeface="+mn-lt"/>
            </a:endParaRPr>
          </a:p>
          <a:p>
            <a:pPr marL="0" indent="0">
              <a:buNone/>
            </a:pPr>
            <a:endParaRPr lang="fr-FR" altLang="en-US" sz="2800" noProof="0" dirty="0">
              <a:latin typeface="+mn-lt"/>
            </a:endParaRPr>
          </a:p>
          <a:p>
            <a:pPr marL="0" indent="0">
              <a:buNone/>
            </a:pPr>
            <a:endParaRPr lang="fr-FR" altLang="en-US" sz="2800" noProof="0" dirty="0">
              <a:latin typeface="+mn-lt"/>
            </a:endParaRPr>
          </a:p>
          <a:p>
            <a:pPr marL="0" indent="0">
              <a:buNone/>
            </a:pPr>
            <a:endParaRPr lang="fr-FR" altLang="en-US" sz="2800" noProof="0" dirty="0">
              <a:latin typeface="+mn-lt"/>
            </a:endParaRPr>
          </a:p>
          <a:p>
            <a:pPr marL="630238" indent="-630238">
              <a:buNone/>
            </a:pPr>
            <a:r>
              <a:rPr lang="fr-FR" altLang="en-US" sz="2800" i="1" noProof="0" dirty="0">
                <a:latin typeface="+mn-lt"/>
                <a:cs typeface="Times New Roman" pitchFamily="18" charset="0"/>
              </a:rPr>
              <a:t>f</a:t>
            </a:r>
            <a:r>
              <a:rPr lang="fr-FR" altLang="en-US" sz="2800" noProof="0" dirty="0">
                <a:latin typeface="+mn-lt"/>
              </a:rPr>
              <a:t>	est la contrainte à l’état limite de service</a:t>
            </a:r>
          </a:p>
          <a:p>
            <a:pPr marL="630238" indent="-630238">
              <a:buNone/>
            </a:pPr>
            <a:r>
              <a:rPr lang="fr-FR" altLang="en-US" sz="2800" i="1" noProof="0" dirty="0">
                <a:latin typeface="+mn-lt"/>
                <a:cs typeface="Times New Roman" pitchFamily="18" charset="0"/>
              </a:rPr>
              <a:t>n</a:t>
            </a:r>
            <a:r>
              <a:rPr lang="fr-FR" altLang="en-US" sz="2800" noProof="0" dirty="0">
                <a:latin typeface="+mn-lt"/>
              </a:rPr>
              <a:t>	est une donnée du matériau</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895" name="Rectangle 10"/>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dirty="0">
              <a:ln>
                <a:noFill/>
              </a:ln>
              <a:solidFill>
                <a:srgbClr val="00438D"/>
              </a:solidFill>
              <a:effectLst/>
              <a:uLnTx/>
              <a:uFillTx/>
              <a:latin typeface="Arial" charset="0"/>
              <a:ea typeface="+mn-ea"/>
              <a:cs typeface="+mn-cs"/>
            </a:endParaRPr>
          </a:p>
        </p:txBody>
      </p:sp>
      <p:graphicFrame>
        <p:nvGraphicFramePr>
          <p:cNvPr id="2127" name="Object 79"/>
          <p:cNvGraphicFramePr>
            <a:graphicFrameLocks noChangeAspect="1"/>
          </p:cNvGraphicFramePr>
          <p:nvPr/>
        </p:nvGraphicFramePr>
        <p:xfrm>
          <a:off x="2436813" y="2859405"/>
          <a:ext cx="4090987" cy="1958975"/>
        </p:xfrm>
        <a:graphic>
          <a:graphicData uri="http://schemas.openxmlformats.org/presentationml/2006/ole">
            <mc:AlternateContent xmlns:mc="http://schemas.openxmlformats.org/markup-compatibility/2006">
              <mc:Choice xmlns:v="urn:schemas-microsoft-com:vml" Requires="v">
                <p:oleObj spid="_x0000_s22530" name="Équation" r:id="rId4" imgW="1574800" imgH="762000" progId="Equation.3">
                  <p:embed/>
                </p:oleObj>
              </mc:Choice>
              <mc:Fallback>
                <p:oleObj name="Équation" r:id="rId4" imgW="1574800" imgH="762000" progId="Equation.3">
                  <p:embed/>
                  <p:pic>
                    <p:nvPicPr>
                      <p:cNvPr id="2127"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13" y="2859405"/>
                        <a:ext cx="4090987" cy="195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147239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79388"/>
            <a:ext cx="8424862" cy="1169987"/>
          </a:xfrm>
        </p:spPr>
        <p:txBody>
          <a:bodyPr>
            <a:noAutofit/>
          </a:bodyPr>
          <a:lstStyle/>
          <a:p>
            <a:r>
              <a:rPr lang="fr-FR" altLang="en-US" sz="3200" noProof="0" dirty="0">
                <a:latin typeface="+mn-lt"/>
              </a:rPr>
              <a:t>Flèches dans une poutre en acier inoxydable austénitique</a:t>
            </a:r>
          </a:p>
        </p:txBody>
      </p:sp>
      <p:graphicFrame>
        <p:nvGraphicFramePr>
          <p:cNvPr id="532483" name="Group 3"/>
          <p:cNvGraphicFramePr>
            <a:graphicFrameLocks noGrp="1"/>
          </p:cNvGraphicFramePr>
          <p:nvPr>
            <p:ph type="tbl" idx="1"/>
          </p:nvPr>
        </p:nvGraphicFramePr>
        <p:xfrm>
          <a:off x="684213" y="2195658"/>
          <a:ext cx="7772400" cy="3135314"/>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456878">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Rapport de contraintes </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1" u="none" strike="noStrike" cap="none" normalizeH="0" baseline="0" noProof="0" dirty="0">
                          <a:ln>
                            <a:noFill/>
                          </a:ln>
                          <a:solidFill>
                            <a:schemeClr val="tx1"/>
                          </a:solidFill>
                          <a:effectLst/>
                          <a:latin typeface="+mn-lt"/>
                          <a:cs typeface="Times New Roman" panose="02020603050405020304" pitchFamily="18" charset="0"/>
                        </a:rPr>
                        <a:t>f</a:t>
                      </a:r>
                      <a:r>
                        <a:rPr kumimoji="0" lang="fr-FR" sz="2400" b="0" i="1" u="none" strike="noStrike" cap="none" normalizeH="0" baseline="0" noProof="0" dirty="0">
                          <a:ln>
                            <a:noFill/>
                          </a:ln>
                          <a:solidFill>
                            <a:schemeClr val="tx1"/>
                          </a:solidFill>
                          <a:effectLst/>
                          <a:latin typeface="+mn-lt"/>
                        </a:rPr>
                        <a:t> </a:t>
                      </a:r>
                      <a:r>
                        <a:rPr kumimoji="0" lang="fr-FR" sz="2400" b="0" i="0" u="none" strike="noStrike" cap="none" normalizeH="0" baseline="0" noProof="0" dirty="0">
                          <a:ln>
                            <a:noFill/>
                          </a:ln>
                          <a:solidFill>
                            <a:schemeClr val="tx1"/>
                          </a:solidFill>
                          <a:effectLst/>
                          <a:latin typeface="+mn-lt"/>
                        </a:rPr>
                        <a:t>/</a:t>
                      </a:r>
                      <a:r>
                        <a:rPr kumimoji="0" lang="fr-FR" sz="2400" b="0" i="1" u="none" strike="noStrike" cap="none" normalizeH="0" baseline="0" noProof="0" dirty="0">
                          <a:ln>
                            <a:noFill/>
                          </a:ln>
                          <a:solidFill>
                            <a:schemeClr val="tx1"/>
                          </a:solidFill>
                          <a:effectLst/>
                          <a:latin typeface="+mn-lt"/>
                          <a:cs typeface="Times New Roman" panose="02020603050405020304" pitchFamily="18" charset="0"/>
                        </a:rPr>
                        <a:t>f</a:t>
                      </a:r>
                      <a:r>
                        <a:rPr kumimoji="0" lang="fr-FR" sz="2400" b="0" i="0" u="none" strike="noStrike" cap="none" normalizeH="0" baseline="-25000" noProof="0" dirty="0">
                          <a:ln>
                            <a:noFill/>
                          </a:ln>
                          <a:solidFill>
                            <a:schemeClr val="tx1"/>
                          </a:solidFill>
                          <a:effectLst/>
                          <a:latin typeface="+mn-lt"/>
                          <a:cs typeface="Times New Roman" panose="02020603050405020304" pitchFamily="18" charset="0"/>
                        </a:rPr>
                        <a:t>y</a:t>
                      </a:r>
                    </a:p>
                  </a:txBody>
                  <a:tcPr marT="45702" marB="4570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Module sécant </a:t>
                      </a:r>
                      <a:r>
                        <a:rPr kumimoji="0" lang="fr-FR" sz="2400" b="0" i="1" u="none" strike="noStrike" cap="none" normalizeH="0" baseline="0" noProof="0" dirty="0">
                          <a:ln>
                            <a:noFill/>
                          </a:ln>
                          <a:solidFill>
                            <a:schemeClr val="tx1"/>
                          </a:solidFill>
                          <a:effectLst/>
                          <a:latin typeface="+mn-lt"/>
                          <a:cs typeface="Times New Roman" panose="02020603050405020304" pitchFamily="18" charset="0"/>
                        </a:rPr>
                        <a:t>E</a:t>
                      </a:r>
                      <a:r>
                        <a:rPr kumimoji="0" lang="fr-FR" sz="2400" b="0" i="0" u="none" strike="noStrike" cap="none" normalizeH="0" baseline="-25000" noProof="0" dirty="0">
                          <a:ln>
                            <a:noFill/>
                          </a:ln>
                          <a:solidFill>
                            <a:schemeClr val="tx1"/>
                          </a:solidFill>
                          <a:effectLst/>
                          <a:latin typeface="+mn-lt"/>
                          <a:cs typeface="Times New Roman" panose="02020603050405020304" pitchFamily="18" charset="0"/>
                        </a:rPr>
                        <a:t>S</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GPa</a:t>
                      </a:r>
                      <a:endParaRPr kumimoji="0" lang="fr-FR" sz="2400" b="0" i="0" u="none" strike="noStrike" cap="none" normalizeH="0" baseline="30000" noProof="0" dirty="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Augmentation de la flèche</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(en %)</a:t>
                      </a:r>
                    </a:p>
                  </a:txBody>
                  <a:tcPr marT="45702" marB="4570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590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0,25</a:t>
                      </a:r>
                    </a:p>
                  </a:txBody>
                  <a:tcPr marT="45702" marB="4570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200</a:t>
                      </a:r>
                    </a:p>
                  </a:txBody>
                  <a:tcPr marT="45702" marB="4570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0</a:t>
                      </a:r>
                    </a:p>
                  </a:txBody>
                  <a:tcPr marT="45702" marB="4570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1281">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0,5</a:t>
                      </a:r>
                    </a:p>
                  </a:txBody>
                  <a:tcPr marT="45702" marB="4570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192</a:t>
                      </a:r>
                    </a:p>
                  </a:txBody>
                  <a:tcPr marT="45702" marB="4570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4</a:t>
                      </a:r>
                    </a:p>
                  </a:txBody>
                  <a:tcPr marT="45702" marB="4570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18115">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0,7</a:t>
                      </a:r>
                    </a:p>
                  </a:txBody>
                  <a:tcPr marT="45702" marB="4570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158</a:t>
                      </a:r>
                    </a:p>
                  </a:txBody>
                  <a:tcPr marT="45702" marB="4570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fr-FR" sz="2400" b="0" i="0" u="none" strike="noStrike" cap="none" normalizeH="0" baseline="0" noProof="0" dirty="0">
                          <a:ln>
                            <a:noFill/>
                          </a:ln>
                          <a:solidFill>
                            <a:schemeClr val="tx1"/>
                          </a:solidFill>
                          <a:effectLst/>
                          <a:latin typeface="+mn-lt"/>
                        </a:rPr>
                        <a:t>27</a:t>
                      </a:r>
                    </a:p>
                  </a:txBody>
                  <a:tcPr marT="45702" marB="4570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37" name="TextBox 1"/>
          <p:cNvSpPr txBox="1">
            <a:spLocks noChangeArrowheads="1"/>
          </p:cNvSpPr>
          <p:nvPr/>
        </p:nvSpPr>
        <p:spPr bwMode="auto">
          <a:xfrm>
            <a:off x="636588" y="5604021"/>
            <a:ext cx="5549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400" b="0" i="1" u="none" strike="noStrike" kern="1200" cap="none" spc="0" normalizeH="0" baseline="0" noProof="0" dirty="0">
                <a:ln>
                  <a:noFill/>
                </a:ln>
                <a:solidFill>
                  <a:prstClr val="black"/>
                </a:solidFill>
                <a:effectLst/>
                <a:uLnTx/>
                <a:uFillTx/>
                <a:latin typeface="Calibri"/>
                <a:ea typeface="+mn-ea"/>
                <a:cs typeface="+mn-cs"/>
              </a:rPr>
              <a:t>f </a:t>
            </a:r>
            <a:r>
              <a:rPr kumimoji="0" lang="fr-FR" altLang="en-US" sz="2400" b="0" i="0" u="none" strike="noStrike" kern="1200" cap="none" spc="0" normalizeH="0" baseline="0" noProof="0" dirty="0">
                <a:ln>
                  <a:noFill/>
                </a:ln>
                <a:solidFill>
                  <a:prstClr val="black"/>
                </a:solidFill>
                <a:effectLst/>
                <a:uLnTx/>
                <a:uFillTx/>
                <a:latin typeface="Calibri"/>
                <a:ea typeface="+mn-ea"/>
                <a:cs typeface="+mn-cs"/>
              </a:rPr>
              <a:t>= contrainte à l’état limite de service (ELS)</a:t>
            </a:r>
          </a:p>
        </p:txBody>
      </p:sp>
      <p:sp>
        <p:nvSpPr>
          <p:cNvPr id="5"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1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BE"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890036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6</a:t>
            </a:r>
          </a:p>
        </p:txBody>
      </p:sp>
      <p:sp>
        <p:nvSpPr>
          <p:cNvPr id="6" name="Sous-titre 5"/>
          <p:cNvSpPr>
            <a:spLocks noGrp="1"/>
          </p:cNvSpPr>
          <p:nvPr>
            <p:ph type="subTitle" idx="1"/>
          </p:nvPr>
        </p:nvSpPr>
        <p:spPr/>
        <p:txBody>
          <a:bodyPr/>
          <a:lstStyle/>
          <a:p>
            <a:r>
              <a:rPr lang="fr-FR" noProof="0" dirty="0">
                <a:latin typeface="+mn-lt"/>
              </a:rPr>
              <a:t>Informations complémentaires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88336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fr-FR" altLang="en-US" sz="3200" noProof="0" dirty="0">
                <a:latin typeface="+mn-lt"/>
              </a:rPr>
              <a:t>Réponse aux charges sismiques</a:t>
            </a:r>
          </a:p>
        </p:txBody>
      </p:sp>
      <p:sp>
        <p:nvSpPr>
          <p:cNvPr id="39939" name="Content Placeholder 2"/>
          <p:cNvSpPr>
            <a:spLocks noGrp="1"/>
          </p:cNvSpPr>
          <p:nvPr>
            <p:ph idx="1"/>
          </p:nvPr>
        </p:nvSpPr>
        <p:spPr>
          <a:xfrm>
            <a:off x="353961" y="1489586"/>
            <a:ext cx="8568813" cy="5368413"/>
          </a:xfrm>
        </p:spPr>
        <p:txBody>
          <a:bodyPr>
            <a:noAutofit/>
          </a:bodyPr>
          <a:lstStyle/>
          <a:p>
            <a:pPr indent="-360000">
              <a:tabLst>
                <a:tab pos="811213" algn="l"/>
              </a:tabLst>
            </a:pPr>
            <a:r>
              <a:rPr lang="fr-FR" altLang="en-US" sz="2800" dirty="0"/>
              <a:t>Une </a:t>
            </a:r>
            <a:r>
              <a:rPr lang="fr-FR" altLang="en-US" sz="2800" noProof="0" dirty="0"/>
              <a:t>plus grande ductilité (inox austénitiques) permet de supporter un nombre de cycles de charge plus grand </a:t>
            </a:r>
            <a:br>
              <a:rPr lang="fr-FR" altLang="en-US" sz="2800" noProof="0" dirty="0"/>
            </a:br>
            <a:r>
              <a:rPr lang="fr-FR" altLang="en-US" sz="2800" noProof="0" dirty="0">
                <a:solidFill>
                  <a:srgbClr val="7F7F7F"/>
                </a:solidFill>
                <a:sym typeface="Symbol" pitchFamily="18" charset="2"/>
              </a:rPr>
              <a:t></a:t>
            </a:r>
            <a:r>
              <a:rPr lang="fr-FR" altLang="en-US" sz="2800" dirty="0">
                <a:solidFill>
                  <a:srgbClr val="7F7F7F"/>
                </a:solidFill>
                <a:sym typeface="Symbol" pitchFamily="18" charset="2"/>
              </a:rPr>
              <a:t>	</a:t>
            </a:r>
            <a:r>
              <a:rPr lang="fr-FR" altLang="en-US" sz="2800" noProof="0" dirty="0">
                <a:solidFill>
                  <a:srgbClr val="7F7F7F"/>
                </a:solidFill>
              </a:rPr>
              <a:t>plus grande</a:t>
            </a:r>
            <a:r>
              <a:rPr lang="fr-FR" sz="2800" dirty="0"/>
              <a:t> </a:t>
            </a:r>
            <a:r>
              <a:rPr lang="fr-FR" altLang="en-US" sz="2800" dirty="0">
                <a:solidFill>
                  <a:srgbClr val="7F7F7F"/>
                </a:solidFill>
              </a:rPr>
              <a:t>dissipation hystérétique d’énergie </a:t>
            </a:r>
            <a:r>
              <a:rPr lang="fr-FR" altLang="en-US" sz="2800" noProof="0" dirty="0">
                <a:solidFill>
                  <a:srgbClr val="7F7F7F"/>
                </a:solidFill>
              </a:rPr>
              <a:t>sous chargement cyclique</a:t>
            </a:r>
          </a:p>
          <a:p>
            <a:pPr indent="-360000">
              <a:tabLst>
                <a:tab pos="811213" algn="l"/>
              </a:tabLst>
            </a:pPr>
            <a:r>
              <a:rPr lang="fr-FR" altLang="en-US" sz="2800" noProof="0" dirty="0"/>
              <a:t>Une plus grande capacité d’écrouissage </a:t>
            </a:r>
            <a:br>
              <a:rPr lang="fr-FR" altLang="en-US" sz="2800" noProof="0" dirty="0"/>
            </a:br>
            <a:r>
              <a:rPr lang="fr-FR" altLang="en-US" sz="2800" noProof="0" dirty="0">
                <a:solidFill>
                  <a:srgbClr val="7F7F7F"/>
                </a:solidFill>
                <a:sym typeface="Symbol" pitchFamily="18" charset="2"/>
              </a:rPr>
              <a:t></a:t>
            </a:r>
            <a:r>
              <a:rPr lang="fr-FR" altLang="en-US" sz="2800" noProof="0" dirty="0">
                <a:solidFill>
                  <a:srgbClr val="7F7F7F"/>
                </a:solidFill>
              </a:rPr>
              <a:t> 	facilite le développement de zones plastiques plus grandes &amp; plus déformables</a:t>
            </a:r>
          </a:p>
          <a:p>
            <a:pPr indent="-360000">
              <a:tabLst>
                <a:tab pos="811213" algn="l"/>
              </a:tabLst>
            </a:pPr>
            <a:r>
              <a:rPr lang="fr-FR" altLang="en-US" sz="2800" dirty="0"/>
              <a:t>Une plus grande dépendance du taux de déformation</a:t>
            </a:r>
            <a:r>
              <a:rPr lang="fr-FR" altLang="en-US" sz="2800" noProof="0" dirty="0"/>
              <a:t> </a:t>
            </a:r>
            <a:br>
              <a:rPr lang="fr-FR" altLang="en-US" sz="2800" noProof="0" dirty="0"/>
            </a:br>
            <a:r>
              <a:rPr lang="fr-FR" altLang="en-US" sz="2800" noProof="0" dirty="0">
                <a:solidFill>
                  <a:srgbClr val="7F7F7F"/>
                </a:solidFill>
                <a:sym typeface="Symbol" pitchFamily="18" charset="2"/>
              </a:rPr>
              <a:t> 	</a:t>
            </a:r>
            <a:r>
              <a:rPr lang="fr-FR" altLang="en-US" sz="2800" dirty="0">
                <a:solidFill>
                  <a:srgbClr val="7F7F7F"/>
                </a:solidFill>
                <a:sym typeface="Symbol" pitchFamily="18" charset="2"/>
              </a:rPr>
              <a:t>plus grande résistance pour des déformations brusques</a:t>
            </a:r>
            <a:endParaRPr lang="fr-FR" altLang="en-US" sz="2800" noProof="0" dirty="0"/>
          </a:p>
        </p:txBody>
      </p:sp>
      <p:sp>
        <p:nvSpPr>
          <p:cNvPr id="39940" name="Right Arrow 5"/>
          <p:cNvSpPr>
            <a:spLocks noChangeArrowheads="1"/>
          </p:cNvSpPr>
          <p:nvPr/>
        </p:nvSpPr>
        <p:spPr bwMode="auto">
          <a:xfrm>
            <a:off x="6875463" y="2060575"/>
            <a:ext cx="360362" cy="144463"/>
          </a:xfrm>
          <a:prstGeom prst="rightArrow">
            <a:avLst>
              <a:gd name="adj1" fmla="val 50000"/>
              <a:gd name="adj2" fmla="val 4989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00438D"/>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11369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fr-FR" altLang="en-US" sz="3200" noProof="0" dirty="0">
                <a:latin typeface="+mn-lt"/>
              </a:rPr>
              <a:t>Calcul des assemblages boulonnés</a:t>
            </a:r>
          </a:p>
        </p:txBody>
      </p:sp>
      <p:sp>
        <p:nvSpPr>
          <p:cNvPr id="40963" name="Content Placeholder 2"/>
          <p:cNvSpPr>
            <a:spLocks noGrp="1"/>
          </p:cNvSpPr>
          <p:nvPr>
            <p:ph idx="1"/>
          </p:nvPr>
        </p:nvSpPr>
        <p:spPr>
          <a:xfrm>
            <a:off x="468313" y="1557338"/>
            <a:ext cx="8229600" cy="4820602"/>
          </a:xfrm>
        </p:spPr>
        <p:txBody>
          <a:bodyPr>
            <a:normAutofit/>
          </a:bodyPr>
          <a:lstStyle/>
          <a:p>
            <a:r>
              <a:rPr lang="fr-FR" altLang="en-US" sz="2800" noProof="0" dirty="0">
                <a:latin typeface="+mn-lt"/>
              </a:rPr>
              <a:t>La résistance et le comportement face à la corrosion des boulons et des matériaux assemblés doivent être assez proches.</a:t>
            </a:r>
          </a:p>
          <a:p>
            <a:r>
              <a:rPr lang="fr-FR" altLang="en-US" sz="2800" noProof="0" dirty="0"/>
              <a:t>Des boulons en acier inoxydable doivent être utilisés pour assembler des barres en inox afin d’éviter la corrosion galvanique</a:t>
            </a:r>
          </a:p>
          <a:p>
            <a:r>
              <a:rPr lang="fr-FR" altLang="en-US" sz="2800" noProof="0" dirty="0"/>
              <a:t>Des boulons en acier inoxydable peuvent aussi être utilisés pour assembler des barres en acier galvanisées ou en aluminium</a:t>
            </a:r>
          </a:p>
          <a:p>
            <a:endParaRPr lang="fr-FR" altLang="en-US" sz="28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1355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fr-FR" altLang="en-US" sz="3200" noProof="0" dirty="0">
                <a:latin typeface="+mn-lt"/>
              </a:rPr>
              <a:t>Calcul des assemblages boulonnés</a:t>
            </a:r>
          </a:p>
        </p:txBody>
      </p:sp>
      <p:sp>
        <p:nvSpPr>
          <p:cNvPr id="41988" name="Rectangle 3"/>
          <p:cNvSpPr>
            <a:spLocks noGrp="1" noChangeArrowheads="1"/>
          </p:cNvSpPr>
          <p:nvPr>
            <p:ph type="body" idx="1"/>
          </p:nvPr>
        </p:nvSpPr>
        <p:spPr>
          <a:xfrm>
            <a:off x="468313" y="1773238"/>
            <a:ext cx="8229600" cy="4741862"/>
          </a:xfrm>
        </p:spPr>
        <p:txBody>
          <a:bodyPr>
            <a:normAutofit/>
          </a:bodyPr>
          <a:lstStyle/>
          <a:p>
            <a:pPr>
              <a:defRPr/>
            </a:pPr>
            <a:r>
              <a:rPr lang="fr-FR" altLang="en-US" sz="2800" noProof="0" dirty="0"/>
              <a:t>Les règles pour les jeux de boulons de l’acier au carbone </a:t>
            </a:r>
            <a:r>
              <a:rPr lang="fr-FR" altLang="en-US" sz="2800" dirty="0"/>
              <a:t>peuvent généralement être appliquées à l’</a:t>
            </a:r>
            <a:r>
              <a:rPr lang="fr-FR" altLang="en-US" sz="2800" noProof="0" dirty="0"/>
              <a:t>acier inoxydable (traction, </a:t>
            </a:r>
            <a:r>
              <a:rPr lang="fr-FR" altLang="en-US" sz="2800" dirty="0"/>
              <a:t>cisaillement</a:t>
            </a:r>
            <a:r>
              <a:rPr lang="fr-FR" altLang="en-US" sz="2800" noProof="0" dirty="0"/>
              <a:t>)</a:t>
            </a:r>
          </a:p>
          <a:p>
            <a:pPr>
              <a:defRPr/>
            </a:pPr>
            <a:r>
              <a:rPr lang="fr-FR" altLang="en-US" sz="2800" noProof="0" dirty="0"/>
              <a:t>Des règles </a:t>
            </a:r>
            <a:r>
              <a:rPr lang="fr-FR" altLang="en-US" sz="2800" dirty="0"/>
              <a:t>spéciales sont nécessaires pour </a:t>
            </a:r>
            <a:r>
              <a:rPr lang="fr-FR" altLang="en-US" sz="2800" noProof="0" dirty="0"/>
              <a:t>la résistance à la pression diamétrale afin de limiter la déformation due à la ductilité élevée de l’acier inoxydable</a:t>
            </a:r>
          </a:p>
          <a:p>
            <a:pPr marL="0" indent="0">
              <a:buFont typeface="Wingdings" pitchFamily="2" charset="2"/>
              <a:buNone/>
              <a:defRPr/>
            </a:pPr>
            <a:r>
              <a:rPr lang="fr-FR" altLang="en-US" sz="2800" noProof="0" dirty="0">
                <a:latin typeface="+mn-lt"/>
              </a:rPr>
              <a:t>		</a:t>
            </a:r>
            <a:r>
              <a:rPr lang="fr-FR" altLang="en-US" sz="2800" i="1" noProof="0" dirty="0">
                <a:latin typeface="+mn-lt"/>
                <a:cs typeface="Times New Roman" panose="02020603050405020304" pitchFamily="18" charset="0"/>
              </a:rPr>
              <a:t>f</a:t>
            </a:r>
            <a:r>
              <a:rPr lang="fr-FR" altLang="en-US" sz="2800" baseline="-25000" noProof="0" dirty="0">
                <a:latin typeface="+mn-lt"/>
                <a:cs typeface="Times New Roman" panose="02020603050405020304" pitchFamily="18" charset="0"/>
              </a:rPr>
              <a:t>u,red</a:t>
            </a:r>
            <a:r>
              <a:rPr lang="fr-FR" altLang="en-US" sz="2800" noProof="0" dirty="0">
                <a:latin typeface="+mn-lt"/>
                <a:cs typeface="Times New Roman" panose="02020603050405020304" pitchFamily="18" charset="0"/>
              </a:rPr>
              <a:t> = 0,5</a:t>
            </a:r>
            <a:r>
              <a:rPr lang="fr-FR" altLang="en-US" sz="2800" i="1" noProof="0" dirty="0">
                <a:latin typeface="+mn-lt"/>
                <a:cs typeface="Times New Roman" panose="02020603050405020304" pitchFamily="18" charset="0"/>
              </a:rPr>
              <a:t>f</a:t>
            </a:r>
            <a:r>
              <a:rPr lang="fr-FR" altLang="en-US" sz="2800" baseline="-25000" noProof="0" dirty="0">
                <a:latin typeface="+mn-lt"/>
                <a:cs typeface="Times New Roman" panose="02020603050405020304" pitchFamily="18" charset="0"/>
              </a:rPr>
              <a:t>y</a:t>
            </a:r>
            <a:r>
              <a:rPr lang="fr-FR" altLang="en-US" sz="2800" noProof="0" dirty="0">
                <a:latin typeface="+mn-lt"/>
                <a:cs typeface="Times New Roman" panose="02020603050405020304" pitchFamily="18" charset="0"/>
              </a:rPr>
              <a:t> + 0,6</a:t>
            </a:r>
            <a:r>
              <a:rPr lang="fr-FR" altLang="en-US" sz="2800" i="1" noProof="0" dirty="0">
                <a:latin typeface="+mn-lt"/>
                <a:cs typeface="Times New Roman" panose="02020603050405020304" pitchFamily="18" charset="0"/>
              </a:rPr>
              <a:t>f</a:t>
            </a:r>
            <a:r>
              <a:rPr lang="fr-FR" altLang="en-US" sz="2800" baseline="-25000" noProof="0" dirty="0">
                <a:latin typeface="+mn-lt"/>
                <a:cs typeface="Times New Roman" panose="02020603050405020304" pitchFamily="18" charset="0"/>
              </a:rPr>
              <a:t>u</a:t>
            </a:r>
            <a:r>
              <a:rPr lang="fr-FR" altLang="en-US" sz="2800" noProof="0" dirty="0">
                <a:latin typeface="+mn-lt"/>
                <a:cs typeface="Times New Roman" panose="02020603050405020304" pitchFamily="18" charset="0"/>
              </a:rPr>
              <a:t>  </a:t>
            </a:r>
            <a:r>
              <a:rPr lang="fr-FR" altLang="en-US" sz="2800" noProof="0" dirty="0">
                <a:latin typeface="+mn-lt"/>
                <a:sym typeface="Symbol"/>
              </a:rPr>
              <a:t>&lt;  </a:t>
            </a:r>
            <a:r>
              <a:rPr lang="fr-FR" altLang="en-US" sz="2800" i="1" noProof="0" dirty="0">
                <a:latin typeface="+mn-lt"/>
                <a:cs typeface="Times New Roman" panose="02020603050405020304" pitchFamily="18" charset="0"/>
              </a:rPr>
              <a:t>f</a:t>
            </a:r>
            <a:r>
              <a:rPr lang="fr-FR" altLang="en-US" sz="2800" baseline="-25000" noProof="0" dirty="0">
                <a:latin typeface="+mn-lt"/>
                <a:cs typeface="Times New Roman" panose="02020603050405020304" pitchFamily="18" charset="0"/>
              </a:rPr>
              <a:t>u</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1344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fr-FR" altLang="en-US" sz="3200" noProof="0" dirty="0">
                <a:latin typeface="+mn-lt"/>
              </a:rPr>
              <a:t>Boulons précontraints</a:t>
            </a:r>
          </a:p>
        </p:txBody>
      </p:sp>
      <p:sp>
        <p:nvSpPr>
          <p:cNvPr id="43011" name="Rectangle 3"/>
          <p:cNvSpPr>
            <a:spLocks noGrp="1" noChangeArrowheads="1"/>
          </p:cNvSpPr>
          <p:nvPr>
            <p:ph type="body" idx="1"/>
          </p:nvPr>
        </p:nvSpPr>
        <p:spPr>
          <a:xfrm>
            <a:off x="304800" y="1339552"/>
            <a:ext cx="8610600" cy="5257800"/>
          </a:xfrm>
        </p:spPr>
        <p:txBody>
          <a:bodyPr>
            <a:noAutofit/>
          </a:bodyPr>
          <a:lstStyle/>
          <a:p>
            <a:pPr marL="0" indent="0">
              <a:buNone/>
            </a:pPr>
            <a:r>
              <a:rPr lang="fr-FR" altLang="en-US" sz="2800" noProof="0" dirty="0">
                <a:latin typeface="+mn-lt"/>
              </a:rPr>
              <a:t>Ils sont intéressants pour des structures comme les ponts, les pylônes, les mâts, etc., lorsque :</a:t>
            </a:r>
          </a:p>
          <a:p>
            <a:r>
              <a:rPr lang="fr-FR" altLang="en-US" sz="2800" dirty="0"/>
              <a:t>les </a:t>
            </a:r>
            <a:r>
              <a:rPr lang="fr-FR" altLang="en-US" sz="2800" noProof="0" dirty="0"/>
              <a:t>assemblages sont soumis à des vibrations, </a:t>
            </a:r>
          </a:p>
          <a:p>
            <a:r>
              <a:rPr lang="fr-FR" altLang="en-US" sz="2800" dirty="0"/>
              <a:t>i</a:t>
            </a:r>
            <a:r>
              <a:rPr lang="fr-FR" altLang="en-US" sz="2800" noProof="0" dirty="0"/>
              <a:t>l faut éviter un glissement entre les pièces assemblées</a:t>
            </a:r>
          </a:p>
          <a:p>
            <a:r>
              <a:rPr lang="fr-FR" altLang="en-US" sz="2800" noProof="0" dirty="0"/>
              <a:t>les charges appliquées sont alternées et varient fréquemment</a:t>
            </a:r>
          </a:p>
          <a:p>
            <a:endParaRPr lang="fr-FR" altLang="en-US" sz="2800" noProof="0" dirty="0">
              <a:latin typeface="+mn-lt"/>
            </a:endParaRPr>
          </a:p>
          <a:p>
            <a:r>
              <a:rPr lang="fr-FR" altLang="en-US" sz="2800" noProof="0" dirty="0">
                <a:latin typeface="+mn-lt"/>
              </a:rPr>
              <a:t>Il n’existe aucune règle de calcul pour les boulons précontraints en acier inoxydable</a:t>
            </a:r>
          </a:p>
          <a:p>
            <a:r>
              <a:rPr lang="fr-FR" altLang="en-US" sz="2800" dirty="0"/>
              <a:t>Des essais doivent être réalisés</a:t>
            </a:r>
            <a:endParaRPr lang="fr-FR" altLang="en-US" sz="2800" noProof="0" dirty="0"/>
          </a:p>
          <a:p>
            <a:endParaRPr lang="fr-FR" altLang="en-US" sz="28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78824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fr-FR" altLang="en-US" sz="3200" noProof="0" dirty="0">
                <a:latin typeface="+mn-lt"/>
              </a:rPr>
              <a:t>Calcul des assemblages soudés</a:t>
            </a:r>
          </a:p>
        </p:txBody>
      </p:sp>
      <p:sp>
        <p:nvSpPr>
          <p:cNvPr id="44035" name="Rectangle 3"/>
          <p:cNvSpPr>
            <a:spLocks noGrp="1" noChangeArrowheads="1"/>
          </p:cNvSpPr>
          <p:nvPr>
            <p:ph type="body" idx="1"/>
          </p:nvPr>
        </p:nvSpPr>
        <p:spPr>
          <a:xfrm>
            <a:off x="468313" y="1700212"/>
            <a:ext cx="8229600" cy="3481388"/>
          </a:xfrm>
        </p:spPr>
        <p:txBody>
          <a:bodyPr>
            <a:normAutofit/>
          </a:bodyPr>
          <a:lstStyle/>
          <a:p>
            <a:r>
              <a:rPr lang="fr-FR" altLang="en-US" sz="2800" noProof="0" dirty="0">
                <a:latin typeface="+mn-lt"/>
              </a:rPr>
              <a:t>Les règles de calcul de l’acier au carbone peuvent généralement être appliquées pour l’acier inoxydable</a:t>
            </a:r>
          </a:p>
          <a:p>
            <a:r>
              <a:rPr lang="fr-FR" altLang="en-US" sz="2800" noProof="0" dirty="0">
                <a:latin typeface="+mn-lt"/>
              </a:rPr>
              <a:t>Il faut utiliser les consommables qui conviennent avec la nuance d’acier inoxydable à souder</a:t>
            </a:r>
          </a:p>
          <a:p>
            <a:r>
              <a:rPr lang="fr-FR" altLang="en-US" sz="2800" noProof="0" dirty="0"/>
              <a:t>Il est possible </a:t>
            </a:r>
            <a:r>
              <a:rPr lang="fr-FR" altLang="en-US" sz="2800" dirty="0"/>
              <a:t>de souder ensemble de l’acier </a:t>
            </a:r>
            <a:r>
              <a:rPr lang="fr-FR" altLang="en-US" sz="2800" noProof="0" dirty="0"/>
              <a:t>inoxydable avec de l’acier au carbone sous réserve de réaliser une préparation spéciale des pièces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125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noProof="0" dirty="0"/>
              <a:t>Pont Haynes Inlet Slough, </a:t>
            </a:r>
            <a:r>
              <a:rPr lang="fr-FR" sz="3200" dirty="0"/>
              <a:t>Oregon</a:t>
            </a:r>
            <a:r>
              <a:rPr lang="fr-FR" sz="3200" noProof="0" dirty="0"/>
              <a:t>, USA, 2004</a:t>
            </a:r>
            <a:r>
              <a:rPr lang="fr-FR" sz="2000" baseline="50000" noProof="0" dirty="0"/>
              <a:t>7,8</a:t>
            </a:r>
          </a:p>
        </p:txBody>
      </p:sp>
      <p:sp>
        <p:nvSpPr>
          <p:cNvPr id="3" name="Content Placeholder 2"/>
          <p:cNvSpPr>
            <a:spLocks noGrp="1"/>
          </p:cNvSpPr>
          <p:nvPr>
            <p:ph sz="half" idx="1"/>
          </p:nvPr>
        </p:nvSpPr>
        <p:spPr>
          <a:xfrm>
            <a:off x="457200" y="1600201"/>
            <a:ext cx="4038600" cy="4714102"/>
          </a:xfrm>
        </p:spPr>
        <p:txBody>
          <a:bodyPr>
            <a:noAutofit/>
          </a:bodyPr>
          <a:lstStyle/>
          <a:p>
            <a:pPr marL="0" indent="0" algn="just">
              <a:buNone/>
            </a:pPr>
            <a:r>
              <a:rPr lang="fr-FR" sz="2000" noProof="0" dirty="0"/>
              <a:t>Structure inhabituelle : pont en arcs à deux articulations avec 400 tonnes de ronds à béton en acier inoxydable dans le tablier. </a:t>
            </a:r>
          </a:p>
          <a:p>
            <a:pPr marL="0" indent="0" algn="just">
              <a:buNone/>
            </a:pPr>
            <a:r>
              <a:rPr lang="fr-FR" sz="2000" dirty="0"/>
              <a:t>C</a:t>
            </a:r>
            <a:r>
              <a:rPr lang="fr-FR" sz="2000" noProof="0" dirty="0"/>
              <a:t>e pont, d’une longueur de 230 m au-dessus de la Haynes Inlet Slough, a été conçu pour une durée de vie de 120 ans sans entretien.</a:t>
            </a:r>
          </a:p>
          <a:p>
            <a:pPr marL="0" indent="0" algn="just">
              <a:buNone/>
            </a:pPr>
            <a:r>
              <a:rPr lang="fr-FR" sz="2000" noProof="0" dirty="0"/>
              <a:t>Même si le coût de l’acier inoxydable est beaucoup plus important que celui de l’acier traditionnel, le coût du cycle de vie du pont sera considérablement réduit.</a:t>
            </a:r>
          </a:p>
        </p:txBody>
      </p:sp>
      <p:pic>
        <p:nvPicPr>
          <p:cNvPr id="9"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1600200"/>
            <a:ext cx="4038600" cy="3028950"/>
          </a:xfrm>
          <a:ln>
            <a:solidFill>
              <a:schemeClr val="tx1"/>
            </a:solidFill>
          </a:ln>
        </p:spPr>
      </p:pic>
      <p:sp>
        <p:nvSpPr>
          <p:cNvPr id="4" name="AutoShape 2" descr="Haynes Inlet 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AutoShape 5" descr="http://files1.structurae.de/files/photos/3115/haynes_inlet_bridge_8_2_09_00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0070C0"/>
              </a:solidFill>
            </a:endParaRPr>
          </a:p>
        </p:txBody>
      </p:sp>
    </p:spTree>
    <p:extLst>
      <p:ext uri="{BB962C8B-B14F-4D97-AF65-F5344CB8AC3E}">
        <p14:creationId xmlns:p14="http://schemas.microsoft.com/office/powerpoint/2010/main" val="36582282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fr-FR" altLang="en-US" sz="3200" noProof="0" dirty="0">
                <a:latin typeface="+mn-lt"/>
              </a:rPr>
              <a:t>Résistance à la fatigue</a:t>
            </a:r>
          </a:p>
        </p:txBody>
      </p:sp>
      <p:sp>
        <p:nvSpPr>
          <p:cNvPr id="45059" name="Content Placeholder 2"/>
          <p:cNvSpPr>
            <a:spLocks noGrp="1"/>
          </p:cNvSpPr>
          <p:nvPr>
            <p:ph idx="1"/>
          </p:nvPr>
        </p:nvSpPr>
        <p:spPr>
          <a:xfrm>
            <a:off x="457199" y="1600200"/>
            <a:ext cx="8406581" cy="3398520"/>
          </a:xfrm>
        </p:spPr>
        <p:txBody>
          <a:bodyPr>
            <a:normAutofit/>
          </a:bodyPr>
          <a:lstStyle/>
          <a:p>
            <a:r>
              <a:rPr lang="fr-FR" altLang="en-US" sz="2800" noProof="0" dirty="0">
                <a:latin typeface="+mn-lt"/>
              </a:rPr>
              <a:t>Le comportement à la fatigue des assemblages soudés est dominé par la géométrie de la soudure</a:t>
            </a:r>
          </a:p>
          <a:p>
            <a:r>
              <a:rPr lang="fr-FR" altLang="en-US" sz="2800" noProof="0" dirty="0"/>
              <a:t>La performance </a:t>
            </a:r>
            <a:r>
              <a:rPr lang="fr-FR" altLang="en-US" sz="2800" dirty="0"/>
              <a:t>des aciers inoxydables </a:t>
            </a:r>
            <a:r>
              <a:rPr lang="fr-FR" altLang="en-US" sz="2800" noProof="0" dirty="0"/>
              <a:t>austénitiques et duplex est au moins aussi bonne que celle de l’acier au carbone</a:t>
            </a:r>
          </a:p>
          <a:p>
            <a:r>
              <a:rPr lang="fr-FR" altLang="en-US" sz="2800" noProof="0" dirty="0">
                <a:latin typeface="+mn-lt"/>
              </a:rPr>
              <a:t>Il convient de suivre les spécifications de l’acier au carbone</a:t>
            </a:r>
          </a:p>
          <a:p>
            <a:endParaRPr lang="fr-FR" altLang="en-US" sz="28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10373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7</a:t>
            </a:r>
          </a:p>
        </p:txBody>
      </p:sp>
      <p:sp>
        <p:nvSpPr>
          <p:cNvPr id="6" name="Sous-titre 5"/>
          <p:cNvSpPr>
            <a:spLocks noGrp="1"/>
          </p:cNvSpPr>
          <p:nvPr>
            <p:ph type="subTitle" idx="1"/>
          </p:nvPr>
        </p:nvSpPr>
        <p:spPr/>
        <p:txBody>
          <a:bodyPr/>
          <a:lstStyle/>
          <a:p>
            <a:r>
              <a:rPr lang="fr-FR" noProof="0" dirty="0">
                <a:latin typeface="+mn-lt"/>
              </a:rPr>
              <a:t>Ressources pour ingénieurs</a:t>
            </a:r>
          </a:p>
        </p:txBody>
      </p:sp>
      <p:sp>
        <p:nvSpPr>
          <p:cNvPr id="7"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8055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fr-FR" altLang="en-US" sz="3200" noProof="0" dirty="0">
                <a:latin typeface="+mn-lt"/>
              </a:rPr>
              <a:t>Ressources pour ingénieurs</a:t>
            </a:r>
          </a:p>
        </p:txBody>
      </p:sp>
      <p:sp>
        <p:nvSpPr>
          <p:cNvPr id="46083" name="Content Placeholder 2"/>
          <p:cNvSpPr>
            <a:spLocks noGrp="1"/>
          </p:cNvSpPr>
          <p:nvPr>
            <p:ph idx="1"/>
          </p:nvPr>
        </p:nvSpPr>
        <p:spPr>
          <a:xfrm>
            <a:off x="457200" y="1600200"/>
            <a:ext cx="8229600" cy="2682240"/>
          </a:xfrm>
        </p:spPr>
        <p:txBody>
          <a:bodyPr>
            <a:normAutofit/>
          </a:bodyPr>
          <a:lstStyle/>
          <a:p>
            <a:r>
              <a:rPr lang="fr-FR" altLang="en-US" sz="2800" noProof="0" dirty="0">
                <a:latin typeface="+mn-lt"/>
              </a:rPr>
              <a:t>Centre d’information en ligne</a:t>
            </a:r>
          </a:p>
          <a:p>
            <a:r>
              <a:rPr lang="fr-FR" altLang="en-US" sz="2800" noProof="0" dirty="0">
                <a:latin typeface="+mn-lt"/>
              </a:rPr>
              <a:t>Étude de cas</a:t>
            </a:r>
          </a:p>
          <a:p>
            <a:r>
              <a:rPr lang="fr-FR" altLang="en-US" sz="2800" noProof="0" dirty="0">
                <a:latin typeface="+mn-lt"/>
              </a:rPr>
              <a:t>Guides de conception et de calcul</a:t>
            </a:r>
          </a:p>
          <a:p>
            <a:r>
              <a:rPr lang="fr-FR" altLang="en-US" sz="2800" noProof="0" dirty="0">
                <a:latin typeface="+mn-lt"/>
              </a:rPr>
              <a:t>Exemples de calcul</a:t>
            </a:r>
          </a:p>
          <a:p>
            <a:r>
              <a:rPr lang="fr-FR" altLang="en-US" sz="2800" noProof="0" dirty="0">
                <a:latin typeface="+mn-lt"/>
              </a:rPr>
              <a:t>Logiciels</a:t>
            </a:r>
          </a:p>
        </p:txBody>
      </p:sp>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56572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516" y="139700"/>
            <a:ext cx="7932737" cy="66182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itle 1"/>
          <p:cNvSpPr>
            <a:spLocks noGrp="1"/>
          </p:cNvSpPr>
          <p:nvPr>
            <p:ph type="title"/>
          </p:nvPr>
        </p:nvSpPr>
        <p:spPr>
          <a:xfrm>
            <a:off x="5831637" y="139700"/>
            <a:ext cx="2664296" cy="360040"/>
          </a:xfrm>
        </p:spPr>
        <p:txBody>
          <a:bodyPr>
            <a:noAutofit/>
          </a:bodyPr>
          <a:lstStyle/>
          <a:p>
            <a:pPr algn="l" eaLnBrk="1" hangingPunct="1"/>
            <a:r>
              <a:rPr lang="fr-FR" altLang="en-US" sz="1800" noProof="0" dirty="0">
                <a:latin typeface="+mn-lt"/>
                <a:hlinkClick r:id="rId4"/>
              </a:rPr>
              <a:t>www.steel-stainless.org</a:t>
            </a:r>
            <a:r>
              <a:rPr lang="fr-FR" altLang="en-US" sz="3200" noProof="0" dirty="0">
                <a:latin typeface="+mn-lt"/>
              </a:rPr>
              <a:t> </a:t>
            </a:r>
          </a:p>
        </p:txBody>
      </p:sp>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2440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a:xfrm>
            <a:off x="0" y="274638"/>
            <a:ext cx="8922774" cy="1143000"/>
          </a:xfrm>
        </p:spPr>
        <p:txBody>
          <a:bodyPr>
            <a:normAutofit/>
          </a:bodyPr>
          <a:lstStyle/>
          <a:p>
            <a:pPr eaLnBrk="1" hangingPunct="1"/>
            <a:r>
              <a:rPr lang="fr-FR" altLang="en-US" sz="2800" noProof="0" dirty="0">
                <a:latin typeface="+mn-lt"/>
              </a:rPr>
              <a:t>Centre d’information de l’acier inoxydable dans la construction : </a:t>
            </a:r>
            <a:r>
              <a:rPr lang="fr-FR" altLang="en-US" sz="2800" noProof="0" dirty="0">
                <a:latin typeface="+mn-lt"/>
                <a:hlinkClick r:id="rId3"/>
              </a:rPr>
              <a:t>www.stainlessconstruction.com</a:t>
            </a:r>
            <a:r>
              <a:rPr lang="fr-FR" altLang="en-US" sz="2800" noProof="0" dirty="0">
                <a:latin typeface="+mn-lt"/>
              </a:rPr>
              <a:t> </a:t>
            </a:r>
          </a:p>
        </p:txBody>
      </p:sp>
      <p:pic>
        <p:nvPicPr>
          <p:cNvPr id="4813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1557338"/>
            <a:ext cx="7561263" cy="45847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364893"/>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lnSpc>
                <a:spcPct val="80000"/>
              </a:lnSpc>
            </a:pPr>
            <a:r>
              <a:rPr lang="fr-FR" altLang="en-US" sz="3200" noProof="0" dirty="0">
                <a:latin typeface="+mn-lt"/>
              </a:rPr>
              <a:t>12 études de cas </a:t>
            </a:r>
            <a:r>
              <a:rPr lang="fr-FR" altLang="en-US" sz="3200" dirty="0">
                <a:latin typeface="+mn-lt"/>
              </a:rPr>
              <a:t>de </a:t>
            </a:r>
            <a:r>
              <a:rPr lang="fr-FR" altLang="en-US" sz="3200" noProof="0" dirty="0">
                <a:latin typeface="+mn-lt"/>
              </a:rPr>
              <a:t>structures</a:t>
            </a:r>
            <a:br>
              <a:rPr lang="fr-FR" altLang="en-US" sz="3200" noProof="0" dirty="0">
                <a:latin typeface="+mn-lt"/>
              </a:rPr>
            </a:br>
            <a:r>
              <a:rPr lang="fr-FR" altLang="en-US" sz="2400" noProof="0" dirty="0">
                <a:latin typeface="+mn-lt"/>
                <a:hlinkClick r:id="rId3"/>
              </a:rPr>
              <a:t>www.steel-stainless.org/CaseStudies</a:t>
            </a:r>
            <a:r>
              <a:rPr lang="fr-FR" altLang="en-US" sz="3200" noProof="0" dirty="0">
                <a:latin typeface="+mn-lt"/>
              </a:rPr>
              <a:t> </a:t>
            </a:r>
          </a:p>
        </p:txBody>
      </p:sp>
      <p:pic>
        <p:nvPicPr>
          <p:cNvPr id="49155" name="Picture 3" descr="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557338"/>
            <a:ext cx="3167062" cy="4508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4" descr="Fig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7428" y="1587500"/>
            <a:ext cx="2403475" cy="180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CIMG412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003" y="4211638"/>
            <a:ext cx="2473325" cy="1855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6" descr="2907200953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1715" y="4230688"/>
            <a:ext cx="2436813" cy="1827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7" descr="untitled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87428" y="1566863"/>
            <a:ext cx="2449512" cy="1814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32646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15400" cy="1143000"/>
          </a:xfrm>
        </p:spPr>
        <p:txBody>
          <a:bodyPr>
            <a:normAutofit/>
          </a:bodyPr>
          <a:lstStyle/>
          <a:p>
            <a:r>
              <a:rPr lang="fr-FR" altLang="en-US" sz="3200" dirty="0">
                <a:latin typeface="+mn-lt"/>
              </a:rPr>
              <a:t>Guide de conception selon les Eurocodes</a:t>
            </a:r>
            <a:endParaRPr lang="fr-FR" sz="3200" dirty="0">
              <a:latin typeface="+mn-lt"/>
            </a:endParaRPr>
          </a:p>
        </p:txBody>
      </p:sp>
      <p:sp>
        <p:nvSpPr>
          <p:cNvPr id="9" name="Content Placeholder 8"/>
          <p:cNvSpPr>
            <a:spLocks noGrp="1"/>
          </p:cNvSpPr>
          <p:nvPr>
            <p:ph sz="half" idx="2"/>
          </p:nvPr>
        </p:nvSpPr>
        <p:spPr>
          <a:xfrm>
            <a:off x="4480560" y="1573213"/>
            <a:ext cx="4237072" cy="4525963"/>
          </a:xfrm>
        </p:spPr>
        <p:txBody>
          <a:bodyPr>
            <a:normAutofit/>
          </a:bodyPr>
          <a:lstStyle/>
          <a:p>
            <a:pPr marL="0" indent="0">
              <a:buNone/>
            </a:pPr>
            <a:r>
              <a:rPr lang="fr-FR" altLang="en-US" sz="2400" dirty="0">
                <a:latin typeface="+mn-lt"/>
                <a:hlinkClick r:id="rId3"/>
              </a:rPr>
              <a:t>www.steel-stainless.org/designmanual</a:t>
            </a:r>
            <a:endParaRPr lang="fr-FR" altLang="en-US" sz="2400" dirty="0">
              <a:latin typeface="+mn-lt"/>
            </a:endParaRPr>
          </a:p>
          <a:p>
            <a:r>
              <a:rPr lang="fr-FR" altLang="en-US" sz="2400" dirty="0">
                <a:latin typeface="+mn-lt"/>
              </a:rPr>
              <a:t>Recommandations</a:t>
            </a:r>
          </a:p>
          <a:p>
            <a:r>
              <a:rPr lang="fr-FR" altLang="en-US" sz="2400" dirty="0">
                <a:latin typeface="+mn-lt"/>
              </a:rPr>
              <a:t>Commentaires</a:t>
            </a:r>
          </a:p>
          <a:p>
            <a:r>
              <a:rPr lang="fr-FR" altLang="en-US" sz="2400" dirty="0">
                <a:latin typeface="+mn-lt"/>
              </a:rPr>
              <a:t>Exemples de calcul</a:t>
            </a:r>
            <a:endParaRPr lang="fr-FR" sz="2400" dirty="0">
              <a:latin typeface="+mn-lt"/>
            </a:endParaRPr>
          </a:p>
        </p:txBody>
      </p:sp>
      <p:sp>
        <p:nvSpPr>
          <p:cNvPr id="7"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1" name="Text Box 6"/>
          <p:cNvSpPr txBox="1">
            <a:spLocks noChangeArrowheads="1"/>
          </p:cNvSpPr>
          <p:nvPr/>
        </p:nvSpPr>
        <p:spPr bwMode="auto">
          <a:xfrm>
            <a:off x="4535810" y="4764088"/>
            <a:ext cx="4093840" cy="125764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36000" bIns="36000">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en-US" sz="2400" b="0" i="0" u="none" strike="noStrike" kern="1200" cap="none" spc="0" normalizeH="0" baseline="0" noProof="0" dirty="0">
                <a:ln>
                  <a:noFill/>
                </a:ln>
                <a:solidFill>
                  <a:prstClr val="black"/>
                </a:solidFill>
                <a:effectLst/>
                <a:uLnTx/>
                <a:uFillTx/>
                <a:latin typeface="Calibri"/>
                <a:ea typeface="+mn-ea"/>
                <a:cs typeface="+mn-cs"/>
              </a:rPr>
              <a:t>Logiciel de calcul en ligne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altLang="en-US" sz="2400" b="0" i="0" u="none" strike="noStrike" kern="1200" cap="none" spc="0" normalizeH="0" baseline="0" noProof="0" dirty="0">
                <a:ln>
                  <a:noFill/>
                </a:ln>
                <a:solidFill>
                  <a:prstClr val="black"/>
                </a:solidFill>
                <a:effectLst/>
                <a:uLnTx/>
                <a:uFillTx/>
                <a:latin typeface="Calibri"/>
                <a:ea typeface="+mn-ea"/>
                <a:cs typeface="+mn-cs"/>
                <a:hlinkClick r:id="rId4"/>
              </a:rPr>
              <a:t>www.steel-stainless.org/software</a:t>
            </a:r>
            <a:r>
              <a:rPr kumimoji="0" lang="fr-FR" altLang="en-US" sz="2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 name="Image 9" descr="Guide EuroInox en Français.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02920" y="1303086"/>
            <a:ext cx="3685031" cy="5214126"/>
          </a:xfrm>
          <a:prstGeom prst="rect">
            <a:avLst/>
          </a:prstGeom>
          <a:ln>
            <a:solidFill>
              <a:schemeClr val="bg1">
                <a:lumMod val="75000"/>
              </a:schemeClr>
            </a:solidFill>
          </a:ln>
          <a:effectLst>
            <a:outerShdw blurRad="50800" dist="38100" dir="2700000" algn="tl" rotWithShape="0">
              <a:prstClr val="black">
                <a:alpha val="60000"/>
              </a:prstClr>
            </a:outerShdw>
          </a:effectLst>
        </p:spPr>
      </p:pic>
    </p:spTree>
    <p:extLst>
      <p:ext uri="{BB962C8B-B14F-4D97-AF65-F5344CB8AC3E}">
        <p14:creationId xmlns:p14="http://schemas.microsoft.com/office/powerpoint/2010/main" val="2092567530"/>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fr-FR" altLang="en-US" sz="3200" noProof="0" dirty="0">
                <a:latin typeface="+mn-lt"/>
              </a:rPr>
              <a:t>Résumé</a:t>
            </a:r>
          </a:p>
        </p:txBody>
      </p:sp>
      <p:sp>
        <p:nvSpPr>
          <p:cNvPr id="5" name="Content Placeholder 4"/>
          <p:cNvSpPr>
            <a:spLocks noGrp="1"/>
          </p:cNvSpPr>
          <p:nvPr>
            <p:ph idx="1"/>
          </p:nvPr>
        </p:nvSpPr>
        <p:spPr>
          <a:xfrm>
            <a:off x="457200" y="1600200"/>
            <a:ext cx="8229600" cy="4419600"/>
          </a:xfrm>
        </p:spPr>
        <p:txBody>
          <a:bodyPr>
            <a:normAutofit/>
          </a:bodyPr>
          <a:lstStyle/>
          <a:p>
            <a:pPr>
              <a:defRPr/>
            </a:pPr>
            <a:r>
              <a:rPr lang="fr-FR" altLang="en-US" sz="2800" noProof="0" dirty="0">
                <a:cs typeface="Arial" pitchFamily="34" charset="0"/>
              </a:rPr>
              <a:t>Performances structurales de l’acier inoxydable : </a:t>
            </a:r>
            <a:br>
              <a:rPr lang="fr-FR" altLang="en-US" sz="2800" noProof="0" dirty="0">
                <a:cs typeface="Arial" pitchFamily="34" charset="0"/>
              </a:rPr>
            </a:br>
            <a:r>
              <a:rPr lang="fr-FR" altLang="en-US" sz="2800" noProof="0" dirty="0">
                <a:solidFill>
                  <a:schemeClr val="bg1">
                    <a:lumMod val="50000"/>
                  </a:schemeClr>
                </a:solidFill>
                <a:cs typeface="Arial" pitchFamily="34" charset="0"/>
              </a:rPr>
              <a:t>Similaires à celles de l’acier au carbone mais quelques modifications sont nécessaires en raison de la non-linéarité de la loi contrainte-déformation</a:t>
            </a:r>
          </a:p>
          <a:p>
            <a:pPr algn="just">
              <a:defRPr/>
            </a:pPr>
            <a:r>
              <a:rPr lang="fr-FR" altLang="en-US" sz="2800" noProof="0" dirty="0">
                <a:cs typeface="Arial" pitchFamily="34" charset="0"/>
              </a:rPr>
              <a:t>Des règles de calcul ont été développées</a:t>
            </a:r>
          </a:p>
          <a:p>
            <a:pPr algn="just">
              <a:defRPr/>
            </a:pPr>
            <a:r>
              <a:rPr lang="fr-FR" altLang="en-US" sz="2800" noProof="0" dirty="0">
                <a:latin typeface="+mn-lt"/>
                <a:cs typeface="Arial" pitchFamily="34" charset="0"/>
              </a:rPr>
              <a:t>Des ressources (guides de calcul, études de cas, exemples rédigés, logiciels, etc.) sont disponibles gratuitement ! </a:t>
            </a:r>
          </a:p>
        </p:txBody>
      </p:sp>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58661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latin typeface="+mn-lt"/>
              </a:rPr>
              <a:t>Références</a:t>
            </a:r>
          </a:p>
        </p:txBody>
      </p:sp>
      <p:sp>
        <p:nvSpPr>
          <p:cNvPr id="3" name="Tijdelijke aanduiding voor inhoud 2"/>
          <p:cNvSpPr>
            <a:spLocks noGrp="1"/>
          </p:cNvSpPr>
          <p:nvPr>
            <p:ph idx="1"/>
          </p:nvPr>
        </p:nvSpPr>
        <p:spPr/>
        <p:txBody>
          <a:bodyPr>
            <a:normAutofit fontScale="55000" lnSpcReduction="20000"/>
          </a:bodyPr>
          <a:lstStyle/>
          <a:p>
            <a:r>
              <a:rPr lang="fr-FR" sz="3300" dirty="0"/>
              <a:t>EN 1993-1-1. Eurocode 3 : Calcul des structures en acier – Partie 1-1 : Règles générales et règles pour les bâtiments. 2005</a:t>
            </a:r>
          </a:p>
          <a:p>
            <a:endParaRPr lang="fr-FR" dirty="0">
              <a:latin typeface="+mn-lt"/>
            </a:endParaRPr>
          </a:p>
          <a:p>
            <a:r>
              <a:rPr lang="fr-FR" sz="3300" dirty="0"/>
              <a:t>EN 1993-1-4. Eurocode 3 : Calcul des structures en acier – Partie 1-4 : Règles générales - Règles supplémentaires pour les aciers inoxydables. 2006</a:t>
            </a:r>
          </a:p>
          <a:p>
            <a:endParaRPr lang="fr-FR" dirty="0">
              <a:latin typeface="+mn-lt"/>
            </a:endParaRPr>
          </a:p>
          <a:p>
            <a:r>
              <a:rPr lang="fr-FR" dirty="0"/>
              <a:t>EN 1993-1-4. Eurocode 3 : Calcul des structures en acier – Partie 1-4 : Règles générales - Règles supplémentaires pour les aciers inoxydables. </a:t>
            </a:r>
            <a:r>
              <a:rPr lang="fr-FR" dirty="0">
                <a:latin typeface="+mn-lt"/>
              </a:rPr>
              <a:t>Modifications 2015</a:t>
            </a:r>
          </a:p>
          <a:p>
            <a:endParaRPr lang="fr-FR" dirty="0">
              <a:latin typeface="+mn-lt"/>
            </a:endParaRPr>
          </a:p>
          <a:p>
            <a:r>
              <a:rPr lang="en-US" dirty="0">
                <a:latin typeface="+mn-lt"/>
              </a:rPr>
              <a:t>AISI Standard. North American specification Appendix 1 : Design of Cold-Formed Steel Structural Members Using the Direct Strength Method. 2007</a:t>
            </a:r>
          </a:p>
          <a:p>
            <a:endParaRPr lang="en-US" dirty="0">
              <a:latin typeface="+mn-lt"/>
            </a:endParaRPr>
          </a:p>
          <a:p>
            <a:r>
              <a:rPr lang="en-US" dirty="0">
                <a:latin typeface="+mn-lt"/>
              </a:rPr>
              <a:t>B.W. Schafer. Review : The Direct Strength Method of cold-formed steel member design. Journal of Constructional Steel Research 64 (2008) 766-778</a:t>
            </a:r>
          </a:p>
          <a:p>
            <a:endParaRPr lang="en-US" dirty="0">
              <a:latin typeface="+mn-lt"/>
            </a:endParaRPr>
          </a:p>
          <a:p>
            <a:r>
              <a:rPr lang="en-US" dirty="0">
                <a:latin typeface="+mn-lt"/>
              </a:rPr>
              <a:t>S. Afshan, L. Gardner. The continuous strength method for structural stainless steel design. Thin-Walled Structures 68 (2013) 42-49</a:t>
            </a:r>
          </a:p>
        </p:txBody>
      </p:sp>
      <p:sp>
        <p:nvSpPr>
          <p:cNvPr id="5" name="Rechthoek 4"/>
          <p:cNvSpPr/>
          <p:nvPr/>
        </p:nvSpPr>
        <p:spPr>
          <a:xfrm>
            <a:off x="0" y="0"/>
            <a:ext cx="179512"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74770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5"/>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5818" name="Rectangle 42"/>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 name="Title 1"/>
          <p:cNvSpPr>
            <a:spLocks noGrp="1"/>
          </p:cNvSpPr>
          <p:nvPr>
            <p:ph type="ctrTitle"/>
          </p:nvPr>
        </p:nvSpPr>
        <p:spPr/>
        <p:txBody>
          <a:bodyPr/>
          <a:lstStyle/>
          <a:p>
            <a:r>
              <a:rPr lang="fr-FR" noProof="0" dirty="0">
                <a:latin typeface="+mn-lt"/>
              </a:rPr>
              <a:t>Merci !</a:t>
            </a:r>
          </a:p>
        </p:txBody>
      </p:sp>
      <p:sp>
        <p:nvSpPr>
          <p:cNvPr id="6" name="Espace réservé du numéro de diapositive 3"/>
          <p:cNvSpPr>
            <a:spLocks noGrp="1"/>
          </p:cNvSpPr>
          <p:nvPr>
            <p:ph type="sldNum" sz="quarter" idx="12"/>
          </p:nvPr>
        </p:nvSpPr>
        <p:spPr>
          <a:xfrm rot="16200000">
            <a:off x="8806116" y="6494096"/>
            <a:ext cx="475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5418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18955"/>
            <a:ext cx="5486400" cy="566738"/>
          </a:xfrm>
        </p:spPr>
        <p:txBody>
          <a:bodyPr>
            <a:normAutofit/>
          </a:bodyPr>
          <a:lstStyle/>
          <a:p>
            <a:r>
              <a:rPr lang="fr-FR" noProof="0" dirty="0"/>
              <a:t>Pont Broadmeadow à Dublin, Irlande (2003)</a:t>
            </a:r>
            <a:r>
              <a:rPr lang="fr-FR" baseline="50000" noProof="0" dirty="0"/>
              <a:t>10</a:t>
            </a:r>
          </a:p>
        </p:txBody>
      </p:sp>
      <p:sp>
        <p:nvSpPr>
          <p:cNvPr id="8" name="Picture Placeholder 7"/>
          <p:cNvSpPr>
            <a:spLocks noGrp="1"/>
          </p:cNvSpPr>
          <p:nvPr>
            <p:ph type="pic" idx="1"/>
          </p:nvPr>
        </p:nvSpPr>
        <p:spPr/>
      </p:sp>
      <p:sp>
        <p:nvSpPr>
          <p:cNvPr id="4" name="Content Placeholder 3"/>
          <p:cNvSpPr>
            <a:spLocks noGrp="1"/>
          </p:cNvSpPr>
          <p:nvPr>
            <p:ph type="body" sz="half" idx="2"/>
          </p:nvPr>
        </p:nvSpPr>
        <p:spPr>
          <a:xfrm>
            <a:off x="971600" y="5367338"/>
            <a:ext cx="7128792" cy="804862"/>
          </a:xfrm>
        </p:spPr>
        <p:txBody>
          <a:bodyPr>
            <a:normAutofit/>
          </a:bodyPr>
          <a:lstStyle/>
          <a:p>
            <a:pPr algn="just"/>
            <a:r>
              <a:rPr lang="fr-FR" sz="1600" noProof="0" dirty="0"/>
              <a:t>Nouvel ouvrage construit au-dessus de l’estuaire utilisant 105 tonnes d’acier inoxydable dans les piles et les </a:t>
            </a:r>
            <a:r>
              <a:rPr lang="fr-FR" sz="1600" dirty="0"/>
              <a:t>parapets</a:t>
            </a:r>
            <a:r>
              <a:rPr lang="fr-FR" sz="1600" noProof="0" dirty="0"/>
              <a:t>.</a:t>
            </a:r>
          </a:p>
        </p:txBody>
      </p:sp>
      <p:pic>
        <p:nvPicPr>
          <p:cNvPr id="5" name="Picture 2"/>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8792" y="476672"/>
            <a:ext cx="7041600" cy="42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448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1" y="144016"/>
            <a:ext cx="3347359" cy="980728"/>
          </a:xfrm>
        </p:spPr>
        <p:txBody>
          <a:bodyPr>
            <a:normAutofit/>
          </a:bodyPr>
          <a:lstStyle/>
          <a:p>
            <a:pPr algn="l"/>
            <a:r>
              <a:rPr lang="fr-FR" sz="2400" b="1" noProof="0" dirty="0"/>
              <a:t>Réparation de la digue</a:t>
            </a:r>
            <a:br>
              <a:rPr lang="fr-FR" sz="2400" b="1" noProof="0" dirty="0"/>
            </a:br>
            <a:r>
              <a:rPr lang="fr-FR" sz="2400" b="1" noProof="0" dirty="0"/>
              <a:t>de Bayonne, France</a:t>
            </a:r>
          </a:p>
        </p:txBody>
      </p:sp>
      <p:grpSp>
        <p:nvGrpSpPr>
          <p:cNvPr id="6" name="Group 5"/>
          <p:cNvGrpSpPr/>
          <p:nvPr/>
        </p:nvGrpSpPr>
        <p:grpSpPr>
          <a:xfrm>
            <a:off x="0" y="9734"/>
            <a:ext cx="5292000" cy="2888761"/>
            <a:chOff x="-20761" y="-15207"/>
            <a:chExt cx="5292000" cy="2888761"/>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61" y="-15207"/>
              <a:ext cx="5292000" cy="2510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786308" y="2504222"/>
              <a:ext cx="1484931" cy="369332"/>
            </a:xfrm>
            <a:prstGeom prst="rect">
              <a:avLst/>
            </a:prstGeom>
            <a:noFill/>
          </p:spPr>
          <p:txBody>
            <a:bodyPr wrap="square" rtlCol="0">
              <a:spAutoFit/>
            </a:bodyPr>
            <a:lstStyle/>
            <a:p>
              <a:pPr algn="r"/>
              <a:r>
                <a:rPr lang="fr-FR" dirty="0"/>
                <a:t>Vue aérienne</a:t>
              </a:r>
            </a:p>
          </p:txBody>
        </p:sp>
      </p:grpSp>
      <p:pic>
        <p:nvPicPr>
          <p:cNvPr id="7" name="Picture 2" descr="D:\Mes docs\ISSF_Projects_under_way\Education to Stainless_Steels\Pictures\fissure dalle lo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83731"/>
            <a:ext cx="4536000" cy="3401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D:\Mes docs\ISSF_Projects_under_way\Education to Stainless_Steels\Pictures\DN Photo 19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49688" y="4586574"/>
            <a:ext cx="3256445" cy="2271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2727" y="1070555"/>
            <a:ext cx="3312000" cy="3570208"/>
          </a:xfrm>
          <a:prstGeom prst="rect">
            <a:avLst/>
          </a:prstGeom>
          <a:noFill/>
        </p:spPr>
        <p:txBody>
          <a:bodyPr wrap="square" rtlCol="0">
            <a:spAutoFit/>
          </a:bodyPr>
          <a:lstStyle/>
          <a:p>
            <a:pPr marL="72000" lvl="1" algn="just">
              <a:spcAft>
                <a:spcPts val="600"/>
              </a:spcAft>
            </a:pPr>
            <a:r>
              <a:rPr lang="fr-FR" dirty="0"/>
              <a:t>Digue construite dans les années 1960 pour protéger l’entrée du port </a:t>
            </a:r>
          </a:p>
          <a:p>
            <a:pPr marL="72000" lvl="1" algn="just">
              <a:spcAft>
                <a:spcPts val="600"/>
              </a:spcAft>
            </a:pPr>
            <a:r>
              <a:rPr lang="fr-FR" dirty="0"/>
              <a:t>Le côté océan est plus haut et il est protégé par des blocs de 40 t  qui doivent être remplacés au fur et à mesure de leur usure par les tempêtes.</a:t>
            </a:r>
          </a:p>
          <a:p>
            <a:pPr marL="72000" lvl="1" algn="just">
              <a:spcAft>
                <a:spcPts val="600"/>
              </a:spcAft>
            </a:pPr>
            <a:r>
              <a:rPr lang="fr-FR" dirty="0"/>
              <a:t>Du côté rivière, une plate-forme de 7 m de large permet aux grues à forte capacité de soulever les blocs</a:t>
            </a:r>
          </a:p>
        </p:txBody>
      </p:sp>
      <p:sp>
        <p:nvSpPr>
          <p:cNvPr id="10" name="TextBox 9"/>
          <p:cNvSpPr txBox="1"/>
          <p:nvPr/>
        </p:nvSpPr>
        <p:spPr>
          <a:xfrm>
            <a:off x="-1" y="3101527"/>
            <a:ext cx="4747847" cy="369332"/>
          </a:xfrm>
          <a:prstGeom prst="rect">
            <a:avLst/>
          </a:prstGeom>
          <a:noFill/>
        </p:spPr>
        <p:txBody>
          <a:bodyPr wrap="square" rtlCol="0">
            <a:spAutoFit/>
          </a:bodyPr>
          <a:lstStyle/>
          <a:p>
            <a:r>
              <a:rPr lang="fr-FR" dirty="0"/>
              <a:t>Fissures à réparer sur le quai et le mur</a:t>
            </a:r>
          </a:p>
        </p:txBody>
      </p:sp>
    </p:spTree>
    <p:extLst>
      <p:ext uri="{BB962C8B-B14F-4D97-AF65-F5344CB8AC3E}">
        <p14:creationId xmlns:p14="http://schemas.microsoft.com/office/powerpoint/2010/main" val="418426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6" y="395372"/>
            <a:ext cx="3510118" cy="369332"/>
          </a:xfrm>
          <a:prstGeom prst="rect">
            <a:avLst/>
          </a:prstGeom>
          <a:noFill/>
        </p:spPr>
        <p:txBody>
          <a:bodyPr wrap="square" rtlCol="0">
            <a:spAutoFit/>
          </a:bodyPr>
          <a:lstStyle/>
          <a:p>
            <a:r>
              <a:rPr lang="fr-FR" dirty="0"/>
              <a:t>Coupe de la digue</a:t>
            </a:r>
          </a:p>
        </p:txBody>
      </p:sp>
      <p:sp>
        <p:nvSpPr>
          <p:cNvPr id="11" name="TextBox 10"/>
          <p:cNvSpPr txBox="1"/>
          <p:nvPr/>
        </p:nvSpPr>
        <p:spPr>
          <a:xfrm>
            <a:off x="5991399" y="1580599"/>
            <a:ext cx="2829073" cy="1200329"/>
          </a:xfrm>
          <a:prstGeom prst="rect">
            <a:avLst/>
          </a:prstGeom>
          <a:noFill/>
        </p:spPr>
        <p:txBody>
          <a:bodyPr wrap="square" rtlCol="0">
            <a:spAutoFit/>
          </a:bodyPr>
          <a:lstStyle/>
          <a:p>
            <a:pPr algn="just"/>
            <a:r>
              <a:rPr lang="fr-FR" dirty="0"/>
              <a:t>La plateforme et le mur de quai ont été renforcés par des ronds à béton en inox «lean duplex » (EN 1.4362)</a:t>
            </a:r>
            <a:r>
              <a:rPr lang="fr-FR" sz="1600" baseline="50000" dirty="0"/>
              <a:t>11</a:t>
            </a:r>
          </a:p>
        </p:txBody>
      </p:sp>
      <p:grpSp>
        <p:nvGrpSpPr>
          <p:cNvPr id="7" name="Group 6"/>
          <p:cNvGrpSpPr/>
          <p:nvPr/>
        </p:nvGrpSpPr>
        <p:grpSpPr>
          <a:xfrm>
            <a:off x="-25968" y="3378188"/>
            <a:ext cx="8918448" cy="3143335"/>
            <a:chOff x="-25968" y="3881941"/>
            <a:chExt cx="8918448" cy="3143335"/>
          </a:xfrm>
        </p:grpSpPr>
        <p:sp>
          <p:nvSpPr>
            <p:cNvPr id="3" name="TextBox 2"/>
            <p:cNvSpPr txBox="1"/>
            <p:nvPr/>
          </p:nvSpPr>
          <p:spPr>
            <a:xfrm>
              <a:off x="-25968" y="3881941"/>
              <a:ext cx="3536167" cy="369332"/>
            </a:xfrm>
            <a:prstGeom prst="rect">
              <a:avLst/>
            </a:prstGeom>
            <a:noFill/>
          </p:spPr>
          <p:txBody>
            <a:bodyPr wrap="square" rtlCol="0">
              <a:spAutoFit/>
            </a:bodyPr>
            <a:lstStyle/>
            <a:p>
              <a:r>
                <a:rPr lang="fr-FR" dirty="0"/>
                <a:t>Travaux de réparation de la digue</a:t>
              </a:r>
            </a:p>
          </p:txBody>
        </p:sp>
        <p:grpSp>
          <p:nvGrpSpPr>
            <p:cNvPr id="6" name="Group 5"/>
            <p:cNvGrpSpPr/>
            <p:nvPr/>
          </p:nvGrpSpPr>
          <p:grpSpPr>
            <a:xfrm>
              <a:off x="72006" y="4289275"/>
              <a:ext cx="8820474" cy="2736001"/>
              <a:chOff x="-1" y="3854345"/>
              <a:chExt cx="8820474" cy="2736001"/>
            </a:xfrm>
          </p:grpSpPr>
          <p:pic>
            <p:nvPicPr>
              <p:cNvPr id="9" name="Picture 3" descr="D:\Mes docs\ISSF_Projects_under_way\Education to Stainless_Steels\Pictures\digue-bayon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854346"/>
                <a:ext cx="3647679" cy="273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10117" y="3854345"/>
                <a:ext cx="5310356" cy="273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5" name="TextBox 4"/>
          <p:cNvSpPr txBox="1"/>
          <p:nvPr/>
        </p:nvSpPr>
        <p:spPr>
          <a:xfrm>
            <a:off x="3635895" y="3390545"/>
            <a:ext cx="5260969" cy="369332"/>
          </a:xfrm>
          <a:prstGeom prst="rect">
            <a:avLst/>
          </a:prstGeom>
          <a:noFill/>
        </p:spPr>
        <p:txBody>
          <a:bodyPr wrap="square" rtlCol="0">
            <a:spAutoFit/>
          </a:bodyPr>
          <a:lstStyle/>
          <a:p>
            <a:pPr algn="r"/>
            <a:r>
              <a:rPr lang="fr-FR" dirty="0"/>
              <a:t>Vue d’une tempête frappant la digue début 2014</a:t>
            </a: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504" y="804916"/>
            <a:ext cx="5740400" cy="1892300"/>
          </a:xfrm>
          <a:prstGeom prst="rect">
            <a:avLst/>
          </a:prstGeom>
        </p:spPr>
      </p:pic>
      <p:sp>
        <p:nvSpPr>
          <p:cNvPr id="12" name="ZoneTexte 11"/>
          <p:cNvSpPr txBox="1"/>
          <p:nvPr/>
        </p:nvSpPr>
        <p:spPr>
          <a:xfrm>
            <a:off x="5316070" y="2429436"/>
            <a:ext cx="396000" cy="184666"/>
          </a:xfrm>
          <a:prstGeom prst="rect">
            <a:avLst/>
          </a:prstGeom>
          <a:solidFill>
            <a:schemeClr val="bg1">
              <a:lumMod val="95000"/>
            </a:schemeClr>
          </a:solidFill>
        </p:spPr>
        <p:txBody>
          <a:bodyPr wrap="square" lIns="0" tIns="0" rIns="0" bIns="0" rtlCol="0">
            <a:spAutoFit/>
          </a:bodyPr>
          <a:lstStyle/>
          <a:p>
            <a:r>
              <a:rPr lang="fr-FR" sz="1200" dirty="0"/>
              <a:t>Océan</a:t>
            </a:r>
          </a:p>
        </p:txBody>
      </p:sp>
      <p:sp>
        <p:nvSpPr>
          <p:cNvPr id="13" name="ZoneTexte 12"/>
          <p:cNvSpPr txBox="1"/>
          <p:nvPr/>
        </p:nvSpPr>
        <p:spPr>
          <a:xfrm>
            <a:off x="3926542" y="1846732"/>
            <a:ext cx="1855694" cy="138499"/>
          </a:xfrm>
          <a:prstGeom prst="rect">
            <a:avLst/>
          </a:prstGeom>
          <a:solidFill>
            <a:schemeClr val="bg1"/>
          </a:solidFill>
        </p:spPr>
        <p:txBody>
          <a:bodyPr wrap="square" lIns="0" tIns="0" rIns="0" bIns="0" rtlCol="0">
            <a:spAutoFit/>
          </a:bodyPr>
          <a:lstStyle/>
          <a:p>
            <a:r>
              <a:rPr lang="fr-FR" sz="900" dirty="0"/>
              <a:t>Renforcement avec des blocs de 40 t</a:t>
            </a:r>
          </a:p>
        </p:txBody>
      </p:sp>
      <p:sp>
        <p:nvSpPr>
          <p:cNvPr id="14" name="ZoneTexte 13"/>
          <p:cNvSpPr txBox="1"/>
          <p:nvPr/>
        </p:nvSpPr>
        <p:spPr>
          <a:xfrm>
            <a:off x="170335" y="2052920"/>
            <a:ext cx="1836000" cy="138499"/>
          </a:xfrm>
          <a:prstGeom prst="rect">
            <a:avLst/>
          </a:prstGeom>
          <a:solidFill>
            <a:schemeClr val="bg1"/>
          </a:solidFill>
        </p:spPr>
        <p:txBody>
          <a:bodyPr wrap="square" lIns="0" tIns="0" rIns="0" bIns="0" rtlCol="0">
            <a:spAutoFit/>
          </a:bodyPr>
          <a:lstStyle/>
          <a:p>
            <a:r>
              <a:rPr lang="fr-FR" sz="900" dirty="0"/>
              <a:t>  Renforcement du remblai rocheux</a:t>
            </a:r>
          </a:p>
        </p:txBody>
      </p:sp>
      <p:sp>
        <p:nvSpPr>
          <p:cNvPr id="15" name="ZoneTexte 14"/>
          <p:cNvSpPr txBox="1"/>
          <p:nvPr/>
        </p:nvSpPr>
        <p:spPr>
          <a:xfrm>
            <a:off x="869572" y="1255064"/>
            <a:ext cx="914399" cy="138499"/>
          </a:xfrm>
          <a:prstGeom prst="rect">
            <a:avLst/>
          </a:prstGeom>
          <a:solidFill>
            <a:schemeClr val="bg1"/>
          </a:solidFill>
        </p:spPr>
        <p:txBody>
          <a:bodyPr wrap="square" lIns="0" tIns="0" rIns="0" bIns="0" rtlCol="0">
            <a:spAutoFit/>
          </a:bodyPr>
          <a:lstStyle/>
          <a:p>
            <a:r>
              <a:rPr lang="fr-FR" sz="900" dirty="0"/>
              <a:t>Trous forés</a:t>
            </a:r>
          </a:p>
        </p:txBody>
      </p:sp>
      <p:sp>
        <p:nvSpPr>
          <p:cNvPr id="16" name="ZoneTexte 15"/>
          <p:cNvSpPr txBox="1"/>
          <p:nvPr/>
        </p:nvSpPr>
        <p:spPr>
          <a:xfrm>
            <a:off x="1228160" y="1703300"/>
            <a:ext cx="914399" cy="138499"/>
          </a:xfrm>
          <a:prstGeom prst="rect">
            <a:avLst/>
          </a:prstGeom>
          <a:solidFill>
            <a:schemeClr val="bg1"/>
          </a:solidFill>
        </p:spPr>
        <p:txBody>
          <a:bodyPr wrap="square" lIns="0" tIns="0" rIns="0" bIns="0" rtlCol="0">
            <a:spAutoFit/>
          </a:bodyPr>
          <a:lstStyle/>
          <a:p>
            <a:r>
              <a:rPr lang="fr-FR" sz="900" dirty="0"/>
              <a:t>Cavités à remplir</a:t>
            </a:r>
          </a:p>
        </p:txBody>
      </p:sp>
      <p:sp>
        <p:nvSpPr>
          <p:cNvPr id="17" name="ZoneTexte 16"/>
          <p:cNvSpPr txBox="1"/>
          <p:nvPr/>
        </p:nvSpPr>
        <p:spPr>
          <a:xfrm>
            <a:off x="645455" y="2460911"/>
            <a:ext cx="684000" cy="184666"/>
          </a:xfrm>
          <a:prstGeom prst="rect">
            <a:avLst/>
          </a:prstGeom>
          <a:solidFill>
            <a:srgbClr val="E2E7A1"/>
          </a:solidFill>
          <a:effectLst>
            <a:softEdge rad="31750"/>
          </a:effectLst>
        </p:spPr>
        <p:txBody>
          <a:bodyPr wrap="square" lIns="0" tIns="0" rIns="0" bIns="0" rtlCol="0" anchor="ctr" anchorCtr="0">
            <a:spAutoFit/>
          </a:bodyPr>
          <a:lstStyle/>
          <a:p>
            <a:pPr algn="ctr"/>
            <a:r>
              <a:rPr lang="fr-FR" sz="1200" dirty="0"/>
              <a:t>L’Adour</a:t>
            </a:r>
          </a:p>
        </p:txBody>
      </p:sp>
      <p:sp>
        <p:nvSpPr>
          <p:cNvPr id="18" name="ZoneTexte 17"/>
          <p:cNvSpPr txBox="1"/>
          <p:nvPr/>
        </p:nvSpPr>
        <p:spPr>
          <a:xfrm>
            <a:off x="2483230" y="959226"/>
            <a:ext cx="1855694" cy="276999"/>
          </a:xfrm>
          <a:prstGeom prst="rect">
            <a:avLst/>
          </a:prstGeom>
          <a:solidFill>
            <a:schemeClr val="bg1"/>
          </a:solidFill>
        </p:spPr>
        <p:txBody>
          <a:bodyPr wrap="square" lIns="0" tIns="0" rIns="0" bIns="0" rtlCol="0">
            <a:spAutoFit/>
          </a:bodyPr>
          <a:lstStyle/>
          <a:p>
            <a:r>
              <a:rPr lang="fr-FR" sz="900" dirty="0"/>
              <a:t>Dalle en béton armé avec des ancrages en partie inférieure</a:t>
            </a:r>
          </a:p>
        </p:txBody>
      </p:sp>
      <p:sp>
        <p:nvSpPr>
          <p:cNvPr id="21" name="Title 1"/>
          <p:cNvSpPr>
            <a:spLocks noGrp="1"/>
          </p:cNvSpPr>
          <p:nvPr>
            <p:ph type="title"/>
          </p:nvPr>
        </p:nvSpPr>
        <p:spPr>
          <a:xfrm>
            <a:off x="6025243" y="144015"/>
            <a:ext cx="2824843" cy="1325555"/>
          </a:xfrm>
        </p:spPr>
        <p:txBody>
          <a:bodyPr>
            <a:normAutofit/>
          </a:bodyPr>
          <a:lstStyle/>
          <a:p>
            <a:pPr algn="l"/>
            <a:r>
              <a:rPr lang="fr-FR" sz="2400" b="1" noProof="0" dirty="0"/>
              <a:t>Réparation de la digue de Bayonne, France</a:t>
            </a:r>
          </a:p>
        </p:txBody>
      </p:sp>
    </p:spTree>
    <p:extLst>
      <p:ext uri="{BB962C8B-B14F-4D97-AF65-F5344CB8AC3E}">
        <p14:creationId xmlns:p14="http://schemas.microsoft.com/office/powerpoint/2010/main" val="371842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8146" y="4800600"/>
            <a:ext cx="5621768" cy="566738"/>
          </a:xfrm>
        </p:spPr>
        <p:txBody>
          <a:bodyPr>
            <a:normAutofit/>
          </a:bodyPr>
          <a:lstStyle/>
          <a:p>
            <a:r>
              <a:rPr lang="fr-FR" noProof="0" dirty="0"/>
              <a:t>Pont Belt Parkway à Brooklyn, USA (2004)</a:t>
            </a:r>
            <a:r>
              <a:rPr lang="fr-FR" baseline="50000" noProof="0" dirty="0"/>
              <a:t>14</a:t>
            </a:r>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1718146" y="5367338"/>
            <a:ext cx="5621768" cy="1490662"/>
          </a:xfrm>
        </p:spPr>
        <p:txBody>
          <a:bodyPr>
            <a:normAutofit/>
          </a:bodyPr>
          <a:lstStyle/>
          <a:p>
            <a:pPr algn="just"/>
            <a:r>
              <a:rPr lang="fr-FR" sz="1600" noProof="0" dirty="0"/>
              <a:t>Pour garantir </a:t>
            </a:r>
            <a:r>
              <a:rPr lang="fr-FR" sz="1600" dirty="0"/>
              <a:t>résistance </a:t>
            </a:r>
            <a:r>
              <a:rPr lang="fr-FR" sz="1600" noProof="0" dirty="0"/>
              <a:t>et </a:t>
            </a:r>
            <a:r>
              <a:rPr lang="fr-FR" sz="1600" dirty="0"/>
              <a:t>durabilité </a:t>
            </a:r>
            <a:r>
              <a:rPr lang="fr-FR" sz="1600" noProof="0" dirty="0"/>
              <a:t>à long terme (100 ans) contre les attaques corrosives de l’environnement maritime de la zone et contre les sels de déverglaçage routiers, les travées du pont et les garde-corps ont été renforcés avec des ronds à béton en acier inoxydable de nuance 2205. </a:t>
            </a:r>
          </a:p>
        </p:txBody>
      </p:sp>
    </p:spTree>
    <p:extLst>
      <p:ext uri="{BB962C8B-B14F-4D97-AF65-F5344CB8AC3E}">
        <p14:creationId xmlns:p14="http://schemas.microsoft.com/office/powerpoint/2010/main" val="407765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noProof="0" dirty="0"/>
              <a:t>Quand est-ce que l’utilisation de ronds à béton en acier inoxydable doit être envisagée</a:t>
            </a:r>
            <a:r>
              <a:rPr lang="fr-FR" sz="2800" baseline="50000" noProof="0" dirty="0"/>
              <a:t>15-20</a:t>
            </a:r>
            <a:r>
              <a:rPr lang="fr-FR" sz="2800" noProof="0" dirty="0"/>
              <a:t> ?</a:t>
            </a:r>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pPr>
              <a:buNone/>
            </a:pPr>
            <a:r>
              <a:rPr lang="fr-FR" noProof="0" dirty="0"/>
              <a:t>Dans les environnement corrosifs : </a:t>
            </a:r>
          </a:p>
          <a:p>
            <a:r>
              <a:rPr lang="fr-FR" noProof="0" dirty="0"/>
              <a:t>Eau de mer et plus encore dans les climats chauds </a:t>
            </a:r>
          </a:p>
          <a:p>
            <a:pPr lvl="1"/>
            <a:r>
              <a:rPr lang="fr-FR" noProof="0" dirty="0"/>
              <a:t>ponts</a:t>
            </a:r>
          </a:p>
          <a:p>
            <a:pPr lvl="1"/>
            <a:r>
              <a:rPr lang="fr-FR" noProof="0" dirty="0"/>
              <a:t>jetées</a:t>
            </a:r>
          </a:p>
          <a:p>
            <a:pPr lvl="1"/>
            <a:r>
              <a:rPr lang="fr-FR" noProof="0" dirty="0"/>
              <a:t>quais</a:t>
            </a:r>
          </a:p>
          <a:p>
            <a:pPr lvl="1"/>
            <a:r>
              <a:rPr lang="fr-FR" noProof="0" dirty="0"/>
              <a:t>ancrages de candélabres, balustrades….</a:t>
            </a:r>
          </a:p>
          <a:p>
            <a:pPr lvl="1"/>
            <a:r>
              <a:rPr lang="fr-FR" noProof="0" dirty="0"/>
              <a:t>digues</a:t>
            </a:r>
          </a:p>
          <a:p>
            <a:pPr lvl="1"/>
            <a:r>
              <a:rPr lang="fr-FR" noProof="0" dirty="0"/>
              <a:t>…..</a:t>
            </a:r>
          </a:p>
          <a:p>
            <a:r>
              <a:rPr lang="fr-FR" noProof="0" dirty="0"/>
              <a:t>Sels de déverglaçage</a:t>
            </a:r>
          </a:p>
          <a:p>
            <a:pPr lvl="1"/>
            <a:r>
              <a:rPr lang="fr-FR" noProof="0" dirty="0"/>
              <a:t>ponts</a:t>
            </a:r>
          </a:p>
          <a:p>
            <a:pPr lvl="1"/>
            <a:r>
              <a:rPr lang="fr-FR" noProof="0" dirty="0"/>
              <a:t>viaducs et échangeurs</a:t>
            </a:r>
          </a:p>
          <a:p>
            <a:pPr lvl="1"/>
            <a:r>
              <a:rPr lang="fr-FR" noProof="0" dirty="0"/>
              <a:t>parcs de stationnement</a:t>
            </a:r>
          </a:p>
          <a:p>
            <a:r>
              <a:rPr lang="fr-FR" noProof="0" dirty="0"/>
              <a:t>Réservoirs de retraitement des eaux usées</a:t>
            </a:r>
          </a:p>
          <a:p>
            <a:r>
              <a:rPr lang="fr-FR" noProof="0" dirty="0"/>
              <a:t>Usines de dessalement de l’eau de mer</a:t>
            </a:r>
          </a:p>
          <a:p>
            <a:r>
              <a:rPr lang="fr-FR" noProof="0" dirty="0"/>
              <a:t>Structures à très grande durée de vie</a:t>
            </a:r>
          </a:p>
          <a:p>
            <a:pPr lvl="1"/>
            <a:r>
              <a:rPr lang="fr-FR" noProof="0" dirty="0"/>
              <a:t>réparation des monuments historiques</a:t>
            </a:r>
          </a:p>
          <a:p>
            <a:pPr lvl="1"/>
            <a:r>
              <a:rPr lang="fr-FR" sz="2700" noProof="0" dirty="0"/>
              <a:t>dispositifs de stockage de déchets radioactifs</a:t>
            </a:r>
          </a:p>
          <a:p>
            <a:r>
              <a:rPr lang="fr-FR" noProof="0" dirty="0"/>
              <a:t>Dans les environnements mal connus dans lesquels :</a:t>
            </a:r>
          </a:p>
          <a:p>
            <a:pPr lvl="1"/>
            <a:r>
              <a:rPr lang="fr-FR" noProof="0" dirty="0"/>
              <a:t>l’inspection est impossible,</a:t>
            </a:r>
          </a:p>
          <a:p>
            <a:pPr lvl="1"/>
            <a:r>
              <a:rPr lang="fr-FR" noProof="0" dirty="0"/>
              <a:t>les réparations sont presque impossibles ou très coûteuses</a:t>
            </a:r>
          </a:p>
        </p:txBody>
      </p:sp>
    </p:spTree>
    <p:extLst>
      <p:ext uri="{BB962C8B-B14F-4D97-AF65-F5344CB8AC3E}">
        <p14:creationId xmlns:p14="http://schemas.microsoft.com/office/powerpoint/2010/main" val="352053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980"/>
            <a:ext cx="8917200" cy="766800"/>
          </a:xfrm>
        </p:spPr>
        <p:txBody>
          <a:bodyPr>
            <a:noAutofit/>
          </a:bodyPr>
          <a:lstStyle/>
          <a:p>
            <a:r>
              <a:rPr lang="fr-FR" sz="3200" noProof="0" dirty="0"/>
              <a:t>Comparaison du rond à béton en acier </a:t>
            </a:r>
            <a:br>
              <a:rPr lang="fr-FR" sz="3200" noProof="0" dirty="0"/>
            </a:br>
            <a:r>
              <a:rPr lang="fr-FR" sz="3200" noProof="0" dirty="0"/>
              <a:t>inoxydable avec des solutions alternatives</a:t>
            </a:r>
            <a:r>
              <a:rPr lang="fr-FR" sz="3200" baseline="50000" noProof="0" dirty="0"/>
              <a:t>15-20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6500400"/>
              </p:ext>
            </p:extLst>
          </p:nvPr>
        </p:nvGraphicFramePr>
        <p:xfrm>
          <a:off x="125506" y="1268760"/>
          <a:ext cx="8722660" cy="5425440"/>
        </p:xfrm>
        <a:graphic>
          <a:graphicData uri="http://schemas.openxmlformats.org/drawingml/2006/table">
            <a:tbl>
              <a:tblPr firstRow="1" bandRow="1">
                <a:tableStyleId>{5C22544A-7EE6-4342-B048-85BDC9FD1C3A}</a:tableStyleId>
              </a:tblPr>
              <a:tblGrid>
                <a:gridCol w="1192306">
                  <a:extLst>
                    <a:ext uri="{9D8B030D-6E8A-4147-A177-3AD203B41FA5}">
                      <a16:colId xmlns:a16="http://schemas.microsoft.com/office/drawing/2014/main" val="20000"/>
                    </a:ext>
                  </a:extLst>
                </a:gridCol>
                <a:gridCol w="3218329">
                  <a:extLst>
                    <a:ext uri="{9D8B030D-6E8A-4147-A177-3AD203B41FA5}">
                      <a16:colId xmlns:a16="http://schemas.microsoft.com/office/drawing/2014/main" val="20001"/>
                    </a:ext>
                  </a:extLst>
                </a:gridCol>
                <a:gridCol w="4312025">
                  <a:extLst>
                    <a:ext uri="{9D8B030D-6E8A-4147-A177-3AD203B41FA5}">
                      <a16:colId xmlns:a16="http://schemas.microsoft.com/office/drawing/2014/main" val="20002"/>
                    </a:ext>
                  </a:extLst>
                </a:gridCol>
              </a:tblGrid>
              <a:tr h="211601">
                <a:tc>
                  <a:txBody>
                    <a:bodyPr/>
                    <a:lstStyle/>
                    <a:p>
                      <a:endParaRPr lang="fr-FR" sz="1400" noProof="0" dirty="0">
                        <a:solidFill>
                          <a:srgbClr val="0070C0"/>
                        </a:solidFill>
                      </a:endParaRPr>
                    </a:p>
                  </a:txBody>
                  <a:tcPr/>
                </a:tc>
                <a:tc>
                  <a:txBody>
                    <a:bodyPr/>
                    <a:lstStyle/>
                    <a:p>
                      <a:r>
                        <a:rPr lang="fr-FR" sz="1400" noProof="0" dirty="0"/>
                        <a:t>Avantages</a:t>
                      </a:r>
                      <a:endParaRPr lang="fr-FR" sz="1400" noProof="0" dirty="0">
                        <a:solidFill>
                          <a:srgbClr val="0070C0"/>
                        </a:solidFill>
                      </a:endParaRPr>
                    </a:p>
                  </a:txBody>
                  <a:tcPr/>
                </a:tc>
                <a:tc>
                  <a:txBody>
                    <a:bodyPr/>
                    <a:lstStyle/>
                    <a:p>
                      <a:r>
                        <a:rPr lang="fr-FR" sz="1400" noProof="0" dirty="0"/>
                        <a:t>Inconvénients</a:t>
                      </a:r>
                      <a:endParaRPr lang="fr-FR" sz="1400" noProof="0" dirty="0">
                        <a:solidFill>
                          <a:srgbClr val="0070C0"/>
                        </a:solidFill>
                      </a:endParaRPr>
                    </a:p>
                  </a:txBody>
                  <a:tcPr/>
                </a:tc>
                <a:extLst>
                  <a:ext uri="{0D108BD9-81ED-4DB2-BD59-A6C34878D82A}">
                    <a16:rowId xmlns:a16="http://schemas.microsoft.com/office/drawing/2014/main" val="10000"/>
                  </a:ext>
                </a:extLst>
              </a:tr>
              <a:tr h="507842">
                <a:tc>
                  <a:txBody>
                    <a:bodyPr/>
                    <a:lstStyle/>
                    <a:p>
                      <a:r>
                        <a:rPr lang="fr-FR" sz="1300" noProof="0" dirty="0"/>
                        <a:t>Revêtements époxy</a:t>
                      </a:r>
                      <a:endParaRPr lang="fr-FR" sz="1300" noProof="0" dirty="0">
                        <a:solidFill>
                          <a:srgbClr val="0070C0"/>
                        </a:solidFill>
                      </a:endParaRPr>
                    </a:p>
                  </a:txBody>
                  <a:tcPr/>
                </a:tc>
                <a:tc>
                  <a:txBody>
                    <a:bodyPr/>
                    <a:lstStyle/>
                    <a:p>
                      <a:r>
                        <a:rPr lang="fr-FR" sz="1300" noProof="0" dirty="0"/>
                        <a:t>Coût initiaux plus faibles </a:t>
                      </a:r>
                      <a:endParaRPr lang="fr-FR" sz="1300" noProof="0" dirty="0">
                        <a:solidFill>
                          <a:srgbClr val="0070C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300" noProof="0" dirty="0"/>
                        <a:t>Ne peuvent</a:t>
                      </a:r>
                      <a:r>
                        <a:rPr lang="fr-FR" sz="1300" baseline="0" noProof="0" dirty="0"/>
                        <a:t> pas être pliés sans fissurer</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300" noProof="0" dirty="0"/>
                        <a:t>Exigent d’être manipulés</a:t>
                      </a:r>
                      <a:r>
                        <a:rPr lang="fr-FR" sz="1300" baseline="0" noProof="0" dirty="0"/>
                        <a:t> avec précaution </a:t>
                      </a:r>
                      <a:r>
                        <a:rPr lang="fr-FR" sz="1300" noProof="0" dirty="0"/>
                        <a:t>pour éviter</a:t>
                      </a:r>
                      <a:r>
                        <a:rPr lang="fr-FR" sz="1300" baseline="0" noProof="0" dirty="0"/>
                        <a:t> de les endommager pendant la mise en place</a:t>
                      </a:r>
                      <a:endParaRPr lang="fr-FR" sz="1300" noProof="0" dirty="0">
                        <a:solidFill>
                          <a:srgbClr val="0070C0"/>
                        </a:solidFill>
                      </a:endParaRPr>
                    </a:p>
                  </a:txBody>
                  <a:tcPr/>
                </a:tc>
                <a:extLst>
                  <a:ext uri="{0D108BD9-81ED-4DB2-BD59-A6C34878D82A}">
                    <a16:rowId xmlns:a16="http://schemas.microsoft.com/office/drawing/2014/main" val="10001"/>
                  </a:ext>
                </a:extLst>
              </a:tr>
              <a:tr h="507842">
                <a:tc>
                  <a:txBody>
                    <a:bodyPr/>
                    <a:lstStyle/>
                    <a:p>
                      <a:r>
                        <a:rPr lang="fr-FR" sz="1300" noProof="0" dirty="0"/>
                        <a:t>Galvanisation</a:t>
                      </a:r>
                      <a:endParaRPr lang="fr-FR" sz="1300" noProof="0" dirty="0">
                        <a:solidFill>
                          <a:srgbClr val="0070C0"/>
                        </a:solidFill>
                      </a:endParaRPr>
                    </a:p>
                  </a:txBody>
                  <a:tcPr/>
                </a:tc>
                <a:tc>
                  <a:txBody>
                    <a:bodyPr/>
                    <a:lstStyle/>
                    <a:p>
                      <a:r>
                        <a:rPr lang="fr-FR" sz="1300" noProof="0" dirty="0"/>
                        <a:t>Coût initiaux plus faibles </a:t>
                      </a:r>
                      <a:endParaRPr lang="fr-FR" sz="1300" noProof="0" dirty="0">
                        <a:solidFill>
                          <a:srgbClr val="0070C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300" noProof="0" dirty="0"/>
                        <a:t>Ne peuvent</a:t>
                      </a:r>
                      <a:r>
                        <a:rPr lang="fr-FR" sz="1300" baseline="0" noProof="0" dirty="0"/>
                        <a:t> pas être pliés sans fissuration</a:t>
                      </a:r>
                      <a:endParaRPr lang="fr-FR" sz="1300" noProof="0" dirty="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300" noProof="0" dirty="0"/>
                        <a:t>Ne sont plus efficaces lorsque le revêtement de zinc a été corrodé</a:t>
                      </a:r>
                      <a:endParaRPr lang="fr-FR" sz="1300" noProof="0" dirty="0">
                        <a:solidFill>
                          <a:srgbClr val="0070C0"/>
                        </a:solidFill>
                      </a:endParaRPr>
                    </a:p>
                  </a:txBody>
                  <a:tcPr/>
                </a:tc>
                <a:extLst>
                  <a:ext uri="{0D108BD9-81ED-4DB2-BD59-A6C34878D82A}">
                    <a16:rowId xmlns:a16="http://schemas.microsoft.com/office/drawing/2014/main" val="10002"/>
                  </a:ext>
                </a:extLst>
              </a:tr>
              <a:tr h="804083">
                <a:tc>
                  <a:txBody>
                    <a:bodyPr/>
                    <a:lstStyle/>
                    <a:p>
                      <a:pPr marL="0" algn="l" defTabSz="914400" rtl="0" eaLnBrk="1" latinLnBrk="0" hangingPunct="1"/>
                      <a:r>
                        <a:rPr lang="fr-FR" sz="1300" kern="1200" noProof="0" dirty="0">
                          <a:solidFill>
                            <a:schemeClr val="dk1"/>
                          </a:solidFill>
                          <a:latin typeface="+mn-lt"/>
                          <a:ea typeface="+mn-ea"/>
                          <a:cs typeface="+mn-cs"/>
                        </a:rPr>
                        <a:t>Polymères renforcés par des fibres</a:t>
                      </a:r>
                    </a:p>
                  </a:txBody>
                  <a:tcPr/>
                </a:tc>
                <a:tc>
                  <a:txBody>
                    <a:bodyPr/>
                    <a:lstStyle/>
                    <a:p>
                      <a:r>
                        <a:rPr lang="fr-FR" sz="1300" noProof="0" dirty="0"/>
                        <a:t>Coût initiaux plus faibles </a:t>
                      </a:r>
                      <a:endParaRPr lang="fr-FR" sz="1300" noProof="0" dirty="0">
                        <a:solidFill>
                          <a:srgbClr val="0070C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300" noProof="0" dirty="0"/>
                        <a:t>Ne peuvent</a:t>
                      </a:r>
                      <a:r>
                        <a:rPr lang="fr-FR" sz="1300" baseline="0" noProof="0" dirty="0"/>
                        <a:t> pas être pliés sans fissuration</a:t>
                      </a:r>
                      <a:endParaRPr lang="fr-FR" sz="1300" noProof="0" dirty="0"/>
                    </a:p>
                    <a:p>
                      <a:pPr marL="285750" indent="-285750">
                        <a:buFont typeface="Wingdings" panose="05000000000000000000" pitchFamily="2" charset="2"/>
                        <a:buChar char="§"/>
                      </a:pPr>
                      <a:r>
                        <a:rPr lang="fr-FR" sz="1300" noProof="0" dirty="0"/>
                        <a:t>Aucune résistance à la chaleur et très faible résilience (résistance</a:t>
                      </a:r>
                      <a:r>
                        <a:rPr lang="fr-FR" sz="1300" baseline="0" noProof="0" dirty="0"/>
                        <a:t> aux chocs) lors d’hivers rudes</a:t>
                      </a:r>
                    </a:p>
                    <a:p>
                      <a:pPr marL="285750" indent="-285750">
                        <a:buFont typeface="Wingdings" panose="05000000000000000000" pitchFamily="2" charset="2"/>
                        <a:buChar char="§"/>
                      </a:pPr>
                      <a:r>
                        <a:rPr lang="fr-FR" sz="1300" baseline="0" noProof="0" dirty="0"/>
                        <a:t>Rigidité plus faible que celle de l’acier</a:t>
                      </a:r>
                      <a:endParaRPr lang="fr-FR" sz="1300" noProof="0" dirty="0"/>
                    </a:p>
                    <a:p>
                      <a:pPr marL="285750" indent="-285750">
                        <a:buFont typeface="Wingdings" panose="05000000000000000000" pitchFamily="2" charset="2"/>
                        <a:buChar char="§"/>
                      </a:pPr>
                      <a:r>
                        <a:rPr lang="fr-FR" sz="1300" noProof="0" dirty="0"/>
                        <a:t>Ne</a:t>
                      </a:r>
                      <a:r>
                        <a:rPr lang="fr-FR" sz="1300" baseline="0" noProof="0" dirty="0"/>
                        <a:t> peuvent pas être recyclés</a:t>
                      </a:r>
                      <a:endParaRPr lang="fr-FR" sz="1300" noProof="0" dirty="0">
                        <a:solidFill>
                          <a:srgbClr val="0070C0"/>
                        </a:solidFill>
                      </a:endParaRPr>
                    </a:p>
                  </a:txBody>
                  <a:tcPr/>
                </a:tc>
                <a:extLst>
                  <a:ext uri="{0D108BD9-81ED-4DB2-BD59-A6C34878D82A}">
                    <a16:rowId xmlns:a16="http://schemas.microsoft.com/office/drawing/2014/main" val="10003"/>
                  </a:ext>
                </a:extLst>
              </a:tr>
              <a:tr h="1989048">
                <a:tc>
                  <a:txBody>
                    <a:bodyPr/>
                    <a:lstStyle/>
                    <a:p>
                      <a:r>
                        <a:rPr lang="fr-FR" sz="1300" b="1" noProof="0" dirty="0"/>
                        <a:t>ACIER INOXYDABL</a:t>
                      </a:r>
                      <a:r>
                        <a:rPr lang="fr-FR" sz="1300" noProof="0" dirty="0"/>
                        <a:t>E</a:t>
                      </a:r>
                      <a:endParaRPr lang="fr-FR" sz="1300" noProof="0" dirty="0">
                        <a:solidFill>
                          <a:srgbClr val="0070C0"/>
                        </a:solidFill>
                      </a:endParaRPr>
                    </a:p>
                  </a:txBody>
                  <a:tcPr/>
                </a:tc>
                <a:tc>
                  <a:txBody>
                    <a:bodyPr/>
                    <a:lstStyle/>
                    <a:p>
                      <a:r>
                        <a:rPr lang="fr-FR" sz="1300" noProof="0" dirty="0"/>
                        <a:t>Faible</a:t>
                      </a:r>
                      <a:r>
                        <a:rPr lang="fr-FR" sz="1300" baseline="0" noProof="0" dirty="0"/>
                        <a:t> coût du cycle de vie :</a:t>
                      </a:r>
                    </a:p>
                    <a:p>
                      <a:pPr marL="285750" indent="-285750">
                        <a:buFont typeface="Arial" panose="020B0604020202020204" pitchFamily="34" charset="0"/>
                        <a:buChar char="•"/>
                      </a:pPr>
                      <a:r>
                        <a:rPr lang="fr-FR" sz="1300" baseline="0" noProof="0" dirty="0"/>
                        <a:t>Conception similaire à celle des aciers au carbone</a:t>
                      </a:r>
                    </a:p>
                    <a:p>
                      <a:pPr marL="285750" indent="-285750">
                        <a:buFont typeface="Arial" panose="020B0604020202020204" pitchFamily="34" charset="0"/>
                        <a:buChar char="•"/>
                      </a:pPr>
                      <a:r>
                        <a:rPr lang="fr-FR" sz="1300" baseline="0" noProof="0" dirty="0"/>
                        <a:t>Les armatures inox et aciers au carbone sont parfaitement compatibles</a:t>
                      </a:r>
                    </a:p>
                    <a:p>
                      <a:pPr marL="285750" indent="-285750">
                        <a:buFont typeface="Arial" panose="020B0604020202020204" pitchFamily="34" charset="0"/>
                        <a:buChar char="•"/>
                      </a:pPr>
                      <a:r>
                        <a:rPr lang="fr-FR" sz="1300" baseline="0" noProof="0" dirty="0"/>
                        <a:t>Installation simple, insensible à une pose pas très bien exécutée </a:t>
                      </a:r>
                    </a:p>
                    <a:p>
                      <a:pPr marL="285750" indent="-285750">
                        <a:buFont typeface="Arial" panose="020B0604020202020204" pitchFamily="34" charset="0"/>
                        <a:buChar char="•"/>
                      </a:pPr>
                      <a:r>
                        <a:rPr lang="fr-FR" sz="1300" baseline="0" noProof="0" dirty="0"/>
                        <a:t>Pas d’entretien</a:t>
                      </a:r>
                    </a:p>
                    <a:p>
                      <a:pPr marL="285750" indent="-285750">
                        <a:buFont typeface="Arial" panose="020B0604020202020204" pitchFamily="34" charset="0"/>
                        <a:buChar char="•"/>
                      </a:pPr>
                      <a:r>
                        <a:rPr lang="fr-FR" sz="1300" baseline="0" noProof="0" dirty="0"/>
                        <a:t>Pas de limite de durée de vie</a:t>
                      </a:r>
                    </a:p>
                    <a:p>
                      <a:pPr marL="285750" indent="-285750">
                        <a:buFont typeface="Arial" panose="020B0604020202020204" pitchFamily="34" charset="0"/>
                        <a:buChar char="•"/>
                      </a:pPr>
                      <a:r>
                        <a:rPr lang="fr-FR" sz="1300" baseline="0" noProof="0" dirty="0"/>
                        <a:t>Autorise un enrobage plus mince</a:t>
                      </a:r>
                    </a:p>
                    <a:p>
                      <a:pPr marL="285750" indent="-285750">
                        <a:buFont typeface="Arial" panose="020B0604020202020204" pitchFamily="34" charset="0"/>
                        <a:buChar char="•"/>
                      </a:pPr>
                      <a:r>
                        <a:rPr lang="fr-FR" sz="1300" baseline="0" noProof="0" dirty="0"/>
                        <a:t>Meilleure résistance au feu</a:t>
                      </a:r>
                    </a:p>
                    <a:p>
                      <a:pPr marL="285750" indent="-285750">
                        <a:buFont typeface="Arial" panose="020B0604020202020204" pitchFamily="34" charset="0"/>
                        <a:buChar char="•"/>
                      </a:pPr>
                      <a:r>
                        <a:rPr lang="fr-FR" sz="1300" baseline="0" noProof="0" dirty="0"/>
                        <a:t>Recyclable à 100 % en acier inoxydable de qualité égale</a:t>
                      </a:r>
                      <a:endParaRPr lang="fr-FR" sz="1300" baseline="0" noProof="0" dirty="0">
                        <a:solidFill>
                          <a:srgbClr val="0070C0"/>
                        </a:solidFill>
                      </a:endParaRPr>
                    </a:p>
                  </a:txBody>
                  <a:tcPr/>
                </a:tc>
                <a:tc>
                  <a:txBody>
                    <a:bodyPr/>
                    <a:lstStyle/>
                    <a:p>
                      <a:pPr marL="285750" indent="-285750">
                        <a:buFont typeface="Wingdings" panose="05000000000000000000" pitchFamily="2" charset="2"/>
                        <a:buChar char="§"/>
                      </a:pPr>
                      <a:r>
                        <a:rPr lang="fr-FR" sz="1300" noProof="0" dirty="0"/>
                        <a:t>Coût initial plus important mais pas plus que quelques </a:t>
                      </a:r>
                      <a:r>
                        <a:rPr lang="fr-FR" sz="1300" baseline="0" noProof="0" dirty="0"/>
                        <a:t>% lorsque</a:t>
                      </a:r>
                    </a:p>
                    <a:p>
                      <a:pPr marL="742950" lvl="1" indent="-285750">
                        <a:buFont typeface="Wingdings" panose="05000000000000000000" pitchFamily="2" charset="2"/>
                        <a:buChar char="ü"/>
                      </a:pPr>
                      <a:r>
                        <a:rPr lang="fr-FR" sz="1300" baseline="0" noProof="0" dirty="0"/>
                        <a:t>L’acier inoxydable est utilisé dans les zones critiques seulement</a:t>
                      </a:r>
                    </a:p>
                    <a:p>
                      <a:pPr marL="742950" lvl="1" indent="-285750">
                        <a:buFont typeface="Wingdings" panose="05000000000000000000" pitchFamily="2" charset="2"/>
                        <a:buChar char="ü"/>
                      </a:pPr>
                      <a:r>
                        <a:rPr lang="fr-FR" sz="1300" baseline="0" noProof="0" dirty="0"/>
                        <a:t>Des nuances « lean duplex» sont retenues</a:t>
                      </a:r>
                    </a:p>
                    <a:p>
                      <a:pPr marL="171450" indent="-171450">
                        <a:buFontTx/>
                        <a:buChar char="-"/>
                      </a:pPr>
                      <a:endParaRPr lang="fr-FR" sz="1300" baseline="0" noProof="0" dirty="0"/>
                    </a:p>
                    <a:p>
                      <a:endParaRPr lang="fr-FR" sz="1300" noProof="0" dirty="0">
                        <a:solidFill>
                          <a:srgbClr val="0070C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77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758739"/>
              </p:ext>
            </p:extLst>
          </p:nvPr>
        </p:nvGraphicFramePr>
        <p:xfrm>
          <a:off x="251520" y="1268760"/>
          <a:ext cx="8510400" cy="2834640"/>
        </p:xfrm>
        <a:graphic>
          <a:graphicData uri="http://schemas.openxmlformats.org/drawingml/2006/table">
            <a:tbl>
              <a:tblPr firstRow="1" bandRow="1">
                <a:tableStyleId>{5C22544A-7EE6-4342-B048-85BDC9FD1C3A}</a:tableStyleId>
              </a:tblPr>
              <a:tblGrid>
                <a:gridCol w="1285200">
                  <a:extLst>
                    <a:ext uri="{9D8B030D-6E8A-4147-A177-3AD203B41FA5}">
                      <a16:colId xmlns:a16="http://schemas.microsoft.com/office/drawing/2014/main" val="20000"/>
                    </a:ext>
                  </a:extLst>
                </a:gridCol>
                <a:gridCol w="2771809">
                  <a:extLst>
                    <a:ext uri="{9D8B030D-6E8A-4147-A177-3AD203B41FA5}">
                      <a16:colId xmlns:a16="http://schemas.microsoft.com/office/drawing/2014/main" val="20001"/>
                    </a:ext>
                  </a:extLst>
                </a:gridCol>
                <a:gridCol w="4453391">
                  <a:extLst>
                    <a:ext uri="{9D8B030D-6E8A-4147-A177-3AD203B41FA5}">
                      <a16:colId xmlns:a16="http://schemas.microsoft.com/office/drawing/2014/main" val="20002"/>
                    </a:ext>
                  </a:extLst>
                </a:gridCol>
              </a:tblGrid>
              <a:tr h="303999">
                <a:tc>
                  <a:txBody>
                    <a:bodyPr/>
                    <a:lstStyle/>
                    <a:p>
                      <a:endParaRPr lang="fr-FR" sz="1400" dirty="0">
                        <a:solidFill>
                          <a:srgbClr val="0070C0"/>
                        </a:solidFill>
                      </a:endParaRPr>
                    </a:p>
                  </a:txBody>
                  <a:tcPr/>
                </a:tc>
                <a:tc>
                  <a:txBody>
                    <a:bodyPr/>
                    <a:lstStyle/>
                    <a:p>
                      <a:r>
                        <a:rPr lang="fr-FR" sz="1400" dirty="0"/>
                        <a:t>Avantages</a:t>
                      </a:r>
                      <a:endParaRPr lang="fr-FR" sz="1400" dirty="0">
                        <a:solidFill>
                          <a:srgbClr val="0070C0"/>
                        </a:solidFill>
                      </a:endParaRPr>
                    </a:p>
                  </a:txBody>
                  <a:tcPr/>
                </a:tc>
                <a:tc>
                  <a:txBody>
                    <a:bodyPr/>
                    <a:lstStyle/>
                    <a:p>
                      <a:r>
                        <a:rPr lang="fr-FR" sz="1400" dirty="0"/>
                        <a:t>Inconvénients</a:t>
                      </a:r>
                      <a:endParaRPr lang="fr-FR" sz="1400" dirty="0">
                        <a:solidFill>
                          <a:srgbClr val="0070C0"/>
                        </a:solidFill>
                      </a:endParaRPr>
                    </a:p>
                  </a:txBody>
                  <a:tcPr/>
                </a:tc>
                <a:extLst>
                  <a:ext uri="{0D108BD9-81ED-4DB2-BD59-A6C34878D82A}">
                    <a16:rowId xmlns:a16="http://schemas.microsoft.com/office/drawing/2014/main" val="10000"/>
                  </a:ext>
                </a:extLst>
              </a:tr>
              <a:tr h="1012777">
                <a:tc>
                  <a:txBody>
                    <a:bodyPr/>
                    <a:lstStyle/>
                    <a:p>
                      <a:r>
                        <a:rPr lang="fr-FR" sz="1400" dirty="0"/>
                        <a:t>Protection cathodique</a:t>
                      </a:r>
                      <a:endParaRPr lang="fr-FR" sz="1400" dirty="0">
                        <a:solidFill>
                          <a:srgbClr val="0070C0"/>
                        </a:solidFill>
                      </a:endParaRPr>
                    </a:p>
                  </a:txBody>
                  <a:tcPr/>
                </a:tc>
                <a:tc>
                  <a:txBody>
                    <a:bodyPr/>
                    <a:lstStyle/>
                    <a:p>
                      <a:r>
                        <a:rPr lang="fr-FR" sz="1400" dirty="0"/>
                        <a:t>Coût initiaux plus faibles ?</a:t>
                      </a:r>
                    </a:p>
                    <a:p>
                      <a:r>
                        <a:rPr lang="fr-FR" sz="1400" dirty="0"/>
                        <a:t>Souvent utilisé en réparation</a:t>
                      </a:r>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a:t>Exige des calculs précis pour une protection globale</a:t>
                      </a:r>
                    </a:p>
                    <a:p>
                      <a:pPr marL="285750" indent="-285750">
                        <a:buFont typeface="Wingdings" panose="05000000000000000000" pitchFamily="2" charset="2"/>
                        <a:buChar char="§"/>
                      </a:pPr>
                      <a:r>
                        <a:rPr lang="fr-FR" sz="1400" dirty="0"/>
                        <a:t>Exige une installation soignée</a:t>
                      </a:r>
                      <a:r>
                        <a:rPr lang="fr-FR" sz="1400" baseline="0" dirty="0"/>
                        <a:t> pour conserver de bons contacts électriques </a:t>
                      </a:r>
                    </a:p>
                    <a:p>
                      <a:pPr marL="285750" indent="-285750">
                        <a:buFont typeface="Wingdings" panose="05000000000000000000" pitchFamily="2" charset="2"/>
                        <a:buChar char="§"/>
                      </a:pPr>
                      <a:r>
                        <a:rPr lang="fr-FR" sz="1400" kern="1200" dirty="0">
                          <a:solidFill>
                            <a:schemeClr val="dk1"/>
                          </a:solidFill>
                          <a:latin typeface="+mn-lt"/>
                          <a:ea typeface="+mn-ea"/>
                          <a:cs typeface="+mn-cs"/>
                        </a:rPr>
                        <a:t>Exige une source permanente de courant (qui doit être surveillée et entretenue) ou des anodes sacrificielles qui demandent</a:t>
                      </a:r>
                      <a:r>
                        <a:rPr lang="fr-FR" sz="1400" kern="1200" baseline="0" dirty="0">
                          <a:solidFill>
                            <a:schemeClr val="dk1"/>
                          </a:solidFill>
                          <a:latin typeface="+mn-lt"/>
                          <a:ea typeface="+mn-ea"/>
                          <a:cs typeface="+mn-cs"/>
                        </a:rPr>
                        <a:t> surveillance et remplacement lorsque nécessaire</a:t>
                      </a:r>
                      <a:endParaRPr lang="fr-FR" sz="1400" dirty="0">
                        <a:solidFill>
                          <a:srgbClr val="0070C0"/>
                        </a:solidFill>
                      </a:endParaRPr>
                    </a:p>
                  </a:txBody>
                  <a:tcPr/>
                </a:tc>
                <a:extLst>
                  <a:ext uri="{0D108BD9-81ED-4DB2-BD59-A6C34878D82A}">
                    <a16:rowId xmlns:a16="http://schemas.microsoft.com/office/drawing/2014/main" val="10001"/>
                  </a:ext>
                </a:extLst>
              </a:tr>
              <a:tr h="709332">
                <a:tc>
                  <a:txBody>
                    <a:bodyPr/>
                    <a:lstStyle/>
                    <a:p>
                      <a:r>
                        <a:rPr lang="fr-FR" sz="1400" dirty="0"/>
                        <a:t>Membranes/</a:t>
                      </a:r>
                      <a:br>
                        <a:rPr lang="fr-FR" sz="1400" dirty="0"/>
                      </a:br>
                      <a:r>
                        <a:rPr lang="fr-FR" sz="1400" dirty="0"/>
                        <a:t>produits d’étanchéité</a:t>
                      </a:r>
                      <a:endParaRPr lang="fr-FR" sz="1400" dirty="0">
                        <a:solidFill>
                          <a:srgbClr val="0070C0"/>
                        </a:solidFill>
                      </a:endParaRPr>
                    </a:p>
                  </a:txBody>
                  <a:tcPr/>
                </a:tc>
                <a:tc>
                  <a:txBody>
                    <a:bodyPr/>
                    <a:lstStyle/>
                    <a:p>
                      <a:r>
                        <a:rPr lang="fr-FR" sz="1400" dirty="0"/>
                        <a:t>Coût initiaux plus faibles ?</a:t>
                      </a:r>
                    </a:p>
                    <a:p>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a:t>Exigent</a:t>
                      </a:r>
                      <a:r>
                        <a:rPr lang="fr-FR" sz="1400" baseline="0" dirty="0"/>
                        <a:t> une mise en œuvre soignée</a:t>
                      </a:r>
                      <a:r>
                        <a:rPr lang="fr-FR" sz="1400" dirty="0"/>
                        <a:t> (bulles)</a:t>
                      </a:r>
                    </a:p>
                    <a:p>
                      <a:pPr marL="285750" indent="-285750">
                        <a:buFont typeface="Wingdings" panose="05000000000000000000" pitchFamily="2" charset="2"/>
                        <a:buChar char="§"/>
                      </a:pPr>
                      <a:r>
                        <a:rPr lang="fr-FR" sz="1400" dirty="0"/>
                        <a:t>Ne peuvent pas être appliquées par tous les temps</a:t>
                      </a:r>
                    </a:p>
                    <a:p>
                      <a:pPr marL="285750" indent="-285750">
                        <a:buFont typeface="Wingdings" panose="05000000000000000000" pitchFamily="2" charset="2"/>
                        <a:buChar char="§"/>
                      </a:pPr>
                      <a:r>
                        <a:rPr lang="fr-FR" sz="1400" dirty="0"/>
                        <a:t>La</a:t>
                      </a:r>
                      <a:r>
                        <a:rPr lang="fr-FR" sz="1400" baseline="0" dirty="0"/>
                        <a:t> p</a:t>
                      </a:r>
                      <a:r>
                        <a:rPr lang="fr-FR" sz="1400" dirty="0"/>
                        <a:t>erformance dans le temps est discutable</a:t>
                      </a:r>
                    </a:p>
                    <a:p>
                      <a:pPr marL="285750" indent="-285750">
                        <a:buFont typeface="Wingdings" panose="05000000000000000000" pitchFamily="2" charset="2"/>
                        <a:buChar char="§"/>
                      </a:pPr>
                      <a:r>
                        <a:rPr lang="fr-FR" sz="1400" dirty="0"/>
                        <a:t>Limitées aux surfaces horizontales</a:t>
                      </a:r>
                      <a:endParaRPr lang="fr-FR" sz="1400" dirty="0">
                        <a:solidFill>
                          <a:srgbClr val="0070C0"/>
                        </a:solidFill>
                      </a:endParaRPr>
                    </a:p>
                  </a:txBody>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0" y="187200"/>
            <a:ext cx="8915400" cy="767863"/>
          </a:xfrm>
        </p:spPr>
        <p:txBody>
          <a:bodyPr>
            <a:noAutofit/>
          </a:bodyPr>
          <a:lstStyle/>
          <a:p>
            <a:r>
              <a:rPr lang="fr-FR" sz="3200" noProof="0" dirty="0"/>
              <a:t>Comparaison du rond à béton en acier </a:t>
            </a:r>
            <a:br>
              <a:rPr lang="fr-FR" sz="3200" noProof="0" dirty="0"/>
            </a:br>
            <a:r>
              <a:rPr lang="fr-FR" sz="3200" noProof="0" dirty="0"/>
              <a:t>inoxydable avec des solutions alternatives</a:t>
            </a:r>
            <a:r>
              <a:rPr lang="fr-FR" sz="3200" baseline="50000" noProof="0" dirty="0"/>
              <a:t>15-20</a:t>
            </a:r>
          </a:p>
        </p:txBody>
      </p:sp>
    </p:spTree>
    <p:extLst>
      <p:ext uri="{BB962C8B-B14F-4D97-AF65-F5344CB8AC3E}">
        <p14:creationId xmlns:p14="http://schemas.microsoft.com/office/powerpoint/2010/main" val="406807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305" y="1677217"/>
            <a:ext cx="7560840" cy="2160240"/>
          </a:xfrm>
        </p:spPr>
        <p:txBody>
          <a:bodyPr>
            <a:noAutofit/>
          </a:bodyPr>
          <a:lstStyle/>
          <a:p>
            <a:r>
              <a:rPr lang="fr-FR" sz="4000" b="1" noProof="0" dirty="0">
                <a:solidFill>
                  <a:srgbClr val="0070C0"/>
                </a:solidFill>
              </a:rPr>
              <a:t>Partie A :</a:t>
            </a:r>
          </a:p>
          <a:p>
            <a:r>
              <a:rPr lang="fr-FR" sz="4000" b="1" noProof="0" dirty="0">
                <a:solidFill>
                  <a:srgbClr val="0070C0"/>
                </a:solidFill>
              </a:rPr>
              <a:t>Applications structurales des </a:t>
            </a:r>
          </a:p>
          <a:p>
            <a:r>
              <a:rPr lang="fr-FR" sz="4000" b="1" noProof="0" dirty="0">
                <a:solidFill>
                  <a:srgbClr val="0070C0"/>
                </a:solidFill>
              </a:rPr>
              <a:t>ronds à béton en acier inoxydable</a:t>
            </a:r>
          </a:p>
          <a:p>
            <a:r>
              <a:rPr lang="fr-FR" b="1" dirty="0">
                <a:solidFill>
                  <a:srgbClr val="0070C0"/>
                </a:solidFill>
              </a:rPr>
              <a:t>Voir aussi: </a:t>
            </a:r>
            <a:r>
              <a:rPr lang="fr-FR" b="1" dirty="0">
                <a:solidFill>
                  <a:srgbClr val="0070C0"/>
                </a:solidFill>
                <a:hlinkClick r:id="rId2"/>
              </a:rPr>
              <a:t>stainlesssteelrebar.org</a:t>
            </a:r>
            <a:endParaRPr lang="fr-FR" b="1" noProof="0" dirty="0">
              <a:solidFill>
                <a:srgbClr val="0070C0"/>
              </a:solidFill>
            </a:endParaRPr>
          </a:p>
        </p:txBody>
      </p:sp>
    </p:spTree>
    <p:extLst>
      <p:ext uri="{BB962C8B-B14F-4D97-AF65-F5344CB8AC3E}">
        <p14:creationId xmlns:p14="http://schemas.microsoft.com/office/powerpoint/2010/main" val="333091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noProof="0" dirty="0"/>
              <a:t>Références</a:t>
            </a:r>
          </a:p>
        </p:txBody>
      </p:sp>
      <p:sp>
        <p:nvSpPr>
          <p:cNvPr id="5" name="TextBox 8"/>
          <p:cNvSpPr txBox="1"/>
          <p:nvPr/>
        </p:nvSpPr>
        <p:spPr>
          <a:xfrm rot="1948694">
            <a:off x="7632000" y="324000"/>
            <a:ext cx="1240349" cy="369332"/>
          </a:xfrm>
          <a:prstGeom prst="rect">
            <a:avLst/>
          </a:prstGeom>
          <a:noFill/>
          <a:ln>
            <a:solidFill>
              <a:srgbClr val="FF000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FF0000"/>
                </a:solidFill>
              </a:rPr>
              <a:t>Actualisé ! </a:t>
            </a:r>
          </a:p>
        </p:txBody>
      </p:sp>
      <p:sp>
        <p:nvSpPr>
          <p:cNvPr id="8" name="Content Placeholder 2"/>
          <p:cNvSpPr>
            <a:spLocks noGrp="1"/>
          </p:cNvSpPr>
          <p:nvPr>
            <p:ph idx="1"/>
          </p:nvPr>
        </p:nvSpPr>
        <p:spPr>
          <a:xfrm>
            <a:off x="455286" y="1169410"/>
            <a:ext cx="8229600" cy="5413952"/>
          </a:xfrm>
        </p:spPr>
        <p:txBody>
          <a:bodyPr>
            <a:noAutofit/>
          </a:bodyPr>
          <a:lstStyle/>
          <a:p>
            <a:pPr marL="514350" indent="-514350">
              <a:buFont typeface="+mj-lt"/>
              <a:buAutoNum type="arabicPeriod"/>
            </a:pPr>
            <a:r>
              <a:rPr lang="fr-FR" sz="1100" dirty="0">
                <a:hlinkClick r:id="rId2"/>
              </a:rPr>
              <a:t>http://www.lapresse.ca/actualites/montreal/201111/25/01-4471833-echangeur-turcot-254-millions-pour-lentretien-avant-la-demolition.php</a:t>
            </a:r>
            <a:r>
              <a:rPr lang="fr-FR" sz="1100" dirty="0"/>
              <a:t> </a:t>
            </a:r>
          </a:p>
          <a:p>
            <a:pPr marL="514350" indent="-514350">
              <a:buFont typeface="+mj-lt"/>
              <a:buAutoNum type="arabicPeriod"/>
            </a:pPr>
            <a:r>
              <a:rPr lang="fr-FR" sz="1100" dirty="0">
                <a:hlinkClick r:id="rId3"/>
              </a:rPr>
              <a:t>http://www.ledevoir.com/politique/quebec/336978/echangeur-turcot-quebec-confirme-le-mauvais-etat-des-structures</a:t>
            </a:r>
            <a:r>
              <a:rPr lang="fr-FR" sz="1100" dirty="0"/>
              <a:t> </a:t>
            </a:r>
          </a:p>
          <a:p>
            <a:pPr marL="514350" indent="-514350">
              <a:buFont typeface="+mj-lt"/>
              <a:buAutoNum type="arabicPeriod"/>
            </a:pPr>
            <a:r>
              <a:rPr lang="en-GB" sz="1100" dirty="0">
                <a:hlinkClick r:id="rId4"/>
              </a:rPr>
              <a:t>http://www.worldstainless.org/Files/issf/Education_references/Ref07_The_use_of_predictive_models_in_specifying_selective_use_of_stainless_steel_reinforcement.pdf</a:t>
            </a:r>
            <a:endParaRPr lang="en-GB" sz="1100" dirty="0"/>
          </a:p>
          <a:p>
            <a:pPr marL="514350" indent="-514350">
              <a:buFont typeface="+mj-lt"/>
              <a:buAutoNum type="arabicPeriod"/>
            </a:pPr>
            <a:r>
              <a:rPr lang="en-US" sz="1100" dirty="0">
                <a:hlinkClick r:id="rId5"/>
              </a:rPr>
              <a:t>https://www.holcim.com.au/products-and-services/tools-faqs-and-resources/do-it-yourself-diy/cracks-in-concrete</a:t>
            </a:r>
            <a:r>
              <a:rPr lang="en-US" sz="1100" dirty="0"/>
              <a:t>  visual inspection of concrete </a:t>
            </a:r>
          </a:p>
          <a:p>
            <a:pPr marL="514350" indent="-514350">
              <a:buFont typeface="+mj-lt"/>
              <a:buAutoNum type="arabicPeriod"/>
            </a:pPr>
            <a:r>
              <a:rPr lang="en-US" sz="1100" dirty="0">
                <a:hlinkClick r:id="rId6"/>
              </a:rPr>
              <a:t>https://www.nickelinstitute.org/policy/nickel-life-cycle-management/life-cycle-assessments/</a:t>
            </a:r>
            <a:r>
              <a:rPr lang="fr-FR" sz="1100" dirty="0"/>
              <a:t>    (</a:t>
            </a:r>
            <a:r>
              <a:rPr lang="fr-FR" sz="1100" dirty="0" err="1"/>
              <a:t>Progreso</a:t>
            </a:r>
            <a:r>
              <a:rPr lang="fr-FR" sz="1100" dirty="0"/>
              <a:t> Pier)</a:t>
            </a:r>
          </a:p>
          <a:p>
            <a:pPr marL="514350" indent="-514350">
              <a:buFont typeface="+mj-lt"/>
              <a:buAutoNum type="arabicPeriod"/>
            </a:pPr>
            <a:r>
              <a:rPr lang="en-GB" sz="1100" dirty="0">
                <a:hlinkClick r:id="rId7"/>
              </a:rPr>
              <a:t>http://www.worldstainless.org/Files/issf/Education_references/Ref08_Special-issue-stainless-steel-rebar-Acom.pdf</a:t>
            </a:r>
            <a:endParaRPr lang="en-GB" sz="1100" dirty="0"/>
          </a:p>
          <a:p>
            <a:pPr marL="514350" indent="-514350">
              <a:buFont typeface="+mj-lt"/>
              <a:buAutoNum type="arabicPeriod"/>
            </a:pPr>
            <a:r>
              <a:rPr lang="en-US" sz="1100" dirty="0">
                <a:hlinkClick r:id="rId8"/>
              </a:rPr>
              <a:t>https://www.roadsbridges.com/willing-bend-0</a:t>
            </a:r>
            <a:r>
              <a:rPr lang="en-US" sz="1100" dirty="0"/>
              <a:t>  </a:t>
            </a:r>
            <a:r>
              <a:rPr lang="fr-FR" sz="1100" dirty="0"/>
              <a:t>(Oregon)</a:t>
            </a:r>
          </a:p>
          <a:p>
            <a:pPr marL="514350" indent="-514350">
              <a:buFont typeface="+mj-lt"/>
              <a:buAutoNum type="arabicPeriod"/>
            </a:pPr>
            <a:r>
              <a:rPr lang="fr-FR" sz="1100" dirty="0">
                <a:hlinkClick r:id="rId9"/>
              </a:rPr>
              <a:t>http://structurae.net/structures/data/index.cfm?id=s0011506</a:t>
            </a:r>
            <a:r>
              <a:rPr lang="fr-FR" sz="1100" dirty="0"/>
              <a:t>  (Oregon)</a:t>
            </a:r>
          </a:p>
          <a:p>
            <a:pPr marL="514350" indent="-514350">
              <a:buFont typeface="+mj-lt"/>
              <a:buAutoNum type="arabicPeriod"/>
            </a:pPr>
            <a:r>
              <a:rPr lang="fr-FR" sz="1100" dirty="0">
                <a:hlinkClick r:id="rId10"/>
              </a:rPr>
              <a:t>http://www.aeconline.ae/major-hong-kong-stainless-steel-rebar-contract-signed-by-arminox-middle-east-42317/news.html</a:t>
            </a:r>
            <a:r>
              <a:rPr lang="fr-FR" sz="1100" dirty="0"/>
              <a:t> (HK </a:t>
            </a:r>
            <a:r>
              <a:rPr lang="fr-FR" sz="1100" dirty="0" err="1"/>
              <a:t>Macau</a:t>
            </a:r>
            <a:r>
              <a:rPr lang="fr-FR" sz="1100" dirty="0"/>
              <a:t>)</a:t>
            </a:r>
          </a:p>
          <a:p>
            <a:pPr marL="514350" indent="-514350">
              <a:buFont typeface="+mj-lt"/>
              <a:buAutoNum type="arabicPeriod"/>
            </a:pPr>
            <a:r>
              <a:rPr lang="fr-FR" sz="1100" dirty="0">
                <a:hlinkClick r:id="rId11"/>
              </a:rPr>
              <a:t>http://www.engineersireland.ie/EngineersIreland/media/SiteMedia/groups/Divisions/civil/Broadmeadow-Estuary-Bridge-Integration-of-Design-and-Construction.pdf?ext=.pdf</a:t>
            </a:r>
            <a:r>
              <a:rPr lang="fr-FR" sz="1100" dirty="0"/>
              <a:t>  (</a:t>
            </a:r>
            <a:r>
              <a:rPr lang="fr-FR" sz="1100" dirty="0" err="1"/>
              <a:t>Broadmeadow</a:t>
            </a:r>
            <a:r>
              <a:rPr lang="fr-FR" sz="1100" dirty="0"/>
              <a:t>)</a:t>
            </a:r>
          </a:p>
          <a:p>
            <a:pPr marL="514350" indent="-514350">
              <a:buFont typeface="+mj-lt"/>
              <a:buAutoNum type="arabicPeriod"/>
            </a:pPr>
            <a:r>
              <a:rPr lang="fr-FR" sz="1100" dirty="0" err="1"/>
              <a:t>Courtesy</a:t>
            </a:r>
            <a:r>
              <a:rPr lang="fr-FR" sz="1100" dirty="0"/>
              <a:t> </a:t>
            </a:r>
            <a:r>
              <a:rPr lang="fr-FR" sz="1100" dirty="0" err="1"/>
              <a:t>Ugitech</a:t>
            </a:r>
            <a:r>
              <a:rPr lang="fr-FR" sz="1100" dirty="0"/>
              <a:t> SA</a:t>
            </a:r>
          </a:p>
          <a:p>
            <a:pPr marL="514350" indent="-514350">
              <a:buFont typeface="+mj-lt"/>
              <a:buAutoNum type="arabicPeriod"/>
            </a:pPr>
            <a:r>
              <a:rPr lang="fr-FR" sz="1100" dirty="0">
                <a:hlinkClick r:id="rId12"/>
              </a:rPr>
              <a:t>http://www.arup.com/Projects/Stonecutters_Bridge.aspx</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3"/>
              </a:rPr>
              <a:t>http://www.worldstainless.org/Files/issf/non-image-files/PDF/Stonecutters_Bridge_Case_Study-2.pdf</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4"/>
              </a:rPr>
              <a:t>http://www.cif.org/noms/2008/24_-_Ocean_Parkway_Belt_Bridge.pdf</a:t>
            </a:r>
            <a:r>
              <a:rPr lang="fr-FR" sz="1100" dirty="0"/>
              <a:t>  (</a:t>
            </a:r>
            <a:r>
              <a:rPr lang="fr-FR" sz="1100" dirty="0" err="1"/>
              <a:t>belt</a:t>
            </a:r>
            <a:r>
              <a:rPr lang="fr-FR" sz="1100" dirty="0"/>
              <a:t> </a:t>
            </a:r>
            <a:r>
              <a:rPr lang="fr-FR" sz="1100" dirty="0" err="1"/>
              <a:t>parkway</a:t>
            </a:r>
            <a:r>
              <a:rPr lang="fr-FR" sz="1100" dirty="0"/>
              <a:t> bridge)</a:t>
            </a:r>
          </a:p>
          <a:p>
            <a:pPr marL="514350" indent="-514350">
              <a:buFont typeface="+mj-lt"/>
              <a:buAutoNum type="arabicPeriod"/>
            </a:pPr>
            <a:r>
              <a:rPr lang="fr-FR" sz="1100" dirty="0"/>
              <a:t>Béton Armé d’inox: Le Choix de la durée  </a:t>
            </a:r>
            <a:r>
              <a:rPr lang="en-US" sz="1100" dirty="0">
                <a:hlinkClick r:id="rId15"/>
              </a:rPr>
              <a:t>https://www.infociments.fr/ponts-et-passerelles/les-armatures-inox-la-solution-pour-des-ouvrages-durables</a:t>
            </a:r>
            <a:r>
              <a:rPr lang="en-US" sz="1100" dirty="0"/>
              <a:t> </a:t>
            </a:r>
            <a:r>
              <a:rPr lang="fr-FR" sz="1100" dirty="0"/>
              <a:t>         </a:t>
            </a:r>
          </a:p>
          <a:p>
            <a:pPr marL="514350" indent="-514350">
              <a:buFont typeface="+mj-lt"/>
              <a:buAutoNum type="arabicPeriod"/>
            </a:pPr>
            <a:r>
              <a:rPr lang="fr-FR" sz="1100" dirty="0" err="1"/>
              <a:t>Armaduras</a:t>
            </a:r>
            <a:r>
              <a:rPr lang="fr-FR" sz="1100" dirty="0"/>
              <a:t> de </a:t>
            </a:r>
            <a:r>
              <a:rPr lang="fr-FR" sz="1100" dirty="0" err="1"/>
              <a:t>Acero</a:t>
            </a:r>
            <a:r>
              <a:rPr lang="fr-FR" sz="1100" dirty="0"/>
              <a:t> </a:t>
            </a:r>
            <a:r>
              <a:rPr lang="fr-FR" sz="1100" dirty="0" err="1"/>
              <a:t>Inoxidable</a:t>
            </a:r>
            <a:r>
              <a:rPr lang="fr-FR" sz="1100" dirty="0"/>
              <a:t> (in </a:t>
            </a:r>
            <a:r>
              <a:rPr lang="fr-FR" sz="1100" dirty="0" err="1"/>
              <a:t>Spanish</a:t>
            </a:r>
            <a:r>
              <a:rPr lang="fr-FR" sz="1100" dirty="0"/>
              <a:t>) </a:t>
            </a:r>
            <a:r>
              <a:rPr lang="en-US" sz="1100" dirty="0">
                <a:hlinkClick r:id="rId16"/>
              </a:rPr>
              <a:t>http://www.cedinox.es/opencms901/export/sites/cedinox/.galleries/publicaciones-tecnicas/59armadurasaceroinoxidable.pdf</a:t>
            </a:r>
            <a:r>
              <a:rPr lang="en-US" sz="1100" dirty="0"/>
              <a:t> </a:t>
            </a:r>
          </a:p>
          <a:p>
            <a:pPr marL="514350" indent="-514350">
              <a:buFont typeface="+mj-lt"/>
              <a:buAutoNum type="arabicPeriod"/>
            </a:pPr>
            <a:r>
              <a:rPr lang="en-US" sz="1100" dirty="0">
                <a:hlinkClick r:id="rId17"/>
              </a:rPr>
              <a:t>www.ukcares.com/downloads/guides/PART7.pdf</a:t>
            </a:r>
            <a:r>
              <a:rPr lang="en-US" sz="1100" dirty="0"/>
              <a:t> </a:t>
            </a:r>
          </a:p>
          <a:p>
            <a:pPr marL="514350" indent="-514350">
              <a:buFont typeface="+mj-lt"/>
              <a:buAutoNum type="arabicPeriod"/>
            </a:pPr>
            <a:r>
              <a:rPr lang="en-GB" sz="1100" dirty="0">
                <a:hlinkClick r:id="rId18"/>
              </a:rPr>
              <a:t>http://www.worldstainless.org/Files/issf/Education_references/Ref19_Case_study_of_progreso_pier.pdf</a:t>
            </a:r>
            <a:endParaRPr lang="en-GB" sz="1100" dirty="0"/>
          </a:p>
          <a:p>
            <a:pPr marL="514350" indent="-514350">
              <a:buFont typeface="+mj-lt"/>
              <a:buAutoNum type="arabicPeriod"/>
            </a:pPr>
            <a:r>
              <a:rPr lang="fr-FR" sz="1100" dirty="0">
                <a:hlinkClick r:id="rId19"/>
              </a:rPr>
              <a:t>http://www.sintef.no/upload/Byggforsk/Publikasjoner/Prrapp%20405.pdf</a:t>
            </a:r>
            <a:r>
              <a:rPr lang="fr-FR" sz="1100" dirty="0"/>
              <a:t>  (</a:t>
            </a:r>
            <a:r>
              <a:rPr lang="fr-FR" sz="1100" dirty="0" err="1"/>
              <a:t>general</a:t>
            </a:r>
            <a:r>
              <a:rPr lang="fr-FR" sz="1100" dirty="0"/>
              <a:t>)</a:t>
            </a:r>
          </a:p>
          <a:p>
            <a:pPr marL="514350" indent="-514350">
              <a:buFont typeface="+mj-lt"/>
              <a:buAutoNum type="arabicPeriod"/>
            </a:pPr>
            <a:r>
              <a:rPr lang="fr-FR" sz="1100" dirty="0">
                <a:hlinkClick r:id="rId20"/>
              </a:rPr>
              <a:t>http://americanarminox.com/Purdue_University_Report_-_Stainless_Steel_Life_Cycle_Costing.pdf</a:t>
            </a:r>
            <a:r>
              <a:rPr lang="fr-FR" sz="1100" dirty="0"/>
              <a:t> (</a:t>
            </a:r>
            <a:r>
              <a:rPr lang="fr-FR" sz="1100" dirty="0" err="1"/>
              <a:t>advantages</a:t>
            </a:r>
            <a:r>
              <a:rPr lang="fr-FR" sz="1100" dirty="0"/>
              <a:t> of </a:t>
            </a:r>
            <a:r>
              <a:rPr lang="fr-FR" sz="1100" dirty="0" err="1"/>
              <a:t>using</a:t>
            </a:r>
            <a:r>
              <a:rPr lang="fr-FR" sz="1100" dirty="0"/>
              <a:t> </a:t>
            </a:r>
            <a:r>
              <a:rPr lang="fr-FR" sz="1100" dirty="0" err="1"/>
              <a:t>ss</a:t>
            </a:r>
            <a:r>
              <a:rPr lang="fr-FR" sz="1100" dirty="0"/>
              <a:t> </a:t>
            </a:r>
            <a:r>
              <a:rPr lang="fr-FR" sz="1100" dirty="0" err="1"/>
              <a:t>rebar</a:t>
            </a:r>
            <a:r>
              <a:rPr lang="fr-FR" sz="1100" dirty="0"/>
              <a:t>)</a:t>
            </a:r>
          </a:p>
          <a:p>
            <a:pPr marL="514350" indent="-514350">
              <a:buFont typeface="+mj-lt"/>
              <a:buAutoNum type="arabicPeriod"/>
            </a:pPr>
            <a:r>
              <a:rPr lang="fr-FR" sz="1100" dirty="0">
                <a:hlinkClick r:id="rId21"/>
              </a:rPr>
              <a:t>http://www.stainlesssteelrebar.org</a:t>
            </a:r>
            <a:endParaRPr lang="fr-FR" sz="1100" dirty="0"/>
          </a:p>
        </p:txBody>
      </p:sp>
    </p:spTree>
    <p:extLst>
      <p:ext uri="{BB962C8B-B14F-4D97-AF65-F5344CB8AC3E}">
        <p14:creationId xmlns:p14="http://schemas.microsoft.com/office/powerpoint/2010/main" val="151243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40"/>
            <a:ext cx="8229600" cy="868998"/>
          </a:xfrm>
        </p:spPr>
        <p:txBody>
          <a:bodyPr>
            <a:normAutofit fontScale="90000"/>
          </a:bodyPr>
          <a:lstStyle/>
          <a:p>
            <a:r>
              <a:rPr lang="fr-FR" dirty="0" err="1"/>
              <a:t>Réferences</a:t>
            </a:r>
            <a:r>
              <a:rPr lang="fr-FR" dirty="0"/>
              <a:t> sur le couplage galvanique</a:t>
            </a:r>
            <a:endParaRPr lang="en-US" dirty="0"/>
          </a:p>
        </p:txBody>
      </p:sp>
      <p:sp>
        <p:nvSpPr>
          <p:cNvPr id="3" name="Espace réservé du contenu 2"/>
          <p:cNvSpPr>
            <a:spLocks noGrp="1"/>
          </p:cNvSpPr>
          <p:nvPr>
            <p:ph idx="1"/>
          </p:nvPr>
        </p:nvSpPr>
        <p:spPr>
          <a:xfrm>
            <a:off x="457200" y="1657488"/>
            <a:ext cx="8229600" cy="4925144"/>
          </a:xfrm>
        </p:spPr>
        <p:txBody>
          <a:bodyPr>
            <a:normAutofit/>
          </a:bodyPr>
          <a:lstStyle/>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M. P. </a:t>
            </a:r>
            <a:r>
              <a:rPr lang="en-US" sz="1200" dirty="0" err="1"/>
              <a:t>Pedeferri</a:t>
            </a:r>
            <a:r>
              <a:rPr lang="en-US" sz="1200" dirty="0"/>
              <a:t> and P. </a:t>
            </a:r>
            <a:r>
              <a:rPr lang="en-US" sz="1200" dirty="0" err="1"/>
              <a:t>Pedeferri</a:t>
            </a:r>
            <a:r>
              <a:rPr lang="en-US" sz="1200" dirty="0"/>
              <a:t>, “Effects of Galvanic Coupling between Carbon Steel and Stainless Steel Reinforcement in Concrete”, International Conference on Corrosion and Rehabilitation of Reinforced Concrete Structures, 1998, Orlando, Florida.</a:t>
            </a:r>
          </a:p>
          <a:p>
            <a:pPr marL="514350" lvl="0" indent="-514350">
              <a:buFont typeface="+mj-lt"/>
              <a:buAutoNum type="arabicPeriod"/>
            </a:pPr>
            <a:r>
              <a:rPr lang="en-US" sz="1200" dirty="0"/>
              <a:t>A. Knudsen, EM. Jensen, O. Klinghoffer and T. </a:t>
            </a:r>
            <a:r>
              <a:rPr lang="en-US" sz="1200" dirty="0" err="1"/>
              <a:t>Skovsgaard</a:t>
            </a:r>
            <a:r>
              <a:rPr lang="en-US" sz="1200" dirty="0"/>
              <a:t>, “Cost-Effective Enhancement of Durability of Concrete Structures by Intelligent use of Stainless Steel Reinforcement”, International Conference on Corrosion and Rehabilitation of Reinforced Concrete Structures, 1998, Orlando, Florida.</a:t>
            </a:r>
          </a:p>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and M. P. </a:t>
            </a:r>
            <a:r>
              <a:rPr lang="en-US" sz="1200" dirty="0" err="1"/>
              <a:t>Pedeferri</a:t>
            </a:r>
            <a:r>
              <a:rPr lang="en-US" sz="1200" dirty="0"/>
              <a:t>, “Effect of Chemical Composition on Corrosion </a:t>
            </a:r>
            <a:r>
              <a:rPr lang="en-US" sz="1200" dirty="0" err="1"/>
              <a:t>Behaviour</a:t>
            </a:r>
            <a:r>
              <a:rPr lang="en-US" sz="1200" dirty="0"/>
              <a:t> of Stainless Steel in Chloride Contamination and Carbonated Concrete”, Properties and Performances, Proceedings of 3rd European Congress Stainless Steel '99, 1999, Vol .3, Chia Laguna, AIM</a:t>
            </a:r>
          </a:p>
          <a:p>
            <a:pPr marL="514350" lvl="0" indent="-514350">
              <a:buFont typeface="+mj-lt"/>
              <a:buAutoNum type="arabicPeriod"/>
            </a:pPr>
            <a:r>
              <a:rPr lang="en-US" sz="1200" dirty="0"/>
              <a:t>O. Klinghoffer, T. </a:t>
            </a:r>
            <a:r>
              <a:rPr lang="en-US" sz="1200" dirty="0" err="1"/>
              <a:t>Frolund</a:t>
            </a:r>
            <a:r>
              <a:rPr lang="en-US" sz="1200" dirty="0"/>
              <a:t>, B. </a:t>
            </a:r>
            <a:r>
              <a:rPr lang="en-US" sz="1200" dirty="0" err="1"/>
              <a:t>Kofoed</a:t>
            </a:r>
            <a:r>
              <a:rPr lang="en-US" sz="1200" dirty="0"/>
              <a:t>, A. Knudsen, EM. Jensen and T. </a:t>
            </a:r>
            <a:r>
              <a:rPr lang="en-US" sz="1200" dirty="0" err="1"/>
              <a:t>Skovsgaard</a:t>
            </a:r>
            <a:r>
              <a:rPr lang="en-US" sz="1200" dirty="0"/>
              <a:t>, “Practical and Economic Aspects of Application of Austenitic Stainless Steel, AISI 316, as Reinforcement in Concrete”, Corrosion of Reinforcement in Concrete: Corrosion Mechanisms and Corrosion Protection, 2000, </a:t>
            </a:r>
            <a:r>
              <a:rPr lang="en-US" sz="1200" dirty="0" err="1"/>
              <a:t>Mietz</a:t>
            </a:r>
            <a:r>
              <a:rPr lang="en-US" sz="1200" dirty="0"/>
              <a:t>, J., Polder, R. and </a:t>
            </a:r>
            <a:r>
              <a:rPr lang="en-US" sz="1200" dirty="0" err="1"/>
              <a:t>Elsener</a:t>
            </a:r>
            <a:r>
              <a:rPr lang="en-US" sz="1200" dirty="0"/>
              <a:t>, B., </a:t>
            </a:r>
            <a:r>
              <a:rPr lang="en-US" sz="1200" dirty="0" err="1"/>
              <a:t>Eds</a:t>
            </a:r>
            <a:r>
              <a:rPr lang="en-US" sz="1200" dirty="0"/>
              <a:t>, London</a:t>
            </a:r>
          </a:p>
          <a:p>
            <a:pPr marL="514350" lvl="0" indent="-514350">
              <a:buFont typeface="+mj-lt"/>
              <a:buAutoNum type="arabicPeriod"/>
            </a:pPr>
            <a:r>
              <a:rPr lang="en-US" sz="1200" dirty="0"/>
              <a:t>Knudsen and T. </a:t>
            </a:r>
            <a:r>
              <a:rPr lang="en-US" sz="1200" dirty="0" err="1"/>
              <a:t>Skovsgaard</a:t>
            </a:r>
            <a:r>
              <a:rPr lang="en-US" sz="1200" dirty="0"/>
              <a:t>, “Stainless Steel Reinforcement”, Concrete Engineering, 2001, Vol. 5 (3), p. 59.</a:t>
            </a:r>
          </a:p>
          <a:p>
            <a:pPr marL="514350" lvl="0" indent="-514350">
              <a:buFont typeface="+mj-lt"/>
              <a:buAutoNum type="arabicPeriod"/>
            </a:pPr>
            <a:r>
              <a:rPr lang="en-US" sz="1200" dirty="0"/>
              <a:t>L. </a:t>
            </a:r>
            <a:r>
              <a:rPr lang="en-US" sz="1200" dirty="0" err="1"/>
              <a:t>Bertolini</a:t>
            </a:r>
            <a:r>
              <a:rPr lang="en-US" sz="1200" dirty="0"/>
              <a:t> and P. </a:t>
            </a:r>
            <a:r>
              <a:rPr lang="en-US" sz="1200" dirty="0" err="1"/>
              <a:t>Pedeferri</a:t>
            </a:r>
            <a:r>
              <a:rPr lang="en-US" sz="1200" dirty="0"/>
              <a:t>, “Laboratory and Field Experience on the Use of Stainless Steel to Improve Durability of Reinforced Concrete”, Corrosion Review, 2002, Vol. 20, p. 129</a:t>
            </a:r>
          </a:p>
          <a:p>
            <a:pPr marL="514350" lvl="0" indent="-514350">
              <a:buFont typeface="+mj-lt"/>
              <a:buAutoNum type="arabicPeriod"/>
            </a:pPr>
            <a:r>
              <a:rPr lang="en-US" sz="1200">
                <a:hlinkClick r:id="rId2"/>
              </a:rPr>
              <a:t>S</a:t>
            </a:r>
            <a:r>
              <a:rPr lang="en-US" sz="1200" dirty="0">
                <a:hlinkClick r:id="rId2"/>
              </a:rPr>
              <a:t>. Qian</a:t>
            </a:r>
            <a:r>
              <a:rPr lang="en-US" sz="1200" dirty="0"/>
              <a:t>, </a:t>
            </a:r>
            <a:r>
              <a:rPr lang="en-US" sz="1200" dirty="0">
                <a:hlinkClick r:id="rId3"/>
              </a:rPr>
              <a:t>D. Qu</a:t>
            </a:r>
            <a:r>
              <a:rPr lang="en-US" sz="1200" dirty="0"/>
              <a:t> &amp; </a:t>
            </a:r>
            <a:r>
              <a:rPr lang="en-US" sz="1200" dirty="0">
                <a:hlinkClick r:id="rId4"/>
              </a:rPr>
              <a:t>G. Coates</a:t>
            </a:r>
            <a:r>
              <a:rPr lang="en-US" sz="1200" dirty="0"/>
              <a:t> Galvanic Coupling Between Carbon Steel and Stainless Steel Reinforcements </a:t>
            </a:r>
            <a:r>
              <a:rPr lang="en-US" sz="1200" dirty="0">
                <a:hlinkClick r:id="rId5"/>
              </a:rPr>
              <a:t>Canadian Metallurgical Quarterly </a:t>
            </a:r>
            <a:r>
              <a:rPr lang="en-US" sz="1200" dirty="0"/>
              <a:t> Volume 45, 2006 - </a:t>
            </a:r>
            <a:r>
              <a:rPr lang="en-US" sz="1200" dirty="0">
                <a:hlinkClick r:id="rId6"/>
              </a:rPr>
              <a:t>Issue 4</a:t>
            </a:r>
            <a:r>
              <a:rPr lang="en-US" sz="1200" dirty="0"/>
              <a:t> Pages 475-483 Published online: 18 Jul 2013</a:t>
            </a:r>
          </a:p>
          <a:p>
            <a:pPr marL="514350" indent="-514350">
              <a:buFont typeface="+mj-lt"/>
              <a:buAutoNum type="arabicPeriod"/>
            </a:pPr>
            <a:r>
              <a:rPr lang="en-US" sz="1200" dirty="0"/>
              <a:t>J.T. Pérez-Quiroz, J. </a:t>
            </a:r>
            <a:r>
              <a:rPr lang="en-US" sz="1200" dirty="0" err="1"/>
              <a:t>Teran</a:t>
            </a:r>
            <a:r>
              <a:rPr lang="en-US" sz="1200" dirty="0"/>
              <a:t>, M.J. Herrera, M. Martinez, J. </a:t>
            </a:r>
            <a:r>
              <a:rPr lang="en-US" sz="1200" dirty="0" err="1"/>
              <a:t>Genesca</a:t>
            </a:r>
            <a:r>
              <a:rPr lang="en-US" sz="1200" dirty="0"/>
              <a:t> : “Assessment of stainless steel reinforcement for concrete structures rehabilitation” J. of Constructional Steel research (2008) doi:10.1016/j.jcsr.2008.07.024 </a:t>
            </a:r>
          </a:p>
          <a:p>
            <a:pPr marL="514350" lvl="0" indent="-514350">
              <a:buFont typeface="+mj-lt"/>
              <a:buAutoNum type="arabicPeriod"/>
            </a:pPr>
            <a:r>
              <a:rPr lang="en-US" sz="1200" dirty="0"/>
              <a:t>Juliana Lopes Cardoso / Adriana de Araujo / </a:t>
            </a:r>
            <a:r>
              <a:rPr lang="en-US" sz="1200" dirty="0" err="1"/>
              <a:t>Mayara</a:t>
            </a:r>
            <a:r>
              <a:rPr lang="en-US" sz="1200" dirty="0"/>
              <a:t> </a:t>
            </a:r>
            <a:r>
              <a:rPr lang="en-US" sz="1200" dirty="0" err="1"/>
              <a:t>Stecanella</a:t>
            </a:r>
            <a:r>
              <a:rPr lang="en-US" sz="1200" dirty="0"/>
              <a:t> Pacheco / Jose Luis Serra Ribeiro / </a:t>
            </a:r>
            <a:r>
              <a:rPr lang="en-US" sz="1200" dirty="0" err="1"/>
              <a:t>Zehbour</a:t>
            </a:r>
            <a:r>
              <a:rPr lang="en-US" sz="1200" dirty="0"/>
              <a:t> </a:t>
            </a:r>
            <a:r>
              <a:rPr lang="en-US" sz="1200" dirty="0" err="1"/>
              <a:t>Panossian</a:t>
            </a:r>
            <a:r>
              <a:rPr lang="en-US" sz="1200" dirty="0"/>
              <a:t>  “stainless-steel-rebar-for-marine-environment-a-study-of-galvanic-corrosion-with-carbon-steel-rebar-used-in-the-same-concrete-structure” (2018) </a:t>
            </a:r>
            <a:r>
              <a:rPr lang="en-US" sz="1200" dirty="0">
                <a:hlinkClick r:id="rId7"/>
              </a:rPr>
              <a:t>https://store.nace.org/stainless-steel-rebar-for-marine-environment-a-study-of-galvanic-corrosion-with-carbon-steel-rebar-used-in-the-same-concrete-structure</a:t>
            </a:r>
            <a:r>
              <a:rPr lang="en-US" sz="1200" dirty="0"/>
              <a:t>  Product Number: 51318-11312-SG </a:t>
            </a:r>
          </a:p>
          <a:p>
            <a:pPr marL="514350" lvl="0" indent="-514350">
              <a:buFont typeface="+mj-lt"/>
              <a:buAutoNum type="arabicPeriod"/>
            </a:pPr>
            <a:r>
              <a:rPr lang="en-US" sz="1200" dirty="0">
                <a:hlinkClick r:id="rId8"/>
              </a:rPr>
              <a:t>http://stainlesssteelrebar.org/</a:t>
            </a:r>
            <a:r>
              <a:rPr lang="en-US" sz="1200" dirty="0"/>
              <a:t>  </a:t>
            </a:r>
          </a:p>
        </p:txBody>
      </p:sp>
      <p:sp>
        <p:nvSpPr>
          <p:cNvPr id="5" name="ZoneTexte 5"/>
          <p:cNvSpPr txBox="1"/>
          <p:nvPr/>
        </p:nvSpPr>
        <p:spPr>
          <a:xfrm rot="1516337">
            <a:off x="7402697" y="336853"/>
            <a:ext cx="1111023" cy="353943"/>
          </a:xfrm>
          <a:prstGeom prst="rect">
            <a:avLst/>
          </a:prstGeom>
          <a:noFill/>
          <a:ln w="19050">
            <a:solidFill>
              <a:srgbClr val="FF0000"/>
            </a:solidFill>
          </a:ln>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pPr algn="ctr"/>
            <a:r>
              <a:rPr lang="fr-FR" b="1" dirty="0">
                <a:solidFill>
                  <a:srgbClr val="FF0000"/>
                </a:solidFill>
              </a:rPr>
              <a:t>Nouveau!</a:t>
            </a:r>
            <a:endParaRPr lang="en-US" b="1" dirty="0">
              <a:solidFill>
                <a:srgbClr val="FF0000"/>
              </a:solidFill>
            </a:endParaRPr>
          </a:p>
        </p:txBody>
      </p:sp>
    </p:spTree>
    <p:extLst>
      <p:ext uri="{BB962C8B-B14F-4D97-AF65-F5344CB8AC3E}">
        <p14:creationId xmlns:p14="http://schemas.microsoft.com/office/powerpoint/2010/main" val="126392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0929" y="2113670"/>
            <a:ext cx="8083296" cy="2073536"/>
          </a:xfrm>
        </p:spPr>
        <p:txBody>
          <a:bodyPr>
            <a:noAutofit/>
          </a:bodyPr>
          <a:lstStyle/>
          <a:p>
            <a:r>
              <a:rPr lang="fr-FR" sz="4000" b="1" noProof="0" dirty="0">
                <a:solidFill>
                  <a:srgbClr val="0070C0"/>
                </a:solidFill>
                <a:latin typeface="+mn-lt"/>
              </a:rPr>
              <a:t>Partie B</a:t>
            </a:r>
          </a:p>
          <a:p>
            <a:r>
              <a:rPr lang="fr-FR" sz="4000" b="1" noProof="0" dirty="0">
                <a:solidFill>
                  <a:srgbClr val="0070C0"/>
                </a:solidFill>
                <a:latin typeface="+mn-lt"/>
              </a:rPr>
              <a:t>Conception de structures</a:t>
            </a:r>
          </a:p>
          <a:p>
            <a:r>
              <a:rPr lang="fr-FR" sz="4000" b="1" noProof="0" dirty="0">
                <a:solidFill>
                  <a:srgbClr val="0070C0"/>
                </a:solidFill>
                <a:latin typeface="+mn-lt"/>
              </a:rPr>
              <a:t> en acier inoxydable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519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196752"/>
            <a:ext cx="7772400" cy="1470025"/>
          </a:xfrm>
        </p:spPr>
        <p:txBody>
          <a:bodyPr>
            <a:normAutofit fontScale="90000"/>
          </a:bodyPr>
          <a:lstStyle/>
          <a:p>
            <a:r>
              <a:rPr lang="fr-FR" altLang="en-US" noProof="0" dirty="0">
                <a:latin typeface="+mn-lt"/>
              </a:rPr>
              <a:t>L’acier inoxydable structural</a:t>
            </a:r>
            <a:br>
              <a:rPr lang="fr-FR" altLang="en-US" noProof="0" dirty="0">
                <a:latin typeface="+mn-lt"/>
              </a:rPr>
            </a:br>
            <a:r>
              <a:rPr lang="fr-FR" altLang="en-US" sz="4000" noProof="0" dirty="0">
                <a:latin typeface="+mn-lt"/>
              </a:rPr>
              <a:t>Conception et calcul avec l’acier inoxydable</a:t>
            </a:r>
            <a:endParaRPr lang="fr-FR" noProof="0" dirty="0">
              <a:latin typeface="+mn-lt"/>
            </a:endParaRPr>
          </a:p>
        </p:txBody>
      </p:sp>
      <p:sp>
        <p:nvSpPr>
          <p:cNvPr id="6146" name="Rectangle 7"/>
          <p:cNvSpPr>
            <a:spLocks noGrp="1" noChangeArrowheads="1"/>
          </p:cNvSpPr>
          <p:nvPr>
            <p:ph type="subTitle" idx="1"/>
          </p:nvPr>
        </p:nvSpPr>
        <p:spPr>
          <a:xfrm>
            <a:off x="1141516" y="2996952"/>
            <a:ext cx="6860969" cy="2972023"/>
          </a:xfrm>
        </p:spPr>
        <p:txBody>
          <a:bodyPr>
            <a:normAutofit fontScale="92500"/>
          </a:bodyPr>
          <a:lstStyle/>
          <a:p>
            <a:r>
              <a:rPr lang="fr-FR" noProof="0" dirty="0">
                <a:latin typeface="+mn-lt"/>
              </a:rPr>
              <a:t>Barbara Rossi &amp; Maarten Fortan</a:t>
            </a:r>
          </a:p>
          <a:p>
            <a:r>
              <a:rPr lang="fr-FR" noProof="0" dirty="0">
                <a:latin typeface="+mn-lt"/>
              </a:rPr>
              <a:t>Département de Génie Civil, </a:t>
            </a:r>
          </a:p>
          <a:p>
            <a:r>
              <a:rPr lang="fr-FR" dirty="0"/>
              <a:t>KU Leuven</a:t>
            </a:r>
            <a:r>
              <a:rPr lang="fr-FR" noProof="0" dirty="0">
                <a:latin typeface="+mn-lt"/>
              </a:rPr>
              <a:t>, Belgique</a:t>
            </a:r>
          </a:p>
          <a:p>
            <a:endParaRPr lang="fr-FR" noProof="0" dirty="0">
              <a:latin typeface="+mn-lt"/>
            </a:endParaRPr>
          </a:p>
          <a:p>
            <a:r>
              <a:rPr lang="fr-FR" sz="2162" dirty="0"/>
              <a:t>A partir d’u</a:t>
            </a:r>
            <a:r>
              <a:rPr lang="fr-FR" sz="2162" noProof="0" dirty="0">
                <a:latin typeface="+mn-lt"/>
              </a:rPr>
              <a:t>ne précédente version rédigée par Nancy Baddoo</a:t>
            </a:r>
            <a:br>
              <a:rPr lang="fr-FR" sz="2162" noProof="0" dirty="0">
                <a:latin typeface="+mn-lt"/>
              </a:rPr>
            </a:br>
            <a:r>
              <a:rPr lang="fr-FR" sz="2162" noProof="0" dirty="0">
                <a:latin typeface="+mn-lt"/>
              </a:rPr>
              <a:t>Steel Construction Institute, Ascot, GB</a:t>
            </a:r>
            <a:endParaRPr lang="fr-FR" altLang="en-US" sz="2162" noProof="0" dirty="0">
              <a:latin typeface="+mn-lt"/>
            </a:endParaRPr>
          </a:p>
          <a:p>
            <a:endParaRPr lang="fr-FR" altLang="en-US" noProof="0" dirty="0">
              <a:latin typeface="+mn-l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627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altLang="en-US" noProof="0" dirty="0">
                <a:latin typeface="+mn-lt"/>
              </a:rPr>
              <a:t>Plan</a:t>
            </a:r>
          </a:p>
        </p:txBody>
      </p:sp>
      <p:sp>
        <p:nvSpPr>
          <p:cNvPr id="7171" name="Rectangle 3"/>
          <p:cNvSpPr>
            <a:spLocks noGrp="1" noChangeArrowheads="1"/>
          </p:cNvSpPr>
          <p:nvPr>
            <p:ph type="body" idx="1"/>
          </p:nvPr>
        </p:nvSpPr>
        <p:spPr/>
        <p:txBody>
          <a:bodyPr/>
          <a:lstStyle/>
          <a:p>
            <a:r>
              <a:rPr lang="fr-FR" noProof="0" dirty="0">
                <a:latin typeface="+mn-lt"/>
              </a:rPr>
              <a:t>Exemples d’applications structurales </a:t>
            </a:r>
          </a:p>
          <a:p>
            <a:r>
              <a:rPr lang="fr-FR" noProof="0" dirty="0">
                <a:latin typeface="+mn-lt"/>
              </a:rPr>
              <a:t>Caractéristiques mécaniques du matériau </a:t>
            </a:r>
          </a:p>
          <a:p>
            <a:pPr eaLnBrk="1" hangingPunct="1"/>
            <a:r>
              <a:rPr lang="fr-FR" altLang="en-US" noProof="0" dirty="0">
                <a:latin typeface="+mn-lt"/>
              </a:rPr>
              <a:t>Calculs selon l’Eurocode 3</a:t>
            </a:r>
          </a:p>
          <a:p>
            <a:pPr eaLnBrk="1" hangingPunct="1"/>
            <a:r>
              <a:rPr lang="fr-FR" altLang="en-US" noProof="0" dirty="0">
                <a:latin typeface="+mn-lt"/>
              </a:rPr>
              <a:t>Méthodes alternatives</a:t>
            </a:r>
          </a:p>
          <a:p>
            <a:r>
              <a:rPr lang="fr-FR" noProof="0" dirty="0">
                <a:latin typeface="+mn-lt"/>
              </a:rPr>
              <a:t>Flèches</a:t>
            </a:r>
          </a:p>
          <a:p>
            <a:r>
              <a:rPr lang="fr-FR" altLang="en-US" noProof="0" dirty="0">
                <a:latin typeface="+mn-lt"/>
              </a:rPr>
              <a:t>Informations complémentaires</a:t>
            </a:r>
          </a:p>
          <a:p>
            <a:r>
              <a:rPr lang="fr-FR" noProof="0" dirty="0">
                <a:latin typeface="+mn-lt"/>
              </a:rPr>
              <a:t>Ressources pour les ingénieurs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562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1</a:t>
            </a:r>
          </a:p>
        </p:txBody>
      </p:sp>
      <p:sp>
        <p:nvSpPr>
          <p:cNvPr id="6" name="Sous-titre 5"/>
          <p:cNvSpPr>
            <a:spLocks noGrp="1"/>
          </p:cNvSpPr>
          <p:nvPr>
            <p:ph type="subTitle" idx="1"/>
          </p:nvPr>
        </p:nvSpPr>
        <p:spPr/>
        <p:txBody>
          <a:bodyPr>
            <a:normAutofit/>
          </a:bodyPr>
          <a:lstStyle/>
          <a:p>
            <a:r>
              <a:rPr lang="fr-FR" noProof="0" dirty="0">
                <a:latin typeface="+mn-lt"/>
              </a:rPr>
              <a:t>Exemples d’applications structurales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938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2"/>
          </p:nvPr>
        </p:nvSpPr>
        <p:spPr>
          <a:xfrm>
            <a:off x="1079786" y="5397029"/>
            <a:ext cx="6354185" cy="1365971"/>
          </a:xfrm>
        </p:spPr>
        <p:txBody>
          <a:bodyPr>
            <a:noAutofit/>
          </a:bodyPr>
          <a:lstStyle/>
          <a:p>
            <a:r>
              <a:rPr lang="fr-FR" altLang="fr-FR" sz="2400" b="1" noProof="0" dirty="0">
                <a:latin typeface="+mn-lt"/>
              </a:rPr>
              <a:t>Gare de Gand-Saint-Pierre (Belgique)</a:t>
            </a:r>
          </a:p>
          <a:p>
            <a:r>
              <a:rPr lang="fr-FR" altLang="fr-FR" sz="2000" noProof="0" dirty="0">
                <a:latin typeface="+mn-lt"/>
              </a:rPr>
              <a:t>Architecte : Wefirna </a:t>
            </a:r>
          </a:p>
          <a:p>
            <a:r>
              <a:rPr lang="fr-FR" altLang="fr-FR" sz="2000" noProof="0" dirty="0">
                <a:latin typeface="+mn-lt"/>
              </a:rPr>
              <a:t>Bureau d’études : THV Van Laere-Braekel Aero</a:t>
            </a:r>
          </a:p>
        </p:txBody>
      </p:sp>
      <p:pic>
        <p:nvPicPr>
          <p:cNvPr id="9" name="Picture 2" descr="Z:\DONNEES\Mes Documents\Images\Gent\P. Lints St Pietersstation\22 01 2008 045.JPG"/>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xfrm>
            <a:off x="1198532" y="339643"/>
            <a:ext cx="6719839" cy="503988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844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Content Placeholder 3" descr="016_14 EcoleRoyaleMilitaireConfCenterFireBalconies4.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320925" cy="3525838"/>
          </a:xfr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819" name="Picture 4" descr="017_15 EcoleRoyaleMilitaireConfCenterFireBalconiesTensionRod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52950"/>
            <a:ext cx="3500438" cy="230505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820" name="Picture 5" descr="018_16 EcoleRoyaleMilitaireConfCenterTensionRodsCloseU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2763" y="0"/>
            <a:ext cx="4516437" cy="685800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822" name="TextBox 5"/>
          <p:cNvSpPr txBox="1">
            <a:spLocks noChangeArrowheads="1"/>
          </p:cNvSpPr>
          <p:nvPr/>
        </p:nvSpPr>
        <p:spPr bwMode="auto">
          <a:xfrm>
            <a:off x="2340510" y="0"/>
            <a:ext cx="22908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cs typeface="Arial" charset="0"/>
              </a:defRPr>
            </a:lvl1pPr>
            <a:lvl2pPr marL="37931725" indent="-37474525" eaLnBrk="0" hangingPunct="0">
              <a:defRPr kumimoji="1" sz="2400">
                <a:solidFill>
                  <a:schemeClr val="tx1"/>
                </a:solidFill>
                <a:latin typeface="Times New Roman" charset="0"/>
                <a:cs typeface="Arial" charset="0"/>
              </a:defRPr>
            </a:lvl2pPr>
            <a:lvl3pPr marL="1143000" indent="-228600" eaLnBrk="0" hangingPunct="0">
              <a:defRPr kumimoji="1" sz="2400">
                <a:solidFill>
                  <a:schemeClr val="tx1"/>
                </a:solidFill>
                <a:latin typeface="Times New Roman" charset="0"/>
                <a:cs typeface="Arial" charset="0"/>
              </a:defRPr>
            </a:lvl3pPr>
            <a:lvl4pPr marL="1600200" indent="-228600" eaLnBrk="0" hangingPunct="0">
              <a:defRPr kumimoji="1" sz="2400">
                <a:solidFill>
                  <a:schemeClr val="tx1"/>
                </a:solidFill>
                <a:latin typeface="Times New Roman" charset="0"/>
                <a:cs typeface="Arial" charset="0"/>
              </a:defRPr>
            </a:lvl4pPr>
            <a:lvl5pPr marL="2057400" indent="-228600" eaLnBrk="0" hangingPunct="0">
              <a:defRPr kumimoji="1" sz="2400">
                <a:solidFill>
                  <a:schemeClr val="tx1"/>
                </a:solidFill>
                <a:latin typeface="Times New Roman" charset="0"/>
                <a:cs typeface="Arial" charset="0"/>
              </a:defRPr>
            </a:lvl5pPr>
            <a:lvl6pPr marL="2514600" indent="-228600" eaLnBrk="0" fontAlgn="base" hangingPunct="0">
              <a:spcBef>
                <a:spcPct val="0"/>
              </a:spcBef>
              <a:spcAft>
                <a:spcPct val="0"/>
              </a:spcAft>
              <a:defRPr kumimoji="1" sz="2400">
                <a:solidFill>
                  <a:schemeClr val="tx1"/>
                </a:solidFill>
                <a:latin typeface="Times New Roman" charset="0"/>
                <a:cs typeface="Arial" charset="0"/>
              </a:defRPr>
            </a:lvl6pPr>
            <a:lvl7pPr marL="2971800" indent="-228600" eaLnBrk="0" fontAlgn="base" hangingPunct="0">
              <a:spcBef>
                <a:spcPct val="0"/>
              </a:spcBef>
              <a:spcAft>
                <a:spcPct val="0"/>
              </a:spcAft>
              <a:defRPr kumimoji="1" sz="2400">
                <a:solidFill>
                  <a:schemeClr val="tx1"/>
                </a:solidFill>
                <a:latin typeface="Times New Roman" charset="0"/>
                <a:cs typeface="Arial" charset="0"/>
              </a:defRPr>
            </a:lvl7pPr>
            <a:lvl8pPr marL="3429000" indent="-228600" eaLnBrk="0" fontAlgn="base" hangingPunct="0">
              <a:spcBef>
                <a:spcPct val="0"/>
              </a:spcBef>
              <a:spcAft>
                <a:spcPct val="0"/>
              </a:spcAft>
              <a:defRPr kumimoji="1" sz="2400">
                <a:solidFill>
                  <a:schemeClr val="tx1"/>
                </a:solidFill>
                <a:latin typeface="Times New Roman" charset="0"/>
                <a:cs typeface="Arial" charset="0"/>
              </a:defRPr>
            </a:lvl8pPr>
            <a:lvl9pPr marL="3886200" indent="-228600" eaLnBrk="0" fontAlgn="base" hangingPunct="0">
              <a:spcBef>
                <a:spcPct val="0"/>
              </a:spcBef>
              <a:spcAft>
                <a:spcPct val="0"/>
              </a:spcAft>
              <a:defRPr kumimoji="1" sz="2400">
                <a:solidFill>
                  <a:schemeClr val="tx1"/>
                </a:solidFill>
                <a:latin typeface="Times New Roman" charset="0"/>
                <a:cs typeface="Arial" charset="0"/>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1" lang="fr-BE" altLang="fr-FR" sz="2400" b="1" i="0" u="none" strike="noStrike" kern="1200" cap="none" spc="0" normalizeH="0" baseline="0" noProof="0" dirty="0">
                <a:ln>
                  <a:noFill/>
                </a:ln>
                <a:solidFill>
                  <a:prstClr val="black"/>
                </a:solidFill>
                <a:effectLst/>
                <a:uLnTx/>
                <a:uFillTx/>
                <a:latin typeface="Calibri"/>
                <a:ea typeface="+mn-ea"/>
                <a:cs typeface="Arial" charset="0"/>
              </a:rPr>
              <a:t>École royale militaire de Bruxelles (Belgique)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5"/>
          <p:cNvSpPr txBox="1">
            <a:spLocks noChangeArrowheads="1"/>
          </p:cNvSpPr>
          <p:nvPr/>
        </p:nvSpPr>
        <p:spPr bwMode="auto">
          <a:xfrm>
            <a:off x="0" y="3645721"/>
            <a:ext cx="4607626"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cs typeface="Arial" charset="0"/>
              </a:defRPr>
            </a:lvl1pPr>
            <a:lvl2pPr marL="37931725" indent="-37474525" eaLnBrk="0" hangingPunct="0">
              <a:defRPr kumimoji="1" sz="2400">
                <a:solidFill>
                  <a:schemeClr val="tx1"/>
                </a:solidFill>
                <a:latin typeface="Times New Roman" charset="0"/>
                <a:cs typeface="Arial" charset="0"/>
              </a:defRPr>
            </a:lvl2pPr>
            <a:lvl3pPr marL="1143000" indent="-228600" eaLnBrk="0" hangingPunct="0">
              <a:defRPr kumimoji="1" sz="2400">
                <a:solidFill>
                  <a:schemeClr val="tx1"/>
                </a:solidFill>
                <a:latin typeface="Times New Roman" charset="0"/>
                <a:cs typeface="Arial" charset="0"/>
              </a:defRPr>
            </a:lvl3pPr>
            <a:lvl4pPr marL="1600200" indent="-228600" eaLnBrk="0" hangingPunct="0">
              <a:defRPr kumimoji="1" sz="2400">
                <a:solidFill>
                  <a:schemeClr val="tx1"/>
                </a:solidFill>
                <a:latin typeface="Times New Roman" charset="0"/>
                <a:cs typeface="Arial" charset="0"/>
              </a:defRPr>
            </a:lvl4pPr>
            <a:lvl5pPr marL="2057400" indent="-228600" eaLnBrk="0" hangingPunct="0">
              <a:defRPr kumimoji="1" sz="2400">
                <a:solidFill>
                  <a:schemeClr val="tx1"/>
                </a:solidFill>
                <a:latin typeface="Times New Roman" charset="0"/>
                <a:cs typeface="Arial" charset="0"/>
              </a:defRPr>
            </a:lvl5pPr>
            <a:lvl6pPr marL="2514600" indent="-228600" eaLnBrk="0" fontAlgn="base" hangingPunct="0">
              <a:spcBef>
                <a:spcPct val="0"/>
              </a:spcBef>
              <a:spcAft>
                <a:spcPct val="0"/>
              </a:spcAft>
              <a:defRPr kumimoji="1" sz="2400">
                <a:solidFill>
                  <a:schemeClr val="tx1"/>
                </a:solidFill>
                <a:latin typeface="Times New Roman" charset="0"/>
                <a:cs typeface="Arial" charset="0"/>
              </a:defRPr>
            </a:lvl6pPr>
            <a:lvl7pPr marL="2971800" indent="-228600" eaLnBrk="0" fontAlgn="base" hangingPunct="0">
              <a:spcBef>
                <a:spcPct val="0"/>
              </a:spcBef>
              <a:spcAft>
                <a:spcPct val="0"/>
              </a:spcAft>
              <a:defRPr kumimoji="1" sz="2400">
                <a:solidFill>
                  <a:schemeClr val="tx1"/>
                </a:solidFill>
                <a:latin typeface="Times New Roman" charset="0"/>
                <a:cs typeface="Arial" charset="0"/>
              </a:defRPr>
            </a:lvl7pPr>
            <a:lvl8pPr marL="3429000" indent="-228600" eaLnBrk="0" fontAlgn="base" hangingPunct="0">
              <a:spcBef>
                <a:spcPct val="0"/>
              </a:spcBef>
              <a:spcAft>
                <a:spcPct val="0"/>
              </a:spcAft>
              <a:defRPr kumimoji="1" sz="2400">
                <a:solidFill>
                  <a:schemeClr val="tx1"/>
                </a:solidFill>
                <a:latin typeface="Times New Roman" charset="0"/>
                <a:cs typeface="Arial" charset="0"/>
              </a:defRPr>
            </a:lvl8pPr>
            <a:lvl9pPr marL="3886200" indent="-228600" eaLnBrk="0" fontAlgn="base" hangingPunct="0">
              <a:spcBef>
                <a:spcPct val="0"/>
              </a:spcBef>
              <a:spcAft>
                <a:spcPct val="0"/>
              </a:spcAft>
              <a:defRPr kumimoji="1" sz="2400">
                <a:solidFill>
                  <a:schemeClr val="tx1"/>
                </a:solidFill>
                <a:latin typeface="Times New Roman" charset="0"/>
                <a:cs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fr-BE" altLang="fr-FR" sz="1900" b="0" i="0" u="none" strike="noStrike" kern="1200" cap="none" spc="0" normalizeH="0" baseline="0" noProof="0" dirty="0">
                <a:ln>
                  <a:noFill/>
                </a:ln>
                <a:solidFill>
                  <a:prstClr val="black"/>
                </a:solidFill>
                <a:effectLst/>
                <a:uLnTx/>
                <a:uFillTx/>
                <a:latin typeface="Calibri"/>
                <a:ea typeface="+mn-ea"/>
                <a:cs typeface="Arial" charset="0"/>
              </a:rPr>
              <a:t>Architecte : AR.TE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900" b="0" i="0" u="none" strike="noStrike" kern="1200" cap="none" spc="0" normalizeH="0" baseline="0" noProof="0" dirty="0">
                <a:ln>
                  <a:noFill/>
                </a:ln>
                <a:solidFill>
                  <a:prstClr val="black"/>
                </a:solidFill>
                <a:effectLst/>
                <a:uLnTx/>
                <a:uFillTx/>
                <a:latin typeface="Calibri"/>
                <a:ea typeface="+mn-ea"/>
                <a:cs typeface="Arial" charset="0"/>
              </a:rPr>
              <a:t>Bureau d’études</a:t>
            </a:r>
            <a:r>
              <a:rPr kumimoji="1" lang="fr-BE" altLang="fr-FR" sz="1900" b="0" i="0" u="none" strike="noStrike" kern="1200" cap="none" spc="0" normalizeH="0" baseline="0" noProof="0" dirty="0">
                <a:ln>
                  <a:noFill/>
                </a:ln>
                <a:solidFill>
                  <a:prstClr val="black"/>
                </a:solidFill>
                <a:effectLst/>
                <a:uLnTx/>
                <a:uFillTx/>
                <a:latin typeface="Calibri"/>
                <a:ea typeface="+mn-ea"/>
                <a:cs typeface="Arial" charset="0"/>
              </a:rPr>
              <a:t> : Tractebel Development</a:t>
            </a:r>
            <a:endParaRPr kumimoji="1" lang="en-GB" altLang="fr-FR" sz="19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69869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descr="ParisGrandeArcheTotalNuit.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79757" y="146265"/>
            <a:ext cx="5486400" cy="4114800"/>
          </a:xfrm>
          <a:ln>
            <a:noFill/>
          </a:ln>
          <a:effectLst>
            <a:outerShdw blurRad="50800" dist="38100" dir="2700000" algn="tl" rotWithShape="0">
              <a:prstClr val="black">
                <a:alpha val="40000"/>
              </a:prstClr>
            </a:outerShdw>
          </a:effectLst>
        </p:spPr>
      </p:pic>
      <p:sp>
        <p:nvSpPr>
          <p:cNvPr id="17" name="Content Placeholder 16"/>
          <p:cNvSpPr>
            <a:spLocks noGrp="1"/>
          </p:cNvSpPr>
          <p:nvPr>
            <p:ph type="body" sz="half" idx="2"/>
          </p:nvPr>
        </p:nvSpPr>
        <p:spPr>
          <a:xfrm>
            <a:off x="160638" y="4337221"/>
            <a:ext cx="4757351" cy="1977082"/>
          </a:xfrm>
        </p:spPr>
        <p:txBody>
          <a:bodyPr>
            <a:noAutofit/>
          </a:bodyPr>
          <a:lstStyle/>
          <a:p>
            <a:r>
              <a:rPr lang="fr-FR" altLang="fr-FR" sz="2400" noProof="0" dirty="0">
                <a:latin typeface="+mn-lt"/>
              </a:rPr>
              <a:t>En acier inoxydable :</a:t>
            </a:r>
          </a:p>
          <a:p>
            <a:r>
              <a:rPr lang="fr-FR" altLang="fr-FR" sz="2400" noProof="0" dirty="0">
                <a:latin typeface="+mn-lt"/>
              </a:rPr>
              <a:t>Le nuage (structure métallo-textile)</a:t>
            </a:r>
          </a:p>
          <a:p>
            <a:pPr algn="just"/>
            <a:r>
              <a:rPr lang="fr-FR" altLang="fr-FR" sz="1800" noProof="0" dirty="0">
                <a:latin typeface="+mn-lt"/>
              </a:rPr>
              <a:t>Bureau d’études : </a:t>
            </a:r>
          </a:p>
          <a:p>
            <a:pPr algn="just">
              <a:tabLst>
                <a:tab pos="715963" algn="l"/>
              </a:tabLst>
            </a:pPr>
            <a:r>
              <a:rPr lang="fr-FR" altLang="fr-FR" sz="1800" dirty="0"/>
              <a:t>	</a:t>
            </a:r>
            <a:r>
              <a:rPr lang="fr-FR" altLang="fr-FR" sz="1800" noProof="0" dirty="0">
                <a:latin typeface="+mn-lt"/>
              </a:rPr>
              <a:t>Paul Andreu et François Deslaugiers, ADP</a:t>
            </a:r>
          </a:p>
        </p:txBody>
      </p:sp>
      <p:pic>
        <p:nvPicPr>
          <p:cNvPr id="35844" name="Picture 6" descr="ParisLaGrandeArche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100067"/>
            <a:ext cx="3946525" cy="2593975"/>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16"/>
          <p:cNvSpPr txBox="1">
            <a:spLocks/>
          </p:cNvSpPr>
          <p:nvPr/>
        </p:nvSpPr>
        <p:spPr>
          <a:xfrm>
            <a:off x="5622324" y="156383"/>
            <a:ext cx="3237472" cy="154884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fr-FR" altLang="fr-FR" sz="2400" b="1" i="0" u="none" strike="noStrike" kern="1200" cap="none" spc="0" normalizeH="0" baseline="0" noProof="0" dirty="0">
                <a:ln>
                  <a:noFill/>
                </a:ln>
                <a:solidFill>
                  <a:prstClr val="black"/>
                </a:solidFill>
                <a:effectLst/>
                <a:uLnTx/>
                <a:uFillTx/>
                <a:latin typeface="Calibri"/>
                <a:ea typeface="+mn-ea"/>
                <a:cs typeface="+mn-cs"/>
              </a:rPr>
              <a:t>La Grande Arche de La Défense, Paris (France)</a:t>
            </a:r>
          </a:p>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Architecte : Johan Otto von Spreckelsen</a:t>
            </a:r>
          </a:p>
        </p:txBody>
      </p:sp>
    </p:spTree>
    <p:extLst>
      <p:ext uri="{BB962C8B-B14F-4D97-AF65-F5344CB8AC3E}">
        <p14:creationId xmlns:p14="http://schemas.microsoft.com/office/powerpoint/2010/main" val="522316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larit-talo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949140" y="332509"/>
            <a:ext cx="7304211" cy="5478158"/>
          </a:xfrm>
          <a:ln>
            <a:noFill/>
          </a:ln>
          <a:effectLst>
            <a:outerShdw blurRad="50800" dist="38100" dir="2700000" algn="tl" rotWithShape="0">
              <a:prstClr val="black">
                <a:alpha val="40000"/>
              </a:prstClr>
            </a:outerShdw>
          </a:effectLst>
        </p:spPr>
      </p:pic>
      <p:sp>
        <p:nvSpPr>
          <p:cNvPr id="20483" name="Rectangle 3"/>
          <p:cNvSpPr>
            <a:spLocks noGrp="1" noChangeArrowheads="1"/>
          </p:cNvSpPr>
          <p:nvPr>
            <p:ph type="body" sz="half" idx="2"/>
          </p:nvPr>
        </p:nvSpPr>
        <p:spPr>
          <a:xfrm>
            <a:off x="854140" y="5803756"/>
            <a:ext cx="5486400" cy="804862"/>
          </a:xfrm>
        </p:spPr>
        <p:txBody>
          <a:bodyPr>
            <a:normAutofit/>
          </a:bodyPr>
          <a:lstStyle/>
          <a:p>
            <a:r>
              <a:rPr lang="fr-FR" altLang="fr-FR" sz="2400" b="1" dirty="0"/>
              <a:t>Villa Inox à Tuusula (Finlande</a:t>
            </a:r>
            <a:r>
              <a:rPr lang="fr-FR" altLang="fr-FR" sz="2400" b="1" noProof="0" dirty="0">
                <a:latin typeface="+mn-lt"/>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587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fontScale="90000"/>
          </a:bodyPr>
          <a:lstStyle/>
          <a:p>
            <a:r>
              <a:rPr lang="fr-FR" noProof="0" dirty="0"/>
              <a:t>Le mauvais choix des matériaux peut conduire à de gros problèmes</a:t>
            </a:r>
          </a:p>
        </p:txBody>
      </p:sp>
    </p:spTree>
    <p:extLst>
      <p:ext uri="{BB962C8B-B14F-4D97-AF65-F5344CB8AC3E}">
        <p14:creationId xmlns:p14="http://schemas.microsoft.com/office/powerpoint/2010/main" val="168604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8" descr="519-40 entry.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36714" y="188640"/>
            <a:ext cx="5111750" cy="3774904"/>
          </a:xfrm>
          <a:ln>
            <a:noFill/>
          </a:ln>
          <a:effectLst>
            <a:outerShdw blurRad="50800" dist="38100" dir="2700000" algn="tl" rotWithShape="0">
              <a:prstClr val="black">
                <a:alpha val="40000"/>
              </a:prstClr>
            </a:outerShdw>
          </a:effectLst>
        </p:spPr>
      </p:pic>
      <p:sp>
        <p:nvSpPr>
          <p:cNvPr id="5" name="Text Placeholder 4"/>
          <p:cNvSpPr>
            <a:spLocks noGrp="1"/>
          </p:cNvSpPr>
          <p:nvPr>
            <p:ph type="body" sz="half" idx="2"/>
          </p:nvPr>
        </p:nvSpPr>
        <p:spPr>
          <a:xfrm>
            <a:off x="148443" y="188191"/>
            <a:ext cx="3461655" cy="2376879"/>
          </a:xfrm>
        </p:spPr>
        <p:txBody>
          <a:bodyPr>
            <a:normAutofit/>
          </a:bodyPr>
          <a:lstStyle/>
          <a:p>
            <a:r>
              <a:rPr lang="fr-FR" altLang="fr-FR" sz="2400" b="1" noProof="0" dirty="0"/>
              <a:t>Le</a:t>
            </a:r>
            <a:r>
              <a:rPr lang="fr-FR" altLang="fr-FR" sz="2400" b="1" noProof="0" dirty="0">
                <a:latin typeface="+mn-lt"/>
              </a:rPr>
              <a:t>ntille du métro Saint-Lazare, Paris (France)</a:t>
            </a:r>
          </a:p>
          <a:p>
            <a:r>
              <a:rPr lang="fr-FR" altLang="fr-FR" sz="2000" noProof="0" dirty="0">
                <a:latin typeface="+mn-lt"/>
              </a:rPr>
              <a:t>Architecte : Arte Charpentiers &amp; Associés</a:t>
            </a:r>
          </a:p>
          <a:p>
            <a:r>
              <a:rPr lang="fr-FR" altLang="fr-FR" sz="2000" noProof="0" dirty="0">
                <a:latin typeface="+mn-lt"/>
              </a:rPr>
              <a:t>Bureau d’études : Mitsu Edwards, RFR</a:t>
            </a:r>
          </a:p>
        </p:txBody>
      </p:sp>
      <p:pic>
        <p:nvPicPr>
          <p:cNvPr id="37892" name="Picture 9" descr="519-10 bardag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6256" y="4125614"/>
            <a:ext cx="1860608" cy="252000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893" name="Picture 10" descr="519-13 gat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895" y="4125614"/>
            <a:ext cx="1893641" cy="252000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54747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DONNEES\Mes Documents\Images\Porto\PB24007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36520" y="273050"/>
            <a:ext cx="4388809" cy="5853113"/>
          </a:xfrm>
          <a:ln>
            <a:noFill/>
          </a:ln>
          <a:effectLst>
            <a:outerShdw blurRad="50800" dist="38100" dir="2700000" algn="tl" rotWithShape="0">
              <a:prstClr val="black">
                <a:alpha val="40000"/>
              </a:prstClr>
            </a:outerShdw>
          </a:effectLst>
        </p:spPr>
      </p:pic>
      <p:sp>
        <p:nvSpPr>
          <p:cNvPr id="3" name="Text Placeholder 2"/>
          <p:cNvSpPr>
            <a:spLocks noGrp="1"/>
          </p:cNvSpPr>
          <p:nvPr>
            <p:ph type="body" sz="half" idx="2"/>
          </p:nvPr>
        </p:nvSpPr>
        <p:spPr>
          <a:xfrm>
            <a:off x="332510" y="244868"/>
            <a:ext cx="3526972" cy="3933742"/>
          </a:xfrm>
          <a:ln>
            <a:noFill/>
          </a:ln>
        </p:spPr>
        <p:txBody>
          <a:bodyPr>
            <a:normAutofit/>
          </a:bodyPr>
          <a:lstStyle/>
          <a:p>
            <a:r>
              <a:rPr lang="fr-FR" sz="2400" b="1" noProof="0" dirty="0">
                <a:latin typeface="+mn-lt"/>
              </a:rPr>
              <a:t>Gare de Porto (Portugal)</a:t>
            </a:r>
          </a:p>
        </p:txBody>
      </p:sp>
      <p:pic>
        <p:nvPicPr>
          <p:cNvPr id="32771" name="Picture 3" descr="Z:\DONNEES\Mes Documents\Images\Porto\PB240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780928"/>
            <a:ext cx="2517775" cy="3357562"/>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9569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769423" y="260649"/>
            <a:ext cx="6917377" cy="1739602"/>
          </a:xfrm>
        </p:spPr>
        <p:txBody>
          <a:bodyPr>
            <a:normAutofit/>
          </a:bodyPr>
          <a:lstStyle/>
          <a:p>
            <a:r>
              <a:rPr lang="fr-FR" altLang="nl-BE" sz="2400" b="1" noProof="0" dirty="0">
                <a:latin typeface="+mn-lt"/>
              </a:rPr>
              <a:t>Siège de Torno Internazionale S.P.A., Milan (Italie) </a:t>
            </a:r>
          </a:p>
          <a:p>
            <a:r>
              <a:rPr lang="fr-FR" altLang="nl-BE" sz="2000" noProof="0" dirty="0">
                <a:latin typeface="+mn-lt"/>
              </a:rPr>
              <a:t>Architecte : Dante O. Benini &amp; Partenaires</a:t>
            </a:r>
          </a:p>
          <a:p>
            <a:endParaRPr lang="fr-FR" altLang="nl-BE" sz="2000" noProof="0" dirty="0">
              <a:latin typeface="+mn-lt"/>
            </a:endParaRPr>
          </a:p>
          <a:p>
            <a:r>
              <a:rPr lang="fr-FR" altLang="nl-BE" sz="2000" noProof="0" dirty="0">
                <a:latin typeface="+mn-lt"/>
              </a:rPr>
              <a:t>Acier inoxydable EN 1.4404 </a:t>
            </a:r>
          </a:p>
          <a:p>
            <a:endParaRPr lang="fr-FR" altLang="nl-BE" sz="24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451759" y="6531321"/>
            <a:ext cx="340734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Photo</a:t>
            </a:r>
            <a:r>
              <a:rPr kumimoji="0" lang="it-IT" altLang="nl-BE" sz="1600" b="0" i="1" u="none" strike="noStrike" kern="1200" cap="none" spc="0" normalizeH="0" baseline="0" noProof="0" dirty="0">
                <a:ln>
                  <a:noFill/>
                </a:ln>
                <a:solidFill>
                  <a:prstClr val="black"/>
                </a:solidFill>
                <a:effectLst/>
                <a:uLnTx/>
                <a:uFillTx/>
                <a:latin typeface="Calibri"/>
                <a:ea typeface="+mn-ea"/>
                <a:cs typeface="+mn-cs"/>
              </a:rPr>
              <a:t> : Toni Nicolino / Nicola Giacomin</a:t>
            </a:r>
            <a:endParaRPr kumimoji="0" lang="fr-FR" altLang="nl-BE" sz="16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descr="http://www.constructalia.com/repository/transfer/fr/resources/ContenidoProyect/01080444FOTO_AMPLIADA.jpg"/>
          <p:cNvPicPr>
            <a:picLocks noChangeAspect="1" noChangeArrowheads="1"/>
          </p:cNvPicPr>
          <p:nvPr/>
        </p:nvPicPr>
        <p:blipFill>
          <a:blip r:embed="rId3" cstate="print"/>
          <a:srcRect/>
          <a:stretch>
            <a:fillRect/>
          </a:stretch>
        </p:blipFill>
        <p:spPr bwMode="auto">
          <a:xfrm>
            <a:off x="1816464" y="1913537"/>
            <a:ext cx="6934779" cy="462318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942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Image 7" descr="Capture d’écran 2015-05-12 à 14.02.4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6769" y="233548"/>
            <a:ext cx="5854462" cy="5132158"/>
          </a:xfrm>
          <a:prstGeom prst="rect">
            <a:avLst/>
          </a:prstGeom>
          <a:ln>
            <a:noFill/>
          </a:ln>
          <a:effectLst>
            <a:outerShdw blurRad="50800" dist="38100" dir="2700000" algn="tl" rotWithShape="0">
              <a:prstClr val="black">
                <a:alpha val="40000"/>
              </a:prstClr>
            </a:outerShdw>
          </a:effectLst>
        </p:spPr>
      </p:pic>
      <p:sp>
        <p:nvSpPr>
          <p:cNvPr id="10" name="Text Placeholder 4"/>
          <p:cNvSpPr txBox="1">
            <a:spLocks/>
          </p:cNvSpPr>
          <p:nvPr/>
        </p:nvSpPr>
        <p:spPr>
          <a:xfrm>
            <a:off x="12349" y="4290144"/>
            <a:ext cx="2854411" cy="124568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Portiques en acier inoxydable dans une centrale nucléaire</a:t>
            </a:r>
          </a:p>
        </p:txBody>
      </p:sp>
      <p:sp>
        <p:nvSpPr>
          <p:cNvPr id="11" name="Rectangle 10"/>
          <p:cNvSpPr/>
          <p:nvPr/>
        </p:nvSpPr>
        <p:spPr>
          <a:xfrm>
            <a:off x="6120716" y="5366957"/>
            <a:ext cx="276485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Photo: Stainless Structurals LLC</a:t>
            </a:r>
          </a:p>
        </p:txBody>
      </p:sp>
    </p:spTree>
    <p:extLst>
      <p:ext uri="{BB962C8B-B14F-4D97-AF65-F5344CB8AC3E}">
        <p14:creationId xmlns:p14="http://schemas.microsoft.com/office/powerpoint/2010/main" val="2912754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 4" descr="Capture d’écran 2015-05-12 à 14.04.55.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377924" y="228600"/>
            <a:ext cx="4315226" cy="6248400"/>
          </a:xfrm>
          <a:prstGeom prst="rect">
            <a:avLst/>
          </a:prstGeom>
          <a:ln>
            <a:noFill/>
          </a:ln>
          <a:effectLst>
            <a:outerShdw blurRad="50800" dist="38100" dir="2700000" algn="tl" rotWithShape="0">
              <a:prstClr val="black">
                <a:alpha val="40000"/>
              </a:prstClr>
            </a:outerShdw>
          </a:effectLst>
        </p:spPr>
      </p:pic>
      <p:sp>
        <p:nvSpPr>
          <p:cNvPr id="8" name="Text Placeholder 4"/>
          <p:cNvSpPr txBox="1">
            <a:spLocks/>
          </p:cNvSpPr>
          <p:nvPr/>
        </p:nvSpPr>
        <p:spPr>
          <a:xfrm>
            <a:off x="815546" y="140943"/>
            <a:ext cx="3534032" cy="1739602"/>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Appuis de façade en acier inoxydable, Tampa (USA)</a:t>
            </a:r>
          </a:p>
        </p:txBody>
      </p:sp>
      <p:sp>
        <p:nvSpPr>
          <p:cNvPr id="9" name="Rectangle 8"/>
          <p:cNvSpPr/>
          <p:nvPr/>
        </p:nvSpPr>
        <p:spPr>
          <a:xfrm>
            <a:off x="4267202" y="6519446"/>
            <a:ext cx="300133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Photo : TriPyramid Structures, Inc.</a:t>
            </a:r>
          </a:p>
        </p:txBody>
      </p:sp>
    </p:spTree>
    <p:extLst>
      <p:ext uri="{BB962C8B-B14F-4D97-AF65-F5344CB8AC3E}">
        <p14:creationId xmlns:p14="http://schemas.microsoft.com/office/powerpoint/2010/main" val="248755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 4" descr="Capture d’écran 2015-05-12 à 14.07.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3642" y="1499794"/>
            <a:ext cx="6603992" cy="4999867"/>
          </a:xfrm>
          <a:prstGeom prst="rect">
            <a:avLst/>
          </a:prstGeom>
          <a:ln>
            <a:noFill/>
          </a:ln>
          <a:effectLst>
            <a:outerShdw blurRad="50800" dist="38100" dir="2700000" algn="tl" rotWithShape="0">
              <a:prstClr val="black">
                <a:alpha val="40000"/>
              </a:prstClr>
            </a:outerShdw>
          </a:effectLst>
        </p:spPr>
      </p:pic>
      <p:sp>
        <p:nvSpPr>
          <p:cNvPr id="8" name="Text Placeholder 4"/>
          <p:cNvSpPr txBox="1">
            <a:spLocks/>
          </p:cNvSpPr>
          <p:nvPr/>
        </p:nvSpPr>
        <p:spPr>
          <a:xfrm>
            <a:off x="370704" y="123570"/>
            <a:ext cx="8427308"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Calibri"/>
                <a:ea typeface="+mn-ea"/>
                <a:cs typeface="+mn-cs"/>
              </a:rPr>
              <a:t>Thames Gateway Water Treatment Works</a:t>
            </a:r>
            <a:r>
              <a:rPr kumimoji="0" lang="fr-FR" sz="2400" b="1" i="0" u="none" strike="noStrike" kern="1200" cap="none" spc="0" normalizeH="0" baseline="0" noProof="0" dirty="0">
                <a:ln>
                  <a:noFill/>
                </a:ln>
                <a:solidFill>
                  <a:prstClr val="black"/>
                </a:solidFill>
                <a:effectLst/>
                <a:uLnTx/>
                <a:uFillTx/>
                <a:latin typeface="Calibri"/>
                <a:ea typeface="+mn-ea"/>
                <a:cs typeface="+mn-cs"/>
              </a:rPr>
              <a:t> », usine de traitement d’eau à Beckton, Londres (GB)</a:t>
            </a:r>
          </a:p>
          <a:p>
            <a:pPr marL="542925" marR="0" lvl="0" indent="-542925" algn="r" defTabSz="914400" rtl="0" eaLnBrk="1" fontAlgn="auto" latinLnBrk="0" hangingPunct="1">
              <a:lnSpc>
                <a:spcPct val="100000"/>
              </a:lnSpc>
              <a:spcBef>
                <a:spcPts val="120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	Poutrelles en I en acier inoxydable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177608" y="6507089"/>
            <a:ext cx="5029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a:ea typeface="+mn-ea"/>
                <a:cs typeface="+mn-cs"/>
              </a:rPr>
              <a:t>Photo : Interserve0</a:t>
            </a:r>
          </a:p>
        </p:txBody>
      </p:sp>
    </p:spTree>
    <p:extLst>
      <p:ext uri="{BB962C8B-B14F-4D97-AF65-F5344CB8AC3E}">
        <p14:creationId xmlns:p14="http://schemas.microsoft.com/office/powerpoint/2010/main" val="3941710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2</a:t>
            </a:r>
          </a:p>
        </p:txBody>
      </p:sp>
      <p:sp>
        <p:nvSpPr>
          <p:cNvPr id="6" name="Sous-titre 5"/>
          <p:cNvSpPr>
            <a:spLocks noGrp="1"/>
          </p:cNvSpPr>
          <p:nvPr>
            <p:ph type="subTitle" idx="1"/>
          </p:nvPr>
        </p:nvSpPr>
        <p:spPr>
          <a:xfrm>
            <a:off x="961901" y="3886200"/>
            <a:ext cx="7517081" cy="1752600"/>
          </a:xfrm>
        </p:spPr>
        <p:txBody>
          <a:bodyPr/>
          <a:lstStyle/>
          <a:p>
            <a:r>
              <a:rPr lang="fr-FR" noProof="0" dirty="0">
                <a:latin typeface="+mn-lt"/>
              </a:rPr>
              <a:t>Caractéristiques mécaniques des matériaux</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6276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4638"/>
            <a:ext cx="8921579" cy="1143000"/>
          </a:xfrm>
        </p:spPr>
        <p:txBody>
          <a:bodyPr>
            <a:noAutofit/>
          </a:bodyPr>
          <a:lstStyle/>
          <a:p>
            <a:r>
              <a:rPr lang="fr-FR" altLang="en-US" sz="3600" noProof="0" dirty="0">
                <a:latin typeface="+mn-lt"/>
              </a:rPr>
              <a:t>Caractéristiques contrainte-déformation :</a:t>
            </a:r>
            <a:br>
              <a:rPr lang="fr-FR" altLang="en-US" sz="3600" noProof="0" dirty="0">
                <a:latin typeface="+mn-lt"/>
              </a:rPr>
            </a:br>
            <a:r>
              <a:rPr lang="fr-FR" altLang="en-US" sz="3600" noProof="0" dirty="0">
                <a:latin typeface="+mn-lt"/>
              </a:rPr>
              <a:t>aciers au carbone / aciers inoxydables</a:t>
            </a:r>
            <a:endParaRPr lang="fr-FR" sz="3600" noProof="0" dirty="0">
              <a:latin typeface="+mn-lt"/>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 Box 8"/>
          <p:cNvSpPr txBox="1">
            <a:spLocks noChangeArrowheads="1"/>
          </p:cNvSpPr>
          <p:nvPr/>
        </p:nvSpPr>
        <p:spPr bwMode="auto">
          <a:xfrm>
            <a:off x="392327" y="1753887"/>
            <a:ext cx="8084408" cy="64633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La loi de comportement σ-ε des aciers inoxydables est fondamentalement différente de celle des aciers au carbone</a:t>
            </a:r>
          </a:p>
        </p:txBody>
      </p:sp>
      <p:sp>
        <p:nvSpPr>
          <p:cNvPr id="12" name="Rectangle 9"/>
          <p:cNvSpPr>
            <a:spLocks noChangeArrowheads="1"/>
          </p:cNvSpPr>
          <p:nvPr/>
        </p:nvSpPr>
        <p:spPr bwMode="auto">
          <a:xfrm>
            <a:off x="4850025" y="4375151"/>
            <a:ext cx="3851847" cy="1015663"/>
          </a:xfrm>
          <a:prstGeom prst="rect">
            <a:avLst/>
          </a:prstGeom>
          <a:solidFill>
            <a:srgbClr val="FF6600"/>
          </a:solidFill>
          <a:ln w="38100">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L’acier inoxydable présente un comportement plastique progressif avec un fort écrouissage.</a:t>
            </a:r>
          </a:p>
        </p:txBody>
      </p:sp>
      <p:sp>
        <p:nvSpPr>
          <p:cNvPr id="13" name="Text Box 10"/>
          <p:cNvSpPr txBox="1">
            <a:spLocks noChangeArrowheads="1"/>
          </p:cNvSpPr>
          <p:nvPr/>
        </p:nvSpPr>
        <p:spPr bwMode="auto">
          <a:xfrm>
            <a:off x="4850025" y="2863407"/>
            <a:ext cx="3851847" cy="1015663"/>
          </a:xfrm>
          <a:prstGeom prst="rect">
            <a:avLst/>
          </a:prstGeom>
          <a:solidFill>
            <a:srgbClr val="8EB4E3"/>
          </a:solidFill>
          <a:ln w="38100">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L’acier au carbone présente une limite d’élasticité très nette suivie d’un plateau plastique.</a:t>
            </a:r>
          </a:p>
        </p:txBody>
      </p:sp>
      <p:grpSp>
        <p:nvGrpSpPr>
          <p:cNvPr id="5" name="Group 2"/>
          <p:cNvGrpSpPr>
            <a:grpSpLocks/>
          </p:cNvGrpSpPr>
          <p:nvPr/>
        </p:nvGrpSpPr>
        <p:grpSpPr bwMode="auto">
          <a:xfrm>
            <a:off x="474654" y="2645039"/>
            <a:ext cx="4202128" cy="3286125"/>
            <a:chOff x="1104" y="1710"/>
            <a:chExt cx="2646" cy="2070"/>
          </a:xfrm>
        </p:grpSpPr>
        <p:sp>
          <p:nvSpPr>
            <p:cNvPr id="6" name="Rectangle 3"/>
            <p:cNvSpPr>
              <a:spLocks noChangeArrowheads="1"/>
            </p:cNvSpPr>
            <p:nvPr/>
          </p:nvSpPr>
          <p:spPr bwMode="auto">
            <a:xfrm>
              <a:off x="1128" y="1710"/>
              <a:ext cx="2622" cy="2070"/>
            </a:xfrm>
            <a:prstGeom prst="rect">
              <a:avLst/>
            </a:prstGeom>
            <a:solidFill>
              <a:schemeClr val="bg2">
                <a:lumMod val="90000"/>
              </a:schemeClr>
            </a:solidFill>
            <a:ln w="38100">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Line 4"/>
            <p:cNvSpPr>
              <a:spLocks noChangeShapeType="1"/>
            </p:cNvSpPr>
            <p:nvPr/>
          </p:nvSpPr>
          <p:spPr bwMode="auto">
            <a:xfrm flipV="1">
              <a:off x="1320" y="1830"/>
              <a:ext cx="0" cy="1740"/>
            </a:xfrm>
            <a:prstGeom prst="line">
              <a:avLst/>
            </a:prstGeom>
            <a:noFill/>
            <a:ln w="38100">
              <a:solidFill>
                <a:schemeClr val="tx1"/>
              </a:solidFill>
              <a:round/>
              <a:headEnd/>
              <a:tailEnd type="triangle" w="lg"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Line 5"/>
            <p:cNvSpPr>
              <a:spLocks noChangeShapeType="1"/>
            </p:cNvSpPr>
            <p:nvPr/>
          </p:nvSpPr>
          <p:spPr bwMode="auto">
            <a:xfrm flipV="1">
              <a:off x="1248" y="3528"/>
              <a:ext cx="2364" cy="0"/>
            </a:xfrm>
            <a:prstGeom prst="line">
              <a:avLst/>
            </a:prstGeom>
            <a:noFill/>
            <a:ln w="38100">
              <a:solidFill>
                <a:schemeClr val="tx1"/>
              </a:solidFill>
              <a:round/>
              <a:headEnd/>
              <a:tailEnd type="triangle" w="lg"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Box 6"/>
            <p:cNvSpPr txBox="1">
              <a:spLocks noChangeArrowheads="1"/>
            </p:cNvSpPr>
            <p:nvPr/>
          </p:nvSpPr>
          <p:spPr bwMode="auto">
            <a:xfrm>
              <a:off x="1104" y="1895"/>
              <a:ext cx="300" cy="233"/>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σ</a:t>
              </a:r>
            </a:p>
          </p:txBody>
        </p:sp>
        <p:sp>
          <p:nvSpPr>
            <p:cNvPr id="10" name="Text Box 7"/>
            <p:cNvSpPr txBox="1">
              <a:spLocks noChangeArrowheads="1"/>
            </p:cNvSpPr>
            <p:nvPr/>
          </p:nvSpPr>
          <p:spPr bwMode="auto">
            <a:xfrm>
              <a:off x="3329" y="3482"/>
              <a:ext cx="235" cy="23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ε</a:t>
              </a:r>
            </a:p>
          </p:txBody>
        </p:sp>
      </p:grpSp>
      <p:grpSp>
        <p:nvGrpSpPr>
          <p:cNvPr id="14" name="Group 12"/>
          <p:cNvGrpSpPr>
            <a:grpSpLocks/>
          </p:cNvGrpSpPr>
          <p:nvPr/>
        </p:nvGrpSpPr>
        <p:grpSpPr bwMode="auto">
          <a:xfrm>
            <a:off x="848500" y="3856894"/>
            <a:ext cx="3676650" cy="1581150"/>
            <a:chOff x="1296" y="2586"/>
            <a:chExt cx="2316" cy="996"/>
          </a:xfrm>
        </p:grpSpPr>
        <p:sp>
          <p:nvSpPr>
            <p:cNvPr id="15" name="Line 13"/>
            <p:cNvSpPr>
              <a:spLocks noChangeShapeType="1"/>
            </p:cNvSpPr>
            <p:nvPr/>
          </p:nvSpPr>
          <p:spPr bwMode="auto">
            <a:xfrm flipV="1">
              <a:off x="1296" y="2586"/>
              <a:ext cx="348" cy="996"/>
            </a:xfrm>
            <a:prstGeom prst="line">
              <a:avLst/>
            </a:prstGeom>
            <a:noFill/>
            <a:ln w="38100">
              <a:solidFill>
                <a:srgbClr val="8EB4E3"/>
              </a:solidFill>
              <a:round/>
              <a:headEnd/>
              <a:tailEnd/>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Line 14"/>
            <p:cNvSpPr>
              <a:spLocks noChangeShapeType="1"/>
            </p:cNvSpPr>
            <p:nvPr/>
          </p:nvSpPr>
          <p:spPr bwMode="auto">
            <a:xfrm>
              <a:off x="1638" y="2589"/>
              <a:ext cx="36" cy="48"/>
            </a:xfrm>
            <a:prstGeom prst="line">
              <a:avLst/>
            </a:prstGeom>
            <a:noFill/>
            <a:ln w="38100">
              <a:solidFill>
                <a:srgbClr val="8EB4E3"/>
              </a:solidFill>
              <a:round/>
              <a:headEnd/>
              <a:tailEnd/>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Line 15"/>
            <p:cNvSpPr>
              <a:spLocks noChangeShapeType="1"/>
            </p:cNvSpPr>
            <p:nvPr/>
          </p:nvSpPr>
          <p:spPr bwMode="auto">
            <a:xfrm flipH="1" flipV="1">
              <a:off x="1668" y="2634"/>
              <a:ext cx="1944" cy="3"/>
            </a:xfrm>
            <a:prstGeom prst="line">
              <a:avLst/>
            </a:prstGeom>
            <a:noFill/>
            <a:ln w="38100">
              <a:solidFill>
                <a:srgbClr val="8EB4E3"/>
              </a:solidFill>
              <a:round/>
              <a:headEnd/>
              <a:tailEnd/>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8" name="Freeform 22"/>
          <p:cNvSpPr>
            <a:spLocks/>
          </p:cNvSpPr>
          <p:nvPr/>
        </p:nvSpPr>
        <p:spPr bwMode="auto">
          <a:xfrm>
            <a:off x="831723" y="3590968"/>
            <a:ext cx="3471863" cy="1938338"/>
          </a:xfrm>
          <a:custGeom>
            <a:avLst/>
            <a:gdLst/>
            <a:ahLst/>
            <a:cxnLst>
              <a:cxn ang="0">
                <a:pos x="0" y="1221"/>
              </a:cxn>
              <a:cxn ang="0">
                <a:pos x="111" y="891"/>
              </a:cxn>
              <a:cxn ang="0">
                <a:pos x="258" y="570"/>
              </a:cxn>
              <a:cxn ang="0">
                <a:pos x="510" y="324"/>
              </a:cxn>
              <a:cxn ang="0">
                <a:pos x="924" y="186"/>
              </a:cxn>
              <a:cxn ang="0">
                <a:pos x="1674" y="48"/>
              </a:cxn>
              <a:cxn ang="0">
                <a:pos x="2187" y="0"/>
              </a:cxn>
            </a:cxnLst>
            <a:rect l="0" t="0" r="r" b="b"/>
            <a:pathLst>
              <a:path w="2187" h="1221">
                <a:moveTo>
                  <a:pt x="0" y="1221"/>
                </a:moveTo>
                <a:cubicBezTo>
                  <a:pt x="34" y="1110"/>
                  <a:pt x="68" y="999"/>
                  <a:pt x="111" y="891"/>
                </a:cubicBezTo>
                <a:cubicBezTo>
                  <a:pt x="154" y="783"/>
                  <a:pt x="192" y="664"/>
                  <a:pt x="258" y="570"/>
                </a:cubicBezTo>
                <a:cubicBezTo>
                  <a:pt x="324" y="476"/>
                  <a:pt x="399" y="388"/>
                  <a:pt x="510" y="324"/>
                </a:cubicBezTo>
                <a:cubicBezTo>
                  <a:pt x="621" y="260"/>
                  <a:pt x="730" y="232"/>
                  <a:pt x="924" y="186"/>
                </a:cubicBezTo>
                <a:cubicBezTo>
                  <a:pt x="1118" y="140"/>
                  <a:pt x="1464" y="79"/>
                  <a:pt x="1674" y="48"/>
                </a:cubicBezTo>
                <a:cubicBezTo>
                  <a:pt x="1884" y="17"/>
                  <a:pt x="2035" y="8"/>
                  <a:pt x="2187" y="0"/>
                </a:cubicBezTo>
              </a:path>
            </a:pathLst>
          </a:custGeom>
          <a:noFill/>
          <a:ln w="38100" cap="flat" cmpd="sng">
            <a:solidFill>
              <a:srgbClr val="FF6600"/>
            </a:solidFill>
            <a:prstDash val="solid"/>
            <a:round/>
            <a:headEnd/>
            <a:tailEnd/>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 name="Group 23"/>
          <p:cNvGrpSpPr>
            <a:grpSpLocks/>
          </p:cNvGrpSpPr>
          <p:nvPr/>
        </p:nvGrpSpPr>
        <p:grpSpPr bwMode="auto">
          <a:xfrm>
            <a:off x="1529793" y="4188569"/>
            <a:ext cx="2378075" cy="468314"/>
            <a:chOff x="1822" y="2696"/>
            <a:chExt cx="1498" cy="295"/>
          </a:xfrm>
        </p:grpSpPr>
        <p:sp>
          <p:nvSpPr>
            <p:cNvPr id="20" name="Line 24"/>
            <p:cNvSpPr>
              <a:spLocks noChangeShapeType="1"/>
            </p:cNvSpPr>
            <p:nvPr/>
          </p:nvSpPr>
          <p:spPr bwMode="auto">
            <a:xfrm flipH="1" flipV="1">
              <a:off x="1822" y="2696"/>
              <a:ext cx="176" cy="128"/>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Box 25"/>
            <p:cNvSpPr txBox="1">
              <a:spLocks noChangeArrowheads="1"/>
            </p:cNvSpPr>
            <p:nvPr/>
          </p:nvSpPr>
          <p:spPr bwMode="auto">
            <a:xfrm>
              <a:off x="1960" y="2758"/>
              <a:ext cx="1360" cy="23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a:ea typeface="+mn-ea"/>
                  <a:cs typeface="+mn-cs"/>
                </a:rPr>
                <a:t>Réponse inélastique</a:t>
              </a:r>
            </a:p>
          </p:txBody>
        </p:sp>
      </p:grpSp>
      <p:grpSp>
        <p:nvGrpSpPr>
          <p:cNvPr id="22" name="Group 26"/>
          <p:cNvGrpSpPr>
            <a:grpSpLocks/>
          </p:cNvGrpSpPr>
          <p:nvPr/>
        </p:nvGrpSpPr>
        <p:grpSpPr bwMode="auto">
          <a:xfrm>
            <a:off x="1355167" y="3132053"/>
            <a:ext cx="2159000" cy="635000"/>
            <a:chOff x="1712" y="1976"/>
            <a:chExt cx="1360" cy="400"/>
          </a:xfrm>
        </p:grpSpPr>
        <p:sp>
          <p:nvSpPr>
            <p:cNvPr id="23" name="Line 27"/>
            <p:cNvSpPr>
              <a:spLocks noChangeShapeType="1"/>
            </p:cNvSpPr>
            <p:nvPr/>
          </p:nvSpPr>
          <p:spPr bwMode="auto">
            <a:xfrm>
              <a:off x="2464" y="2208"/>
              <a:ext cx="208" cy="168"/>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 Box 28"/>
            <p:cNvSpPr txBox="1">
              <a:spLocks noChangeArrowheads="1"/>
            </p:cNvSpPr>
            <p:nvPr/>
          </p:nvSpPr>
          <p:spPr bwMode="auto">
            <a:xfrm>
              <a:off x="1712" y="1976"/>
              <a:ext cx="1360" cy="231"/>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Écrouissage</a:t>
              </a:r>
            </a:p>
          </p:txBody>
        </p:sp>
      </p:grpSp>
    </p:spTree>
    <p:extLst>
      <p:ext uri="{BB962C8B-B14F-4D97-AF65-F5344CB8AC3E}">
        <p14:creationId xmlns:p14="http://schemas.microsoft.com/office/powerpoint/2010/main" val="34342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77800" y="1742303"/>
            <a:ext cx="6048375" cy="4621427"/>
            <a:chOff x="228600" y="1742303"/>
            <a:chExt cx="6048375" cy="4621427"/>
          </a:xfrm>
        </p:grpSpPr>
        <p:pic>
          <p:nvPicPr>
            <p:cNvPr id="819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6048375"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373394" y="2990336"/>
              <a:ext cx="268141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33399"/>
                  </a:solidFill>
                  <a:effectLst/>
                  <a:uLnTx/>
                  <a:uFillTx/>
                  <a:latin typeface="Calibri"/>
                  <a:ea typeface="+mn-ea"/>
                  <a:cs typeface="+mn-cs"/>
                </a:rPr>
                <a:t>Acier inoxydable Duplex</a:t>
              </a:r>
            </a:p>
          </p:txBody>
        </p:sp>
        <p:sp>
          <p:nvSpPr>
            <p:cNvPr id="7" name="ZoneTexte 6"/>
            <p:cNvSpPr txBox="1"/>
            <p:nvPr/>
          </p:nvSpPr>
          <p:spPr>
            <a:xfrm>
              <a:off x="2178908" y="3970638"/>
              <a:ext cx="2304000"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33399"/>
                  </a:solidFill>
                  <a:effectLst/>
                  <a:uLnTx/>
                  <a:uFillTx/>
                  <a:latin typeface="Calibri"/>
                  <a:ea typeface="+mn-ea"/>
                  <a:cs typeface="+mn-cs"/>
                </a:rPr>
                <a:t>Acier au carbone S335</a:t>
              </a:r>
            </a:p>
          </p:txBody>
        </p:sp>
        <p:sp>
          <p:nvSpPr>
            <p:cNvPr id="10" name="ZoneTexte 9"/>
            <p:cNvSpPr txBox="1"/>
            <p:nvPr/>
          </p:nvSpPr>
          <p:spPr>
            <a:xfrm>
              <a:off x="2203620" y="4810897"/>
              <a:ext cx="3282779"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33399"/>
                  </a:solidFill>
                  <a:effectLst/>
                  <a:uLnTx/>
                  <a:uFillTx/>
                  <a:latin typeface="Calibri"/>
                  <a:ea typeface="+mn-ea"/>
                  <a:cs typeface="+mn-cs"/>
                </a:rPr>
                <a:t>Acier inoxydable Austénitique</a:t>
              </a:r>
            </a:p>
          </p:txBody>
        </p:sp>
        <p:sp>
          <p:nvSpPr>
            <p:cNvPr id="11" name="Text Box 6"/>
            <p:cNvSpPr txBox="1">
              <a:spLocks noChangeArrowheads="1"/>
            </p:cNvSpPr>
            <p:nvPr/>
          </p:nvSpPr>
          <p:spPr bwMode="auto">
            <a:xfrm>
              <a:off x="944372" y="1816444"/>
              <a:ext cx="1737042"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Contrainte, σ</a:t>
              </a:r>
            </a:p>
          </p:txBody>
        </p:sp>
        <p:sp>
          <p:nvSpPr>
            <p:cNvPr id="13" name="Rectangle 12"/>
            <p:cNvSpPr/>
            <p:nvPr/>
          </p:nvSpPr>
          <p:spPr>
            <a:xfrm>
              <a:off x="2631989" y="6104238"/>
              <a:ext cx="1210962"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 Box 7"/>
            <p:cNvSpPr txBox="1">
              <a:spLocks noChangeArrowheads="1"/>
            </p:cNvSpPr>
            <p:nvPr/>
          </p:nvSpPr>
          <p:spPr bwMode="auto">
            <a:xfrm>
              <a:off x="3525972" y="5486442"/>
              <a:ext cx="2145779" cy="36933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Déformation, ε (%)</a:t>
              </a:r>
            </a:p>
          </p:txBody>
        </p:sp>
        <p:sp>
          <p:nvSpPr>
            <p:cNvPr id="14" name="Rectangle 13"/>
            <p:cNvSpPr/>
            <p:nvPr/>
          </p:nvSpPr>
          <p:spPr>
            <a:xfrm flipH="1" flipV="1">
              <a:off x="729047" y="1742303"/>
              <a:ext cx="172995" cy="160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194" name="Title 1"/>
          <p:cNvSpPr>
            <a:spLocks noGrp="1"/>
          </p:cNvSpPr>
          <p:nvPr>
            <p:ph type="title"/>
          </p:nvPr>
        </p:nvSpPr>
        <p:spPr>
          <a:xfrm>
            <a:off x="0" y="273600"/>
            <a:ext cx="8933935" cy="1169987"/>
          </a:xfrm>
        </p:spPr>
        <p:txBody>
          <a:bodyPr>
            <a:noAutofit/>
          </a:bodyPr>
          <a:lstStyle/>
          <a:p>
            <a:r>
              <a:rPr lang="fr-FR" altLang="en-US" sz="3600" noProof="0" dirty="0"/>
              <a:t>Caractéristiques contrainte-déformation :</a:t>
            </a:r>
            <a:br>
              <a:rPr lang="fr-FR" altLang="en-US" sz="3600" noProof="0" dirty="0"/>
            </a:br>
            <a:r>
              <a:rPr lang="fr-FR" altLang="en-US" sz="3600" noProof="0" dirty="0"/>
              <a:t>petites déformations</a:t>
            </a:r>
            <a:endParaRPr lang="fr-FR" altLang="en-US" sz="36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 Box 10"/>
          <p:cNvSpPr txBox="1">
            <a:spLocks noChangeArrowheads="1"/>
          </p:cNvSpPr>
          <p:nvPr/>
        </p:nvSpPr>
        <p:spPr bwMode="auto">
          <a:xfrm>
            <a:off x="5740400" y="3589981"/>
            <a:ext cx="3047999" cy="1569660"/>
          </a:xfrm>
          <a:prstGeom prst="rect">
            <a:avLst/>
          </a:prstGeom>
          <a:solidFill>
            <a:schemeClr val="tx2">
              <a:lumMod val="60000"/>
              <a:lumOff val="40000"/>
            </a:schemeClr>
          </a:solidFill>
          <a:ln w="38100">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La réponse contrainte- déformation dépend de la famille et de la nuance de l’acier</a:t>
            </a:r>
          </a:p>
        </p:txBody>
      </p:sp>
    </p:spTree>
    <p:extLst>
      <p:ext uri="{BB962C8B-B14F-4D97-AF65-F5344CB8AC3E}">
        <p14:creationId xmlns:p14="http://schemas.microsoft.com/office/powerpoint/2010/main" val="2732762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8933935" cy="1143000"/>
          </a:xfrm>
        </p:spPr>
        <p:txBody>
          <a:bodyPr>
            <a:normAutofit/>
          </a:bodyPr>
          <a:lstStyle/>
          <a:p>
            <a:r>
              <a:rPr lang="fr-FR" altLang="en-US" sz="3600" noProof="0" dirty="0">
                <a:latin typeface="+mn-lt"/>
              </a:rPr>
              <a:t>Quelle est la limite d’élasticité pour le calcul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 Box 10"/>
          <p:cNvSpPr txBox="1">
            <a:spLocks noChangeArrowheads="1"/>
          </p:cNvSpPr>
          <p:nvPr/>
        </p:nvSpPr>
        <p:spPr bwMode="auto">
          <a:xfrm>
            <a:off x="500097" y="4673600"/>
            <a:ext cx="3260476" cy="830997"/>
          </a:xfrm>
          <a:prstGeom prst="rect">
            <a:avLst/>
          </a:prstGeom>
          <a:solidFill>
            <a:srgbClr val="669900"/>
          </a:solidFill>
          <a:ln w="38100">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f</a:t>
            </a:r>
            <a:r>
              <a:rPr kumimoji="0" lang="fr-FR" sz="2400" b="0" i="0" u="none" strike="noStrike" kern="1200" cap="none" spc="0" normalizeH="0" baseline="-25000" noProof="0" dirty="0">
                <a:ln>
                  <a:noFill/>
                </a:ln>
                <a:solidFill>
                  <a:prstClr val="white"/>
                </a:solidFill>
                <a:effectLst/>
                <a:uLnTx/>
                <a:uFillTx/>
                <a:latin typeface="Calibri"/>
                <a:ea typeface="+mn-ea"/>
                <a:cs typeface="+mn-cs"/>
              </a:rPr>
              <a:t>y</a:t>
            </a:r>
            <a:r>
              <a:rPr kumimoji="0" lang="fr-FR" sz="2400" b="0" i="0" u="none" strike="noStrike" kern="1200" cap="none" spc="0" normalizeH="0" baseline="0" noProof="0" dirty="0">
                <a:ln>
                  <a:noFill/>
                </a:ln>
                <a:solidFill>
                  <a:prstClr val="white"/>
                </a:solidFill>
                <a:effectLst/>
                <a:uLnTx/>
                <a:uFillTx/>
                <a:latin typeface="Calibri"/>
                <a:ea typeface="+mn-ea"/>
                <a:cs typeface="+mn-cs"/>
              </a:rPr>
              <a:t> = limite d’élasticité conventionnelle à 0,2 %</a:t>
            </a:r>
          </a:p>
        </p:txBody>
      </p:sp>
      <p:grpSp>
        <p:nvGrpSpPr>
          <p:cNvPr id="19" name="Groupe 18"/>
          <p:cNvGrpSpPr/>
          <p:nvPr/>
        </p:nvGrpSpPr>
        <p:grpSpPr>
          <a:xfrm>
            <a:off x="2434281" y="1841844"/>
            <a:ext cx="5922319" cy="3988530"/>
            <a:chOff x="2434281" y="1841844"/>
            <a:chExt cx="5922319" cy="3988530"/>
          </a:xfrm>
        </p:grpSpPr>
        <p:grpSp>
          <p:nvGrpSpPr>
            <p:cNvPr id="16" name="Groupe 15"/>
            <p:cNvGrpSpPr/>
            <p:nvPr/>
          </p:nvGrpSpPr>
          <p:grpSpPr>
            <a:xfrm>
              <a:off x="2434281" y="1841844"/>
              <a:ext cx="5922319" cy="3988530"/>
              <a:chOff x="2434281" y="1841844"/>
              <a:chExt cx="5922319" cy="3988530"/>
            </a:xfrm>
          </p:grpSpPr>
          <p:sp>
            <p:nvSpPr>
              <p:cNvPr id="11" name="Text Box 7"/>
              <p:cNvSpPr txBox="1">
                <a:spLocks noChangeArrowheads="1"/>
              </p:cNvSpPr>
              <p:nvPr/>
            </p:nvSpPr>
            <p:spPr bwMode="auto">
              <a:xfrm>
                <a:off x="2434281" y="2617265"/>
                <a:ext cx="2310718" cy="89255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0000"/>
                    </a:solidFill>
                    <a:effectLst/>
                    <a:uLnTx/>
                    <a:uFillTx/>
                    <a:latin typeface="Calibri"/>
                    <a:ea typeface="+mn-ea"/>
                    <a:cs typeface="+mn-cs"/>
                  </a:rPr>
                  <a:t>f</a:t>
                </a:r>
                <a:r>
                  <a:rPr kumimoji="0" lang="fr-FR" sz="2000" b="0" i="0" u="none" strike="noStrike" kern="1200" cap="none" spc="0" normalizeH="0" baseline="-25000" noProof="0" dirty="0">
                    <a:ln>
                      <a:noFill/>
                    </a:ln>
                    <a:solidFill>
                      <a:srgbClr val="FF0000"/>
                    </a:solidFill>
                    <a:effectLst/>
                    <a:uLnTx/>
                    <a:uFillTx/>
                    <a:latin typeface="Calibri"/>
                    <a:ea typeface="+mn-ea"/>
                    <a:cs typeface="+mn-cs"/>
                  </a:rPr>
                  <a: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Contrainte à 0,2 % de déformation permanente</a:t>
                </a:r>
              </a:p>
            </p:txBody>
          </p:sp>
          <p:grpSp>
            <p:nvGrpSpPr>
              <p:cNvPr id="15" name="Groupe 14"/>
              <p:cNvGrpSpPr/>
              <p:nvPr/>
            </p:nvGrpSpPr>
            <p:grpSpPr>
              <a:xfrm>
                <a:off x="4605472" y="1841844"/>
                <a:ext cx="3751128" cy="3988530"/>
                <a:chOff x="4605472" y="1841844"/>
                <a:chExt cx="3751128" cy="3988530"/>
              </a:xfrm>
            </p:grpSpPr>
            <p:pic>
              <p:nvPicPr>
                <p:cNvPr id="1024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917700"/>
                  <a:ext cx="3632200" cy="3644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 Box 6"/>
                <p:cNvSpPr txBox="1">
                  <a:spLocks noChangeArrowheads="1"/>
                </p:cNvSpPr>
                <p:nvPr/>
              </p:nvSpPr>
              <p:spPr bwMode="auto">
                <a:xfrm>
                  <a:off x="4805172" y="1841844"/>
                  <a:ext cx="1737042"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Contrainte</a:t>
                  </a:r>
                </a:p>
              </p:txBody>
            </p:sp>
            <p:sp>
              <p:nvSpPr>
                <p:cNvPr id="9" name="Rectangle 8"/>
                <p:cNvSpPr/>
                <p:nvPr/>
              </p:nvSpPr>
              <p:spPr>
                <a:xfrm>
                  <a:off x="5400589" y="5545438"/>
                  <a:ext cx="2304000"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Box 7"/>
                <p:cNvSpPr txBox="1">
                  <a:spLocks noChangeArrowheads="1"/>
                </p:cNvSpPr>
                <p:nvPr/>
              </p:nvSpPr>
              <p:spPr bwMode="auto">
                <a:xfrm>
                  <a:off x="6370772" y="5118142"/>
                  <a:ext cx="1655628" cy="36933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Déformation, % </a:t>
                  </a:r>
                </a:p>
              </p:txBody>
            </p:sp>
            <p:sp>
              <p:nvSpPr>
                <p:cNvPr id="10" name="Rectangle 9"/>
                <p:cNvSpPr/>
                <p:nvPr/>
              </p:nvSpPr>
              <p:spPr>
                <a:xfrm>
                  <a:off x="4892588" y="2459338"/>
                  <a:ext cx="2803611" cy="27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 Box 7"/>
                <p:cNvSpPr txBox="1">
                  <a:spLocks noChangeArrowheads="1"/>
                </p:cNvSpPr>
                <p:nvPr/>
              </p:nvSpPr>
              <p:spPr bwMode="auto">
                <a:xfrm>
                  <a:off x="4605472" y="5461042"/>
                  <a:ext cx="1764000"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0               </a:t>
                  </a:r>
                  <a:r>
                    <a:rPr kumimoji="0" lang="fr-FR" sz="1800" b="1" i="0" u="none" strike="noStrike" kern="1200" cap="none" spc="0" normalizeH="0" baseline="0" noProof="0" dirty="0">
                      <a:ln>
                        <a:noFill/>
                      </a:ln>
                      <a:solidFill>
                        <a:srgbClr val="FF0000"/>
                      </a:solidFill>
                      <a:effectLst/>
                      <a:uLnTx/>
                      <a:uFillTx/>
                      <a:latin typeface="Calibri"/>
                      <a:ea typeface="+mn-ea"/>
                      <a:cs typeface="+mn-cs"/>
                    </a:rPr>
                    <a:t>0,2 %</a:t>
                  </a:r>
                </a:p>
              </p:txBody>
            </p:sp>
            <p:sp>
              <p:nvSpPr>
                <p:cNvPr id="14" name="Ellipse 13"/>
                <p:cNvSpPr/>
                <p:nvPr/>
              </p:nvSpPr>
              <p:spPr>
                <a:xfrm>
                  <a:off x="7162800" y="2730500"/>
                  <a:ext cx="12700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orme libre 12"/>
                <p:cNvSpPr/>
                <p:nvPr/>
              </p:nvSpPr>
              <p:spPr>
                <a:xfrm>
                  <a:off x="4787900" y="2641600"/>
                  <a:ext cx="3251200" cy="2870200"/>
                </a:xfrm>
                <a:custGeom>
                  <a:avLst/>
                  <a:gdLst>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200" h="2870200">
                      <a:moveTo>
                        <a:pt x="0" y="2870200"/>
                      </a:moveTo>
                      <a:lnTo>
                        <a:pt x="762000" y="1295400"/>
                      </a:lnTo>
                      <a:cubicBezTo>
                        <a:pt x="965200" y="927100"/>
                        <a:pt x="1045633" y="823383"/>
                        <a:pt x="1219200" y="660400"/>
                      </a:cubicBezTo>
                      <a:cubicBezTo>
                        <a:pt x="1392767" y="497417"/>
                        <a:pt x="1595967" y="402167"/>
                        <a:pt x="1803400" y="317500"/>
                      </a:cubicBezTo>
                      <a:cubicBezTo>
                        <a:pt x="2010833" y="232833"/>
                        <a:pt x="2222500" y="205317"/>
                        <a:pt x="2463800" y="152400"/>
                      </a:cubicBezTo>
                      <a:lnTo>
                        <a:pt x="3251200" y="0"/>
                      </a:lnTo>
                    </a:path>
                  </a:pathLst>
                </a:custGeom>
                <a:ln w="508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cxnSp>
          <p:nvCxnSpPr>
            <p:cNvPr id="18" name="Connecteur droit 17"/>
            <p:cNvCxnSpPr/>
            <p:nvPr/>
          </p:nvCxnSpPr>
          <p:spPr>
            <a:xfrm flipV="1">
              <a:off x="4683211" y="2829698"/>
              <a:ext cx="21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19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281" y="3420000"/>
            <a:ext cx="4752289"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84000" y="3420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512" y="0"/>
            <a:ext cx="468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84000" y="9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297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title"/>
          </p:nvPr>
        </p:nvSpPr>
        <p:spPr>
          <a:xfrm>
            <a:off x="0" y="179388"/>
            <a:ext cx="8933935" cy="1169987"/>
          </a:xfrm>
        </p:spPr>
        <p:txBody>
          <a:bodyPr>
            <a:normAutofit fontScale="90000"/>
          </a:bodyPr>
          <a:lstStyle/>
          <a:p>
            <a:r>
              <a:rPr lang="fr-FR" altLang="en-US" noProof="0" dirty="0">
                <a:latin typeface="+mn-lt"/>
              </a:rPr>
              <a:t>Résistance de calcul de l’acier inoxydable</a:t>
            </a:r>
          </a:p>
        </p:txBody>
      </p:sp>
      <p:sp>
        <p:nvSpPr>
          <p:cNvPr id="6" name="Text Placeholder 5"/>
          <p:cNvSpPr>
            <a:spLocks noGrp="1"/>
          </p:cNvSpPr>
          <p:nvPr>
            <p:ph type="body" sz="half" idx="1"/>
          </p:nvPr>
        </p:nvSpPr>
        <p:spPr>
          <a:xfrm>
            <a:off x="98855" y="1662027"/>
            <a:ext cx="4868563" cy="2761692"/>
          </a:xfrm>
        </p:spPr>
        <p:txBody>
          <a:bodyPr>
            <a:noAutofit/>
          </a:bodyPr>
          <a:lstStyle/>
          <a:p>
            <a:pPr marL="0" indent="0">
              <a:spcBef>
                <a:spcPct val="50000"/>
              </a:spcBef>
              <a:buClrTx/>
              <a:buFontTx/>
              <a:buNone/>
            </a:pPr>
            <a:r>
              <a:rPr lang="fr-FR" altLang="en-US" dirty="0"/>
              <a:t>L</a:t>
            </a:r>
            <a:r>
              <a:rPr kumimoji="1" lang="fr-FR" altLang="en-US" noProof="0" dirty="0">
                <a:latin typeface="+mn-lt"/>
              </a:rPr>
              <a:t>es valeurs minimales spécifiées des limites d’élasticité conventionnelles à 0,2 % sont données dans </a:t>
            </a:r>
            <a:r>
              <a:rPr kumimoji="1" lang="fr-FR" altLang="en-US" noProof="0" dirty="0"/>
              <a:t>l</a:t>
            </a:r>
            <a:r>
              <a:rPr kumimoji="1" lang="fr-FR" altLang="en-US" dirty="0"/>
              <a:t>es </a:t>
            </a:r>
            <a:r>
              <a:rPr lang="fr-FR" altLang="en-US" dirty="0"/>
              <a:t>EN 10088-4 et -5 </a:t>
            </a:r>
            <a:endParaRPr kumimoji="1" lang="fr-FR" altLang="en-US" noProof="0" dirty="0">
              <a:latin typeface="+mn-lt"/>
            </a:endParaRPr>
          </a:p>
        </p:txBody>
      </p:sp>
      <p:pic>
        <p:nvPicPr>
          <p:cNvPr id="13" name="Picture 21"/>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l="1842" t="2439" r="1998" b="1823"/>
          <a:stretch>
            <a:fillRect/>
          </a:stretch>
        </p:blipFill>
        <p:spPr bwMode="auto">
          <a:xfrm>
            <a:off x="4932676" y="2000922"/>
            <a:ext cx="3883511" cy="37651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oupe 16"/>
          <p:cNvGrpSpPr/>
          <p:nvPr/>
        </p:nvGrpSpPr>
        <p:grpSpPr>
          <a:xfrm>
            <a:off x="5049803" y="2100647"/>
            <a:ext cx="3653475" cy="3538154"/>
            <a:chOff x="5049803" y="2100647"/>
            <a:chExt cx="3653475" cy="3538154"/>
          </a:xfrm>
        </p:grpSpPr>
        <p:pic>
          <p:nvPicPr>
            <p:cNvPr id="9"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4172" y="2100647"/>
              <a:ext cx="1655806" cy="71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7107" y="5263981"/>
              <a:ext cx="2821458" cy="37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5708823" y="2137719"/>
              <a:ext cx="1470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Contrainte</a:t>
              </a:r>
            </a:p>
          </p:txBody>
        </p:sp>
        <p:sp>
          <p:nvSpPr>
            <p:cNvPr id="11" name="ZoneTexte 10"/>
            <p:cNvSpPr txBox="1"/>
            <p:nvPr/>
          </p:nvSpPr>
          <p:spPr>
            <a:xfrm>
              <a:off x="6849764" y="5193956"/>
              <a:ext cx="185351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Déformation</a:t>
              </a:r>
            </a:p>
          </p:txBody>
        </p:sp>
        <p:sp>
          <p:nvSpPr>
            <p:cNvPr id="14" name="ZoneTexte 13"/>
            <p:cNvSpPr txBox="1"/>
            <p:nvPr/>
          </p:nvSpPr>
          <p:spPr>
            <a:xfrm>
              <a:off x="6141315" y="5152763"/>
              <a:ext cx="1017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FF00"/>
                  </a:solidFill>
                  <a:effectLst/>
                  <a:uLnTx/>
                  <a:uFillTx/>
                  <a:latin typeface="Calibri"/>
                  <a:ea typeface="+mn-ea"/>
                  <a:cs typeface="+mn-cs"/>
                </a:rPr>
                <a:t>0,2 %</a:t>
              </a:r>
            </a:p>
          </p:txBody>
        </p:sp>
        <p:pic>
          <p:nvPicPr>
            <p:cNvPr id="15"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2745" y="3080950"/>
              <a:ext cx="527227" cy="71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5049803" y="3023283"/>
              <a:ext cx="69609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FF00"/>
                  </a:solidFill>
                  <a:effectLst/>
                  <a:uLnTx/>
                  <a:uFillTx/>
                  <a:latin typeface="Calibri"/>
                  <a:ea typeface="+mn-ea"/>
                  <a:cs typeface="+mn-cs"/>
                </a:rPr>
                <a:t>σ</a:t>
              </a:r>
              <a:r>
                <a:rPr kumimoji="0" lang="fr-FR" sz="2800" b="1" i="0" u="none" strike="noStrike" kern="1200" cap="none" spc="0" normalizeH="0" baseline="-25000" noProof="0" dirty="0">
                  <a:ln>
                    <a:noFill/>
                  </a:ln>
                  <a:solidFill>
                    <a:srgbClr val="FFFF00"/>
                  </a:solidFill>
                  <a:effectLst/>
                  <a:uLnTx/>
                  <a:uFillTx/>
                  <a:latin typeface="Calibri"/>
                  <a:ea typeface="+mn-ea"/>
                  <a:cs typeface="+mn-cs"/>
                </a:rPr>
                <a:t>0,2</a:t>
              </a:r>
              <a:r>
                <a:rPr kumimoji="0" lang="fr-FR" sz="2800" b="1" i="0" u="none" strike="noStrike" kern="1200" cap="none" spc="0" normalizeH="0" baseline="0" noProof="0" dirty="0">
                  <a:ln>
                    <a:noFill/>
                  </a:ln>
                  <a:solidFill>
                    <a:srgbClr val="FFFF00"/>
                  </a:solidFill>
                  <a:effectLst/>
                  <a:uLnTx/>
                  <a:uFillTx/>
                  <a:latin typeface="Calibri"/>
                  <a:ea typeface="+mn-ea"/>
                  <a:cs typeface="+mn-cs"/>
                </a:rPr>
                <a:t> </a:t>
              </a:r>
            </a:p>
          </p:txBody>
        </p:sp>
      </p:grpSp>
      <p:sp>
        <p:nvSpPr>
          <p:cNvPr id="16" name="Text Placeholder 5"/>
          <p:cNvSpPr txBox="1">
            <a:spLocks/>
          </p:cNvSpPr>
          <p:nvPr/>
        </p:nvSpPr>
        <p:spPr>
          <a:xfrm>
            <a:off x="160640" y="5103342"/>
            <a:ext cx="5325760" cy="1447113"/>
          </a:xfrm>
          <a:prstGeom prst="rect">
            <a:avLst/>
          </a:prstGeom>
        </p:spPr>
        <p:txBody>
          <a:bodyPr vert="horz" lIns="91440" tIns="45720" rIns="91440" bIns="45720" rtlCol="0">
            <a:normAutofit fontScale="92500" lnSpcReduction="10000"/>
          </a:bodyPr>
          <a:lstStyle/>
          <a:p>
            <a:pPr marL="1619250" marR="0" lvl="0" indent="-161925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1" lang="fr-FR" altLang="en-US" sz="2200" b="1" i="0" u="none" strike="noStrike" kern="1200" cap="none" spc="0" normalizeH="0" baseline="0" noProof="0" dirty="0">
                <a:ln>
                  <a:noFill/>
                </a:ln>
                <a:solidFill>
                  <a:prstClr val="black"/>
                </a:solidFill>
                <a:effectLst/>
                <a:uLnTx/>
                <a:uFillTx/>
                <a:latin typeface="Calibri"/>
                <a:ea typeface="+mn-ea"/>
                <a:cs typeface="+mn-cs"/>
              </a:rPr>
              <a:t>Austénitiques</a:t>
            </a:r>
            <a:r>
              <a:rPr kumimoji="1" lang="fr-FR" altLang="en-US" sz="2200" b="0" i="0" u="none" strike="noStrike" kern="1200" cap="none" spc="0" normalizeH="0" baseline="0" noProof="0" dirty="0">
                <a:ln>
                  <a:noFill/>
                </a:ln>
                <a:solidFill>
                  <a:prstClr val="black"/>
                </a:solidFill>
                <a:effectLst/>
                <a:uLnTx/>
                <a:uFillTx/>
                <a:latin typeface="Calibri"/>
                <a:ea typeface="+mn-ea"/>
                <a:cs typeface="+mn-cs"/>
              </a:rPr>
              <a:t> :	</a:t>
            </a:r>
            <a:r>
              <a:rPr kumimoji="1" lang="fr-FR" altLang="en-US" sz="2200" b="0" i="1" u="none" strike="noStrike" kern="1200" cap="none" spc="0" normalizeH="0" baseline="0" noProof="0" dirty="0">
                <a:ln>
                  <a:noFill/>
                </a:ln>
                <a:solidFill>
                  <a:prstClr val="black"/>
                </a:solidFill>
                <a:effectLst/>
                <a:uLnTx/>
                <a:uFillTx/>
                <a:latin typeface="Calibri"/>
                <a:ea typeface="+mn-ea"/>
                <a:cs typeface="+mn-cs"/>
              </a:rPr>
              <a:t>f</a:t>
            </a:r>
            <a:r>
              <a:rPr kumimoji="1" lang="fr-FR" altLang="en-US" sz="2200" b="0" i="0" u="none" strike="noStrike" kern="1200" cap="none" spc="0" normalizeH="0" baseline="-25000" noProof="0" dirty="0">
                <a:ln>
                  <a:noFill/>
                </a:ln>
                <a:solidFill>
                  <a:prstClr val="black"/>
                </a:solidFill>
                <a:effectLst/>
                <a:uLnTx/>
                <a:uFillTx/>
                <a:latin typeface="Calibri"/>
                <a:ea typeface="+mn-ea"/>
                <a:cs typeface="+mn-cs"/>
              </a:rPr>
              <a:t>y </a:t>
            </a:r>
            <a:r>
              <a:rPr kumimoji="1" lang="fr-FR" altLang="en-US" sz="2200" b="0" i="0" u="none" strike="noStrike" kern="1200" cap="none" spc="0" normalizeH="0" baseline="0" noProof="0" dirty="0">
                <a:ln>
                  <a:noFill/>
                </a:ln>
                <a:solidFill>
                  <a:prstClr val="black"/>
                </a:solidFill>
                <a:effectLst/>
                <a:uLnTx/>
                <a:uFillTx/>
                <a:latin typeface="Calibri"/>
                <a:ea typeface="+mn-ea"/>
                <a:cs typeface="+mn-cs"/>
              </a:rPr>
              <a:t>= 220 à 350 MPa</a:t>
            </a:r>
            <a:endParaRPr kumimoji="1" lang="fr-FR" altLang="en-US" sz="2200" b="0" i="0" u="none" strike="noStrike" kern="1200" cap="none" spc="0" normalizeH="0" baseline="30000" noProof="0" dirty="0">
              <a:ln>
                <a:noFill/>
              </a:ln>
              <a:solidFill>
                <a:prstClr val="black"/>
              </a:solidFill>
              <a:effectLst/>
              <a:uLnTx/>
              <a:uFillTx/>
              <a:latin typeface="Calibri"/>
              <a:ea typeface="+mn-ea"/>
              <a:cs typeface="+mn-cs"/>
            </a:endParaRPr>
          </a:p>
          <a:p>
            <a:pPr marL="1619250" marR="0" lvl="0" indent="-161925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1" lang="fr-FR" altLang="en-US" sz="2200" b="1" i="0" u="none" strike="noStrike" kern="1200" cap="none" spc="0" normalizeH="0" baseline="0" noProof="0" dirty="0">
                <a:ln>
                  <a:noFill/>
                </a:ln>
                <a:solidFill>
                  <a:prstClr val="black"/>
                </a:solidFill>
                <a:effectLst/>
                <a:uLnTx/>
                <a:uFillTx/>
                <a:latin typeface="Calibri"/>
                <a:ea typeface="+mn-ea"/>
                <a:cs typeface="+mn-cs"/>
              </a:rPr>
              <a:t>Duplex</a:t>
            </a:r>
            <a:r>
              <a:rPr kumimoji="1" lang="fr-FR" altLang="en-US" sz="2200" b="0" i="0" u="none" strike="noStrike" kern="1200" cap="none" spc="0" normalizeH="0" baseline="0" noProof="0" dirty="0">
                <a:ln>
                  <a:noFill/>
                </a:ln>
                <a:solidFill>
                  <a:prstClr val="black"/>
                </a:solidFill>
                <a:effectLst/>
                <a:uLnTx/>
                <a:uFillTx/>
                <a:latin typeface="Calibri"/>
                <a:ea typeface="+mn-ea"/>
                <a:cs typeface="+mn-cs"/>
              </a:rPr>
              <a:t> : 	</a:t>
            </a:r>
            <a:r>
              <a:rPr kumimoji="1" lang="fr-FR" altLang="en-US" sz="2200" b="0" i="1" u="none" strike="noStrike" kern="1200" cap="none" spc="0" normalizeH="0" baseline="0" noProof="0" dirty="0">
                <a:ln>
                  <a:noFill/>
                </a:ln>
                <a:solidFill>
                  <a:prstClr val="black"/>
                </a:solidFill>
                <a:effectLst/>
                <a:uLnTx/>
                <a:uFillTx/>
                <a:latin typeface="Calibri"/>
                <a:ea typeface="+mn-ea"/>
                <a:cs typeface="+mn-cs"/>
              </a:rPr>
              <a:t>f</a:t>
            </a:r>
            <a:r>
              <a:rPr kumimoji="1" lang="fr-FR" altLang="en-US" sz="2200" b="0" i="0" u="none" strike="noStrike" kern="1200" cap="none" spc="0" normalizeH="0" baseline="-25000" noProof="0" dirty="0">
                <a:ln>
                  <a:noFill/>
                </a:ln>
                <a:solidFill>
                  <a:prstClr val="black"/>
                </a:solidFill>
                <a:effectLst/>
                <a:uLnTx/>
                <a:uFillTx/>
                <a:latin typeface="Calibri"/>
                <a:ea typeface="+mn-ea"/>
                <a:cs typeface="+mn-cs"/>
              </a:rPr>
              <a:t>y </a:t>
            </a:r>
            <a:r>
              <a:rPr kumimoji="1" lang="fr-FR" altLang="en-US" sz="2200" b="0" i="0" u="none" strike="noStrike" kern="1200" cap="none" spc="0" normalizeH="0" baseline="0" noProof="0" dirty="0">
                <a:ln>
                  <a:noFill/>
                </a:ln>
                <a:solidFill>
                  <a:prstClr val="black"/>
                </a:solidFill>
                <a:effectLst/>
                <a:uLnTx/>
                <a:uFillTx/>
                <a:latin typeface="Calibri"/>
                <a:ea typeface="+mn-ea"/>
                <a:cs typeface="+mn-cs"/>
              </a:rPr>
              <a:t>= 400 à 480 MPa	</a:t>
            </a:r>
          </a:p>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fr-FR" alt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fr-FR" altLang="en-US" sz="2200" b="1" i="0" u="none" strike="noStrike" kern="1200" cap="none" spc="0" normalizeH="0" baseline="0" noProof="0" dirty="0">
                <a:ln>
                  <a:noFill/>
                </a:ln>
                <a:solidFill>
                  <a:prstClr val="black"/>
                </a:solidFill>
                <a:effectLst/>
                <a:uLnTx/>
                <a:uFillTx/>
                <a:latin typeface="Calibri"/>
                <a:ea typeface="+mn-ea"/>
                <a:cs typeface="+mn-cs"/>
              </a:rPr>
              <a:t>Module de Young</a:t>
            </a:r>
            <a:r>
              <a:rPr kumimoji="0" lang="fr-FR" altLang="en-US" sz="2200" b="0" i="0" u="none" strike="noStrike" kern="1200" cap="none" spc="0" normalizeH="0" baseline="0" noProof="0" dirty="0">
                <a:ln>
                  <a:noFill/>
                </a:ln>
                <a:solidFill>
                  <a:prstClr val="black"/>
                </a:solidFill>
                <a:effectLst/>
                <a:uLnTx/>
                <a:uFillTx/>
                <a:latin typeface="Calibri"/>
                <a:ea typeface="+mn-ea"/>
                <a:cs typeface="+mn-cs"/>
              </a:rPr>
              <a:t> : E = 200 000 à 220 000 MPa</a:t>
            </a:r>
            <a:endParaRPr kumimoji="0" lang="fr-FR" altLang="en-US" sz="2200" b="0" i="0" u="none" strike="noStrike" kern="1200" cap="none" spc="0" normalizeH="0" baseline="3000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655367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 y="274638"/>
            <a:ext cx="8918369" cy="1143000"/>
          </a:xfrm>
        </p:spPr>
        <p:txBody>
          <a:bodyPr>
            <a:normAutofit fontScale="90000"/>
          </a:bodyPr>
          <a:lstStyle/>
          <a:p>
            <a:r>
              <a:rPr lang="fr-FR" altLang="en-US" noProof="0" dirty="0">
                <a:latin typeface="+mn-lt"/>
              </a:rPr>
              <a:t>Caractéristiques mécaniques de l’acier inoxydable</a:t>
            </a:r>
            <a:endParaRPr lang="fr-FR" noProof="0" dirty="0">
              <a:latin typeface="+mn-lt"/>
            </a:endParaRPr>
          </a:p>
        </p:txBody>
      </p:sp>
      <p:graphicFrame>
        <p:nvGraphicFramePr>
          <p:cNvPr id="12" name="Group 41"/>
          <p:cNvGraphicFramePr>
            <a:graphicFrameLocks/>
          </p:cNvGraphicFramePr>
          <p:nvPr/>
        </p:nvGraphicFramePr>
        <p:xfrm>
          <a:off x="139851" y="2549561"/>
          <a:ext cx="8649149" cy="1910226"/>
        </p:xfrm>
        <a:graphic>
          <a:graphicData uri="http://schemas.openxmlformats.org/drawingml/2006/table">
            <a:tbl>
              <a:tblPr/>
              <a:tblGrid>
                <a:gridCol w="1528889">
                  <a:extLst>
                    <a:ext uri="{9D8B030D-6E8A-4147-A177-3AD203B41FA5}">
                      <a16:colId xmlns:a16="http://schemas.microsoft.com/office/drawing/2014/main" val="20000"/>
                    </a:ext>
                  </a:extLst>
                </a:gridCol>
                <a:gridCol w="2817199">
                  <a:extLst>
                    <a:ext uri="{9D8B030D-6E8A-4147-A177-3AD203B41FA5}">
                      <a16:colId xmlns:a16="http://schemas.microsoft.com/office/drawing/2014/main" val="20001"/>
                    </a:ext>
                  </a:extLst>
                </a:gridCol>
                <a:gridCol w="1409252">
                  <a:extLst>
                    <a:ext uri="{9D8B030D-6E8A-4147-A177-3AD203B41FA5}">
                      <a16:colId xmlns:a16="http://schemas.microsoft.com/office/drawing/2014/main" val="20002"/>
                    </a:ext>
                  </a:extLst>
                </a:gridCol>
                <a:gridCol w="1344705">
                  <a:extLst>
                    <a:ext uri="{9D8B030D-6E8A-4147-A177-3AD203B41FA5}">
                      <a16:colId xmlns:a16="http://schemas.microsoft.com/office/drawing/2014/main" val="20003"/>
                    </a:ext>
                  </a:extLst>
                </a:gridCol>
                <a:gridCol w="1549104">
                  <a:extLst>
                    <a:ext uri="{9D8B030D-6E8A-4147-A177-3AD203B41FA5}">
                      <a16:colId xmlns:a16="http://schemas.microsoft.com/office/drawing/2014/main" val="20004"/>
                    </a:ext>
                  </a:extLst>
                </a:gridCol>
              </a:tblGrid>
              <a:tr h="834048">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Nuance</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Limite d’élasticité conventionnelle à 0,2 %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(MPa)</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Résistance ultime (MPa)</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Module de Young (GPa)</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rgbClr val="000000"/>
                          </a:solidFill>
                          <a:effectLst/>
                          <a:latin typeface="Arial" charset="0"/>
                        </a:rPr>
                        <a:t>Déformation à rupture (%)</a:t>
                      </a:r>
                      <a:endParaRPr kumimoji="0" lang="fr-FR" sz="1800" b="1" i="0" u="none" strike="noStrike" cap="none" normalizeH="0" baseline="-25000" noProof="0" dirty="0">
                        <a:ln>
                          <a:noFill/>
                        </a:ln>
                        <a:solidFill>
                          <a:srgbClr val="000000"/>
                        </a:solidFill>
                        <a:effectLst/>
                        <a:latin typeface="Arial" charset="0"/>
                      </a:endParaRP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470481">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1.4301 (304)</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210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520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200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45</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470481">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1.4401 (316)</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220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520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200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noProof="0" dirty="0">
                          <a:ln>
                            <a:noFill/>
                          </a:ln>
                          <a:solidFill>
                            <a:schemeClr val="tx1"/>
                          </a:solidFill>
                          <a:effectLst/>
                          <a:latin typeface="Arial" charset="0"/>
                        </a:rPr>
                        <a:t>40</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4" name="Slide Number Placeholder 1"/>
          <p:cNvSpPr>
            <a:spLocks noGrp="1"/>
          </p:cNvSpPr>
          <p:nvPr>
            <p:ph type="sldNum" sz="quarter" idx="12"/>
          </p:nvPr>
        </p:nvSpPr>
        <p:spPr>
          <a:xfrm>
            <a:off x="8820472" y="6597352"/>
            <a:ext cx="396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443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8946292" cy="1143000"/>
          </a:xfrm>
        </p:spPr>
        <p:txBody>
          <a:bodyPr>
            <a:normAutofit fontScale="90000"/>
          </a:bodyPr>
          <a:lstStyle/>
          <a:p>
            <a:r>
              <a:rPr lang="fr-FR" altLang="en-US" noProof="0" dirty="0">
                <a:latin typeface="+mn-lt"/>
              </a:rPr>
              <a:t>Écrouissage (lors de la production de l’acier ou du laminage à froid)</a:t>
            </a:r>
          </a:p>
        </p:txBody>
      </p:sp>
      <p:sp>
        <p:nvSpPr>
          <p:cNvPr id="12291" name="Content Placeholder 3"/>
          <p:cNvSpPr>
            <a:spLocks noGrp="1"/>
          </p:cNvSpPr>
          <p:nvPr>
            <p:ph idx="1"/>
          </p:nvPr>
        </p:nvSpPr>
        <p:spPr>
          <a:xfrm>
            <a:off x="345989" y="1600200"/>
            <a:ext cx="8340811" cy="4925144"/>
          </a:xfrm>
        </p:spPr>
        <p:txBody>
          <a:bodyPr/>
          <a:lstStyle/>
          <a:p>
            <a:r>
              <a:rPr lang="fr-FR" altLang="en-US" noProof="0" dirty="0">
                <a:latin typeface="+mn-lt"/>
              </a:rPr>
              <a:t>Il </a:t>
            </a:r>
            <a:r>
              <a:rPr lang="fr-FR" altLang="en-US" dirty="0"/>
              <a:t>entraîne une augmentation de la résistance mécanique du fait des </a:t>
            </a:r>
            <a:r>
              <a:rPr lang="fr-FR" altLang="en-US" noProof="0" dirty="0">
                <a:latin typeface="+mn-lt"/>
              </a:rPr>
              <a:t>déformations plastiques</a:t>
            </a:r>
          </a:p>
          <a:p>
            <a:r>
              <a:rPr lang="fr-FR" altLang="en-US" dirty="0"/>
              <a:t>Il résulte du</a:t>
            </a:r>
            <a:r>
              <a:rPr lang="fr-FR" altLang="en-US" noProof="0" dirty="0"/>
              <a:t> laminage à froid pendant les opérations de fabrication de l’acier dans l’aciérie ou de la déformation pendant la mise en forme</a:t>
            </a:r>
            <a:endParaRPr lang="fr-FR" altLang="en-US"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92" name="TextBox 6"/>
          <p:cNvSpPr txBox="1">
            <a:spLocks noChangeArrowheads="1"/>
          </p:cNvSpPr>
          <p:nvPr/>
        </p:nvSpPr>
        <p:spPr bwMode="auto">
          <a:xfrm>
            <a:off x="383058" y="4718389"/>
            <a:ext cx="8266672" cy="18158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srgbClr val="000000"/>
                </a:solidFill>
                <a:effectLst/>
                <a:uLnTx/>
                <a:uFillTx/>
                <a:latin typeface="Arial" charset="0"/>
                <a:ea typeface="+mn-ea"/>
                <a:cs typeface="+mn-cs"/>
              </a:rPr>
              <a:t>Lors de la fabrication des sections creuses rectangulaires, la limite d’élasticité conventionnelle à 0,2 % augmente d’environ 50 % dans les angles des sections du fait du formage à froid !</a:t>
            </a:r>
          </a:p>
        </p:txBody>
      </p:sp>
    </p:spTree>
    <p:extLst>
      <p:ext uri="{BB962C8B-B14F-4D97-AF65-F5344CB8AC3E}">
        <p14:creationId xmlns:p14="http://schemas.microsoft.com/office/powerpoint/2010/main" val="397470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 y="179388"/>
            <a:ext cx="8933934" cy="1169987"/>
          </a:xfrm>
        </p:spPr>
        <p:txBody>
          <a:bodyPr>
            <a:normAutofit fontScale="90000"/>
          </a:bodyPr>
          <a:lstStyle/>
          <a:p>
            <a:r>
              <a:rPr lang="fr-FR" altLang="en-US" dirty="0"/>
              <a:t>Écrouissage (lors de déformation à froid)</a:t>
            </a:r>
            <a:endParaRPr lang="fr-FR" noProof="0" dirty="0">
              <a:latin typeface="+mn-lt"/>
            </a:endParaRPr>
          </a:p>
        </p:txBody>
      </p:sp>
      <p:sp>
        <p:nvSpPr>
          <p:cNvPr id="115715" name="Text Box 3"/>
          <p:cNvSpPr txBox="1">
            <a:spLocks noChangeArrowheads="1"/>
          </p:cNvSpPr>
          <p:nvPr/>
        </p:nvSpPr>
        <p:spPr bwMode="auto">
          <a:xfrm>
            <a:off x="514221" y="1447456"/>
            <a:ext cx="7753479" cy="461665"/>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 Augmentation de la résistance pendant la mise en forme</a:t>
            </a:r>
          </a:p>
        </p:txBody>
      </p:sp>
      <p:grpSp>
        <p:nvGrpSpPr>
          <p:cNvPr id="2" name="Group 4"/>
          <p:cNvGrpSpPr>
            <a:grpSpLocks/>
          </p:cNvGrpSpPr>
          <p:nvPr/>
        </p:nvGrpSpPr>
        <p:grpSpPr bwMode="auto">
          <a:xfrm>
            <a:off x="913731" y="2069432"/>
            <a:ext cx="7299325" cy="4254500"/>
            <a:chOff x="992" y="1328"/>
            <a:chExt cx="4598" cy="2680"/>
          </a:xfrm>
        </p:grpSpPr>
        <p:sp>
          <p:nvSpPr>
            <p:cNvPr id="911365" name="Rectangle 5"/>
            <p:cNvSpPr>
              <a:spLocks noChangeArrowheads="1"/>
            </p:cNvSpPr>
            <p:nvPr/>
          </p:nvSpPr>
          <p:spPr bwMode="auto">
            <a:xfrm>
              <a:off x="992" y="1328"/>
              <a:ext cx="4592" cy="2680"/>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3" name="Group 6"/>
            <p:cNvGrpSpPr>
              <a:grpSpLocks/>
            </p:cNvGrpSpPr>
            <p:nvPr/>
          </p:nvGrpSpPr>
          <p:grpSpPr bwMode="auto">
            <a:xfrm>
              <a:off x="1014" y="1536"/>
              <a:ext cx="2664" cy="2376"/>
              <a:chOff x="1824" y="480"/>
              <a:chExt cx="2016" cy="1872"/>
            </a:xfrm>
          </p:grpSpPr>
          <p:pic>
            <p:nvPicPr>
              <p:cNvPr id="115743" name="Picture 7" descr="ed"/>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2478" y="1728"/>
                <a:ext cx="681" cy="624"/>
              </a:xfrm>
              <a:prstGeom prst="rect">
                <a:avLst/>
              </a:prstGeom>
              <a:solidFill>
                <a:schemeClr val="tx1"/>
              </a:solidFill>
              <a:ln w="9525">
                <a:noFill/>
                <a:miter lim="800000"/>
                <a:headEnd/>
                <a:tailEnd/>
              </a:ln>
            </p:spPr>
          </p:pic>
          <p:pic>
            <p:nvPicPr>
              <p:cNvPr id="115744" name="Picture 8" descr="ed1"/>
              <p:cNvPicPr>
                <a:picLocks noChangeAspect="1" noChangeArrowheads="1"/>
              </p:cNvPicPr>
              <p:nvPr/>
            </p:nvPicPr>
            <p:blipFill>
              <a:blip r:embed="rId4" cstate="email">
                <a:lum bright="18000" contrast="30000"/>
                <a:extLst>
                  <a:ext uri="{28A0092B-C50C-407E-A947-70E740481C1C}">
                    <a14:useLocalDpi xmlns:a14="http://schemas.microsoft.com/office/drawing/2010/main"/>
                  </a:ext>
                </a:extLst>
              </a:blip>
              <a:srcRect/>
              <a:stretch>
                <a:fillRect/>
              </a:stretch>
            </p:blipFill>
            <p:spPr bwMode="auto">
              <a:xfrm>
                <a:off x="1824" y="1159"/>
                <a:ext cx="681" cy="632"/>
              </a:xfrm>
              <a:prstGeom prst="rect">
                <a:avLst/>
              </a:prstGeom>
              <a:noFill/>
              <a:ln w="9525">
                <a:noFill/>
                <a:miter lim="800000"/>
                <a:headEnd/>
                <a:tailEnd/>
              </a:ln>
            </p:spPr>
          </p:pic>
          <p:pic>
            <p:nvPicPr>
              <p:cNvPr id="115745" name="Picture 9" descr="ed2"/>
              <p:cNvPicPr>
                <a:picLocks noChangeAspect="1" noChangeArrowheads="1"/>
              </p:cNvPicPr>
              <p:nvPr/>
            </p:nvPicPr>
            <p:blipFill>
              <a:blip r:embed="rId5" cstate="email">
                <a:lum bright="18000" contrast="12000"/>
                <a:extLst>
                  <a:ext uri="{28A0092B-C50C-407E-A947-70E740481C1C}">
                    <a14:useLocalDpi xmlns:a14="http://schemas.microsoft.com/office/drawing/2010/main"/>
                  </a:ext>
                </a:extLst>
              </a:blip>
              <a:srcRect/>
              <a:stretch>
                <a:fillRect/>
              </a:stretch>
            </p:blipFill>
            <p:spPr bwMode="auto">
              <a:xfrm>
                <a:off x="2478" y="480"/>
                <a:ext cx="734" cy="709"/>
              </a:xfrm>
              <a:prstGeom prst="rect">
                <a:avLst/>
              </a:prstGeom>
              <a:noFill/>
              <a:ln w="9525">
                <a:noFill/>
                <a:miter lim="800000"/>
                <a:headEnd/>
                <a:tailEnd/>
              </a:ln>
            </p:spPr>
          </p:pic>
          <p:pic>
            <p:nvPicPr>
              <p:cNvPr id="115746" name="Picture 10" descr="ed3"/>
              <p:cNvPicPr>
                <a:picLocks noChangeAspect="1" noChangeArrowheads="1"/>
              </p:cNvPicPr>
              <p:nvPr/>
            </p:nvPicPr>
            <p:blipFill>
              <a:blip r:embed="rId6" cstate="email">
                <a:lum bright="18000" contrast="18000"/>
                <a:extLst>
                  <a:ext uri="{28A0092B-C50C-407E-A947-70E740481C1C}">
                    <a14:useLocalDpi xmlns:a14="http://schemas.microsoft.com/office/drawing/2010/main"/>
                  </a:ext>
                </a:extLst>
              </a:blip>
              <a:srcRect/>
              <a:stretch>
                <a:fillRect/>
              </a:stretch>
            </p:blipFill>
            <p:spPr bwMode="auto">
              <a:xfrm>
                <a:off x="3159" y="1159"/>
                <a:ext cx="681" cy="678"/>
              </a:xfrm>
              <a:prstGeom prst="rect">
                <a:avLst/>
              </a:prstGeom>
              <a:noFill/>
              <a:ln w="9525">
                <a:noFill/>
                <a:miter lim="800000"/>
                <a:headEnd/>
                <a:tailEnd/>
              </a:ln>
            </p:spPr>
          </p:pic>
          <p:sp>
            <p:nvSpPr>
              <p:cNvPr id="115747" name="Text Box 11"/>
              <p:cNvSpPr txBox="1">
                <a:spLocks noChangeArrowheads="1"/>
              </p:cNvSpPr>
              <p:nvPr/>
            </p:nvSpPr>
            <p:spPr bwMode="auto">
              <a:xfrm>
                <a:off x="2663" y="1579"/>
                <a:ext cx="361" cy="137"/>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200" b="0" i="0" u="none" strike="noStrike" kern="1200" cap="none" spc="0" normalizeH="0" baseline="0" noProof="0" dirty="0">
                    <a:ln>
                      <a:noFill/>
                    </a:ln>
                    <a:solidFill>
                      <a:srgbClr val="333399"/>
                    </a:solidFill>
                    <a:effectLst/>
                    <a:uLnTx/>
                    <a:uFillTx/>
                    <a:latin typeface="Calibri"/>
                    <a:ea typeface="+mn-ea"/>
                    <a:cs typeface="+mn-cs"/>
                  </a:rPr>
                  <a:t>Soudure</a:t>
                </a:r>
              </a:p>
            </p:txBody>
          </p:sp>
          <p:sp>
            <p:nvSpPr>
              <p:cNvPr id="911372" name="Line 12"/>
              <p:cNvSpPr>
                <a:spLocks noChangeShapeType="1"/>
              </p:cNvSpPr>
              <p:nvPr/>
            </p:nvSpPr>
            <p:spPr bwMode="auto">
              <a:xfrm>
                <a:off x="2819"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73" name="Line 13"/>
              <p:cNvSpPr>
                <a:spLocks noChangeShapeType="1"/>
              </p:cNvSpPr>
              <p:nvPr/>
            </p:nvSpPr>
            <p:spPr bwMode="auto">
              <a:xfrm>
                <a:off x="2845"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74" name="Line 14"/>
              <p:cNvSpPr>
                <a:spLocks noChangeShapeType="1"/>
              </p:cNvSpPr>
              <p:nvPr/>
            </p:nvSpPr>
            <p:spPr bwMode="auto">
              <a:xfrm flipV="1">
                <a:off x="2628" y="1212"/>
                <a:ext cx="419"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75" name="Line 15"/>
              <p:cNvSpPr>
                <a:spLocks noChangeShapeType="1"/>
              </p:cNvSpPr>
              <p:nvPr/>
            </p:nvSpPr>
            <p:spPr bwMode="auto">
              <a:xfrm>
                <a:off x="2615" y="1728"/>
                <a:ext cx="432"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76" name="Line 16"/>
              <p:cNvSpPr>
                <a:spLocks noChangeShapeType="1"/>
              </p:cNvSpPr>
              <p:nvPr/>
            </p:nvSpPr>
            <p:spPr bwMode="auto">
              <a:xfrm rot="-5400000">
                <a:off x="2856" y="1469"/>
                <a:ext cx="448"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77" name="Line 17"/>
              <p:cNvSpPr>
                <a:spLocks noChangeShapeType="1"/>
              </p:cNvSpPr>
              <p:nvPr/>
            </p:nvSpPr>
            <p:spPr bwMode="auto">
              <a:xfrm>
                <a:off x="2628" y="1226"/>
                <a:ext cx="419"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4" name="Group 18"/>
              <p:cNvGrpSpPr>
                <a:grpSpLocks/>
              </p:cNvGrpSpPr>
              <p:nvPr/>
            </p:nvGrpSpPr>
            <p:grpSpPr bwMode="auto">
              <a:xfrm rot="5400000">
                <a:off x="3051" y="1213"/>
                <a:ext cx="31" cy="29"/>
                <a:chOff x="1326" y="1982"/>
                <a:chExt cx="444" cy="453"/>
              </a:xfrm>
            </p:grpSpPr>
            <p:sp>
              <p:nvSpPr>
                <p:cNvPr id="911379" name="Arc 19"/>
                <p:cNvSpPr>
                  <a:spLocks/>
                </p:cNvSpPr>
                <p:nvPr/>
              </p:nvSpPr>
              <p:spPr bwMode="auto">
                <a:xfrm flipH="1">
                  <a:off x="1506" y="2183"/>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80" name="Arc 20"/>
                <p:cNvSpPr>
                  <a:spLocks/>
                </p:cNvSpPr>
                <p:nvPr/>
              </p:nvSpPr>
              <p:spPr bwMode="auto">
                <a:xfrm flipH="1">
                  <a:off x="1325"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5" name="Group 21"/>
              <p:cNvGrpSpPr>
                <a:grpSpLocks/>
              </p:cNvGrpSpPr>
              <p:nvPr/>
            </p:nvGrpSpPr>
            <p:grpSpPr bwMode="auto">
              <a:xfrm rot="-5400000">
                <a:off x="2582" y="1698"/>
                <a:ext cx="31" cy="29"/>
                <a:chOff x="1326" y="1982"/>
                <a:chExt cx="444" cy="453"/>
              </a:xfrm>
            </p:grpSpPr>
            <p:sp>
              <p:nvSpPr>
                <p:cNvPr id="911382" name="Arc 22"/>
                <p:cNvSpPr>
                  <a:spLocks/>
                </p:cNvSpPr>
                <p:nvPr/>
              </p:nvSpPr>
              <p:spPr bwMode="auto">
                <a:xfrm flipH="1">
                  <a:off x="1518" y="2172"/>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83" name="Arc 23"/>
                <p:cNvSpPr>
                  <a:spLocks/>
                </p:cNvSpPr>
                <p:nvPr/>
              </p:nvSpPr>
              <p:spPr bwMode="auto">
                <a:xfrm flipH="1">
                  <a:off x="1326"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911384" name="Line 24"/>
              <p:cNvSpPr>
                <a:spLocks noChangeShapeType="1"/>
              </p:cNvSpPr>
              <p:nvPr/>
            </p:nvSpPr>
            <p:spPr bwMode="auto">
              <a:xfrm>
                <a:off x="2615" y="1713"/>
                <a:ext cx="432"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6" name="Group 25"/>
              <p:cNvGrpSpPr>
                <a:grpSpLocks/>
              </p:cNvGrpSpPr>
              <p:nvPr/>
            </p:nvGrpSpPr>
            <p:grpSpPr bwMode="auto">
              <a:xfrm rot="10800000">
                <a:off x="3051" y="1697"/>
                <a:ext cx="30" cy="31"/>
                <a:chOff x="1326" y="1982"/>
                <a:chExt cx="444" cy="453"/>
              </a:xfrm>
            </p:grpSpPr>
            <p:sp>
              <p:nvSpPr>
                <p:cNvPr id="911386" name="Arc 26"/>
                <p:cNvSpPr>
                  <a:spLocks/>
                </p:cNvSpPr>
                <p:nvPr/>
              </p:nvSpPr>
              <p:spPr bwMode="auto">
                <a:xfrm flipH="1">
                  <a:off x="1539" y="2178"/>
                  <a:ext cx="258" cy="2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87" name="Arc 27"/>
                <p:cNvSpPr>
                  <a:spLocks/>
                </p:cNvSpPr>
                <p:nvPr/>
              </p:nvSpPr>
              <p:spPr bwMode="auto">
                <a:xfrm flipH="1">
                  <a:off x="1326" y="1982"/>
                  <a:ext cx="448"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911388" name="Line 28"/>
              <p:cNvSpPr>
                <a:spLocks noChangeShapeType="1"/>
              </p:cNvSpPr>
              <p:nvPr/>
            </p:nvSpPr>
            <p:spPr bwMode="auto">
              <a:xfrm rot="-5400000">
                <a:off x="2842" y="1468"/>
                <a:ext cx="448" cy="2"/>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89" name="Arc 29"/>
              <p:cNvSpPr>
                <a:spLocks/>
              </p:cNvSpPr>
              <p:nvPr/>
            </p:nvSpPr>
            <p:spPr bwMode="auto">
              <a:xfrm rot="-5400000">
                <a:off x="2596" y="1226"/>
                <a:ext cx="31" cy="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0" name="Arc 30"/>
              <p:cNvSpPr>
                <a:spLocks/>
              </p:cNvSpPr>
              <p:nvPr/>
            </p:nvSpPr>
            <p:spPr bwMode="auto">
              <a:xfrm rot="-5400000">
                <a:off x="2583" y="1213"/>
                <a:ext cx="44"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1" name="Line 31"/>
              <p:cNvSpPr>
                <a:spLocks noChangeShapeType="1"/>
              </p:cNvSpPr>
              <p:nvPr/>
            </p:nvSpPr>
            <p:spPr bwMode="auto">
              <a:xfrm rot="-5400000">
                <a:off x="2365" y="1475"/>
                <a:ext cx="436"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2" name="Line 32"/>
              <p:cNvSpPr>
                <a:spLocks noChangeShapeType="1"/>
              </p:cNvSpPr>
              <p:nvPr/>
            </p:nvSpPr>
            <p:spPr bwMode="auto">
              <a:xfrm rot="-5400000">
                <a:off x="2378" y="1475"/>
                <a:ext cx="436"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7" name="Group 33"/>
            <p:cNvGrpSpPr>
              <a:grpSpLocks/>
            </p:cNvGrpSpPr>
            <p:nvPr/>
          </p:nvGrpSpPr>
          <p:grpSpPr bwMode="auto">
            <a:xfrm>
              <a:off x="3751" y="1974"/>
              <a:ext cx="1770" cy="1746"/>
              <a:chOff x="850" y="1224"/>
              <a:chExt cx="3136" cy="3124"/>
            </a:xfrm>
          </p:grpSpPr>
          <p:pic>
            <p:nvPicPr>
              <p:cNvPr id="115726" name="Picture 34"/>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850" y="1224"/>
                <a:ext cx="3136" cy="3124"/>
              </a:xfrm>
              <a:prstGeom prst="rect">
                <a:avLst/>
              </a:prstGeom>
              <a:noFill/>
              <a:ln w="9525">
                <a:noFill/>
                <a:miter lim="800000"/>
                <a:headEnd/>
                <a:tailEnd/>
              </a:ln>
            </p:spPr>
          </p:pic>
          <p:sp>
            <p:nvSpPr>
              <p:cNvPr id="911395" name="Line 35"/>
              <p:cNvSpPr>
                <a:spLocks noChangeShapeType="1"/>
              </p:cNvSpPr>
              <p:nvPr/>
            </p:nvSpPr>
            <p:spPr bwMode="auto">
              <a:xfrm rot="16200000">
                <a:off x="958" y="2755"/>
                <a:ext cx="128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6" name="Line 36"/>
              <p:cNvSpPr>
                <a:spLocks noChangeShapeType="1"/>
              </p:cNvSpPr>
              <p:nvPr/>
            </p:nvSpPr>
            <p:spPr bwMode="auto">
              <a:xfrm rot="16200000">
                <a:off x="2481" y="3022"/>
                <a:ext cx="0" cy="1256"/>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7" name="Line 37"/>
              <p:cNvSpPr>
                <a:spLocks noChangeShapeType="1"/>
              </p:cNvSpPr>
              <p:nvPr/>
            </p:nvSpPr>
            <p:spPr bwMode="auto">
              <a:xfrm rot="16200000">
                <a:off x="2507" y="1205"/>
                <a:ext cx="0" cy="1322"/>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8" name="Line 38"/>
              <p:cNvSpPr>
                <a:spLocks noChangeShapeType="1"/>
              </p:cNvSpPr>
              <p:nvPr/>
            </p:nvSpPr>
            <p:spPr bwMode="auto">
              <a:xfrm rot="16200000">
                <a:off x="2727" y="2770"/>
                <a:ext cx="131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399" name="Arc 39"/>
              <p:cNvSpPr>
                <a:spLocks/>
              </p:cNvSpPr>
              <p:nvPr/>
            </p:nvSpPr>
            <p:spPr bwMode="auto">
              <a:xfrm rot="16200000" flipH="1">
                <a:off x="1610" y="3402"/>
                <a:ext cx="224" cy="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0" name="Arc 40"/>
              <p:cNvSpPr>
                <a:spLocks/>
              </p:cNvSpPr>
              <p:nvPr/>
            </p:nvSpPr>
            <p:spPr bwMode="auto">
              <a:xfrm rot="16200000">
                <a:off x="1621" y="1864"/>
                <a:ext cx="222" cy="2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1" name="Arc 41"/>
              <p:cNvSpPr>
                <a:spLocks/>
              </p:cNvSpPr>
              <p:nvPr/>
            </p:nvSpPr>
            <p:spPr bwMode="auto">
              <a:xfrm rot="11045370" flipH="1">
                <a:off x="3100" y="3359"/>
                <a:ext cx="276" cy="295"/>
              </a:xfrm>
              <a:custGeom>
                <a:avLst/>
                <a:gdLst>
                  <a:gd name="G0" fmla="+- 0 0 0"/>
                  <a:gd name="G1" fmla="+- 21600 0 0"/>
                  <a:gd name="G2" fmla="+- 21600 0 0"/>
                  <a:gd name="T0" fmla="*/ 0 w 21503"/>
                  <a:gd name="T1" fmla="*/ 0 h 21600"/>
                  <a:gd name="T2" fmla="*/ 21503 w 21503"/>
                  <a:gd name="T3" fmla="*/ 19560 h 21600"/>
                  <a:gd name="T4" fmla="*/ 0 w 21503"/>
                  <a:gd name="T5" fmla="*/ 21600 h 21600"/>
                </a:gdLst>
                <a:ahLst/>
                <a:cxnLst>
                  <a:cxn ang="0">
                    <a:pos x="T0" y="T1"/>
                  </a:cxn>
                  <a:cxn ang="0">
                    <a:pos x="T2" y="T3"/>
                  </a:cxn>
                  <a:cxn ang="0">
                    <a:pos x="T4" y="T5"/>
                  </a:cxn>
                </a:cxnLst>
                <a:rect l="0" t="0" r="r" b="b"/>
                <a:pathLst>
                  <a:path w="21503" h="21600" fill="none" extrusionOk="0">
                    <a:moveTo>
                      <a:pt x="0" y="-1"/>
                    </a:moveTo>
                    <a:cubicBezTo>
                      <a:pt x="11139" y="-1"/>
                      <a:pt x="20451" y="8470"/>
                      <a:pt x="21503" y="19559"/>
                    </a:cubicBezTo>
                  </a:path>
                  <a:path w="21503" h="21600" stroke="0" extrusionOk="0">
                    <a:moveTo>
                      <a:pt x="0" y="-1"/>
                    </a:moveTo>
                    <a:cubicBezTo>
                      <a:pt x="11139" y="-1"/>
                      <a:pt x="20451" y="8470"/>
                      <a:pt x="21503" y="19559"/>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2" name="Arc 42"/>
              <p:cNvSpPr>
                <a:spLocks/>
              </p:cNvSpPr>
              <p:nvPr/>
            </p:nvSpPr>
            <p:spPr bwMode="auto">
              <a:xfrm rot="5397114" flipH="1">
                <a:off x="3132" y="1856"/>
                <a:ext cx="242" cy="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3" name="Line 43"/>
              <p:cNvSpPr>
                <a:spLocks noChangeShapeType="1"/>
              </p:cNvSpPr>
              <p:nvPr/>
            </p:nvSpPr>
            <p:spPr bwMode="auto">
              <a:xfrm rot="16200000">
                <a:off x="822" y="2781"/>
                <a:ext cx="129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4" name="Line 44"/>
              <p:cNvSpPr>
                <a:spLocks noChangeShapeType="1"/>
              </p:cNvSpPr>
              <p:nvPr/>
            </p:nvSpPr>
            <p:spPr bwMode="auto">
              <a:xfrm rot="16200000">
                <a:off x="2506" y="3142"/>
                <a:ext cx="0" cy="1302"/>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5" name="Line 45"/>
              <p:cNvSpPr>
                <a:spLocks noChangeShapeType="1"/>
              </p:cNvSpPr>
              <p:nvPr/>
            </p:nvSpPr>
            <p:spPr bwMode="auto">
              <a:xfrm rot="16200000">
                <a:off x="2481" y="1115"/>
                <a:ext cx="0" cy="1253"/>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6" name="Line 46"/>
              <p:cNvSpPr>
                <a:spLocks noChangeShapeType="1"/>
              </p:cNvSpPr>
              <p:nvPr/>
            </p:nvSpPr>
            <p:spPr bwMode="auto">
              <a:xfrm rot="16200000">
                <a:off x="2864" y="2735"/>
                <a:ext cx="132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7" name="Arc 47"/>
              <p:cNvSpPr>
                <a:spLocks/>
              </p:cNvSpPr>
              <p:nvPr/>
            </p:nvSpPr>
            <p:spPr bwMode="auto">
              <a:xfrm rot="16200000" flipH="1">
                <a:off x="1472" y="3402"/>
                <a:ext cx="376" cy="3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8" name="Arc 48"/>
              <p:cNvSpPr>
                <a:spLocks/>
              </p:cNvSpPr>
              <p:nvPr/>
            </p:nvSpPr>
            <p:spPr bwMode="auto">
              <a:xfrm rot="16200000">
                <a:off x="1487" y="1730"/>
                <a:ext cx="385" cy="4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09" name="Arc 49"/>
              <p:cNvSpPr>
                <a:spLocks/>
              </p:cNvSpPr>
              <p:nvPr/>
            </p:nvSpPr>
            <p:spPr bwMode="auto">
              <a:xfrm rot="11045370" flipH="1">
                <a:off x="3100" y="3364"/>
                <a:ext cx="415" cy="4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10" name="Arc 50"/>
              <p:cNvSpPr>
                <a:spLocks/>
              </p:cNvSpPr>
              <p:nvPr/>
            </p:nvSpPr>
            <p:spPr bwMode="auto">
              <a:xfrm rot="5397114" flipH="1">
                <a:off x="3127" y="1747"/>
                <a:ext cx="403" cy="3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8" name="Group 51"/>
            <p:cNvGrpSpPr>
              <a:grpSpLocks/>
            </p:cNvGrpSpPr>
            <p:nvPr/>
          </p:nvGrpSpPr>
          <p:grpSpPr bwMode="auto">
            <a:xfrm>
              <a:off x="4744" y="1425"/>
              <a:ext cx="846" cy="611"/>
              <a:chOff x="7937" y="2101"/>
              <a:chExt cx="1950" cy="1521"/>
            </a:xfrm>
          </p:grpSpPr>
          <p:sp>
            <p:nvSpPr>
              <p:cNvPr id="911412" name="Line 52"/>
              <p:cNvSpPr>
                <a:spLocks noChangeShapeType="1"/>
              </p:cNvSpPr>
              <p:nvPr/>
            </p:nvSpPr>
            <p:spPr bwMode="auto">
              <a:xfrm>
                <a:off x="7937" y="2722"/>
                <a:ext cx="270" cy="0"/>
              </a:xfrm>
              <a:prstGeom prst="line">
                <a:avLst/>
              </a:prstGeom>
              <a:noFill/>
              <a:ln w="15875">
                <a:solidFill>
                  <a:srgbClr val="0000FF"/>
                </a:solidFill>
                <a:prstDash val="sysDot"/>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13" name="Line 53"/>
              <p:cNvSpPr>
                <a:spLocks noChangeShapeType="1"/>
              </p:cNvSpPr>
              <p:nvPr/>
            </p:nvSpPr>
            <p:spPr bwMode="auto">
              <a:xfrm>
                <a:off x="7937" y="2405"/>
                <a:ext cx="270" cy="0"/>
              </a:xfrm>
              <a:prstGeom prst="line">
                <a:avLst/>
              </a:prstGeom>
              <a:noFill/>
              <a:ln w="15875">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11414" name="Text Box 54"/>
              <p:cNvSpPr txBox="1">
                <a:spLocks noChangeArrowheads="1"/>
              </p:cNvSpPr>
              <p:nvPr/>
            </p:nvSpPr>
            <p:spPr bwMode="auto">
              <a:xfrm>
                <a:off x="8207" y="2101"/>
                <a:ext cx="1680" cy="1521"/>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dirty="0">
                    <a:ln>
                      <a:noFill/>
                    </a:ln>
                    <a:solidFill>
                      <a:prstClr val="black"/>
                    </a:solidFill>
                    <a:effectLst/>
                    <a:uLnTx/>
                    <a:uFillTx/>
                    <a:latin typeface="Arial" charset="0"/>
                    <a:ea typeface="+mn-ea"/>
                    <a:cs typeface="+mn-cs"/>
                  </a:rPr>
                  <a:t>0,2,moyenne</a:t>
                </a:r>
                <a:endParaRPr kumimoji="0" lang="en-GB" sz="15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dirty="0">
                    <a:ln>
                      <a:noFill/>
                    </a:ln>
                    <a:solidFill>
                      <a:prstClr val="black"/>
                    </a:solidFill>
                    <a:effectLst/>
                    <a:uLnTx/>
                    <a:uFillTx/>
                    <a:latin typeface="Arial" charset="0"/>
                    <a:ea typeface="+mn-ea"/>
                    <a:cs typeface="+mn-cs"/>
                  </a:rPr>
                  <a:t>0,2,aciérie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dirty="0">
                    <a:ln>
                      <a:noFill/>
                    </a:ln>
                    <a:solidFill>
                      <a:prstClr val="black"/>
                    </a:solidFill>
                    <a:effectLst/>
                    <a:uLnTx/>
                    <a:uFillTx/>
                    <a:latin typeface="Arial" charset="0"/>
                    <a:ea typeface="+mn-ea"/>
                    <a:cs typeface="+mn-cs"/>
                  </a:rPr>
                  <a:t>0,2,min</a:t>
                </a:r>
                <a:endParaRPr kumimoji="0" lang="en-GB" sz="15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sp>
            <p:nvSpPr>
              <p:cNvPr id="911415" name="Line 55"/>
              <p:cNvSpPr>
                <a:spLocks noChangeShapeType="1"/>
              </p:cNvSpPr>
              <p:nvPr/>
            </p:nvSpPr>
            <p:spPr bwMode="auto">
              <a:xfrm>
                <a:off x="7937" y="3019"/>
                <a:ext cx="270" cy="0"/>
              </a:xfrm>
              <a:prstGeom prst="line">
                <a:avLst/>
              </a:prstGeom>
              <a:noFill/>
              <a:ln w="15875">
                <a:solidFill>
                  <a:srgbClr val="FF0000"/>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sp>
        <p:nvSpPr>
          <p:cNvPr id="56"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Ellipse 56"/>
          <p:cNvSpPr/>
          <p:nvPr/>
        </p:nvSpPr>
        <p:spPr>
          <a:xfrm>
            <a:off x="3012559" y="4858694"/>
            <a:ext cx="86498" cy="86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9138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fr-FR" altLang="en-US" sz="3800" noProof="0" dirty="0">
                <a:latin typeface="+mn-lt"/>
              </a:rPr>
              <a:t>L’écrouissage – il n’est pas toujours utile</a:t>
            </a:r>
          </a:p>
        </p:txBody>
      </p:sp>
      <p:sp>
        <p:nvSpPr>
          <p:cNvPr id="13315" name="Content Placeholder 2"/>
          <p:cNvSpPr>
            <a:spLocks noGrp="1"/>
          </p:cNvSpPr>
          <p:nvPr>
            <p:ph idx="1"/>
          </p:nvPr>
        </p:nvSpPr>
        <p:spPr>
          <a:xfrm>
            <a:off x="468313" y="1628775"/>
            <a:ext cx="8229600" cy="4525963"/>
          </a:xfrm>
        </p:spPr>
        <p:txBody>
          <a:bodyPr>
            <a:normAutofit/>
          </a:bodyPr>
          <a:lstStyle/>
          <a:p>
            <a:r>
              <a:rPr lang="fr-FR" altLang="en-US" noProof="0" dirty="0">
                <a:latin typeface="+mn-lt"/>
              </a:rPr>
              <a:t>Il exige des équipement</a:t>
            </a:r>
            <a:r>
              <a:rPr lang="fr-FR" altLang="en-US" noProof="0" dirty="0"/>
              <a:t>s de fabrication plus lourds et plus puissants</a:t>
            </a:r>
            <a:endParaRPr lang="fr-FR" altLang="en-US" noProof="0" dirty="0">
              <a:latin typeface="+mn-lt"/>
            </a:endParaRPr>
          </a:p>
          <a:p>
            <a:r>
              <a:rPr lang="fr-FR" altLang="en-US" noProof="0" dirty="0">
                <a:latin typeface="+mn-lt"/>
              </a:rPr>
              <a:t>Il nécessite des efforts plus importants </a:t>
            </a:r>
          </a:p>
          <a:p>
            <a:r>
              <a:rPr lang="fr-FR" altLang="en-US" noProof="0" dirty="0">
                <a:latin typeface="+mn-lt"/>
              </a:rPr>
              <a:t>Il réduit la ductilité (mais celle-ci est initialement élevée, particulièremen</a:t>
            </a:r>
            <a:r>
              <a:rPr lang="fr-FR" altLang="en-US" noProof="0" dirty="0"/>
              <a:t>t pour les </a:t>
            </a:r>
            <a:r>
              <a:rPr lang="fr-FR" altLang="en-US" noProof="0" dirty="0">
                <a:latin typeface="+mn-lt"/>
              </a:rPr>
              <a:t>austénitiques)</a:t>
            </a:r>
          </a:p>
          <a:p>
            <a:r>
              <a:rPr lang="fr-FR" altLang="en-US" noProof="0" dirty="0">
                <a:latin typeface="+mn-lt"/>
              </a:rPr>
              <a:t>Il peut entraîner des contraintes résiduelles indésirables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93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fr-FR" altLang="en-US" noProof="0" dirty="0">
                <a:latin typeface="+mn-lt"/>
                <a:ea typeface="MS PGothic" pitchFamily="34" charset="-128"/>
              </a:rPr>
              <a:t>Ductilité et ténacité</a:t>
            </a:r>
          </a:p>
        </p:txBody>
      </p:sp>
      <p:sp>
        <p:nvSpPr>
          <p:cNvPr id="14339" name="Content Placeholder 2"/>
          <p:cNvSpPr>
            <a:spLocks noGrp="1"/>
          </p:cNvSpPr>
          <p:nvPr>
            <p:ph idx="1"/>
          </p:nvPr>
        </p:nvSpPr>
        <p:spPr>
          <a:xfrm>
            <a:off x="4572000" y="1628775"/>
            <a:ext cx="4081463" cy="3128575"/>
          </a:xfrm>
        </p:spPr>
        <p:txBody>
          <a:bodyPr/>
          <a:lstStyle/>
          <a:p>
            <a:r>
              <a:rPr lang="fr-FR" altLang="en-US" sz="2400" b="1" noProof="0" dirty="0">
                <a:latin typeface="+mn-lt"/>
                <a:ea typeface="MS PGothic" pitchFamily="34" charset="-128"/>
              </a:rPr>
              <a:t>Ductilité</a:t>
            </a:r>
            <a:r>
              <a:rPr lang="fr-FR" altLang="en-US" sz="2400" noProof="0" dirty="0">
                <a:latin typeface="+mn-lt"/>
                <a:ea typeface="MS PGothic" pitchFamily="34" charset="-128"/>
              </a:rPr>
              <a:t> – capacité de s’allonger sans se rompre</a:t>
            </a:r>
          </a:p>
          <a:p>
            <a:endParaRPr lang="fr-FR" altLang="en-US" sz="2400" b="1" noProof="0" dirty="0">
              <a:latin typeface="+mn-lt"/>
              <a:ea typeface="MS PGothic" pitchFamily="34" charset="-128"/>
            </a:endParaRPr>
          </a:p>
          <a:p>
            <a:r>
              <a:rPr lang="fr-FR" altLang="en-US" sz="2400" b="1" noProof="0" dirty="0">
                <a:latin typeface="+mn-lt"/>
                <a:ea typeface="MS PGothic" pitchFamily="34" charset="-128"/>
              </a:rPr>
              <a:t>Ténacité </a:t>
            </a:r>
            <a:r>
              <a:rPr lang="fr-FR" altLang="en-US" sz="2400" noProof="0" dirty="0">
                <a:latin typeface="+mn-lt"/>
                <a:ea typeface="MS PGothic" pitchFamily="34" charset="-128"/>
              </a:rPr>
              <a:t>– capacité d’absorber de l’énergie et de se déformer plastiquement sans fissurer</a:t>
            </a:r>
          </a:p>
          <a:p>
            <a:endParaRPr lang="fr-FR" altLang="en-US" noProof="0" dirty="0">
              <a:latin typeface="+mn-lt"/>
              <a:ea typeface="MS PGothic" pitchFamily="34" charset="-128"/>
            </a:endParaRPr>
          </a:p>
        </p:txBody>
      </p:sp>
      <p:pic>
        <p:nvPicPr>
          <p:cNvPr id="14340" name="Picture 6" descr="http://upload.wikimedia.org/wikipedia/commons/0/00/Brittle_v_ductile_stress-strain_behaviou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4191000" cy="4762273"/>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3230086" y="2099951"/>
            <a:ext cx="115190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Calibri"/>
                <a:ea typeface="+mn-ea"/>
                <a:cs typeface="+mn-cs"/>
              </a:rPr>
              <a:t>Ductile</a:t>
            </a:r>
          </a:p>
        </p:txBody>
      </p:sp>
      <p:sp>
        <p:nvSpPr>
          <p:cNvPr id="7" name="ZoneTexte 6"/>
          <p:cNvSpPr txBox="1"/>
          <p:nvPr/>
        </p:nvSpPr>
        <p:spPr>
          <a:xfrm>
            <a:off x="924292" y="2040573"/>
            <a:ext cx="115190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Fragile</a:t>
            </a:r>
          </a:p>
        </p:txBody>
      </p:sp>
      <p:sp>
        <p:nvSpPr>
          <p:cNvPr id="8" name="ZoneTexte 7"/>
          <p:cNvSpPr txBox="1"/>
          <p:nvPr/>
        </p:nvSpPr>
        <p:spPr>
          <a:xfrm>
            <a:off x="235525" y="1611085"/>
            <a:ext cx="135576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Contrainte, </a:t>
            </a:r>
            <a:r>
              <a:rPr kumimoji="0" lang="el-GR" sz="1600" b="0" i="0" u="none" strike="noStrike" kern="1200" cap="none" spc="0" normalizeH="0" baseline="0" noProof="0" dirty="0">
                <a:ln>
                  <a:noFill/>
                </a:ln>
                <a:solidFill>
                  <a:prstClr val="black"/>
                </a:solidFill>
                <a:effectLst/>
                <a:uLnTx/>
                <a:uFillTx/>
                <a:latin typeface="Calibri"/>
                <a:ea typeface="+mn-ea"/>
                <a:cs typeface="+mn-cs"/>
              </a:rPr>
              <a:t>σ</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p:cNvSpPr txBox="1"/>
          <p:nvPr/>
        </p:nvSpPr>
        <p:spPr>
          <a:xfrm>
            <a:off x="2731324" y="5432960"/>
            <a:ext cx="157743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Déformation, </a:t>
            </a:r>
            <a:r>
              <a:rPr kumimoji="0" lang="el-GR" sz="1600" b="0" i="0" u="none" strike="noStrike" kern="1200" cap="none" spc="0" normalizeH="0" baseline="0" noProof="0" dirty="0">
                <a:ln>
                  <a:noFill/>
                </a:ln>
                <a:solidFill>
                  <a:prstClr val="black"/>
                </a:solidFill>
                <a:effectLst/>
                <a:uLnTx/>
                <a:uFillTx/>
                <a:latin typeface="Calibri"/>
                <a:ea typeface="+mn-ea"/>
                <a:cs typeface="+mn-cs"/>
              </a:rPr>
              <a:t>ε</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ZoneTexte 9"/>
          <p:cNvSpPr txBox="1"/>
          <p:nvPr/>
        </p:nvSpPr>
        <p:spPr>
          <a:xfrm>
            <a:off x="1375557" y="3673434"/>
            <a:ext cx="1854531" cy="58477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Aire sous la courbe = énergie absorbée</a:t>
            </a:r>
          </a:p>
        </p:txBody>
      </p:sp>
    </p:spTree>
    <p:extLst>
      <p:ext uri="{BB962C8B-B14F-4D97-AF65-F5344CB8AC3E}">
        <p14:creationId xmlns:p14="http://schemas.microsoft.com/office/powerpoint/2010/main" val="1345062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79388"/>
            <a:ext cx="8713788" cy="1169987"/>
          </a:xfrm>
        </p:spPr>
        <p:txBody>
          <a:bodyPr>
            <a:normAutofit fontScale="90000"/>
          </a:bodyPr>
          <a:lstStyle/>
          <a:p>
            <a:r>
              <a:rPr lang="fr-FR" altLang="en-US" sz="3600" noProof="0" dirty="0">
                <a:latin typeface="+mn-lt"/>
              </a:rPr>
              <a:t>Caractéristiques contrainte-déformation :</a:t>
            </a:r>
            <a:br>
              <a:rPr lang="fr-FR" altLang="en-US" sz="3600" noProof="0" dirty="0">
                <a:latin typeface="+mn-lt"/>
              </a:rPr>
            </a:br>
            <a:r>
              <a:rPr lang="fr-FR" altLang="en-US" sz="3600" noProof="0" dirty="0">
                <a:latin typeface="+mn-lt"/>
              </a:rPr>
              <a:t>grandes déformations</a:t>
            </a:r>
          </a:p>
        </p:txBody>
      </p:sp>
      <p:pic>
        <p:nvPicPr>
          <p:cNvPr id="1536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064" y="1678193"/>
            <a:ext cx="8154296" cy="446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1265588" y="2033903"/>
            <a:ext cx="4716248" cy="1310261"/>
          </a:xfrm>
          <a:custGeom>
            <a:avLst/>
            <a:gdLst>
              <a:gd name="connsiteX0" fmla="*/ 0 w 4347930"/>
              <a:gd name="connsiteY0" fmla="*/ 1164166 h 1164166"/>
              <a:gd name="connsiteX1" fmla="*/ 110837 w 4347930"/>
              <a:gd name="connsiteY1" fmla="*/ 905548 h 1164166"/>
              <a:gd name="connsiteX2" fmla="*/ 267855 w 4347930"/>
              <a:gd name="connsiteY2" fmla="*/ 711584 h 1164166"/>
              <a:gd name="connsiteX3" fmla="*/ 517237 w 4347930"/>
              <a:gd name="connsiteY3" fmla="*/ 554566 h 1164166"/>
              <a:gd name="connsiteX4" fmla="*/ 757382 w 4347930"/>
              <a:gd name="connsiteY4" fmla="*/ 369839 h 1164166"/>
              <a:gd name="connsiteX5" fmla="*/ 895928 w 4347930"/>
              <a:gd name="connsiteY5" fmla="*/ 314420 h 1164166"/>
              <a:gd name="connsiteX6" fmla="*/ 1108364 w 4347930"/>
              <a:gd name="connsiteY6" fmla="*/ 222057 h 1164166"/>
              <a:gd name="connsiteX7" fmla="*/ 1394691 w 4347930"/>
              <a:gd name="connsiteY7" fmla="*/ 129693 h 1164166"/>
              <a:gd name="connsiteX8" fmla="*/ 1597891 w 4347930"/>
              <a:gd name="connsiteY8" fmla="*/ 92748 h 1164166"/>
              <a:gd name="connsiteX9" fmla="*/ 1856509 w 4347930"/>
              <a:gd name="connsiteY9" fmla="*/ 37329 h 1164166"/>
              <a:gd name="connsiteX10" fmla="*/ 2078182 w 4347930"/>
              <a:gd name="connsiteY10" fmla="*/ 18857 h 1164166"/>
              <a:gd name="connsiteX11" fmla="*/ 2346037 w 4347930"/>
              <a:gd name="connsiteY11" fmla="*/ 384 h 1164166"/>
              <a:gd name="connsiteX12" fmla="*/ 2770909 w 4347930"/>
              <a:gd name="connsiteY12" fmla="*/ 9620 h 1164166"/>
              <a:gd name="connsiteX13" fmla="*/ 3371273 w 4347930"/>
              <a:gd name="connsiteY13" fmla="*/ 46566 h 1164166"/>
              <a:gd name="connsiteX14" fmla="*/ 3657600 w 4347930"/>
              <a:gd name="connsiteY14" fmla="*/ 92748 h 1164166"/>
              <a:gd name="connsiteX15" fmla="*/ 3805382 w 4347930"/>
              <a:gd name="connsiteY15" fmla="*/ 129693 h 1164166"/>
              <a:gd name="connsiteX16" fmla="*/ 3953164 w 4347930"/>
              <a:gd name="connsiteY16" fmla="*/ 212820 h 1164166"/>
              <a:gd name="connsiteX17" fmla="*/ 4119418 w 4347930"/>
              <a:gd name="connsiteY17" fmla="*/ 332893 h 1164166"/>
              <a:gd name="connsiteX18" fmla="*/ 4221018 w 4347930"/>
              <a:gd name="connsiteY18" fmla="*/ 471439 h 1164166"/>
              <a:gd name="connsiteX19" fmla="*/ 4341091 w 4347930"/>
              <a:gd name="connsiteY19" fmla="*/ 646929 h 1164166"/>
              <a:gd name="connsiteX20" fmla="*/ 4322618 w 4347930"/>
              <a:gd name="connsiteY20" fmla="*/ 646929 h 116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7930" h="1164166">
                <a:moveTo>
                  <a:pt x="0" y="1164166"/>
                </a:moveTo>
                <a:cubicBezTo>
                  <a:pt x="33097" y="1072572"/>
                  <a:pt x="66195" y="980978"/>
                  <a:pt x="110837" y="905548"/>
                </a:cubicBezTo>
                <a:cubicBezTo>
                  <a:pt x="155479" y="830118"/>
                  <a:pt x="200122" y="770081"/>
                  <a:pt x="267855" y="711584"/>
                </a:cubicBezTo>
                <a:cubicBezTo>
                  <a:pt x="335588" y="653087"/>
                  <a:pt x="435649" y="611523"/>
                  <a:pt x="517237" y="554566"/>
                </a:cubicBezTo>
                <a:cubicBezTo>
                  <a:pt x="598825" y="497609"/>
                  <a:pt x="694267" y="409863"/>
                  <a:pt x="757382" y="369839"/>
                </a:cubicBezTo>
                <a:cubicBezTo>
                  <a:pt x="820497" y="329815"/>
                  <a:pt x="837431" y="339050"/>
                  <a:pt x="895928" y="314420"/>
                </a:cubicBezTo>
                <a:cubicBezTo>
                  <a:pt x="954425" y="289790"/>
                  <a:pt x="1025237" y="252845"/>
                  <a:pt x="1108364" y="222057"/>
                </a:cubicBezTo>
                <a:cubicBezTo>
                  <a:pt x="1191491" y="191269"/>
                  <a:pt x="1313103" y="151245"/>
                  <a:pt x="1394691" y="129693"/>
                </a:cubicBezTo>
                <a:cubicBezTo>
                  <a:pt x="1476279" y="108141"/>
                  <a:pt x="1520921" y="108142"/>
                  <a:pt x="1597891" y="92748"/>
                </a:cubicBezTo>
                <a:cubicBezTo>
                  <a:pt x="1674861" y="77354"/>
                  <a:pt x="1776461" y="49644"/>
                  <a:pt x="1856509" y="37329"/>
                </a:cubicBezTo>
                <a:cubicBezTo>
                  <a:pt x="1936557" y="25014"/>
                  <a:pt x="2078182" y="18857"/>
                  <a:pt x="2078182" y="18857"/>
                </a:cubicBezTo>
                <a:lnTo>
                  <a:pt x="2346037" y="384"/>
                </a:lnTo>
                <a:cubicBezTo>
                  <a:pt x="2461491" y="-1155"/>
                  <a:pt x="2600036" y="1923"/>
                  <a:pt x="2770909" y="9620"/>
                </a:cubicBezTo>
                <a:cubicBezTo>
                  <a:pt x="2941782" y="17317"/>
                  <a:pt x="3223491" y="32711"/>
                  <a:pt x="3371273" y="46566"/>
                </a:cubicBezTo>
                <a:cubicBezTo>
                  <a:pt x="3519055" y="60421"/>
                  <a:pt x="3585249" y="78894"/>
                  <a:pt x="3657600" y="92748"/>
                </a:cubicBezTo>
                <a:cubicBezTo>
                  <a:pt x="3729951" y="106602"/>
                  <a:pt x="3756121" y="109681"/>
                  <a:pt x="3805382" y="129693"/>
                </a:cubicBezTo>
                <a:cubicBezTo>
                  <a:pt x="3854643" y="149705"/>
                  <a:pt x="3900825" y="178953"/>
                  <a:pt x="3953164" y="212820"/>
                </a:cubicBezTo>
                <a:cubicBezTo>
                  <a:pt x="4005503" y="246687"/>
                  <a:pt x="4074776" y="289790"/>
                  <a:pt x="4119418" y="332893"/>
                </a:cubicBezTo>
                <a:cubicBezTo>
                  <a:pt x="4164060" y="375996"/>
                  <a:pt x="4184073" y="419100"/>
                  <a:pt x="4221018" y="471439"/>
                </a:cubicBezTo>
                <a:cubicBezTo>
                  <a:pt x="4257963" y="523778"/>
                  <a:pt x="4324158" y="617681"/>
                  <a:pt x="4341091" y="646929"/>
                </a:cubicBezTo>
                <a:cubicBezTo>
                  <a:pt x="4358024" y="676177"/>
                  <a:pt x="4340321" y="661553"/>
                  <a:pt x="4322618" y="64692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 Box 6"/>
          <p:cNvSpPr txBox="1">
            <a:spLocks noChangeArrowheads="1"/>
          </p:cNvSpPr>
          <p:nvPr/>
        </p:nvSpPr>
        <p:spPr bwMode="auto">
          <a:xfrm>
            <a:off x="1341210" y="1626691"/>
            <a:ext cx="1737042"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Contrainte, </a:t>
            </a:r>
            <a:r>
              <a:rPr kumimoji="0" lang="el-GR" sz="1800" b="0" i="0" u="none" strike="noStrike" kern="1200" cap="none" spc="0" normalizeH="0" baseline="0" noProof="0" dirty="0">
                <a:ln>
                  <a:noFill/>
                </a:ln>
                <a:solidFill>
                  <a:prstClr val="black"/>
                </a:solidFill>
                <a:effectLst/>
                <a:uLnTx/>
                <a:uFillTx/>
                <a:latin typeface="Calibri"/>
                <a:ea typeface="+mn-ea"/>
                <a:cs typeface="+mn-cs"/>
              </a:rPr>
              <a:t>σ</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Box 7"/>
          <p:cNvSpPr txBox="1">
            <a:spLocks noChangeArrowheads="1"/>
          </p:cNvSpPr>
          <p:nvPr/>
        </p:nvSpPr>
        <p:spPr bwMode="auto">
          <a:xfrm>
            <a:off x="3463962" y="6064815"/>
            <a:ext cx="2131209" cy="36933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Déformation, </a:t>
            </a:r>
            <a:r>
              <a:rPr kumimoji="0" lang="el-GR" sz="1800" b="0" i="0" u="none" strike="noStrike" kern="1200" cap="none" spc="0" normalizeH="0" baseline="0" noProof="0" dirty="0">
                <a:ln>
                  <a:noFill/>
                </a:ln>
                <a:solidFill>
                  <a:prstClr val="black"/>
                </a:solidFill>
                <a:effectLst/>
                <a:uLnTx/>
                <a:uFillTx/>
                <a:latin typeface="Calibri"/>
                <a:ea typeface="+mn-ea"/>
                <a:cs typeface="+mn-cs"/>
              </a:rPr>
              <a:t>ϵ</a:t>
            </a:r>
            <a:r>
              <a:rPr kumimoji="0" lang="fr-FR" sz="1800" b="0" i="0" u="none" strike="noStrike" kern="1200" cap="none" spc="0" normalizeH="0" baseline="0" noProof="0" dirty="0">
                <a:ln>
                  <a:noFill/>
                </a:ln>
                <a:solidFill>
                  <a:prstClr val="black"/>
                </a:solidFill>
                <a:effectLst/>
                <a:uLnTx/>
                <a:uFillTx/>
                <a:latin typeface="Calibri"/>
                <a:ea typeface="+mn-ea"/>
                <a:cs typeface="+mn-cs"/>
              </a:rPr>
              <a:t> (% )</a:t>
            </a:r>
          </a:p>
        </p:txBody>
      </p:sp>
      <p:sp>
        <p:nvSpPr>
          <p:cNvPr id="9" name="Text Box 6"/>
          <p:cNvSpPr txBox="1">
            <a:spLocks noChangeArrowheads="1"/>
          </p:cNvSpPr>
          <p:nvPr/>
        </p:nvSpPr>
        <p:spPr bwMode="auto">
          <a:xfrm>
            <a:off x="5183482" y="1682272"/>
            <a:ext cx="2809449" cy="369332"/>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333399"/>
                </a:solidFill>
                <a:effectLst/>
                <a:uLnTx/>
                <a:uFillTx/>
                <a:latin typeface="Calibri"/>
                <a:ea typeface="+mn-ea"/>
                <a:cs typeface="+mn-cs"/>
              </a:rPr>
              <a:t>Acier inoxydable Duplex</a:t>
            </a:r>
          </a:p>
        </p:txBody>
      </p:sp>
      <p:sp>
        <p:nvSpPr>
          <p:cNvPr id="10" name="Text Box 6"/>
          <p:cNvSpPr txBox="1">
            <a:spLocks noChangeArrowheads="1"/>
          </p:cNvSpPr>
          <p:nvPr/>
        </p:nvSpPr>
        <p:spPr bwMode="auto">
          <a:xfrm>
            <a:off x="2001012" y="2824376"/>
            <a:ext cx="1936288" cy="369332"/>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Acier au carbone</a:t>
            </a:r>
          </a:p>
        </p:txBody>
      </p:sp>
      <p:sp>
        <p:nvSpPr>
          <p:cNvPr id="11" name="Text Box 6"/>
          <p:cNvSpPr txBox="1">
            <a:spLocks noChangeArrowheads="1"/>
          </p:cNvSpPr>
          <p:nvPr/>
        </p:nvSpPr>
        <p:spPr bwMode="auto">
          <a:xfrm>
            <a:off x="5690884" y="3878623"/>
            <a:ext cx="3024000" cy="369332"/>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Acier inoxydable Austénitique</a:t>
            </a:r>
          </a:p>
        </p:txBody>
      </p:sp>
      <p:sp>
        <p:nvSpPr>
          <p:cNvPr id="12" name="Forme libre 11"/>
          <p:cNvSpPr/>
          <p:nvPr/>
        </p:nvSpPr>
        <p:spPr>
          <a:xfrm>
            <a:off x="1215614" y="3234466"/>
            <a:ext cx="6766560" cy="2542389"/>
          </a:xfrm>
          <a:custGeom>
            <a:avLst/>
            <a:gdLst>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623944 w 6766560"/>
              <a:gd name="connsiteY4" fmla="*/ 849854 h 2517289"/>
              <a:gd name="connsiteX5" fmla="*/ 1075765 w 6766560"/>
              <a:gd name="connsiteY5" fmla="*/ 570155 h 2517289"/>
              <a:gd name="connsiteX6" fmla="*/ 2033195 w 6766560"/>
              <a:gd name="connsiteY6" fmla="*/ 268941 h 2517289"/>
              <a:gd name="connsiteX7" fmla="*/ 3195021 w 6766560"/>
              <a:gd name="connsiteY7" fmla="*/ 53788 h 2517289"/>
              <a:gd name="connsiteX8" fmla="*/ 4098664 w 6766560"/>
              <a:gd name="connsiteY8" fmla="*/ 10758 h 2517289"/>
              <a:gd name="connsiteX9" fmla="*/ 4948518 w 6766560"/>
              <a:gd name="connsiteY9" fmla="*/ 0 h 2517289"/>
              <a:gd name="connsiteX10" fmla="*/ 5755341 w 6766560"/>
              <a:gd name="connsiteY10" fmla="*/ 150607 h 2517289"/>
              <a:gd name="connsiteX11" fmla="*/ 6390042 w 6766560"/>
              <a:gd name="connsiteY11" fmla="*/ 344245 h 2517289"/>
              <a:gd name="connsiteX12" fmla="*/ 6766560 w 6766560"/>
              <a:gd name="connsiteY12"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623944 w 6766560"/>
              <a:gd name="connsiteY4" fmla="*/ 849854 h 2517289"/>
              <a:gd name="connsiteX5" fmla="*/ 1075765 w 6766560"/>
              <a:gd name="connsiteY5" fmla="*/ 570155 h 2517289"/>
              <a:gd name="connsiteX6" fmla="*/ 2033195 w 6766560"/>
              <a:gd name="connsiteY6" fmla="*/ 268941 h 2517289"/>
              <a:gd name="connsiteX7" fmla="*/ 3195021 w 6766560"/>
              <a:gd name="connsiteY7" fmla="*/ 53788 h 2517289"/>
              <a:gd name="connsiteX8" fmla="*/ 4098664 w 6766560"/>
              <a:gd name="connsiteY8" fmla="*/ 10758 h 2517289"/>
              <a:gd name="connsiteX9" fmla="*/ 4948518 w 6766560"/>
              <a:gd name="connsiteY9" fmla="*/ 0 h 2517289"/>
              <a:gd name="connsiteX10" fmla="*/ 5755341 w 6766560"/>
              <a:gd name="connsiteY10" fmla="*/ 150607 h 2517289"/>
              <a:gd name="connsiteX11" fmla="*/ 6390042 w 6766560"/>
              <a:gd name="connsiteY11" fmla="*/ 344245 h 2517289"/>
              <a:gd name="connsiteX12" fmla="*/ 6766560 w 6766560"/>
              <a:gd name="connsiteY12"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1075765 w 6766560"/>
              <a:gd name="connsiteY4" fmla="*/ 570155 h 2517289"/>
              <a:gd name="connsiteX5" fmla="*/ 2033195 w 6766560"/>
              <a:gd name="connsiteY5" fmla="*/ 268941 h 2517289"/>
              <a:gd name="connsiteX6" fmla="*/ 3195021 w 6766560"/>
              <a:gd name="connsiteY6" fmla="*/ 53788 h 2517289"/>
              <a:gd name="connsiteX7" fmla="*/ 4098664 w 6766560"/>
              <a:gd name="connsiteY7" fmla="*/ 10758 h 2517289"/>
              <a:gd name="connsiteX8" fmla="*/ 4948518 w 6766560"/>
              <a:gd name="connsiteY8" fmla="*/ 0 h 2517289"/>
              <a:gd name="connsiteX9" fmla="*/ 5755341 w 6766560"/>
              <a:gd name="connsiteY9" fmla="*/ 150607 h 2517289"/>
              <a:gd name="connsiteX10" fmla="*/ 6390042 w 6766560"/>
              <a:gd name="connsiteY10" fmla="*/ 344245 h 2517289"/>
              <a:gd name="connsiteX11" fmla="*/ 6766560 w 6766560"/>
              <a:gd name="connsiteY11"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2033195 w 6766560"/>
              <a:gd name="connsiteY4" fmla="*/ 268941 h 2517289"/>
              <a:gd name="connsiteX5" fmla="*/ 3195021 w 6766560"/>
              <a:gd name="connsiteY5" fmla="*/ 53788 h 2517289"/>
              <a:gd name="connsiteX6" fmla="*/ 4098664 w 6766560"/>
              <a:gd name="connsiteY6" fmla="*/ 10758 h 2517289"/>
              <a:gd name="connsiteX7" fmla="*/ 4948518 w 6766560"/>
              <a:gd name="connsiteY7" fmla="*/ 0 h 2517289"/>
              <a:gd name="connsiteX8" fmla="*/ 5755341 w 6766560"/>
              <a:gd name="connsiteY8" fmla="*/ 150607 h 2517289"/>
              <a:gd name="connsiteX9" fmla="*/ 6390042 w 6766560"/>
              <a:gd name="connsiteY9" fmla="*/ 344245 h 2517289"/>
              <a:gd name="connsiteX10" fmla="*/ 6766560 w 6766560"/>
              <a:gd name="connsiteY10"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3195021 w 6766560"/>
              <a:gd name="connsiteY4" fmla="*/ 53788 h 2517289"/>
              <a:gd name="connsiteX5" fmla="*/ 4098664 w 6766560"/>
              <a:gd name="connsiteY5" fmla="*/ 10758 h 2517289"/>
              <a:gd name="connsiteX6" fmla="*/ 4948518 w 6766560"/>
              <a:gd name="connsiteY6" fmla="*/ 0 h 2517289"/>
              <a:gd name="connsiteX7" fmla="*/ 5755341 w 6766560"/>
              <a:gd name="connsiteY7" fmla="*/ 150607 h 2517289"/>
              <a:gd name="connsiteX8" fmla="*/ 6390042 w 6766560"/>
              <a:gd name="connsiteY8" fmla="*/ 344245 h 2517289"/>
              <a:gd name="connsiteX9" fmla="*/ 6766560 w 6766560"/>
              <a:gd name="connsiteY9"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4098664 w 6766560"/>
              <a:gd name="connsiteY4" fmla="*/ 10758 h 2517289"/>
              <a:gd name="connsiteX5" fmla="*/ 4948518 w 6766560"/>
              <a:gd name="connsiteY5" fmla="*/ 0 h 2517289"/>
              <a:gd name="connsiteX6" fmla="*/ 5755341 w 6766560"/>
              <a:gd name="connsiteY6" fmla="*/ 150607 h 2517289"/>
              <a:gd name="connsiteX7" fmla="*/ 6390042 w 6766560"/>
              <a:gd name="connsiteY7" fmla="*/ 344245 h 2517289"/>
              <a:gd name="connsiteX8" fmla="*/ 6766560 w 6766560"/>
              <a:gd name="connsiteY8" fmla="*/ 527125 h 2517289"/>
              <a:gd name="connsiteX0" fmla="*/ 0 w 6766560"/>
              <a:gd name="connsiteY0" fmla="*/ 2517289 h 2517289"/>
              <a:gd name="connsiteX1" fmla="*/ 0 w 6766560"/>
              <a:gd name="connsiteY1" fmla="*/ 2517289 h 2517289"/>
              <a:gd name="connsiteX2" fmla="*/ 43031 w 6766560"/>
              <a:gd name="connsiteY2" fmla="*/ 1688951 h 2517289"/>
              <a:gd name="connsiteX3" fmla="*/ 279699 w 6766560"/>
              <a:gd name="connsiteY3" fmla="*/ 1204857 h 2517289"/>
              <a:gd name="connsiteX4" fmla="*/ 4948518 w 6766560"/>
              <a:gd name="connsiteY4" fmla="*/ 0 h 2517289"/>
              <a:gd name="connsiteX5" fmla="*/ 5755341 w 6766560"/>
              <a:gd name="connsiteY5" fmla="*/ 150607 h 2517289"/>
              <a:gd name="connsiteX6" fmla="*/ 6390042 w 6766560"/>
              <a:gd name="connsiteY6" fmla="*/ 344245 h 2517289"/>
              <a:gd name="connsiteX7" fmla="*/ 6766560 w 6766560"/>
              <a:gd name="connsiteY7" fmla="*/ 527125 h 2517289"/>
              <a:gd name="connsiteX0" fmla="*/ 0 w 6766560"/>
              <a:gd name="connsiteY0" fmla="*/ 2366682 h 2366682"/>
              <a:gd name="connsiteX1" fmla="*/ 0 w 6766560"/>
              <a:gd name="connsiteY1" fmla="*/ 2366682 h 2366682"/>
              <a:gd name="connsiteX2" fmla="*/ 43031 w 6766560"/>
              <a:gd name="connsiteY2" fmla="*/ 1538344 h 2366682"/>
              <a:gd name="connsiteX3" fmla="*/ 279699 w 6766560"/>
              <a:gd name="connsiteY3" fmla="*/ 1054250 h 2366682"/>
              <a:gd name="connsiteX4" fmla="*/ 5755341 w 6766560"/>
              <a:gd name="connsiteY4" fmla="*/ 0 h 2366682"/>
              <a:gd name="connsiteX5" fmla="*/ 6390042 w 6766560"/>
              <a:gd name="connsiteY5" fmla="*/ 193638 h 2366682"/>
              <a:gd name="connsiteX6" fmla="*/ 6766560 w 6766560"/>
              <a:gd name="connsiteY6" fmla="*/ 376518 h 2366682"/>
              <a:gd name="connsiteX0" fmla="*/ 0 w 6766560"/>
              <a:gd name="connsiteY0" fmla="*/ 2173044 h 2173044"/>
              <a:gd name="connsiteX1" fmla="*/ 0 w 6766560"/>
              <a:gd name="connsiteY1" fmla="*/ 2173044 h 2173044"/>
              <a:gd name="connsiteX2" fmla="*/ 43031 w 6766560"/>
              <a:gd name="connsiteY2" fmla="*/ 1344706 h 2173044"/>
              <a:gd name="connsiteX3" fmla="*/ 279699 w 6766560"/>
              <a:gd name="connsiteY3" fmla="*/ 860612 h 2173044"/>
              <a:gd name="connsiteX4" fmla="*/ 6390042 w 6766560"/>
              <a:gd name="connsiteY4" fmla="*/ 0 h 2173044"/>
              <a:gd name="connsiteX5" fmla="*/ 6766560 w 6766560"/>
              <a:gd name="connsiteY5" fmla="*/ 182880 h 2173044"/>
              <a:gd name="connsiteX0" fmla="*/ 0 w 6766560"/>
              <a:gd name="connsiteY0" fmla="*/ 1990164 h 1990164"/>
              <a:gd name="connsiteX1" fmla="*/ 0 w 6766560"/>
              <a:gd name="connsiteY1" fmla="*/ 1990164 h 1990164"/>
              <a:gd name="connsiteX2" fmla="*/ 43031 w 6766560"/>
              <a:gd name="connsiteY2" fmla="*/ 1161826 h 1990164"/>
              <a:gd name="connsiteX3" fmla="*/ 279699 w 6766560"/>
              <a:gd name="connsiteY3" fmla="*/ 677732 h 1990164"/>
              <a:gd name="connsiteX4" fmla="*/ 6766560 w 6766560"/>
              <a:gd name="connsiteY4" fmla="*/ 0 h 1990164"/>
              <a:gd name="connsiteX0" fmla="*/ 0 w 6766560"/>
              <a:gd name="connsiteY0" fmla="*/ 1990164 h 1990164"/>
              <a:gd name="connsiteX1" fmla="*/ 0 w 6766560"/>
              <a:gd name="connsiteY1" fmla="*/ 1990164 h 1990164"/>
              <a:gd name="connsiteX2" fmla="*/ 43031 w 6766560"/>
              <a:gd name="connsiteY2" fmla="*/ 1161826 h 1990164"/>
              <a:gd name="connsiteX3" fmla="*/ 279699 w 6766560"/>
              <a:gd name="connsiteY3" fmla="*/ 677732 h 1990164"/>
              <a:gd name="connsiteX4" fmla="*/ 957431 w 6766560"/>
              <a:gd name="connsiteY4" fmla="*/ 86060 h 1990164"/>
              <a:gd name="connsiteX5" fmla="*/ 6766560 w 6766560"/>
              <a:gd name="connsiteY5" fmla="*/ 0 h 1990164"/>
              <a:gd name="connsiteX0" fmla="*/ 0 w 6766560"/>
              <a:gd name="connsiteY0" fmla="*/ 2248349 h 2248349"/>
              <a:gd name="connsiteX1" fmla="*/ 0 w 6766560"/>
              <a:gd name="connsiteY1" fmla="*/ 2248349 h 2248349"/>
              <a:gd name="connsiteX2" fmla="*/ 43031 w 6766560"/>
              <a:gd name="connsiteY2" fmla="*/ 1420011 h 2248349"/>
              <a:gd name="connsiteX3" fmla="*/ 279699 w 6766560"/>
              <a:gd name="connsiteY3" fmla="*/ 935917 h 2248349"/>
              <a:gd name="connsiteX4" fmla="*/ 957431 w 6766560"/>
              <a:gd name="connsiteY4" fmla="*/ 344245 h 2248349"/>
              <a:gd name="connsiteX5" fmla="*/ 2086984 w 6766560"/>
              <a:gd name="connsiteY5" fmla="*/ 0 h 2248349"/>
              <a:gd name="connsiteX6" fmla="*/ 6766560 w 6766560"/>
              <a:gd name="connsiteY6" fmla="*/ 258185 h 2248349"/>
              <a:gd name="connsiteX0" fmla="*/ 0 w 6766560"/>
              <a:gd name="connsiteY0" fmla="*/ 2248349 h 2248349"/>
              <a:gd name="connsiteX1" fmla="*/ 0 w 6766560"/>
              <a:gd name="connsiteY1" fmla="*/ 2248349 h 2248349"/>
              <a:gd name="connsiteX2" fmla="*/ 43031 w 6766560"/>
              <a:gd name="connsiteY2" fmla="*/ 1420011 h 2248349"/>
              <a:gd name="connsiteX3" fmla="*/ 279699 w 6766560"/>
              <a:gd name="connsiteY3" fmla="*/ 935917 h 2248349"/>
              <a:gd name="connsiteX4" fmla="*/ 957431 w 6766560"/>
              <a:gd name="connsiteY4" fmla="*/ 344245 h 2248349"/>
              <a:gd name="connsiteX5" fmla="*/ 2086984 w 6766560"/>
              <a:gd name="connsiteY5" fmla="*/ 0 h 2248349"/>
              <a:gd name="connsiteX6" fmla="*/ 6766560 w 6766560"/>
              <a:gd name="connsiteY6" fmla="*/ 258185 h 2248349"/>
              <a:gd name="connsiteX0" fmla="*/ 0 w 6766560"/>
              <a:gd name="connsiteY0" fmla="*/ 2248349 h 2248349"/>
              <a:gd name="connsiteX1" fmla="*/ 0 w 6766560"/>
              <a:gd name="connsiteY1" fmla="*/ 2248349 h 2248349"/>
              <a:gd name="connsiteX2" fmla="*/ 43031 w 6766560"/>
              <a:gd name="connsiteY2" fmla="*/ 1420011 h 2248349"/>
              <a:gd name="connsiteX3" fmla="*/ 279699 w 6766560"/>
              <a:gd name="connsiteY3" fmla="*/ 935917 h 2248349"/>
              <a:gd name="connsiteX4" fmla="*/ 957431 w 6766560"/>
              <a:gd name="connsiteY4" fmla="*/ 344245 h 2248349"/>
              <a:gd name="connsiteX5" fmla="*/ 2086984 w 6766560"/>
              <a:gd name="connsiteY5" fmla="*/ 0 h 2248349"/>
              <a:gd name="connsiteX6" fmla="*/ 6766560 w 6766560"/>
              <a:gd name="connsiteY6" fmla="*/ 258185 h 2248349"/>
              <a:gd name="connsiteX0" fmla="*/ 0 w 6766560"/>
              <a:gd name="connsiteY0" fmla="*/ 2262692 h 2262692"/>
              <a:gd name="connsiteX1" fmla="*/ 0 w 6766560"/>
              <a:gd name="connsiteY1" fmla="*/ 2262692 h 2262692"/>
              <a:gd name="connsiteX2" fmla="*/ 43031 w 6766560"/>
              <a:gd name="connsiteY2" fmla="*/ 1434354 h 2262692"/>
              <a:gd name="connsiteX3" fmla="*/ 279699 w 6766560"/>
              <a:gd name="connsiteY3" fmla="*/ 950260 h 2262692"/>
              <a:gd name="connsiteX4" fmla="*/ 957431 w 6766560"/>
              <a:gd name="connsiteY4" fmla="*/ 358588 h 2262692"/>
              <a:gd name="connsiteX5" fmla="*/ 2086984 w 6766560"/>
              <a:gd name="connsiteY5" fmla="*/ 14343 h 2262692"/>
              <a:gd name="connsiteX6" fmla="*/ 6766560 w 6766560"/>
              <a:gd name="connsiteY6" fmla="*/ 272528 h 2262692"/>
              <a:gd name="connsiteX0" fmla="*/ 0 w 6766560"/>
              <a:gd name="connsiteY0" fmla="*/ 2528047 h 2528047"/>
              <a:gd name="connsiteX1" fmla="*/ 0 w 6766560"/>
              <a:gd name="connsiteY1" fmla="*/ 2528047 h 2528047"/>
              <a:gd name="connsiteX2" fmla="*/ 43031 w 6766560"/>
              <a:gd name="connsiteY2" fmla="*/ 1699709 h 2528047"/>
              <a:gd name="connsiteX3" fmla="*/ 279699 w 6766560"/>
              <a:gd name="connsiteY3" fmla="*/ 1215615 h 2528047"/>
              <a:gd name="connsiteX4" fmla="*/ 957431 w 6766560"/>
              <a:gd name="connsiteY4" fmla="*/ 623943 h 2528047"/>
              <a:gd name="connsiteX5" fmla="*/ 2086984 w 6766560"/>
              <a:gd name="connsiteY5" fmla="*/ 279698 h 2528047"/>
              <a:gd name="connsiteX6" fmla="*/ 3410174 w 6766560"/>
              <a:gd name="connsiteY6" fmla="*/ 43031 h 2528047"/>
              <a:gd name="connsiteX7" fmla="*/ 6766560 w 6766560"/>
              <a:gd name="connsiteY7" fmla="*/ 537883 h 2528047"/>
              <a:gd name="connsiteX0" fmla="*/ 0 w 6766560"/>
              <a:gd name="connsiteY0" fmla="*/ 2528046 h 2528046"/>
              <a:gd name="connsiteX1" fmla="*/ 0 w 6766560"/>
              <a:gd name="connsiteY1" fmla="*/ 2528046 h 2528046"/>
              <a:gd name="connsiteX2" fmla="*/ 43031 w 6766560"/>
              <a:gd name="connsiteY2" fmla="*/ 1699708 h 2528046"/>
              <a:gd name="connsiteX3" fmla="*/ 279699 w 6766560"/>
              <a:gd name="connsiteY3" fmla="*/ 1215614 h 2528046"/>
              <a:gd name="connsiteX4" fmla="*/ 957431 w 6766560"/>
              <a:gd name="connsiteY4" fmla="*/ 623942 h 2528046"/>
              <a:gd name="connsiteX5" fmla="*/ 2086984 w 6766560"/>
              <a:gd name="connsiteY5" fmla="*/ 279697 h 2528046"/>
              <a:gd name="connsiteX6" fmla="*/ 3410174 w 6766560"/>
              <a:gd name="connsiteY6" fmla="*/ 43030 h 2528046"/>
              <a:gd name="connsiteX7" fmla="*/ 5013064 w 6766560"/>
              <a:gd name="connsiteY7" fmla="*/ 0 h 2528046"/>
              <a:gd name="connsiteX8" fmla="*/ 6766560 w 6766560"/>
              <a:gd name="connsiteY8" fmla="*/ 537882 h 2528046"/>
              <a:gd name="connsiteX0" fmla="*/ 0 w 6766560"/>
              <a:gd name="connsiteY0" fmla="*/ 2528046 h 2528046"/>
              <a:gd name="connsiteX1" fmla="*/ 0 w 6766560"/>
              <a:gd name="connsiteY1" fmla="*/ 2528046 h 2528046"/>
              <a:gd name="connsiteX2" fmla="*/ 43031 w 6766560"/>
              <a:gd name="connsiteY2" fmla="*/ 1699708 h 2528046"/>
              <a:gd name="connsiteX3" fmla="*/ 279699 w 6766560"/>
              <a:gd name="connsiteY3" fmla="*/ 1215614 h 2528046"/>
              <a:gd name="connsiteX4" fmla="*/ 957431 w 6766560"/>
              <a:gd name="connsiteY4" fmla="*/ 623942 h 2528046"/>
              <a:gd name="connsiteX5" fmla="*/ 2086984 w 6766560"/>
              <a:gd name="connsiteY5" fmla="*/ 279697 h 2528046"/>
              <a:gd name="connsiteX6" fmla="*/ 3410174 w 6766560"/>
              <a:gd name="connsiteY6" fmla="*/ 43030 h 2528046"/>
              <a:gd name="connsiteX7" fmla="*/ 5013064 w 6766560"/>
              <a:gd name="connsiteY7" fmla="*/ 0 h 2528046"/>
              <a:gd name="connsiteX8" fmla="*/ 6078071 w 6766560"/>
              <a:gd name="connsiteY8" fmla="*/ 247425 h 2528046"/>
              <a:gd name="connsiteX9" fmla="*/ 6766560 w 6766560"/>
              <a:gd name="connsiteY9" fmla="*/ 537882 h 2528046"/>
              <a:gd name="connsiteX0" fmla="*/ 0 w 6766560"/>
              <a:gd name="connsiteY0" fmla="*/ 2528046 h 2528046"/>
              <a:gd name="connsiteX1" fmla="*/ 0 w 6766560"/>
              <a:gd name="connsiteY1" fmla="*/ 2528046 h 2528046"/>
              <a:gd name="connsiteX2" fmla="*/ 43031 w 6766560"/>
              <a:gd name="connsiteY2" fmla="*/ 1699708 h 2528046"/>
              <a:gd name="connsiteX3" fmla="*/ 279699 w 6766560"/>
              <a:gd name="connsiteY3" fmla="*/ 1215614 h 2528046"/>
              <a:gd name="connsiteX4" fmla="*/ 957431 w 6766560"/>
              <a:gd name="connsiteY4" fmla="*/ 623942 h 2528046"/>
              <a:gd name="connsiteX5" fmla="*/ 2086984 w 6766560"/>
              <a:gd name="connsiteY5" fmla="*/ 279697 h 2528046"/>
              <a:gd name="connsiteX6" fmla="*/ 3410174 w 6766560"/>
              <a:gd name="connsiteY6" fmla="*/ 43030 h 2528046"/>
              <a:gd name="connsiteX7" fmla="*/ 5013064 w 6766560"/>
              <a:gd name="connsiteY7" fmla="*/ 0 h 2528046"/>
              <a:gd name="connsiteX8" fmla="*/ 6078071 w 6766560"/>
              <a:gd name="connsiteY8" fmla="*/ 247425 h 2528046"/>
              <a:gd name="connsiteX9" fmla="*/ 6766560 w 6766560"/>
              <a:gd name="connsiteY9" fmla="*/ 537882 h 2528046"/>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14343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14343 h 2542389"/>
              <a:gd name="connsiteX8" fmla="*/ 6078071 w 6766560"/>
              <a:gd name="connsiteY8" fmla="*/ 261768 h 2542389"/>
              <a:gd name="connsiteX9" fmla="*/ 6766560 w 6766560"/>
              <a:gd name="connsiteY9" fmla="*/ 552225 h 2542389"/>
              <a:gd name="connsiteX0" fmla="*/ 0 w 6766560"/>
              <a:gd name="connsiteY0" fmla="*/ 2545976 h 2545976"/>
              <a:gd name="connsiteX1" fmla="*/ 0 w 6766560"/>
              <a:gd name="connsiteY1" fmla="*/ 2545976 h 2545976"/>
              <a:gd name="connsiteX2" fmla="*/ 43031 w 6766560"/>
              <a:gd name="connsiteY2" fmla="*/ 1717638 h 2545976"/>
              <a:gd name="connsiteX3" fmla="*/ 279699 w 6766560"/>
              <a:gd name="connsiteY3" fmla="*/ 1233544 h 2545976"/>
              <a:gd name="connsiteX4" fmla="*/ 957431 w 6766560"/>
              <a:gd name="connsiteY4" fmla="*/ 641872 h 2545976"/>
              <a:gd name="connsiteX5" fmla="*/ 2086984 w 6766560"/>
              <a:gd name="connsiteY5" fmla="*/ 297627 h 2545976"/>
              <a:gd name="connsiteX6" fmla="*/ 3410174 w 6766560"/>
              <a:gd name="connsiteY6" fmla="*/ 60960 h 2545976"/>
              <a:gd name="connsiteX7" fmla="*/ 5013064 w 6766560"/>
              <a:gd name="connsiteY7" fmla="*/ 17930 h 2545976"/>
              <a:gd name="connsiteX8" fmla="*/ 6078071 w 6766560"/>
              <a:gd name="connsiteY8" fmla="*/ 265355 h 2545976"/>
              <a:gd name="connsiteX9" fmla="*/ 6766560 w 6766560"/>
              <a:gd name="connsiteY9" fmla="*/ 555812 h 2545976"/>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67490 h 2567490"/>
              <a:gd name="connsiteX1" fmla="*/ 0 w 6766560"/>
              <a:gd name="connsiteY1" fmla="*/ 2567490 h 2567490"/>
              <a:gd name="connsiteX2" fmla="*/ 43031 w 6766560"/>
              <a:gd name="connsiteY2" fmla="*/ 1739152 h 2567490"/>
              <a:gd name="connsiteX3" fmla="*/ 279699 w 6766560"/>
              <a:gd name="connsiteY3" fmla="*/ 1255058 h 2567490"/>
              <a:gd name="connsiteX4" fmla="*/ 957431 w 6766560"/>
              <a:gd name="connsiteY4" fmla="*/ 663386 h 2567490"/>
              <a:gd name="connsiteX5" fmla="*/ 2086984 w 6766560"/>
              <a:gd name="connsiteY5" fmla="*/ 319141 h 2567490"/>
              <a:gd name="connsiteX6" fmla="*/ 3410174 w 6766560"/>
              <a:gd name="connsiteY6" fmla="*/ 82474 h 2567490"/>
              <a:gd name="connsiteX7" fmla="*/ 5013064 w 6766560"/>
              <a:gd name="connsiteY7" fmla="*/ 71717 h 2567490"/>
              <a:gd name="connsiteX8" fmla="*/ 6078071 w 6766560"/>
              <a:gd name="connsiteY8" fmla="*/ 286869 h 2567490"/>
              <a:gd name="connsiteX9" fmla="*/ 6766560 w 6766560"/>
              <a:gd name="connsiteY9" fmla="*/ 577326 h 2567490"/>
              <a:gd name="connsiteX0" fmla="*/ 0 w 6766560"/>
              <a:gd name="connsiteY0" fmla="*/ 2567490 h 2567490"/>
              <a:gd name="connsiteX1" fmla="*/ 0 w 6766560"/>
              <a:gd name="connsiteY1" fmla="*/ 2567490 h 2567490"/>
              <a:gd name="connsiteX2" fmla="*/ 43031 w 6766560"/>
              <a:gd name="connsiteY2" fmla="*/ 1739152 h 2567490"/>
              <a:gd name="connsiteX3" fmla="*/ 279699 w 6766560"/>
              <a:gd name="connsiteY3" fmla="*/ 1255058 h 2567490"/>
              <a:gd name="connsiteX4" fmla="*/ 957431 w 6766560"/>
              <a:gd name="connsiteY4" fmla="*/ 663386 h 2567490"/>
              <a:gd name="connsiteX5" fmla="*/ 2086984 w 6766560"/>
              <a:gd name="connsiteY5" fmla="*/ 319141 h 2567490"/>
              <a:gd name="connsiteX6" fmla="*/ 3410174 w 6766560"/>
              <a:gd name="connsiteY6" fmla="*/ 82474 h 2567490"/>
              <a:gd name="connsiteX7" fmla="*/ 5013064 w 6766560"/>
              <a:gd name="connsiteY7" fmla="*/ 71717 h 2567490"/>
              <a:gd name="connsiteX8" fmla="*/ 6078071 w 6766560"/>
              <a:gd name="connsiteY8" fmla="*/ 286869 h 2567490"/>
              <a:gd name="connsiteX9" fmla="*/ 6766560 w 6766560"/>
              <a:gd name="connsiteY9" fmla="*/ 577326 h 2567490"/>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957431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00461 w 6766560"/>
              <a:gd name="connsiteY4" fmla="*/ 670558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00461 w 6766560"/>
              <a:gd name="connsiteY4" fmla="*/ 670558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00461 w 6766560"/>
              <a:gd name="connsiteY4" fmla="*/ 670558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00461 w 6766560"/>
              <a:gd name="connsiteY4" fmla="*/ 670558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21976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21976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6078071 w 6766560"/>
              <a:gd name="connsiteY8" fmla="*/ 261768 h 2542389"/>
              <a:gd name="connsiteX9" fmla="*/ 6766560 w 6766560"/>
              <a:gd name="connsiteY9"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21976 w 6766560"/>
              <a:gd name="connsiteY4" fmla="*/ 638285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00461 w 6766560"/>
              <a:gd name="connsiteY4" fmla="*/ 606012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29957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0 w 6766560"/>
              <a:gd name="connsiteY1" fmla="*/ 2542389 h 2542389"/>
              <a:gd name="connsiteX2" fmla="*/ 43031 w 6766560"/>
              <a:gd name="connsiteY2" fmla="*/ 1714051 h 2542389"/>
              <a:gd name="connsiteX3" fmla="*/ 279699 w 6766560"/>
              <a:gd name="connsiteY3" fmla="*/ 1208442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32273 w 6766560"/>
              <a:gd name="connsiteY1" fmla="*/ 2542389 h 2542389"/>
              <a:gd name="connsiteX2" fmla="*/ 43031 w 6766560"/>
              <a:gd name="connsiteY2" fmla="*/ 1714051 h 2542389"/>
              <a:gd name="connsiteX3" fmla="*/ 279699 w 6766560"/>
              <a:gd name="connsiteY3" fmla="*/ 1208442 h 2542389"/>
              <a:gd name="connsiteX4" fmla="*/ 1032734 w 6766560"/>
              <a:gd name="connsiteY4" fmla="*/ 616770 h 2542389"/>
              <a:gd name="connsiteX5" fmla="*/ 2086984 w 6766560"/>
              <a:gd name="connsiteY5" fmla="*/ 294040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 name="connsiteX0" fmla="*/ 0 w 6766560"/>
              <a:gd name="connsiteY0" fmla="*/ 2542389 h 2542389"/>
              <a:gd name="connsiteX1" fmla="*/ 32273 w 6766560"/>
              <a:gd name="connsiteY1" fmla="*/ 2542389 h 2542389"/>
              <a:gd name="connsiteX2" fmla="*/ 43031 w 6766560"/>
              <a:gd name="connsiteY2" fmla="*/ 1714051 h 2542389"/>
              <a:gd name="connsiteX3" fmla="*/ 279699 w 6766560"/>
              <a:gd name="connsiteY3" fmla="*/ 1208442 h 2542389"/>
              <a:gd name="connsiteX4" fmla="*/ 1032734 w 6766560"/>
              <a:gd name="connsiteY4" fmla="*/ 616770 h 2542389"/>
              <a:gd name="connsiteX5" fmla="*/ 2237591 w 6766560"/>
              <a:gd name="connsiteY5" fmla="*/ 240251 h 2542389"/>
              <a:gd name="connsiteX6" fmla="*/ 3410174 w 6766560"/>
              <a:gd name="connsiteY6" fmla="*/ 57373 h 2542389"/>
              <a:gd name="connsiteX7" fmla="*/ 5013064 w 6766560"/>
              <a:gd name="connsiteY7" fmla="*/ 46616 h 2542389"/>
              <a:gd name="connsiteX8" fmla="*/ 5658522 w 6766560"/>
              <a:gd name="connsiteY8" fmla="*/ 154193 h 2542389"/>
              <a:gd name="connsiteX9" fmla="*/ 6078071 w 6766560"/>
              <a:gd name="connsiteY9" fmla="*/ 261768 h 2542389"/>
              <a:gd name="connsiteX10" fmla="*/ 6766560 w 6766560"/>
              <a:gd name="connsiteY10" fmla="*/ 552225 h 254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66560" h="2542389">
                <a:moveTo>
                  <a:pt x="0" y="2542389"/>
                </a:moveTo>
                <a:lnTo>
                  <a:pt x="32273" y="2542389"/>
                </a:lnTo>
                <a:cubicBezTo>
                  <a:pt x="46617" y="2266276"/>
                  <a:pt x="39445" y="2237590"/>
                  <a:pt x="43031" y="1714051"/>
                </a:cubicBezTo>
                <a:cubicBezTo>
                  <a:pt x="68133" y="1570615"/>
                  <a:pt x="75303" y="1455868"/>
                  <a:pt x="279699" y="1208442"/>
                </a:cubicBezTo>
                <a:cubicBezTo>
                  <a:pt x="432099" y="1029148"/>
                  <a:pt x="706419" y="778135"/>
                  <a:pt x="1032734" y="616770"/>
                </a:cubicBezTo>
                <a:cubicBezTo>
                  <a:pt x="1359049" y="455405"/>
                  <a:pt x="1841351" y="333484"/>
                  <a:pt x="2237591" y="240251"/>
                </a:cubicBezTo>
                <a:cubicBezTo>
                  <a:pt x="2633831" y="147018"/>
                  <a:pt x="2944010" y="132677"/>
                  <a:pt x="3410174" y="57373"/>
                </a:cubicBezTo>
                <a:cubicBezTo>
                  <a:pt x="3987501" y="0"/>
                  <a:pt x="4604273" y="7172"/>
                  <a:pt x="5013064" y="46616"/>
                </a:cubicBezTo>
                <a:cubicBezTo>
                  <a:pt x="5382410" y="60960"/>
                  <a:pt x="5481021" y="118334"/>
                  <a:pt x="5658522" y="154193"/>
                </a:cubicBezTo>
                <a:cubicBezTo>
                  <a:pt x="5836023" y="190052"/>
                  <a:pt x="5888019" y="193636"/>
                  <a:pt x="6078071" y="261768"/>
                </a:cubicBezTo>
                <a:cubicBezTo>
                  <a:pt x="6370320" y="346036"/>
                  <a:pt x="6537064" y="455406"/>
                  <a:pt x="6766560" y="5522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089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fr-FR" altLang="en-US" noProof="0" dirty="0">
                <a:latin typeface="+mn-lt"/>
              </a:rPr>
              <a:t>Structures résistantes aux explosions et aux chocs</a:t>
            </a:r>
          </a:p>
        </p:txBody>
      </p:sp>
      <p:sp>
        <p:nvSpPr>
          <p:cNvPr id="17411" name="Content Placeholder 2"/>
          <p:cNvSpPr>
            <a:spLocks noGrp="1"/>
          </p:cNvSpPr>
          <p:nvPr>
            <p:ph idx="1"/>
          </p:nvPr>
        </p:nvSpPr>
        <p:spPr>
          <a:xfrm>
            <a:off x="444844" y="5407163"/>
            <a:ext cx="2669058" cy="935037"/>
          </a:xfrm>
        </p:spPr>
        <p:txBody>
          <a:bodyPr>
            <a:normAutofit/>
          </a:bodyPr>
          <a:lstStyle/>
          <a:p>
            <a:pPr marL="0" indent="0">
              <a:buFont typeface="Wingdings" pitchFamily="2" charset="2"/>
              <a:buNone/>
            </a:pPr>
            <a:r>
              <a:rPr lang="fr-FR" altLang="en-US" sz="2000" noProof="0" dirty="0">
                <a:latin typeface="+mn-lt"/>
              </a:rPr>
              <a:t>Bornes de sécurité</a:t>
            </a:r>
          </a:p>
        </p:txBody>
      </p:sp>
      <p:pic>
        <p:nvPicPr>
          <p:cNvPr id="174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878150"/>
            <a:ext cx="2592388" cy="345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013" y="1867038"/>
            <a:ext cx="5294312" cy="34671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175686" y="5417031"/>
            <a:ext cx="536283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algn="l" rtl="0" eaLnBrk="0" fontAlgn="base" hangingPunct="0">
              <a:spcBef>
                <a:spcPct val="20000"/>
              </a:spcBef>
              <a:spcAft>
                <a:spcPct val="0"/>
              </a:spcAft>
              <a:buClr>
                <a:srgbClr val="D4852E"/>
              </a:buClr>
              <a:buFont typeface="Wingdings" pitchFamily="2" charset="2"/>
              <a:buChar char="§"/>
              <a:defRPr sz="3200">
                <a:solidFill>
                  <a:srgbClr val="20336E"/>
                </a:solidFill>
                <a:latin typeface="+mn-lt"/>
                <a:ea typeface="+mn-ea"/>
                <a:cs typeface="+mn-cs"/>
              </a:defRPr>
            </a:lvl1pPr>
            <a:lvl2pPr marL="742950" indent="-285750" algn="l" rtl="0" eaLnBrk="0" fontAlgn="base" hangingPunct="0">
              <a:spcBef>
                <a:spcPct val="20000"/>
              </a:spcBef>
              <a:spcAft>
                <a:spcPct val="0"/>
              </a:spcAft>
              <a:buClr>
                <a:srgbClr val="D4852E"/>
              </a:buClr>
              <a:buChar char="•"/>
              <a:defRPr sz="2800">
                <a:solidFill>
                  <a:srgbClr val="20336E"/>
                </a:solidFill>
                <a:latin typeface="+mn-lt"/>
              </a:defRPr>
            </a:lvl2pPr>
            <a:lvl3pPr marL="1143000" indent="-228600" algn="l" rtl="0" eaLnBrk="0" fontAlgn="base" hangingPunct="0">
              <a:spcBef>
                <a:spcPct val="20000"/>
              </a:spcBef>
              <a:spcAft>
                <a:spcPct val="0"/>
              </a:spcAft>
              <a:buClr>
                <a:srgbClr val="D4852E"/>
              </a:buClr>
              <a:defRPr sz="2000">
                <a:solidFill>
                  <a:srgbClr val="20336E"/>
                </a:solidFill>
                <a:latin typeface="+mn-lt"/>
              </a:defRPr>
            </a:lvl3pPr>
            <a:lvl4pPr marL="1600200" indent="-228600" algn="l" rtl="0" eaLnBrk="0" fontAlgn="base" hangingPunct="0">
              <a:spcBef>
                <a:spcPct val="20000"/>
              </a:spcBef>
              <a:spcAft>
                <a:spcPct val="0"/>
              </a:spcAft>
              <a:buClr>
                <a:srgbClr val="D4852E"/>
              </a:buClr>
              <a:buChar char="•"/>
              <a:defRPr sz="2000">
                <a:solidFill>
                  <a:srgbClr val="20336E"/>
                </a:solidFill>
                <a:latin typeface="+mn-lt"/>
              </a:defRPr>
            </a:lvl4pPr>
            <a:lvl5pPr marL="2057400" indent="-228600" algn="l" rtl="0" eaLnBrk="0" fontAlgn="base" hangingPunct="0">
              <a:spcBef>
                <a:spcPct val="20000"/>
              </a:spcBef>
              <a:spcAft>
                <a:spcPct val="0"/>
              </a:spcAft>
              <a:buClr>
                <a:srgbClr val="D4852E"/>
              </a:buClr>
              <a:buChar char="•"/>
              <a:defRPr sz="2000">
                <a:solidFill>
                  <a:srgbClr val="20336E"/>
                </a:solidFill>
                <a:latin typeface="+mn-lt"/>
              </a:defRPr>
            </a:lvl5pPr>
            <a:lvl6pPr marL="2514600" indent="-228600" algn="l" rtl="0" fontAlgn="base">
              <a:spcBef>
                <a:spcPct val="20000"/>
              </a:spcBef>
              <a:spcAft>
                <a:spcPct val="0"/>
              </a:spcAft>
              <a:buClr>
                <a:srgbClr val="D4852E"/>
              </a:buClr>
              <a:buChar char="•"/>
              <a:defRPr sz="2000">
                <a:solidFill>
                  <a:srgbClr val="20336E"/>
                </a:solidFill>
                <a:latin typeface="+mn-lt"/>
              </a:defRPr>
            </a:lvl6pPr>
            <a:lvl7pPr marL="2971800" indent="-228600" algn="l" rtl="0" fontAlgn="base">
              <a:spcBef>
                <a:spcPct val="20000"/>
              </a:spcBef>
              <a:spcAft>
                <a:spcPct val="0"/>
              </a:spcAft>
              <a:buClr>
                <a:srgbClr val="D4852E"/>
              </a:buClr>
              <a:buChar char="•"/>
              <a:defRPr sz="2000">
                <a:solidFill>
                  <a:srgbClr val="20336E"/>
                </a:solidFill>
                <a:latin typeface="+mn-lt"/>
              </a:defRPr>
            </a:lvl7pPr>
            <a:lvl8pPr marL="3429000" indent="-228600" algn="l" rtl="0" fontAlgn="base">
              <a:spcBef>
                <a:spcPct val="20000"/>
              </a:spcBef>
              <a:spcAft>
                <a:spcPct val="0"/>
              </a:spcAft>
              <a:buClr>
                <a:srgbClr val="D4852E"/>
              </a:buClr>
              <a:buChar char="•"/>
              <a:defRPr sz="2000">
                <a:solidFill>
                  <a:srgbClr val="20336E"/>
                </a:solidFill>
                <a:latin typeface="+mn-lt"/>
              </a:defRPr>
            </a:lvl8pPr>
            <a:lvl9pPr marL="3886200" indent="-228600" algn="l" rtl="0" fontAlgn="base">
              <a:spcBef>
                <a:spcPct val="20000"/>
              </a:spcBef>
              <a:spcAft>
                <a:spcPct val="0"/>
              </a:spcAft>
              <a:buClr>
                <a:srgbClr val="D4852E"/>
              </a:buClr>
              <a:buChar char="•"/>
              <a:defRPr sz="2000">
                <a:solidFill>
                  <a:srgbClr val="20336E"/>
                </a:solidFill>
                <a:latin typeface="+mn-lt"/>
              </a:defRPr>
            </a:lvl9pPr>
          </a:lstStyle>
          <a:p>
            <a:pPr marL="0" marR="0" lvl="0" indent="0" algn="l" defTabSz="914400" rtl="0" eaLnBrk="0" fontAlgn="base" latinLnBrk="0" hangingPunct="0">
              <a:lnSpc>
                <a:spcPct val="100000"/>
              </a:lnSpc>
              <a:spcBef>
                <a:spcPct val="20000"/>
              </a:spcBef>
              <a:spcAft>
                <a:spcPct val="0"/>
              </a:spcAft>
              <a:buClr>
                <a:srgbClr val="D4852E"/>
              </a:buClr>
              <a:buSzTx/>
              <a:buFont typeface="Wingdings" pitchFamily="2" charset="2"/>
              <a:buNone/>
              <a:tabLst/>
              <a:defRPr/>
            </a:pPr>
            <a:r>
              <a:rPr kumimoji="0" lang="fr-FR" altLang="en-US" sz="2000" b="0" i="0" u="none" strike="noStrike" kern="0" cap="none" spc="0" normalizeH="0" baseline="0" noProof="0" dirty="0">
                <a:ln>
                  <a:noFill/>
                </a:ln>
                <a:solidFill>
                  <a:prstClr val="black"/>
                </a:solidFill>
                <a:effectLst/>
                <a:uLnTx/>
                <a:uFillTx/>
                <a:latin typeface="Calibri"/>
                <a:ea typeface="+mn-ea"/>
                <a:cs typeface="+mn-cs"/>
              </a:rPr>
              <a:t>Panneaux trapézoïdaux résistant aux explosions. Ils sont destinés à des superstructures de plates-formes offshore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6807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4"/>
          <p:cNvSpPr>
            <a:spLocks noGrp="1"/>
          </p:cNvSpPr>
          <p:nvPr>
            <p:ph type="title"/>
          </p:nvPr>
        </p:nvSpPr>
        <p:spPr>
          <a:xfrm>
            <a:off x="142504" y="274638"/>
            <a:ext cx="8645236" cy="1143000"/>
          </a:xfrm>
        </p:spPr>
        <p:txBody>
          <a:bodyPr>
            <a:normAutofit fontScale="90000"/>
          </a:bodyPr>
          <a:lstStyle/>
          <a:p>
            <a:r>
              <a:rPr lang="fr-FR" altLang="en-US" noProof="0" dirty="0">
                <a:latin typeface="+mn-lt"/>
              </a:rPr>
              <a:t>Caractéristiques contrainte-déformation </a:t>
            </a:r>
          </a:p>
        </p:txBody>
      </p:sp>
      <p:sp>
        <p:nvSpPr>
          <p:cNvPr id="18437" name="Content Placeholder 5"/>
          <p:cNvSpPr>
            <a:spLocks noGrp="1"/>
          </p:cNvSpPr>
          <p:nvPr>
            <p:ph idx="1"/>
          </p:nvPr>
        </p:nvSpPr>
        <p:spPr/>
        <p:txBody>
          <a:bodyPr/>
          <a:lstStyle/>
          <a:p>
            <a:pPr marL="0" indent="0">
              <a:buFont typeface="Wingdings" pitchFamily="2" charset="2"/>
              <a:buNone/>
            </a:pPr>
            <a:r>
              <a:rPr lang="fr-FR" altLang="en-US" sz="3600" b="1" noProof="0" dirty="0">
                <a:latin typeface="+mn-lt"/>
              </a:rPr>
              <a:t>La non-linéarité</a:t>
            </a:r>
            <a:r>
              <a:rPr lang="fr-FR" altLang="en-US" sz="3600" noProof="0" dirty="0">
                <a:latin typeface="+mn-lt"/>
              </a:rPr>
              <a:t>…	</a:t>
            </a:r>
            <a:r>
              <a:rPr lang="fr-FR" altLang="en-US" noProof="0" dirty="0">
                <a:latin typeface="+mn-lt"/>
              </a:rPr>
              <a:t>entraîne :</a:t>
            </a:r>
          </a:p>
          <a:p>
            <a:pPr lvl="1"/>
            <a:r>
              <a:rPr lang="fr-FR" altLang="en-US" sz="3200" noProof="0" dirty="0"/>
              <a:t>d</a:t>
            </a:r>
            <a:r>
              <a:rPr lang="fr-FR" altLang="en-US" sz="3200" noProof="0" dirty="0">
                <a:latin typeface="+mn-lt"/>
              </a:rPr>
              <a:t>es limites différentes pour les r</a:t>
            </a:r>
            <a:r>
              <a:rPr lang="fr-FR" altLang="en-US" sz="3200" noProof="0" dirty="0"/>
              <a:t>apports largeur-épaisseur pour le voilement local</a:t>
            </a:r>
          </a:p>
          <a:p>
            <a:pPr lvl="1"/>
            <a:r>
              <a:rPr lang="fr-FR" altLang="en-US" sz="3200" noProof="0" dirty="0"/>
              <a:t>des </a:t>
            </a:r>
            <a:r>
              <a:rPr lang="fr-FR" altLang="en-US" sz="3200" noProof="0" dirty="0">
                <a:latin typeface="+mn-lt"/>
              </a:rPr>
              <a:t>comportements</a:t>
            </a:r>
            <a:r>
              <a:rPr lang="fr-FR" altLang="en-US" sz="3200" dirty="0"/>
              <a:t> différents au flambement </a:t>
            </a:r>
            <a:r>
              <a:rPr lang="fr-FR" altLang="en-US" sz="3200" noProof="0" dirty="0"/>
              <a:t>pour les barres comprimées et fléchies</a:t>
            </a:r>
            <a:endParaRPr lang="fr-FR" altLang="en-US" sz="3200" noProof="0" dirty="0">
              <a:latin typeface="+mn-lt"/>
            </a:endParaRPr>
          </a:p>
          <a:p>
            <a:pPr lvl="1"/>
            <a:r>
              <a:rPr lang="fr-FR" altLang="en-US" sz="3200" noProof="0" dirty="0"/>
              <a:t>d</a:t>
            </a:r>
            <a:r>
              <a:rPr lang="fr-FR" altLang="en-US" sz="3200" noProof="0" dirty="0">
                <a:latin typeface="+mn-lt"/>
              </a:rPr>
              <a:t>es flèches</a:t>
            </a:r>
            <a:r>
              <a:rPr lang="fr-FR" altLang="en-US" sz="3200" noProof="0" dirty="0"/>
              <a:t> plus grandes </a:t>
            </a:r>
            <a:endParaRPr lang="fr-FR" altLang="en-US" sz="3200" noProof="0" dirty="0">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3923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557337"/>
            <a:ext cx="8565791" cy="5300663"/>
          </a:xfrm>
        </p:spPr>
        <p:txBody>
          <a:bodyPr>
            <a:normAutofit fontScale="85000" lnSpcReduction="10000"/>
          </a:bodyPr>
          <a:lstStyle/>
          <a:p>
            <a:pPr>
              <a:tabLst>
                <a:tab pos="6994525" algn="l"/>
              </a:tabLst>
              <a:defRPr/>
            </a:pPr>
            <a:r>
              <a:rPr lang="fr-FR" dirty="0"/>
              <a:t>Pour les </a:t>
            </a:r>
            <a:r>
              <a:rPr lang="fr-FR" b="1" noProof="0" dirty="0">
                <a:latin typeface="+mn-lt"/>
              </a:rPr>
              <a:t>faibles élancements</a:t>
            </a:r>
            <a:r>
              <a:rPr lang="fr-FR" dirty="0"/>
              <a:t> :</a:t>
            </a:r>
            <a:br>
              <a:rPr lang="fr-FR" noProof="0" dirty="0">
                <a:latin typeface="+mn-lt"/>
              </a:rPr>
            </a:br>
            <a:r>
              <a:rPr lang="fr-FR" dirty="0"/>
              <a:t>Les poteaux atteignent/dépassent la charge d’écrasement</a:t>
            </a:r>
            <a:br>
              <a:rPr lang="fr-FR" noProof="0" dirty="0">
                <a:latin typeface="+mn-lt"/>
              </a:rPr>
            </a:br>
            <a:r>
              <a:rPr lang="fr-FR" altLang="en-US" dirty="0">
                <a:sym typeface="Symbol" pitchFamily="18" charset="2"/>
              </a:rPr>
              <a:t>  </a:t>
            </a:r>
            <a:r>
              <a:rPr lang="fr-FR" noProof="0" dirty="0">
                <a:latin typeface="+mn-lt"/>
              </a:rPr>
              <a:t>les </a:t>
            </a:r>
            <a:r>
              <a:rPr lang="fr-FR" b="1" noProof="0" dirty="0">
                <a:latin typeface="+mn-lt"/>
              </a:rPr>
              <a:t>bénéfices </a:t>
            </a:r>
            <a:r>
              <a:rPr lang="fr-FR" noProof="0" dirty="0"/>
              <a:t>de l’écrouissage</a:t>
            </a:r>
            <a:r>
              <a:rPr lang="fr-FR" noProof="0" dirty="0">
                <a:latin typeface="+mn-lt"/>
              </a:rPr>
              <a:t> sont très nets.</a:t>
            </a:r>
            <a:br>
              <a:rPr lang="fr-FR" noProof="0" dirty="0">
                <a:latin typeface="+mn-lt"/>
              </a:rPr>
            </a:br>
            <a:r>
              <a:rPr lang="fr-FR" dirty="0">
                <a:solidFill>
                  <a:schemeClr val="bg1">
                    <a:lumMod val="50000"/>
                  </a:schemeClr>
                </a:solidFill>
              </a:rPr>
              <a:t>Les aciers inoxydables </a:t>
            </a:r>
            <a:r>
              <a:rPr lang="fr-FR" noProof="0" dirty="0">
                <a:solidFill>
                  <a:schemeClr val="bg1">
                    <a:lumMod val="50000"/>
                  </a:schemeClr>
                </a:solidFill>
              </a:rPr>
              <a:t>se comportent au moins aussi bien que les aciers au carbone</a:t>
            </a:r>
          </a:p>
          <a:p>
            <a:pPr>
              <a:defRPr/>
            </a:pPr>
            <a:endParaRPr lang="fr-FR" sz="2100" noProof="0" dirty="0">
              <a:solidFill>
                <a:schemeClr val="bg1">
                  <a:lumMod val="50000"/>
                </a:schemeClr>
              </a:solidFill>
            </a:endParaRPr>
          </a:p>
          <a:p>
            <a:pPr>
              <a:defRPr/>
            </a:pPr>
            <a:r>
              <a:rPr lang="fr-FR" dirty="0"/>
              <a:t>Pour les </a:t>
            </a:r>
            <a:r>
              <a:rPr lang="fr-FR" b="1" noProof="0" dirty="0">
                <a:latin typeface="+mn-lt"/>
              </a:rPr>
              <a:t>grands élancements</a:t>
            </a:r>
            <a:r>
              <a:rPr lang="fr-FR" dirty="0"/>
              <a:t> :</a:t>
            </a:r>
            <a:br>
              <a:rPr lang="fr-FR" b="1" noProof="0" dirty="0">
                <a:latin typeface="+mn-lt"/>
              </a:rPr>
            </a:br>
            <a:r>
              <a:rPr lang="fr-FR" dirty="0"/>
              <a:t>La résistance sous charges </a:t>
            </a:r>
            <a:r>
              <a:rPr lang="fr-FR" noProof="0" dirty="0"/>
              <a:t>axiales reste faible. Les contraintes restent dans le domaine linéaire</a:t>
            </a:r>
            <a:r>
              <a:rPr lang="fr-FR" noProof="0" dirty="0">
                <a:latin typeface="+mn-lt"/>
              </a:rPr>
              <a:t> (élastique)</a:t>
            </a:r>
            <a:br>
              <a:rPr lang="fr-FR" noProof="0" dirty="0">
                <a:latin typeface="+mn-lt"/>
              </a:rPr>
            </a:br>
            <a:r>
              <a:rPr lang="fr-FR" dirty="0">
                <a:solidFill>
                  <a:schemeClr val="bg1">
                    <a:lumMod val="50000"/>
                  </a:schemeClr>
                </a:solidFill>
              </a:rPr>
              <a:t>Les aciers inoxydables </a:t>
            </a:r>
            <a:r>
              <a:rPr lang="fr-FR" noProof="0" dirty="0">
                <a:solidFill>
                  <a:schemeClr val="bg1">
                    <a:lumMod val="50000"/>
                  </a:schemeClr>
                </a:solidFill>
              </a:rPr>
              <a:t>se comportent </a:t>
            </a:r>
            <a:r>
              <a:rPr lang="fr-FR" b="1" noProof="0" dirty="0">
                <a:solidFill>
                  <a:schemeClr val="bg1">
                    <a:lumMod val="50000"/>
                  </a:schemeClr>
                </a:solidFill>
              </a:rPr>
              <a:t>de manière similaire </a:t>
            </a:r>
            <a:r>
              <a:rPr lang="fr-FR" noProof="0" dirty="0">
                <a:solidFill>
                  <a:schemeClr val="bg1">
                    <a:lumMod val="50000"/>
                  </a:schemeClr>
                </a:solidFill>
              </a:rPr>
              <a:t>aux aciers au carbone</a:t>
            </a:r>
            <a:r>
              <a:rPr lang="fr-FR" noProof="0" dirty="0">
                <a:solidFill>
                  <a:schemeClr val="bg1">
                    <a:lumMod val="50000"/>
                  </a:schemeClr>
                </a:solidFill>
                <a:latin typeface="+mn-lt"/>
              </a:rPr>
              <a:t>, sous réserve que la géométrie et les contraintes résiduelles soient similaires</a:t>
            </a:r>
          </a:p>
        </p:txBody>
      </p:sp>
      <p:sp>
        <p:nvSpPr>
          <p:cNvPr id="19459" name="Title 1"/>
          <p:cNvSpPr>
            <a:spLocks noGrp="1"/>
          </p:cNvSpPr>
          <p:nvPr>
            <p:ph type="title"/>
          </p:nvPr>
        </p:nvSpPr>
        <p:spPr/>
        <p:txBody>
          <a:bodyPr>
            <a:normAutofit fontScale="90000"/>
          </a:bodyPr>
          <a:lstStyle/>
          <a:p>
            <a:r>
              <a:rPr lang="fr-FR" altLang="en-US" noProof="0" dirty="0">
                <a:latin typeface="+mn-lt"/>
              </a:rPr>
              <a:t>Impact sur la performance au flambement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228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732040" cy="566738"/>
          </a:xfrm>
        </p:spPr>
        <p:txBody>
          <a:bodyPr>
            <a:normAutofit fontScale="90000"/>
          </a:bodyPr>
          <a:lstStyle/>
          <a:p>
            <a:r>
              <a:rPr lang="fr-FR" noProof="0" dirty="0"/>
              <a:t>Un cas d’école : la corrosion de l’échangeur de l’autoroute Turcot à Montréal </a:t>
            </a:r>
            <a:r>
              <a:rPr lang="fr-FR" baseline="50000" noProof="0" dirty="0"/>
              <a:t>1,2</a:t>
            </a:r>
          </a:p>
        </p:txBody>
      </p:sp>
      <p:pic>
        <p:nvPicPr>
          <p:cNvPr id="12" name="Picture 3"/>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792288" y="612775"/>
            <a:ext cx="5486400" cy="4114800"/>
          </a:xfrm>
          <a:ln>
            <a:solidFill>
              <a:schemeClr val="tx1"/>
            </a:solidFill>
          </a:ln>
        </p:spPr>
      </p:pic>
      <p:sp>
        <p:nvSpPr>
          <p:cNvPr id="7" name="Text Placeholder 6"/>
          <p:cNvSpPr>
            <a:spLocks noGrp="1"/>
          </p:cNvSpPr>
          <p:nvPr>
            <p:ph type="body" sz="half" idx="2"/>
          </p:nvPr>
        </p:nvSpPr>
        <p:spPr>
          <a:xfrm>
            <a:off x="1792288" y="5367338"/>
            <a:ext cx="5486400" cy="1230014"/>
          </a:xfrm>
        </p:spPr>
        <p:txBody>
          <a:bodyPr>
            <a:normAutofit lnSpcReduction="10000"/>
          </a:bodyPr>
          <a:lstStyle/>
          <a:p>
            <a:pPr marL="285750" indent="-285750">
              <a:buFont typeface="Wingdings" panose="05000000000000000000" pitchFamily="2" charset="2"/>
              <a:buChar char="§"/>
            </a:pPr>
            <a:r>
              <a:rPr lang="fr-FR" noProof="0" dirty="0"/>
              <a:t>Un échangeur clé à l’intersection des autoroutes Décarie (Nord-Sud) et Ville-Marie (Est-Ouest) construit en 1966.</a:t>
            </a:r>
          </a:p>
          <a:p>
            <a:pPr marL="285750" indent="-285750">
              <a:buFont typeface="Wingdings" panose="05000000000000000000" pitchFamily="2" charset="2"/>
              <a:buChar char="§"/>
            </a:pPr>
            <a:r>
              <a:rPr lang="fr-FR" noProof="0" dirty="0"/>
              <a:t>Plus de 300</a:t>
            </a:r>
            <a:r>
              <a:rPr lang="fr-FR" sz="1000" noProof="0" dirty="0"/>
              <a:t> </a:t>
            </a:r>
            <a:r>
              <a:rPr lang="fr-FR" noProof="0" dirty="0"/>
              <a:t>000 véhicules par jour</a:t>
            </a:r>
          </a:p>
          <a:p>
            <a:pPr marL="285750" indent="-285750">
              <a:buFont typeface="Wingdings" panose="05000000000000000000" pitchFamily="2" charset="2"/>
              <a:buChar char="§"/>
            </a:pPr>
            <a:r>
              <a:rPr lang="fr-FR" noProof="0" dirty="0"/>
              <a:t>Réalisé en béton armé, il est aujourd’hui gravement corrodé par les sels de déverglaçage</a:t>
            </a:r>
          </a:p>
        </p:txBody>
      </p:sp>
      <p:pic>
        <p:nvPicPr>
          <p:cNvPr id="1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778687" y="2227574"/>
            <a:ext cx="3200002" cy="18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3014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558800"/>
            <a:ext cx="8229600" cy="4925144"/>
          </a:xfrm>
        </p:spPr>
        <p:txBody>
          <a:bodyPr/>
          <a:lstStyle/>
          <a:p>
            <a:pPr>
              <a:defRPr/>
            </a:pPr>
            <a:r>
              <a:rPr lang="fr-FR" sz="2700" dirty="0"/>
              <a:t>Pour les </a:t>
            </a:r>
            <a:r>
              <a:rPr lang="fr-FR" sz="2700" b="1" noProof="0" dirty="0">
                <a:latin typeface="+mn-lt"/>
              </a:rPr>
              <a:t>élancements intermédiaires</a:t>
            </a:r>
            <a:r>
              <a:rPr lang="fr-FR" sz="2700" dirty="0"/>
              <a:t> :</a:t>
            </a:r>
            <a:br>
              <a:rPr lang="fr-FR" sz="2700" noProof="0" dirty="0">
                <a:latin typeface="+mn-lt"/>
              </a:rPr>
            </a:br>
            <a:r>
              <a:rPr lang="fr-FR" sz="2700" noProof="0" dirty="0">
                <a:latin typeface="+mn-lt"/>
              </a:rPr>
              <a:t>L</a:t>
            </a:r>
            <a:r>
              <a:rPr lang="fr-FR" sz="2700" noProof="0" dirty="0"/>
              <a:t>a contrainte moyenne dans le poteau varie entre la limite de proportionnalité et la limite d’élasticité conventionnelle à </a:t>
            </a:r>
            <a:r>
              <a:rPr lang="fr-FR" sz="2700" noProof="0" dirty="0">
                <a:latin typeface="+mn-lt"/>
              </a:rPr>
              <a:t>0,2 %.</a:t>
            </a:r>
            <a:br>
              <a:rPr lang="fr-FR" sz="2700" noProof="0" dirty="0">
                <a:latin typeface="+mn-lt"/>
              </a:rPr>
            </a:br>
            <a:r>
              <a:rPr lang="fr-FR" sz="2700" dirty="0">
                <a:solidFill>
                  <a:schemeClr val="bg1">
                    <a:lumMod val="50000"/>
                  </a:schemeClr>
                </a:solidFill>
              </a:rPr>
              <a:t>Dans cette zone, les poteaux </a:t>
            </a:r>
            <a:r>
              <a:rPr lang="fr-FR" sz="2700" noProof="0" dirty="0">
                <a:solidFill>
                  <a:schemeClr val="bg1">
                    <a:lumMod val="50000"/>
                  </a:schemeClr>
                </a:solidFill>
              </a:rPr>
              <a:t>en acier inoxydable présentent </a:t>
            </a:r>
            <a:r>
              <a:rPr lang="fr-FR" sz="2700" b="1" dirty="0">
                <a:solidFill>
                  <a:schemeClr val="bg1">
                    <a:lumMod val="50000"/>
                  </a:schemeClr>
                </a:solidFill>
              </a:rPr>
              <a:t>une résistance inférieure à celle</a:t>
            </a:r>
            <a:r>
              <a:rPr lang="fr-FR" sz="2700" noProof="0" dirty="0">
                <a:solidFill>
                  <a:schemeClr val="bg1">
                    <a:lumMod val="50000"/>
                  </a:schemeClr>
                </a:solidFill>
              </a:rPr>
              <a:t> </a:t>
            </a:r>
            <a:r>
              <a:rPr lang="fr-FR" sz="2700" dirty="0">
                <a:solidFill>
                  <a:schemeClr val="bg1">
                    <a:lumMod val="50000"/>
                  </a:schemeClr>
                </a:solidFill>
              </a:rPr>
              <a:t>d</a:t>
            </a:r>
            <a:r>
              <a:rPr lang="fr-FR" sz="2700" noProof="0" dirty="0">
                <a:solidFill>
                  <a:schemeClr val="bg1">
                    <a:lumMod val="50000"/>
                  </a:schemeClr>
                </a:solidFill>
              </a:rPr>
              <a:t>es poteaux en acier au carbone </a:t>
            </a:r>
            <a:endParaRPr lang="fr-FR" sz="2700" noProof="0" dirty="0">
              <a:solidFill>
                <a:schemeClr val="bg1">
                  <a:lumMod val="50000"/>
                </a:schemeClr>
              </a:solidFill>
              <a:latin typeface="+mn-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le 1"/>
          <p:cNvSpPr>
            <a:spLocks noGrp="1"/>
          </p:cNvSpPr>
          <p:nvPr>
            <p:ph type="title"/>
          </p:nvPr>
        </p:nvSpPr>
        <p:spPr/>
        <p:txBody>
          <a:bodyPr>
            <a:normAutofit fontScale="90000"/>
          </a:bodyPr>
          <a:lstStyle/>
          <a:p>
            <a:r>
              <a:rPr lang="fr-FR" altLang="en-US" noProof="0" dirty="0">
                <a:latin typeface="+mn-lt"/>
              </a:rPr>
              <a:t>Impact sur la performance au flambement</a:t>
            </a:r>
          </a:p>
        </p:txBody>
      </p:sp>
      <p:grpSp>
        <p:nvGrpSpPr>
          <p:cNvPr id="19" name="Groupe 18"/>
          <p:cNvGrpSpPr/>
          <p:nvPr/>
        </p:nvGrpSpPr>
        <p:grpSpPr>
          <a:xfrm>
            <a:off x="5387545" y="4090087"/>
            <a:ext cx="3459897" cy="2821920"/>
            <a:chOff x="3551346" y="2295405"/>
            <a:chExt cx="4546201" cy="3707918"/>
          </a:xfrm>
        </p:grpSpPr>
        <p:grpSp>
          <p:nvGrpSpPr>
            <p:cNvPr id="20" name="Groupe 15"/>
            <p:cNvGrpSpPr/>
            <p:nvPr/>
          </p:nvGrpSpPr>
          <p:grpSpPr>
            <a:xfrm>
              <a:off x="3551346" y="2295405"/>
              <a:ext cx="4546201" cy="3707918"/>
              <a:chOff x="3551346" y="2295405"/>
              <a:chExt cx="4546201" cy="3707918"/>
            </a:xfrm>
          </p:grpSpPr>
          <p:sp>
            <p:nvSpPr>
              <p:cNvPr id="22" name="Text Box 7"/>
              <p:cNvSpPr txBox="1">
                <a:spLocks noChangeArrowheads="1"/>
              </p:cNvSpPr>
              <p:nvPr/>
            </p:nvSpPr>
            <p:spPr bwMode="auto">
              <a:xfrm>
                <a:off x="3551346" y="2503609"/>
                <a:ext cx="1079994" cy="525733"/>
              </a:xfrm>
              <a:prstGeom prst="rect">
                <a:avLst/>
              </a:prstGeom>
              <a:noFill/>
              <a:ln w="9525">
                <a:noFill/>
                <a:miter lim="800000"/>
                <a:headEnd/>
                <a:tailEnd/>
              </a:ln>
            </p:spPr>
            <p:txBody>
              <a:bodyPr wrap="square" rIns="0">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0000"/>
                    </a:solidFill>
                    <a:effectLst/>
                    <a:uLnTx/>
                    <a:uFillTx/>
                    <a:latin typeface="Calibri"/>
                    <a:ea typeface="+mn-ea"/>
                    <a:cs typeface="+mn-cs"/>
                  </a:rPr>
                  <a:t>f</a:t>
                </a:r>
                <a:r>
                  <a:rPr kumimoji="0" lang="fr-FR" sz="2000" b="0" i="0" u="none" strike="noStrike" kern="1200" cap="none" spc="0" normalizeH="0" baseline="-25000" noProof="0" dirty="0">
                    <a:ln>
                      <a:noFill/>
                    </a:ln>
                    <a:solidFill>
                      <a:srgbClr val="FF0000"/>
                    </a:solidFill>
                    <a:effectLst/>
                    <a:uLnTx/>
                    <a:uFillTx/>
                    <a:latin typeface="Calibri"/>
                    <a:ea typeface="+mn-ea"/>
                    <a:cs typeface="+mn-cs"/>
                  </a:rPr>
                  <a:t>y,0,2%</a:t>
                </a:r>
                <a:endParaRPr kumimoji="0" lang="fr-FR" sz="1600" b="0"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23" name="Groupe 14"/>
              <p:cNvGrpSpPr/>
              <p:nvPr/>
            </p:nvGrpSpPr>
            <p:grpSpPr>
              <a:xfrm>
                <a:off x="4605472" y="2295405"/>
                <a:ext cx="3492075" cy="3707918"/>
                <a:chOff x="4605472" y="2295405"/>
                <a:chExt cx="3492075" cy="3707918"/>
              </a:xfrm>
            </p:grpSpPr>
            <p:pic>
              <p:nvPicPr>
                <p:cNvPr id="2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399" y="2295405"/>
                  <a:ext cx="3373148" cy="326719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 name="Rectangle 25"/>
                <p:cNvSpPr/>
                <p:nvPr/>
              </p:nvSpPr>
              <p:spPr>
                <a:xfrm>
                  <a:off x="5400589" y="5545438"/>
                  <a:ext cx="2304000"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p:cNvSpPr/>
                <p:nvPr/>
              </p:nvSpPr>
              <p:spPr>
                <a:xfrm>
                  <a:off x="4892588" y="2459338"/>
                  <a:ext cx="2803611" cy="27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 Box 7"/>
                <p:cNvSpPr txBox="1">
                  <a:spLocks noChangeArrowheads="1"/>
                </p:cNvSpPr>
                <p:nvPr/>
              </p:nvSpPr>
              <p:spPr bwMode="auto">
                <a:xfrm>
                  <a:off x="4605472" y="5461042"/>
                  <a:ext cx="2439773" cy="54228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0        </a:t>
                  </a:r>
                  <a:r>
                    <a:rPr kumimoji="0" lang="fr-FR" sz="1800" b="1" i="0" u="none" strike="noStrike" kern="1200" cap="none" spc="0" normalizeH="0" baseline="0" noProof="0" dirty="0">
                      <a:ln>
                        <a:noFill/>
                      </a:ln>
                      <a:solidFill>
                        <a:srgbClr val="FF0000"/>
                      </a:solidFill>
                      <a:effectLst/>
                      <a:uLnTx/>
                      <a:uFillTx/>
                      <a:latin typeface="Calibri"/>
                      <a:ea typeface="+mn-ea"/>
                      <a:cs typeface="+mn-cs"/>
                    </a:rPr>
                    <a:t>0,2 %</a:t>
                  </a:r>
                </a:p>
              </p:txBody>
            </p:sp>
            <p:sp>
              <p:nvSpPr>
                <p:cNvPr id="30" name="Ellipse 29"/>
                <p:cNvSpPr/>
                <p:nvPr/>
              </p:nvSpPr>
              <p:spPr>
                <a:xfrm>
                  <a:off x="7162800" y="2730500"/>
                  <a:ext cx="12700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orme libre 30"/>
                <p:cNvSpPr/>
                <p:nvPr/>
              </p:nvSpPr>
              <p:spPr>
                <a:xfrm>
                  <a:off x="4787900" y="2641600"/>
                  <a:ext cx="3251200" cy="2870200"/>
                </a:xfrm>
                <a:custGeom>
                  <a:avLst/>
                  <a:gdLst>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 name="connsiteX0" fmla="*/ 0 w 3251200"/>
                    <a:gd name="connsiteY0" fmla="*/ 2870200 h 2870200"/>
                    <a:gd name="connsiteX1" fmla="*/ 762000 w 3251200"/>
                    <a:gd name="connsiteY1" fmla="*/ 1295400 h 2870200"/>
                    <a:gd name="connsiteX2" fmla="*/ 1219200 w 3251200"/>
                    <a:gd name="connsiteY2" fmla="*/ 660400 h 2870200"/>
                    <a:gd name="connsiteX3" fmla="*/ 1803400 w 3251200"/>
                    <a:gd name="connsiteY3" fmla="*/ 317500 h 2870200"/>
                    <a:gd name="connsiteX4" fmla="*/ 2463800 w 3251200"/>
                    <a:gd name="connsiteY4" fmla="*/ 152400 h 2870200"/>
                    <a:gd name="connsiteX5" fmla="*/ 3251200 w 3251200"/>
                    <a:gd name="connsiteY5" fmla="*/ 0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200" h="2870200">
                      <a:moveTo>
                        <a:pt x="0" y="2870200"/>
                      </a:moveTo>
                      <a:lnTo>
                        <a:pt x="762000" y="1295400"/>
                      </a:lnTo>
                      <a:cubicBezTo>
                        <a:pt x="965200" y="927100"/>
                        <a:pt x="1045633" y="823383"/>
                        <a:pt x="1219200" y="660400"/>
                      </a:cubicBezTo>
                      <a:cubicBezTo>
                        <a:pt x="1392767" y="497417"/>
                        <a:pt x="1595967" y="402167"/>
                        <a:pt x="1803400" y="317500"/>
                      </a:cubicBezTo>
                      <a:cubicBezTo>
                        <a:pt x="2010833" y="232833"/>
                        <a:pt x="2222500" y="205317"/>
                        <a:pt x="2463800" y="152400"/>
                      </a:cubicBezTo>
                      <a:lnTo>
                        <a:pt x="3251200" y="0"/>
                      </a:lnTo>
                    </a:path>
                  </a:pathLst>
                </a:custGeom>
                <a:ln w="508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cxnSp>
          <p:nvCxnSpPr>
            <p:cNvPr id="21" name="Connecteur droit 20"/>
            <p:cNvCxnSpPr/>
            <p:nvPr/>
          </p:nvCxnSpPr>
          <p:spPr>
            <a:xfrm flipV="1">
              <a:off x="4683211" y="2829698"/>
              <a:ext cx="21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Connecteur droit avec flèche 32"/>
          <p:cNvCxnSpPr/>
          <p:nvPr/>
        </p:nvCxnSpPr>
        <p:spPr>
          <a:xfrm>
            <a:off x="6289589" y="4955058"/>
            <a:ext cx="914400" cy="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314303" y="4485503"/>
            <a:ext cx="2261286" cy="48191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 Box 7"/>
          <p:cNvSpPr txBox="1">
            <a:spLocks noChangeArrowheads="1"/>
          </p:cNvSpPr>
          <p:nvPr/>
        </p:nvSpPr>
        <p:spPr bwMode="auto">
          <a:xfrm>
            <a:off x="3731741" y="4796358"/>
            <a:ext cx="2518927" cy="307777"/>
          </a:xfrm>
          <a:prstGeom prst="rect">
            <a:avLst/>
          </a:prstGeom>
          <a:noFill/>
          <a:ln w="9525">
            <a:noFill/>
            <a:miter lim="800000"/>
            <a:headEnd/>
            <a:tailEnd/>
          </a:ln>
        </p:spPr>
        <p:txBody>
          <a:bodyPr wrap="square" rIns="0">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Limite de proportionnalité</a:t>
            </a:r>
            <a:endParaRPr kumimoji="0" lang="fr-FR"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 Box 6"/>
          <p:cNvSpPr txBox="1">
            <a:spLocks noChangeArrowheads="1"/>
          </p:cNvSpPr>
          <p:nvPr/>
        </p:nvSpPr>
        <p:spPr bwMode="auto">
          <a:xfrm>
            <a:off x="6042447" y="3962116"/>
            <a:ext cx="705755"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σ</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 Box 7"/>
          <p:cNvSpPr txBox="1">
            <a:spLocks noChangeArrowheads="1"/>
          </p:cNvSpPr>
          <p:nvPr/>
        </p:nvSpPr>
        <p:spPr bwMode="auto">
          <a:xfrm>
            <a:off x="7895967" y="6163669"/>
            <a:ext cx="738966" cy="36933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ϵ</a:t>
            </a:r>
            <a:r>
              <a:rPr kumimoji="0" lang="fr-FR" sz="1800" b="0" i="0" u="none" strike="noStrike" kern="1200" cap="none" spc="0" normalizeH="0" baseline="0" noProof="0" dirty="0">
                <a:ln>
                  <a:noFill/>
                </a:ln>
                <a:solidFill>
                  <a:prstClr val="black"/>
                </a:solidFill>
                <a:effectLst/>
                <a:uLnTx/>
                <a:uFillTx/>
                <a:latin typeface="Calibri"/>
                <a:ea typeface="+mn-ea"/>
                <a:cs typeface="+mn-cs"/>
              </a:rPr>
              <a:t> (% )</a:t>
            </a:r>
          </a:p>
        </p:txBody>
      </p:sp>
    </p:spTree>
    <p:extLst>
      <p:ext uri="{BB962C8B-B14F-4D97-AF65-F5344CB8AC3E}">
        <p14:creationId xmlns:p14="http://schemas.microsoft.com/office/powerpoint/2010/main" val="1058507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nvSpPr>
        <p:spPr bwMode="auto">
          <a:xfrm>
            <a:off x="1110247" y="1441679"/>
            <a:ext cx="6591300" cy="4381500"/>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29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3339" t="6902" r="2504"/>
          <a:stretch>
            <a:fillRect/>
          </a:stretch>
        </p:blipFill>
        <p:spPr bwMode="auto">
          <a:xfrm>
            <a:off x="1757947" y="1516292"/>
            <a:ext cx="5732463" cy="4283075"/>
          </a:xfrm>
          <a:prstGeom prst="rect">
            <a:avLst/>
          </a:prstGeom>
          <a:noFill/>
          <a:ln w="9525">
            <a:noFill/>
            <a:miter lim="800000"/>
            <a:headEnd/>
            <a:tailEnd/>
          </a:ln>
        </p:spPr>
      </p:pic>
      <p:sp>
        <p:nvSpPr>
          <p:cNvPr id="926724" name="Line 4"/>
          <p:cNvSpPr>
            <a:spLocks noChangeShapeType="1"/>
          </p:cNvSpPr>
          <p:nvPr/>
        </p:nvSpPr>
        <p:spPr bwMode="auto">
          <a:xfrm>
            <a:off x="4577347" y="2000479"/>
            <a:ext cx="342900" cy="0"/>
          </a:xfrm>
          <a:prstGeom prst="line">
            <a:avLst/>
          </a:prstGeom>
          <a:noFill/>
          <a:ln w="28575">
            <a:solidFill>
              <a:srgbClr val="FF00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9029" name="Text Box 5"/>
          <p:cNvSpPr txBox="1">
            <a:spLocks noChangeArrowheads="1"/>
          </p:cNvSpPr>
          <p:nvPr/>
        </p:nvSpPr>
        <p:spPr bwMode="auto">
          <a:xfrm>
            <a:off x="5034547" y="1835379"/>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Calibri"/>
                <a:ea typeface="+mn-ea"/>
                <a:cs typeface="+mn-cs"/>
              </a:rPr>
              <a:t>Acier inoxydable k</a:t>
            </a:r>
            <a:r>
              <a:rPr kumimoji="0" lang="fr-FR" sz="1600" b="1" i="0" u="none" strike="noStrike" kern="1200" cap="none" spc="0" normalizeH="0" baseline="-25000" noProof="0" dirty="0">
                <a:ln>
                  <a:noFill/>
                </a:ln>
                <a:solidFill>
                  <a:srgbClr val="FF0000"/>
                </a:solidFill>
                <a:effectLst/>
                <a:uLnTx/>
                <a:uFillTx/>
                <a:latin typeface="Calibri"/>
                <a:ea typeface="+mn-ea"/>
                <a:cs typeface="+mn-cs"/>
              </a:rPr>
              <a:t>2,</a:t>
            </a:r>
            <a:r>
              <a:rPr kumimoji="0" lang="fr-FR" sz="1600" b="1" i="0" u="none" strike="noStrike" kern="1200" cap="none" spc="0" normalizeH="0" baseline="-25000" noProof="0" dirty="0">
                <a:ln>
                  <a:noFill/>
                </a:ln>
                <a:solidFill>
                  <a:srgbClr val="FF0000"/>
                </a:solidFill>
                <a:effectLst/>
                <a:uLnTx/>
                <a:uFillTx/>
                <a:latin typeface="Symbol" pitchFamily="-111" charset="2"/>
                <a:ea typeface="+mn-ea"/>
                <a:cs typeface="+mn-cs"/>
              </a:rPr>
              <a:t>q</a:t>
            </a:r>
          </a:p>
        </p:txBody>
      </p:sp>
      <p:sp>
        <p:nvSpPr>
          <p:cNvPr id="926726" name="Line 6"/>
          <p:cNvSpPr>
            <a:spLocks noChangeShapeType="1"/>
          </p:cNvSpPr>
          <p:nvPr/>
        </p:nvSpPr>
        <p:spPr bwMode="auto">
          <a:xfrm>
            <a:off x="4577347" y="2343379"/>
            <a:ext cx="342900" cy="0"/>
          </a:xfrm>
          <a:prstGeom prst="line">
            <a:avLst/>
          </a:prstGeom>
          <a:noFill/>
          <a:ln w="285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9031" name="Text Box 7"/>
          <p:cNvSpPr txBox="1">
            <a:spLocks noChangeArrowheads="1"/>
          </p:cNvSpPr>
          <p:nvPr/>
        </p:nvSpPr>
        <p:spPr bwMode="auto">
          <a:xfrm>
            <a:off x="5034547" y="2178279"/>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Calibri"/>
                <a:ea typeface="+mn-ea"/>
                <a:cs typeface="+mn-cs"/>
              </a:rPr>
              <a:t>Acier inoxydable k</a:t>
            </a:r>
            <a:r>
              <a:rPr kumimoji="0" lang="fr-FR" sz="1600" b="1" i="0" u="none" strike="noStrike" kern="1200" cap="none" spc="0" normalizeH="0" baseline="-25000" noProof="0" dirty="0">
                <a:ln>
                  <a:noFill/>
                </a:ln>
                <a:solidFill>
                  <a:srgbClr val="FF0000"/>
                </a:solidFill>
                <a:effectLst/>
                <a:uLnTx/>
                <a:uFillTx/>
                <a:latin typeface="Calibri"/>
                <a:ea typeface="+mn-ea"/>
                <a:cs typeface="+mn-cs"/>
              </a:rPr>
              <a:t>0,2p,</a:t>
            </a:r>
            <a:r>
              <a:rPr kumimoji="0" lang="fr-FR" sz="1600" b="1" i="0" u="none" strike="noStrike" kern="1200" cap="none" spc="0" normalizeH="0" baseline="-25000" noProof="0" dirty="0">
                <a:ln>
                  <a:noFill/>
                </a:ln>
                <a:solidFill>
                  <a:srgbClr val="FF0000"/>
                </a:solidFill>
                <a:effectLst/>
                <a:uLnTx/>
                <a:uFillTx/>
                <a:latin typeface="Symbol" pitchFamily="-111" charset="2"/>
                <a:ea typeface="+mn-ea"/>
                <a:cs typeface="+mn-cs"/>
              </a:rPr>
              <a:t>q</a:t>
            </a:r>
          </a:p>
        </p:txBody>
      </p:sp>
      <p:sp>
        <p:nvSpPr>
          <p:cNvPr id="926728" name="Line 8"/>
          <p:cNvSpPr>
            <a:spLocks noChangeShapeType="1"/>
          </p:cNvSpPr>
          <p:nvPr/>
        </p:nvSpPr>
        <p:spPr bwMode="auto">
          <a:xfrm>
            <a:off x="4577347" y="2686279"/>
            <a:ext cx="342900" cy="0"/>
          </a:xfrm>
          <a:prstGeom prst="line">
            <a:avLst/>
          </a:prstGeom>
          <a:noFill/>
          <a:ln w="28575">
            <a:solidFill>
              <a:srgbClr val="0000FF"/>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9033" name="Text Box 9"/>
          <p:cNvSpPr txBox="1">
            <a:spLocks noChangeArrowheads="1"/>
          </p:cNvSpPr>
          <p:nvPr/>
        </p:nvSpPr>
        <p:spPr bwMode="auto">
          <a:xfrm>
            <a:off x="5034547" y="2521179"/>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0000FF"/>
                </a:solidFill>
                <a:effectLst/>
                <a:uLnTx/>
                <a:uFillTx/>
                <a:latin typeface="Calibri"/>
                <a:ea typeface="+mn-ea"/>
                <a:cs typeface="+mn-cs"/>
              </a:rPr>
              <a:t>Acier au carbone k</a:t>
            </a:r>
            <a:r>
              <a:rPr kumimoji="0" lang="fr-FR" sz="1600" b="1" i="0" u="none" strike="noStrike" kern="1200" cap="none" spc="0" normalizeH="0" baseline="-25000" noProof="0" dirty="0">
                <a:ln>
                  <a:noFill/>
                </a:ln>
                <a:solidFill>
                  <a:srgbClr val="0000FF"/>
                </a:solidFill>
                <a:effectLst/>
                <a:uLnTx/>
                <a:uFillTx/>
                <a:latin typeface="Calibri"/>
                <a:ea typeface="+mn-ea"/>
                <a:cs typeface="+mn-cs"/>
              </a:rPr>
              <a:t>2,</a:t>
            </a:r>
            <a:r>
              <a:rPr kumimoji="0" lang="fr-FR" sz="1600" b="1" i="0" u="none" strike="noStrike" kern="1200" cap="none" spc="0" normalizeH="0" baseline="-25000" noProof="0" dirty="0">
                <a:ln>
                  <a:noFill/>
                </a:ln>
                <a:solidFill>
                  <a:srgbClr val="0000FF"/>
                </a:solidFill>
                <a:effectLst/>
                <a:uLnTx/>
                <a:uFillTx/>
                <a:latin typeface="Symbol" pitchFamily="-111" charset="2"/>
                <a:ea typeface="+mn-ea"/>
                <a:cs typeface="+mn-cs"/>
              </a:rPr>
              <a:t>q</a:t>
            </a:r>
          </a:p>
        </p:txBody>
      </p:sp>
      <p:sp>
        <p:nvSpPr>
          <p:cNvPr id="926730" name="Line 10"/>
          <p:cNvSpPr>
            <a:spLocks noChangeShapeType="1"/>
          </p:cNvSpPr>
          <p:nvPr/>
        </p:nvSpPr>
        <p:spPr bwMode="auto">
          <a:xfrm>
            <a:off x="4590047" y="3029179"/>
            <a:ext cx="342900" cy="0"/>
          </a:xfrm>
          <a:prstGeom prst="line">
            <a:avLst/>
          </a:prstGeom>
          <a:noFill/>
          <a:ln w="28575">
            <a:solidFill>
              <a:srgbClr val="0000FF"/>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9035" name="Text Box 11"/>
          <p:cNvSpPr txBox="1">
            <a:spLocks noChangeArrowheads="1"/>
          </p:cNvSpPr>
          <p:nvPr/>
        </p:nvSpPr>
        <p:spPr bwMode="auto">
          <a:xfrm>
            <a:off x="5034547" y="2864079"/>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0000FF"/>
                </a:solidFill>
                <a:effectLst/>
                <a:uLnTx/>
                <a:uFillTx/>
                <a:latin typeface="Calibri"/>
                <a:ea typeface="+mn-ea"/>
                <a:cs typeface="+mn-cs"/>
              </a:rPr>
              <a:t>Acier au carbone k</a:t>
            </a:r>
            <a:r>
              <a:rPr kumimoji="0" lang="fr-FR" sz="1600" b="1" i="0" u="none" strike="noStrike" kern="1200" cap="none" spc="0" normalizeH="0" baseline="-25000" noProof="0" dirty="0">
                <a:ln>
                  <a:noFill/>
                </a:ln>
                <a:solidFill>
                  <a:srgbClr val="0000FF"/>
                </a:solidFill>
                <a:effectLst/>
                <a:uLnTx/>
                <a:uFillTx/>
                <a:latin typeface="Calibri"/>
                <a:ea typeface="+mn-ea"/>
                <a:cs typeface="+mn-cs"/>
              </a:rPr>
              <a:t>0,2p,</a:t>
            </a:r>
            <a:r>
              <a:rPr kumimoji="0" lang="fr-FR" sz="1600" b="1" i="0" u="none" strike="noStrike" kern="1200" cap="none" spc="0" normalizeH="0" baseline="-25000" noProof="0" dirty="0">
                <a:ln>
                  <a:noFill/>
                </a:ln>
                <a:solidFill>
                  <a:srgbClr val="0000FF"/>
                </a:solidFill>
                <a:effectLst/>
                <a:uLnTx/>
                <a:uFillTx/>
                <a:latin typeface="Symbol" pitchFamily="-111" charset="2"/>
                <a:ea typeface="+mn-ea"/>
                <a:cs typeface="+mn-cs"/>
              </a:rPr>
              <a:t>q</a:t>
            </a:r>
          </a:p>
        </p:txBody>
      </p:sp>
      <p:sp>
        <p:nvSpPr>
          <p:cNvPr id="129036" name="Text Box 12"/>
          <p:cNvSpPr txBox="1">
            <a:spLocks noChangeArrowheads="1"/>
          </p:cNvSpPr>
          <p:nvPr/>
        </p:nvSpPr>
        <p:spPr bwMode="auto">
          <a:xfrm>
            <a:off x="3612147" y="5404079"/>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Température, </a:t>
            </a:r>
            <a:r>
              <a:rPr kumimoji="0" lang="fr-FR" sz="1600" b="1" i="0" u="none" strike="noStrike" kern="1200" cap="none" spc="0" normalizeH="0" baseline="0" noProof="0" dirty="0">
                <a:ln>
                  <a:noFill/>
                </a:ln>
                <a:solidFill>
                  <a:prstClr val="black"/>
                </a:solidFill>
                <a:effectLst/>
                <a:uLnTx/>
                <a:uFillTx/>
                <a:latin typeface="Symbol" pitchFamily="18" charset="2"/>
                <a:ea typeface="+mn-ea"/>
                <a:cs typeface="+mn-cs"/>
              </a:rPr>
              <a:t>q </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r>
              <a:rPr kumimoji="0" lang="fr-FR" sz="1600" b="1" i="0" u="none" strike="noStrike" kern="1200" cap="none" spc="0" normalizeH="0" baseline="30000" noProof="0" dirty="0">
                <a:ln>
                  <a:noFill/>
                </a:ln>
                <a:solidFill>
                  <a:prstClr val="black"/>
                </a:solidFill>
                <a:effectLst/>
                <a:uLnTx/>
                <a:uFillTx/>
                <a:latin typeface="Calibri"/>
                <a:ea typeface="+mn-ea"/>
                <a:cs typeface="+mn-cs"/>
              </a:rPr>
              <a:t>o</a:t>
            </a:r>
            <a:r>
              <a:rPr kumimoji="0" lang="fr-FR" sz="1600" b="1" i="0" u="none" strike="noStrike" kern="1200" cap="none" spc="0" normalizeH="0" baseline="0" noProof="0" dirty="0">
                <a:ln>
                  <a:noFill/>
                </a:ln>
                <a:solidFill>
                  <a:prstClr val="black"/>
                </a:solidFill>
                <a:effectLst/>
                <a:uLnTx/>
                <a:uFillTx/>
                <a:latin typeface="Calibri"/>
                <a:ea typeface="+mn-ea"/>
                <a:cs typeface="+mn-cs"/>
              </a:rPr>
              <a:t>C)</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sp>
        <p:nvSpPr>
          <p:cNvPr id="926734" name="Text Box 14"/>
          <p:cNvSpPr txBox="1">
            <a:spLocks noChangeArrowheads="1"/>
          </p:cNvSpPr>
          <p:nvPr/>
        </p:nvSpPr>
        <p:spPr bwMode="auto">
          <a:xfrm>
            <a:off x="332513" y="5946244"/>
            <a:ext cx="8562105" cy="784830"/>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k</a:t>
            </a:r>
            <a:r>
              <a:rPr kumimoji="0" lang="fr-FR" sz="2000" b="1" i="0" u="none" strike="noStrike" kern="1200" cap="none" spc="0" normalizeH="0" baseline="-25000" noProof="0" dirty="0">
                <a:ln>
                  <a:noFill/>
                </a:ln>
                <a:solidFill>
                  <a:prstClr val="black"/>
                </a:solidFill>
                <a:effectLst/>
                <a:uLnTx/>
                <a:uFillTx/>
                <a:latin typeface="Calibri"/>
                <a:ea typeface="+mn-ea"/>
                <a:cs typeface="+mn-cs"/>
              </a:rPr>
              <a:t>0,2p,</a:t>
            </a:r>
            <a:r>
              <a:rPr kumimoji="0" lang="fr-FR" sz="2000" b="1" i="0" u="none" strike="noStrike" kern="1200" cap="none" spc="0" normalizeH="0" baseline="-25000" noProof="0" dirty="0">
                <a:ln>
                  <a:noFill/>
                </a:ln>
                <a:solidFill>
                  <a:prstClr val="black"/>
                </a:solidFill>
                <a:effectLst/>
                <a:uLnTx/>
                <a:uFillTx/>
                <a:latin typeface="Symbol" pitchFamily="18" charset="2"/>
                <a:ea typeface="+mn-ea"/>
                <a:cs typeface="+mn-cs"/>
              </a:rPr>
              <a:t>q</a:t>
            </a:r>
            <a:r>
              <a:rPr kumimoji="0" lang="fr-FR" sz="2000" b="1" i="0" u="none" strike="noStrike" kern="1200" cap="none" spc="0" normalizeH="0" baseline="0" noProof="0" dirty="0">
                <a:ln>
                  <a:noFill/>
                </a:ln>
                <a:solidFill>
                  <a:prstClr val="black"/>
                </a:solidFill>
                <a:effectLst/>
                <a:uLnTx/>
                <a:uFillTx/>
                <a:latin typeface="Calibri"/>
                <a:ea typeface="+mn-ea"/>
                <a:cs typeface="+mn-cs"/>
              </a:rPr>
              <a:t> = coefficient de réduction de la limite d’élasticité conventionnelle à 0,2 %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k</a:t>
            </a:r>
            <a:r>
              <a:rPr kumimoji="0" lang="fr-FR" sz="2000" b="1" i="0" u="none" strike="noStrike" kern="1200" cap="none" spc="0" normalizeH="0" baseline="-25000" noProof="0" dirty="0">
                <a:ln>
                  <a:noFill/>
                </a:ln>
                <a:solidFill>
                  <a:prstClr val="black"/>
                </a:solidFill>
                <a:effectLst/>
                <a:uLnTx/>
                <a:uFillTx/>
                <a:latin typeface="Calibri"/>
                <a:ea typeface="+mn-ea"/>
                <a:cs typeface="+mn-cs"/>
              </a:rPr>
              <a:t>2,</a:t>
            </a:r>
            <a:r>
              <a:rPr kumimoji="0" lang="fr-FR" sz="2000" b="1" i="0" u="none" strike="noStrike" kern="1200" cap="none" spc="0" normalizeH="0" baseline="-25000" noProof="0" dirty="0">
                <a:ln>
                  <a:noFill/>
                </a:ln>
                <a:solidFill>
                  <a:prstClr val="black"/>
                </a:solidFill>
                <a:effectLst/>
                <a:uLnTx/>
                <a:uFillTx/>
                <a:latin typeface="Symbol" pitchFamily="18" charset="2"/>
                <a:ea typeface="+mn-ea"/>
                <a:cs typeface="+mn-cs"/>
              </a:rPr>
              <a:t>q</a:t>
            </a:r>
            <a:r>
              <a:rPr kumimoji="0" lang="fr-FR" sz="2000" b="1" i="0" u="none" strike="noStrike" kern="1200" cap="none" spc="0" normalizeH="0" baseline="0" noProof="0" dirty="0">
                <a:ln>
                  <a:noFill/>
                </a:ln>
                <a:solidFill>
                  <a:prstClr val="black"/>
                </a:solidFill>
                <a:effectLst/>
                <a:uLnTx/>
                <a:uFillTx/>
                <a:latin typeface="Calibri"/>
                <a:ea typeface="+mn-ea"/>
                <a:cs typeface="+mn-cs"/>
              </a:rPr>
              <a:t> = coefficient de réduction pour une déformation totale de 2 % </a:t>
            </a:r>
          </a:p>
        </p:txBody>
      </p:sp>
      <p:sp>
        <p:nvSpPr>
          <p:cNvPr id="129039" name="Rectangle 15"/>
          <p:cNvSpPr>
            <a:spLocks noGrp="1" noChangeArrowheads="1"/>
          </p:cNvSpPr>
          <p:nvPr>
            <p:ph type="title"/>
          </p:nvPr>
        </p:nvSpPr>
        <p:spPr>
          <a:xfrm>
            <a:off x="0" y="274638"/>
            <a:ext cx="8921578" cy="1143000"/>
          </a:xfrm>
          <a:noFill/>
        </p:spPr>
        <p:txBody>
          <a:bodyPr>
            <a:normAutofit/>
          </a:bodyPr>
          <a:lstStyle/>
          <a:p>
            <a:pPr eaLnBrk="1" hangingPunct="1"/>
            <a:r>
              <a:rPr lang="fr-FR" sz="3900" noProof="0" dirty="0">
                <a:latin typeface="+mn-lt"/>
              </a:rPr>
              <a:t>Comportement aux températures élevées</a:t>
            </a:r>
          </a:p>
        </p:txBody>
      </p:sp>
      <p:sp>
        <p:nvSpPr>
          <p:cNvPr id="926736" name="Rectangle 16"/>
          <p:cNvSpPr>
            <a:spLocks noChangeArrowheads="1"/>
          </p:cNvSpPr>
          <p:nvPr/>
        </p:nvSpPr>
        <p:spPr bwMode="auto">
          <a:xfrm>
            <a:off x="4748797" y="3257779"/>
            <a:ext cx="1233488" cy="1668463"/>
          </a:xfrm>
          <a:prstGeom prst="rect">
            <a:avLst/>
          </a:prstGeom>
          <a:solidFill>
            <a:srgbClr val="9999FF">
              <a:alpha val="39608"/>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Text Box 12"/>
          <p:cNvSpPr txBox="1">
            <a:spLocks noChangeArrowheads="1"/>
          </p:cNvSpPr>
          <p:nvPr/>
        </p:nvSpPr>
        <p:spPr bwMode="auto">
          <a:xfrm rot="16200000">
            <a:off x="-261216" y="3254549"/>
            <a:ext cx="3803874" cy="338554"/>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Coefficient de réduction de la résistance</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sp>
        <p:nvSpPr>
          <p:cNvPr id="19" name="Slide Number Placeholder 1"/>
          <p:cNvSpPr>
            <a:spLocks noGrp="1"/>
          </p:cNvSpPr>
          <p:nvPr>
            <p:ph type="sldNum" sz="quarter" idx="12"/>
          </p:nvPr>
        </p:nvSpPr>
        <p:spPr>
          <a:xfrm>
            <a:off x="8820472" y="6597352"/>
            <a:ext cx="396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4831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6734"/>
                                        </p:tgtEl>
                                        <p:attrNameLst>
                                          <p:attrName>style.visibility</p:attrName>
                                        </p:attrNameLst>
                                      </p:cBhvr>
                                      <p:to>
                                        <p:strVal val="visible"/>
                                      </p:to>
                                    </p:set>
                                    <p:animEffect transition="in" filter="dissolve">
                                      <p:cBhvr>
                                        <p:cTn id="7" dur="1000"/>
                                        <p:tgtEl>
                                          <p:spTgt spid="9267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6736"/>
                                        </p:tgtEl>
                                        <p:attrNameLst>
                                          <p:attrName>style.visibility</p:attrName>
                                        </p:attrNameLst>
                                      </p:cBhvr>
                                      <p:to>
                                        <p:strVal val="visible"/>
                                      </p:to>
                                    </p:set>
                                    <p:animEffect transition="in" filter="wipe(down)">
                                      <p:cBhvr>
                                        <p:cTn id="12" dur="1000"/>
                                        <p:tgtEl>
                                          <p:spTgt spid="926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34" grpId="0" autoUpdateAnimBg="0"/>
      <p:bldP spid="9267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53426" y="1507958"/>
            <a:ext cx="6718300" cy="4394200"/>
            <a:chOff x="1112" y="1056"/>
            <a:chExt cx="4232" cy="2768"/>
          </a:xfrm>
        </p:grpSpPr>
        <p:sp>
          <p:nvSpPr>
            <p:cNvPr id="928771" name="Rectangle 3"/>
            <p:cNvSpPr>
              <a:spLocks noChangeArrowheads="1"/>
            </p:cNvSpPr>
            <p:nvPr/>
          </p:nvSpPr>
          <p:spPr bwMode="auto">
            <a:xfrm>
              <a:off x="1112" y="1056"/>
              <a:ext cx="4232" cy="2768"/>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3108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2910" t="10947" r="10162" b="13017"/>
            <a:stretch>
              <a:fillRect/>
            </a:stretch>
          </p:blipFill>
          <p:spPr bwMode="auto">
            <a:xfrm>
              <a:off x="1491" y="1244"/>
              <a:ext cx="3671" cy="2256"/>
            </a:xfrm>
            <a:prstGeom prst="rect">
              <a:avLst/>
            </a:prstGeom>
            <a:noFill/>
            <a:ln w="9525">
              <a:noFill/>
              <a:miter lim="800000"/>
              <a:headEnd/>
              <a:tailEnd/>
            </a:ln>
          </p:spPr>
        </p:pic>
        <p:sp>
          <p:nvSpPr>
            <p:cNvPr id="131081" name="Text Box 5"/>
            <p:cNvSpPr txBox="1">
              <a:spLocks noChangeArrowheads="1"/>
            </p:cNvSpPr>
            <p:nvPr/>
          </p:nvSpPr>
          <p:spPr bwMode="auto">
            <a:xfrm>
              <a:off x="2768" y="3464"/>
              <a:ext cx="1416" cy="21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Température, </a:t>
              </a:r>
              <a:r>
                <a:rPr kumimoji="0" lang="fr-FR" sz="1600" b="1" i="0" u="none" strike="noStrike" kern="1200" cap="none" spc="0" normalizeH="0" baseline="0" noProof="0" dirty="0">
                  <a:ln>
                    <a:noFill/>
                  </a:ln>
                  <a:solidFill>
                    <a:prstClr val="black"/>
                  </a:solidFill>
                  <a:effectLst/>
                  <a:uLnTx/>
                  <a:uFillTx/>
                  <a:latin typeface="Symbol" pitchFamily="18" charset="2"/>
                  <a:ea typeface="+mn-ea"/>
                  <a:cs typeface="+mn-cs"/>
                </a:rPr>
                <a:t>q </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r>
                <a:rPr kumimoji="0" lang="fr-FR" sz="1600" b="1" i="0" u="none" strike="noStrike" kern="1200" cap="none" spc="0" normalizeH="0" baseline="30000" noProof="0" dirty="0">
                  <a:ln>
                    <a:noFill/>
                  </a:ln>
                  <a:solidFill>
                    <a:prstClr val="black"/>
                  </a:solidFill>
                  <a:effectLst/>
                  <a:uLnTx/>
                  <a:uFillTx/>
                  <a:latin typeface="Calibri"/>
                  <a:ea typeface="+mn-ea"/>
                  <a:cs typeface="+mn-cs"/>
                </a:rPr>
                <a:t>o</a:t>
              </a:r>
              <a:r>
                <a:rPr kumimoji="0" lang="fr-FR" sz="1600" b="1" i="0" u="none" strike="noStrike" kern="1200" cap="none" spc="0" normalizeH="0" baseline="0" noProof="0" dirty="0">
                  <a:ln>
                    <a:noFill/>
                  </a:ln>
                  <a:solidFill>
                    <a:prstClr val="black"/>
                  </a:solidFill>
                  <a:effectLst/>
                  <a:uLnTx/>
                  <a:uFillTx/>
                  <a:latin typeface="Calibri"/>
                  <a:ea typeface="+mn-ea"/>
                  <a:cs typeface="+mn-cs"/>
                </a:rPr>
                <a:t>C)</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grpSp>
      <p:sp>
        <p:nvSpPr>
          <p:cNvPr id="131075" name="Rectangle 7"/>
          <p:cNvSpPr>
            <a:spLocks noGrp="1" noChangeArrowheads="1"/>
          </p:cNvSpPr>
          <p:nvPr>
            <p:ph type="title"/>
          </p:nvPr>
        </p:nvSpPr>
        <p:spPr>
          <a:xfrm>
            <a:off x="1" y="274638"/>
            <a:ext cx="8933934" cy="1143000"/>
          </a:xfrm>
          <a:noFill/>
        </p:spPr>
        <p:txBody>
          <a:bodyPr>
            <a:normAutofit/>
          </a:bodyPr>
          <a:lstStyle/>
          <a:p>
            <a:r>
              <a:rPr lang="fr-FR" sz="3900" dirty="0"/>
              <a:t>Comportement aux températures élevées</a:t>
            </a:r>
            <a:endParaRPr lang="fr-FR" sz="3900" noProof="0" dirty="0">
              <a:latin typeface="+mn-lt"/>
            </a:endParaRPr>
          </a:p>
        </p:txBody>
      </p:sp>
      <p:sp>
        <p:nvSpPr>
          <p:cNvPr id="928776" name="Text Box 8"/>
          <p:cNvSpPr txBox="1">
            <a:spLocks noChangeArrowheads="1"/>
          </p:cNvSpPr>
          <p:nvPr/>
        </p:nvSpPr>
        <p:spPr bwMode="auto">
          <a:xfrm>
            <a:off x="1099751" y="6086308"/>
            <a:ext cx="6685006" cy="400110"/>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Univers" charset="0"/>
                <a:ea typeface="+mn-ea"/>
                <a:cs typeface="+mn-cs"/>
              </a:rPr>
              <a:t>Coefficients de réduction de la rigidité</a:t>
            </a:r>
          </a:p>
        </p:txBody>
      </p:sp>
      <p:sp>
        <p:nvSpPr>
          <p:cNvPr id="10"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Box 12"/>
          <p:cNvSpPr txBox="1">
            <a:spLocks noChangeArrowheads="1"/>
          </p:cNvSpPr>
          <p:nvPr/>
        </p:nvSpPr>
        <p:spPr bwMode="auto">
          <a:xfrm rot="16200000">
            <a:off x="-361074" y="3352396"/>
            <a:ext cx="3830596" cy="338554"/>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Coefficient de réduction de la rigidité, k</a:t>
            </a:r>
            <a:r>
              <a:rPr kumimoji="0" lang="fr-FR" sz="1600" b="1" i="0" u="none" strike="noStrike" kern="1200" cap="none" spc="0" normalizeH="0" baseline="-25000" noProof="0" dirty="0">
                <a:ln>
                  <a:noFill/>
                </a:ln>
                <a:solidFill>
                  <a:prstClr val="black"/>
                </a:solidFill>
                <a:effectLst/>
                <a:uLnTx/>
                <a:uFillTx/>
                <a:latin typeface="Calibri"/>
                <a:ea typeface="+mn-ea"/>
                <a:cs typeface="+mn-cs"/>
              </a:rPr>
              <a:t>E,θ</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sp>
        <p:nvSpPr>
          <p:cNvPr id="14" name="Text Box 6"/>
          <p:cNvSpPr txBox="1">
            <a:spLocks noChangeArrowheads="1"/>
          </p:cNvSpPr>
          <p:nvPr/>
        </p:nvSpPr>
        <p:spPr bwMode="auto">
          <a:xfrm>
            <a:off x="5269979" y="2880882"/>
            <a:ext cx="1810442" cy="276999"/>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Acier inoxydable</a:t>
            </a:r>
          </a:p>
        </p:txBody>
      </p:sp>
      <p:sp>
        <p:nvSpPr>
          <p:cNvPr id="15" name="Text Box 6"/>
          <p:cNvSpPr txBox="1">
            <a:spLocks noChangeArrowheads="1"/>
          </p:cNvSpPr>
          <p:nvPr/>
        </p:nvSpPr>
        <p:spPr bwMode="auto">
          <a:xfrm>
            <a:off x="2594136" y="3639922"/>
            <a:ext cx="1780156" cy="369332"/>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Acier au carbone</a:t>
            </a:r>
          </a:p>
        </p:txBody>
      </p:sp>
      <p:sp>
        <p:nvSpPr>
          <p:cNvPr id="928779" name="Rectangle 11"/>
          <p:cNvSpPr>
            <a:spLocks noChangeArrowheads="1"/>
          </p:cNvSpPr>
          <p:nvPr/>
        </p:nvSpPr>
        <p:spPr bwMode="auto">
          <a:xfrm>
            <a:off x="4742776" y="2663658"/>
            <a:ext cx="1233488" cy="2125663"/>
          </a:xfrm>
          <a:prstGeom prst="rect">
            <a:avLst/>
          </a:prstGeom>
          <a:solidFill>
            <a:srgbClr val="9999FF">
              <a:alpha val="39999"/>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6620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8776"/>
                                        </p:tgtEl>
                                        <p:attrNameLst>
                                          <p:attrName>style.visibility</p:attrName>
                                        </p:attrNameLst>
                                      </p:cBhvr>
                                      <p:to>
                                        <p:strVal val="visible"/>
                                      </p:to>
                                    </p:set>
                                    <p:animEffect transition="in" filter="dissolve">
                                      <p:cBhvr>
                                        <p:cTn id="7" dur="1000"/>
                                        <p:tgtEl>
                                          <p:spTgt spid="928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8779"/>
                                        </p:tgtEl>
                                        <p:attrNameLst>
                                          <p:attrName>style.visibility</p:attrName>
                                        </p:attrNameLst>
                                      </p:cBhvr>
                                      <p:to>
                                        <p:strVal val="visible"/>
                                      </p:to>
                                    </p:set>
                                    <p:animEffect transition="in" filter="wipe(down)">
                                      <p:cBhvr>
                                        <p:cTn id="12" dur="1000"/>
                                        <p:tgtEl>
                                          <p:spTgt spid="9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6" grpId="0" autoUpdateAnimBg="0"/>
      <p:bldP spid="92877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28070" y="1515645"/>
            <a:ext cx="6396037" cy="4364038"/>
            <a:chOff x="1194" y="1160"/>
            <a:chExt cx="4030" cy="2749"/>
          </a:xfrm>
        </p:grpSpPr>
        <p:sp>
          <p:nvSpPr>
            <p:cNvPr id="930819" name="Rectangle 3"/>
            <p:cNvSpPr>
              <a:spLocks noChangeArrowheads="1"/>
            </p:cNvSpPr>
            <p:nvPr/>
          </p:nvSpPr>
          <p:spPr bwMode="auto">
            <a:xfrm>
              <a:off x="1200" y="1160"/>
              <a:ext cx="4024" cy="2728"/>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3" name="Group 4"/>
            <p:cNvGrpSpPr>
              <a:grpSpLocks/>
            </p:cNvGrpSpPr>
            <p:nvPr/>
          </p:nvGrpSpPr>
          <p:grpSpPr bwMode="auto">
            <a:xfrm>
              <a:off x="1194" y="1189"/>
              <a:ext cx="3997" cy="2720"/>
              <a:chOff x="1218" y="1157"/>
              <a:chExt cx="3949" cy="2688"/>
            </a:xfrm>
          </p:grpSpPr>
          <p:graphicFrame>
            <p:nvGraphicFramePr>
              <p:cNvPr id="133122" name="Object 2"/>
              <p:cNvGraphicFramePr>
                <a:graphicFrameLocks noChangeAspect="1"/>
              </p:cNvGraphicFramePr>
              <p:nvPr/>
            </p:nvGraphicFramePr>
            <p:xfrm>
              <a:off x="1218" y="1157"/>
              <a:ext cx="3949" cy="2688"/>
            </p:xfrm>
            <a:graphic>
              <a:graphicData uri="http://schemas.openxmlformats.org/presentationml/2006/ole">
                <mc:AlternateContent xmlns:mc="http://schemas.openxmlformats.org/markup-compatibility/2006">
                  <mc:Choice xmlns:v="urn:schemas-microsoft-com:vml" Requires="v">
                    <p:oleObj spid="_x0000_s1026" name="Graphique" r:id="rId4" imgW="4876724" imgH="2914650" progId="Excel.Sheet.8">
                      <p:embed/>
                    </p:oleObj>
                  </mc:Choice>
                  <mc:Fallback>
                    <p:oleObj name="Graphique" r:id="rId4" imgW="4876724" imgH="2914650" progId="Excel.Sheet.8">
                      <p:embed/>
                      <p:pic>
                        <p:nvPicPr>
                          <p:cNvPr id="133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 y="1157"/>
                            <a:ext cx="3949" cy="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9" name="Text Box 6"/>
              <p:cNvSpPr txBox="1">
                <a:spLocks noChangeArrowheads="1"/>
              </p:cNvSpPr>
              <p:nvPr/>
            </p:nvSpPr>
            <p:spPr bwMode="auto">
              <a:xfrm>
                <a:off x="2640" y="1984"/>
                <a:ext cx="1016" cy="210"/>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Calibri"/>
                    <a:ea typeface="+mn-ea"/>
                    <a:cs typeface="+mn-cs"/>
                  </a:rPr>
                  <a:t>acier inoxydable</a:t>
                </a:r>
                <a:endParaRPr kumimoji="0" lang="fr-FR" sz="1600" b="1" i="0" u="none" strike="noStrike" kern="1200" cap="none" spc="0" normalizeH="0" baseline="-25000" noProof="0" dirty="0">
                  <a:ln>
                    <a:noFill/>
                  </a:ln>
                  <a:solidFill>
                    <a:srgbClr val="FF0000"/>
                  </a:solidFill>
                  <a:effectLst/>
                  <a:uLnTx/>
                  <a:uFillTx/>
                  <a:latin typeface="Symbol" pitchFamily="-111" charset="2"/>
                  <a:ea typeface="+mn-ea"/>
                  <a:cs typeface="+mn-cs"/>
                </a:endParaRPr>
              </a:p>
            </p:txBody>
          </p:sp>
          <p:sp>
            <p:nvSpPr>
              <p:cNvPr id="133130" name="Text Box 7"/>
              <p:cNvSpPr txBox="1">
                <a:spLocks noChangeArrowheads="1"/>
              </p:cNvSpPr>
              <p:nvPr/>
            </p:nvSpPr>
            <p:spPr bwMode="auto">
              <a:xfrm>
                <a:off x="3552" y="2512"/>
                <a:ext cx="936" cy="364"/>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srgbClr val="0000FF"/>
                    </a:solidFill>
                    <a:effectLst/>
                    <a:uLnTx/>
                    <a:uFillTx/>
                    <a:latin typeface="Calibri"/>
                    <a:ea typeface="+mn-ea"/>
                    <a:cs typeface="+mn-cs"/>
                  </a:rPr>
                  <a:t>acier au carbone</a:t>
                </a:r>
                <a:endParaRPr kumimoji="0" lang="fr-FR" sz="1600" b="1" i="0" u="none" strike="noStrike" kern="1200" cap="none" spc="0" normalizeH="0" baseline="-25000" noProof="0" dirty="0">
                  <a:ln>
                    <a:noFill/>
                  </a:ln>
                  <a:solidFill>
                    <a:srgbClr val="0000FF"/>
                  </a:solidFill>
                  <a:effectLst/>
                  <a:uLnTx/>
                  <a:uFillTx/>
                  <a:latin typeface="Symbol" pitchFamily="-111" charset="2"/>
                  <a:ea typeface="+mn-ea"/>
                  <a:cs typeface="+mn-cs"/>
                </a:endParaRPr>
              </a:p>
            </p:txBody>
          </p:sp>
        </p:grpSp>
      </p:grpSp>
      <p:sp>
        <p:nvSpPr>
          <p:cNvPr id="930824" name="Text Box 8"/>
          <p:cNvSpPr txBox="1">
            <a:spLocks noChangeArrowheads="1"/>
          </p:cNvSpPr>
          <p:nvPr/>
        </p:nvSpPr>
        <p:spPr bwMode="auto">
          <a:xfrm>
            <a:off x="3134645" y="5938420"/>
            <a:ext cx="3729037" cy="40011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Univers" charset="0"/>
                <a:ea typeface="+mn-ea"/>
                <a:cs typeface="+mn-cs"/>
              </a:rPr>
              <a:t>Dilatation thermique</a:t>
            </a:r>
          </a:p>
        </p:txBody>
      </p:sp>
      <p:sp>
        <p:nvSpPr>
          <p:cNvPr id="133125" name="Rectangle 9"/>
          <p:cNvSpPr>
            <a:spLocks noGrp="1" noChangeArrowheads="1"/>
          </p:cNvSpPr>
          <p:nvPr>
            <p:ph type="title"/>
          </p:nvPr>
        </p:nvSpPr>
        <p:spPr>
          <a:xfrm>
            <a:off x="0" y="274638"/>
            <a:ext cx="8921578" cy="1143000"/>
          </a:xfrm>
          <a:noFill/>
        </p:spPr>
        <p:txBody>
          <a:bodyPr>
            <a:normAutofit/>
          </a:bodyPr>
          <a:lstStyle/>
          <a:p>
            <a:r>
              <a:rPr lang="fr-FR" sz="3900" dirty="0"/>
              <a:t>Comportement aux températures élevées</a:t>
            </a:r>
            <a:endParaRPr lang="fr-FR" sz="3900" noProof="0" dirty="0">
              <a:latin typeface="+mn-lt"/>
            </a:endParaRPr>
          </a:p>
        </p:txBody>
      </p:sp>
      <p:sp>
        <p:nvSpPr>
          <p:cNvPr id="10"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 Box 6"/>
          <p:cNvSpPr txBox="1">
            <a:spLocks noChangeArrowheads="1"/>
          </p:cNvSpPr>
          <p:nvPr/>
        </p:nvSpPr>
        <p:spPr bwMode="auto">
          <a:xfrm>
            <a:off x="3292902" y="2930308"/>
            <a:ext cx="1810442" cy="276999"/>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Acier inoxydable</a:t>
            </a:r>
          </a:p>
        </p:txBody>
      </p:sp>
      <p:sp>
        <p:nvSpPr>
          <p:cNvPr id="12" name="Text Box 6"/>
          <p:cNvSpPr txBox="1">
            <a:spLocks noChangeArrowheads="1"/>
          </p:cNvSpPr>
          <p:nvPr/>
        </p:nvSpPr>
        <p:spPr bwMode="auto">
          <a:xfrm>
            <a:off x="5040774" y="3731738"/>
            <a:ext cx="1026394" cy="646331"/>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0066FF"/>
                </a:solidFill>
                <a:effectLst/>
                <a:uLnTx/>
                <a:uFillTx/>
                <a:latin typeface="Calibri"/>
                <a:ea typeface="+mn-ea"/>
                <a:cs typeface="+mn-cs"/>
              </a:rPr>
              <a:t>Acier au carbone</a:t>
            </a:r>
          </a:p>
        </p:txBody>
      </p:sp>
      <p:sp>
        <p:nvSpPr>
          <p:cNvPr id="18" name="Text Box 12"/>
          <p:cNvSpPr txBox="1">
            <a:spLocks noChangeArrowheads="1"/>
          </p:cNvSpPr>
          <p:nvPr/>
        </p:nvSpPr>
        <p:spPr bwMode="auto">
          <a:xfrm>
            <a:off x="3970504" y="5342290"/>
            <a:ext cx="2247900" cy="336550"/>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Température, </a:t>
            </a:r>
            <a:r>
              <a:rPr kumimoji="0" lang="fr-FR" sz="1600" b="1" i="0" u="none" strike="noStrike" kern="1200" cap="none" spc="0" normalizeH="0" baseline="0" noProof="0" dirty="0">
                <a:ln>
                  <a:noFill/>
                </a:ln>
                <a:solidFill>
                  <a:prstClr val="black"/>
                </a:solidFill>
                <a:effectLst/>
                <a:uLnTx/>
                <a:uFillTx/>
                <a:latin typeface="Symbol" pitchFamily="18" charset="2"/>
                <a:ea typeface="+mn-ea"/>
                <a:cs typeface="+mn-cs"/>
              </a:rPr>
              <a:t>q </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r>
              <a:rPr kumimoji="0" lang="fr-FR" sz="1600" b="1" i="0" u="none" strike="noStrike" kern="1200" cap="none" spc="0" normalizeH="0" baseline="30000" noProof="0" dirty="0">
                <a:ln>
                  <a:noFill/>
                </a:ln>
                <a:solidFill>
                  <a:prstClr val="black"/>
                </a:solidFill>
                <a:effectLst/>
                <a:uLnTx/>
                <a:uFillTx/>
                <a:latin typeface="Calibri"/>
                <a:ea typeface="+mn-ea"/>
                <a:cs typeface="+mn-cs"/>
              </a:rPr>
              <a:t>o</a:t>
            </a:r>
            <a:r>
              <a:rPr kumimoji="0" lang="fr-FR" sz="1600" b="1" i="0" u="none" strike="noStrike" kern="1200" cap="none" spc="0" normalizeH="0" baseline="0" noProof="0" dirty="0">
                <a:ln>
                  <a:noFill/>
                </a:ln>
                <a:solidFill>
                  <a:prstClr val="black"/>
                </a:solidFill>
                <a:effectLst/>
                <a:uLnTx/>
                <a:uFillTx/>
                <a:latin typeface="Calibri"/>
                <a:ea typeface="+mn-ea"/>
                <a:cs typeface="+mn-cs"/>
              </a:rPr>
              <a:t>C)</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sp>
        <p:nvSpPr>
          <p:cNvPr id="19" name="Text Box 12"/>
          <p:cNvSpPr txBox="1">
            <a:spLocks noChangeArrowheads="1"/>
          </p:cNvSpPr>
          <p:nvPr/>
        </p:nvSpPr>
        <p:spPr bwMode="auto">
          <a:xfrm rot="16200000">
            <a:off x="810852" y="3156669"/>
            <a:ext cx="1956298" cy="338554"/>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Allongement (x10</a:t>
            </a:r>
            <a:r>
              <a:rPr kumimoji="0" lang="fr-FR" sz="1600" b="1" i="0" u="none" strike="noStrike" kern="1200" cap="none" spc="0" normalizeH="0" baseline="30000" noProof="0" dirty="0">
                <a:ln>
                  <a:noFill/>
                </a:ln>
                <a:solidFill>
                  <a:prstClr val="black"/>
                </a:solidFill>
                <a:effectLst/>
                <a:uLnTx/>
                <a:uFillTx/>
                <a:latin typeface="Calibri"/>
                <a:ea typeface="+mn-ea"/>
                <a:cs typeface="+mn-cs"/>
              </a:rPr>
              <a:t>-3</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endParaRPr kumimoji="0" lang="fr-FR"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spTree>
    <p:extLst>
      <p:ext uri="{BB962C8B-B14F-4D97-AF65-F5344CB8AC3E}">
        <p14:creationId xmlns:p14="http://schemas.microsoft.com/office/powerpoint/2010/main" val="329014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0824"/>
                                        </p:tgtEl>
                                        <p:attrNameLst>
                                          <p:attrName>style.visibility</p:attrName>
                                        </p:attrNameLst>
                                      </p:cBhvr>
                                      <p:to>
                                        <p:strVal val="visible"/>
                                      </p:to>
                                    </p:set>
                                    <p:animEffect transition="in" filter="dissolve">
                                      <p:cBhvr>
                                        <p:cTn id="7" dur="1000"/>
                                        <p:tgtEl>
                                          <p:spTgt spid="9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3</a:t>
            </a:r>
          </a:p>
        </p:txBody>
      </p:sp>
      <p:sp>
        <p:nvSpPr>
          <p:cNvPr id="6" name="Sous-titre 5"/>
          <p:cNvSpPr>
            <a:spLocks noGrp="1"/>
          </p:cNvSpPr>
          <p:nvPr>
            <p:ph type="subTitle" idx="1"/>
          </p:nvPr>
        </p:nvSpPr>
        <p:spPr/>
        <p:txBody>
          <a:bodyPr/>
          <a:lstStyle/>
          <a:p>
            <a:r>
              <a:rPr lang="fr-FR" noProof="0" dirty="0">
                <a:latin typeface="+mn-lt"/>
              </a:rPr>
              <a:t>Calculs selon l’Eurocode 3</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1540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21546" y="1600200"/>
            <a:ext cx="8822453" cy="4925144"/>
          </a:xfrm>
        </p:spPr>
        <p:txBody>
          <a:bodyPr>
            <a:normAutofit fontScale="92500" lnSpcReduction="10000"/>
          </a:bodyPr>
          <a:lstStyle/>
          <a:p>
            <a:pPr eaLnBrk="1" hangingPunct="1"/>
            <a:r>
              <a:rPr lang="fr-FR" altLang="en-US" sz="3000" noProof="0" dirty="0"/>
              <a:t>Les approches sont les mêmes que pour l’a</a:t>
            </a:r>
            <a:r>
              <a:rPr lang="fr-FR" altLang="en-US" sz="3000" noProof="0" dirty="0">
                <a:latin typeface="+mn-lt"/>
              </a:rPr>
              <a:t>cier au carbone</a:t>
            </a:r>
          </a:p>
          <a:p>
            <a:r>
              <a:rPr lang="fr-FR" altLang="en-US" sz="2800" noProof="0" dirty="0"/>
              <a:t>Pour les barres tendues et les poutres empêchées de déverser, les</a:t>
            </a:r>
            <a:r>
              <a:rPr lang="fr-FR" altLang="en-US" sz="2800" noProof="0" dirty="0">
                <a:latin typeface="+mn-lt"/>
              </a:rPr>
              <a:t> règles utilisées sont les mêmes que pour l’acier au carbone</a:t>
            </a:r>
          </a:p>
          <a:p>
            <a:pPr eaLnBrk="1" hangingPunct="1">
              <a:lnSpc>
                <a:spcPct val="110000"/>
              </a:lnSpc>
              <a:spcBef>
                <a:spcPts val="1200"/>
              </a:spcBef>
              <a:tabLst>
                <a:tab pos="630238" algn="l"/>
                <a:tab pos="803275" algn="l"/>
              </a:tabLst>
            </a:pPr>
            <a:r>
              <a:rPr lang="fr-FR" altLang="en-US" sz="3000" noProof="0" dirty="0">
                <a:latin typeface="+mn-lt"/>
              </a:rPr>
              <a:t>Quelques différences existent </a:t>
            </a:r>
            <a:r>
              <a:rPr lang="fr-FR" altLang="en-US" sz="3000" dirty="0"/>
              <a:t>dans les </a:t>
            </a:r>
            <a:r>
              <a:rPr lang="fr-FR" altLang="en-US" sz="3000" u="sng" noProof="0" dirty="0"/>
              <a:t>limites de classification des s</a:t>
            </a:r>
            <a:r>
              <a:rPr lang="fr-FR" altLang="en-US" sz="3000" u="sng" noProof="0" dirty="0">
                <a:latin typeface="+mn-lt"/>
              </a:rPr>
              <a:t>ections</a:t>
            </a:r>
            <a:r>
              <a:rPr lang="fr-FR" altLang="en-US" sz="3000" noProof="0" dirty="0">
                <a:latin typeface="+mn-lt"/>
              </a:rPr>
              <a:t>, </a:t>
            </a:r>
            <a:r>
              <a:rPr lang="fr-FR" altLang="en-US" sz="3000" dirty="0"/>
              <a:t>le </a:t>
            </a:r>
            <a:r>
              <a:rPr lang="fr-FR" altLang="en-US" sz="3000" u="sng" noProof="0" dirty="0"/>
              <a:t>voilement local</a:t>
            </a:r>
            <a:r>
              <a:rPr lang="fr-FR" altLang="en-US" sz="3000" noProof="0" dirty="0"/>
              <a:t> et </a:t>
            </a:r>
            <a:r>
              <a:rPr lang="fr-FR" altLang="en-US" sz="3000" dirty="0"/>
              <a:t>les </a:t>
            </a:r>
            <a:r>
              <a:rPr lang="fr-FR" altLang="en-US" sz="3000" u="sng" noProof="0" dirty="0"/>
              <a:t>courbes de flambement</a:t>
            </a:r>
            <a:r>
              <a:rPr lang="fr-FR" altLang="en-US" sz="3000" noProof="0" dirty="0">
                <a:latin typeface="+mn-lt"/>
              </a:rPr>
              <a:t> en raison : </a:t>
            </a:r>
            <a:br>
              <a:rPr lang="fr-FR" altLang="en-US" sz="3000" noProof="0" dirty="0">
                <a:latin typeface="+mn-lt"/>
              </a:rPr>
            </a:br>
            <a:r>
              <a:rPr lang="fr-FR" altLang="en-US" sz="1300" dirty="0"/>
              <a:t>	</a:t>
            </a:r>
            <a:r>
              <a:rPr lang="fr-FR" altLang="en-US" sz="2600" noProof="0" dirty="0">
                <a:latin typeface="+mn-lt"/>
              </a:rPr>
              <a:t>- de la non-linéarité de la courbe contrainte-déformation</a:t>
            </a:r>
            <a:r>
              <a:rPr lang="fr-FR" altLang="en-US" sz="2600" dirty="0"/>
              <a:t>		</a:t>
            </a:r>
            <a:r>
              <a:rPr lang="fr-FR" altLang="en-US" sz="2600" noProof="0" dirty="0">
                <a:latin typeface="+mn-lt"/>
              </a:rPr>
              <a:t>- des caractéristiques d’écrouissage</a:t>
            </a:r>
            <a:br>
              <a:rPr lang="fr-FR" altLang="en-US" sz="2600" noProof="0" dirty="0">
                <a:latin typeface="+mn-lt"/>
              </a:rPr>
            </a:br>
            <a:r>
              <a:rPr lang="fr-FR" altLang="en-US" sz="2600" dirty="0"/>
              <a:t>	</a:t>
            </a:r>
            <a:r>
              <a:rPr lang="fr-FR" altLang="en-US" sz="2600" noProof="0" dirty="0">
                <a:latin typeface="+mn-lt"/>
              </a:rPr>
              <a:t>- des niveaux de contraintes résiduelles différents</a:t>
            </a:r>
          </a:p>
        </p:txBody>
      </p:sp>
      <p:sp>
        <p:nvSpPr>
          <p:cNvPr id="21507" name="Rectangle 3"/>
          <p:cNvSpPr>
            <a:spLocks noGrp="1" noChangeArrowheads="1"/>
          </p:cNvSpPr>
          <p:nvPr>
            <p:ph type="title"/>
          </p:nvPr>
        </p:nvSpPr>
        <p:spPr>
          <a:xfrm>
            <a:off x="0" y="692150"/>
            <a:ext cx="8921578" cy="579438"/>
          </a:xfrm>
          <a:noFill/>
        </p:spPr>
        <p:txBody>
          <a:bodyPr>
            <a:normAutofit fontScale="90000"/>
          </a:bodyPr>
          <a:lstStyle/>
          <a:p>
            <a:pPr eaLnBrk="1" hangingPunct="1"/>
            <a:r>
              <a:rPr lang="fr-FR" altLang="en-US" noProof="0" dirty="0">
                <a:latin typeface="+mn-lt"/>
              </a:rPr>
              <a:t>Calculs d’éléments en acier inoxydable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511716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ltLang="en-US" noProof="0" dirty="0">
                <a:latin typeface="+mn-lt"/>
              </a:rPr>
              <a:t>Normes de calcul internationales</a:t>
            </a:r>
            <a:endParaRPr lang="fr-FR" noProof="0" dirty="0">
              <a:latin typeface="+mn-lt"/>
            </a:endParaRPr>
          </a:p>
        </p:txBody>
      </p:sp>
      <p:sp>
        <p:nvSpPr>
          <p:cNvPr id="22530" name="Content Placeholder 2"/>
          <p:cNvSpPr>
            <a:spLocks noGrp="1"/>
          </p:cNvSpPr>
          <p:nvPr>
            <p:ph sz="half" idx="1"/>
          </p:nvPr>
        </p:nvSpPr>
        <p:spPr>
          <a:xfrm>
            <a:off x="271847" y="2651125"/>
            <a:ext cx="4460789" cy="1426605"/>
          </a:xfrm>
        </p:spPr>
        <p:txBody>
          <a:bodyPr>
            <a:normAutofit fontScale="92500"/>
          </a:bodyPr>
          <a:lstStyle/>
          <a:p>
            <a:pPr marL="0" indent="0" algn="just">
              <a:buNone/>
            </a:pPr>
            <a:r>
              <a:rPr lang="fr-FR" altLang="en-US" noProof="0" dirty="0">
                <a:latin typeface="+mn-lt"/>
              </a:rPr>
              <a:t>Quelles </a:t>
            </a:r>
            <a:r>
              <a:rPr lang="fr-FR" altLang="en-US" noProof="0" dirty="0"/>
              <a:t>sont les normes de calcul disponibles pour les structures en </a:t>
            </a:r>
            <a:r>
              <a:rPr lang="fr-FR" altLang="en-US" noProof="0" dirty="0">
                <a:latin typeface="+mn-lt"/>
              </a:rPr>
              <a:t>acier inoxydable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532" name="TextBox 6"/>
          <p:cNvSpPr txBox="1">
            <a:spLocks noChangeArrowheads="1"/>
          </p:cNvSpPr>
          <p:nvPr/>
        </p:nvSpPr>
        <p:spPr bwMode="auto">
          <a:xfrm>
            <a:off x="4844890" y="5507940"/>
            <a:ext cx="4066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1800" b="0" i="0" u="none" strike="noStrike" kern="1200" cap="none" spc="0" normalizeH="0" baseline="0" noProof="0" dirty="0">
                <a:ln>
                  <a:noFill/>
                </a:ln>
                <a:solidFill>
                  <a:prstClr val="black"/>
                </a:solidFill>
                <a:effectLst/>
                <a:uLnTx/>
                <a:uFillTx/>
                <a:latin typeface="Arial" charset="0"/>
                <a:ea typeface="+mn-ea"/>
                <a:cs typeface="+mn-cs"/>
              </a:rPr>
              <a:t>Yacht Club d’Hamilton Island</a:t>
            </a:r>
            <a:r>
              <a:rPr kumimoji="0" lang="fr-FR" altLang="en-US" sz="1800" b="0" i="0" u="none" strike="noStrike" kern="1200" cap="none" spc="0" normalizeH="0" baseline="0" noProof="0" dirty="0">
                <a:ln>
                  <a:noFill/>
                </a:ln>
                <a:solidFill>
                  <a:prstClr val="black"/>
                </a:solidFill>
                <a:effectLst/>
                <a:uLnTx/>
                <a:uFillTx/>
                <a:latin typeface="Calibri"/>
                <a:ea typeface="+mn-ea"/>
                <a:cs typeface="+mn-cs"/>
              </a:rPr>
              <a:t>, Australie</a:t>
            </a:r>
            <a:endParaRPr kumimoji="0" lang="fr-FR" alt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4"/>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15339" y="1600200"/>
            <a:ext cx="3504321"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81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5"/>
          <p:cNvSpPr txBox="1">
            <a:spLocks noChangeArrowheads="1"/>
          </p:cNvSpPr>
          <p:nvPr/>
        </p:nvSpPr>
        <p:spPr bwMode="auto">
          <a:xfrm>
            <a:off x="6944497" y="1744301"/>
            <a:ext cx="1935186" cy="3785652"/>
          </a:xfrm>
          <a:prstGeom prst="rect">
            <a:avLst/>
          </a:prstGeom>
          <a:solidFill>
            <a:srgbClr val="0070C0"/>
          </a:solidFill>
          <a:ln w="9525">
            <a:solidFill>
              <a:schemeClr val="tx1"/>
            </a:solidFill>
            <a:miter lim="800000"/>
            <a:headEnd/>
            <a:tailEnd/>
          </a:ln>
        </p:spPr>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prstClr val="white"/>
                </a:solidFill>
                <a:effectLst/>
                <a:uLnTx/>
                <a:uFillTx/>
                <a:latin typeface="Arial" charset="0"/>
                <a:ea typeface="+mn-ea"/>
                <a:cs typeface="+mn-cs"/>
              </a:rPr>
              <a:t>Les Eurocodes représentent une suite cohérente de normes de calculs des structures.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prstClr val="white"/>
                </a:solidFill>
                <a:effectLst/>
                <a:uLnTx/>
                <a:uFillTx/>
                <a:latin typeface="Arial" charset="0"/>
                <a:ea typeface="+mn-ea"/>
                <a:cs typeface="+mn-cs"/>
              </a:rPr>
              <a:t>Ils couvrent tous les matériaux de construction courants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1" name="Groupe 100"/>
          <p:cNvGrpSpPr/>
          <p:nvPr/>
        </p:nvGrpSpPr>
        <p:grpSpPr>
          <a:xfrm>
            <a:off x="138170" y="197012"/>
            <a:ext cx="6768000" cy="6480000"/>
            <a:chOff x="199955" y="197012"/>
            <a:chExt cx="6768000" cy="6480000"/>
          </a:xfrm>
        </p:grpSpPr>
        <p:grpSp>
          <p:nvGrpSpPr>
            <p:cNvPr id="100" name="Groupe 99"/>
            <p:cNvGrpSpPr/>
            <p:nvPr/>
          </p:nvGrpSpPr>
          <p:grpSpPr>
            <a:xfrm>
              <a:off x="199955" y="197012"/>
              <a:ext cx="6768000" cy="6480000"/>
              <a:chOff x="175241" y="197012"/>
              <a:chExt cx="6768000" cy="6480000"/>
            </a:xfrm>
          </p:grpSpPr>
          <p:sp>
            <p:nvSpPr>
              <p:cNvPr id="55" name="ZoneTexte 54"/>
              <p:cNvSpPr txBox="1"/>
              <p:nvPr/>
            </p:nvSpPr>
            <p:spPr>
              <a:xfrm>
                <a:off x="175796" y="197012"/>
                <a:ext cx="6766890" cy="6480000"/>
              </a:xfrm>
              <a:prstGeom prst="rect">
                <a:avLst/>
              </a:prstGeom>
              <a:solidFill>
                <a:schemeClr val="bg1">
                  <a:lumMod val="85000"/>
                </a:schemeClr>
              </a:solidFill>
              <a:ln w="19050">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33399"/>
                  </a:solidFill>
                  <a:effectLst/>
                  <a:uLnTx/>
                  <a:uFillTx/>
                  <a:latin typeface="Calibri"/>
                  <a:ea typeface="+mn-ea"/>
                  <a:cs typeface="+mn-cs"/>
                </a:endParaRPr>
              </a:p>
            </p:txBody>
          </p:sp>
          <p:sp>
            <p:nvSpPr>
              <p:cNvPr id="73" name="ZoneTexte 72"/>
              <p:cNvSpPr txBox="1"/>
              <p:nvPr/>
            </p:nvSpPr>
            <p:spPr>
              <a:xfrm>
                <a:off x="175241" y="6224208"/>
                <a:ext cx="6768000" cy="430887"/>
              </a:xfrm>
              <a:prstGeom prst="rect">
                <a:avLst/>
              </a:prstGeom>
              <a:solidFill>
                <a:schemeClr val="accent1">
                  <a:lumMod val="40000"/>
                  <a:lumOff val="60000"/>
                </a:schemeClr>
              </a:solidFill>
              <a:ln w="19050">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Liens entre les Eurocodes</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9" name="Groupe 98"/>
            <p:cNvGrpSpPr/>
            <p:nvPr/>
          </p:nvGrpSpPr>
          <p:grpSpPr>
            <a:xfrm>
              <a:off x="296568" y="481255"/>
              <a:ext cx="6561431" cy="5595041"/>
              <a:chOff x="296568" y="481255"/>
              <a:chExt cx="6561431" cy="5595041"/>
            </a:xfrm>
          </p:grpSpPr>
          <p:sp>
            <p:nvSpPr>
              <p:cNvPr id="23556" name="Oval 2"/>
              <p:cNvSpPr>
                <a:spLocks noChangeArrowheads="1"/>
              </p:cNvSpPr>
              <p:nvPr/>
            </p:nvSpPr>
            <p:spPr bwMode="auto">
              <a:xfrm>
                <a:off x="2732419" y="2436384"/>
                <a:ext cx="1944688" cy="10080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00438D"/>
                  </a:solidFill>
                  <a:effectLst/>
                  <a:uLnTx/>
                  <a:uFillTx/>
                  <a:latin typeface="Arial" charset="0"/>
                  <a:ea typeface="+mn-ea"/>
                  <a:cs typeface="+mn-cs"/>
                </a:endParaRPr>
              </a:p>
            </p:txBody>
          </p:sp>
          <p:sp>
            <p:nvSpPr>
              <p:cNvPr id="19" name="ZoneTexte 18"/>
              <p:cNvSpPr txBox="1"/>
              <p:nvPr/>
            </p:nvSpPr>
            <p:spPr>
              <a:xfrm>
                <a:off x="788763" y="2597254"/>
                <a:ext cx="5832000" cy="2108269"/>
              </a:xfrm>
              <a:prstGeom prst="rect">
                <a:avLst/>
              </a:prstGeom>
              <a:noFill/>
              <a:ln w="19050">
                <a:solidFill>
                  <a:srgbClr val="4F81BD"/>
                </a:solidFill>
                <a:prstDash val="dash"/>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Calculs et dimensionnements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7" name="Connecteur droit 56"/>
              <p:cNvCxnSpPr/>
              <p:nvPr/>
            </p:nvCxnSpPr>
            <p:spPr>
              <a:xfrm>
                <a:off x="3704763" y="543702"/>
                <a:ext cx="0" cy="20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296568" y="6076296"/>
                <a:ext cx="50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296568" y="816436"/>
                <a:ext cx="0" cy="525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551528" y="1463064"/>
                <a:ext cx="6306471" cy="861774"/>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Action sur les structures</a:t>
                </a:r>
              </a:p>
            </p:txBody>
          </p:sp>
          <p:grpSp>
            <p:nvGrpSpPr>
              <p:cNvPr id="98" name="Groupe 97"/>
              <p:cNvGrpSpPr/>
              <p:nvPr/>
            </p:nvGrpSpPr>
            <p:grpSpPr>
              <a:xfrm>
                <a:off x="551528" y="4708296"/>
                <a:ext cx="6306471" cy="1368000"/>
                <a:chOff x="551528" y="4708296"/>
                <a:chExt cx="6306471" cy="1368000"/>
              </a:xfrm>
            </p:grpSpPr>
            <p:cxnSp>
              <p:nvCxnSpPr>
                <p:cNvPr id="59" name="Connecteur droit 58"/>
                <p:cNvCxnSpPr/>
                <p:nvPr/>
              </p:nvCxnSpPr>
              <p:spPr>
                <a:xfrm>
                  <a:off x="5381999" y="4708296"/>
                  <a:ext cx="0" cy="136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2081500" y="4708296"/>
                  <a:ext cx="0" cy="1368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e 96"/>
                <p:cNvGrpSpPr/>
                <p:nvPr/>
              </p:nvGrpSpPr>
              <p:grpSpPr>
                <a:xfrm>
                  <a:off x="551528" y="4899385"/>
                  <a:ext cx="6306471" cy="800219"/>
                  <a:chOff x="551528" y="4899385"/>
                  <a:chExt cx="6306471" cy="800219"/>
                </a:xfrm>
              </p:grpSpPr>
              <p:sp>
                <p:nvSpPr>
                  <p:cNvPr id="76" name="ZoneTexte 75"/>
                  <p:cNvSpPr txBox="1"/>
                  <p:nvPr/>
                </p:nvSpPr>
                <p:spPr>
                  <a:xfrm>
                    <a:off x="3905999" y="4899385"/>
                    <a:ext cx="2952000" cy="800219"/>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Calculs sismiques</a:t>
                    </a:r>
                  </a:p>
                </p:txBody>
              </p:sp>
              <p:sp>
                <p:nvSpPr>
                  <p:cNvPr id="80" name="ZoneTexte 79"/>
                  <p:cNvSpPr txBox="1"/>
                  <p:nvPr/>
                </p:nvSpPr>
                <p:spPr>
                  <a:xfrm>
                    <a:off x="551528" y="4899385"/>
                    <a:ext cx="3059945" cy="800219"/>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Calculs géotechniques</a:t>
                    </a:r>
                  </a:p>
                </p:txBody>
              </p:sp>
            </p:grpSp>
          </p:grpSp>
          <p:cxnSp>
            <p:nvCxnSpPr>
              <p:cNvPr id="92" name="Connecteur droit 91"/>
              <p:cNvCxnSpPr/>
              <p:nvPr/>
            </p:nvCxnSpPr>
            <p:spPr>
              <a:xfrm flipH="1">
                <a:off x="313044" y="816436"/>
                <a:ext cx="507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551528" y="481255"/>
                <a:ext cx="6306471" cy="738664"/>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Sécurité des structures, aptitude au service et durabilité</a:t>
                </a:r>
              </a:p>
            </p:txBody>
          </p:sp>
          <p:grpSp>
            <p:nvGrpSpPr>
              <p:cNvPr id="96" name="Groupe 95"/>
              <p:cNvGrpSpPr/>
              <p:nvPr/>
            </p:nvGrpSpPr>
            <p:grpSpPr>
              <a:xfrm>
                <a:off x="1098577" y="2693283"/>
                <a:ext cx="5212372" cy="1346850"/>
                <a:chOff x="1056445" y="2693283"/>
                <a:chExt cx="5212372" cy="1346850"/>
              </a:xfrm>
            </p:grpSpPr>
            <p:grpSp>
              <p:nvGrpSpPr>
                <p:cNvPr id="95" name="Groupe 94"/>
                <p:cNvGrpSpPr/>
                <p:nvPr/>
              </p:nvGrpSpPr>
              <p:grpSpPr>
                <a:xfrm>
                  <a:off x="1056445" y="2853108"/>
                  <a:ext cx="5212372" cy="1187025"/>
                  <a:chOff x="1056445" y="2853108"/>
                  <a:chExt cx="5212372" cy="1187025"/>
                </a:xfrm>
              </p:grpSpPr>
              <p:sp>
                <p:nvSpPr>
                  <p:cNvPr id="81" name="ZoneTexte 80"/>
                  <p:cNvSpPr txBox="1"/>
                  <p:nvPr/>
                </p:nvSpPr>
                <p:spPr>
                  <a:xfrm>
                    <a:off x="1056445" y="2853108"/>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1992</a:t>
                    </a:r>
                  </a:p>
                </p:txBody>
              </p:sp>
              <p:sp>
                <p:nvSpPr>
                  <p:cNvPr id="82" name="ZoneTexte 81"/>
                  <p:cNvSpPr txBox="1"/>
                  <p:nvPr/>
                </p:nvSpPr>
                <p:spPr>
                  <a:xfrm>
                    <a:off x="2881582" y="2853108"/>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1993</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ZoneTexte 82"/>
                  <p:cNvSpPr txBox="1"/>
                  <p:nvPr/>
                </p:nvSpPr>
                <p:spPr>
                  <a:xfrm>
                    <a:off x="4706718" y="2853108"/>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1994</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ZoneTexte 83"/>
                  <p:cNvSpPr txBox="1"/>
                  <p:nvPr/>
                </p:nvSpPr>
                <p:spPr>
                  <a:xfrm>
                    <a:off x="1056445" y="3609246"/>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1995</a:t>
                    </a:r>
                  </a:p>
                </p:txBody>
              </p:sp>
              <p:sp>
                <p:nvSpPr>
                  <p:cNvPr id="85" name="ZoneTexte 84"/>
                  <p:cNvSpPr txBox="1"/>
                  <p:nvPr/>
                </p:nvSpPr>
                <p:spPr>
                  <a:xfrm>
                    <a:off x="2881582" y="3609246"/>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1996</a:t>
                    </a:r>
                  </a:p>
                </p:txBody>
              </p:sp>
              <p:sp>
                <p:nvSpPr>
                  <p:cNvPr id="86" name="ZoneTexte 85"/>
                  <p:cNvSpPr txBox="1"/>
                  <p:nvPr/>
                </p:nvSpPr>
                <p:spPr>
                  <a:xfrm>
                    <a:off x="4706718" y="3609246"/>
                    <a:ext cx="1562099" cy="430887"/>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33399"/>
                        </a:solidFill>
                        <a:effectLst/>
                        <a:uLnTx/>
                        <a:uFillTx/>
                        <a:latin typeface="Calibri"/>
                        <a:ea typeface="+mn-ea"/>
                        <a:cs typeface="+mn-cs"/>
                      </a:rPr>
                      <a:t>EN 1999</a:t>
                    </a:r>
                  </a:p>
                </p:txBody>
              </p:sp>
            </p:grpSp>
            <p:sp>
              <p:nvSpPr>
                <p:cNvPr id="53" name="Rectangle 52"/>
                <p:cNvSpPr/>
                <p:nvPr/>
              </p:nvSpPr>
              <p:spPr>
                <a:xfrm>
                  <a:off x="2753187" y="2693283"/>
                  <a:ext cx="1828800" cy="766119"/>
                </a:xfrm>
                <a:prstGeom prst="rect">
                  <a:avLst/>
                </a:prstGeom>
                <a:solidFill>
                  <a:srgbClr val="666699">
                    <a:alpha val="4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spTree>
    <p:extLst>
      <p:ext uri="{BB962C8B-B14F-4D97-AF65-F5344CB8AC3E}">
        <p14:creationId xmlns:p14="http://schemas.microsoft.com/office/powerpoint/2010/main" val="965489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216" y="2728739"/>
            <a:ext cx="3816000" cy="352095"/>
          </a:xfrm>
          <a:prstGeom prst="rect">
            <a:avLst/>
          </a:prstGeom>
          <a:solidFill>
            <a:schemeClr val="tx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lstStyle/>
          <a:p>
            <a:r>
              <a:rPr lang="fr-FR" altLang="en-US" noProof="0" dirty="0">
                <a:latin typeface="+mn-lt"/>
              </a:rPr>
              <a:t>Eurocode 3 : Partie 1 (EN 1993-1)</a:t>
            </a:r>
            <a:endParaRPr lang="fr-FR" noProof="0" dirty="0">
              <a:latin typeface="+mn-lt"/>
            </a:endParaRPr>
          </a:p>
        </p:txBody>
      </p:sp>
      <p:sp>
        <p:nvSpPr>
          <p:cNvPr id="8" name="Content Placeholder 7"/>
          <p:cNvSpPr>
            <a:spLocks noGrp="1"/>
          </p:cNvSpPr>
          <p:nvPr>
            <p:ph idx="1"/>
          </p:nvPr>
        </p:nvSpPr>
        <p:spPr>
          <a:effectLst>
            <a:outerShdw blurRad="50800" dist="38100" dir="5400000" algn="t" rotWithShape="0">
              <a:prstClr val="black">
                <a:alpha val="40000"/>
              </a:prstClr>
            </a:outerShdw>
          </a:effectLst>
        </p:spPr>
        <p:txBody>
          <a:bodyPr>
            <a:noAutofit/>
          </a:bodyPr>
          <a:lstStyle/>
          <a:p>
            <a:pPr marL="1609725" indent="-1609725">
              <a:buNone/>
            </a:pPr>
            <a:r>
              <a:rPr lang="fr-FR" altLang="en-US" sz="2000" dirty="0"/>
              <a:t>EN 1993-1-1 : 	Règles générales et règles pour les bâtiments</a:t>
            </a:r>
          </a:p>
          <a:p>
            <a:pPr marL="1609725" indent="-1609725">
              <a:buNone/>
            </a:pPr>
            <a:r>
              <a:rPr lang="fr-FR" altLang="en-US" sz="2000" noProof="0" dirty="0">
                <a:latin typeface="+mn-lt"/>
              </a:rPr>
              <a:t>EN </a:t>
            </a:r>
            <a:r>
              <a:rPr lang="fr-FR" altLang="en-US" sz="2000" dirty="0"/>
              <a:t>1993-1-2 : 	Calcul du comportement au feu</a:t>
            </a:r>
          </a:p>
          <a:p>
            <a:pPr marL="1609725" indent="-1609725">
              <a:buNone/>
            </a:pPr>
            <a:r>
              <a:rPr lang="fr-FR" altLang="en-US" sz="2000" dirty="0"/>
              <a:t>EN 1993-1-3 : 	Profilés et plaques formés à froid</a:t>
            </a:r>
          </a:p>
          <a:p>
            <a:pPr marL="1609725" indent="-1609725">
              <a:buNone/>
            </a:pPr>
            <a:r>
              <a:rPr lang="fr-FR" altLang="en-US" sz="2000" noProof="0" dirty="0">
                <a:latin typeface="+mn-lt"/>
              </a:rPr>
              <a:t>EN 1993-1-4 : 	Aciers inoxydables</a:t>
            </a:r>
          </a:p>
          <a:p>
            <a:pPr marL="1609725" indent="-1609725">
              <a:buNone/>
            </a:pPr>
            <a:r>
              <a:rPr lang="fr-FR" altLang="en-US" sz="2000" dirty="0"/>
              <a:t>EN 1993-1-5 : 	Plaques planes</a:t>
            </a:r>
          </a:p>
          <a:p>
            <a:pPr marL="1609725" indent="-1609725">
              <a:buNone/>
            </a:pPr>
            <a:r>
              <a:rPr lang="fr-FR" altLang="en-US" sz="2000" dirty="0"/>
              <a:t>EN 1993-1-6 : 	Résistance et stabilité des structures en coque</a:t>
            </a:r>
          </a:p>
          <a:p>
            <a:pPr marL="1609725" indent="-1609725">
              <a:buNone/>
            </a:pPr>
            <a:r>
              <a:rPr lang="fr-FR" altLang="en-US" sz="2000" dirty="0"/>
              <a:t>EN 1993-1-7 : 	Structures en plaques chargées hors de leur plan</a:t>
            </a:r>
          </a:p>
          <a:p>
            <a:pPr marL="1609725" indent="-1609725">
              <a:buNone/>
            </a:pPr>
            <a:r>
              <a:rPr lang="fr-FR" altLang="en-US" sz="2000" dirty="0"/>
              <a:t>EN 1993-1-8 : 	Calcul des assemblages</a:t>
            </a:r>
          </a:p>
          <a:p>
            <a:pPr marL="1609725" indent="-1609725">
              <a:buNone/>
            </a:pPr>
            <a:r>
              <a:rPr lang="fr-FR" altLang="en-US" sz="2000" dirty="0"/>
              <a:t>EN 1993-1-9 : 	Fatigue</a:t>
            </a:r>
          </a:p>
          <a:p>
            <a:pPr marL="1609725" indent="-1609725">
              <a:buNone/>
            </a:pPr>
            <a:r>
              <a:rPr lang="fr-FR" altLang="en-US" sz="2000" dirty="0"/>
              <a:t>EN 1993-1-10 : 	Choix des qualités d'acier</a:t>
            </a:r>
          </a:p>
          <a:p>
            <a:pPr marL="1609725" indent="-1609725">
              <a:buNone/>
            </a:pPr>
            <a:r>
              <a:rPr lang="fr-FR" altLang="en-US" sz="2000" dirty="0"/>
              <a:t>EN 1993-1-11 : 	Calcul des structures à câbles ou éléments tendus</a:t>
            </a:r>
          </a:p>
          <a:p>
            <a:pPr marL="1609725" indent="-1609725">
              <a:buNone/>
            </a:pPr>
            <a:r>
              <a:rPr lang="fr-FR" altLang="en-US" sz="2000" dirty="0"/>
              <a:t>EN 1993-1-12 :	Règles additionnelles pour l'utilisation de l'EN 1993 jusqu'à la nuance d'acier S 700</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7169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79388"/>
            <a:ext cx="8922935" cy="1169987"/>
          </a:xfrm>
        </p:spPr>
        <p:txBody>
          <a:bodyPr>
            <a:normAutofit fontScale="90000"/>
          </a:bodyPr>
          <a:lstStyle/>
          <a:p>
            <a:r>
              <a:rPr lang="fr-FR" altLang="en-US" sz="3200" noProof="0" dirty="0">
                <a:solidFill>
                  <a:prstClr val="black"/>
                </a:solidFill>
                <a:latin typeface="+mn-lt"/>
              </a:rPr>
              <a:t>Eurocode 3 : Calcul des structures en acier </a:t>
            </a:r>
            <a:br>
              <a:rPr lang="fr-FR" altLang="en-US" sz="3200" noProof="0" dirty="0">
                <a:solidFill>
                  <a:prstClr val="black"/>
                </a:solidFill>
                <a:latin typeface="+mn-lt"/>
              </a:rPr>
            </a:br>
            <a:r>
              <a:rPr lang="fr-FR" altLang="en-US" sz="3000" noProof="0" dirty="0">
                <a:solidFill>
                  <a:prstClr val="black"/>
                </a:solidFill>
                <a:latin typeface="+mn-lt"/>
              </a:rPr>
              <a:t>Partie 1.4 : Règles supplémentaires pour les aciers inoxydables</a:t>
            </a:r>
            <a:endParaRPr lang="fr-FR" altLang="en-US" noProof="0" dirty="0">
              <a:latin typeface="+mn-lt"/>
            </a:endParaRPr>
          </a:p>
        </p:txBody>
      </p:sp>
      <p:sp>
        <p:nvSpPr>
          <p:cNvPr id="24580" name="Rectangle 3"/>
          <p:cNvSpPr>
            <a:spLocks noGrp="1" noChangeArrowheads="1"/>
          </p:cNvSpPr>
          <p:nvPr>
            <p:ph type="body" idx="1"/>
          </p:nvPr>
        </p:nvSpPr>
        <p:spPr>
          <a:xfrm>
            <a:off x="3784188" y="1773238"/>
            <a:ext cx="5187697" cy="4165338"/>
          </a:xfrm>
        </p:spPr>
        <p:txBody>
          <a:bodyPr>
            <a:normAutofit fontScale="85000" lnSpcReduction="10000"/>
          </a:bodyPr>
          <a:lstStyle/>
          <a:p>
            <a:pPr marL="0" indent="0">
              <a:lnSpc>
                <a:spcPct val="90000"/>
              </a:lnSpc>
              <a:buNone/>
              <a:defRPr/>
            </a:pPr>
            <a:r>
              <a:rPr lang="fr-FR" altLang="en-US" noProof="0" dirty="0">
                <a:solidFill>
                  <a:schemeClr val="bg1">
                    <a:lumMod val="50000"/>
                  </a:schemeClr>
                </a:solidFill>
              </a:rPr>
              <a:t>Calcul des structures en acier.</a:t>
            </a:r>
          </a:p>
          <a:p>
            <a:pPr marL="0" indent="0">
              <a:lnSpc>
                <a:spcPct val="90000"/>
              </a:lnSpc>
              <a:buNone/>
              <a:defRPr/>
            </a:pPr>
            <a:r>
              <a:rPr lang="fr-FR" altLang="en-US" noProof="0" dirty="0">
                <a:solidFill>
                  <a:schemeClr val="bg1">
                    <a:lumMod val="50000"/>
                  </a:schemeClr>
                </a:solidFill>
              </a:rPr>
              <a:t>Règles supplémentaires pour les aciers inoxydables (2007)</a:t>
            </a:r>
            <a:br>
              <a:rPr lang="fr-FR" altLang="en-US" b="1" noProof="0" dirty="0">
                <a:latin typeface="+mn-lt"/>
              </a:rPr>
            </a:br>
            <a:endParaRPr lang="fr-FR" altLang="en-US" b="1" noProof="0" dirty="0">
              <a:latin typeface="+mn-lt"/>
            </a:endParaRPr>
          </a:p>
          <a:p>
            <a:pPr>
              <a:lnSpc>
                <a:spcPct val="90000"/>
              </a:lnSpc>
              <a:defRPr/>
            </a:pPr>
            <a:r>
              <a:rPr lang="fr-FR" altLang="en-US" noProof="0" dirty="0">
                <a:latin typeface="+mn-lt"/>
              </a:rPr>
              <a:t>Modifie et complète les règles données dans d’autres parties de l’Eurocode 3 pour l’acier au carbone lorsque nécessaire</a:t>
            </a:r>
          </a:p>
          <a:p>
            <a:pPr>
              <a:lnSpc>
                <a:spcPct val="90000"/>
              </a:lnSpc>
              <a:defRPr/>
            </a:pPr>
            <a:endParaRPr lang="fr-FR" altLang="en-US" noProof="0" dirty="0">
              <a:latin typeface="+mn-lt"/>
            </a:endParaRPr>
          </a:p>
          <a:p>
            <a:pPr>
              <a:lnSpc>
                <a:spcPct val="90000"/>
              </a:lnSpc>
              <a:defRPr/>
            </a:pPr>
            <a:r>
              <a:rPr lang="fr-FR" altLang="en-US" noProof="0" dirty="0">
                <a:latin typeface="+mn-lt"/>
              </a:rPr>
              <a:t>S’applique aux bâtiment, aux ponts, aux réservoirs, etc.</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92865" name="Picture 1"/>
          <p:cNvPicPr>
            <a:picLocks noChangeAspect="1" noChangeArrowheads="1"/>
          </p:cNvPicPr>
          <p:nvPr/>
        </p:nvPicPr>
        <p:blipFill>
          <a:blip r:embed="rId3"/>
          <a:srcRect/>
          <a:stretch>
            <a:fillRect/>
          </a:stretch>
        </p:blipFill>
        <p:spPr bwMode="auto">
          <a:xfrm>
            <a:off x="4567238" y="3409950"/>
            <a:ext cx="9525" cy="38100"/>
          </a:xfrm>
          <a:prstGeom prst="rect">
            <a:avLst/>
          </a:prstGeom>
          <a:noFill/>
          <a:ln w="9525">
            <a:noFill/>
            <a:miter lim="800000"/>
            <a:headEnd/>
            <a:tailEnd/>
          </a:ln>
        </p:spPr>
      </p:pic>
      <p:pic>
        <p:nvPicPr>
          <p:cNvPr id="292866" name="Picture 2"/>
          <p:cNvPicPr>
            <a:picLocks noChangeAspect="1" noChangeArrowheads="1"/>
          </p:cNvPicPr>
          <p:nvPr/>
        </p:nvPicPr>
        <p:blipFill>
          <a:blip r:embed="rId3"/>
          <a:srcRect/>
          <a:stretch>
            <a:fillRect/>
          </a:stretch>
        </p:blipFill>
        <p:spPr bwMode="auto">
          <a:xfrm>
            <a:off x="4567238" y="3409950"/>
            <a:ext cx="9525" cy="38100"/>
          </a:xfrm>
          <a:prstGeom prst="rect">
            <a:avLst/>
          </a:prstGeom>
          <a:noFill/>
          <a:ln w="9525">
            <a:noFill/>
            <a:miter lim="800000"/>
            <a:headEnd/>
            <a:tailEnd/>
          </a:ln>
        </p:spPr>
      </p:pic>
      <p:pic>
        <p:nvPicPr>
          <p:cNvPr id="292867" name="Picture 3"/>
          <p:cNvPicPr>
            <a:picLocks noChangeAspect="1" noChangeArrowheads="1"/>
          </p:cNvPicPr>
          <p:nvPr/>
        </p:nvPicPr>
        <p:blipFill>
          <a:blip r:embed="rId3"/>
          <a:srcRect/>
          <a:stretch>
            <a:fillRect/>
          </a:stretch>
        </p:blipFill>
        <p:spPr bwMode="auto">
          <a:xfrm>
            <a:off x="4567238" y="3409950"/>
            <a:ext cx="9525" cy="38100"/>
          </a:xfrm>
          <a:prstGeom prst="rect">
            <a:avLst/>
          </a:prstGeom>
          <a:noFill/>
          <a:ln w="9525">
            <a:noFill/>
            <a:miter lim="800000"/>
            <a:headEnd/>
            <a:tailEnd/>
          </a:ln>
        </p:spPr>
      </p:pic>
      <p:pic>
        <p:nvPicPr>
          <p:cNvPr id="292868" name="Picture 4"/>
          <p:cNvPicPr>
            <a:picLocks noChangeAspect="1" noChangeArrowheads="1"/>
          </p:cNvPicPr>
          <p:nvPr/>
        </p:nvPicPr>
        <p:blipFill>
          <a:blip r:embed="rId3"/>
          <a:srcRect/>
          <a:stretch>
            <a:fillRect/>
          </a:stretch>
        </p:blipFill>
        <p:spPr bwMode="auto">
          <a:xfrm>
            <a:off x="4567238" y="3409950"/>
            <a:ext cx="9525" cy="38100"/>
          </a:xfrm>
          <a:prstGeom prst="rect">
            <a:avLst/>
          </a:prstGeom>
          <a:noFill/>
          <a:ln w="9525">
            <a:noFill/>
            <a:miter lim="800000"/>
            <a:headEnd/>
            <a:tailEnd/>
          </a:ln>
        </p:spPr>
      </p:pic>
      <p:grpSp>
        <p:nvGrpSpPr>
          <p:cNvPr id="15" name="Groupe 14"/>
          <p:cNvGrpSpPr>
            <a:grpSpLocks noChangeAspect="1"/>
          </p:cNvGrpSpPr>
          <p:nvPr/>
        </p:nvGrpSpPr>
        <p:grpSpPr>
          <a:xfrm>
            <a:off x="118338" y="1441539"/>
            <a:ext cx="3636000" cy="5142365"/>
            <a:chOff x="0" y="1258649"/>
            <a:chExt cx="3919981" cy="5544000"/>
          </a:xfrm>
        </p:grpSpPr>
        <p:sp>
          <p:nvSpPr>
            <p:cNvPr id="12" name="Rectangle 11"/>
            <p:cNvSpPr>
              <a:spLocks noChangeAspect="1"/>
            </p:cNvSpPr>
            <p:nvPr/>
          </p:nvSpPr>
          <p:spPr>
            <a:xfrm>
              <a:off x="0" y="1258649"/>
              <a:ext cx="3919981" cy="55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Image 10"/>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93" y="1447988"/>
              <a:ext cx="3861995" cy="5165322"/>
            </a:xfrm>
            <a:prstGeom prst="rect">
              <a:avLst/>
            </a:prstGeom>
            <a:noFill/>
            <a:ln w="9525">
              <a:noFill/>
              <a:miter lim="800000"/>
              <a:headEnd/>
              <a:tailEnd/>
            </a:ln>
          </p:spPr>
        </p:pic>
      </p:grpSp>
    </p:spTree>
    <p:extLst>
      <p:ext uri="{BB962C8B-B14F-4D97-AF65-F5344CB8AC3E}">
        <p14:creationId xmlns:p14="http://schemas.microsoft.com/office/powerpoint/2010/main" val="398989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Il a dû être remplacé </a:t>
            </a:r>
          </a:p>
        </p:txBody>
      </p:sp>
      <p:sp>
        <p:nvSpPr>
          <p:cNvPr id="3" name="Content Placeholder 2"/>
          <p:cNvSpPr>
            <a:spLocks noGrp="1"/>
          </p:cNvSpPr>
          <p:nvPr>
            <p:ph idx="1"/>
          </p:nvPr>
        </p:nvSpPr>
        <p:spPr>
          <a:xfrm>
            <a:off x="457200" y="1412777"/>
            <a:ext cx="8229600" cy="2304256"/>
          </a:xfrm>
        </p:spPr>
        <p:txBody>
          <a:bodyPr>
            <a:normAutofit/>
          </a:bodyPr>
          <a:lstStyle/>
          <a:p>
            <a:r>
              <a:rPr lang="fr-FR" sz="2400" noProof="0" dirty="0"/>
              <a:t>En dépit de surveillance et de réparations constantes, il a dû être démoli </a:t>
            </a:r>
          </a:p>
          <a:p>
            <a:pPr lvl="1"/>
            <a:r>
              <a:rPr lang="fr-FR" sz="2000" noProof="0" dirty="0"/>
              <a:t>Coût estimé de l’ordre de 3 Milliards de Dollars Canadiens (CAD). </a:t>
            </a:r>
          </a:p>
          <a:p>
            <a:pPr lvl="1"/>
            <a:r>
              <a:rPr lang="fr-FR" sz="2000" noProof="0" dirty="0"/>
              <a:t>De plus, 254 Millions de CAD ont été dépensés pour assurer la sécurité jusqu’à son remplacement en 2018</a:t>
            </a:r>
          </a:p>
          <a:p>
            <a:r>
              <a:rPr lang="fr-FR" sz="2400" noProof="0" dirty="0"/>
              <a:t>La durée de vie de la structure aura été de 50 </a:t>
            </a:r>
            <a:r>
              <a:rPr lang="fr-FR" sz="2400" dirty="0"/>
              <a:t>ans seulement </a:t>
            </a:r>
            <a:r>
              <a:rPr lang="fr-FR" sz="2400" noProof="0" dirty="0"/>
              <a:t>!</a:t>
            </a:r>
          </a:p>
        </p:txBody>
      </p:sp>
      <p:pic>
        <p:nvPicPr>
          <p:cNvPr id="6" name="Picture 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b="-1"/>
          <a:stretch/>
        </p:blipFill>
        <p:spPr bwMode="auto">
          <a:xfrm>
            <a:off x="66674" y="3888000"/>
            <a:ext cx="4163657" cy="297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82913" y="3886821"/>
            <a:ext cx="4713437" cy="29711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743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79388"/>
            <a:ext cx="9144000" cy="1169987"/>
          </a:xfrm>
        </p:spPr>
        <p:txBody>
          <a:bodyPr>
            <a:normAutofit fontScale="90000"/>
          </a:bodyPr>
          <a:lstStyle/>
          <a:p>
            <a:r>
              <a:rPr lang="fr-FR" altLang="en-US" sz="3200" noProof="0" dirty="0">
                <a:latin typeface="+mn-lt"/>
              </a:rPr>
              <a:t>Eurocode 3 : Calcul des structures en acier </a:t>
            </a:r>
            <a:br>
              <a:rPr lang="fr-FR" altLang="en-US" sz="3200" noProof="0" dirty="0">
                <a:latin typeface="+mn-lt"/>
              </a:rPr>
            </a:br>
            <a:r>
              <a:rPr lang="fr-FR" altLang="en-US" sz="3000" noProof="0" dirty="0">
                <a:latin typeface="+mn-lt"/>
              </a:rPr>
              <a:t>Partie 1.4 : Règles supplémentaires pour les aciers inoxydables</a:t>
            </a:r>
          </a:p>
        </p:txBody>
      </p:sp>
      <p:sp>
        <p:nvSpPr>
          <p:cNvPr id="27651" name="Content Placeholder 2"/>
          <p:cNvSpPr>
            <a:spLocks noGrp="1"/>
          </p:cNvSpPr>
          <p:nvPr>
            <p:ph idx="1"/>
          </p:nvPr>
        </p:nvSpPr>
        <p:spPr>
          <a:xfrm>
            <a:off x="587374" y="2225675"/>
            <a:ext cx="4922777" cy="1881188"/>
          </a:xfrm>
        </p:spPr>
        <p:txBody>
          <a:bodyPr>
            <a:normAutofit fontScale="92500" lnSpcReduction="10000"/>
          </a:bodyPr>
          <a:lstStyle/>
          <a:p>
            <a:pPr>
              <a:defRPr/>
            </a:pPr>
            <a:r>
              <a:rPr lang="fr-FR" altLang="en-US" sz="2800" noProof="0" dirty="0">
                <a:solidFill>
                  <a:schemeClr val="bg1">
                    <a:lumMod val="50000"/>
                  </a:schemeClr>
                </a:solidFill>
                <a:latin typeface="+mn-lt"/>
              </a:rPr>
              <a:t>Laminées à chaud </a:t>
            </a:r>
          </a:p>
          <a:p>
            <a:pPr>
              <a:buNone/>
              <a:defRPr/>
            </a:pPr>
            <a:r>
              <a:rPr lang="fr-FR" altLang="en-US" sz="2800" noProof="0" dirty="0">
                <a:solidFill>
                  <a:schemeClr val="bg1">
                    <a:lumMod val="50000"/>
                  </a:schemeClr>
                </a:solidFill>
              </a:rPr>
              <a:t>	</a:t>
            </a:r>
            <a:r>
              <a:rPr lang="fr-FR" altLang="en-US" sz="2800" noProof="0" dirty="0">
                <a:solidFill>
                  <a:schemeClr val="bg1">
                    <a:lumMod val="50000"/>
                  </a:schemeClr>
                </a:solidFill>
                <a:latin typeface="+mn-lt"/>
              </a:rPr>
              <a:t>et soudées</a:t>
            </a:r>
          </a:p>
          <a:p>
            <a:pPr>
              <a:defRPr/>
            </a:pPr>
            <a:r>
              <a:rPr lang="fr-FR" altLang="en-US" sz="2800" noProof="0" dirty="0">
                <a:solidFill>
                  <a:schemeClr val="bg1">
                    <a:lumMod val="50000"/>
                  </a:schemeClr>
                </a:solidFill>
                <a:latin typeface="+mn-lt"/>
              </a:rPr>
              <a:t>Formées à froid</a:t>
            </a:r>
          </a:p>
          <a:p>
            <a:pPr>
              <a:defRPr/>
            </a:pPr>
            <a:r>
              <a:rPr lang="fr-FR" altLang="en-US" sz="2800" noProof="0" dirty="0">
                <a:solidFill>
                  <a:schemeClr val="bg1">
                    <a:lumMod val="50000"/>
                  </a:schemeClr>
                </a:solidFill>
                <a:latin typeface="+mn-lt"/>
              </a:rPr>
              <a:t>Barres</a:t>
            </a:r>
          </a:p>
        </p:txBody>
      </p:sp>
      <p:sp>
        <p:nvSpPr>
          <p:cNvPr id="26628" name="TextBox 1"/>
          <p:cNvSpPr txBox="1">
            <a:spLocks noChangeArrowheads="1"/>
          </p:cNvSpPr>
          <p:nvPr/>
        </p:nvSpPr>
        <p:spPr bwMode="auto">
          <a:xfrm>
            <a:off x="323850" y="1700213"/>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srgbClr val="002060"/>
                </a:solidFill>
                <a:effectLst/>
                <a:uLnTx/>
                <a:uFillTx/>
                <a:latin typeface="Arial" charset="0"/>
                <a:ea typeface="+mn-ea"/>
                <a:cs typeface="+mn-cs"/>
              </a:rPr>
              <a:t>Types de barres</a:t>
            </a:r>
          </a:p>
        </p:txBody>
      </p:sp>
      <p:sp>
        <p:nvSpPr>
          <p:cNvPr id="26629" name="TextBox 5"/>
          <p:cNvSpPr txBox="1">
            <a:spLocks noChangeArrowheads="1"/>
          </p:cNvSpPr>
          <p:nvPr/>
        </p:nvSpPr>
        <p:spPr bwMode="auto">
          <a:xfrm>
            <a:off x="476250" y="4331001"/>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srgbClr val="002060"/>
                </a:solidFill>
                <a:effectLst/>
                <a:uLnTx/>
                <a:uFillTx/>
                <a:latin typeface="Arial" charset="0"/>
                <a:ea typeface="+mn-ea"/>
                <a:cs typeface="+mn-cs"/>
              </a:rPr>
              <a:t>Domaines d’application</a:t>
            </a:r>
          </a:p>
        </p:txBody>
      </p:sp>
      <p:sp>
        <p:nvSpPr>
          <p:cNvPr id="27655" name="Content Placeholder 2"/>
          <p:cNvSpPr txBox="1">
            <a:spLocks/>
          </p:cNvSpPr>
          <p:nvPr/>
        </p:nvSpPr>
        <p:spPr bwMode="auto">
          <a:xfrm>
            <a:off x="620713" y="4891265"/>
            <a:ext cx="82296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eaLnBrk="0" hangingPunct="0">
              <a:spcBef>
                <a:spcPct val="20000"/>
              </a:spcBef>
              <a:buClr>
                <a:srgbClr val="D4852E"/>
              </a:buClr>
              <a:buFont typeface="Wingdings" pitchFamily="2" charset="2"/>
              <a:buChar char="§"/>
              <a:defRPr sz="3200">
                <a:solidFill>
                  <a:srgbClr val="20336E"/>
                </a:solidFill>
                <a:latin typeface="Arial" pitchFamily="34" charset="0"/>
              </a:defRPr>
            </a:lvl1pPr>
            <a:lvl2pPr marL="742950" indent="-285750" eaLnBrk="0" hangingPunct="0">
              <a:spcBef>
                <a:spcPct val="20000"/>
              </a:spcBef>
              <a:buClr>
                <a:srgbClr val="D4852E"/>
              </a:buClr>
              <a:buChar char="•"/>
              <a:defRPr sz="2800">
                <a:solidFill>
                  <a:srgbClr val="20336E"/>
                </a:solidFill>
                <a:latin typeface="Arial" pitchFamily="34" charset="0"/>
              </a:defRPr>
            </a:lvl2pPr>
            <a:lvl3pPr marL="1143000" indent="-228600" eaLnBrk="0" hangingPunct="0">
              <a:spcBef>
                <a:spcPct val="20000"/>
              </a:spcBef>
              <a:buClr>
                <a:srgbClr val="D4852E"/>
              </a:buClr>
              <a:defRPr sz="2000">
                <a:solidFill>
                  <a:srgbClr val="20336E"/>
                </a:solidFill>
                <a:latin typeface="Arial" pitchFamily="34" charset="0"/>
              </a:defRPr>
            </a:lvl3pPr>
            <a:lvl4pPr marL="1600200" indent="-228600" eaLnBrk="0" hangingPunct="0">
              <a:spcBef>
                <a:spcPct val="20000"/>
              </a:spcBef>
              <a:buClr>
                <a:srgbClr val="D4852E"/>
              </a:buClr>
              <a:buChar char="•"/>
              <a:defRPr sz="2000">
                <a:solidFill>
                  <a:srgbClr val="20336E"/>
                </a:solidFill>
                <a:latin typeface="Arial" pitchFamily="34" charset="0"/>
              </a:defRPr>
            </a:lvl4pPr>
            <a:lvl5pPr marL="2057400" indent="-228600" eaLnBrk="0" hangingPunct="0">
              <a:spcBef>
                <a:spcPct val="20000"/>
              </a:spcBef>
              <a:buClr>
                <a:srgbClr val="D4852E"/>
              </a:buClr>
              <a:buChar char="•"/>
              <a:defRPr sz="2000">
                <a:solidFill>
                  <a:srgbClr val="20336E"/>
                </a:solidFill>
                <a:latin typeface="Arial"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itchFamily="34" charset="0"/>
              </a:defRPr>
            </a:lvl9pPr>
          </a:lstStyle>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fr-FR" altLang="en-US" sz="2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Barres et assemblages</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fr-FR" altLang="en-US" sz="2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Feu </a:t>
            </a:r>
            <a:r>
              <a:rPr kumimoji="0" lang="fr-FR" altLang="en-US" sz="28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(en référence à l’EN 1993-1-2)</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fr-FR" altLang="en-US" sz="2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Fatigue </a:t>
            </a:r>
            <a:r>
              <a:rPr kumimoji="0" lang="fr-FR" altLang="en-US" sz="28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(en référence à l’EN 1993-1-9)</a:t>
            </a:r>
          </a:p>
        </p:txBody>
      </p:sp>
      <p:sp>
        <p:nvSpPr>
          <p:cNvPr id="26632" name="TextBox 5"/>
          <p:cNvSpPr txBox="1">
            <a:spLocks noChangeArrowheads="1"/>
          </p:cNvSpPr>
          <p:nvPr/>
        </p:nvSpPr>
        <p:spPr bwMode="auto">
          <a:xfrm>
            <a:off x="4441371" y="1700213"/>
            <a:ext cx="4139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srgbClr val="002060"/>
                </a:solidFill>
                <a:effectLst/>
                <a:uLnTx/>
                <a:uFillTx/>
                <a:latin typeface="Arial" charset="0"/>
                <a:ea typeface="+mn-ea"/>
                <a:cs typeface="+mn-cs"/>
              </a:rPr>
              <a:t>Nombre de nuances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4427984" y="2223433"/>
          <a:ext cx="4176465" cy="1752600"/>
        </p:xfrm>
        <a:graphic>
          <a:graphicData uri="http://schemas.openxmlformats.org/drawingml/2006/table">
            <a:tbl>
              <a:tblPr firstRow="1" bandRow="1">
                <a:tableStyleId>{5C22544A-7EE6-4342-B048-85BDC9FD1C3A}</a:tableStyleId>
              </a:tblPr>
              <a:tblGrid>
                <a:gridCol w="1485928">
                  <a:extLst>
                    <a:ext uri="{9D8B030D-6E8A-4147-A177-3AD203B41FA5}">
                      <a16:colId xmlns:a16="http://schemas.microsoft.com/office/drawing/2014/main" val="20000"/>
                    </a:ext>
                  </a:extLst>
                </a:gridCol>
                <a:gridCol w="1298382">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tblGrid>
              <a:tr h="370840">
                <a:tc>
                  <a:txBody>
                    <a:bodyPr/>
                    <a:lstStyle/>
                    <a:p>
                      <a:endParaRPr lang="nl-BE" dirty="0"/>
                    </a:p>
                  </a:txBody>
                  <a:tcPr>
                    <a:noFill/>
                  </a:tcPr>
                </a:tc>
                <a:tc>
                  <a:txBody>
                    <a:bodyPr/>
                    <a:lstStyle/>
                    <a:p>
                      <a:pPr algn="ctr"/>
                      <a:r>
                        <a:rPr lang="nl-BE" dirty="0"/>
                        <a:t>EC3-1-4</a:t>
                      </a:r>
                    </a:p>
                  </a:txBody>
                  <a:tcPr/>
                </a:tc>
                <a:tc>
                  <a:txBody>
                    <a:bodyPr/>
                    <a:lstStyle/>
                    <a:p>
                      <a:pPr algn="ctr"/>
                      <a:r>
                        <a:rPr lang="nl-BE" baseline="0" dirty="0"/>
                        <a:t>Future version</a:t>
                      </a:r>
                      <a:endParaRPr lang="nl-BE" dirty="0"/>
                    </a:p>
                  </a:txBody>
                  <a:tcPr/>
                </a:tc>
                <a:extLst>
                  <a:ext uri="{0D108BD9-81ED-4DB2-BD59-A6C34878D82A}">
                    <a16:rowId xmlns:a16="http://schemas.microsoft.com/office/drawing/2014/main" val="10000"/>
                  </a:ext>
                </a:extLst>
              </a:tr>
              <a:tr h="370840">
                <a:tc>
                  <a:txBody>
                    <a:bodyPr/>
                    <a:lstStyle/>
                    <a:p>
                      <a:r>
                        <a:rPr lang="nl-BE" b="1" dirty="0">
                          <a:solidFill>
                            <a:schemeClr val="bg1"/>
                          </a:solidFill>
                        </a:rPr>
                        <a:t>Ferritique</a:t>
                      </a:r>
                    </a:p>
                  </a:txBody>
                  <a:tcPr>
                    <a:solidFill>
                      <a:schemeClr val="accent1"/>
                    </a:solidFill>
                  </a:tcPr>
                </a:tc>
                <a:tc>
                  <a:txBody>
                    <a:bodyPr/>
                    <a:lstStyle/>
                    <a:p>
                      <a:pPr algn="ctr"/>
                      <a:r>
                        <a:rPr lang="nl-BE" dirty="0"/>
                        <a:t>3</a:t>
                      </a:r>
                    </a:p>
                  </a:txBody>
                  <a:tcPr/>
                </a:tc>
                <a:tc>
                  <a:txBody>
                    <a:bodyPr/>
                    <a:lstStyle/>
                    <a:p>
                      <a:pPr algn="ctr"/>
                      <a:r>
                        <a:rPr lang="nl-BE" dirty="0"/>
                        <a:t>3</a:t>
                      </a:r>
                    </a:p>
                  </a:txBody>
                  <a:tcPr/>
                </a:tc>
                <a:extLst>
                  <a:ext uri="{0D108BD9-81ED-4DB2-BD59-A6C34878D82A}">
                    <a16:rowId xmlns:a16="http://schemas.microsoft.com/office/drawing/2014/main" val="10001"/>
                  </a:ext>
                </a:extLst>
              </a:tr>
              <a:tr h="370840">
                <a:tc>
                  <a:txBody>
                    <a:bodyPr/>
                    <a:lstStyle/>
                    <a:p>
                      <a:r>
                        <a:rPr lang="nl-BE" b="1" dirty="0">
                          <a:solidFill>
                            <a:schemeClr val="bg1"/>
                          </a:solidFill>
                        </a:rPr>
                        <a:t>Austénitique</a:t>
                      </a:r>
                    </a:p>
                  </a:txBody>
                  <a:tcPr>
                    <a:solidFill>
                      <a:schemeClr val="accent1"/>
                    </a:solidFill>
                  </a:tcPr>
                </a:tc>
                <a:tc>
                  <a:txBody>
                    <a:bodyPr/>
                    <a:lstStyle/>
                    <a:p>
                      <a:pPr algn="ctr"/>
                      <a:r>
                        <a:rPr lang="nl-BE" dirty="0"/>
                        <a:t>16</a:t>
                      </a:r>
                    </a:p>
                  </a:txBody>
                  <a:tcPr/>
                </a:tc>
                <a:tc>
                  <a:txBody>
                    <a:bodyPr/>
                    <a:lstStyle/>
                    <a:p>
                      <a:pPr algn="ctr"/>
                      <a:r>
                        <a:rPr lang="nl-BE" dirty="0"/>
                        <a:t>16</a:t>
                      </a:r>
                    </a:p>
                  </a:txBody>
                  <a:tcPr/>
                </a:tc>
                <a:extLst>
                  <a:ext uri="{0D108BD9-81ED-4DB2-BD59-A6C34878D82A}">
                    <a16:rowId xmlns:a16="http://schemas.microsoft.com/office/drawing/2014/main" val="10002"/>
                  </a:ext>
                </a:extLst>
              </a:tr>
              <a:tr h="370840">
                <a:tc>
                  <a:txBody>
                    <a:bodyPr/>
                    <a:lstStyle/>
                    <a:p>
                      <a:r>
                        <a:rPr lang="nl-BE" b="1" dirty="0">
                          <a:solidFill>
                            <a:schemeClr val="bg1"/>
                          </a:solidFill>
                        </a:rPr>
                        <a:t>Duplex</a:t>
                      </a:r>
                    </a:p>
                  </a:txBody>
                  <a:tcPr>
                    <a:solidFill>
                      <a:schemeClr val="accent1"/>
                    </a:solidFill>
                  </a:tcPr>
                </a:tc>
                <a:tc>
                  <a:txBody>
                    <a:bodyPr/>
                    <a:lstStyle/>
                    <a:p>
                      <a:pPr algn="ctr"/>
                      <a:r>
                        <a:rPr lang="nl-BE" dirty="0"/>
                        <a:t>2</a:t>
                      </a:r>
                    </a:p>
                  </a:txBody>
                  <a:tcPr/>
                </a:tc>
                <a:tc>
                  <a:txBody>
                    <a:bodyPr/>
                    <a:lstStyle/>
                    <a:p>
                      <a:pPr algn="ctr"/>
                      <a:r>
                        <a:rPr lang="nl-BE" dirty="0"/>
                        <a:t>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9409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altLang="en-US" noProof="0" dirty="0">
                <a:latin typeface="+mn-lt"/>
              </a:rPr>
              <a:t>Autres normes de calcul</a:t>
            </a:r>
          </a:p>
        </p:txBody>
      </p:sp>
      <p:sp>
        <p:nvSpPr>
          <p:cNvPr id="27651" name="Rectangle 3"/>
          <p:cNvSpPr>
            <a:spLocks noGrp="1" noChangeArrowheads="1"/>
          </p:cNvSpPr>
          <p:nvPr>
            <p:ph type="body" idx="1"/>
          </p:nvPr>
        </p:nvSpPr>
        <p:spPr>
          <a:xfrm>
            <a:off x="468312" y="1443712"/>
            <a:ext cx="8370887" cy="5229225"/>
          </a:xfrm>
        </p:spPr>
        <p:txBody>
          <a:bodyPr>
            <a:normAutofit fontScale="92500" lnSpcReduction="20000"/>
          </a:bodyPr>
          <a:lstStyle/>
          <a:p>
            <a:pPr>
              <a:lnSpc>
                <a:spcPct val="120000"/>
              </a:lnSpc>
            </a:pPr>
            <a:r>
              <a:rPr lang="fr-FR" altLang="en-US" sz="3000" b="1" noProof="0" dirty="0">
                <a:latin typeface="+mn-lt"/>
              </a:rPr>
              <a:t>Japon</a:t>
            </a:r>
            <a:r>
              <a:rPr lang="fr-FR" altLang="en-US" sz="3000" noProof="0" dirty="0">
                <a:latin typeface="+mn-lt"/>
              </a:rPr>
              <a:t> – Deux normes : une pour les éléments en acier inoxydable formés à froid et une pour les éléments soudés </a:t>
            </a:r>
          </a:p>
          <a:p>
            <a:pPr>
              <a:lnSpc>
                <a:spcPct val="120000"/>
              </a:lnSpc>
            </a:pPr>
            <a:r>
              <a:rPr lang="fr-FR" altLang="en-US" sz="3000" b="1" noProof="0" dirty="0">
                <a:latin typeface="+mn-lt"/>
              </a:rPr>
              <a:t>Afrique du Sud, Australie, Nouvelle Zélande</a:t>
            </a:r>
            <a:r>
              <a:rPr lang="fr-FR" altLang="en-US" sz="3000" noProof="0" dirty="0">
                <a:latin typeface="+mn-lt"/>
              </a:rPr>
              <a:t> – </a:t>
            </a:r>
            <a:r>
              <a:rPr lang="fr-FR" altLang="en-US" sz="3000" dirty="0"/>
              <a:t>N</a:t>
            </a:r>
            <a:r>
              <a:rPr lang="fr-FR" altLang="en-US" sz="3000" noProof="0" dirty="0">
                <a:latin typeface="+mn-lt"/>
              </a:rPr>
              <a:t>ormes pour les éléments </a:t>
            </a:r>
            <a:r>
              <a:rPr lang="fr-FR" altLang="en-US" sz="3000" dirty="0"/>
              <a:t>en acier inoxydable formés à froid</a:t>
            </a:r>
            <a:endParaRPr lang="fr-FR" altLang="en-US" sz="3000" noProof="0" dirty="0">
              <a:latin typeface="+mn-lt"/>
            </a:endParaRPr>
          </a:p>
          <a:p>
            <a:pPr>
              <a:lnSpc>
                <a:spcPct val="120000"/>
              </a:lnSpc>
            </a:pPr>
            <a:r>
              <a:rPr lang="fr-FR" altLang="en-US" sz="3000" b="1" noProof="0" dirty="0">
                <a:latin typeface="+mn-lt"/>
              </a:rPr>
              <a:t>Chine</a:t>
            </a:r>
            <a:r>
              <a:rPr lang="fr-FR" altLang="en-US" sz="3000" noProof="0" dirty="0">
                <a:latin typeface="+mn-lt"/>
              </a:rPr>
              <a:t> – </a:t>
            </a:r>
            <a:r>
              <a:rPr lang="fr-FR" altLang="en-US" sz="3000" dirty="0"/>
              <a:t>N</a:t>
            </a:r>
            <a:r>
              <a:rPr lang="fr-FR" altLang="en-US" sz="3000" noProof="0" dirty="0">
                <a:latin typeface="+mn-lt"/>
              </a:rPr>
              <a:t>orme en cours de rédaction</a:t>
            </a:r>
          </a:p>
          <a:p>
            <a:pPr>
              <a:lnSpc>
                <a:spcPct val="120000"/>
              </a:lnSpc>
            </a:pPr>
            <a:r>
              <a:rPr lang="fr-FR" altLang="en-US" sz="3000" b="1" noProof="0" dirty="0">
                <a:latin typeface="+mn-lt"/>
              </a:rPr>
              <a:t>USA</a:t>
            </a:r>
            <a:r>
              <a:rPr lang="fr-FR" altLang="en-US" sz="3000" noProof="0" dirty="0">
                <a:latin typeface="+mn-lt"/>
              </a:rPr>
              <a:t> – </a:t>
            </a:r>
            <a:r>
              <a:rPr lang="fr-FR" altLang="en-US" sz="3000" dirty="0"/>
              <a:t>Spécifications de l’ASCE pour les éléments formés à froid et Guide de calcul de l’A</a:t>
            </a:r>
            <a:r>
              <a:rPr lang="fr-FR" altLang="en-US" sz="3000" noProof="0" dirty="0">
                <a:latin typeface="+mn-lt"/>
              </a:rPr>
              <a:t>ISC pour les éléments de structure en acier inoxydable laminés à chaud et soudés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9375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71851" y="2827473"/>
            <a:ext cx="3039760" cy="3103777"/>
          </a:xfrm>
          <a:solidFill>
            <a:schemeClr val="accent5">
              <a:lumMod val="40000"/>
              <a:lumOff val="60000"/>
            </a:schemeClr>
          </a:solidFill>
        </p:spPr>
        <p:txBody>
          <a:bodyPr>
            <a:noAutofit/>
          </a:bodyPr>
          <a:lstStyle/>
          <a:p>
            <a:pPr marL="0" indent="0" algn="just">
              <a:buNone/>
            </a:pPr>
            <a:r>
              <a:rPr lang="fr-FR" altLang="en-US" sz="2000" noProof="0" dirty="0">
                <a:latin typeface="+mn-lt"/>
              </a:rPr>
              <a:t>Les prochaines diapos </a:t>
            </a:r>
            <a:r>
              <a:rPr lang="fr-FR" altLang="en-US" sz="2000" dirty="0"/>
              <a:t>présentent </a:t>
            </a:r>
            <a:r>
              <a:rPr lang="fr-FR" altLang="en-US" sz="2000" noProof="0" dirty="0">
                <a:latin typeface="+mn-lt"/>
              </a:rPr>
              <a:t>un résumé des règles de calcul </a:t>
            </a:r>
            <a:r>
              <a:rPr lang="fr-FR" altLang="en-US" sz="2000" dirty="0"/>
              <a:t>issues de l’EN 1993-1-4 pour </a:t>
            </a:r>
            <a:r>
              <a:rPr lang="fr-FR" altLang="en-US" sz="2000" noProof="0" dirty="0">
                <a:latin typeface="+mn-lt"/>
              </a:rPr>
              <a:t>l’acier inoxydable. Elles mettent également en évidence les principales différences qui existent avec les règles équivalentes pour l’acier au carbone.</a:t>
            </a:r>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2"/>
          <a:stretch>
            <a:fillRect/>
          </a:stretch>
        </p:blipFill>
        <p:spPr bwMode="auto">
          <a:xfrm>
            <a:off x="3708400" y="1773238"/>
            <a:ext cx="5111750" cy="309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7" name="TextBox 6"/>
          <p:cNvSpPr txBox="1">
            <a:spLocks noChangeArrowheads="1"/>
          </p:cNvSpPr>
          <p:nvPr/>
        </p:nvSpPr>
        <p:spPr bwMode="auto">
          <a:xfrm>
            <a:off x="3707296" y="4945063"/>
            <a:ext cx="52573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1600" b="0" i="0" u="none" strike="noStrike" kern="1200" cap="none" spc="0" normalizeH="0" baseline="0" noProof="0" dirty="0">
                <a:ln>
                  <a:noFill/>
                </a:ln>
                <a:solidFill>
                  <a:prstClr val="black"/>
                </a:solidFill>
                <a:effectLst/>
                <a:uLnTx/>
                <a:uFillTx/>
                <a:latin typeface="Calibri"/>
                <a:ea typeface="+mn-ea"/>
                <a:cs typeface="+mn-cs"/>
              </a:rPr>
              <a:t>Poteaux résistant aux explosions pour l’auvent de l'entrée du « Seven World Trade Centre », New York</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a:spLocks noGrp="1"/>
          </p:cNvSpPr>
          <p:nvPr>
            <p:ph type="title"/>
          </p:nvPr>
        </p:nvSpPr>
        <p:spPr>
          <a:xfrm>
            <a:off x="0" y="179388"/>
            <a:ext cx="9144000" cy="1169987"/>
          </a:xfrm>
        </p:spPr>
        <p:txBody>
          <a:bodyPr>
            <a:normAutofit fontScale="90000"/>
          </a:bodyPr>
          <a:lstStyle/>
          <a:p>
            <a:r>
              <a:rPr lang="fr-FR" altLang="en-US" sz="3200" noProof="0" dirty="0">
                <a:latin typeface="+mn-lt"/>
              </a:rPr>
              <a:t>Eurocode 3 : Calcul des structures en acier </a:t>
            </a:r>
            <a:br>
              <a:rPr lang="fr-FR" altLang="en-US" sz="3200" noProof="0" dirty="0">
                <a:latin typeface="+mn-lt"/>
              </a:rPr>
            </a:br>
            <a:r>
              <a:rPr lang="fr-FR" altLang="en-US" sz="3000" noProof="0" dirty="0">
                <a:latin typeface="+mn-lt"/>
              </a:rPr>
              <a:t>Partie 1.4 : Règles supplémentaires pour les aciers inoxydables</a:t>
            </a:r>
          </a:p>
        </p:txBody>
      </p:sp>
    </p:spTree>
    <p:extLst>
      <p:ext uri="{BB962C8B-B14F-4D97-AF65-F5344CB8AC3E}">
        <p14:creationId xmlns:p14="http://schemas.microsoft.com/office/powerpoint/2010/main" val="1420525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5989" y="274638"/>
            <a:ext cx="8266669" cy="1143000"/>
          </a:xfrm>
        </p:spPr>
        <p:txBody>
          <a:bodyPr>
            <a:normAutofit fontScale="90000"/>
          </a:bodyPr>
          <a:lstStyle/>
          <a:p>
            <a:r>
              <a:rPr lang="fr-FR" altLang="en-US" sz="3600" dirty="0"/>
              <a:t>Expressions pour la classification des </a:t>
            </a:r>
            <a:r>
              <a:rPr lang="fr-FR" altLang="en-US" sz="3600" noProof="0" dirty="0">
                <a:latin typeface="+mn-lt"/>
              </a:rPr>
              <a:t>sections et le voilement local selon l’EN 1993-1-4</a:t>
            </a:r>
          </a:p>
        </p:txBody>
      </p:sp>
      <p:sp>
        <p:nvSpPr>
          <p:cNvPr id="29699" name="Rectangle 3"/>
          <p:cNvSpPr>
            <a:spLocks noGrp="1" noChangeArrowheads="1"/>
          </p:cNvSpPr>
          <p:nvPr>
            <p:ph type="body" idx="1"/>
          </p:nvPr>
        </p:nvSpPr>
        <p:spPr>
          <a:xfrm>
            <a:off x="407774" y="1773237"/>
            <a:ext cx="8489092" cy="2848189"/>
          </a:xfrm>
        </p:spPr>
        <p:txBody>
          <a:bodyPr>
            <a:normAutofit lnSpcReduction="10000"/>
          </a:bodyPr>
          <a:lstStyle/>
          <a:p>
            <a:r>
              <a:rPr lang="fr-FR" altLang="en-US" dirty="0"/>
              <a:t>Limites des rapports largeur-épaisseur plus basses que pour l’acier au carbone</a:t>
            </a:r>
          </a:p>
          <a:p>
            <a:pPr eaLnBrk="1" hangingPunct="1"/>
            <a:endParaRPr lang="fr-FR" altLang="en-US" sz="2200" noProof="0" dirty="0">
              <a:latin typeface="+mn-lt"/>
            </a:endParaRPr>
          </a:p>
          <a:p>
            <a:pPr eaLnBrk="1" hangingPunct="1"/>
            <a:r>
              <a:rPr lang="fr-FR" altLang="en-US" dirty="0"/>
              <a:t>Expressions légèrement différentes pour le calcul des largeurs efficaces des parois comprimées</a:t>
            </a:r>
            <a:endParaRPr lang="fr-FR" altLang="en-US" noProof="0" dirty="0">
              <a:latin typeface="+mn-lt"/>
            </a:endParaRPr>
          </a:p>
        </p:txBody>
      </p:sp>
      <p:sp>
        <p:nvSpPr>
          <p:cNvPr id="30725" name="TextBox 1"/>
          <p:cNvSpPr txBox="1">
            <a:spLocks noChangeArrowheads="1"/>
          </p:cNvSpPr>
          <p:nvPr/>
        </p:nvSpPr>
        <p:spPr bwMode="auto">
          <a:xfrm>
            <a:off x="377250" y="4598408"/>
            <a:ext cx="8207375" cy="181588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pitchFamily="34" charset="0"/>
              </a:defRPr>
            </a:lvl1pPr>
            <a:lvl2pPr marL="742950" indent="-285750" eaLnBrk="0" hangingPunct="0">
              <a:spcBef>
                <a:spcPct val="20000"/>
              </a:spcBef>
              <a:buClr>
                <a:srgbClr val="D4852E"/>
              </a:buClr>
              <a:buChar char="•"/>
              <a:defRPr sz="2800">
                <a:solidFill>
                  <a:srgbClr val="20336E"/>
                </a:solidFill>
                <a:latin typeface="Arial" pitchFamily="34" charset="0"/>
              </a:defRPr>
            </a:lvl2pPr>
            <a:lvl3pPr marL="1143000" indent="-228600" eaLnBrk="0" hangingPunct="0">
              <a:spcBef>
                <a:spcPct val="20000"/>
              </a:spcBef>
              <a:buClr>
                <a:srgbClr val="D4852E"/>
              </a:buClr>
              <a:defRPr sz="2000">
                <a:solidFill>
                  <a:srgbClr val="20336E"/>
                </a:solidFill>
                <a:latin typeface="Arial" pitchFamily="34" charset="0"/>
              </a:defRPr>
            </a:lvl3pPr>
            <a:lvl4pPr marL="1600200" indent="-228600" eaLnBrk="0" hangingPunct="0">
              <a:spcBef>
                <a:spcPct val="20000"/>
              </a:spcBef>
              <a:buClr>
                <a:srgbClr val="D4852E"/>
              </a:buClr>
              <a:buChar char="•"/>
              <a:defRPr sz="2000">
                <a:solidFill>
                  <a:srgbClr val="20336E"/>
                </a:solidFill>
                <a:latin typeface="Arial" pitchFamily="34" charset="0"/>
              </a:defRPr>
            </a:lvl4pPr>
            <a:lvl5pPr marL="2057400" indent="-228600" eaLnBrk="0" hangingPunct="0">
              <a:spcBef>
                <a:spcPct val="20000"/>
              </a:spcBef>
              <a:buClr>
                <a:srgbClr val="D4852E"/>
              </a:buClr>
              <a:buChar char="•"/>
              <a:defRPr sz="2000">
                <a:solidFill>
                  <a:srgbClr val="20336E"/>
                </a:solidFill>
                <a:latin typeface="Arial"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prstClr val="black"/>
                </a:solidFill>
                <a:effectLst/>
                <a:uLnTx/>
                <a:uFillTx/>
                <a:latin typeface="Calibri"/>
                <a:ea typeface="+mn-ea"/>
                <a:cs typeface="Arial" pitchFamily="34" charset="0"/>
              </a:rPr>
              <a:t>Cependant…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prstClr val="black"/>
                </a:solidFill>
                <a:effectLst/>
                <a:uLnTx/>
                <a:uFillTx/>
                <a:latin typeface="Calibri"/>
                <a:ea typeface="+mn-ea"/>
                <a:cs typeface="Arial" pitchFamily="34" charset="0"/>
              </a:rPr>
              <a:t>La prochaine version de l’EN 1993-1-4 contiendra des expressions </a:t>
            </a:r>
            <a:r>
              <a:rPr kumimoji="0" lang="fr-FR" altLang="en-US" sz="2800" b="0" i="0" u="sng" strike="noStrike" kern="1200" cap="none" spc="0" normalizeH="0" baseline="0" noProof="0" dirty="0">
                <a:ln>
                  <a:noFill/>
                </a:ln>
                <a:solidFill>
                  <a:prstClr val="black"/>
                </a:solidFill>
                <a:effectLst/>
                <a:uLnTx/>
                <a:uFillTx/>
                <a:latin typeface="Calibri"/>
                <a:ea typeface="+mn-ea"/>
                <a:cs typeface="Arial" pitchFamily="34" charset="0"/>
              </a:rPr>
              <a:t>moins conservatives</a:t>
            </a:r>
            <a:r>
              <a:rPr kumimoji="0" lang="fr-FR" altLang="en-US" sz="2800" b="0" i="0" u="none" strike="noStrike" kern="1200" cap="none" spc="0" normalizeH="0" baseline="0" noProof="0" dirty="0">
                <a:ln>
                  <a:noFill/>
                </a:ln>
                <a:solidFill>
                  <a:prstClr val="black"/>
                </a:solidFill>
                <a:effectLst/>
                <a:uLnTx/>
                <a:uFillTx/>
                <a:latin typeface="Calibri"/>
                <a:ea typeface="+mn-ea"/>
                <a:cs typeface="Arial" pitchFamily="34" charset="0"/>
              </a:rPr>
              <a:t> pour les limites de classification et pour les largeur efficaces.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02554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altLang="en-US" sz="3200" dirty="0"/>
              <a:t>Classification des sections </a:t>
            </a:r>
            <a:r>
              <a:rPr lang="fr-FR" altLang="en-US" sz="3200" noProof="0" dirty="0">
                <a:latin typeface="+mn-lt"/>
              </a:rPr>
              <a:t>&amp; </a:t>
            </a:r>
            <a:r>
              <a:rPr lang="fr-FR" altLang="en-US" sz="3200" dirty="0"/>
              <a:t>expressions pour le voilement selon l’EN 1993-1-4</a:t>
            </a:r>
            <a:endParaRPr lang="fr-FR" sz="3200" noProof="0" dirty="0">
              <a:latin typeface="+mn-lt"/>
            </a:endParaRPr>
          </a:p>
        </p:txBody>
      </p:sp>
      <p:sp>
        <p:nvSpPr>
          <p:cNvPr id="3" name="Tijdelijke aanduiding voor inhoud 2"/>
          <p:cNvSpPr>
            <a:spLocks noGrp="1"/>
          </p:cNvSpPr>
          <p:nvPr>
            <p:ph idx="1"/>
          </p:nvPr>
        </p:nvSpPr>
        <p:spPr/>
        <p:txBody>
          <a:bodyPr/>
          <a:lstStyle/>
          <a:p>
            <a:r>
              <a:rPr lang="fr-FR" dirty="0"/>
              <a:t>Parois comprimées </a:t>
            </a:r>
            <a:r>
              <a:rPr lang="fr-FR" noProof="0" dirty="0">
                <a:latin typeface="+mn-lt"/>
              </a:rPr>
              <a:t>internes</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Tijdelijke aanduiding voor inhoud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317328"/>
            <a:ext cx="5230229" cy="1745444"/>
          </a:xfrm>
          <a:prstGeom prst="rect">
            <a:avLst/>
          </a:prstGeom>
        </p:spPr>
      </p:pic>
      <p:graphicFrame>
        <p:nvGraphicFramePr>
          <p:cNvPr id="8" name="Tabel 7"/>
          <p:cNvGraphicFramePr>
            <a:graphicFrameLocks noGrp="1"/>
          </p:cNvGraphicFramePr>
          <p:nvPr/>
        </p:nvGraphicFramePr>
        <p:xfrm>
          <a:off x="587139" y="4359162"/>
          <a:ext cx="8114100" cy="1854200"/>
        </p:xfrm>
        <a:graphic>
          <a:graphicData uri="http://schemas.openxmlformats.org/drawingml/2006/table">
            <a:tbl>
              <a:tblPr firstRow="1" bandRow="1">
                <a:tableStyleId>{5C22544A-7EE6-4342-B048-85BDC9FD1C3A}</a:tableStyleId>
              </a:tblPr>
              <a:tblGrid>
                <a:gridCol w="658501">
                  <a:extLst>
                    <a:ext uri="{9D8B030D-6E8A-4147-A177-3AD203B41FA5}">
                      <a16:colId xmlns:a16="http://schemas.microsoft.com/office/drawing/2014/main" val="20000"/>
                    </a:ext>
                  </a:extLst>
                </a:gridCol>
                <a:gridCol w="1199399">
                  <a:extLst>
                    <a:ext uri="{9D8B030D-6E8A-4147-A177-3AD203B41FA5}">
                      <a16:colId xmlns:a16="http://schemas.microsoft.com/office/drawing/2014/main" val="20001"/>
                    </a:ext>
                  </a:extLst>
                </a:gridCol>
                <a:gridCol w="1251240">
                  <a:extLst>
                    <a:ext uri="{9D8B030D-6E8A-4147-A177-3AD203B41FA5}">
                      <a16:colId xmlns:a16="http://schemas.microsoft.com/office/drawing/2014/main" val="20002"/>
                    </a:ext>
                  </a:extLst>
                </a:gridCol>
                <a:gridCol w="1251240">
                  <a:extLst>
                    <a:ext uri="{9D8B030D-6E8A-4147-A177-3AD203B41FA5}">
                      <a16:colId xmlns:a16="http://schemas.microsoft.com/office/drawing/2014/main" val="20003"/>
                    </a:ext>
                  </a:extLst>
                </a:gridCol>
                <a:gridCol w="1251240">
                  <a:extLst>
                    <a:ext uri="{9D8B030D-6E8A-4147-A177-3AD203B41FA5}">
                      <a16:colId xmlns:a16="http://schemas.microsoft.com/office/drawing/2014/main" val="20004"/>
                    </a:ext>
                  </a:extLst>
                </a:gridCol>
                <a:gridCol w="1251240">
                  <a:extLst>
                    <a:ext uri="{9D8B030D-6E8A-4147-A177-3AD203B41FA5}">
                      <a16:colId xmlns:a16="http://schemas.microsoft.com/office/drawing/2014/main" val="20005"/>
                    </a:ext>
                  </a:extLst>
                </a:gridCol>
                <a:gridCol w="1251240">
                  <a:extLst>
                    <a:ext uri="{9D8B030D-6E8A-4147-A177-3AD203B41FA5}">
                      <a16:colId xmlns:a16="http://schemas.microsoft.com/office/drawing/2014/main" val="20006"/>
                    </a:ext>
                  </a:extLst>
                </a:gridCol>
              </a:tblGrid>
              <a:tr h="370840">
                <a:tc>
                  <a:txBody>
                    <a:bodyPr/>
                    <a:lstStyle/>
                    <a:p>
                      <a:endParaRPr lang="fr-FR" noProof="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r>
                        <a:rPr lang="fr-FR" sz="1600" noProof="0" dirty="0"/>
                        <a:t>EC3-1-1 : Acier au carbone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tc gridSpan="2">
                  <a:txBody>
                    <a:bodyPr/>
                    <a:lstStyle/>
                    <a:p>
                      <a:r>
                        <a:rPr lang="fr-FR" sz="1600" noProof="0" dirty="0"/>
                        <a:t>EC3-1-4 : Acier inoxydable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dirty="0"/>
                    </a:p>
                  </a:txBody>
                  <a:tcPr/>
                </a:tc>
                <a:tc gridSpan="2">
                  <a:txBody>
                    <a:bodyPr/>
                    <a:lstStyle/>
                    <a:p>
                      <a:r>
                        <a:rPr lang="fr-FR" sz="1600" noProof="0" dirty="0"/>
                        <a:t>EC3-1-4 : Future</a:t>
                      </a:r>
                      <a:r>
                        <a:rPr lang="fr-FR" sz="1600" baseline="0" noProof="0" dirty="0"/>
                        <a:t> version</a:t>
                      </a:r>
                      <a:endParaRPr lang="fr-FR" sz="1600" noProof="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fr-FR" sz="1400" b="1" kern="1200" noProof="0" dirty="0">
                          <a:solidFill>
                            <a:schemeClr val="lt1"/>
                          </a:solidFill>
                          <a:latin typeface="+mn-lt"/>
                          <a:ea typeface="+mn-ea"/>
                          <a:cs typeface="+mn-cs"/>
                        </a:rPr>
                        <a:t>Classe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Flexion</a:t>
                      </a: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Flexion</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Flexion</a:t>
                      </a: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txBody>
                  <a:tcPr>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fr-FR" sz="1400" b="1" noProof="0" dirty="0">
                          <a:solidFill>
                            <a:schemeClr val="bg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fr-FR" sz="1400" noProof="0" dirty="0"/>
                        <a:t>c/t ≤ 72ε</a:t>
                      </a: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33ε</a:t>
                      </a:r>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56ε</a:t>
                      </a:r>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25,7ε</a:t>
                      </a:r>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72ε</a:t>
                      </a: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33ε</a:t>
                      </a:r>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fr-FR" sz="1400" b="1" noProof="0"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83ε</a:t>
                      </a: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38ε</a:t>
                      </a:r>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58,2ε</a:t>
                      </a:r>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26,7ε</a:t>
                      </a:r>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76ε</a:t>
                      </a: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35ε</a:t>
                      </a:r>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fr-FR" sz="1400" b="1" noProof="0" dirty="0">
                          <a:solidFill>
                            <a:schemeClr val="bg1"/>
                          </a:solidFill>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124ε</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42ε</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74,8ε</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30,7ε</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90ε</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37ε</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graphicFrame>
        <p:nvGraphicFramePr>
          <p:cNvPr id="288770" name="Object 2"/>
          <p:cNvGraphicFramePr>
            <a:graphicFrameLocks noChangeAspect="1"/>
          </p:cNvGraphicFramePr>
          <p:nvPr/>
        </p:nvGraphicFramePr>
        <p:xfrm>
          <a:off x="6502400" y="2613025"/>
          <a:ext cx="2159000" cy="858838"/>
        </p:xfrm>
        <a:graphic>
          <a:graphicData uri="http://schemas.openxmlformats.org/presentationml/2006/ole">
            <mc:AlternateContent xmlns:mc="http://schemas.openxmlformats.org/markup-compatibility/2006">
              <mc:Choice xmlns:v="urn:schemas-microsoft-com:vml" Requires="v">
                <p:oleObj spid="_x0000_s2050" name="Équation" r:id="rId4" imgW="1270000" imgH="508000" progId="Equation.3">
                  <p:embed/>
                </p:oleObj>
              </mc:Choice>
              <mc:Fallback>
                <p:oleObj name="Équation" r:id="rId4" imgW="1270000" imgH="508000" progId="Equation.3">
                  <p:embed/>
                  <p:pic>
                    <p:nvPicPr>
                      <p:cNvPr id="2887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613025"/>
                        <a:ext cx="21590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5243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altLang="en-US" sz="3200" dirty="0"/>
              <a:t>Classification des sections &amp; expressions pour le voilement selon l’EN 1993-1-4</a:t>
            </a:r>
            <a:endParaRPr lang="fr-FR" sz="3200" noProof="0" dirty="0">
              <a:latin typeface="+mn-lt"/>
            </a:endParaRPr>
          </a:p>
        </p:txBody>
      </p:sp>
      <p:sp>
        <p:nvSpPr>
          <p:cNvPr id="3" name="Tijdelijke aanduiding voor inhoud 2"/>
          <p:cNvSpPr>
            <a:spLocks noGrp="1"/>
          </p:cNvSpPr>
          <p:nvPr>
            <p:ph idx="1"/>
          </p:nvPr>
        </p:nvSpPr>
        <p:spPr/>
        <p:txBody>
          <a:bodyPr/>
          <a:lstStyle/>
          <a:p>
            <a:r>
              <a:rPr lang="fr-FR" noProof="0" dirty="0">
                <a:latin typeface="+mn-lt"/>
              </a:rPr>
              <a:t>Parois comprimées en console</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Tijdelijke aanduiding voor inhoud 3"/>
          <p:cNvPicPr>
            <a:picLocks noChangeAspect="1"/>
          </p:cNvPicPr>
          <p:nvPr/>
        </p:nvPicPr>
        <p:blipFill>
          <a:blip r:embed="rId3" cstate="print"/>
          <a:stretch>
            <a:fillRect/>
          </a:stretch>
        </p:blipFill>
        <p:spPr>
          <a:xfrm>
            <a:off x="2210831" y="2276872"/>
            <a:ext cx="4124325" cy="1714500"/>
          </a:xfrm>
          <a:prstGeom prst="rect">
            <a:avLst/>
          </a:prstGeom>
        </p:spPr>
      </p:pic>
      <p:pic>
        <p:nvPicPr>
          <p:cNvPr id="10" name="Afbeelding 9"/>
          <p:cNvPicPr>
            <a:picLocks noChangeAspect="1"/>
          </p:cNvPicPr>
          <p:nvPr/>
        </p:nvPicPr>
        <p:blipFill>
          <a:blip r:embed="rId4" cstate="print"/>
          <a:stretch>
            <a:fillRect/>
          </a:stretch>
        </p:blipFill>
        <p:spPr>
          <a:xfrm>
            <a:off x="582479" y="2276872"/>
            <a:ext cx="1123950" cy="1762125"/>
          </a:xfrm>
          <a:prstGeom prst="rect">
            <a:avLst/>
          </a:prstGeom>
        </p:spPr>
      </p:pic>
      <p:graphicFrame>
        <p:nvGraphicFramePr>
          <p:cNvPr id="11" name="Tabel 10"/>
          <p:cNvGraphicFramePr>
            <a:graphicFrameLocks noGrp="1"/>
          </p:cNvGraphicFramePr>
          <p:nvPr/>
        </p:nvGraphicFramePr>
        <p:xfrm>
          <a:off x="917858" y="4361662"/>
          <a:ext cx="7289750" cy="2209800"/>
        </p:xfrm>
        <a:graphic>
          <a:graphicData uri="http://schemas.openxmlformats.org/drawingml/2006/table">
            <a:tbl>
              <a:tblPr firstRow="1" bandRow="1">
                <a:tableStyleId>{5C22544A-7EE6-4342-B048-85BDC9FD1C3A}</a:tableStyleId>
              </a:tblPr>
              <a:tblGrid>
                <a:gridCol w="651294">
                  <a:extLst>
                    <a:ext uri="{9D8B030D-6E8A-4147-A177-3AD203B41FA5}">
                      <a16:colId xmlns:a16="http://schemas.microsoft.com/office/drawing/2014/main" val="20000"/>
                    </a:ext>
                  </a:extLst>
                </a:gridCol>
                <a:gridCol w="1659614">
                  <a:extLst>
                    <a:ext uri="{9D8B030D-6E8A-4147-A177-3AD203B41FA5}">
                      <a16:colId xmlns:a16="http://schemas.microsoft.com/office/drawing/2014/main" val="20001"/>
                    </a:ext>
                  </a:extLst>
                </a:gridCol>
                <a:gridCol w="1659614">
                  <a:extLst>
                    <a:ext uri="{9D8B030D-6E8A-4147-A177-3AD203B41FA5}">
                      <a16:colId xmlns:a16="http://schemas.microsoft.com/office/drawing/2014/main" val="20002"/>
                    </a:ext>
                  </a:extLst>
                </a:gridCol>
                <a:gridCol w="1659614">
                  <a:extLst>
                    <a:ext uri="{9D8B030D-6E8A-4147-A177-3AD203B41FA5}">
                      <a16:colId xmlns:a16="http://schemas.microsoft.com/office/drawing/2014/main" val="20003"/>
                    </a:ext>
                  </a:extLst>
                </a:gridCol>
                <a:gridCol w="1659614">
                  <a:extLst>
                    <a:ext uri="{9D8B030D-6E8A-4147-A177-3AD203B41FA5}">
                      <a16:colId xmlns:a16="http://schemas.microsoft.com/office/drawing/2014/main" val="20004"/>
                    </a:ext>
                  </a:extLst>
                </a:gridCol>
              </a:tblGrid>
              <a:tr h="370840">
                <a:tc>
                  <a:txBody>
                    <a:bodyPr/>
                    <a:lstStyle/>
                    <a:p>
                      <a:endParaRPr lang="fr-FR" noProof="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ctr"/>
                      <a:r>
                        <a:rPr lang="fr-FR" sz="1600" noProof="0" dirty="0"/>
                        <a:t>EC3-1-1 : </a:t>
                      </a:r>
                      <a:r>
                        <a:rPr lang="fr-FR" sz="1600" b="1" noProof="0" dirty="0"/>
                        <a:t>Acier au carbone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lang="fr-FR" sz="1600" noProof="0" dirty="0"/>
                        <a:t>EC3-1-4 : Acier inoxydable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fr-FR" sz="1600" noProof="0" dirty="0"/>
                        <a:t>EC3-1-4 : Future</a:t>
                      </a:r>
                      <a:r>
                        <a:rPr lang="fr-FR" sz="1600" baseline="0" noProof="0" dirty="0"/>
                        <a:t> version</a:t>
                      </a:r>
                      <a:endParaRPr lang="fr-FR" sz="1600" noProof="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algn="l" defTabSz="914400" rtl="0" eaLnBrk="1" latinLnBrk="0" hangingPunct="1"/>
                      <a:r>
                        <a:rPr lang="fr-FR" sz="1400" b="1" kern="1200" noProof="0" dirty="0">
                          <a:solidFill>
                            <a:schemeClr val="lt1"/>
                          </a:solidFill>
                          <a:latin typeface="+mn-lt"/>
                          <a:ea typeface="+mn-ea"/>
                          <a:cs typeface="+mn-cs"/>
                        </a:rPr>
                        <a:t>Classe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br>
                        <a:rPr lang="fr-FR" sz="1400" b="1" kern="1200" noProof="0" dirty="0">
                          <a:solidFill>
                            <a:schemeClr val="lt1"/>
                          </a:solidFill>
                          <a:latin typeface="+mn-lt"/>
                          <a:ea typeface="+mn-ea"/>
                          <a:cs typeface="+mn-cs"/>
                        </a:rPr>
                      </a:br>
                      <a:r>
                        <a:rPr lang="fr-FR" sz="1400" b="1" kern="1200" noProof="0" dirty="0">
                          <a:solidFill>
                            <a:schemeClr val="lt1"/>
                          </a:solidFill>
                          <a:latin typeface="+mn-lt"/>
                          <a:ea typeface="+mn-ea"/>
                          <a:cs typeface="+mn-cs"/>
                        </a:rPr>
                        <a:t>Soudé</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p>
                      <a:pPr marL="0" algn="ctr" defTabSz="914400" rtl="0" eaLnBrk="1" latinLnBrk="0" hangingPunct="1"/>
                      <a:r>
                        <a:rPr lang="fr-FR" sz="1400" b="1" kern="1200" noProof="0" dirty="0">
                          <a:solidFill>
                            <a:schemeClr val="lt1"/>
                          </a:solidFill>
                          <a:latin typeface="+mn-lt"/>
                          <a:ea typeface="+mn-ea"/>
                          <a:cs typeface="+mn-cs"/>
                        </a:rPr>
                        <a:t>Formé à froid</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fr-FR" sz="1400" b="1" kern="1200" noProof="0" dirty="0">
                          <a:solidFill>
                            <a:schemeClr val="lt1"/>
                          </a:solidFill>
                          <a:latin typeface="+mn-lt"/>
                          <a:ea typeface="+mn-ea"/>
                          <a:cs typeface="+mn-cs"/>
                        </a:rPr>
                        <a:t>Compression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fr-FR" sz="1400" b="1" noProof="0" dirty="0">
                          <a:solidFill>
                            <a:schemeClr val="bg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9ε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9ε</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10ε</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9ε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fr-FR" sz="1400" b="1" noProof="0"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10ε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9,4ε</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10,4ε</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10ε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fr-FR" sz="1400" b="1" noProof="0" dirty="0">
                          <a:solidFill>
                            <a:schemeClr val="bg1"/>
                          </a:solidFill>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14ε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11ε</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11,9ε</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a:t>c/t ≤ 14ε</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graphicFrame>
        <p:nvGraphicFramePr>
          <p:cNvPr id="287745" name="Object 1"/>
          <p:cNvGraphicFramePr>
            <a:graphicFrameLocks noChangeAspect="1"/>
          </p:cNvGraphicFramePr>
          <p:nvPr/>
        </p:nvGraphicFramePr>
        <p:xfrm>
          <a:off x="6502400" y="2613025"/>
          <a:ext cx="2159000" cy="858838"/>
        </p:xfrm>
        <a:graphic>
          <a:graphicData uri="http://schemas.openxmlformats.org/presentationml/2006/ole">
            <mc:AlternateContent xmlns:mc="http://schemas.openxmlformats.org/markup-compatibility/2006">
              <mc:Choice xmlns:v="urn:schemas-microsoft-com:vml" Requires="v">
                <p:oleObj spid="_x0000_s3074" name="Équation" r:id="rId5" imgW="1270000" imgH="508000" progId="Equation.3">
                  <p:embed/>
                </p:oleObj>
              </mc:Choice>
              <mc:Fallback>
                <p:oleObj name="Équation" r:id="rId5" imgW="1270000" imgH="508000" progId="Equation.3">
                  <p:embed/>
                  <p:pic>
                    <p:nvPicPr>
                      <p:cNvPr id="287745"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2613025"/>
                        <a:ext cx="21590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451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fr-FR" altLang="en-US" sz="3600" noProof="0" dirty="0">
                <a:latin typeface="+mn-lt"/>
              </a:rPr>
              <a:t>Calcul de poutres et de poteaux</a:t>
            </a:r>
          </a:p>
        </p:txBody>
      </p:sp>
      <p:sp>
        <p:nvSpPr>
          <p:cNvPr id="30723" name="Rectangle 3"/>
          <p:cNvSpPr>
            <a:spLocks noGrp="1" noChangeArrowheads="1"/>
          </p:cNvSpPr>
          <p:nvPr>
            <p:ph type="body" idx="1"/>
          </p:nvPr>
        </p:nvSpPr>
        <p:spPr>
          <a:xfrm>
            <a:off x="611188" y="1557338"/>
            <a:ext cx="8062912" cy="4365625"/>
          </a:xfrm>
        </p:spPr>
        <p:txBody>
          <a:bodyPr>
            <a:normAutofit/>
          </a:bodyPr>
          <a:lstStyle/>
          <a:p>
            <a:r>
              <a:rPr lang="fr-FR" altLang="en-US" sz="2800" noProof="0" dirty="0">
                <a:latin typeface="+mn-lt"/>
              </a:rPr>
              <a:t>En général, </a:t>
            </a:r>
            <a:r>
              <a:rPr lang="fr-FR" altLang="en-US" sz="2800" u="sng" noProof="0" dirty="0">
                <a:latin typeface="+mn-lt"/>
              </a:rPr>
              <a:t>l’approche est la même </a:t>
            </a:r>
            <a:r>
              <a:rPr lang="fr-FR" altLang="en-US" sz="2800" noProof="0" dirty="0">
                <a:latin typeface="+mn-lt"/>
              </a:rPr>
              <a:t>que pour l’acier au carbone</a:t>
            </a:r>
          </a:p>
          <a:p>
            <a:endParaRPr lang="fr-FR" altLang="en-US" sz="2800" noProof="0" dirty="0">
              <a:latin typeface="+mn-lt"/>
            </a:endParaRPr>
          </a:p>
          <a:p>
            <a:r>
              <a:rPr lang="fr-FR" altLang="en-US" sz="2800" u="sng" noProof="0" dirty="0">
                <a:latin typeface="+mn-lt"/>
              </a:rPr>
              <a:t>Mais les courbes de flambement sont différentes</a:t>
            </a:r>
            <a:r>
              <a:rPr lang="fr-FR" altLang="en-US" sz="2800" noProof="0" dirty="0">
                <a:latin typeface="+mn-lt"/>
              </a:rPr>
              <a:t>, pour le flambement et pour le déversement</a:t>
            </a:r>
          </a:p>
          <a:p>
            <a:endParaRPr lang="fr-FR" altLang="en-US" sz="2800" noProof="0" dirty="0">
              <a:latin typeface="+mn-lt"/>
            </a:endParaRPr>
          </a:p>
          <a:p>
            <a:r>
              <a:rPr lang="fr-FR" altLang="en-US" sz="2800" dirty="0"/>
              <a:t>e</a:t>
            </a:r>
            <a:r>
              <a:rPr lang="fr-FR" altLang="en-US" sz="2800" noProof="0" dirty="0">
                <a:latin typeface="+mn-lt"/>
              </a:rPr>
              <a:t>t il faut s’assurer </a:t>
            </a:r>
            <a:r>
              <a:rPr lang="fr-FR" altLang="en-US" sz="2800" u="sng" noProof="0" dirty="0"/>
              <a:t>d’utiliser la valeur correcte de f</a:t>
            </a:r>
            <a:r>
              <a:rPr lang="fr-FR" altLang="en-US" sz="2800" baseline="-25000" noProof="0" dirty="0">
                <a:latin typeface="+mn-lt"/>
              </a:rPr>
              <a:t>y</a:t>
            </a:r>
            <a:r>
              <a:rPr lang="fr-FR" altLang="en-US" sz="2800" noProof="0" dirty="0">
                <a:latin typeface="+mn-lt"/>
              </a:rPr>
              <a:t> selon la nuance d’acier (les valeurs minimales spécifiées sont données dans l’EN 10088-4 et -5)</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868112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Freeform 2"/>
          <p:cNvSpPr>
            <a:spLocks/>
          </p:cNvSpPr>
          <p:nvPr/>
        </p:nvSpPr>
        <p:spPr bwMode="auto">
          <a:xfrm>
            <a:off x="2373085" y="2895695"/>
            <a:ext cx="3937285" cy="2811616"/>
          </a:xfrm>
          <a:custGeom>
            <a:avLst/>
            <a:gdLst>
              <a:gd name="connsiteX0" fmla="*/ 0 w 10885"/>
              <a:gd name="connsiteY0" fmla="*/ 85 h 10039"/>
              <a:gd name="connsiteX1" fmla="*/ 10885 w 10885"/>
              <a:gd name="connsiteY1" fmla="*/ 0 h 10039"/>
              <a:gd name="connsiteX2" fmla="*/ 10000 w 10885"/>
              <a:gd name="connsiteY2" fmla="*/ 10039 h 10039"/>
              <a:gd name="connsiteX3" fmla="*/ 8433 w 10885"/>
              <a:gd name="connsiteY3" fmla="*/ 9765 h 10039"/>
              <a:gd name="connsiteX4" fmla="*/ 7015 w 10885"/>
              <a:gd name="connsiteY4" fmla="*/ 9445 h 10039"/>
              <a:gd name="connsiteX5" fmla="*/ 5597 w 10885"/>
              <a:gd name="connsiteY5" fmla="*/ 9034 h 10039"/>
              <a:gd name="connsiteX6" fmla="*/ 4739 w 10885"/>
              <a:gd name="connsiteY6" fmla="*/ 8623 h 10039"/>
              <a:gd name="connsiteX7" fmla="*/ 4067 w 10885"/>
              <a:gd name="connsiteY7" fmla="*/ 8258 h 10039"/>
              <a:gd name="connsiteX8" fmla="*/ 3396 w 10885"/>
              <a:gd name="connsiteY8" fmla="*/ 7756 h 10039"/>
              <a:gd name="connsiteX9" fmla="*/ 2836 w 10885"/>
              <a:gd name="connsiteY9" fmla="*/ 7117 h 10039"/>
              <a:gd name="connsiteX10" fmla="*/ 2276 w 10885"/>
              <a:gd name="connsiteY10" fmla="*/ 6340 h 10039"/>
              <a:gd name="connsiteX11" fmla="*/ 1866 w 10885"/>
              <a:gd name="connsiteY11" fmla="*/ 5655 h 10039"/>
              <a:gd name="connsiteX12" fmla="*/ 1418 w 10885"/>
              <a:gd name="connsiteY12" fmla="*/ 4697 h 10039"/>
              <a:gd name="connsiteX13" fmla="*/ 1119 w 10885"/>
              <a:gd name="connsiteY13" fmla="*/ 3875 h 10039"/>
              <a:gd name="connsiteX14" fmla="*/ 821 w 10885"/>
              <a:gd name="connsiteY14" fmla="*/ 2961 h 10039"/>
              <a:gd name="connsiteX15" fmla="*/ 560 w 10885"/>
              <a:gd name="connsiteY15" fmla="*/ 2094 h 10039"/>
              <a:gd name="connsiteX16" fmla="*/ 299 w 10885"/>
              <a:gd name="connsiteY16" fmla="*/ 1181 h 10039"/>
              <a:gd name="connsiteX17" fmla="*/ 0 w 10885"/>
              <a:gd name="connsiteY17" fmla="*/ 85 h 10039"/>
              <a:gd name="connsiteX0" fmla="*/ 0 w 11043"/>
              <a:gd name="connsiteY0" fmla="*/ 85 h 10155"/>
              <a:gd name="connsiteX1" fmla="*/ 10885 w 11043"/>
              <a:gd name="connsiteY1" fmla="*/ 0 h 10155"/>
              <a:gd name="connsiteX2" fmla="*/ 11043 w 11043"/>
              <a:gd name="connsiteY2" fmla="*/ 10155 h 10155"/>
              <a:gd name="connsiteX3" fmla="*/ 8433 w 11043"/>
              <a:gd name="connsiteY3" fmla="*/ 9765 h 10155"/>
              <a:gd name="connsiteX4" fmla="*/ 7015 w 11043"/>
              <a:gd name="connsiteY4" fmla="*/ 9445 h 10155"/>
              <a:gd name="connsiteX5" fmla="*/ 5597 w 11043"/>
              <a:gd name="connsiteY5" fmla="*/ 9034 h 10155"/>
              <a:gd name="connsiteX6" fmla="*/ 4739 w 11043"/>
              <a:gd name="connsiteY6" fmla="*/ 8623 h 10155"/>
              <a:gd name="connsiteX7" fmla="*/ 4067 w 11043"/>
              <a:gd name="connsiteY7" fmla="*/ 8258 h 10155"/>
              <a:gd name="connsiteX8" fmla="*/ 3396 w 11043"/>
              <a:gd name="connsiteY8" fmla="*/ 7756 h 10155"/>
              <a:gd name="connsiteX9" fmla="*/ 2836 w 11043"/>
              <a:gd name="connsiteY9" fmla="*/ 7117 h 10155"/>
              <a:gd name="connsiteX10" fmla="*/ 2276 w 11043"/>
              <a:gd name="connsiteY10" fmla="*/ 6340 h 10155"/>
              <a:gd name="connsiteX11" fmla="*/ 1866 w 11043"/>
              <a:gd name="connsiteY11" fmla="*/ 5655 h 10155"/>
              <a:gd name="connsiteX12" fmla="*/ 1418 w 11043"/>
              <a:gd name="connsiteY12" fmla="*/ 4697 h 10155"/>
              <a:gd name="connsiteX13" fmla="*/ 1119 w 11043"/>
              <a:gd name="connsiteY13" fmla="*/ 3875 h 10155"/>
              <a:gd name="connsiteX14" fmla="*/ 821 w 11043"/>
              <a:gd name="connsiteY14" fmla="*/ 2961 h 10155"/>
              <a:gd name="connsiteX15" fmla="*/ 560 w 11043"/>
              <a:gd name="connsiteY15" fmla="*/ 2094 h 10155"/>
              <a:gd name="connsiteX16" fmla="*/ 299 w 11043"/>
              <a:gd name="connsiteY16" fmla="*/ 1181 h 10155"/>
              <a:gd name="connsiteX17" fmla="*/ 0 w 11043"/>
              <a:gd name="connsiteY17" fmla="*/ 85 h 10155"/>
              <a:gd name="connsiteX0" fmla="*/ 0 w 10948"/>
              <a:gd name="connsiteY0" fmla="*/ 85 h 10194"/>
              <a:gd name="connsiteX1" fmla="*/ 10885 w 10948"/>
              <a:gd name="connsiteY1" fmla="*/ 0 h 10194"/>
              <a:gd name="connsiteX2" fmla="*/ 10948 w 10948"/>
              <a:gd name="connsiteY2" fmla="*/ 10194 h 10194"/>
              <a:gd name="connsiteX3" fmla="*/ 8433 w 10948"/>
              <a:gd name="connsiteY3" fmla="*/ 9765 h 10194"/>
              <a:gd name="connsiteX4" fmla="*/ 7015 w 10948"/>
              <a:gd name="connsiteY4" fmla="*/ 9445 h 10194"/>
              <a:gd name="connsiteX5" fmla="*/ 5597 w 10948"/>
              <a:gd name="connsiteY5" fmla="*/ 9034 h 10194"/>
              <a:gd name="connsiteX6" fmla="*/ 4739 w 10948"/>
              <a:gd name="connsiteY6" fmla="*/ 8623 h 10194"/>
              <a:gd name="connsiteX7" fmla="*/ 4067 w 10948"/>
              <a:gd name="connsiteY7" fmla="*/ 8258 h 10194"/>
              <a:gd name="connsiteX8" fmla="*/ 3396 w 10948"/>
              <a:gd name="connsiteY8" fmla="*/ 7756 h 10194"/>
              <a:gd name="connsiteX9" fmla="*/ 2836 w 10948"/>
              <a:gd name="connsiteY9" fmla="*/ 7117 h 10194"/>
              <a:gd name="connsiteX10" fmla="*/ 2276 w 10948"/>
              <a:gd name="connsiteY10" fmla="*/ 6340 h 10194"/>
              <a:gd name="connsiteX11" fmla="*/ 1866 w 10948"/>
              <a:gd name="connsiteY11" fmla="*/ 5655 h 10194"/>
              <a:gd name="connsiteX12" fmla="*/ 1418 w 10948"/>
              <a:gd name="connsiteY12" fmla="*/ 4697 h 10194"/>
              <a:gd name="connsiteX13" fmla="*/ 1119 w 10948"/>
              <a:gd name="connsiteY13" fmla="*/ 3875 h 10194"/>
              <a:gd name="connsiteX14" fmla="*/ 821 w 10948"/>
              <a:gd name="connsiteY14" fmla="*/ 2961 h 10194"/>
              <a:gd name="connsiteX15" fmla="*/ 560 w 10948"/>
              <a:gd name="connsiteY15" fmla="*/ 2094 h 10194"/>
              <a:gd name="connsiteX16" fmla="*/ 299 w 10948"/>
              <a:gd name="connsiteY16" fmla="*/ 1181 h 10194"/>
              <a:gd name="connsiteX17" fmla="*/ 0 w 10948"/>
              <a:gd name="connsiteY17" fmla="*/ 85 h 10194"/>
              <a:gd name="connsiteX0" fmla="*/ 0 w 11429"/>
              <a:gd name="connsiteY0" fmla="*/ 85 h 10377"/>
              <a:gd name="connsiteX1" fmla="*/ 10885 w 11429"/>
              <a:gd name="connsiteY1" fmla="*/ 0 h 10377"/>
              <a:gd name="connsiteX2" fmla="*/ 11429 w 11429"/>
              <a:gd name="connsiteY2" fmla="*/ 10377 h 10377"/>
              <a:gd name="connsiteX3" fmla="*/ 8433 w 11429"/>
              <a:gd name="connsiteY3" fmla="*/ 9765 h 10377"/>
              <a:gd name="connsiteX4" fmla="*/ 7015 w 11429"/>
              <a:gd name="connsiteY4" fmla="*/ 9445 h 10377"/>
              <a:gd name="connsiteX5" fmla="*/ 5597 w 11429"/>
              <a:gd name="connsiteY5" fmla="*/ 9034 h 10377"/>
              <a:gd name="connsiteX6" fmla="*/ 4739 w 11429"/>
              <a:gd name="connsiteY6" fmla="*/ 8623 h 10377"/>
              <a:gd name="connsiteX7" fmla="*/ 4067 w 11429"/>
              <a:gd name="connsiteY7" fmla="*/ 8258 h 10377"/>
              <a:gd name="connsiteX8" fmla="*/ 3396 w 11429"/>
              <a:gd name="connsiteY8" fmla="*/ 7756 h 10377"/>
              <a:gd name="connsiteX9" fmla="*/ 2836 w 11429"/>
              <a:gd name="connsiteY9" fmla="*/ 7117 h 10377"/>
              <a:gd name="connsiteX10" fmla="*/ 2276 w 11429"/>
              <a:gd name="connsiteY10" fmla="*/ 6340 h 10377"/>
              <a:gd name="connsiteX11" fmla="*/ 1866 w 11429"/>
              <a:gd name="connsiteY11" fmla="*/ 5655 h 10377"/>
              <a:gd name="connsiteX12" fmla="*/ 1418 w 11429"/>
              <a:gd name="connsiteY12" fmla="*/ 4697 h 10377"/>
              <a:gd name="connsiteX13" fmla="*/ 1119 w 11429"/>
              <a:gd name="connsiteY13" fmla="*/ 3875 h 10377"/>
              <a:gd name="connsiteX14" fmla="*/ 821 w 11429"/>
              <a:gd name="connsiteY14" fmla="*/ 2961 h 10377"/>
              <a:gd name="connsiteX15" fmla="*/ 560 w 11429"/>
              <a:gd name="connsiteY15" fmla="*/ 2094 h 10377"/>
              <a:gd name="connsiteX16" fmla="*/ 299 w 11429"/>
              <a:gd name="connsiteY16" fmla="*/ 1181 h 10377"/>
              <a:gd name="connsiteX17" fmla="*/ 0 w 11429"/>
              <a:gd name="connsiteY17" fmla="*/ 85 h 10377"/>
              <a:gd name="connsiteX0" fmla="*/ 0 w 11429"/>
              <a:gd name="connsiteY0" fmla="*/ 85 h 10194"/>
              <a:gd name="connsiteX1" fmla="*/ 10885 w 11429"/>
              <a:gd name="connsiteY1" fmla="*/ 0 h 10194"/>
              <a:gd name="connsiteX2" fmla="*/ 11429 w 11429"/>
              <a:gd name="connsiteY2" fmla="*/ 10194 h 10194"/>
              <a:gd name="connsiteX3" fmla="*/ 8433 w 11429"/>
              <a:gd name="connsiteY3" fmla="*/ 9765 h 10194"/>
              <a:gd name="connsiteX4" fmla="*/ 7015 w 11429"/>
              <a:gd name="connsiteY4" fmla="*/ 9445 h 10194"/>
              <a:gd name="connsiteX5" fmla="*/ 5597 w 11429"/>
              <a:gd name="connsiteY5" fmla="*/ 9034 h 10194"/>
              <a:gd name="connsiteX6" fmla="*/ 4739 w 11429"/>
              <a:gd name="connsiteY6" fmla="*/ 8623 h 10194"/>
              <a:gd name="connsiteX7" fmla="*/ 4067 w 11429"/>
              <a:gd name="connsiteY7" fmla="*/ 8258 h 10194"/>
              <a:gd name="connsiteX8" fmla="*/ 3396 w 11429"/>
              <a:gd name="connsiteY8" fmla="*/ 7756 h 10194"/>
              <a:gd name="connsiteX9" fmla="*/ 2836 w 11429"/>
              <a:gd name="connsiteY9" fmla="*/ 7117 h 10194"/>
              <a:gd name="connsiteX10" fmla="*/ 2276 w 11429"/>
              <a:gd name="connsiteY10" fmla="*/ 6340 h 10194"/>
              <a:gd name="connsiteX11" fmla="*/ 1866 w 11429"/>
              <a:gd name="connsiteY11" fmla="*/ 5655 h 10194"/>
              <a:gd name="connsiteX12" fmla="*/ 1418 w 11429"/>
              <a:gd name="connsiteY12" fmla="*/ 4697 h 10194"/>
              <a:gd name="connsiteX13" fmla="*/ 1119 w 11429"/>
              <a:gd name="connsiteY13" fmla="*/ 3875 h 10194"/>
              <a:gd name="connsiteX14" fmla="*/ 821 w 11429"/>
              <a:gd name="connsiteY14" fmla="*/ 2961 h 10194"/>
              <a:gd name="connsiteX15" fmla="*/ 560 w 11429"/>
              <a:gd name="connsiteY15" fmla="*/ 2094 h 10194"/>
              <a:gd name="connsiteX16" fmla="*/ 299 w 11429"/>
              <a:gd name="connsiteY16" fmla="*/ 1181 h 10194"/>
              <a:gd name="connsiteX17" fmla="*/ 0 w 11429"/>
              <a:gd name="connsiteY17" fmla="*/ 85 h 10194"/>
              <a:gd name="connsiteX0" fmla="*/ 0 w 11642"/>
              <a:gd name="connsiteY0" fmla="*/ 0 h 10109"/>
              <a:gd name="connsiteX1" fmla="*/ 11589 w 11642"/>
              <a:gd name="connsiteY1" fmla="*/ 52 h 10109"/>
              <a:gd name="connsiteX2" fmla="*/ 11429 w 11642"/>
              <a:gd name="connsiteY2" fmla="*/ 10109 h 10109"/>
              <a:gd name="connsiteX3" fmla="*/ 8433 w 11642"/>
              <a:gd name="connsiteY3" fmla="*/ 9680 h 10109"/>
              <a:gd name="connsiteX4" fmla="*/ 7015 w 11642"/>
              <a:gd name="connsiteY4" fmla="*/ 9360 h 10109"/>
              <a:gd name="connsiteX5" fmla="*/ 5597 w 11642"/>
              <a:gd name="connsiteY5" fmla="*/ 8949 h 10109"/>
              <a:gd name="connsiteX6" fmla="*/ 4739 w 11642"/>
              <a:gd name="connsiteY6" fmla="*/ 8538 h 10109"/>
              <a:gd name="connsiteX7" fmla="*/ 4067 w 11642"/>
              <a:gd name="connsiteY7" fmla="*/ 8173 h 10109"/>
              <a:gd name="connsiteX8" fmla="*/ 3396 w 11642"/>
              <a:gd name="connsiteY8" fmla="*/ 7671 h 10109"/>
              <a:gd name="connsiteX9" fmla="*/ 2836 w 11642"/>
              <a:gd name="connsiteY9" fmla="*/ 7032 h 10109"/>
              <a:gd name="connsiteX10" fmla="*/ 2276 w 11642"/>
              <a:gd name="connsiteY10" fmla="*/ 6255 h 10109"/>
              <a:gd name="connsiteX11" fmla="*/ 1866 w 11642"/>
              <a:gd name="connsiteY11" fmla="*/ 5570 h 10109"/>
              <a:gd name="connsiteX12" fmla="*/ 1418 w 11642"/>
              <a:gd name="connsiteY12" fmla="*/ 4612 h 10109"/>
              <a:gd name="connsiteX13" fmla="*/ 1119 w 11642"/>
              <a:gd name="connsiteY13" fmla="*/ 3790 h 10109"/>
              <a:gd name="connsiteX14" fmla="*/ 821 w 11642"/>
              <a:gd name="connsiteY14" fmla="*/ 2876 h 10109"/>
              <a:gd name="connsiteX15" fmla="*/ 560 w 11642"/>
              <a:gd name="connsiteY15" fmla="*/ 2009 h 10109"/>
              <a:gd name="connsiteX16" fmla="*/ 299 w 11642"/>
              <a:gd name="connsiteY16" fmla="*/ 1096 h 10109"/>
              <a:gd name="connsiteX17" fmla="*/ 0 w 11642"/>
              <a:gd name="connsiteY17" fmla="*/ 0 h 10109"/>
              <a:gd name="connsiteX0" fmla="*/ 0 w 11589"/>
              <a:gd name="connsiteY0" fmla="*/ 0 h 10109"/>
              <a:gd name="connsiteX1" fmla="*/ 11589 w 11589"/>
              <a:gd name="connsiteY1" fmla="*/ 52 h 10109"/>
              <a:gd name="connsiteX2" fmla="*/ 11429 w 11589"/>
              <a:gd name="connsiteY2" fmla="*/ 10109 h 10109"/>
              <a:gd name="connsiteX3" fmla="*/ 8433 w 11589"/>
              <a:gd name="connsiteY3" fmla="*/ 9680 h 10109"/>
              <a:gd name="connsiteX4" fmla="*/ 7015 w 11589"/>
              <a:gd name="connsiteY4" fmla="*/ 9360 h 10109"/>
              <a:gd name="connsiteX5" fmla="*/ 5597 w 11589"/>
              <a:gd name="connsiteY5" fmla="*/ 8949 h 10109"/>
              <a:gd name="connsiteX6" fmla="*/ 4739 w 11589"/>
              <a:gd name="connsiteY6" fmla="*/ 8538 h 10109"/>
              <a:gd name="connsiteX7" fmla="*/ 4067 w 11589"/>
              <a:gd name="connsiteY7" fmla="*/ 8173 h 10109"/>
              <a:gd name="connsiteX8" fmla="*/ 3396 w 11589"/>
              <a:gd name="connsiteY8" fmla="*/ 7671 h 10109"/>
              <a:gd name="connsiteX9" fmla="*/ 2836 w 11589"/>
              <a:gd name="connsiteY9" fmla="*/ 7032 h 10109"/>
              <a:gd name="connsiteX10" fmla="*/ 2276 w 11589"/>
              <a:gd name="connsiteY10" fmla="*/ 6255 h 10109"/>
              <a:gd name="connsiteX11" fmla="*/ 1866 w 11589"/>
              <a:gd name="connsiteY11" fmla="*/ 5570 h 10109"/>
              <a:gd name="connsiteX12" fmla="*/ 1418 w 11589"/>
              <a:gd name="connsiteY12" fmla="*/ 4612 h 10109"/>
              <a:gd name="connsiteX13" fmla="*/ 1119 w 11589"/>
              <a:gd name="connsiteY13" fmla="*/ 3790 h 10109"/>
              <a:gd name="connsiteX14" fmla="*/ 821 w 11589"/>
              <a:gd name="connsiteY14" fmla="*/ 2876 h 10109"/>
              <a:gd name="connsiteX15" fmla="*/ 560 w 11589"/>
              <a:gd name="connsiteY15" fmla="*/ 2009 h 10109"/>
              <a:gd name="connsiteX16" fmla="*/ 299 w 11589"/>
              <a:gd name="connsiteY16" fmla="*/ 1096 h 10109"/>
              <a:gd name="connsiteX17" fmla="*/ 0 w 11589"/>
              <a:gd name="connsiteY17" fmla="*/ 0 h 10109"/>
              <a:gd name="connsiteX0" fmla="*/ 0 w 11482"/>
              <a:gd name="connsiteY0" fmla="*/ 0 h 10109"/>
              <a:gd name="connsiteX1" fmla="*/ 11330 w 11482"/>
              <a:gd name="connsiteY1" fmla="*/ 52 h 10109"/>
              <a:gd name="connsiteX2" fmla="*/ 11429 w 11482"/>
              <a:gd name="connsiteY2" fmla="*/ 10109 h 10109"/>
              <a:gd name="connsiteX3" fmla="*/ 8433 w 11482"/>
              <a:gd name="connsiteY3" fmla="*/ 9680 h 10109"/>
              <a:gd name="connsiteX4" fmla="*/ 7015 w 11482"/>
              <a:gd name="connsiteY4" fmla="*/ 9360 h 10109"/>
              <a:gd name="connsiteX5" fmla="*/ 5597 w 11482"/>
              <a:gd name="connsiteY5" fmla="*/ 8949 h 10109"/>
              <a:gd name="connsiteX6" fmla="*/ 4739 w 11482"/>
              <a:gd name="connsiteY6" fmla="*/ 8538 h 10109"/>
              <a:gd name="connsiteX7" fmla="*/ 4067 w 11482"/>
              <a:gd name="connsiteY7" fmla="*/ 8173 h 10109"/>
              <a:gd name="connsiteX8" fmla="*/ 3396 w 11482"/>
              <a:gd name="connsiteY8" fmla="*/ 7671 h 10109"/>
              <a:gd name="connsiteX9" fmla="*/ 2836 w 11482"/>
              <a:gd name="connsiteY9" fmla="*/ 7032 h 10109"/>
              <a:gd name="connsiteX10" fmla="*/ 2276 w 11482"/>
              <a:gd name="connsiteY10" fmla="*/ 6255 h 10109"/>
              <a:gd name="connsiteX11" fmla="*/ 1866 w 11482"/>
              <a:gd name="connsiteY11" fmla="*/ 5570 h 10109"/>
              <a:gd name="connsiteX12" fmla="*/ 1418 w 11482"/>
              <a:gd name="connsiteY12" fmla="*/ 4612 h 10109"/>
              <a:gd name="connsiteX13" fmla="*/ 1119 w 11482"/>
              <a:gd name="connsiteY13" fmla="*/ 3790 h 10109"/>
              <a:gd name="connsiteX14" fmla="*/ 821 w 11482"/>
              <a:gd name="connsiteY14" fmla="*/ 2876 h 10109"/>
              <a:gd name="connsiteX15" fmla="*/ 560 w 11482"/>
              <a:gd name="connsiteY15" fmla="*/ 2009 h 10109"/>
              <a:gd name="connsiteX16" fmla="*/ 299 w 11482"/>
              <a:gd name="connsiteY16" fmla="*/ 1096 h 10109"/>
              <a:gd name="connsiteX17" fmla="*/ 0 w 11482"/>
              <a:gd name="connsiteY17" fmla="*/ 0 h 10109"/>
              <a:gd name="connsiteX0" fmla="*/ 0 w 11482"/>
              <a:gd name="connsiteY0" fmla="*/ 0 h 10109"/>
              <a:gd name="connsiteX1" fmla="*/ 11441 w 11482"/>
              <a:gd name="connsiteY1" fmla="*/ 98 h 10109"/>
              <a:gd name="connsiteX2" fmla="*/ 11429 w 11482"/>
              <a:gd name="connsiteY2" fmla="*/ 10109 h 10109"/>
              <a:gd name="connsiteX3" fmla="*/ 8433 w 11482"/>
              <a:gd name="connsiteY3" fmla="*/ 9680 h 10109"/>
              <a:gd name="connsiteX4" fmla="*/ 7015 w 11482"/>
              <a:gd name="connsiteY4" fmla="*/ 9360 h 10109"/>
              <a:gd name="connsiteX5" fmla="*/ 5597 w 11482"/>
              <a:gd name="connsiteY5" fmla="*/ 8949 h 10109"/>
              <a:gd name="connsiteX6" fmla="*/ 4739 w 11482"/>
              <a:gd name="connsiteY6" fmla="*/ 8538 h 10109"/>
              <a:gd name="connsiteX7" fmla="*/ 4067 w 11482"/>
              <a:gd name="connsiteY7" fmla="*/ 8173 h 10109"/>
              <a:gd name="connsiteX8" fmla="*/ 3396 w 11482"/>
              <a:gd name="connsiteY8" fmla="*/ 7671 h 10109"/>
              <a:gd name="connsiteX9" fmla="*/ 2836 w 11482"/>
              <a:gd name="connsiteY9" fmla="*/ 7032 h 10109"/>
              <a:gd name="connsiteX10" fmla="*/ 2276 w 11482"/>
              <a:gd name="connsiteY10" fmla="*/ 6255 h 10109"/>
              <a:gd name="connsiteX11" fmla="*/ 1866 w 11482"/>
              <a:gd name="connsiteY11" fmla="*/ 5570 h 10109"/>
              <a:gd name="connsiteX12" fmla="*/ 1418 w 11482"/>
              <a:gd name="connsiteY12" fmla="*/ 4612 h 10109"/>
              <a:gd name="connsiteX13" fmla="*/ 1119 w 11482"/>
              <a:gd name="connsiteY13" fmla="*/ 3790 h 10109"/>
              <a:gd name="connsiteX14" fmla="*/ 821 w 11482"/>
              <a:gd name="connsiteY14" fmla="*/ 2876 h 10109"/>
              <a:gd name="connsiteX15" fmla="*/ 560 w 11482"/>
              <a:gd name="connsiteY15" fmla="*/ 2009 h 10109"/>
              <a:gd name="connsiteX16" fmla="*/ 299 w 11482"/>
              <a:gd name="connsiteY16" fmla="*/ 1096 h 10109"/>
              <a:gd name="connsiteX17" fmla="*/ 0 w 11482"/>
              <a:gd name="connsiteY17" fmla="*/ 0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2" h="10109">
                <a:moveTo>
                  <a:pt x="0" y="0"/>
                </a:moveTo>
                <a:lnTo>
                  <a:pt x="11441" y="98"/>
                </a:lnTo>
                <a:cubicBezTo>
                  <a:pt x="11388" y="3450"/>
                  <a:pt x="11482" y="6757"/>
                  <a:pt x="11429" y="10109"/>
                </a:cubicBezTo>
                <a:lnTo>
                  <a:pt x="8433" y="9680"/>
                </a:lnTo>
                <a:lnTo>
                  <a:pt x="7015" y="9360"/>
                </a:lnTo>
                <a:lnTo>
                  <a:pt x="5597" y="8949"/>
                </a:lnTo>
                <a:lnTo>
                  <a:pt x="4739" y="8538"/>
                </a:lnTo>
                <a:lnTo>
                  <a:pt x="4067" y="8173"/>
                </a:lnTo>
                <a:lnTo>
                  <a:pt x="3396" y="7671"/>
                </a:lnTo>
                <a:lnTo>
                  <a:pt x="2836" y="7032"/>
                </a:lnTo>
                <a:lnTo>
                  <a:pt x="2276" y="6255"/>
                </a:lnTo>
                <a:lnTo>
                  <a:pt x="1866" y="5570"/>
                </a:lnTo>
                <a:lnTo>
                  <a:pt x="1418" y="4612"/>
                </a:lnTo>
                <a:lnTo>
                  <a:pt x="1119" y="3790"/>
                </a:lnTo>
                <a:cubicBezTo>
                  <a:pt x="1020" y="3485"/>
                  <a:pt x="920" y="3181"/>
                  <a:pt x="821" y="2876"/>
                </a:cubicBezTo>
                <a:lnTo>
                  <a:pt x="560" y="2009"/>
                </a:lnTo>
                <a:lnTo>
                  <a:pt x="299" y="1096"/>
                </a:lnTo>
                <a:cubicBezTo>
                  <a:pt x="199" y="731"/>
                  <a:pt x="100" y="365"/>
                  <a:pt x="0" y="0"/>
                </a:cubicBez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35" name="Rectangle 3"/>
          <p:cNvSpPr>
            <a:spLocks noChangeArrowheads="1"/>
          </p:cNvSpPr>
          <p:nvPr/>
        </p:nvSpPr>
        <p:spPr bwMode="auto">
          <a:xfrm>
            <a:off x="1588435" y="2590800"/>
            <a:ext cx="4710765"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8612" name="Rectangle 4"/>
          <p:cNvSpPr>
            <a:spLocks noGrp="1" noChangeArrowheads="1"/>
          </p:cNvSpPr>
          <p:nvPr>
            <p:ph type="title"/>
          </p:nvPr>
        </p:nvSpPr>
        <p:spPr>
          <a:xfrm>
            <a:off x="1" y="274638"/>
            <a:ext cx="8918088" cy="1143000"/>
          </a:xfrm>
        </p:spPr>
        <p:txBody>
          <a:bodyPr>
            <a:normAutofit/>
          </a:bodyPr>
          <a:lstStyle/>
          <a:p>
            <a:pPr eaLnBrk="1" hangingPunct="1"/>
            <a:r>
              <a:rPr lang="fr-FR" noProof="0" dirty="0">
                <a:latin typeface="+mn-lt"/>
              </a:rPr>
              <a:t>Flambement d’un poteau « parfait »</a:t>
            </a:r>
          </a:p>
        </p:txBody>
      </p:sp>
      <p:sp>
        <p:nvSpPr>
          <p:cNvPr id="68613" name="Text Box 5"/>
          <p:cNvSpPr txBox="1">
            <a:spLocks noChangeArrowheads="1"/>
          </p:cNvSpPr>
          <p:nvPr/>
        </p:nvSpPr>
        <p:spPr bwMode="auto">
          <a:xfrm>
            <a:off x="550210" y="1657350"/>
            <a:ext cx="6561789" cy="523220"/>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alibri"/>
                <a:ea typeface="+mn-ea"/>
                <a:cs typeface="Calibri"/>
              </a:rPr>
              <a:t>2 limites : plastification et flambement :</a:t>
            </a:r>
          </a:p>
        </p:txBody>
      </p:sp>
      <p:sp>
        <p:nvSpPr>
          <p:cNvPr id="8888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39" name="Rectangle 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0" name="Rectangle 8"/>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1" name="Rectangle 9"/>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2" name="Rectangle 10"/>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4" name="Line 12"/>
          <p:cNvSpPr>
            <a:spLocks noChangeShapeType="1"/>
          </p:cNvSpPr>
          <p:nvPr/>
        </p:nvSpPr>
        <p:spPr bwMode="auto">
          <a:xfrm flipV="1">
            <a:off x="1586851" y="2416176"/>
            <a:ext cx="0" cy="3721101"/>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5" name="Line 13"/>
          <p:cNvSpPr>
            <a:spLocks noChangeShapeType="1"/>
          </p:cNvSpPr>
          <p:nvPr/>
        </p:nvSpPr>
        <p:spPr bwMode="auto">
          <a:xfrm>
            <a:off x="1464614" y="6022977"/>
            <a:ext cx="5162552" cy="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6" name="Line 14"/>
          <p:cNvSpPr>
            <a:spLocks noChangeShapeType="1"/>
          </p:cNvSpPr>
          <p:nvPr/>
        </p:nvSpPr>
        <p:spPr bwMode="auto">
          <a:xfrm>
            <a:off x="1464614" y="3582989"/>
            <a:ext cx="1811338" cy="0"/>
          </a:xfrm>
          <a:prstGeom prst="line">
            <a:avLst/>
          </a:prstGeom>
          <a:noFill/>
          <a:ln w="3810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7" name="Freeform 15"/>
          <p:cNvSpPr>
            <a:spLocks/>
          </p:cNvSpPr>
          <p:nvPr/>
        </p:nvSpPr>
        <p:spPr bwMode="auto">
          <a:xfrm>
            <a:off x="2399652" y="2871789"/>
            <a:ext cx="3767139" cy="2830513"/>
          </a:xfrm>
          <a:custGeom>
            <a:avLst/>
            <a:gdLst>
              <a:gd name="connsiteX0" fmla="*/ 0 w 11114"/>
              <a:gd name="connsiteY0" fmla="*/ 0 h 10077"/>
              <a:gd name="connsiteX1" fmla="*/ 3214 w 11114"/>
              <a:gd name="connsiteY1" fmla="*/ 7500 h 10077"/>
              <a:gd name="connsiteX2" fmla="*/ 11114 w 11114"/>
              <a:gd name="connsiteY2" fmla="*/ 10077 h 10077"/>
              <a:gd name="connsiteX0" fmla="*/ 0 w 11114"/>
              <a:gd name="connsiteY0" fmla="*/ 0 h 10077"/>
              <a:gd name="connsiteX1" fmla="*/ 3214 w 11114"/>
              <a:gd name="connsiteY1" fmla="*/ 7500 h 10077"/>
              <a:gd name="connsiteX2" fmla="*/ 11114 w 11114"/>
              <a:gd name="connsiteY2" fmla="*/ 10077 h 10077"/>
              <a:gd name="connsiteX0" fmla="*/ 0 w 10987"/>
              <a:gd name="connsiteY0" fmla="*/ 0 h 10077"/>
              <a:gd name="connsiteX1" fmla="*/ 3214 w 10987"/>
              <a:gd name="connsiteY1" fmla="*/ 7500 h 10077"/>
              <a:gd name="connsiteX2" fmla="*/ 10987 w 10987"/>
              <a:gd name="connsiteY2" fmla="*/ 10077 h 10077"/>
              <a:gd name="connsiteX0" fmla="*/ 0 w 11146"/>
              <a:gd name="connsiteY0" fmla="*/ 0 h 10154"/>
              <a:gd name="connsiteX1" fmla="*/ 3214 w 11146"/>
              <a:gd name="connsiteY1" fmla="*/ 7500 h 10154"/>
              <a:gd name="connsiteX2" fmla="*/ 11146 w 11146"/>
              <a:gd name="connsiteY2" fmla="*/ 10154 h 10154"/>
            </a:gdLst>
            <a:ahLst/>
            <a:cxnLst>
              <a:cxn ang="0">
                <a:pos x="connsiteX0" y="connsiteY0"/>
              </a:cxn>
              <a:cxn ang="0">
                <a:pos x="connsiteX1" y="connsiteY1"/>
              </a:cxn>
              <a:cxn ang="0">
                <a:pos x="connsiteX2" y="connsiteY2"/>
              </a:cxn>
            </a:cxnLst>
            <a:rect l="l" t="t" r="r" b="b"/>
            <a:pathLst>
              <a:path w="11146" h="10154">
                <a:moveTo>
                  <a:pt x="0" y="0"/>
                </a:moveTo>
                <a:cubicBezTo>
                  <a:pt x="774" y="2917"/>
                  <a:pt x="1356" y="5808"/>
                  <a:pt x="3214" y="7500"/>
                </a:cubicBezTo>
                <a:cubicBezTo>
                  <a:pt x="5072" y="9192"/>
                  <a:pt x="7949" y="9737"/>
                  <a:pt x="11146" y="10154"/>
                </a:cubicBezTo>
              </a:path>
            </a:pathLst>
          </a:custGeom>
          <a:noFill/>
          <a:ln w="3810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48" name="Text Box 16"/>
          <p:cNvSpPr txBox="1">
            <a:spLocks noChangeArrowheads="1"/>
          </p:cNvSpPr>
          <p:nvPr/>
        </p:nvSpPr>
        <p:spPr bwMode="auto">
          <a:xfrm>
            <a:off x="950264" y="3349626"/>
            <a:ext cx="779463" cy="698500"/>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Univers" charset="0"/>
                <a:ea typeface="+mn-ea"/>
                <a:cs typeface="+mn-cs"/>
              </a:rPr>
              <a:t>Af</a:t>
            </a:r>
            <a:r>
              <a:rPr kumimoji="0" lang="fr-FR" sz="1800" b="0" i="0" u="none" strike="noStrike" kern="1200" cap="none" spc="0" normalizeH="0" baseline="-25000" noProof="0" dirty="0">
                <a:ln>
                  <a:noFill/>
                </a:ln>
                <a:solidFill>
                  <a:prstClr val="black"/>
                </a:solidFill>
                <a:effectLst/>
                <a:uLnTx/>
                <a:uFillTx/>
                <a:latin typeface="Univers" charset="0"/>
                <a:ea typeface="+mn-ea"/>
                <a:cs typeface="+mn-cs"/>
              </a:rPr>
              <a:t>y</a:t>
            </a:r>
            <a:endParaRPr kumimoji="0" lang="fr-FR"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49" name="Text Box 17"/>
          <p:cNvSpPr txBox="1">
            <a:spLocks noChangeArrowheads="1"/>
          </p:cNvSpPr>
          <p:nvPr/>
        </p:nvSpPr>
        <p:spPr bwMode="auto">
          <a:xfrm>
            <a:off x="3549002" y="6140452"/>
            <a:ext cx="3067051" cy="463550"/>
          </a:xfrm>
          <a:prstGeom prst="rect">
            <a:avLst/>
          </a:prstGeom>
          <a:noFill/>
          <a:ln w="38100">
            <a:noFill/>
            <a:miter lim="800000"/>
            <a:headEnd/>
            <a:tailEnd/>
          </a:ln>
        </p:spPr>
        <p:txBody>
          <a:bodyPr>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Univers" charset="0"/>
                <a:ea typeface="+mn-ea"/>
                <a:cs typeface="+mn-cs"/>
              </a:rPr>
              <a:t>Élancement </a:t>
            </a:r>
            <a:endParaRPr kumimoji="0" lang="fr-FR"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50" name="Line 18"/>
          <p:cNvSpPr>
            <a:spLocks noChangeShapeType="1"/>
          </p:cNvSpPr>
          <p:nvPr/>
        </p:nvSpPr>
        <p:spPr bwMode="auto">
          <a:xfrm flipH="1">
            <a:off x="2848914" y="3114676"/>
            <a:ext cx="482600" cy="465138"/>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1" name="Line 19"/>
          <p:cNvSpPr>
            <a:spLocks noChangeShapeType="1"/>
          </p:cNvSpPr>
          <p:nvPr/>
        </p:nvSpPr>
        <p:spPr bwMode="auto">
          <a:xfrm flipH="1">
            <a:off x="3517252" y="4513264"/>
            <a:ext cx="482600" cy="46355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38" name="Groupe 37"/>
          <p:cNvGrpSpPr/>
          <p:nvPr/>
        </p:nvGrpSpPr>
        <p:grpSpPr>
          <a:xfrm>
            <a:off x="3325164" y="2770189"/>
            <a:ext cx="2689226" cy="2135188"/>
            <a:chOff x="3325164" y="2770189"/>
            <a:chExt cx="2689226" cy="2135188"/>
          </a:xfrm>
        </p:grpSpPr>
        <p:sp>
          <p:nvSpPr>
            <p:cNvPr id="888852" name="Text Box 20"/>
            <p:cNvSpPr txBox="1">
              <a:spLocks noChangeArrowheads="1"/>
            </p:cNvSpPr>
            <p:nvPr/>
          </p:nvSpPr>
          <p:spPr bwMode="auto">
            <a:xfrm>
              <a:off x="3325164" y="2770189"/>
              <a:ext cx="2689226" cy="579438"/>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Univers" charset="0"/>
                  <a:ea typeface="+mn-ea"/>
                  <a:cs typeface="+mn-cs"/>
                </a:rPr>
                <a:t>Plastification du matériau (écrasement)</a:t>
              </a:r>
              <a:endParaRPr kumimoji="0" lang="fr-FR" sz="1800" b="0" i="0" u="none" strike="noStrike" kern="1200" cap="none" spc="0" normalizeH="0" baseline="-25000" noProof="0" dirty="0">
                <a:ln>
                  <a:noFill/>
                </a:ln>
                <a:solidFill>
                  <a:prstClr val="black"/>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53" name="Text Box 21"/>
            <p:cNvSpPr txBox="1">
              <a:spLocks noChangeArrowheads="1"/>
            </p:cNvSpPr>
            <p:nvPr/>
          </p:nvSpPr>
          <p:spPr bwMode="auto">
            <a:xfrm>
              <a:off x="4006202" y="4322764"/>
              <a:ext cx="1765301" cy="582613"/>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Univers" charset="0"/>
                  <a:ea typeface="+mn-ea"/>
                  <a:cs typeface="+mn-cs"/>
                </a:rPr>
                <a:t>Force critique d’Euler : N</a:t>
              </a:r>
              <a:r>
                <a:rPr kumimoji="0" lang="fr-FR" sz="1800" b="0" i="0" u="none" strike="noStrike" kern="1200" cap="none" spc="0" normalizeH="0" baseline="-25000" noProof="0" dirty="0">
                  <a:ln>
                    <a:noFill/>
                  </a:ln>
                  <a:solidFill>
                    <a:prstClr val="black"/>
                  </a:solidFill>
                  <a:effectLst/>
                  <a:uLnTx/>
                  <a:uFillTx/>
                  <a:latin typeface="Univers" charset="0"/>
                  <a:ea typeface="+mn-ea"/>
                  <a:cs typeface="+mn-cs"/>
                </a:rPr>
                <a:t>cr</a:t>
              </a:r>
              <a:endParaRPr kumimoji="0" lang="fr-FR"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grpSp>
      <p:sp>
        <p:nvSpPr>
          <p:cNvPr id="888854" name="Oval 22"/>
          <p:cNvSpPr>
            <a:spLocks noChangeArrowheads="1"/>
          </p:cNvSpPr>
          <p:nvPr/>
        </p:nvSpPr>
        <p:spPr bwMode="auto">
          <a:xfrm>
            <a:off x="7384403" y="3221039"/>
            <a:ext cx="119063" cy="114300"/>
          </a:xfrm>
          <a:prstGeom prst="ellipse">
            <a:avLst/>
          </a:prstGeom>
          <a:noFill/>
          <a:ln w="38100">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5" name="Oval 23"/>
          <p:cNvSpPr>
            <a:spLocks noChangeArrowheads="1"/>
          </p:cNvSpPr>
          <p:nvPr/>
        </p:nvSpPr>
        <p:spPr bwMode="auto">
          <a:xfrm>
            <a:off x="7384403" y="4730752"/>
            <a:ext cx="119063" cy="115888"/>
          </a:xfrm>
          <a:prstGeom prst="ellipse">
            <a:avLst/>
          </a:prstGeom>
          <a:noFill/>
          <a:ln w="38100">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6" name="Line 24"/>
          <p:cNvSpPr>
            <a:spLocks noChangeShapeType="1"/>
          </p:cNvSpPr>
          <p:nvPr/>
        </p:nvSpPr>
        <p:spPr bwMode="auto">
          <a:xfrm>
            <a:off x="7443141" y="3335339"/>
            <a:ext cx="0" cy="1395413"/>
          </a:xfrm>
          <a:prstGeom prst="line">
            <a:avLst/>
          </a:prstGeom>
          <a:noFill/>
          <a:ln w="38100">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7" name="Line 25"/>
          <p:cNvSpPr>
            <a:spLocks noChangeShapeType="1"/>
          </p:cNvSpPr>
          <p:nvPr/>
        </p:nvSpPr>
        <p:spPr bwMode="auto">
          <a:xfrm>
            <a:off x="7443141" y="2489201"/>
            <a:ext cx="0" cy="720000"/>
          </a:xfrm>
          <a:prstGeom prst="line">
            <a:avLst/>
          </a:prstGeom>
          <a:noFill/>
          <a:ln w="57150">
            <a:solidFill>
              <a:srgbClr val="FF0000"/>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8" name="Line 26"/>
          <p:cNvSpPr>
            <a:spLocks noChangeShapeType="1"/>
          </p:cNvSpPr>
          <p:nvPr/>
        </p:nvSpPr>
        <p:spPr bwMode="auto">
          <a:xfrm flipV="1">
            <a:off x="7443141" y="4846637"/>
            <a:ext cx="0" cy="720000"/>
          </a:xfrm>
          <a:prstGeom prst="line">
            <a:avLst/>
          </a:prstGeom>
          <a:noFill/>
          <a:ln w="57150">
            <a:solidFill>
              <a:srgbClr val="FF0000"/>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59" name="Text Box 27"/>
          <p:cNvSpPr txBox="1">
            <a:spLocks noChangeArrowheads="1"/>
          </p:cNvSpPr>
          <p:nvPr/>
        </p:nvSpPr>
        <p:spPr bwMode="auto">
          <a:xfrm>
            <a:off x="7459016" y="2432051"/>
            <a:ext cx="758825" cy="58102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Univers" charset="0"/>
                <a:ea typeface="+mn-ea"/>
                <a:cs typeface="+mn-cs"/>
              </a:rPr>
              <a:t>N</a:t>
            </a:r>
            <a:r>
              <a:rPr kumimoji="0" lang="fr-FR" sz="1800" b="0" i="0" u="none" strike="noStrike" kern="1200" cap="none" spc="0" normalizeH="0" baseline="-25000" noProof="0" dirty="0">
                <a:ln>
                  <a:noFill/>
                </a:ln>
                <a:solidFill>
                  <a:srgbClr val="FF0000"/>
                </a:solidFill>
                <a:effectLst/>
                <a:uLnTx/>
                <a:uFillTx/>
                <a:latin typeface="Univers" charset="0"/>
                <a:ea typeface="+mn-ea"/>
                <a:cs typeface="+mn-cs"/>
              </a:rPr>
              <a:t>Ed</a:t>
            </a:r>
            <a:endParaRPr kumimoji="0" lang="fr-FR" sz="1800" b="0" i="0" u="none" strike="noStrike" kern="1200" cap="none" spc="0" normalizeH="0" baseline="-25000" noProof="0" dirty="0">
              <a:ln>
                <a:noFill/>
              </a:ln>
              <a:solidFill>
                <a:srgbClr val="FF0000"/>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0" name="Text Box 28"/>
          <p:cNvSpPr txBox="1">
            <a:spLocks noChangeArrowheads="1"/>
          </p:cNvSpPr>
          <p:nvPr/>
        </p:nvSpPr>
        <p:spPr bwMode="auto">
          <a:xfrm>
            <a:off x="7459016" y="5305427"/>
            <a:ext cx="728663" cy="58102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Univers" charset="0"/>
                <a:ea typeface="+mn-ea"/>
                <a:cs typeface="+mn-cs"/>
              </a:rPr>
              <a:t>N</a:t>
            </a:r>
            <a:r>
              <a:rPr kumimoji="0" lang="fr-FR" sz="1800" b="0" i="0" u="none" strike="noStrike" kern="1200" cap="none" spc="0" normalizeH="0" baseline="-25000" noProof="0" dirty="0">
                <a:ln>
                  <a:noFill/>
                </a:ln>
                <a:solidFill>
                  <a:srgbClr val="FF0000"/>
                </a:solidFill>
                <a:effectLst/>
                <a:uLnTx/>
                <a:uFillTx/>
                <a:latin typeface="Univers" charset="0"/>
                <a:ea typeface="+mn-ea"/>
                <a:cs typeface="+mn-cs"/>
              </a:rPr>
              <a:t>Ed</a:t>
            </a:r>
            <a:endParaRPr kumimoji="0" lang="fr-FR" sz="1800" b="0" i="0" u="none" strike="noStrike" kern="1200" cap="none" spc="0" normalizeH="0" baseline="-25000" noProof="0" dirty="0">
              <a:ln>
                <a:noFill/>
              </a:ln>
              <a:solidFill>
                <a:srgbClr val="FF0000"/>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1" name="Line 29"/>
          <p:cNvSpPr>
            <a:spLocks noChangeShapeType="1"/>
          </p:cNvSpPr>
          <p:nvPr/>
        </p:nvSpPr>
        <p:spPr bwMode="auto">
          <a:xfrm>
            <a:off x="7624116" y="3281364"/>
            <a:ext cx="241300"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62" name="Line 30"/>
          <p:cNvSpPr>
            <a:spLocks noChangeShapeType="1"/>
          </p:cNvSpPr>
          <p:nvPr/>
        </p:nvSpPr>
        <p:spPr bwMode="auto">
          <a:xfrm flipV="1">
            <a:off x="7624116" y="4786314"/>
            <a:ext cx="241300" cy="0"/>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63" name="Line 31"/>
          <p:cNvSpPr>
            <a:spLocks noChangeShapeType="1"/>
          </p:cNvSpPr>
          <p:nvPr/>
        </p:nvSpPr>
        <p:spPr bwMode="auto">
          <a:xfrm>
            <a:off x="7746353" y="3275014"/>
            <a:ext cx="0" cy="1511300"/>
          </a:xfrm>
          <a:prstGeom prst="line">
            <a:avLst/>
          </a:prstGeom>
          <a:noFill/>
          <a:ln w="6350">
            <a:solidFill>
              <a:schemeClr val="tx1"/>
            </a:solidFill>
            <a:round/>
            <a:headEnd type="triangl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64" name="Text Box 32"/>
          <p:cNvSpPr txBox="1">
            <a:spLocks noChangeArrowheads="1"/>
          </p:cNvSpPr>
          <p:nvPr/>
        </p:nvSpPr>
        <p:spPr bwMode="auto">
          <a:xfrm>
            <a:off x="7760641" y="3841751"/>
            <a:ext cx="635000" cy="579438"/>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Univers" charset="0"/>
                <a:ea typeface="+mn-ea"/>
                <a:cs typeface="+mn-cs"/>
              </a:rPr>
              <a:t>L</a:t>
            </a:r>
            <a:r>
              <a:rPr kumimoji="0" lang="fr-FR" sz="1800" b="0" i="0" u="none" strike="noStrike" kern="1200" cap="none" spc="0" normalizeH="0" baseline="-25000" noProof="0" dirty="0">
                <a:ln>
                  <a:noFill/>
                </a:ln>
                <a:solidFill>
                  <a:prstClr val="black"/>
                </a:solidFill>
                <a:effectLst/>
                <a:uLnTx/>
                <a:uFillTx/>
                <a:latin typeface="Univers" charset="0"/>
                <a:ea typeface="+mn-ea"/>
                <a:cs typeface="+mn-cs"/>
              </a:rPr>
              <a:t>cr</a:t>
            </a:r>
            <a:endParaRPr kumimoji="0" lang="fr-FR"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5" name="Text Box 33"/>
          <p:cNvSpPr txBox="1">
            <a:spLocks noChangeArrowheads="1"/>
          </p:cNvSpPr>
          <p:nvPr/>
        </p:nvSpPr>
        <p:spPr bwMode="auto">
          <a:xfrm>
            <a:off x="516876" y="2374901"/>
            <a:ext cx="1039813" cy="698500"/>
          </a:xfrm>
          <a:prstGeom prst="rect">
            <a:avLst/>
          </a:prstGeom>
          <a:noFill/>
          <a:ln w="38100">
            <a:noFill/>
            <a:miter lim="800000"/>
            <a:headEnd/>
            <a:tailEnd/>
          </a:ln>
        </p:spPr>
        <p:txBody>
          <a:bodyPr>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Univers" charset="0"/>
                <a:ea typeface="+mn-ea"/>
                <a:cs typeface="+mn-cs"/>
              </a:rPr>
              <a:t>Charge axiale</a:t>
            </a:r>
            <a:endParaRPr kumimoji="0" lang="fr-FR"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6" name="Line 34"/>
          <p:cNvSpPr>
            <a:spLocks noChangeShapeType="1"/>
          </p:cNvSpPr>
          <p:nvPr/>
        </p:nvSpPr>
        <p:spPr bwMode="auto">
          <a:xfrm flipH="1" flipV="1">
            <a:off x="2642535" y="3581400"/>
            <a:ext cx="0" cy="2447758"/>
          </a:xfrm>
          <a:prstGeom prst="line">
            <a:avLst/>
          </a:prstGeom>
          <a:noFill/>
          <a:ln w="57150">
            <a:solidFill>
              <a:srgbClr val="FF99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88867" name="Text Box 35"/>
          <p:cNvSpPr txBox="1">
            <a:spLocks noChangeArrowheads="1"/>
          </p:cNvSpPr>
          <p:nvPr/>
        </p:nvSpPr>
        <p:spPr bwMode="auto">
          <a:xfrm rot="16200000">
            <a:off x="1147195" y="4808035"/>
            <a:ext cx="1895647" cy="369332"/>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Plastification</a:t>
            </a:r>
            <a:endParaRPr kumimoji="0" lang="fr-FR" sz="1800" b="1" i="0" u="none" strike="noStrike" kern="1200" cap="none" spc="0" normalizeH="0" baseline="0" noProof="0" dirty="0">
              <a:ln>
                <a:noFill/>
              </a:ln>
              <a:solidFill>
                <a:prstClr val="black"/>
              </a:solidFill>
              <a:effectLst/>
              <a:uLnTx/>
              <a:uFillTx/>
              <a:latin typeface="Univers" charset="0"/>
              <a:ea typeface="+mn-ea"/>
              <a:cs typeface="+mn-cs"/>
            </a:endParaRPr>
          </a:p>
        </p:txBody>
      </p:sp>
      <p:sp>
        <p:nvSpPr>
          <p:cNvPr id="888868" name="Text Box 36"/>
          <p:cNvSpPr txBox="1">
            <a:spLocks noChangeArrowheads="1"/>
          </p:cNvSpPr>
          <p:nvPr/>
        </p:nvSpPr>
        <p:spPr bwMode="auto">
          <a:xfrm>
            <a:off x="2731435" y="5448300"/>
            <a:ext cx="1689957"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Flambement</a:t>
            </a:r>
            <a:endParaRPr kumimoji="0" lang="fr-FR" sz="1800" b="1" i="0" u="none" strike="noStrike" kern="1200" cap="none" spc="0" normalizeH="0" baseline="0" noProof="0" dirty="0">
              <a:ln>
                <a:noFill/>
              </a:ln>
              <a:solidFill>
                <a:prstClr val="black"/>
              </a:solidFill>
              <a:effectLst/>
              <a:uLnTx/>
              <a:uFillTx/>
              <a:latin typeface="Univers" charset="0"/>
              <a:ea typeface="+mn-ea"/>
              <a:cs typeface="+mn-cs"/>
            </a:endParaRPr>
          </a:p>
        </p:txBody>
      </p:sp>
      <p:sp>
        <p:nvSpPr>
          <p:cNvPr id="37"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FR"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7474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8835"/>
                                        </p:tgtEl>
                                        <p:attrNameLst>
                                          <p:attrName>style.visibility</p:attrName>
                                        </p:attrNameLst>
                                      </p:cBhvr>
                                      <p:to>
                                        <p:strVal val="visible"/>
                                      </p:to>
                                    </p:set>
                                    <p:animEffect transition="in" filter="wipe(down)">
                                      <p:cBhvr>
                                        <p:cTn id="7" dur="2000"/>
                                        <p:tgtEl>
                                          <p:spTgt spid="8888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8834"/>
                                        </p:tgtEl>
                                        <p:attrNameLst>
                                          <p:attrName>style.visibility</p:attrName>
                                        </p:attrNameLst>
                                      </p:cBhvr>
                                      <p:to>
                                        <p:strVal val="visible"/>
                                      </p:to>
                                    </p:set>
                                    <p:animEffect transition="in" filter="wipe(down)">
                                      <p:cBhvr>
                                        <p:cTn id="12" dur="2000"/>
                                        <p:tgtEl>
                                          <p:spTgt spid="8888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8866"/>
                                        </p:tgtEl>
                                        <p:attrNameLst>
                                          <p:attrName>style.visibility</p:attrName>
                                        </p:attrNameLst>
                                      </p:cBhvr>
                                      <p:to>
                                        <p:strVal val="visible"/>
                                      </p:to>
                                    </p:set>
                                    <p:animEffect transition="in" filter="wipe(down)">
                                      <p:cBhvr>
                                        <p:cTn id="17" dur="2000"/>
                                        <p:tgtEl>
                                          <p:spTgt spid="888866"/>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888867"/>
                                        </p:tgtEl>
                                        <p:attrNameLst>
                                          <p:attrName>style.visibility</p:attrName>
                                        </p:attrNameLst>
                                      </p:cBhvr>
                                      <p:to>
                                        <p:strVal val="visible"/>
                                      </p:to>
                                    </p:set>
                                    <p:animEffect transition="in" filter="dissolve">
                                      <p:cBhvr>
                                        <p:cTn id="21" dur="500"/>
                                        <p:tgtEl>
                                          <p:spTgt spid="888867"/>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888868"/>
                                        </p:tgtEl>
                                        <p:attrNameLst>
                                          <p:attrName>style.visibility</p:attrName>
                                        </p:attrNameLst>
                                      </p:cBhvr>
                                      <p:to>
                                        <p:strVal val="visible"/>
                                      </p:to>
                                    </p:set>
                                    <p:animEffect transition="in" filter="dissolve">
                                      <p:cBhvr>
                                        <p:cTn id="25" dur="500"/>
                                        <p:tgtEl>
                                          <p:spTgt spid="88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4" grpId="0" animBg="1"/>
      <p:bldP spid="888835" grpId="0" animBg="1"/>
      <p:bldP spid="888867" grpId="0"/>
      <p:bldP spid="88886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ChangeArrowheads="1"/>
          </p:cNvSpPr>
          <p:nvPr/>
        </p:nvSpPr>
        <p:spPr bwMode="auto">
          <a:xfrm>
            <a:off x="374138" y="1715264"/>
            <a:ext cx="7213600" cy="638175"/>
          </a:xfrm>
          <a:prstGeom prst="rect">
            <a:avLst/>
          </a:prstGeom>
          <a:noFill/>
          <a:ln w="9525">
            <a:noFill/>
            <a:miter lim="800000"/>
            <a:headEnd/>
            <a:tailEnd/>
          </a:ln>
        </p:spPr>
        <p:txBody>
          <a:bodyPr lIns="92075" tIns="46038" rIns="92075" bIns="46038">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fr-FR" sz="2800" b="0" i="0" u="none" strike="noStrike" kern="1200" cap="none" spc="0" normalizeH="0" baseline="0" noProof="0" dirty="0">
                <a:ln>
                  <a:noFill/>
                </a:ln>
                <a:solidFill>
                  <a:srgbClr val="F79646"/>
                </a:solidFill>
                <a:effectLst/>
                <a:uLnTx/>
                <a:uFillTx/>
                <a:latin typeface="Calibri"/>
                <a:ea typeface="+mn-ea"/>
                <a:cs typeface="+mn-cs"/>
              </a:rPr>
              <a:t>Résistance au flambement </a:t>
            </a:r>
            <a:r>
              <a:rPr kumimoji="0" lang="fr-FR" sz="2800" b="0" i="0" u="none" strike="noStrike" kern="1200" cap="none" spc="0" normalizeH="0" baseline="0" noProof="0" dirty="0">
                <a:ln>
                  <a:noFill/>
                </a:ln>
                <a:solidFill>
                  <a:srgbClr val="F79646"/>
                </a:solidFill>
                <a:effectLst/>
                <a:uLnTx/>
                <a:uFillTx/>
                <a:latin typeface="Calibri"/>
                <a:ea typeface="+mn-ea"/>
                <a:cs typeface="Calibri"/>
              </a:rPr>
              <a:t>N</a:t>
            </a:r>
            <a:r>
              <a:rPr kumimoji="0" lang="fr-FR" sz="2800" b="0" i="0" u="none" strike="noStrike" kern="1200" cap="none" spc="0" normalizeH="0" baseline="-25000" noProof="0" dirty="0">
                <a:ln>
                  <a:noFill/>
                </a:ln>
                <a:solidFill>
                  <a:srgbClr val="F79646"/>
                </a:solidFill>
                <a:effectLst/>
                <a:uLnTx/>
                <a:uFillTx/>
                <a:latin typeface="Calibri"/>
                <a:ea typeface="+mn-ea"/>
                <a:cs typeface="Calibri"/>
              </a:rPr>
              <a:t>b,Rd</a:t>
            </a:r>
            <a:r>
              <a:rPr kumimoji="0" lang="fr-FR" sz="2800" b="0" i="0" u="none" strike="noStrike" kern="1200" cap="none" spc="0" normalizeH="0" baseline="0" noProof="0" dirty="0">
                <a:ln>
                  <a:noFill/>
                </a:ln>
                <a:solidFill>
                  <a:srgbClr val="F79646"/>
                </a:solidFill>
                <a:effectLst/>
                <a:uLnTx/>
                <a:uFillTx/>
                <a:latin typeface="Calibri"/>
                <a:ea typeface="+mn-ea"/>
                <a:cs typeface="Calibri"/>
              </a:rPr>
              <a:t> :</a:t>
            </a:r>
          </a:p>
        </p:txBody>
      </p:sp>
      <p:sp>
        <p:nvSpPr>
          <p:cNvPr id="57241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0662" name="Rectangle 7"/>
          <p:cNvSpPr>
            <a:spLocks noGrp="1" noChangeArrowheads="1"/>
          </p:cNvSpPr>
          <p:nvPr>
            <p:ph type="title"/>
          </p:nvPr>
        </p:nvSpPr>
        <p:spPr/>
        <p:txBody>
          <a:bodyPr/>
          <a:lstStyle/>
          <a:p>
            <a:pPr eaLnBrk="1" hangingPunct="1"/>
            <a:r>
              <a:rPr lang="fr-FR" noProof="0" dirty="0">
                <a:latin typeface="+mn-lt"/>
              </a:rPr>
              <a:t>Flambement d’un poteau</a:t>
            </a:r>
          </a:p>
        </p:txBody>
      </p:sp>
      <p:sp>
        <p:nvSpPr>
          <p:cNvPr id="572430" name="Text Box 14"/>
          <p:cNvSpPr txBox="1">
            <a:spLocks noChangeArrowheads="1"/>
          </p:cNvSpPr>
          <p:nvPr/>
        </p:nvSpPr>
        <p:spPr bwMode="auto">
          <a:xfrm>
            <a:off x="4073058" y="3094802"/>
            <a:ext cx="3799754" cy="430887"/>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Arial" charset="0"/>
                <a:ea typeface="+mn-ea"/>
                <a:cs typeface="+mn-cs"/>
              </a:rPr>
              <a:t>Pour les Classes 1, 2 et 3</a:t>
            </a:r>
            <a:endParaRPr kumimoji="0" lang="fr-FR" sz="2200" b="1"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sp>
        <p:nvSpPr>
          <p:cNvPr id="572431" name="Text Box 15"/>
          <p:cNvSpPr txBox="1">
            <a:spLocks noChangeArrowheads="1"/>
          </p:cNvSpPr>
          <p:nvPr/>
        </p:nvSpPr>
        <p:spPr bwMode="auto">
          <a:xfrm>
            <a:off x="4073058" y="5099814"/>
            <a:ext cx="4780475" cy="430887"/>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Arial" charset="0"/>
                <a:ea typeface="+mn-ea"/>
                <a:cs typeface="+mn-cs"/>
              </a:rPr>
              <a:t>Pour les Classes 4 (symétriques)</a:t>
            </a:r>
            <a:endParaRPr kumimoji="0" lang="fr-FR" sz="2200" b="1"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sp>
        <p:nvSpPr>
          <p:cNvPr id="16"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FR"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9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Groupe 17"/>
          <p:cNvGrpSpPr/>
          <p:nvPr/>
        </p:nvGrpSpPr>
        <p:grpSpPr>
          <a:xfrm>
            <a:off x="493872" y="2976880"/>
            <a:ext cx="2848042" cy="2736850"/>
            <a:chOff x="493872" y="2976880"/>
            <a:chExt cx="2848042" cy="2736850"/>
          </a:xfrm>
        </p:grpSpPr>
        <p:grpSp>
          <p:nvGrpSpPr>
            <p:cNvPr id="3" name="Group 13"/>
            <p:cNvGrpSpPr>
              <a:grpSpLocks/>
            </p:cNvGrpSpPr>
            <p:nvPr/>
          </p:nvGrpSpPr>
          <p:grpSpPr bwMode="auto">
            <a:xfrm>
              <a:off x="2188549" y="2976880"/>
              <a:ext cx="770935" cy="2736850"/>
              <a:chOff x="2298" y="1631"/>
              <a:chExt cx="396" cy="1724"/>
            </a:xfrm>
          </p:grpSpPr>
          <p:sp>
            <p:nvSpPr>
              <p:cNvPr id="572427" name="Oval 11"/>
              <p:cNvSpPr>
                <a:spLocks noChangeArrowheads="1"/>
              </p:cNvSpPr>
              <p:nvPr/>
            </p:nvSpPr>
            <p:spPr bwMode="auto">
              <a:xfrm>
                <a:off x="2304" y="1631"/>
                <a:ext cx="390" cy="460"/>
              </a:xfrm>
              <a:prstGeom prst="ellipse">
                <a:avLst/>
              </a:prstGeom>
              <a:noFill/>
              <a:ln w="57150">
                <a:solidFill>
                  <a:srgbClr val="FE9914">
                    <a:alpha val="5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2428" name="Oval 12"/>
              <p:cNvSpPr>
                <a:spLocks noChangeArrowheads="1"/>
              </p:cNvSpPr>
              <p:nvPr/>
            </p:nvSpPr>
            <p:spPr bwMode="auto">
              <a:xfrm>
                <a:off x="2298" y="2895"/>
                <a:ext cx="390" cy="460"/>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572434" name="Line 18"/>
            <p:cNvSpPr>
              <a:spLocks noChangeShapeType="1"/>
            </p:cNvSpPr>
            <p:nvPr/>
          </p:nvSpPr>
          <p:spPr bwMode="auto">
            <a:xfrm flipV="1">
              <a:off x="1668752" y="3610293"/>
              <a:ext cx="566520" cy="546100"/>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0669" name="Rectangle 19"/>
            <p:cNvSpPr>
              <a:spLocks noChangeArrowheads="1"/>
            </p:cNvSpPr>
            <p:nvPr/>
          </p:nvSpPr>
          <p:spPr bwMode="auto">
            <a:xfrm>
              <a:off x="493872" y="4279084"/>
              <a:ext cx="2848042" cy="412660"/>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Coefficient de réduction</a:t>
              </a:r>
            </a:p>
          </p:txBody>
        </p:sp>
        <p:sp>
          <p:nvSpPr>
            <p:cNvPr id="572436" name="Line 20"/>
            <p:cNvSpPr>
              <a:spLocks noChangeShapeType="1"/>
            </p:cNvSpPr>
            <p:nvPr/>
          </p:nvSpPr>
          <p:spPr bwMode="auto">
            <a:xfrm>
              <a:off x="1588933" y="4765993"/>
              <a:ext cx="513957" cy="495300"/>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aphicFrame>
        <p:nvGraphicFramePr>
          <p:cNvPr id="166920" name="Object 8"/>
          <p:cNvGraphicFramePr>
            <a:graphicFrameLocks noChangeAspect="1"/>
          </p:cNvGraphicFramePr>
          <p:nvPr/>
        </p:nvGraphicFramePr>
        <p:xfrm>
          <a:off x="1128395" y="2809875"/>
          <a:ext cx="2284413" cy="996950"/>
        </p:xfrm>
        <a:graphic>
          <a:graphicData uri="http://schemas.openxmlformats.org/presentationml/2006/ole">
            <mc:AlternateContent xmlns:mc="http://schemas.openxmlformats.org/markup-compatibility/2006">
              <mc:Choice xmlns:v="urn:schemas-microsoft-com:vml" Requires="v">
                <p:oleObj spid="_x0000_s4098" name="Équation" r:id="rId4" imgW="1041400" imgH="457200" progId="Equation.3">
                  <p:embed/>
                </p:oleObj>
              </mc:Choice>
              <mc:Fallback>
                <p:oleObj name="Équation" r:id="rId4" imgW="1041400" imgH="457200" progId="Equation.3">
                  <p:embed/>
                  <p:pic>
                    <p:nvPicPr>
                      <p:cNvPr id="1669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395" y="2809875"/>
                        <a:ext cx="2284413"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22" name="Object 10"/>
          <p:cNvGraphicFramePr>
            <a:graphicFrameLocks noChangeAspect="1"/>
          </p:cNvGraphicFramePr>
          <p:nvPr/>
        </p:nvGraphicFramePr>
        <p:xfrm>
          <a:off x="1128395" y="4846638"/>
          <a:ext cx="2674938" cy="993775"/>
        </p:xfrm>
        <a:graphic>
          <a:graphicData uri="http://schemas.openxmlformats.org/presentationml/2006/ole">
            <mc:AlternateContent xmlns:mc="http://schemas.openxmlformats.org/markup-compatibility/2006">
              <mc:Choice xmlns:v="urn:schemas-microsoft-com:vml" Requires="v">
                <p:oleObj spid="_x0000_s4099" name="Équation" r:id="rId6" imgW="1219200" imgH="457200" progId="Equation.3">
                  <p:embed/>
                </p:oleObj>
              </mc:Choice>
              <mc:Fallback>
                <p:oleObj name="Équation" r:id="rId6" imgW="1219200" imgH="457200" progId="Equation.3">
                  <p:embed/>
                  <p:pic>
                    <p:nvPicPr>
                      <p:cNvPr id="16692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395" y="4846638"/>
                        <a:ext cx="2674938"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6383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2"/>
          <p:cNvSpPr>
            <a:spLocks noGrp="1" noChangeArrowheads="1"/>
          </p:cNvSpPr>
          <p:nvPr>
            <p:ph type="title"/>
          </p:nvPr>
        </p:nvSpPr>
        <p:spPr/>
        <p:txBody>
          <a:bodyPr/>
          <a:lstStyle/>
          <a:p>
            <a:r>
              <a:rPr lang="fr-FR" noProof="0" dirty="0"/>
              <a:t>Flambement d’un poteau</a:t>
            </a:r>
            <a:endParaRPr lang="fr-FR" noProof="0" dirty="0">
              <a:latin typeface="+mn-lt"/>
            </a:endParaRPr>
          </a:p>
        </p:txBody>
      </p:sp>
      <p:sp>
        <p:nvSpPr>
          <p:cNvPr id="72712" name="Rectangle 3"/>
          <p:cNvSpPr>
            <a:spLocks noGrp="1" noChangeArrowheads="1"/>
          </p:cNvSpPr>
          <p:nvPr>
            <p:ph type="body" sz="half" idx="4294967295"/>
          </p:nvPr>
        </p:nvSpPr>
        <p:spPr bwMode="auto">
          <a:xfrm>
            <a:off x="514920" y="1672315"/>
            <a:ext cx="8317108" cy="4978856"/>
          </a:xfrm>
          <a:noFill/>
          <a:ln>
            <a:miter lim="800000"/>
            <a:headEnd/>
            <a:tailEnd/>
          </a:ln>
        </p:spPr>
        <p:txBody>
          <a:bodyPr wrap="square" lIns="91440" tIns="45720" rIns="91440" bIns="45720" numCol="1" anchor="t" anchorCtr="0" compatLnSpc="1">
            <a:prstTxWarp prst="textNoShape">
              <a:avLst/>
            </a:prstTxWarp>
            <a:normAutofit fontScale="92500"/>
          </a:bodyPr>
          <a:lstStyle/>
          <a:p>
            <a:pPr marL="0" indent="0" eaLnBrk="1" hangingPunct="1">
              <a:lnSpc>
                <a:spcPct val="110000"/>
              </a:lnSpc>
              <a:buFontTx/>
              <a:buNone/>
              <a:tabLst>
                <a:tab pos="892175" algn="l"/>
                <a:tab pos="2416175" algn="l"/>
              </a:tabLst>
            </a:pPr>
            <a:r>
              <a:rPr lang="fr-FR" sz="2800" noProof="0" dirty="0">
                <a:solidFill>
                  <a:srgbClr val="F79646"/>
                </a:solidFill>
                <a:latin typeface="+mn-lt"/>
              </a:rPr>
              <a:t>Élancement réduit </a:t>
            </a:r>
            <a:r>
              <a:rPr lang="fr-FR" b="1" noProof="0" dirty="0">
                <a:solidFill>
                  <a:srgbClr val="F79646"/>
                </a:solidFill>
                <a:latin typeface="+mn-lt"/>
                <a:sym typeface="Symbol"/>
              </a:rPr>
              <a:t></a:t>
            </a:r>
            <a:r>
              <a:rPr lang="fr-FR" sz="2800" noProof="0" dirty="0">
                <a:solidFill>
                  <a:srgbClr val="F79646"/>
                </a:solidFill>
                <a:latin typeface="+mn-lt"/>
              </a:rPr>
              <a:t> : </a:t>
            </a:r>
          </a:p>
          <a:p>
            <a:pPr marL="0" indent="0" eaLnBrk="1" hangingPunct="1">
              <a:lnSpc>
                <a:spcPct val="110000"/>
              </a:lnSpc>
              <a:buFontTx/>
              <a:buNone/>
              <a:tabLst>
                <a:tab pos="892175" algn="l"/>
                <a:tab pos="2416175" algn="l"/>
              </a:tabLst>
            </a:pPr>
            <a:endParaRPr lang="fr-FR" sz="2000" noProof="0" dirty="0">
              <a:solidFill>
                <a:srgbClr val="FFFF00"/>
              </a:solidFill>
              <a:latin typeface="+mn-lt"/>
            </a:endParaRPr>
          </a:p>
          <a:p>
            <a:pPr marL="0" indent="0" eaLnBrk="1" hangingPunct="1">
              <a:lnSpc>
                <a:spcPct val="110000"/>
              </a:lnSpc>
              <a:buFontTx/>
              <a:buNone/>
              <a:tabLst>
                <a:tab pos="892175" algn="l"/>
                <a:tab pos="2416175" algn="l"/>
              </a:tabLst>
            </a:pPr>
            <a:r>
              <a:rPr lang="fr-FR" sz="2000" noProof="0" dirty="0">
                <a:latin typeface="+mn-lt"/>
              </a:rPr>
              <a:t>		</a:t>
            </a:r>
            <a:r>
              <a:rPr lang="fr-FR" sz="2400" noProof="0" dirty="0">
                <a:latin typeface="+mn-lt"/>
              </a:rPr>
              <a:t>Pour les sections transversales de Classes 1, 2 et 3</a:t>
            </a:r>
          </a:p>
          <a:p>
            <a:pPr marL="0" indent="0" eaLnBrk="1" hangingPunct="1">
              <a:lnSpc>
                <a:spcPct val="110000"/>
              </a:lnSpc>
              <a:buFontTx/>
              <a:buNone/>
              <a:tabLst>
                <a:tab pos="892175" algn="l"/>
                <a:tab pos="2416175" algn="l"/>
              </a:tabLst>
            </a:pPr>
            <a:endParaRPr lang="fr-FR" sz="2400" noProof="0" dirty="0">
              <a:latin typeface="+mn-lt"/>
            </a:endParaRPr>
          </a:p>
          <a:p>
            <a:pPr marL="0" indent="0" eaLnBrk="1" hangingPunct="1">
              <a:lnSpc>
                <a:spcPct val="110000"/>
              </a:lnSpc>
              <a:buFontTx/>
              <a:buNone/>
              <a:tabLst>
                <a:tab pos="892175" algn="l"/>
                <a:tab pos="2416175" algn="l"/>
              </a:tabLst>
            </a:pPr>
            <a:endParaRPr lang="fr-FR" sz="2400" noProof="0" dirty="0">
              <a:latin typeface="+mn-lt"/>
            </a:endParaRPr>
          </a:p>
          <a:p>
            <a:pPr marL="0" indent="0">
              <a:lnSpc>
                <a:spcPct val="110000"/>
              </a:lnSpc>
              <a:buNone/>
              <a:tabLst>
                <a:tab pos="892175" algn="l"/>
                <a:tab pos="2416175" algn="l"/>
              </a:tabLst>
            </a:pPr>
            <a:r>
              <a:rPr lang="fr-FR" sz="2400" noProof="0" dirty="0">
                <a:latin typeface="+mn-lt"/>
              </a:rPr>
              <a:t>		</a:t>
            </a:r>
            <a:r>
              <a:rPr lang="fr-FR" sz="2400" noProof="0" dirty="0"/>
              <a:t>Pour les sections transversales de Classe </a:t>
            </a:r>
            <a:r>
              <a:rPr lang="fr-FR" sz="2400" noProof="0" dirty="0">
                <a:latin typeface="+mn-lt"/>
              </a:rPr>
              <a:t>4 </a:t>
            </a:r>
          </a:p>
          <a:p>
            <a:pPr marL="0" indent="0" eaLnBrk="1" hangingPunct="1">
              <a:lnSpc>
                <a:spcPct val="110000"/>
              </a:lnSpc>
              <a:buFontTx/>
              <a:buNone/>
              <a:tabLst>
                <a:tab pos="892175" algn="l"/>
                <a:tab pos="2416175" algn="l"/>
              </a:tabLst>
            </a:pPr>
            <a:endParaRPr lang="fr-FR" sz="2400" noProof="0" dirty="0">
              <a:latin typeface="+mn-lt"/>
            </a:endParaRPr>
          </a:p>
          <a:p>
            <a:pPr marL="0" indent="0" eaLnBrk="1" hangingPunct="1">
              <a:lnSpc>
                <a:spcPct val="110000"/>
              </a:lnSpc>
              <a:buFontTx/>
              <a:buNone/>
              <a:tabLst>
                <a:tab pos="892175" algn="l"/>
                <a:tab pos="2416175" algn="l"/>
              </a:tabLst>
            </a:pPr>
            <a:endParaRPr lang="fr-FR" sz="2400" noProof="0" dirty="0">
              <a:latin typeface="+mn-lt"/>
            </a:endParaRPr>
          </a:p>
          <a:p>
            <a:pPr marL="892175" indent="-533400" eaLnBrk="1" hangingPunct="1">
              <a:lnSpc>
                <a:spcPct val="110000"/>
              </a:lnSpc>
              <a:buFontTx/>
              <a:buNone/>
              <a:tabLst>
                <a:tab pos="892175" algn="l"/>
                <a:tab pos="2416175" algn="l"/>
              </a:tabLst>
            </a:pPr>
            <a:r>
              <a:rPr lang="fr-FR" sz="2400" noProof="0" dirty="0">
                <a:latin typeface="+mn-lt"/>
              </a:rPr>
              <a:t>N</a:t>
            </a:r>
            <a:r>
              <a:rPr lang="fr-FR" sz="2400" baseline="-25000" noProof="0" dirty="0">
                <a:latin typeface="+mn-lt"/>
              </a:rPr>
              <a:t>cr</a:t>
            </a:r>
            <a:r>
              <a:rPr lang="fr-FR" sz="2400" noProof="0" dirty="0">
                <a:latin typeface="+mn-lt"/>
              </a:rPr>
              <a:t>	est la force critique de flambement élastique pour le mode de flambement approprié basé sur les propriétés de la section transversale brute </a:t>
            </a:r>
          </a:p>
        </p:txBody>
      </p:sp>
      <p:sp>
        <p:nvSpPr>
          <p:cNvPr id="57344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344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3449"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Connecteur droit 18"/>
          <p:cNvCxnSpPr/>
          <p:nvPr/>
        </p:nvCxnSpPr>
        <p:spPr>
          <a:xfrm>
            <a:off x="3106533" y="1763486"/>
            <a:ext cx="217714"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7000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70006" name="Object 22"/>
          <p:cNvGraphicFramePr>
            <a:graphicFrameLocks noChangeAspect="1"/>
          </p:cNvGraphicFramePr>
          <p:nvPr/>
        </p:nvGraphicFramePr>
        <p:xfrm>
          <a:off x="885825" y="2373313"/>
          <a:ext cx="1536700" cy="1066800"/>
        </p:xfrm>
        <a:graphic>
          <a:graphicData uri="http://schemas.openxmlformats.org/presentationml/2006/ole">
            <mc:AlternateContent xmlns:mc="http://schemas.openxmlformats.org/markup-compatibility/2006">
              <mc:Choice xmlns:v="urn:schemas-microsoft-com:vml" Requires="v">
                <p:oleObj spid="_x0000_s5122" name="Équation" r:id="rId4" imgW="723586" imgH="507780" progId="Equation.3">
                  <p:embed/>
                </p:oleObj>
              </mc:Choice>
              <mc:Fallback>
                <p:oleObj name="Équation" r:id="rId4" imgW="723586" imgH="507780" progId="Equation.3">
                  <p:embed/>
                  <p:pic>
                    <p:nvPicPr>
                      <p:cNvPr id="170006"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2373313"/>
                        <a:ext cx="15367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0008" name="Object 24"/>
          <p:cNvGraphicFramePr>
            <a:graphicFrameLocks noChangeAspect="1"/>
          </p:cNvGraphicFramePr>
          <p:nvPr/>
        </p:nvGraphicFramePr>
        <p:xfrm>
          <a:off x="898752" y="3656693"/>
          <a:ext cx="1887537" cy="1066800"/>
        </p:xfrm>
        <a:graphic>
          <a:graphicData uri="http://schemas.openxmlformats.org/presentationml/2006/ole">
            <mc:AlternateContent xmlns:mc="http://schemas.openxmlformats.org/markup-compatibility/2006">
              <mc:Choice xmlns:v="urn:schemas-microsoft-com:vml" Requires="v">
                <p:oleObj spid="_x0000_s5123" name="Équation" r:id="rId6" imgW="889000" imgH="508000" progId="Equation.3">
                  <p:embed/>
                </p:oleObj>
              </mc:Choice>
              <mc:Fallback>
                <p:oleObj name="Équation" r:id="rId6" imgW="889000" imgH="508000" progId="Equation.3">
                  <p:embed/>
                  <p:pic>
                    <p:nvPicPr>
                      <p:cNvPr id="170008"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752" y="3656693"/>
                        <a:ext cx="188753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8325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8208912" cy="1470025"/>
          </a:xfrm>
        </p:spPr>
        <p:txBody>
          <a:bodyPr>
            <a:normAutofit/>
          </a:bodyPr>
          <a:lstStyle/>
          <a:p>
            <a:r>
              <a:rPr lang="fr-FR" noProof="0" dirty="0"/>
              <a:t>Comment le béton armé est endommagé par la corrosion</a:t>
            </a:r>
          </a:p>
        </p:txBody>
      </p:sp>
    </p:spTree>
    <p:extLst>
      <p:ext uri="{BB962C8B-B14F-4D97-AF65-F5344CB8AC3E}">
        <p14:creationId xmlns:p14="http://schemas.microsoft.com/office/powerpoint/2010/main" val="31572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p:txBody>
          <a:bodyPr/>
          <a:lstStyle/>
          <a:p>
            <a:r>
              <a:rPr lang="fr-FR" noProof="0" dirty="0"/>
              <a:t>Flambement d’un poteau</a:t>
            </a:r>
            <a:endParaRPr lang="fr-FR" noProof="0" dirty="0">
              <a:latin typeface="+mn-lt"/>
            </a:endParaRPr>
          </a:p>
        </p:txBody>
      </p:sp>
      <p:sp>
        <p:nvSpPr>
          <p:cNvPr id="74756" name="Rectangle 2"/>
          <p:cNvSpPr>
            <a:spLocks noGrp="1" noChangeArrowheads="1"/>
          </p:cNvSpPr>
          <p:nvPr>
            <p:ph type="body" idx="1"/>
          </p:nvPr>
        </p:nvSpPr>
        <p:spPr/>
        <p:txBody>
          <a:bodyPr/>
          <a:lstStyle/>
          <a:p>
            <a:pPr>
              <a:buNone/>
            </a:pPr>
            <a:r>
              <a:rPr lang="fr-FR" sz="2800" noProof="0" dirty="0">
                <a:solidFill>
                  <a:srgbClr val="F79646"/>
                </a:solidFill>
                <a:latin typeface="+mn-lt"/>
              </a:rPr>
              <a:t>Coefficient de réduction </a:t>
            </a:r>
            <a:r>
              <a:rPr lang="fr-FR" sz="2800" noProof="0" dirty="0">
                <a:solidFill>
                  <a:srgbClr val="F79646"/>
                </a:solidFill>
                <a:latin typeface="+mn-lt"/>
                <a:sym typeface="Symbol"/>
              </a:rPr>
              <a:t></a:t>
            </a:r>
            <a:r>
              <a:rPr lang="fr-FR" sz="2800" noProof="0" dirty="0">
                <a:solidFill>
                  <a:srgbClr val="F79646"/>
                </a:solidFill>
                <a:latin typeface="+mn-lt"/>
              </a:rPr>
              <a:t> : </a:t>
            </a:r>
            <a:endParaRPr lang="fr-FR" noProof="0" dirty="0">
              <a:latin typeface="+mn-lt"/>
            </a:endParaRPr>
          </a:p>
        </p:txBody>
      </p:sp>
      <p:sp>
        <p:nvSpPr>
          <p:cNvPr id="574467" name="Rectangle 3"/>
          <p:cNvSpPr>
            <a:spLocks noChangeArrowheads="1"/>
          </p:cNvSpPr>
          <p:nvPr/>
        </p:nvSpPr>
        <p:spPr bwMode="auto">
          <a:xfrm>
            <a:off x="3671888" y="3200400"/>
            <a:ext cx="9144000" cy="0"/>
          </a:xfrm>
          <a:prstGeom prst="rect">
            <a:avLst/>
          </a:prstGeom>
          <a:noFill/>
          <a:ln w="12700" cap="sq">
            <a:noFill/>
            <a:miter lim="800000"/>
            <a:headEnd type="none" w="sm" len="sm"/>
            <a:tailEnd type="none" w="sm" len="sm"/>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2" name="Group 16"/>
          <p:cNvGrpSpPr>
            <a:grpSpLocks/>
          </p:cNvGrpSpPr>
          <p:nvPr/>
        </p:nvGrpSpPr>
        <p:grpSpPr bwMode="auto">
          <a:xfrm>
            <a:off x="1913009" y="4294263"/>
            <a:ext cx="3257699" cy="1481138"/>
            <a:chOff x="1910" y="2686"/>
            <a:chExt cx="1762" cy="933"/>
          </a:xfrm>
        </p:grpSpPr>
        <p:sp>
          <p:nvSpPr>
            <p:cNvPr id="574474" name="Oval 10"/>
            <p:cNvSpPr>
              <a:spLocks noChangeArrowheads="1"/>
            </p:cNvSpPr>
            <p:nvPr/>
          </p:nvSpPr>
          <p:spPr bwMode="auto">
            <a:xfrm>
              <a:off x="2757" y="2686"/>
              <a:ext cx="408" cy="461"/>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4476" name="Line 12"/>
            <p:cNvSpPr>
              <a:spLocks noChangeShapeType="1"/>
            </p:cNvSpPr>
            <p:nvPr/>
          </p:nvSpPr>
          <p:spPr bwMode="auto">
            <a:xfrm flipV="1">
              <a:off x="2596" y="3101"/>
              <a:ext cx="194" cy="257"/>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4477" name="Text Box 13"/>
            <p:cNvSpPr txBox="1">
              <a:spLocks noChangeArrowheads="1"/>
            </p:cNvSpPr>
            <p:nvPr/>
          </p:nvSpPr>
          <p:spPr bwMode="auto">
            <a:xfrm>
              <a:off x="1910" y="3386"/>
              <a:ext cx="1762" cy="233"/>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Facteur d’imperfection</a:t>
              </a:r>
              <a:endParaRPr kumimoji="0" lang="fr-FR"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grpSp>
        <p:nvGrpSpPr>
          <p:cNvPr id="3" name="Group 17"/>
          <p:cNvGrpSpPr>
            <a:grpSpLocks/>
          </p:cNvGrpSpPr>
          <p:nvPr/>
        </p:nvGrpSpPr>
        <p:grpSpPr bwMode="auto">
          <a:xfrm>
            <a:off x="4475330" y="4240288"/>
            <a:ext cx="3157537" cy="1465263"/>
            <a:chOff x="3487" y="2652"/>
            <a:chExt cx="1989" cy="923"/>
          </a:xfrm>
        </p:grpSpPr>
        <p:sp>
          <p:nvSpPr>
            <p:cNvPr id="574475" name="Oval 11"/>
            <p:cNvSpPr>
              <a:spLocks noChangeArrowheads="1"/>
            </p:cNvSpPr>
            <p:nvPr/>
          </p:nvSpPr>
          <p:spPr bwMode="auto">
            <a:xfrm>
              <a:off x="3487" y="2652"/>
              <a:ext cx="497" cy="505"/>
            </a:xfrm>
            <a:prstGeom prst="ellipse">
              <a:avLst/>
            </a:prstGeom>
            <a:noFill/>
            <a:ln w="57150">
              <a:solidFill>
                <a:srgbClr val="FE9914">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4478" name="Line 14"/>
            <p:cNvSpPr>
              <a:spLocks noChangeShapeType="1"/>
            </p:cNvSpPr>
            <p:nvPr/>
          </p:nvSpPr>
          <p:spPr bwMode="auto">
            <a:xfrm flipH="1" flipV="1">
              <a:off x="3917" y="3112"/>
              <a:ext cx="302" cy="204"/>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74479" name="Text Box 15"/>
            <p:cNvSpPr txBox="1">
              <a:spLocks noChangeArrowheads="1"/>
            </p:cNvSpPr>
            <p:nvPr/>
          </p:nvSpPr>
          <p:spPr bwMode="auto">
            <a:xfrm>
              <a:off x="3846" y="3342"/>
              <a:ext cx="1630" cy="23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Longueur du plateau</a:t>
              </a:r>
              <a:endParaRPr kumimoji="0" lang="fr-FR"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sp>
        <p:nvSpPr>
          <p:cNvPr id="16"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FR"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72044" name="Object 12"/>
          <p:cNvGraphicFramePr>
            <a:graphicFrameLocks noChangeAspect="1"/>
          </p:cNvGraphicFramePr>
          <p:nvPr/>
        </p:nvGraphicFramePr>
        <p:xfrm>
          <a:off x="1939925" y="2532380"/>
          <a:ext cx="5013325" cy="1208088"/>
        </p:xfrm>
        <a:graphic>
          <a:graphicData uri="http://schemas.openxmlformats.org/presentationml/2006/ole">
            <mc:AlternateContent xmlns:mc="http://schemas.openxmlformats.org/markup-compatibility/2006">
              <mc:Choice xmlns:v="urn:schemas-microsoft-com:vml" Requires="v">
                <p:oleObj spid="_x0000_s6146" name="Équation" r:id="rId4" imgW="2209800" imgH="533400" progId="Equation.3">
                  <p:embed/>
                </p:oleObj>
              </mc:Choice>
              <mc:Fallback>
                <p:oleObj name="Équation" r:id="rId4" imgW="2209800" imgH="533400" progId="Equation.3">
                  <p:embed/>
                  <p:pic>
                    <p:nvPicPr>
                      <p:cNvPr id="17204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925" y="2532380"/>
                        <a:ext cx="5013325"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45" name="Object 13"/>
          <p:cNvGraphicFramePr>
            <a:graphicFrameLocks noChangeAspect="1"/>
          </p:cNvGraphicFramePr>
          <p:nvPr/>
        </p:nvGraphicFramePr>
        <p:xfrm>
          <a:off x="1939925" y="4141788"/>
          <a:ext cx="4256088" cy="968375"/>
        </p:xfrm>
        <a:graphic>
          <a:graphicData uri="http://schemas.openxmlformats.org/presentationml/2006/ole">
            <mc:AlternateContent xmlns:mc="http://schemas.openxmlformats.org/markup-compatibility/2006">
              <mc:Choice xmlns:v="urn:schemas-microsoft-com:vml" Requires="v">
                <p:oleObj spid="_x0000_s6147" name="Équation" r:id="rId6" imgW="1802618" imgH="406224" progId="Equation.3">
                  <p:embed/>
                </p:oleObj>
              </mc:Choice>
              <mc:Fallback>
                <p:oleObj name="Équation" r:id="rId6" imgW="1802618" imgH="406224" progId="Equation.3">
                  <p:embed/>
                  <p:pic>
                    <p:nvPicPr>
                      <p:cNvPr id="172045"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141788"/>
                        <a:ext cx="4256088"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91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FR" noProof="0" dirty="0"/>
              <a:t>Flambement d’un poteau</a:t>
            </a:r>
            <a:endParaRPr lang="fr-FR" altLang="en-US" noProof="0" dirty="0">
              <a:latin typeface="+mn-lt"/>
            </a:endParaRPr>
          </a:p>
        </p:txBody>
      </p:sp>
      <p:sp>
        <p:nvSpPr>
          <p:cNvPr id="4" name="Content Placeholder 3"/>
          <p:cNvSpPr>
            <a:spLocks noGrp="1"/>
          </p:cNvSpPr>
          <p:nvPr>
            <p:ph idx="1"/>
          </p:nvPr>
        </p:nvSpPr>
        <p:spPr/>
        <p:txBody>
          <a:bodyPr>
            <a:normAutofit/>
          </a:bodyPr>
          <a:lstStyle/>
          <a:p>
            <a:r>
              <a:rPr lang="fr-FR" altLang="en-US" sz="2800" noProof="0" dirty="0">
                <a:latin typeface="+mn-lt"/>
              </a:rPr>
              <a:t>Le choix de la courbe de flambement dépend de la section transversale, du mode de fabrication et de l’axe de flambement</a:t>
            </a:r>
          </a:p>
          <a:p>
            <a:endParaRPr lang="fr-FR" sz="2800" noProof="0" dirty="0">
              <a:latin typeface="+mn-lt"/>
            </a:endParaRPr>
          </a:p>
        </p:txBody>
      </p:sp>
      <p:sp>
        <p:nvSpPr>
          <p:cNvPr id="5" name="Rectangle 4"/>
          <p:cNvSpPr/>
          <p:nvPr/>
        </p:nvSpPr>
        <p:spPr>
          <a:xfrm>
            <a:off x="5812220" y="6191546"/>
            <a:ext cx="23943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800" b="0" i="0" u="none" strike="noStrike" kern="1200" cap="none" spc="0" normalizeH="0" baseline="0" noProof="0" dirty="0">
                <a:ln>
                  <a:noFill/>
                </a:ln>
                <a:solidFill>
                  <a:prstClr val="black"/>
                </a:solidFill>
                <a:effectLst/>
                <a:uLnTx/>
                <a:uFillTx/>
                <a:latin typeface="Calibri"/>
                <a:ea typeface="+mn-ea"/>
                <a:cs typeface="+mn-cs"/>
              </a:rPr>
              <a:t>Extrait de l’EN 1993-1-4</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133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059" y="3052996"/>
            <a:ext cx="7167563" cy="3164792"/>
          </a:xfrm>
          <a:prstGeom prst="rect">
            <a:avLst/>
          </a:prstGeom>
          <a:noFill/>
          <a:ln w="9525">
            <a:noFill/>
            <a:miter lim="800000"/>
            <a:headEnd/>
            <a:tailEnd/>
          </a:ln>
        </p:spPr>
      </p:pic>
    </p:spTree>
    <p:extLst>
      <p:ext uri="{BB962C8B-B14F-4D97-AF65-F5344CB8AC3E}">
        <p14:creationId xmlns:p14="http://schemas.microsoft.com/office/powerpoint/2010/main" val="980516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0"/>
            <a:ext cx="8640762" cy="1143000"/>
          </a:xfrm>
        </p:spPr>
        <p:txBody>
          <a:bodyPr>
            <a:normAutofit fontScale="90000"/>
          </a:bodyPr>
          <a:lstStyle/>
          <a:p>
            <a:r>
              <a:rPr lang="fr-FR" altLang="en-US" noProof="0" dirty="0">
                <a:latin typeface="+mn-lt"/>
              </a:rPr>
              <a:t>Courbes de flambement de l’Eurocode 3</a:t>
            </a:r>
          </a:p>
        </p:txBody>
      </p:sp>
      <p:pic>
        <p:nvPicPr>
          <p:cNvPr id="3277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169" y="967936"/>
            <a:ext cx="7731807" cy="442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ZoneTexte 4"/>
          <p:cNvSpPr txBox="1"/>
          <p:nvPr/>
        </p:nvSpPr>
        <p:spPr>
          <a:xfrm rot="16200000">
            <a:off x="-568131" y="2921768"/>
            <a:ext cx="2168014" cy="276999"/>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Facteur de réduction </a:t>
            </a: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sym typeface="Symbol"/>
              </a:rPr>
              <a:t></a:t>
            </a:r>
            <a:endPar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sp>
        <p:nvSpPr>
          <p:cNvPr id="6" name="ZoneTexte 5"/>
          <p:cNvSpPr txBox="1"/>
          <p:nvPr/>
        </p:nvSpPr>
        <p:spPr>
          <a:xfrm>
            <a:off x="3421709" y="5458047"/>
            <a:ext cx="2052000" cy="276999"/>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Élancement réduit</a:t>
            </a:r>
          </a:p>
        </p:txBody>
      </p:sp>
      <p:graphicFrame>
        <p:nvGraphicFramePr>
          <p:cNvPr id="317441" name="Object 1"/>
          <p:cNvGraphicFramePr>
            <a:graphicFrameLocks noChangeAspect="1"/>
          </p:cNvGraphicFramePr>
          <p:nvPr/>
        </p:nvGraphicFramePr>
        <p:xfrm>
          <a:off x="5473915" y="5364517"/>
          <a:ext cx="252000" cy="387484"/>
        </p:xfrm>
        <a:graphic>
          <a:graphicData uri="http://schemas.openxmlformats.org/presentationml/2006/ole">
            <mc:AlternateContent xmlns:mc="http://schemas.openxmlformats.org/markup-compatibility/2006">
              <mc:Choice xmlns:v="urn:schemas-microsoft-com:vml" Requires="v">
                <p:oleObj spid="_x0000_s7170" name="Équation" r:id="rId5" imgW="139579" imgH="215713" progId="Equation.3">
                  <p:embed/>
                </p:oleObj>
              </mc:Choice>
              <mc:Fallback>
                <p:oleObj name="Équation" r:id="rId5" imgW="139579" imgH="215713" progId="Equation.3">
                  <p:embed/>
                  <p:pic>
                    <p:nvPicPr>
                      <p:cNvPr id="31744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915" y="5364517"/>
                        <a:ext cx="252000" cy="387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e 11"/>
          <p:cNvGrpSpPr/>
          <p:nvPr/>
        </p:nvGrpSpPr>
        <p:grpSpPr>
          <a:xfrm>
            <a:off x="1091352" y="5893117"/>
            <a:ext cx="7085589" cy="950135"/>
            <a:chOff x="1091352" y="5907865"/>
            <a:chExt cx="7085589" cy="950135"/>
          </a:xfrm>
        </p:grpSpPr>
        <p:sp>
          <p:nvSpPr>
            <p:cNvPr id="7" name="ZoneTexte 6"/>
            <p:cNvSpPr txBox="1"/>
            <p:nvPr/>
          </p:nvSpPr>
          <p:spPr>
            <a:xfrm>
              <a:off x="1566122" y="5907865"/>
              <a:ext cx="6610819" cy="86177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inoxydable : sections creuses (soudées et non soudées), U formés à froid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inoxydable : sections en I soudées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au carbone : sections en I soudées, sections creuses formées à froid, U formés à froid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au carbone : sections creuses finies à chaud </a:t>
              </a:r>
            </a:p>
          </p:txBody>
        </p:sp>
        <p:pic>
          <p:nvPicPr>
            <p:cNvPr id="11"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1352" y="5920143"/>
              <a:ext cx="412955" cy="93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6647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330" y="1508069"/>
            <a:ext cx="2387525" cy="5301953"/>
          </a:xfrm>
          <a:prstGeom prst="rect">
            <a:avLst/>
          </a:prstGeom>
        </p:spPr>
      </p:pic>
      <p:sp>
        <p:nvSpPr>
          <p:cNvPr id="2" name="Titel 1"/>
          <p:cNvSpPr>
            <a:spLocks noGrp="1"/>
          </p:cNvSpPr>
          <p:nvPr>
            <p:ph type="title"/>
          </p:nvPr>
        </p:nvSpPr>
        <p:spPr/>
        <p:txBody>
          <a:bodyPr>
            <a:normAutofit fontScale="90000"/>
          </a:bodyPr>
          <a:lstStyle/>
          <a:p>
            <a:r>
              <a:rPr lang="fr-FR" altLang="en-US" noProof="0" dirty="0"/>
              <a:t>Exemple de flambement par flexion au sens de l’Eurocode 3</a:t>
            </a:r>
            <a:endParaRPr lang="fr-FR" noProof="0" dirty="0">
              <a:latin typeface="+mn-lt"/>
            </a:endParaRPr>
          </a:p>
        </p:txBody>
      </p:sp>
      <p:graphicFrame>
        <p:nvGraphicFramePr>
          <p:cNvPr id="7" name="Tabel 6"/>
          <p:cNvGraphicFramePr>
            <a:graphicFrameLocks noGrp="1"/>
          </p:cNvGraphicFramePr>
          <p:nvPr/>
        </p:nvGraphicFramePr>
        <p:xfrm>
          <a:off x="324420" y="2649168"/>
          <a:ext cx="6076394" cy="1463040"/>
        </p:xfrm>
        <a:graphic>
          <a:graphicData uri="http://schemas.openxmlformats.org/drawingml/2006/table">
            <a:tbl>
              <a:tblPr firstRow="1" bandRow="1">
                <a:tableStyleId>{5C22544A-7EE6-4342-B048-85BDC9FD1C3A}</a:tableStyleId>
              </a:tblPr>
              <a:tblGrid>
                <a:gridCol w="1120936">
                  <a:extLst>
                    <a:ext uri="{9D8B030D-6E8A-4147-A177-3AD203B41FA5}">
                      <a16:colId xmlns:a16="http://schemas.microsoft.com/office/drawing/2014/main" val="20000"/>
                    </a:ext>
                  </a:extLst>
                </a:gridCol>
                <a:gridCol w="1843549">
                  <a:extLst>
                    <a:ext uri="{9D8B030D-6E8A-4147-A177-3AD203B41FA5}">
                      <a16:colId xmlns:a16="http://schemas.microsoft.com/office/drawing/2014/main" val="20001"/>
                    </a:ext>
                  </a:extLst>
                </a:gridCol>
                <a:gridCol w="3111909">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pPr algn="ctr"/>
                      <a:r>
                        <a:rPr lang="nl-BE" dirty="0"/>
                        <a:t>Acier au carbone</a:t>
                      </a:r>
                    </a:p>
                  </a:txBody>
                  <a:tcPr/>
                </a:tc>
                <a:tc>
                  <a:txBody>
                    <a:bodyPr/>
                    <a:lstStyle/>
                    <a:p>
                      <a:pPr algn="ctr"/>
                      <a:r>
                        <a:rPr lang="nl-BE" dirty="0"/>
                        <a:t>Acier inoxydable austénitique</a:t>
                      </a:r>
                    </a:p>
                  </a:txBody>
                  <a:tcPr/>
                </a:tc>
                <a:extLst>
                  <a:ext uri="{0D108BD9-81ED-4DB2-BD59-A6C34878D82A}">
                    <a16:rowId xmlns:a16="http://schemas.microsoft.com/office/drawing/2014/main" val="10000"/>
                  </a:ext>
                </a:extLst>
              </a:tr>
              <a:tr h="360000">
                <a:tc>
                  <a:txBody>
                    <a:bodyPr/>
                    <a:lstStyle/>
                    <a:p>
                      <a:r>
                        <a:rPr lang="nl-BE" b="1" dirty="0">
                          <a:solidFill>
                            <a:schemeClr val="bg1"/>
                          </a:solidFill>
                        </a:rPr>
                        <a:t>Matériau</a:t>
                      </a:r>
                    </a:p>
                  </a:txBody>
                  <a:tcPr>
                    <a:solidFill>
                      <a:schemeClr val="accent1"/>
                    </a:solidFill>
                  </a:tcPr>
                </a:tc>
                <a:tc>
                  <a:txBody>
                    <a:bodyPr/>
                    <a:lstStyle/>
                    <a:p>
                      <a:pPr algn="ctr"/>
                      <a:r>
                        <a:rPr lang="nl-BE" dirty="0"/>
                        <a:t>S235</a:t>
                      </a:r>
                    </a:p>
                  </a:txBody>
                  <a:tcPr/>
                </a:tc>
                <a:tc>
                  <a:txBody>
                    <a:bodyPr/>
                    <a:lstStyle/>
                    <a:p>
                      <a:pPr algn="ctr"/>
                      <a:r>
                        <a:rPr lang="nl-BE" dirty="0"/>
                        <a:t>EN 1.4301</a:t>
                      </a:r>
                    </a:p>
                  </a:txBody>
                  <a:tcPr/>
                </a:tc>
                <a:extLst>
                  <a:ext uri="{0D108BD9-81ED-4DB2-BD59-A6C34878D82A}">
                    <a16:rowId xmlns:a16="http://schemas.microsoft.com/office/drawing/2014/main" val="10001"/>
                  </a:ext>
                </a:extLst>
              </a:tr>
              <a:tr h="36000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[MPa]</a:t>
                      </a:r>
                      <a:endParaRPr lang="nl-BE" b="1" dirty="0">
                        <a:solidFill>
                          <a:schemeClr val="bg1"/>
                        </a:solidFill>
                      </a:endParaRPr>
                    </a:p>
                  </a:txBody>
                  <a:tcPr>
                    <a:solidFill>
                      <a:schemeClr val="accent1"/>
                    </a:solidFill>
                  </a:tcPr>
                </a:tc>
                <a:tc>
                  <a:txBody>
                    <a:bodyPr/>
                    <a:lstStyle/>
                    <a:p>
                      <a:pPr algn="ctr"/>
                      <a:r>
                        <a:rPr lang="nl-BE" dirty="0"/>
                        <a:t>235</a:t>
                      </a:r>
                    </a:p>
                  </a:txBody>
                  <a:tcPr/>
                </a:tc>
                <a:tc>
                  <a:txBody>
                    <a:bodyPr/>
                    <a:lstStyle/>
                    <a:p>
                      <a:pPr algn="ctr"/>
                      <a:r>
                        <a:rPr lang="nl-BE" dirty="0"/>
                        <a:t>230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[MPa]</a:t>
                      </a:r>
                    </a:p>
                  </a:txBody>
                  <a:tcPr>
                    <a:solidFill>
                      <a:schemeClr val="accent1"/>
                    </a:solidFill>
                  </a:tcPr>
                </a:tc>
                <a:tc>
                  <a:txBody>
                    <a:bodyPr/>
                    <a:lstStyle/>
                    <a:p>
                      <a:pPr algn="ctr"/>
                      <a:r>
                        <a:rPr lang="nl-BE" dirty="0"/>
                        <a:t>210 000</a:t>
                      </a:r>
                    </a:p>
                  </a:txBody>
                  <a:tcPr/>
                </a:tc>
                <a:tc>
                  <a:txBody>
                    <a:bodyPr/>
                    <a:lstStyle/>
                    <a:p>
                      <a:pPr algn="ctr"/>
                      <a:r>
                        <a:rPr lang="nl-BE" dirty="0"/>
                        <a:t>200 000</a:t>
                      </a:r>
                    </a:p>
                  </a:txBody>
                  <a:tcPr/>
                </a:tc>
                <a:extLst>
                  <a:ext uri="{0D108BD9-81ED-4DB2-BD59-A6C34878D82A}">
                    <a16:rowId xmlns:a16="http://schemas.microsoft.com/office/drawing/2014/main" val="10003"/>
                  </a:ext>
                </a:extLst>
              </a:tr>
            </a:tbl>
          </a:graphicData>
        </a:graphic>
      </p:graphicFrame>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5" y="4199813"/>
            <a:ext cx="3070169" cy="2628000"/>
          </a:xfrm>
          <a:prstGeom prst="rect">
            <a:avLst/>
          </a:prstGeom>
        </p:spPr>
      </p:pic>
      <p:sp>
        <p:nvSpPr>
          <p:cNvPr id="9"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à coins arrondis 13"/>
          <p:cNvSpPr/>
          <p:nvPr/>
        </p:nvSpPr>
        <p:spPr>
          <a:xfrm>
            <a:off x="7846144" y="2064773"/>
            <a:ext cx="501445" cy="5014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à coins arrondis 14"/>
          <p:cNvSpPr/>
          <p:nvPr/>
        </p:nvSpPr>
        <p:spPr>
          <a:xfrm>
            <a:off x="8028041" y="1420760"/>
            <a:ext cx="501445" cy="983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jdelijke aanduiding voor inhoud 9"/>
          <p:cNvSpPr>
            <a:spLocks noGrp="1"/>
          </p:cNvSpPr>
          <p:nvPr>
            <p:ph idx="1"/>
          </p:nvPr>
        </p:nvSpPr>
        <p:spPr>
          <a:xfrm>
            <a:off x="457201" y="1600200"/>
            <a:ext cx="6990734" cy="4925144"/>
          </a:xfrm>
        </p:spPr>
        <p:txBody>
          <a:bodyPr>
            <a:normAutofit/>
          </a:bodyPr>
          <a:lstStyle/>
          <a:p>
            <a:r>
              <a:rPr lang="fr-FR" sz="2400" noProof="0" dirty="0">
                <a:latin typeface="+mn-lt"/>
              </a:rPr>
              <a:t>Section creuse rectangulaire formée à froid soumise à une compression centrée</a:t>
            </a:r>
          </a:p>
        </p:txBody>
      </p:sp>
      <p:cxnSp>
        <p:nvCxnSpPr>
          <p:cNvPr id="12" name="Connecteur droit avec flèche 11"/>
          <p:cNvCxnSpPr/>
          <p:nvPr/>
        </p:nvCxnSpPr>
        <p:spPr>
          <a:xfrm>
            <a:off x="8229600" y="1622320"/>
            <a:ext cx="0" cy="943897"/>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475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altLang="en-US" sz="3200" noProof="0" dirty="0"/>
              <a:t>Exemple de flambement par flexion au sens de l’Eurocode 3</a:t>
            </a:r>
            <a:endParaRPr lang="fr-FR" sz="3200" noProof="0" dirty="0">
              <a:latin typeface="+mn-lt"/>
            </a:endParaRPr>
          </a:p>
        </p:txBody>
      </p:sp>
      <p:sp>
        <p:nvSpPr>
          <p:cNvPr id="9" name="Tijdelijke aanduiding voor tekst 8"/>
          <p:cNvSpPr>
            <a:spLocks noGrp="1"/>
          </p:cNvSpPr>
          <p:nvPr>
            <p:ph type="body" idx="1"/>
          </p:nvPr>
        </p:nvSpPr>
        <p:spPr>
          <a:xfrm>
            <a:off x="457200" y="1268760"/>
            <a:ext cx="4040188" cy="639762"/>
          </a:xfrm>
        </p:spPr>
        <p:txBody>
          <a:bodyPr/>
          <a:lstStyle/>
          <a:p>
            <a:r>
              <a:rPr lang="fr-FR" noProof="0" dirty="0">
                <a:latin typeface="+mn-lt"/>
              </a:rPr>
              <a:t>EC 3-1-1 : S235</a:t>
            </a:r>
          </a:p>
        </p:txBody>
      </p:sp>
      <p:sp>
        <p:nvSpPr>
          <p:cNvPr id="10" name="Tijdelijke aanduiding voor tekst 9"/>
          <p:cNvSpPr>
            <a:spLocks noGrp="1"/>
          </p:cNvSpPr>
          <p:nvPr>
            <p:ph type="body" sz="quarter" idx="3"/>
          </p:nvPr>
        </p:nvSpPr>
        <p:spPr>
          <a:xfrm>
            <a:off x="4645025" y="1268760"/>
            <a:ext cx="4041775" cy="639762"/>
          </a:xfrm>
        </p:spPr>
        <p:txBody>
          <a:bodyPr/>
          <a:lstStyle/>
          <a:p>
            <a:r>
              <a:rPr lang="fr-FR" noProof="0" dirty="0">
                <a:latin typeface="+mn-lt"/>
              </a:rPr>
              <a:t>EC 3-1-4 : Austénitique</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Rechte verbindingslijn 18"/>
          <p:cNvCxnSpPr/>
          <p:nvPr/>
        </p:nvCxnSpPr>
        <p:spPr>
          <a:xfrm>
            <a:off x="4255464"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0"/>
          <p:cNvSpPr txBox="1"/>
          <p:nvPr/>
        </p:nvSpPr>
        <p:spPr>
          <a:xfrm>
            <a:off x="841488" y="1932624"/>
            <a:ext cx="2032341"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Classification</a:t>
            </a:r>
          </a:p>
        </p:txBody>
      </p:sp>
      <p:sp>
        <p:nvSpPr>
          <p:cNvPr id="15" name="Tekstvak 10"/>
          <p:cNvSpPr txBox="1"/>
          <p:nvPr/>
        </p:nvSpPr>
        <p:spPr>
          <a:xfrm>
            <a:off x="1200718" y="3467510"/>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Toutes les parois internes</a:t>
            </a:r>
          </a:p>
        </p:txBody>
      </p:sp>
      <p:sp>
        <p:nvSpPr>
          <p:cNvPr id="16" name="Tekstvak 10"/>
          <p:cNvSpPr txBox="1"/>
          <p:nvPr/>
        </p:nvSpPr>
        <p:spPr>
          <a:xfrm>
            <a:off x="1364004" y="4347494"/>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1</a:t>
            </a:r>
          </a:p>
        </p:txBody>
      </p:sp>
      <p:sp>
        <p:nvSpPr>
          <p:cNvPr id="17" name="Tekstvak 10"/>
          <p:cNvSpPr txBox="1"/>
          <p:nvPr/>
        </p:nvSpPr>
        <p:spPr>
          <a:xfrm>
            <a:off x="329861" y="4986234"/>
            <a:ext cx="3904682"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Section transversale : Classe 1</a:t>
            </a:r>
          </a:p>
        </p:txBody>
      </p:sp>
      <p:sp>
        <p:nvSpPr>
          <p:cNvPr id="18" name="Tekstvak 10"/>
          <p:cNvSpPr txBox="1"/>
          <p:nvPr/>
        </p:nvSpPr>
        <p:spPr>
          <a:xfrm>
            <a:off x="4923628" y="1921739"/>
            <a:ext cx="2032341"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Classification</a:t>
            </a:r>
          </a:p>
        </p:txBody>
      </p:sp>
      <p:sp>
        <p:nvSpPr>
          <p:cNvPr id="20" name="Tekstvak 10"/>
          <p:cNvSpPr txBox="1"/>
          <p:nvPr/>
        </p:nvSpPr>
        <p:spPr>
          <a:xfrm>
            <a:off x="5348174" y="3456625"/>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Toutes les parois internes</a:t>
            </a:r>
          </a:p>
        </p:txBody>
      </p:sp>
      <p:sp>
        <p:nvSpPr>
          <p:cNvPr id="21" name="Tekstvak 10"/>
          <p:cNvSpPr txBox="1"/>
          <p:nvPr/>
        </p:nvSpPr>
        <p:spPr>
          <a:xfrm>
            <a:off x="5446144" y="4336609"/>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1</a:t>
            </a:r>
          </a:p>
        </p:txBody>
      </p:sp>
      <p:sp>
        <p:nvSpPr>
          <p:cNvPr id="23" name="Tekstvak 10"/>
          <p:cNvSpPr txBox="1"/>
          <p:nvPr/>
        </p:nvSpPr>
        <p:spPr>
          <a:xfrm>
            <a:off x="4412001" y="4975349"/>
            <a:ext cx="3904682"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Section transversale : Classe 1</a:t>
            </a:r>
          </a:p>
        </p:txBody>
      </p:sp>
      <p:graphicFrame>
        <p:nvGraphicFramePr>
          <p:cNvPr id="314373" name="Object 5"/>
          <p:cNvGraphicFramePr>
            <a:graphicFrameLocks noChangeAspect="1"/>
          </p:cNvGraphicFramePr>
          <p:nvPr/>
        </p:nvGraphicFramePr>
        <p:xfrm>
          <a:off x="1108075" y="2333625"/>
          <a:ext cx="1531938" cy="858838"/>
        </p:xfrm>
        <a:graphic>
          <a:graphicData uri="http://schemas.openxmlformats.org/presentationml/2006/ole">
            <mc:AlternateContent xmlns:mc="http://schemas.openxmlformats.org/markup-compatibility/2006">
              <mc:Choice xmlns:v="urn:schemas-microsoft-com:vml" Requires="v">
                <p:oleObj spid="_x0000_s8194" name="Équation" r:id="rId3" imgW="901700" imgH="508000" progId="Equation.3">
                  <p:embed/>
                </p:oleObj>
              </mc:Choice>
              <mc:Fallback>
                <p:oleObj name="Équation" r:id="rId3" imgW="901700" imgH="508000" progId="Equation.3">
                  <p:embed/>
                  <p:pic>
                    <p:nvPicPr>
                      <p:cNvPr id="3143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2333625"/>
                        <a:ext cx="1531938"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4" name="Object 6"/>
          <p:cNvGraphicFramePr>
            <a:graphicFrameLocks noChangeAspect="1"/>
          </p:cNvGraphicFramePr>
          <p:nvPr/>
        </p:nvGraphicFramePr>
        <p:xfrm>
          <a:off x="5008563" y="2333625"/>
          <a:ext cx="2936875" cy="858838"/>
        </p:xfrm>
        <a:graphic>
          <a:graphicData uri="http://schemas.openxmlformats.org/presentationml/2006/ole">
            <mc:AlternateContent xmlns:mc="http://schemas.openxmlformats.org/markup-compatibility/2006">
              <mc:Choice xmlns:v="urn:schemas-microsoft-com:vml" Requires="v">
                <p:oleObj spid="_x0000_s8195" name="Équation" r:id="rId5" imgW="1727200" imgH="508000" progId="Equation.3">
                  <p:embed/>
                </p:oleObj>
              </mc:Choice>
              <mc:Fallback>
                <p:oleObj name="Équation" r:id="rId5" imgW="1727200" imgH="508000" progId="Equation.3">
                  <p:embed/>
                  <p:pic>
                    <p:nvPicPr>
                      <p:cNvPr id="3143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563" y="2333625"/>
                        <a:ext cx="2936875"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5" name="Object 7"/>
          <p:cNvGraphicFramePr>
            <a:graphicFrameLocks noChangeAspect="1"/>
          </p:cNvGraphicFramePr>
          <p:nvPr/>
        </p:nvGraphicFramePr>
        <p:xfrm>
          <a:off x="1368425" y="3817938"/>
          <a:ext cx="2179638" cy="365125"/>
        </p:xfrm>
        <a:graphic>
          <a:graphicData uri="http://schemas.openxmlformats.org/presentationml/2006/ole">
            <mc:AlternateContent xmlns:mc="http://schemas.openxmlformats.org/markup-compatibility/2006">
              <mc:Choice xmlns:v="urn:schemas-microsoft-com:vml" Requires="v">
                <p:oleObj spid="_x0000_s8196" name="Équation" r:id="rId7" imgW="1282700" imgH="215900" progId="Equation.3">
                  <p:embed/>
                </p:oleObj>
              </mc:Choice>
              <mc:Fallback>
                <p:oleObj name="Équation" r:id="rId7" imgW="1282700" imgH="215900" progId="Equation.3">
                  <p:embed/>
                  <p:pic>
                    <p:nvPicPr>
                      <p:cNvPr id="3143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425" y="3817938"/>
                        <a:ext cx="2179638"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6" name="Object 8"/>
          <p:cNvGraphicFramePr>
            <a:graphicFrameLocks noChangeAspect="1"/>
          </p:cNvGraphicFramePr>
          <p:nvPr/>
        </p:nvGraphicFramePr>
        <p:xfrm>
          <a:off x="5403850" y="3817938"/>
          <a:ext cx="2740025" cy="365125"/>
        </p:xfrm>
        <a:graphic>
          <a:graphicData uri="http://schemas.openxmlformats.org/presentationml/2006/ole">
            <mc:AlternateContent xmlns:mc="http://schemas.openxmlformats.org/markup-compatibility/2006">
              <mc:Choice xmlns:v="urn:schemas-microsoft-com:vml" Requires="v">
                <p:oleObj spid="_x0000_s8197" name="Équation" r:id="rId9" imgW="1612900" imgH="215900" progId="Equation.3">
                  <p:embed/>
                </p:oleObj>
              </mc:Choice>
              <mc:Fallback>
                <p:oleObj name="Équation" r:id="rId9" imgW="1612900" imgH="215900" progId="Equation.3">
                  <p:embed/>
                  <p:pic>
                    <p:nvPicPr>
                      <p:cNvPr id="31437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3850" y="3817938"/>
                        <a:ext cx="27400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59693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altLang="en-US" sz="3200" noProof="0" dirty="0"/>
              <a:t>Exemple de flambement par flexion au sens de l’Eurocode 3</a:t>
            </a:r>
            <a:endParaRPr lang="fr-FR" sz="32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1612826" y="1521835"/>
          <a:ext cx="5739444" cy="5195444"/>
        </p:xfrm>
        <a:graphic>
          <a:graphicData uri="http://schemas.openxmlformats.org/drawingml/2006/table">
            <a:tbl>
              <a:tblPr firstRow="1" bandRow="1">
                <a:tableStyleId>{5C22544A-7EE6-4342-B048-85BDC9FD1C3A}</a:tableStyleId>
              </a:tblPr>
              <a:tblGrid>
                <a:gridCol w="1913148">
                  <a:extLst>
                    <a:ext uri="{9D8B030D-6E8A-4147-A177-3AD203B41FA5}">
                      <a16:colId xmlns:a16="http://schemas.microsoft.com/office/drawing/2014/main" val="20000"/>
                    </a:ext>
                  </a:extLst>
                </a:gridCol>
                <a:gridCol w="1913148">
                  <a:extLst>
                    <a:ext uri="{9D8B030D-6E8A-4147-A177-3AD203B41FA5}">
                      <a16:colId xmlns:a16="http://schemas.microsoft.com/office/drawing/2014/main" val="20001"/>
                    </a:ext>
                  </a:extLst>
                </a:gridCol>
                <a:gridCol w="1913148">
                  <a:extLst>
                    <a:ext uri="{9D8B030D-6E8A-4147-A177-3AD203B41FA5}">
                      <a16:colId xmlns:a16="http://schemas.microsoft.com/office/drawing/2014/main" val="20002"/>
                    </a:ext>
                  </a:extLst>
                </a:gridCol>
              </a:tblGrid>
              <a:tr h="370840">
                <a:tc>
                  <a:txBody>
                    <a:bodyPr/>
                    <a:lstStyle/>
                    <a:p>
                      <a:endParaRPr lang="nl-BE" dirty="0">
                        <a:solidFill>
                          <a:schemeClr val="bg1"/>
                        </a:solidFill>
                      </a:endParaRPr>
                    </a:p>
                  </a:txBody>
                  <a:tcPr>
                    <a:solidFill>
                      <a:schemeClr val="bg1"/>
                    </a:solidFill>
                  </a:tcPr>
                </a:tc>
                <a:tc>
                  <a:txBody>
                    <a:bodyPr/>
                    <a:lstStyle/>
                    <a:p>
                      <a:pPr algn="ctr"/>
                      <a:r>
                        <a:rPr lang="nl-BE" dirty="0"/>
                        <a:t>EC 3-1-1 : S355</a:t>
                      </a:r>
                    </a:p>
                  </a:txBody>
                  <a:tcPr/>
                </a:tc>
                <a:tc>
                  <a:txBody>
                    <a:bodyPr/>
                    <a:lstStyle/>
                    <a:p>
                      <a:pPr algn="ctr"/>
                      <a:r>
                        <a:rPr lang="nl-BE" dirty="0"/>
                        <a:t>EC 3-1-4 : Duplex</a:t>
                      </a:r>
                    </a:p>
                  </a:txBody>
                  <a:tcPr/>
                </a:tc>
                <a:extLst>
                  <a:ext uri="{0D108BD9-81ED-4DB2-BD59-A6C34878D82A}">
                    <a16:rowId xmlns:a16="http://schemas.microsoft.com/office/drawing/2014/main" val="10000"/>
                  </a:ext>
                </a:extLst>
              </a:tr>
              <a:tr h="370840">
                <a:tc>
                  <a:txBody>
                    <a:bodyPr/>
                    <a:lstStyle/>
                    <a:p>
                      <a:r>
                        <a:rPr lang="nl-BE" b="1" baseline="0" dirty="0">
                          <a:solidFill>
                            <a:schemeClr val="bg1"/>
                          </a:solidFill>
                        </a:rPr>
                        <a:t>A [mm²]</a:t>
                      </a:r>
                      <a:endParaRPr lang="nl-BE" b="1" dirty="0">
                        <a:solidFill>
                          <a:schemeClr val="bg1"/>
                        </a:solidFill>
                      </a:endParaRPr>
                    </a:p>
                  </a:txBody>
                  <a:tcPr>
                    <a:solidFill>
                      <a:schemeClr val="accent1"/>
                    </a:solidFill>
                  </a:tcPr>
                </a:tc>
                <a:tc>
                  <a:txBody>
                    <a:bodyPr/>
                    <a:lstStyle/>
                    <a:p>
                      <a:pPr algn="ctr" fontAlgn="b"/>
                      <a:r>
                        <a:rPr lang="nl-BE" sz="1800" b="0" i="0" u="none" strike="noStrike" dirty="0">
                          <a:solidFill>
                            <a:srgbClr val="000000"/>
                          </a:solidFill>
                          <a:effectLst/>
                          <a:latin typeface="Calibri" panose="020F0502020204030204" pitchFamily="34" charset="0"/>
                        </a:rPr>
                        <a:t>1495</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1495</a:t>
                      </a:r>
                    </a:p>
                  </a:txBody>
                  <a:tcPr marL="9525" marR="9525" marT="9525" marB="0" anchor="b"/>
                </a:tc>
                <a:extLst>
                  <a:ext uri="{0D108BD9-81ED-4DB2-BD59-A6C34878D82A}">
                    <a16:rowId xmlns:a16="http://schemas.microsoft.com/office/drawing/2014/main" val="10001"/>
                  </a:ext>
                </a:extLst>
              </a:tr>
              <a:tr h="37084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[MPa]</a:t>
                      </a:r>
                      <a:endParaRPr lang="nl-BE" b="1" dirty="0">
                        <a:solidFill>
                          <a:schemeClr val="bg1"/>
                        </a:solidFill>
                      </a:endParaRPr>
                    </a:p>
                  </a:txBody>
                  <a:tcPr>
                    <a:solidFill>
                      <a:schemeClr val="accent1"/>
                    </a:solidFill>
                  </a:tcPr>
                </a:tc>
                <a:tc>
                  <a:txBody>
                    <a:bodyPr/>
                    <a:lstStyle/>
                    <a:p>
                      <a:pPr algn="ctr" fontAlgn="b"/>
                      <a:r>
                        <a:rPr lang="nl-BE" sz="1800" b="1" i="0" u="none" strike="noStrike" dirty="0">
                          <a:solidFill>
                            <a:srgbClr val="000000"/>
                          </a:solidFill>
                          <a:effectLst/>
                          <a:latin typeface="Calibri" panose="020F0502020204030204" pitchFamily="34" charset="0"/>
                        </a:rPr>
                        <a:t>235</a:t>
                      </a:r>
                    </a:p>
                  </a:txBody>
                  <a:tcPr marL="9525" marR="9525" marT="9525" marB="0" anchor="b"/>
                </a:tc>
                <a:tc>
                  <a:txBody>
                    <a:bodyPr/>
                    <a:lstStyle/>
                    <a:p>
                      <a:pPr algn="ctr" fontAlgn="b"/>
                      <a:r>
                        <a:rPr lang="nl-BE" sz="1800" b="1" i="0" u="none" strike="noStrike" dirty="0">
                          <a:solidFill>
                            <a:srgbClr val="000000"/>
                          </a:solidFill>
                          <a:effectLst/>
                          <a:latin typeface="Calibri" panose="020F0502020204030204" pitchFamily="34" charset="0"/>
                        </a:rPr>
                        <a:t>230</a:t>
                      </a:r>
                    </a:p>
                  </a:txBody>
                  <a:tcPr marL="9525" marR="9525" marT="9525" marB="0" anchor="b"/>
                </a:tc>
                <a:extLst>
                  <a:ext uri="{0D108BD9-81ED-4DB2-BD59-A6C34878D82A}">
                    <a16:rowId xmlns:a16="http://schemas.microsoft.com/office/drawing/2014/main" val="10002"/>
                  </a:ext>
                </a:extLst>
              </a:tr>
              <a:tr h="370840">
                <a:tc>
                  <a:txBody>
                    <a:bodyPr/>
                    <a:lstStyle/>
                    <a:p>
                      <a:endParaRPr lang="nl-BE" dirty="0"/>
                    </a:p>
                  </a:txBody>
                  <a:tcPr>
                    <a:blipFill rotWithShape="0">
                      <a:blip r:embed="rId2"/>
                      <a:stretch>
                        <a:fillRect l="-239" t="-308197" r="-200955" b="-1036066"/>
                      </a:stretch>
                    </a:blipFill>
                  </a:tcPr>
                </a:tc>
                <a:tc>
                  <a:txBody>
                    <a:bodyPr/>
                    <a:lstStyle/>
                    <a:p>
                      <a:pPr algn="ctr" fontAlgn="b"/>
                      <a:r>
                        <a:rPr lang="nl-BE"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nl-BE"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03"/>
                  </a:ext>
                </a:extLst>
              </a:tr>
              <a:tr h="370840">
                <a:tc>
                  <a:txBody>
                    <a:bodyPr/>
                    <a:lstStyle/>
                    <a:p>
                      <a:r>
                        <a:rPr lang="nl-BE" b="1" baseline="0" dirty="0">
                          <a:solidFill>
                            <a:schemeClr val="bg1"/>
                          </a:solidFill>
                        </a:rPr>
                        <a:t>N</a:t>
                      </a:r>
                      <a:r>
                        <a:rPr lang="nl-BE" b="1" baseline="-25000" dirty="0">
                          <a:solidFill>
                            <a:schemeClr val="bg1"/>
                          </a:solidFill>
                        </a:rPr>
                        <a:t>c,Rd</a:t>
                      </a:r>
                      <a:r>
                        <a:rPr lang="nl-BE" b="1" baseline="0" dirty="0">
                          <a:solidFill>
                            <a:schemeClr val="bg1"/>
                          </a:solidFill>
                        </a:rPr>
                        <a:t> [kN]</a:t>
                      </a:r>
                      <a:endParaRPr lang="nl-BE" b="1" dirty="0">
                        <a:solidFill>
                          <a:schemeClr val="bg1"/>
                        </a:solidFill>
                      </a:endParaRPr>
                    </a:p>
                  </a:txBody>
                  <a:tcPr>
                    <a:solidFill>
                      <a:schemeClr val="accent1"/>
                    </a:solidFill>
                  </a:tcPr>
                </a:tc>
                <a:tc>
                  <a:txBody>
                    <a:bodyPr/>
                    <a:lstStyle/>
                    <a:p>
                      <a:pPr algn="ctr" fontAlgn="b"/>
                      <a:r>
                        <a:rPr lang="nl-BE" sz="1800" b="1" i="0" u="none" strike="noStrike" dirty="0">
                          <a:solidFill>
                            <a:srgbClr val="000000"/>
                          </a:solidFill>
                          <a:effectLst/>
                          <a:latin typeface="Calibri" panose="020F0502020204030204" pitchFamily="34" charset="0"/>
                        </a:rPr>
                        <a:t>351</a:t>
                      </a:r>
                    </a:p>
                  </a:txBody>
                  <a:tcPr marL="9525" marR="9525" marT="9525" marB="0" anchor="b"/>
                </a:tc>
                <a:tc>
                  <a:txBody>
                    <a:bodyPr/>
                    <a:lstStyle/>
                    <a:p>
                      <a:pPr algn="ctr" fontAlgn="b"/>
                      <a:r>
                        <a:rPr lang="nl-BE" sz="1800" b="1" i="0" u="none" strike="noStrike" dirty="0">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dirty="0">
                          <a:solidFill>
                            <a:schemeClr val="bg1"/>
                          </a:solidFill>
                        </a:rPr>
                        <a:t>L</a:t>
                      </a:r>
                      <a:r>
                        <a:rPr lang="nl-BE" b="1" baseline="-25000" dirty="0">
                          <a:solidFill>
                            <a:schemeClr val="bg1"/>
                          </a:solidFill>
                        </a:rPr>
                        <a:t>cr</a:t>
                      </a:r>
                      <a:r>
                        <a:rPr lang="nl-BE" b="1" baseline="0" dirty="0">
                          <a:solidFill>
                            <a:schemeClr val="bg1"/>
                          </a:solidFill>
                        </a:rPr>
                        <a:t> [mm]</a:t>
                      </a:r>
                      <a:endParaRPr lang="nl-BE" b="1" dirty="0">
                        <a:solidFill>
                          <a:schemeClr val="bg1"/>
                        </a:solidFill>
                      </a:endParaRPr>
                    </a:p>
                  </a:txBody>
                  <a:tcPr>
                    <a:solidFill>
                      <a:schemeClr val="accent1"/>
                    </a:solidFill>
                  </a:tcPr>
                </a:tc>
                <a:tc>
                  <a:txBody>
                    <a:bodyPr/>
                    <a:lstStyle/>
                    <a:p>
                      <a:pPr algn="ctr" fontAlgn="b"/>
                      <a:r>
                        <a:rPr lang="nl-BE" sz="1800" b="0" i="0" u="none" strike="noStrike" dirty="0">
                          <a:solidFill>
                            <a:srgbClr val="000000"/>
                          </a:solidFill>
                          <a:effectLst/>
                          <a:latin typeface="Calibri" panose="020F0502020204030204" pitchFamily="34" charset="0"/>
                        </a:rPr>
                        <a:t>2100</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2100</a:t>
                      </a:r>
                    </a:p>
                  </a:txBody>
                  <a:tcPr marL="9525" marR="9525" marT="9525" marB="0" anchor="b"/>
                </a:tc>
                <a:extLst>
                  <a:ext uri="{0D108BD9-81ED-4DB2-BD59-A6C34878D82A}">
                    <a16:rowId xmlns:a16="http://schemas.microsoft.com/office/drawing/2014/main" val="10005"/>
                  </a:ext>
                </a:extLst>
              </a:tr>
              <a:tr h="370840">
                <a:tc>
                  <a:txBody>
                    <a:bodyPr/>
                    <a:lstStyle/>
                    <a:p>
                      <a:endParaRPr lang="nl-BE" dirty="0"/>
                    </a:p>
                  </a:txBody>
                  <a:tcPr>
                    <a:blipFill rotWithShape="0">
                      <a:blip r:embed="rId2"/>
                      <a:stretch>
                        <a:fillRect l="-239" t="-606557" r="-200955" b="-7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93,9</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92,6</a:t>
                      </a:r>
                    </a:p>
                  </a:txBody>
                  <a:tcPr marL="9525" marR="9525" marT="9525" marB="0" anchor="b"/>
                </a:tc>
                <a:extLst>
                  <a:ext uri="{0D108BD9-81ED-4DB2-BD59-A6C34878D82A}">
                    <a16:rowId xmlns:a16="http://schemas.microsoft.com/office/drawing/2014/main" val="10006"/>
                  </a:ext>
                </a:extLst>
              </a:tr>
              <a:tr h="372682">
                <a:tc>
                  <a:txBody>
                    <a:bodyPr/>
                    <a:lstStyle/>
                    <a:p>
                      <a:endParaRPr lang="nl-BE" dirty="0"/>
                    </a:p>
                  </a:txBody>
                  <a:tcPr>
                    <a:blipFill rotWithShape="0">
                      <a:blip r:embed="rId2"/>
                      <a:stretch>
                        <a:fillRect l="-239" t="-706557" r="-200955" b="-6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0,575</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0,583</a:t>
                      </a:r>
                    </a:p>
                  </a:txBody>
                  <a:tcPr marL="9525" marR="9525" marT="9525" marB="0" anchor="b"/>
                </a:tc>
                <a:extLst>
                  <a:ext uri="{0D108BD9-81ED-4DB2-BD59-A6C34878D82A}">
                    <a16:rowId xmlns:a16="http://schemas.microsoft.com/office/drawing/2014/main" val="10007"/>
                  </a:ext>
                </a:extLst>
              </a:tr>
              <a:tr h="370840">
                <a:tc>
                  <a:txBody>
                    <a:bodyPr/>
                    <a:lstStyle/>
                    <a:p>
                      <a:endParaRPr lang="nl-BE" dirty="0"/>
                    </a:p>
                  </a:txBody>
                  <a:tcPr>
                    <a:blipFill rotWithShape="0">
                      <a:blip r:embed="rId2"/>
                      <a:stretch>
                        <a:fillRect l="-239" t="-806557" r="-200955" b="-5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0,49</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0,49</a:t>
                      </a:r>
                    </a:p>
                  </a:txBody>
                  <a:tcPr marL="9525" marR="9525" marT="9525" marB="0" anchor="b"/>
                </a:tc>
                <a:extLst>
                  <a:ext uri="{0D108BD9-81ED-4DB2-BD59-A6C34878D82A}">
                    <a16:rowId xmlns:a16="http://schemas.microsoft.com/office/drawing/2014/main" val="10008"/>
                  </a:ext>
                </a:extLst>
              </a:tr>
              <a:tr h="372682">
                <a:tc>
                  <a:txBody>
                    <a:bodyPr/>
                    <a:lstStyle/>
                    <a:p>
                      <a:endParaRPr lang="nl-BE" dirty="0"/>
                    </a:p>
                  </a:txBody>
                  <a:tcPr>
                    <a:blipFill rotWithShape="0">
                      <a:blip r:embed="rId2"/>
                      <a:stretch>
                        <a:fillRect l="-239" t="-906557" r="-200955" b="-4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0,2</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10009"/>
                  </a:ext>
                </a:extLst>
              </a:tr>
              <a:tr h="370840">
                <a:tc>
                  <a:txBody>
                    <a:bodyPr/>
                    <a:lstStyle/>
                    <a:p>
                      <a:endParaRPr lang="nl-BE" dirty="0"/>
                    </a:p>
                  </a:txBody>
                  <a:tcPr>
                    <a:blipFill rotWithShape="0">
                      <a:blip r:embed="rId2"/>
                      <a:stretch>
                        <a:fillRect l="-239" t="-1006557" r="-200955" b="-3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0,76</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0,71</a:t>
                      </a:r>
                    </a:p>
                  </a:txBody>
                  <a:tcPr marL="9525" marR="9525" marT="9525" marB="0" anchor="b"/>
                </a:tc>
                <a:extLst>
                  <a:ext uri="{0D108BD9-81ED-4DB2-BD59-A6C34878D82A}">
                    <a16:rowId xmlns:a16="http://schemas.microsoft.com/office/drawing/2014/main" val="10010"/>
                  </a:ext>
                </a:extLst>
              </a:tr>
              <a:tr h="370840">
                <a:tc>
                  <a:txBody>
                    <a:bodyPr/>
                    <a:lstStyle/>
                    <a:p>
                      <a:endParaRPr lang="nl-BE" dirty="0"/>
                    </a:p>
                  </a:txBody>
                  <a:tcPr>
                    <a:blipFill rotWithShape="0">
                      <a:blip r:embed="rId2"/>
                      <a:stretch>
                        <a:fillRect l="-239" t="-1106557" r="-200955" b="-237705"/>
                      </a:stretch>
                    </a:blipFill>
                  </a:tcPr>
                </a:tc>
                <a:tc>
                  <a:txBody>
                    <a:bodyPr/>
                    <a:lstStyle/>
                    <a:p>
                      <a:pPr algn="ctr" fontAlgn="b"/>
                      <a:r>
                        <a:rPr lang="nl-BE" sz="1800" b="0" i="0" u="none" strike="noStrike" dirty="0">
                          <a:solidFill>
                            <a:srgbClr val="000000"/>
                          </a:solidFill>
                          <a:effectLst/>
                          <a:latin typeface="Calibri" panose="020F0502020204030204" pitchFamily="34" charset="0"/>
                        </a:rPr>
                        <a:t>0,80</a:t>
                      </a:r>
                    </a:p>
                  </a:txBody>
                  <a:tcPr marL="9525" marR="9525" marT="9525" marB="0" anchor="b"/>
                </a:tc>
                <a:tc>
                  <a:txBody>
                    <a:bodyPr/>
                    <a:lstStyle/>
                    <a:p>
                      <a:pPr algn="ctr" fontAlgn="b"/>
                      <a:r>
                        <a:rPr lang="nl-BE" sz="1800" b="0" i="0" u="none" strike="noStrike" dirty="0">
                          <a:solidFill>
                            <a:srgbClr val="000000"/>
                          </a:solidFill>
                          <a:effectLst/>
                          <a:latin typeface="Calibri" panose="020F0502020204030204" pitchFamily="34" charset="0"/>
                        </a:rPr>
                        <a:t>0,89</a:t>
                      </a:r>
                    </a:p>
                  </a:txBody>
                  <a:tcPr marL="9525" marR="9525" marT="9525" marB="0" anchor="b"/>
                </a:tc>
                <a:extLst>
                  <a:ext uri="{0D108BD9-81ED-4DB2-BD59-A6C34878D82A}">
                    <a16:rowId xmlns:a16="http://schemas.microsoft.com/office/drawing/2014/main" val="10011"/>
                  </a:ext>
                </a:extLst>
              </a:tr>
              <a:tr h="370840">
                <a:tc>
                  <a:txBody>
                    <a:bodyPr/>
                    <a:lstStyle/>
                    <a:p>
                      <a:endParaRPr lang="nl-BE" dirty="0"/>
                    </a:p>
                  </a:txBody>
                  <a:tcPr>
                    <a:blipFill rotWithShape="0">
                      <a:blip r:embed="rId2"/>
                      <a:stretch>
                        <a:fillRect l="-239" t="-1206557" r="-200955" b="-137705"/>
                      </a:stretch>
                    </a:blipFill>
                  </a:tcPr>
                </a:tc>
                <a:tc>
                  <a:txBody>
                    <a:bodyPr/>
                    <a:lstStyle/>
                    <a:p>
                      <a:pPr algn="ctr" fontAlgn="b"/>
                      <a:r>
                        <a:rPr lang="nl-BE"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nl-BE"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12"/>
                  </a:ext>
                </a:extLst>
              </a:tr>
              <a:tr h="370840">
                <a:tc>
                  <a:txBody>
                    <a:bodyPr/>
                    <a:lstStyle/>
                    <a:p>
                      <a:r>
                        <a:rPr lang="nl-BE" b="1" baseline="0" dirty="0">
                          <a:solidFill>
                            <a:schemeClr val="bg1"/>
                          </a:solidFill>
                        </a:rPr>
                        <a:t>N</a:t>
                      </a:r>
                      <a:r>
                        <a:rPr lang="nl-BE" b="1" baseline="-25000" dirty="0">
                          <a:solidFill>
                            <a:schemeClr val="bg1"/>
                          </a:solidFill>
                        </a:rPr>
                        <a:t>b,Rd</a:t>
                      </a:r>
                      <a:r>
                        <a:rPr lang="nl-BE" b="1" baseline="0" dirty="0">
                          <a:solidFill>
                            <a:schemeClr val="bg1"/>
                          </a:solidFill>
                        </a:rPr>
                        <a:t> [kN]</a:t>
                      </a:r>
                      <a:endParaRPr lang="nl-BE" b="1" dirty="0">
                        <a:solidFill>
                          <a:schemeClr val="bg1"/>
                        </a:solidFill>
                      </a:endParaRPr>
                    </a:p>
                  </a:txBody>
                  <a:tcPr>
                    <a:solidFill>
                      <a:schemeClr val="accent1"/>
                    </a:solidFill>
                  </a:tcPr>
                </a:tc>
                <a:tc>
                  <a:txBody>
                    <a:bodyPr/>
                    <a:lstStyle/>
                    <a:p>
                      <a:pPr algn="ctr" fontAlgn="b"/>
                      <a:r>
                        <a:rPr lang="nl-BE" sz="1800" b="1" i="0" u="none" strike="noStrike" dirty="0">
                          <a:solidFill>
                            <a:srgbClr val="000000"/>
                          </a:solidFill>
                          <a:effectLst/>
                          <a:latin typeface="Calibri" panose="020F0502020204030204" pitchFamily="34" charset="0"/>
                        </a:rPr>
                        <a:t>281</a:t>
                      </a:r>
                    </a:p>
                  </a:txBody>
                  <a:tcPr marL="9525" marR="9525" marT="9525" marB="0" anchor="b"/>
                </a:tc>
                <a:tc>
                  <a:txBody>
                    <a:bodyPr/>
                    <a:lstStyle/>
                    <a:p>
                      <a:pPr algn="ctr" fontAlgn="b"/>
                      <a:r>
                        <a:rPr lang="nl-BE" sz="1800" b="1" i="0" u="none" strike="noStrike" dirty="0">
                          <a:solidFill>
                            <a:srgbClr val="000000"/>
                          </a:solidFill>
                          <a:effectLst/>
                          <a:latin typeface="Calibri" panose="020F0502020204030204" pitchFamily="34" charset="0"/>
                        </a:rPr>
                        <a:t>277</a:t>
                      </a: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9988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altLang="en-US" sz="3200" noProof="0" dirty="0"/>
              <a:t>Exemple de flambement par flexion au sens de l’Eurocode 3</a:t>
            </a:r>
            <a:endParaRPr lang="fr-FR" sz="3200" noProof="0" dirty="0">
              <a:latin typeface="+mn-lt"/>
            </a:endParaRPr>
          </a:p>
        </p:txBody>
      </p:sp>
      <p:sp>
        <p:nvSpPr>
          <p:cNvPr id="9" name="Tijdelijke aanduiding voor tekst 8"/>
          <p:cNvSpPr>
            <a:spLocks noGrp="1"/>
          </p:cNvSpPr>
          <p:nvPr>
            <p:ph idx="1"/>
          </p:nvPr>
        </p:nvSpPr>
        <p:spPr/>
        <p:txBody>
          <a:bodyPr>
            <a:normAutofit/>
          </a:bodyPr>
          <a:lstStyle/>
          <a:p>
            <a:r>
              <a:rPr lang="fr-FR" noProof="0" dirty="0">
                <a:latin typeface="+mn-lt"/>
              </a:rPr>
              <a:t>Comparaison</a:t>
            </a:r>
          </a:p>
          <a:p>
            <a:endParaRPr lang="fr-FR" noProof="0" dirty="0">
              <a:latin typeface="+mn-lt"/>
            </a:endParaRPr>
          </a:p>
          <a:p>
            <a:endParaRPr lang="fr-FR" noProof="0" dirty="0">
              <a:latin typeface="+mn-lt"/>
            </a:endParaRPr>
          </a:p>
          <a:p>
            <a:endParaRPr lang="fr-FR" noProof="0" dirty="0">
              <a:latin typeface="+mn-lt"/>
            </a:endParaRPr>
          </a:p>
          <a:p>
            <a:endParaRPr lang="fr-FR" noProof="0" dirty="0">
              <a:latin typeface="+mn-lt"/>
            </a:endParaRPr>
          </a:p>
          <a:p>
            <a:pPr lvl="1"/>
            <a:endParaRPr lang="fr-FR" noProof="0" dirty="0">
              <a:latin typeface="+mn-lt"/>
            </a:endParaRPr>
          </a:p>
          <a:p>
            <a:pPr lvl="1"/>
            <a:r>
              <a:rPr lang="fr-FR" noProof="0" dirty="0">
                <a:latin typeface="+mn-lt"/>
              </a:rPr>
              <a:t>Dans cet exemple</a:t>
            </a:r>
            <a:r>
              <a:rPr lang="fr-FR" noProof="0" dirty="0"/>
              <a:t>, les aciers au carbone et les aciers inoxydables possèdent des résistances au flambement par flexion</a:t>
            </a:r>
            <a:r>
              <a:rPr lang="fr-FR" noProof="0" dirty="0">
                <a:latin typeface="+mn-lt"/>
              </a:rPr>
              <a:t> </a:t>
            </a:r>
            <a:r>
              <a:rPr lang="fr-FR" dirty="0"/>
              <a:t>très proches</a:t>
            </a:r>
            <a:endParaRPr lang="fr-FR"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hthoek 4"/>
          <p:cNvSpPr/>
          <p:nvPr/>
        </p:nvSpPr>
        <p:spPr>
          <a:xfrm>
            <a:off x="0" y="0"/>
            <a:ext cx="179512"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611560" y="2276872"/>
          <a:ext cx="7632849" cy="2494280"/>
        </p:xfrm>
        <a:graphic>
          <a:graphicData uri="http://schemas.openxmlformats.org/drawingml/2006/table">
            <a:tbl>
              <a:tblPr firstRow="1" bandRow="1">
                <a:tableStyleId>{5C22544A-7EE6-4342-B048-85BDC9FD1C3A}</a:tableStyleId>
              </a:tblPr>
              <a:tblGrid>
                <a:gridCol w="3468071">
                  <a:extLst>
                    <a:ext uri="{9D8B030D-6E8A-4147-A177-3AD203B41FA5}">
                      <a16:colId xmlns:a16="http://schemas.microsoft.com/office/drawing/2014/main" val="20000"/>
                    </a:ext>
                  </a:extLst>
                </a:gridCol>
                <a:gridCol w="2170444">
                  <a:extLst>
                    <a:ext uri="{9D8B030D-6E8A-4147-A177-3AD203B41FA5}">
                      <a16:colId xmlns:a16="http://schemas.microsoft.com/office/drawing/2014/main" val="20001"/>
                    </a:ext>
                  </a:extLst>
                </a:gridCol>
                <a:gridCol w="1994334">
                  <a:extLst>
                    <a:ext uri="{9D8B030D-6E8A-4147-A177-3AD203B41FA5}">
                      <a16:colId xmlns:a16="http://schemas.microsoft.com/office/drawing/2014/main" val="20002"/>
                    </a:ext>
                  </a:extLst>
                </a:gridCol>
              </a:tblGrid>
              <a:tr h="370840">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pPr algn="ctr"/>
                      <a:r>
                        <a:rPr lang="nl-BE" dirty="0"/>
                        <a:t>EC 3-1-1 : </a:t>
                      </a:r>
                    </a:p>
                    <a:p>
                      <a:pPr algn="ctr"/>
                      <a:r>
                        <a:rPr lang="nl-BE" dirty="0"/>
                        <a:t>S235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nl-BE" dirty="0"/>
                        <a:t>EC 3-1-4 : Austénitique</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[MPa]</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235</a:t>
                      </a:r>
                    </a:p>
                  </a:txBody>
                  <a:tcPr>
                    <a:lnL w="12700" cap="flat" cmpd="sng" algn="ctr">
                      <a:noFill/>
                      <a:prstDash val="solid"/>
                      <a:round/>
                      <a:headEnd type="none" w="med" len="med"/>
                      <a:tailEnd type="none" w="med" len="med"/>
                    </a:lnL>
                  </a:tcPr>
                </a:tc>
                <a:tc>
                  <a:txBody>
                    <a:bodyPr/>
                    <a:lstStyle/>
                    <a:p>
                      <a:pPr algn="ctr"/>
                      <a:r>
                        <a:rPr lang="nl-BE" dirty="0"/>
                        <a:t>230</a:t>
                      </a:r>
                    </a:p>
                  </a:txBody>
                  <a:tcPr/>
                </a:tc>
                <a:extLst>
                  <a:ext uri="{0D108BD9-81ED-4DB2-BD59-A6C34878D82A}">
                    <a16:rowId xmlns:a16="http://schemas.microsoft.com/office/drawing/2014/main" val="10001"/>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2"/>
                      <a:stretch>
                        <a:fillRect l="-239" t="-208197" r="-200718" b="-324590"/>
                      </a:stretch>
                    </a:blipFill>
                  </a:tcPr>
                </a:tc>
                <a:tc>
                  <a:txBody>
                    <a:bodyPr/>
                    <a:lstStyle/>
                    <a:p>
                      <a:pPr algn="ctr"/>
                      <a:r>
                        <a:rPr lang="nl-BE" dirty="0"/>
                        <a:t>1,0</a:t>
                      </a:r>
                    </a:p>
                  </a:txBody>
                  <a:tcPr>
                    <a:lnL w="12700" cap="flat" cmpd="sng" algn="ctr">
                      <a:noFill/>
                      <a:prstDash val="solid"/>
                      <a:round/>
                      <a:headEnd type="none" w="med" len="med"/>
                      <a:tailEnd type="none" w="med" len="med"/>
                    </a:lnL>
                  </a:tcPr>
                </a:tc>
                <a:tc>
                  <a:txBody>
                    <a:bodyPr/>
                    <a:lstStyle/>
                    <a:p>
                      <a:pPr algn="ctr"/>
                      <a:r>
                        <a:rPr lang="nl-BE" dirty="0"/>
                        <a:t>1,1</a:t>
                      </a:r>
                    </a:p>
                  </a:txBody>
                  <a:tcPr/>
                </a:tc>
                <a:extLst>
                  <a:ext uri="{0D108BD9-81ED-4DB2-BD59-A6C34878D82A}">
                    <a16:rowId xmlns:a16="http://schemas.microsoft.com/office/drawing/2014/main" val="10002"/>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2"/>
                      <a:stretch>
                        <a:fillRect l="-239" t="-308197" r="-200718" b="-224590"/>
                      </a:stretch>
                    </a:blipFill>
                  </a:tcPr>
                </a:tc>
                <a:tc>
                  <a:txBody>
                    <a:bodyPr/>
                    <a:lstStyle/>
                    <a:p>
                      <a:pPr algn="ctr"/>
                      <a:r>
                        <a:rPr lang="nl-BE" dirty="0"/>
                        <a:t>1,0</a:t>
                      </a:r>
                    </a:p>
                  </a:txBody>
                  <a:tcPr>
                    <a:lnL w="12700" cap="flat" cmpd="sng" algn="ctr">
                      <a:noFill/>
                      <a:prstDash val="solid"/>
                      <a:round/>
                      <a:headEnd type="none" w="med" len="med"/>
                      <a:tailEnd type="none" w="med" len="med"/>
                    </a:lnL>
                  </a:tcPr>
                </a:tc>
                <a:tc>
                  <a:txBody>
                    <a:bodyPr/>
                    <a:lstStyle/>
                    <a:p>
                      <a:pPr algn="ctr"/>
                      <a:r>
                        <a:rPr lang="nl-BE" dirty="0"/>
                        <a:t>1,1</a:t>
                      </a:r>
                    </a:p>
                  </a:txBody>
                  <a:tcPr/>
                </a:tc>
                <a:extLst>
                  <a:ext uri="{0D108BD9-81ED-4DB2-BD59-A6C34878D82A}">
                    <a16:rowId xmlns:a16="http://schemas.microsoft.com/office/drawing/2014/main" val="10003"/>
                  </a:ext>
                </a:extLst>
              </a:tr>
              <a:tr h="370840">
                <a:tc>
                  <a:txBody>
                    <a:bodyPr/>
                    <a:lstStyle/>
                    <a:p>
                      <a:r>
                        <a:rPr lang="nl-BE" b="1" dirty="0">
                          <a:solidFill>
                            <a:schemeClr val="bg1"/>
                          </a:solidFill>
                        </a:rPr>
                        <a:t>Résistance en section M</a:t>
                      </a:r>
                      <a:r>
                        <a:rPr lang="nl-BE" b="1" baseline="-25000" dirty="0">
                          <a:solidFill>
                            <a:schemeClr val="bg1"/>
                          </a:solidFill>
                        </a:rPr>
                        <a:t>c,Rd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351</a:t>
                      </a:r>
                    </a:p>
                  </a:txBody>
                  <a:tcPr>
                    <a:lnL w="12700" cap="flat" cmpd="sng" algn="ctr">
                      <a:noFill/>
                      <a:prstDash val="solid"/>
                      <a:round/>
                      <a:headEnd type="none" w="med" len="med"/>
                      <a:tailEnd type="none" w="med" len="med"/>
                    </a:lnL>
                  </a:tcPr>
                </a:tc>
                <a:tc>
                  <a:txBody>
                    <a:bodyPr/>
                    <a:lstStyle/>
                    <a:p>
                      <a:pPr algn="ctr"/>
                      <a:r>
                        <a:rPr lang="nl-BE" dirty="0"/>
                        <a:t>313</a:t>
                      </a:r>
                    </a:p>
                  </a:txBody>
                  <a:tcPr/>
                </a:tc>
                <a:extLst>
                  <a:ext uri="{0D108BD9-81ED-4DB2-BD59-A6C34878D82A}">
                    <a16:rowId xmlns:a16="http://schemas.microsoft.com/office/drawing/2014/main" val="10004"/>
                  </a:ext>
                </a:extLst>
              </a:tr>
              <a:tr h="370840">
                <a:tc>
                  <a:txBody>
                    <a:bodyPr/>
                    <a:lstStyle/>
                    <a:p>
                      <a:r>
                        <a:rPr lang="nl-BE" b="1" dirty="0">
                          <a:solidFill>
                            <a:schemeClr val="bg1"/>
                          </a:solidFill>
                        </a:rPr>
                        <a:t>Résistance au déversement M</a:t>
                      </a:r>
                      <a:r>
                        <a:rPr lang="nl-BE" b="1" baseline="-25000" dirty="0">
                          <a:solidFill>
                            <a:schemeClr val="bg1"/>
                          </a:solidFill>
                        </a:rPr>
                        <a:t>b,Rd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281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nl-BE" dirty="0"/>
                        <a:t>277</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6"/>
          <p:cNvSpPr/>
          <p:nvPr/>
        </p:nvSpPr>
        <p:spPr>
          <a:xfrm>
            <a:off x="715534" y="3312049"/>
            <a:ext cx="3013935" cy="32272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674296" y="3701118"/>
            <a:ext cx="3013935" cy="32272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634459" y="3162860"/>
            <a:ext cx="957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a:ea typeface="+mn-ea"/>
                <a:cs typeface="+mn-cs"/>
                <a:sym typeface="Symbol"/>
              </a:rPr>
              <a:t></a:t>
            </a:r>
            <a:r>
              <a:rPr kumimoji="0" lang="fr-FR" sz="2400" b="1" i="0" u="none" strike="noStrike" kern="1200" cap="none" spc="0" normalizeH="0" baseline="-25000" noProof="0" dirty="0">
                <a:ln>
                  <a:noFill/>
                </a:ln>
                <a:solidFill>
                  <a:prstClr val="white"/>
                </a:solidFill>
                <a:effectLst/>
                <a:uLnTx/>
                <a:uFillTx/>
                <a:latin typeface="Calibri"/>
                <a:ea typeface="+mn-ea"/>
                <a:cs typeface="+mn-cs"/>
              </a:rPr>
              <a:t>M0 </a:t>
            </a:r>
          </a:p>
        </p:txBody>
      </p:sp>
      <p:sp>
        <p:nvSpPr>
          <p:cNvPr id="11" name="ZoneTexte 10"/>
          <p:cNvSpPr txBox="1"/>
          <p:nvPr/>
        </p:nvSpPr>
        <p:spPr>
          <a:xfrm>
            <a:off x="634459" y="3562694"/>
            <a:ext cx="957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a:ea typeface="+mn-ea"/>
                <a:cs typeface="+mn-cs"/>
                <a:sym typeface="Symbol"/>
              </a:rPr>
              <a:t> </a:t>
            </a:r>
            <a:r>
              <a:rPr kumimoji="0" lang="fr-FR" sz="2400" b="1" i="0" u="none" strike="noStrike" kern="1200" cap="none" spc="0" normalizeH="0" baseline="-25000" noProof="0" dirty="0">
                <a:ln>
                  <a:noFill/>
                </a:ln>
                <a:solidFill>
                  <a:prstClr val="white"/>
                </a:solidFill>
                <a:effectLst/>
                <a:uLnTx/>
                <a:uFillTx/>
                <a:latin typeface="Calibri"/>
                <a:ea typeface="+mn-ea"/>
                <a:cs typeface="+mn-cs"/>
              </a:rPr>
              <a:t>M1</a:t>
            </a:r>
          </a:p>
        </p:txBody>
      </p:sp>
    </p:spTree>
    <p:extLst>
      <p:ext uri="{BB962C8B-B14F-4D97-AF65-F5344CB8AC3E}">
        <p14:creationId xmlns:p14="http://schemas.microsoft.com/office/powerpoint/2010/main" val="2329425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4" name="Rectangle 24"/>
          <p:cNvSpPr>
            <a:spLocks noChangeArrowheads="1"/>
          </p:cNvSpPr>
          <p:nvPr/>
        </p:nvSpPr>
        <p:spPr bwMode="auto">
          <a:xfrm>
            <a:off x="6542089" y="1404598"/>
            <a:ext cx="2235200" cy="2413000"/>
          </a:xfrm>
          <a:prstGeom prst="rect">
            <a:avLst/>
          </a:prstGeom>
          <a:solidFill>
            <a:schemeClr val="accent1"/>
          </a:solidFill>
          <a:ln w="38100">
            <a:solidFill>
              <a:srgbClr val="FE9914"/>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6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63" name="Rectangle 3"/>
          <p:cNvSpPr>
            <a:spLocks noChangeArrowheads="1"/>
          </p:cNvSpPr>
          <p:nvPr/>
        </p:nvSpPr>
        <p:spPr bwMode="auto">
          <a:xfrm>
            <a:off x="-553212" y="32004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8854" name="Rectangle 4"/>
          <p:cNvSpPr>
            <a:spLocks noGrp="1" noChangeArrowheads="1"/>
          </p:cNvSpPr>
          <p:nvPr>
            <p:ph type="title"/>
          </p:nvPr>
        </p:nvSpPr>
        <p:spPr/>
        <p:txBody>
          <a:bodyPr/>
          <a:lstStyle/>
          <a:p>
            <a:r>
              <a:rPr lang="fr-FR" noProof="0" dirty="0">
                <a:latin typeface="+mn-lt"/>
              </a:rPr>
              <a:t>Déversement</a:t>
            </a:r>
          </a:p>
        </p:txBody>
      </p:sp>
      <p:sp>
        <p:nvSpPr>
          <p:cNvPr id="23" name="Espace réservé du contenu 22"/>
          <p:cNvSpPr>
            <a:spLocks noGrp="1"/>
          </p:cNvSpPr>
          <p:nvPr>
            <p:ph idx="1"/>
          </p:nvPr>
        </p:nvSpPr>
        <p:spPr>
          <a:xfrm>
            <a:off x="380999" y="1600200"/>
            <a:ext cx="8423787" cy="4925144"/>
          </a:xfrm>
        </p:spPr>
        <p:txBody>
          <a:bodyPr>
            <a:normAutofit fontScale="92500" lnSpcReduction="20000"/>
          </a:bodyPr>
          <a:lstStyle/>
          <a:p>
            <a:r>
              <a:rPr lang="fr-FR" noProof="0" dirty="0">
                <a:latin typeface="+mn-lt"/>
              </a:rPr>
              <a:t>Il peut être évité :</a:t>
            </a:r>
          </a:p>
          <a:p>
            <a:endParaRPr lang="fr-FR" sz="1800" noProof="0" dirty="0">
              <a:latin typeface="+mn-lt"/>
            </a:endParaRPr>
          </a:p>
          <a:p>
            <a:pPr marL="722313" lvl="1" indent="-368300"/>
            <a:r>
              <a:rPr lang="fr-FR" noProof="0" dirty="0">
                <a:latin typeface="+mn-lt"/>
              </a:rPr>
              <a:t> si l</a:t>
            </a:r>
            <a:r>
              <a:rPr lang="fr-FR" sz="3000" noProof="0" dirty="0">
                <a:latin typeface="+mn-lt"/>
              </a:rPr>
              <a:t>a flexion s’exerce autour de l’axe</a:t>
            </a:r>
          </a:p>
          <a:p>
            <a:pPr marL="722313" lvl="1" indent="-368300">
              <a:buNone/>
            </a:pPr>
            <a:r>
              <a:rPr lang="fr-FR" sz="3000" dirty="0"/>
              <a:t>	</a:t>
            </a:r>
            <a:r>
              <a:rPr lang="fr-FR" sz="3000" noProof="0" dirty="0">
                <a:latin typeface="+mn-lt"/>
              </a:rPr>
              <a:t> faible</a:t>
            </a:r>
            <a:br>
              <a:rPr lang="fr-FR" sz="3000" noProof="0" dirty="0">
                <a:latin typeface="+mn-lt"/>
              </a:rPr>
            </a:br>
            <a:endParaRPr lang="fr-FR" sz="3000" noProof="0" dirty="0">
              <a:latin typeface="+mn-lt"/>
            </a:endParaRPr>
          </a:p>
          <a:p>
            <a:pPr marL="722313" lvl="1" indent="-368300"/>
            <a:r>
              <a:rPr lang="fr-FR" sz="3000" dirty="0"/>
              <a:t>En utilisant </a:t>
            </a:r>
            <a:r>
              <a:rPr lang="fr-FR" sz="3000" noProof="0" dirty="0">
                <a:latin typeface="+mn-lt"/>
              </a:rPr>
              <a:t>des sections creuses </a:t>
            </a:r>
          </a:p>
          <a:p>
            <a:pPr marL="722313" lvl="1" indent="-368300">
              <a:buNone/>
            </a:pPr>
            <a:r>
              <a:rPr lang="fr-FR" sz="3000" dirty="0"/>
              <a:t>	</a:t>
            </a:r>
            <a:r>
              <a:rPr lang="fr-FR" sz="3000" noProof="0" dirty="0">
                <a:latin typeface="+mn-lt"/>
              </a:rPr>
              <a:t>(rectangulaires</a:t>
            </a:r>
            <a:r>
              <a:rPr lang="fr-FR" sz="3000" dirty="0"/>
              <a:t>, circulaires ou </a:t>
            </a:r>
            <a:r>
              <a:rPr lang="fr-FR" sz="3000" noProof="0" dirty="0">
                <a:latin typeface="+mn-lt"/>
              </a:rPr>
              <a:t>carrées</a:t>
            </a:r>
            <a:r>
              <a:rPr lang="fr-FR" sz="3000" dirty="0"/>
              <a:t>) </a:t>
            </a:r>
          </a:p>
          <a:p>
            <a:pPr marL="722313" lvl="1" indent="-368300">
              <a:buNone/>
            </a:pPr>
            <a:r>
              <a:rPr lang="fr-FR" sz="3000" dirty="0"/>
              <a:t>	ou encore des</a:t>
            </a:r>
            <a:r>
              <a:rPr lang="fr-FR" sz="3000" noProof="0" dirty="0">
                <a:latin typeface="+mn-lt"/>
              </a:rPr>
              <a:t> barres rondes ou carrées </a:t>
            </a:r>
            <a:br>
              <a:rPr lang="fr-FR" sz="3000" noProof="0" dirty="0">
                <a:latin typeface="+mn-lt"/>
              </a:rPr>
            </a:br>
            <a:endParaRPr lang="fr-FR" sz="3000" noProof="0" dirty="0">
              <a:latin typeface="+mn-lt"/>
            </a:endParaRPr>
          </a:p>
          <a:p>
            <a:pPr marL="722313" lvl="1" indent="-368300"/>
            <a:r>
              <a:rPr lang="fr-FR" sz="3000" noProof="0" dirty="0">
                <a:latin typeface="+mn-lt"/>
              </a:rPr>
              <a:t> si la poutre est maintenue au déversement</a:t>
            </a:r>
            <a:br>
              <a:rPr lang="fr-FR" sz="3000" noProof="0" dirty="0">
                <a:latin typeface="+mn-lt"/>
              </a:rPr>
            </a:br>
            <a:endParaRPr lang="fr-FR" sz="3000" noProof="0" dirty="0">
              <a:latin typeface="+mn-lt"/>
            </a:endParaRPr>
          </a:p>
          <a:p>
            <a:pPr marL="722313" lvl="1" indent="-368300"/>
            <a:r>
              <a:rPr lang="fr-FR" sz="3000" dirty="0"/>
              <a:t>o</a:t>
            </a:r>
            <a:r>
              <a:rPr lang="fr-FR" sz="3000" noProof="0" dirty="0">
                <a:latin typeface="+mn-lt"/>
              </a:rPr>
              <a:t>u si :</a:t>
            </a:r>
          </a:p>
          <a:p>
            <a:pPr marL="722313" indent="-368300"/>
            <a:endParaRPr lang="fr-FR" noProof="0" dirty="0">
              <a:latin typeface="+mn-lt"/>
            </a:endParaRPr>
          </a:p>
        </p:txBody>
      </p:sp>
      <p:grpSp>
        <p:nvGrpSpPr>
          <p:cNvPr id="3" name="Group 11"/>
          <p:cNvGrpSpPr>
            <a:grpSpLocks/>
          </p:cNvGrpSpPr>
          <p:nvPr/>
        </p:nvGrpSpPr>
        <p:grpSpPr bwMode="auto">
          <a:xfrm>
            <a:off x="6605589" y="1963398"/>
            <a:ext cx="2247900" cy="1824038"/>
            <a:chOff x="4248" y="2224"/>
            <a:chExt cx="1416" cy="1149"/>
          </a:xfrm>
        </p:grpSpPr>
        <p:grpSp>
          <p:nvGrpSpPr>
            <p:cNvPr id="4" name="Group 12"/>
            <p:cNvGrpSpPr>
              <a:grpSpLocks/>
            </p:cNvGrpSpPr>
            <p:nvPr/>
          </p:nvGrpSpPr>
          <p:grpSpPr bwMode="auto">
            <a:xfrm>
              <a:off x="5092" y="2224"/>
              <a:ext cx="298" cy="577"/>
              <a:chOff x="2421" y="10804"/>
              <a:chExt cx="745" cy="1443"/>
            </a:xfrm>
          </p:grpSpPr>
          <p:sp>
            <p:nvSpPr>
              <p:cNvPr id="860173" name="Line 13"/>
              <p:cNvSpPr>
                <a:spLocks noChangeShapeType="1"/>
              </p:cNvSpPr>
              <p:nvPr/>
            </p:nvSpPr>
            <p:spPr bwMode="auto">
              <a:xfrm>
                <a:off x="2786" y="10807"/>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74" name="Line 14"/>
              <p:cNvSpPr>
                <a:spLocks noChangeShapeType="1"/>
              </p:cNvSpPr>
              <p:nvPr/>
            </p:nvSpPr>
            <p:spPr bwMode="auto">
              <a:xfrm>
                <a:off x="2421" y="10804"/>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75" name="Line 15"/>
              <p:cNvSpPr>
                <a:spLocks noChangeShapeType="1"/>
              </p:cNvSpPr>
              <p:nvPr/>
            </p:nvSpPr>
            <p:spPr bwMode="auto">
              <a:xfrm>
                <a:off x="2446" y="12247"/>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5" name="Group 16"/>
            <p:cNvGrpSpPr>
              <a:grpSpLocks/>
            </p:cNvGrpSpPr>
            <p:nvPr/>
          </p:nvGrpSpPr>
          <p:grpSpPr bwMode="auto">
            <a:xfrm rot="-1273705">
              <a:off x="4382" y="2359"/>
              <a:ext cx="298" cy="577"/>
              <a:chOff x="2421" y="10804"/>
              <a:chExt cx="745" cy="1443"/>
            </a:xfrm>
          </p:grpSpPr>
          <p:sp>
            <p:nvSpPr>
              <p:cNvPr id="860177" name="Line 17"/>
              <p:cNvSpPr>
                <a:spLocks noChangeShapeType="1"/>
              </p:cNvSpPr>
              <p:nvPr/>
            </p:nvSpPr>
            <p:spPr bwMode="auto">
              <a:xfrm>
                <a:off x="2785" y="10806"/>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78" name="Line 18"/>
              <p:cNvSpPr>
                <a:spLocks noChangeShapeType="1"/>
              </p:cNvSpPr>
              <p:nvPr/>
            </p:nvSpPr>
            <p:spPr bwMode="auto">
              <a:xfrm>
                <a:off x="2419" y="10802"/>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79" name="Line 19"/>
              <p:cNvSpPr>
                <a:spLocks noChangeShapeType="1"/>
              </p:cNvSpPr>
              <p:nvPr/>
            </p:nvSpPr>
            <p:spPr bwMode="auto">
              <a:xfrm>
                <a:off x="2444" y="12245"/>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860180" name="Freeform 20"/>
            <p:cNvSpPr>
              <a:spLocks/>
            </p:cNvSpPr>
            <p:nvPr/>
          </p:nvSpPr>
          <p:spPr bwMode="auto">
            <a:xfrm rot="21112194" flipH="1">
              <a:off x="4676" y="2500"/>
              <a:ext cx="432" cy="84"/>
            </a:xfrm>
            <a:custGeom>
              <a:avLst/>
              <a:gdLst/>
              <a:ahLst/>
              <a:cxnLst>
                <a:cxn ang="0">
                  <a:pos x="0" y="30"/>
                </a:cxn>
                <a:cxn ang="0">
                  <a:pos x="540" y="30"/>
                </a:cxn>
                <a:cxn ang="0">
                  <a:pos x="1080" y="210"/>
                </a:cxn>
              </a:cxnLst>
              <a:rect l="0" t="0" r="r" b="b"/>
              <a:pathLst>
                <a:path w="1080" h="210">
                  <a:moveTo>
                    <a:pt x="0" y="30"/>
                  </a:moveTo>
                  <a:cubicBezTo>
                    <a:pt x="180" y="15"/>
                    <a:pt x="360" y="0"/>
                    <a:pt x="540" y="30"/>
                  </a:cubicBezTo>
                  <a:cubicBezTo>
                    <a:pt x="720" y="60"/>
                    <a:pt x="900" y="135"/>
                    <a:pt x="1080" y="210"/>
                  </a:cubicBezTo>
                </a:path>
              </a:pathLst>
            </a:custGeom>
            <a:noFill/>
            <a:ln w="38100" cap="flat" cmpd="sng">
              <a:solidFill>
                <a:schemeClr val="tx1"/>
              </a:solidFill>
              <a:prstDash val="solid"/>
              <a:round/>
              <a:headEnd type="none" w="med" len="med"/>
              <a:tailEnd type="triangle" w="lg"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8863" name="Text Box 21"/>
            <p:cNvSpPr txBox="1">
              <a:spLocks noChangeArrowheads="1"/>
            </p:cNvSpPr>
            <p:nvPr/>
          </p:nvSpPr>
          <p:spPr bwMode="auto">
            <a:xfrm>
              <a:off x="4248" y="3104"/>
              <a:ext cx="1416" cy="269"/>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Calibri"/>
                  <a:ea typeface="+mn-ea"/>
                  <a:cs typeface="+mn-cs"/>
                </a:rPr>
                <a:t>Déversement</a:t>
              </a:r>
            </a:p>
          </p:txBody>
        </p:sp>
      </p:grpSp>
      <p:sp>
        <p:nvSpPr>
          <p:cNvPr id="860182" name="Line 22"/>
          <p:cNvSpPr>
            <a:spLocks noChangeShapeType="1"/>
          </p:cNvSpPr>
          <p:nvPr/>
        </p:nvSpPr>
        <p:spPr bwMode="auto">
          <a:xfrm>
            <a:off x="8180389" y="1480798"/>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60183" name="Line 23"/>
          <p:cNvSpPr>
            <a:spLocks noChangeShapeType="1"/>
          </p:cNvSpPr>
          <p:nvPr/>
        </p:nvSpPr>
        <p:spPr bwMode="auto">
          <a:xfrm>
            <a:off x="6884989" y="1734798"/>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8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78181" name="Object 5"/>
          <p:cNvGraphicFramePr>
            <a:graphicFrameLocks noChangeAspect="1"/>
          </p:cNvGraphicFramePr>
          <p:nvPr/>
        </p:nvGraphicFramePr>
        <p:xfrm>
          <a:off x="2150989" y="5796948"/>
          <a:ext cx="1558925" cy="522288"/>
        </p:xfrm>
        <a:graphic>
          <a:graphicData uri="http://schemas.openxmlformats.org/presentationml/2006/ole">
            <mc:AlternateContent xmlns:mc="http://schemas.openxmlformats.org/markup-compatibility/2006">
              <mc:Choice xmlns:v="urn:schemas-microsoft-com:vml" Requires="v">
                <p:oleObj spid="_x0000_s9218" name="Équation" r:id="rId4" imgW="685800" imgH="228600" progId="Equation.3">
                  <p:embed/>
                </p:oleObj>
              </mc:Choice>
              <mc:Fallback>
                <p:oleObj name="Équation" r:id="rId4" imgW="685800" imgH="228600" progId="Equation.3">
                  <p:embed/>
                  <p:pic>
                    <p:nvPicPr>
                      <p:cNvPr id="1781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989" y="5796948"/>
                        <a:ext cx="1558925"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352378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2"/>
          <p:cNvSpPr>
            <a:spLocks/>
          </p:cNvSpPr>
          <p:nvPr/>
        </p:nvSpPr>
        <p:spPr bwMode="auto">
          <a:xfrm>
            <a:off x="2401236" y="2980850"/>
            <a:ext cx="3390399" cy="2636179"/>
          </a:xfrm>
          <a:custGeom>
            <a:avLst/>
            <a:gdLst>
              <a:gd name="connsiteX0" fmla="*/ 0 w 10885"/>
              <a:gd name="connsiteY0" fmla="*/ 85 h 10039"/>
              <a:gd name="connsiteX1" fmla="*/ 10885 w 10885"/>
              <a:gd name="connsiteY1" fmla="*/ 0 h 10039"/>
              <a:gd name="connsiteX2" fmla="*/ 10000 w 10885"/>
              <a:gd name="connsiteY2" fmla="*/ 10039 h 10039"/>
              <a:gd name="connsiteX3" fmla="*/ 8433 w 10885"/>
              <a:gd name="connsiteY3" fmla="*/ 9765 h 10039"/>
              <a:gd name="connsiteX4" fmla="*/ 7015 w 10885"/>
              <a:gd name="connsiteY4" fmla="*/ 9445 h 10039"/>
              <a:gd name="connsiteX5" fmla="*/ 5597 w 10885"/>
              <a:gd name="connsiteY5" fmla="*/ 9034 h 10039"/>
              <a:gd name="connsiteX6" fmla="*/ 4739 w 10885"/>
              <a:gd name="connsiteY6" fmla="*/ 8623 h 10039"/>
              <a:gd name="connsiteX7" fmla="*/ 4067 w 10885"/>
              <a:gd name="connsiteY7" fmla="*/ 8258 h 10039"/>
              <a:gd name="connsiteX8" fmla="*/ 3396 w 10885"/>
              <a:gd name="connsiteY8" fmla="*/ 7756 h 10039"/>
              <a:gd name="connsiteX9" fmla="*/ 2836 w 10885"/>
              <a:gd name="connsiteY9" fmla="*/ 7117 h 10039"/>
              <a:gd name="connsiteX10" fmla="*/ 2276 w 10885"/>
              <a:gd name="connsiteY10" fmla="*/ 6340 h 10039"/>
              <a:gd name="connsiteX11" fmla="*/ 1866 w 10885"/>
              <a:gd name="connsiteY11" fmla="*/ 5655 h 10039"/>
              <a:gd name="connsiteX12" fmla="*/ 1418 w 10885"/>
              <a:gd name="connsiteY12" fmla="*/ 4697 h 10039"/>
              <a:gd name="connsiteX13" fmla="*/ 1119 w 10885"/>
              <a:gd name="connsiteY13" fmla="*/ 3875 h 10039"/>
              <a:gd name="connsiteX14" fmla="*/ 821 w 10885"/>
              <a:gd name="connsiteY14" fmla="*/ 2961 h 10039"/>
              <a:gd name="connsiteX15" fmla="*/ 560 w 10885"/>
              <a:gd name="connsiteY15" fmla="*/ 2094 h 10039"/>
              <a:gd name="connsiteX16" fmla="*/ 299 w 10885"/>
              <a:gd name="connsiteY16" fmla="*/ 1181 h 10039"/>
              <a:gd name="connsiteX17" fmla="*/ 0 w 10885"/>
              <a:gd name="connsiteY17" fmla="*/ 85 h 10039"/>
              <a:gd name="connsiteX0" fmla="*/ 0 w 11043"/>
              <a:gd name="connsiteY0" fmla="*/ 85 h 10155"/>
              <a:gd name="connsiteX1" fmla="*/ 10885 w 11043"/>
              <a:gd name="connsiteY1" fmla="*/ 0 h 10155"/>
              <a:gd name="connsiteX2" fmla="*/ 11043 w 11043"/>
              <a:gd name="connsiteY2" fmla="*/ 10155 h 10155"/>
              <a:gd name="connsiteX3" fmla="*/ 8433 w 11043"/>
              <a:gd name="connsiteY3" fmla="*/ 9765 h 10155"/>
              <a:gd name="connsiteX4" fmla="*/ 7015 w 11043"/>
              <a:gd name="connsiteY4" fmla="*/ 9445 h 10155"/>
              <a:gd name="connsiteX5" fmla="*/ 5597 w 11043"/>
              <a:gd name="connsiteY5" fmla="*/ 9034 h 10155"/>
              <a:gd name="connsiteX6" fmla="*/ 4739 w 11043"/>
              <a:gd name="connsiteY6" fmla="*/ 8623 h 10155"/>
              <a:gd name="connsiteX7" fmla="*/ 4067 w 11043"/>
              <a:gd name="connsiteY7" fmla="*/ 8258 h 10155"/>
              <a:gd name="connsiteX8" fmla="*/ 3396 w 11043"/>
              <a:gd name="connsiteY8" fmla="*/ 7756 h 10155"/>
              <a:gd name="connsiteX9" fmla="*/ 2836 w 11043"/>
              <a:gd name="connsiteY9" fmla="*/ 7117 h 10155"/>
              <a:gd name="connsiteX10" fmla="*/ 2276 w 11043"/>
              <a:gd name="connsiteY10" fmla="*/ 6340 h 10155"/>
              <a:gd name="connsiteX11" fmla="*/ 1866 w 11043"/>
              <a:gd name="connsiteY11" fmla="*/ 5655 h 10155"/>
              <a:gd name="connsiteX12" fmla="*/ 1418 w 11043"/>
              <a:gd name="connsiteY12" fmla="*/ 4697 h 10155"/>
              <a:gd name="connsiteX13" fmla="*/ 1119 w 11043"/>
              <a:gd name="connsiteY13" fmla="*/ 3875 h 10155"/>
              <a:gd name="connsiteX14" fmla="*/ 821 w 11043"/>
              <a:gd name="connsiteY14" fmla="*/ 2961 h 10155"/>
              <a:gd name="connsiteX15" fmla="*/ 560 w 11043"/>
              <a:gd name="connsiteY15" fmla="*/ 2094 h 10155"/>
              <a:gd name="connsiteX16" fmla="*/ 299 w 11043"/>
              <a:gd name="connsiteY16" fmla="*/ 1181 h 10155"/>
              <a:gd name="connsiteX17" fmla="*/ 0 w 11043"/>
              <a:gd name="connsiteY17" fmla="*/ 85 h 10155"/>
              <a:gd name="connsiteX0" fmla="*/ 0 w 11080"/>
              <a:gd name="connsiteY0" fmla="*/ 5 h 10075"/>
              <a:gd name="connsiteX1" fmla="*/ 11027 w 11080"/>
              <a:gd name="connsiteY1" fmla="*/ 0 h 10075"/>
              <a:gd name="connsiteX2" fmla="*/ 11043 w 11080"/>
              <a:gd name="connsiteY2" fmla="*/ 10075 h 10075"/>
              <a:gd name="connsiteX3" fmla="*/ 8433 w 11080"/>
              <a:gd name="connsiteY3" fmla="*/ 9685 h 10075"/>
              <a:gd name="connsiteX4" fmla="*/ 7015 w 11080"/>
              <a:gd name="connsiteY4" fmla="*/ 9365 h 10075"/>
              <a:gd name="connsiteX5" fmla="*/ 5597 w 11080"/>
              <a:gd name="connsiteY5" fmla="*/ 8954 h 10075"/>
              <a:gd name="connsiteX6" fmla="*/ 4739 w 11080"/>
              <a:gd name="connsiteY6" fmla="*/ 8543 h 10075"/>
              <a:gd name="connsiteX7" fmla="*/ 4067 w 11080"/>
              <a:gd name="connsiteY7" fmla="*/ 8178 h 10075"/>
              <a:gd name="connsiteX8" fmla="*/ 3396 w 11080"/>
              <a:gd name="connsiteY8" fmla="*/ 7676 h 10075"/>
              <a:gd name="connsiteX9" fmla="*/ 2836 w 11080"/>
              <a:gd name="connsiteY9" fmla="*/ 7037 h 10075"/>
              <a:gd name="connsiteX10" fmla="*/ 2276 w 11080"/>
              <a:gd name="connsiteY10" fmla="*/ 6260 h 10075"/>
              <a:gd name="connsiteX11" fmla="*/ 1866 w 11080"/>
              <a:gd name="connsiteY11" fmla="*/ 5575 h 10075"/>
              <a:gd name="connsiteX12" fmla="*/ 1418 w 11080"/>
              <a:gd name="connsiteY12" fmla="*/ 4617 h 10075"/>
              <a:gd name="connsiteX13" fmla="*/ 1119 w 11080"/>
              <a:gd name="connsiteY13" fmla="*/ 3795 h 10075"/>
              <a:gd name="connsiteX14" fmla="*/ 821 w 11080"/>
              <a:gd name="connsiteY14" fmla="*/ 2881 h 10075"/>
              <a:gd name="connsiteX15" fmla="*/ 560 w 11080"/>
              <a:gd name="connsiteY15" fmla="*/ 2014 h 10075"/>
              <a:gd name="connsiteX16" fmla="*/ 299 w 11080"/>
              <a:gd name="connsiteY16" fmla="*/ 1101 h 10075"/>
              <a:gd name="connsiteX17" fmla="*/ 0 w 11080"/>
              <a:gd name="connsiteY17" fmla="*/ 5 h 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80" h="10075">
                <a:moveTo>
                  <a:pt x="0" y="5"/>
                </a:moveTo>
                <a:lnTo>
                  <a:pt x="11027" y="0"/>
                </a:lnTo>
                <a:cubicBezTo>
                  <a:pt x="11080" y="3385"/>
                  <a:pt x="10990" y="6690"/>
                  <a:pt x="11043" y="10075"/>
                </a:cubicBezTo>
                <a:lnTo>
                  <a:pt x="8433" y="9685"/>
                </a:lnTo>
                <a:lnTo>
                  <a:pt x="7015" y="9365"/>
                </a:lnTo>
                <a:lnTo>
                  <a:pt x="5597" y="8954"/>
                </a:lnTo>
                <a:lnTo>
                  <a:pt x="4739" y="8543"/>
                </a:lnTo>
                <a:lnTo>
                  <a:pt x="4067" y="8178"/>
                </a:lnTo>
                <a:lnTo>
                  <a:pt x="3396" y="7676"/>
                </a:lnTo>
                <a:lnTo>
                  <a:pt x="2836" y="7037"/>
                </a:lnTo>
                <a:lnTo>
                  <a:pt x="2276" y="6260"/>
                </a:lnTo>
                <a:lnTo>
                  <a:pt x="1866" y="5575"/>
                </a:lnTo>
                <a:lnTo>
                  <a:pt x="1418" y="4617"/>
                </a:lnTo>
                <a:lnTo>
                  <a:pt x="1119" y="3795"/>
                </a:lnTo>
                <a:cubicBezTo>
                  <a:pt x="1020" y="3490"/>
                  <a:pt x="920" y="3186"/>
                  <a:pt x="821" y="2881"/>
                </a:cubicBezTo>
                <a:lnTo>
                  <a:pt x="560" y="2014"/>
                </a:lnTo>
                <a:lnTo>
                  <a:pt x="299" y="1101"/>
                </a:lnTo>
                <a:cubicBezTo>
                  <a:pt x="199" y="736"/>
                  <a:pt x="100" y="370"/>
                  <a:pt x="0" y="5"/>
                </a:cubicBez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4" name="Rectangle 3"/>
          <p:cNvSpPr>
            <a:spLocks noChangeArrowheads="1"/>
          </p:cNvSpPr>
          <p:nvPr/>
        </p:nvSpPr>
        <p:spPr bwMode="auto">
          <a:xfrm>
            <a:off x="1599319" y="2590800"/>
            <a:ext cx="4180994" cy="947057"/>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0899" name="Rectangle 2"/>
          <p:cNvSpPr>
            <a:spLocks noGrp="1" noChangeArrowheads="1"/>
          </p:cNvSpPr>
          <p:nvPr>
            <p:ph type="title"/>
          </p:nvPr>
        </p:nvSpPr>
        <p:spPr/>
        <p:txBody>
          <a:bodyPr/>
          <a:lstStyle/>
          <a:p>
            <a:r>
              <a:rPr lang="fr-FR" noProof="0" dirty="0">
                <a:latin typeface="+mn-lt"/>
              </a:rPr>
              <a:t>Déversement</a:t>
            </a:r>
          </a:p>
        </p:txBody>
      </p:sp>
      <p:sp>
        <p:nvSpPr>
          <p:cNvPr id="42" name="Espace réservé du contenu 41"/>
          <p:cNvSpPr>
            <a:spLocks noGrp="1"/>
          </p:cNvSpPr>
          <p:nvPr>
            <p:ph idx="1"/>
          </p:nvPr>
        </p:nvSpPr>
        <p:spPr/>
        <p:txBody>
          <a:bodyPr>
            <a:normAutofit/>
          </a:bodyPr>
          <a:lstStyle/>
          <a:p>
            <a:r>
              <a:rPr lang="fr-FR" sz="2400" dirty="0"/>
              <a:t>L’approche pour le calcul des poutres au déversement est analogue à celui des poteaux vis-à-vis du flambement</a:t>
            </a:r>
            <a:r>
              <a:rPr lang="fr-FR" sz="2400" noProof="0" dirty="0">
                <a:latin typeface="+mn-lt"/>
              </a:rPr>
              <a:t>.</a:t>
            </a:r>
          </a:p>
          <a:p>
            <a:endParaRPr lang="fr-FR" sz="2400" noProof="0" dirty="0">
              <a:latin typeface="+mn-lt"/>
            </a:endParaRPr>
          </a:p>
        </p:txBody>
      </p:sp>
      <p:sp>
        <p:nvSpPr>
          <p:cNvPr id="380931" name="Rectangle 3"/>
          <p:cNvSpPr>
            <a:spLocks noChangeArrowheads="1"/>
          </p:cNvSpPr>
          <p:nvPr/>
        </p:nvSpPr>
        <p:spPr bwMode="auto">
          <a:xfrm>
            <a:off x="-993298" y="-36071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2" name="Rectangle 4"/>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3" name="Rectangle 5"/>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4" name="Rectangle 6"/>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5" name="Rectangle 7"/>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6" name="Rectangle 8"/>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37" name="Rectangle 9"/>
          <p:cNvSpPr>
            <a:spLocks noChangeArrowheads="1"/>
          </p:cNvSpPr>
          <p:nvPr/>
        </p:nvSpPr>
        <p:spPr bwMode="auto">
          <a:xfrm>
            <a:off x="0" y="331418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46" name="Groupe 45"/>
          <p:cNvGrpSpPr/>
          <p:nvPr/>
        </p:nvGrpSpPr>
        <p:grpSpPr>
          <a:xfrm>
            <a:off x="2326165" y="3527590"/>
            <a:ext cx="685800" cy="3046331"/>
            <a:chOff x="2326165" y="3527590"/>
            <a:chExt cx="685800" cy="3046331"/>
          </a:xfrm>
        </p:grpSpPr>
        <p:sp>
          <p:nvSpPr>
            <p:cNvPr id="380939" name="Line 11"/>
            <p:cNvSpPr>
              <a:spLocks noChangeAspect="1" noChangeShapeType="1"/>
            </p:cNvSpPr>
            <p:nvPr/>
          </p:nvSpPr>
          <p:spPr bwMode="auto">
            <a:xfrm>
              <a:off x="2588103" y="3527590"/>
              <a:ext cx="0" cy="2402656"/>
            </a:xfrm>
            <a:prstGeom prst="line">
              <a:avLst/>
            </a:prstGeom>
            <a:noFill/>
            <a:ln w="57150">
              <a:solidFill>
                <a:srgbClr val="FE9914"/>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40" name="Text Box 12"/>
            <p:cNvSpPr txBox="1">
              <a:spLocks noChangeAspect="1" noChangeArrowheads="1"/>
            </p:cNvSpPr>
            <p:nvPr/>
          </p:nvSpPr>
          <p:spPr bwMode="auto">
            <a:xfrm>
              <a:off x="2326165" y="5933213"/>
              <a:ext cx="685800" cy="640708"/>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E9914"/>
                  </a:solidFill>
                  <a:effectLst/>
                  <a:uLnTx/>
                  <a:uFillTx/>
                  <a:latin typeface="Calibri"/>
                  <a:ea typeface="+mn-ea"/>
                  <a:cs typeface="Calibri"/>
                </a:rPr>
                <a:t>1,0</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pSp>
      <p:sp>
        <p:nvSpPr>
          <p:cNvPr id="80908" name="Text Box 13"/>
          <p:cNvSpPr txBox="1">
            <a:spLocks noChangeArrowheads="1"/>
          </p:cNvSpPr>
          <p:nvPr/>
        </p:nvSpPr>
        <p:spPr bwMode="auto">
          <a:xfrm>
            <a:off x="382480" y="1723821"/>
            <a:ext cx="6832600" cy="40011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44" name="Line 16"/>
          <p:cNvSpPr>
            <a:spLocks noChangeAspect="1" noChangeShapeType="1"/>
          </p:cNvSpPr>
          <p:nvPr/>
        </p:nvSpPr>
        <p:spPr bwMode="auto">
          <a:xfrm flipV="1">
            <a:off x="1573503" y="2727490"/>
            <a:ext cx="0" cy="3314700"/>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45" name="Line 17"/>
          <p:cNvSpPr>
            <a:spLocks noChangeAspect="1" noChangeShapeType="1"/>
          </p:cNvSpPr>
          <p:nvPr/>
        </p:nvSpPr>
        <p:spPr bwMode="auto">
          <a:xfrm>
            <a:off x="1459228" y="5927890"/>
            <a:ext cx="4228159" cy="0"/>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46" name="Line 18"/>
          <p:cNvSpPr>
            <a:spLocks noChangeAspect="1" noChangeShapeType="1"/>
          </p:cNvSpPr>
          <p:nvPr/>
        </p:nvSpPr>
        <p:spPr bwMode="auto">
          <a:xfrm flipH="1">
            <a:off x="1383045" y="3527590"/>
            <a:ext cx="1726816" cy="0"/>
          </a:xfrm>
          <a:prstGeom prst="line">
            <a:avLst/>
          </a:prstGeom>
          <a:noFill/>
          <a:ln w="5715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47" name="Freeform 19"/>
          <p:cNvSpPr>
            <a:spLocks noChangeAspect="1"/>
          </p:cNvSpPr>
          <p:nvPr/>
        </p:nvSpPr>
        <p:spPr bwMode="auto">
          <a:xfrm>
            <a:off x="2344856" y="2827502"/>
            <a:ext cx="3198100" cy="2743200"/>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5715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0915" name="Text Box 20"/>
          <p:cNvSpPr txBox="1">
            <a:spLocks noChangeAspect="1" noChangeArrowheads="1"/>
          </p:cNvSpPr>
          <p:nvPr/>
        </p:nvSpPr>
        <p:spPr bwMode="auto">
          <a:xfrm>
            <a:off x="1025937" y="2633827"/>
            <a:ext cx="1050691" cy="369888"/>
          </a:xfrm>
          <a:prstGeom prst="rect">
            <a:avLst/>
          </a:prstGeom>
          <a:noFill/>
          <a:ln w="2857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M</a:t>
            </a:r>
          </a:p>
        </p:txBody>
      </p:sp>
      <p:sp>
        <p:nvSpPr>
          <p:cNvPr id="380949" name="Text Box 21"/>
          <p:cNvSpPr txBox="1">
            <a:spLocks noChangeAspect="1" noChangeArrowheads="1"/>
          </p:cNvSpPr>
          <p:nvPr/>
        </p:nvSpPr>
        <p:spPr bwMode="auto">
          <a:xfrm>
            <a:off x="761343" y="3298990"/>
            <a:ext cx="812619" cy="68580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W</a:t>
            </a:r>
            <a:r>
              <a:rPr kumimoji="0" lang="en-GB" sz="1800" b="1" i="0" u="none" strike="noStrike" kern="1200" cap="none" spc="0" normalizeH="0" baseline="-25000" noProof="0" dirty="0">
                <a:ln>
                  <a:noFill/>
                </a:ln>
                <a:solidFill>
                  <a:prstClr val="black"/>
                </a:solidFill>
                <a:effectLst/>
                <a:uLnTx/>
                <a:uFillTx/>
                <a:latin typeface="Calibri"/>
                <a:ea typeface="+mn-ea"/>
                <a:cs typeface="Calibri"/>
              </a:rPr>
              <a:t>y</a:t>
            </a:r>
            <a:r>
              <a:rPr kumimoji="0" lang="en-GB" sz="1800" b="1" i="0" u="none" strike="noStrike" kern="1200" cap="none" spc="0" normalizeH="0" baseline="0" noProof="0" dirty="0">
                <a:ln>
                  <a:noFill/>
                </a:ln>
                <a:solidFill>
                  <a:prstClr val="black"/>
                </a:solidFill>
                <a:effectLst/>
                <a:uLnTx/>
                <a:uFillTx/>
                <a:latin typeface="Calibri"/>
                <a:ea typeface="+mn-ea"/>
                <a:cs typeface="Calibri"/>
              </a:rPr>
              <a:t>f</a:t>
            </a:r>
            <a:r>
              <a:rPr kumimoji="0" lang="en-GB" sz="1800" b="1" i="0" u="none" strike="noStrike" kern="1200" cap="none" spc="0" normalizeH="0" baseline="-25000" noProof="0" dirty="0">
                <a:ln>
                  <a:noFill/>
                </a:ln>
                <a:solidFill>
                  <a:prstClr val="black"/>
                </a:solidFill>
                <a:effectLst/>
                <a:uLnTx/>
                <a:uFillTx/>
                <a:latin typeface="Calibri"/>
                <a:ea typeface="+mn-ea"/>
                <a:cs typeface="Calibri"/>
              </a:rPr>
              <a:t>y</a:t>
            </a:r>
            <a:endParaRPr kumimoji="0" lang="en-GB"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0" name="Line 22"/>
          <p:cNvSpPr>
            <a:spLocks noChangeAspect="1" noChangeShapeType="1"/>
          </p:cNvSpPr>
          <p:nvPr/>
        </p:nvSpPr>
        <p:spPr bwMode="auto">
          <a:xfrm flipH="1">
            <a:off x="2813064" y="3030702"/>
            <a:ext cx="457098" cy="45720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51" name="Line 23"/>
          <p:cNvSpPr>
            <a:spLocks noChangeAspect="1" noChangeShapeType="1"/>
          </p:cNvSpPr>
          <p:nvPr/>
        </p:nvSpPr>
        <p:spPr bwMode="auto">
          <a:xfrm flipH="1">
            <a:off x="3195033" y="4147457"/>
            <a:ext cx="417463" cy="541276"/>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45" name="Groupe 44"/>
          <p:cNvGrpSpPr/>
          <p:nvPr/>
        </p:nvGrpSpPr>
        <p:grpSpPr>
          <a:xfrm>
            <a:off x="3250874" y="2662173"/>
            <a:ext cx="2551213" cy="2356138"/>
            <a:chOff x="3250874" y="2662173"/>
            <a:chExt cx="2551213" cy="2356138"/>
          </a:xfrm>
        </p:grpSpPr>
        <p:sp>
          <p:nvSpPr>
            <p:cNvPr id="380952" name="Text Box 24"/>
            <p:cNvSpPr txBox="1">
              <a:spLocks noChangeAspect="1" noChangeArrowheads="1"/>
            </p:cNvSpPr>
            <p:nvPr/>
          </p:nvSpPr>
          <p:spPr bwMode="auto">
            <a:xfrm>
              <a:off x="3250874" y="2662173"/>
              <a:ext cx="2195024" cy="886567"/>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Calibri"/>
                </a:rPr>
                <a:t>Plastification de la section (pour la flexion dans le plan)</a:t>
              </a:r>
              <a:endParaRPr kumimoji="0" lang="fr-FR" sz="1800" b="0" i="0" u="none" strike="noStrike" kern="1200" cap="none" spc="0" normalizeH="0" baseline="-25000" noProof="0" dirty="0">
                <a:ln>
                  <a:noFill/>
                </a:ln>
                <a:solidFill>
                  <a:prstClr val="black"/>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3" name="Text Box 25"/>
            <p:cNvSpPr txBox="1">
              <a:spLocks noChangeAspect="1" noChangeArrowheads="1"/>
            </p:cNvSpPr>
            <p:nvPr/>
          </p:nvSpPr>
          <p:spPr bwMode="auto">
            <a:xfrm>
              <a:off x="3578213" y="3849850"/>
              <a:ext cx="2223874" cy="1168461"/>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Calibri"/>
                </a:rPr>
                <a:t>Moment critique de déversement élastique : M</a:t>
              </a:r>
              <a:r>
                <a:rPr kumimoji="0" lang="fr-FR" sz="1800" b="0" i="0" u="none" strike="noStrike" kern="1200" cap="none" spc="0" normalizeH="0" baseline="-25000" noProof="0" dirty="0">
                  <a:ln>
                    <a:noFill/>
                  </a:ln>
                  <a:solidFill>
                    <a:prstClr val="black"/>
                  </a:solidFill>
                  <a:effectLst/>
                  <a:uLnTx/>
                  <a:uFillTx/>
                  <a:latin typeface="Calibri"/>
                  <a:ea typeface="+mn-ea"/>
                  <a:cs typeface="Calibri"/>
                </a:rPr>
                <a:t>cr </a:t>
              </a:r>
              <a:endParaRPr kumimoji="0" lang="fr-FR"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pSp>
      <p:grpSp>
        <p:nvGrpSpPr>
          <p:cNvPr id="4" name="Group 26"/>
          <p:cNvGrpSpPr>
            <a:grpSpLocks/>
          </p:cNvGrpSpPr>
          <p:nvPr/>
        </p:nvGrpSpPr>
        <p:grpSpPr bwMode="auto">
          <a:xfrm>
            <a:off x="6250802" y="2945422"/>
            <a:ext cx="2145822" cy="1708150"/>
            <a:chOff x="4108" y="1605"/>
            <a:chExt cx="1352" cy="1076"/>
          </a:xfrm>
        </p:grpSpPr>
        <p:sp>
          <p:nvSpPr>
            <p:cNvPr id="380955" name="Text Box 27"/>
            <p:cNvSpPr txBox="1">
              <a:spLocks noChangeAspect="1" noChangeArrowheads="1"/>
            </p:cNvSpPr>
            <p:nvPr/>
          </p:nvSpPr>
          <p:spPr bwMode="auto">
            <a:xfrm>
              <a:off x="4646" y="2321"/>
              <a:ext cx="378"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Calibri"/>
                </a:rPr>
                <a:t>L</a:t>
              </a:r>
              <a:r>
                <a:rPr kumimoji="0" lang="en-GB" sz="2000" b="1" i="0" u="none" strike="noStrike" kern="1200" cap="none" spc="0" normalizeH="0" baseline="-25000" noProof="0" dirty="0">
                  <a:ln>
                    <a:noFill/>
                  </a:ln>
                  <a:solidFill>
                    <a:prstClr val="black"/>
                  </a:solidFill>
                  <a:effectLst/>
                  <a:uLnTx/>
                  <a:uFillTx/>
                  <a:latin typeface="Calibri"/>
                  <a:ea typeface="+mn-ea"/>
                  <a:cs typeface="Calibri"/>
                </a:rPr>
                <a:t>cr</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6" name="Line 28"/>
            <p:cNvSpPr>
              <a:spLocks noChangeShapeType="1"/>
            </p:cNvSpPr>
            <p:nvPr/>
          </p:nvSpPr>
          <p:spPr bwMode="auto">
            <a:xfrm>
              <a:off x="4311" y="1924"/>
              <a:ext cx="946"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57" name="Line 29"/>
            <p:cNvSpPr>
              <a:spLocks noChangeShapeType="1"/>
            </p:cNvSpPr>
            <p:nvPr/>
          </p:nvSpPr>
          <p:spPr bwMode="auto">
            <a:xfrm flipV="1">
              <a:off x="4311" y="1924"/>
              <a:ext cx="0" cy="22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58" name="Line 30"/>
            <p:cNvSpPr>
              <a:spLocks noChangeShapeType="1"/>
            </p:cNvSpPr>
            <p:nvPr/>
          </p:nvSpPr>
          <p:spPr bwMode="auto">
            <a:xfrm flipV="1">
              <a:off x="5257" y="1924"/>
              <a:ext cx="0" cy="239"/>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59" name="Freeform 31"/>
            <p:cNvSpPr>
              <a:spLocks/>
            </p:cNvSpPr>
            <p:nvPr/>
          </p:nvSpPr>
          <p:spPr bwMode="auto">
            <a:xfrm>
              <a:off x="4108" y="1742"/>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rgbClr val="FF0000"/>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60" name="Freeform 32"/>
            <p:cNvSpPr>
              <a:spLocks/>
            </p:cNvSpPr>
            <p:nvPr/>
          </p:nvSpPr>
          <p:spPr bwMode="auto">
            <a:xfrm flipH="1">
              <a:off x="5392" y="1742"/>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rgbClr val="FF0000"/>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61" name="Text Box 33"/>
            <p:cNvSpPr txBox="1">
              <a:spLocks noChangeArrowheads="1"/>
            </p:cNvSpPr>
            <p:nvPr/>
          </p:nvSpPr>
          <p:spPr bwMode="auto">
            <a:xfrm>
              <a:off x="4235" y="1615"/>
              <a:ext cx="315"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Calibri"/>
                </a:rPr>
                <a:t>M</a:t>
              </a:r>
              <a:r>
                <a:rPr kumimoji="0" lang="en-GB" sz="2000" b="1" i="0" u="none" strike="noStrike" kern="1200" cap="none" spc="0" normalizeH="0" baseline="-25000" noProof="0" dirty="0">
                  <a:ln>
                    <a:noFill/>
                  </a:ln>
                  <a:solidFill>
                    <a:srgbClr val="FF0000"/>
                  </a:solidFill>
                  <a:effectLst/>
                  <a:uLnTx/>
                  <a:uFillTx/>
                  <a:latin typeface="Calibri"/>
                  <a:ea typeface="+mn-ea"/>
                  <a:cs typeface="Calibri"/>
                </a:rPr>
                <a:t>Ed</a:t>
              </a:r>
              <a:endParaRPr kumimoji="0" lang="en-GB" sz="2000" b="1" i="0" u="none" strike="noStrike" kern="1200" cap="none" spc="0" normalizeH="0" baseline="-25000" noProof="0" dirty="0">
                <a:ln>
                  <a:noFill/>
                </a:ln>
                <a:solidFill>
                  <a:srgbClr val="FF0000"/>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62" name="Text Box 34"/>
            <p:cNvSpPr txBox="1">
              <a:spLocks noChangeArrowheads="1"/>
            </p:cNvSpPr>
            <p:nvPr/>
          </p:nvSpPr>
          <p:spPr bwMode="auto">
            <a:xfrm>
              <a:off x="5044" y="1605"/>
              <a:ext cx="270"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Calibri"/>
                </a:rPr>
                <a:t>M</a:t>
              </a:r>
              <a:r>
                <a:rPr kumimoji="0" lang="en-GB" sz="2000" b="1" i="0" u="none" strike="noStrike" kern="1200" cap="none" spc="0" normalizeH="0" baseline="-25000" noProof="0" dirty="0">
                  <a:ln>
                    <a:noFill/>
                  </a:ln>
                  <a:solidFill>
                    <a:srgbClr val="FF0000"/>
                  </a:solidFill>
                  <a:effectLst/>
                  <a:uLnTx/>
                  <a:uFillTx/>
                  <a:latin typeface="Calibri"/>
                  <a:ea typeface="+mn-ea"/>
                  <a:cs typeface="Calibri"/>
                </a:rPr>
                <a:t>Ed</a:t>
              </a:r>
              <a:endParaRPr kumimoji="0" lang="en-GB" sz="2000" b="1" i="0" u="none" strike="noStrike" kern="1200" cap="none" spc="0" normalizeH="0" baseline="-25000" noProof="0" dirty="0">
                <a:ln>
                  <a:noFill/>
                </a:ln>
                <a:solidFill>
                  <a:srgbClr val="FF0000"/>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63" name="Line 35"/>
            <p:cNvSpPr>
              <a:spLocks noChangeShapeType="1"/>
            </p:cNvSpPr>
            <p:nvPr/>
          </p:nvSpPr>
          <p:spPr bwMode="auto">
            <a:xfrm>
              <a:off x="4304" y="2240"/>
              <a:ext cx="0" cy="144"/>
            </a:xfrm>
            <a:prstGeom prst="line">
              <a:avLst/>
            </a:prstGeom>
            <a:noFill/>
            <a:ln w="127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64" name="Line 36"/>
            <p:cNvSpPr>
              <a:spLocks noChangeShapeType="1"/>
            </p:cNvSpPr>
            <p:nvPr/>
          </p:nvSpPr>
          <p:spPr bwMode="auto">
            <a:xfrm>
              <a:off x="4312" y="2304"/>
              <a:ext cx="95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80965" name="Line 37"/>
            <p:cNvSpPr>
              <a:spLocks noChangeShapeType="1"/>
            </p:cNvSpPr>
            <p:nvPr/>
          </p:nvSpPr>
          <p:spPr bwMode="auto">
            <a:xfrm>
              <a:off x="5264" y="2232"/>
              <a:ext cx="0" cy="144"/>
            </a:xfrm>
            <a:prstGeom prst="line">
              <a:avLst/>
            </a:prstGeom>
            <a:noFill/>
            <a:ln w="127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grpSp>
      <p:sp>
        <p:nvSpPr>
          <p:cNvPr id="380967" name="Text Box 39"/>
          <p:cNvSpPr txBox="1">
            <a:spLocks noChangeAspect="1" noChangeArrowheads="1"/>
          </p:cNvSpPr>
          <p:nvPr/>
        </p:nvSpPr>
        <p:spPr bwMode="auto">
          <a:xfrm>
            <a:off x="3150249" y="6085053"/>
            <a:ext cx="2183754" cy="45720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Calibri"/>
              </a:rPr>
              <a:t>Élancement réduit</a:t>
            </a:r>
            <a:endParaRPr kumimoji="0" lang="fr-FR" sz="16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aphicFrame>
        <p:nvGraphicFramePr>
          <p:cNvPr id="80898" name="Object 2"/>
          <p:cNvGraphicFramePr>
            <a:graphicFrameLocks noChangeAspect="1"/>
          </p:cNvGraphicFramePr>
          <p:nvPr/>
        </p:nvGraphicFramePr>
        <p:xfrm>
          <a:off x="5379587" y="5985040"/>
          <a:ext cx="620574" cy="557213"/>
        </p:xfrm>
        <a:graphic>
          <a:graphicData uri="http://schemas.openxmlformats.org/presentationml/2006/ole">
            <mc:AlternateContent xmlns:mc="http://schemas.openxmlformats.org/markup-compatibility/2006">
              <mc:Choice xmlns:v="urn:schemas-microsoft-com:vml" Requires="v">
                <p:oleObj spid="_x0000_s10242" name="Equation" r:id="rId4" imgW="330480" imgH="291960" progId="">
                  <p:embed/>
                </p:oleObj>
              </mc:Choice>
              <mc:Fallback>
                <p:oleObj name="Equation" r:id="rId4" imgW="330480" imgH="291960" progId="">
                  <p:embed/>
                  <p:pic>
                    <p:nvPicPr>
                      <p:cNvPr id="808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9587" y="5985040"/>
                        <a:ext cx="620574"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2487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2000"/>
                                        <p:tgtEl>
                                          <p:spTgt spid="4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370500" y="-37724"/>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6771" name="Rectangle 3"/>
          <p:cNvSpPr>
            <a:spLocks noChangeArrowheads="1"/>
          </p:cNvSpPr>
          <p:nvPr/>
        </p:nvSpPr>
        <p:spPr bwMode="auto">
          <a:xfrm>
            <a:off x="-830750" y="2099051"/>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2949" name="Rectangle 4"/>
          <p:cNvSpPr>
            <a:spLocks noGrp="1" noChangeArrowheads="1"/>
          </p:cNvSpPr>
          <p:nvPr>
            <p:ph type="title"/>
          </p:nvPr>
        </p:nvSpPr>
        <p:spPr/>
        <p:txBody>
          <a:bodyPr/>
          <a:lstStyle/>
          <a:p>
            <a:r>
              <a:rPr lang="fr-FR" noProof="0" dirty="0">
                <a:latin typeface="+mn-lt"/>
              </a:rPr>
              <a:t>Déversement</a:t>
            </a:r>
          </a:p>
        </p:txBody>
      </p:sp>
      <p:sp>
        <p:nvSpPr>
          <p:cNvPr id="13" name="Espace réservé du contenu 12"/>
          <p:cNvSpPr>
            <a:spLocks noGrp="1"/>
          </p:cNvSpPr>
          <p:nvPr>
            <p:ph idx="1"/>
          </p:nvPr>
        </p:nvSpPr>
        <p:spPr/>
        <p:txBody>
          <a:bodyPr/>
          <a:lstStyle/>
          <a:p>
            <a:r>
              <a:rPr lang="fr-FR" noProof="0" dirty="0">
                <a:latin typeface="+mn-lt"/>
              </a:rPr>
              <a:t>Le moment de résistance au déversement M</a:t>
            </a:r>
            <a:r>
              <a:rPr lang="fr-FR" baseline="-25000" noProof="0" dirty="0">
                <a:latin typeface="+mn-lt"/>
              </a:rPr>
              <a:t>b,Rd</a:t>
            </a:r>
            <a:r>
              <a:rPr lang="fr-FR" noProof="0" dirty="0">
                <a:latin typeface="+mn-lt"/>
              </a:rPr>
              <a:t> d’une poutre (ou d’un tronçon de poutre) non maintenue latéralement doit être pris </a:t>
            </a:r>
            <a:r>
              <a:rPr lang="fr-FR" dirty="0"/>
              <a:t>égal à</a:t>
            </a:r>
            <a:r>
              <a:rPr lang="fr-FR" noProof="0" dirty="0">
                <a:latin typeface="+mn-lt"/>
              </a:rPr>
              <a:t> :	</a:t>
            </a:r>
          </a:p>
          <a:p>
            <a:endParaRPr lang="fr-FR" noProof="0" dirty="0">
              <a:latin typeface="+mn-lt"/>
            </a:endParaRPr>
          </a:p>
        </p:txBody>
      </p:sp>
      <p:grpSp>
        <p:nvGrpSpPr>
          <p:cNvPr id="2" name="Group 17"/>
          <p:cNvGrpSpPr>
            <a:grpSpLocks/>
          </p:cNvGrpSpPr>
          <p:nvPr/>
        </p:nvGrpSpPr>
        <p:grpSpPr bwMode="auto">
          <a:xfrm>
            <a:off x="3623550" y="4136723"/>
            <a:ext cx="5095908" cy="1676400"/>
            <a:chOff x="2654" y="3039"/>
            <a:chExt cx="3067" cy="1056"/>
          </a:xfrm>
        </p:grpSpPr>
        <p:sp>
          <p:nvSpPr>
            <p:cNvPr id="416777" name="Oval 9"/>
            <p:cNvSpPr>
              <a:spLocks noChangeArrowheads="1"/>
            </p:cNvSpPr>
            <p:nvPr/>
          </p:nvSpPr>
          <p:spPr bwMode="auto">
            <a:xfrm>
              <a:off x="2791" y="3039"/>
              <a:ext cx="532" cy="585"/>
            </a:xfrm>
            <a:prstGeom prst="ellipse">
              <a:avLst/>
            </a:prstGeom>
            <a:noFill/>
            <a:ln w="57150">
              <a:solidFill>
                <a:srgbClr val="FE9914">
                  <a:alpha val="45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6783" name="Line 15"/>
            <p:cNvSpPr>
              <a:spLocks noChangeShapeType="1"/>
            </p:cNvSpPr>
            <p:nvPr/>
          </p:nvSpPr>
          <p:spPr bwMode="auto">
            <a:xfrm flipH="1" flipV="1">
              <a:off x="3226" y="3588"/>
              <a:ext cx="217" cy="280"/>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6784" name="Text Box 16"/>
            <p:cNvSpPr txBox="1">
              <a:spLocks noChangeArrowheads="1"/>
            </p:cNvSpPr>
            <p:nvPr/>
          </p:nvSpPr>
          <p:spPr bwMode="auto">
            <a:xfrm>
              <a:off x="2654" y="3862"/>
              <a:ext cx="3067" cy="233"/>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Facteur de réduction pour le déversement</a:t>
              </a:r>
              <a:endParaRPr kumimoji="0" lang="fr-FR"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sp>
        <p:nvSpPr>
          <p:cNvPr id="11"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82277" name="Object 5"/>
          <p:cNvGraphicFramePr>
            <a:graphicFrameLocks noChangeAspect="1"/>
          </p:cNvGraphicFramePr>
          <p:nvPr/>
        </p:nvGraphicFramePr>
        <p:xfrm>
          <a:off x="2360613" y="3914775"/>
          <a:ext cx="3962400" cy="1216025"/>
        </p:xfrm>
        <a:graphic>
          <a:graphicData uri="http://schemas.openxmlformats.org/presentationml/2006/ole">
            <mc:AlternateContent xmlns:mc="http://schemas.openxmlformats.org/markup-compatibility/2006">
              <mc:Choice xmlns:v="urn:schemas-microsoft-com:vml" Requires="v">
                <p:oleObj spid="_x0000_s11266" name="Équation" r:id="rId4" imgW="1473200" imgH="457200" progId="Equation.3">
                  <p:embed/>
                </p:oleObj>
              </mc:Choice>
              <mc:Fallback>
                <p:oleObj name="Équation" r:id="rId4" imgW="1473200" imgH="457200" progId="Equation.3">
                  <p:embed/>
                  <p:pic>
                    <p:nvPicPr>
                      <p:cNvPr id="18227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3914775"/>
                        <a:ext cx="3962400"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5742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2480" cy="1143000"/>
          </a:xfrm>
        </p:spPr>
        <p:txBody>
          <a:bodyPr>
            <a:noAutofit/>
          </a:bodyPr>
          <a:lstStyle/>
          <a:p>
            <a:r>
              <a:rPr lang="fr-FR" sz="3200" noProof="0" dirty="0"/>
              <a:t>Diffusion des ions corrosifs (habituellement </a:t>
            </a:r>
            <a:br>
              <a:rPr lang="fr-FR" sz="3200" noProof="0" dirty="0"/>
            </a:br>
            <a:r>
              <a:rPr lang="fr-FR" sz="3200" noProof="0" dirty="0"/>
              <a:t>des chlorures) dans le béton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880" y="2708498"/>
            <a:ext cx="4051300" cy="295275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5470" y="1627918"/>
            <a:ext cx="1062000" cy="1062000"/>
          </a:xfrm>
          <a:prstGeom prst="rect">
            <a:avLst/>
          </a:prstGeom>
          <a:ln>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5470" y="4601074"/>
            <a:ext cx="1060174" cy="1060174"/>
          </a:xfrm>
          <a:prstGeom prst="rect">
            <a:avLst/>
          </a:prstGeom>
          <a:ln>
            <a:solidFill>
              <a:schemeClr val="tx1"/>
            </a:solidFill>
          </a:ln>
        </p:spPr>
      </p:pic>
      <p:pic>
        <p:nvPicPr>
          <p:cNvPr id="10" name="Picture 9"/>
          <p:cNvPicPr preferRelativeResize="0">
            <a:picLocks/>
          </p:cNvPicPr>
          <p:nvPr/>
        </p:nvPicPr>
        <p:blipFill>
          <a:blip r:embed="rId5" cstate="print">
            <a:extLst>
              <a:ext uri="{28A0092B-C50C-407E-A947-70E740481C1C}">
                <a14:useLocalDpi xmlns:a14="http://schemas.microsoft.com/office/drawing/2010/main"/>
              </a:ext>
            </a:extLst>
          </a:blip>
          <a:stretch>
            <a:fillRect/>
          </a:stretch>
        </p:blipFill>
        <p:spPr>
          <a:xfrm>
            <a:off x="7725470" y="3114496"/>
            <a:ext cx="1062000" cy="1062000"/>
          </a:xfrm>
          <a:prstGeom prst="rect">
            <a:avLst/>
          </a:prstGeom>
          <a:ln>
            <a:solidFill>
              <a:schemeClr val="tx1"/>
            </a:solidFill>
          </a:ln>
        </p:spPr>
      </p:pic>
      <p:cxnSp>
        <p:nvCxnSpPr>
          <p:cNvPr id="12" name="Straight Arrow Connector 11"/>
          <p:cNvCxnSpPr/>
          <p:nvPr/>
        </p:nvCxnSpPr>
        <p:spPr>
          <a:xfrm flipH="1">
            <a:off x="6876256" y="2689918"/>
            <a:ext cx="849214" cy="595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p:cNvCxnSpPr>
          <p:nvPr/>
        </p:nvCxnSpPr>
        <p:spPr>
          <a:xfrm flipH="1" flipV="1">
            <a:off x="6876256" y="3501008"/>
            <a:ext cx="849214" cy="144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516216" y="4221088"/>
            <a:ext cx="144016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1"/>
          </p:nvPr>
        </p:nvSpPr>
        <p:spPr>
          <a:xfrm>
            <a:off x="0" y="1410641"/>
            <a:ext cx="3635896" cy="5200221"/>
          </a:xfrm>
        </p:spPr>
        <p:txBody>
          <a:bodyPr>
            <a:noAutofit/>
          </a:bodyPr>
          <a:lstStyle/>
          <a:p>
            <a:pPr marL="0" indent="0" algn="just">
              <a:buNone/>
            </a:pPr>
            <a:r>
              <a:rPr lang="fr-FR" sz="1600" noProof="0" dirty="0"/>
              <a:t>Etapes</a:t>
            </a:r>
            <a:r>
              <a:rPr lang="fr-FR" sz="1600" baseline="50000" noProof="0" dirty="0"/>
              <a:t>3</a:t>
            </a:r>
            <a:r>
              <a:rPr lang="fr-FR" sz="1600" noProof="0" dirty="0"/>
              <a:t> :</a:t>
            </a:r>
          </a:p>
          <a:p>
            <a:pPr marL="273050" indent="-273050" algn="just">
              <a:buFont typeface="+mj-lt"/>
              <a:buAutoNum type="arabicPeriod"/>
            </a:pPr>
            <a:r>
              <a:rPr lang="fr-FR" sz="1600" noProof="0" dirty="0"/>
              <a:t>Dès que les ions chlorures corrosifs ont atteint les armatures en acier au carbone, la corrosion </a:t>
            </a:r>
            <a:r>
              <a:rPr lang="fr-FR" sz="1600" dirty="0"/>
              <a:t>commence (t</a:t>
            </a:r>
            <a:r>
              <a:rPr lang="fr-FR" sz="1600" baseline="-25000" dirty="0"/>
              <a:t>0</a:t>
            </a:r>
            <a:r>
              <a:rPr lang="fr-FR" sz="1600" dirty="0"/>
              <a:t>)</a:t>
            </a:r>
            <a:endParaRPr lang="fr-FR" sz="1600" noProof="0" dirty="0"/>
          </a:p>
          <a:p>
            <a:pPr marL="273050" indent="-273050" algn="just">
              <a:buFont typeface="+mj-lt"/>
              <a:buAutoNum type="arabicPeriod"/>
            </a:pPr>
            <a:r>
              <a:rPr lang="fr-FR" sz="1600" noProof="0" dirty="0"/>
              <a:t>Les produits de corrosion occupant un volume plus grand que l’acier, ils exercent une pression vers l’extérieur</a:t>
            </a:r>
          </a:p>
          <a:p>
            <a:pPr marL="273050" indent="-273050" algn="just">
              <a:buFont typeface="+mj-lt"/>
              <a:buAutoNum type="arabicPeriod"/>
            </a:pPr>
            <a:r>
              <a:rPr lang="fr-FR" sz="1600" noProof="0" dirty="0"/>
              <a:t>Des fissures apparaissent dans le béton, facilitant ainsi l’entrée des </a:t>
            </a:r>
            <a:r>
              <a:rPr lang="fr-FR" sz="1600" dirty="0"/>
              <a:t>chlorures (t</a:t>
            </a:r>
            <a:r>
              <a:rPr lang="fr-FR" sz="1600" baseline="-25000" dirty="0"/>
              <a:t>1</a:t>
            </a:r>
            <a:r>
              <a:rPr lang="fr-FR" sz="1600" dirty="0"/>
              <a:t>)</a:t>
            </a:r>
            <a:endParaRPr lang="fr-FR" sz="1600" noProof="0" dirty="0"/>
          </a:p>
          <a:p>
            <a:pPr marL="273050" indent="-273050" algn="just">
              <a:buFont typeface="+mj-lt"/>
              <a:buAutoNum type="arabicPeriod"/>
            </a:pPr>
            <a:r>
              <a:rPr lang="fr-FR" sz="1600" noProof="0" dirty="0"/>
              <a:t>Le béton d’enrobage se fissure (il s’écaille) exposant ainsi les </a:t>
            </a:r>
            <a:r>
              <a:rPr lang="fr-FR" sz="1600" dirty="0"/>
              <a:t>armatures (t</a:t>
            </a:r>
            <a:r>
              <a:rPr lang="fr-FR" sz="1600" baseline="-25000" dirty="0"/>
              <a:t>3</a:t>
            </a:r>
            <a:r>
              <a:rPr lang="fr-FR" sz="1600" dirty="0"/>
              <a:t>)</a:t>
            </a:r>
          </a:p>
          <a:p>
            <a:pPr marL="273050" indent="-273050" algn="just">
              <a:buFont typeface="+mj-lt"/>
              <a:buAutoNum type="arabicPeriod"/>
            </a:pPr>
            <a:r>
              <a:rPr lang="fr-FR" sz="1600" dirty="0"/>
              <a:t>Si </a:t>
            </a:r>
            <a:r>
              <a:rPr lang="fr-FR" sz="1600" noProof="0" dirty="0"/>
              <a:t>la corrosion continue sans être contrôlée, elle se poursuivra jusqu’à ce que les armatures ne puissent plus supporter les sollicitations de traction, et la structure s’effondrera (t</a:t>
            </a:r>
            <a:r>
              <a:rPr lang="fr-FR" sz="1600" baseline="-25000" noProof="0" dirty="0"/>
              <a:t>4</a:t>
            </a:r>
            <a:r>
              <a:rPr lang="fr-FR" sz="1600" noProof="0" dirty="0"/>
              <a:t>)</a:t>
            </a:r>
          </a:p>
        </p:txBody>
      </p:sp>
      <p:sp>
        <p:nvSpPr>
          <p:cNvPr id="13" name="ZoneTexte 12"/>
          <p:cNvSpPr txBox="1"/>
          <p:nvPr/>
        </p:nvSpPr>
        <p:spPr>
          <a:xfrm rot="16200000">
            <a:off x="3207523" y="3320380"/>
            <a:ext cx="1224136" cy="184666"/>
          </a:xfrm>
          <a:prstGeom prst="rect">
            <a:avLst/>
          </a:prstGeom>
          <a:solidFill>
            <a:schemeClr val="bg1"/>
          </a:solidFill>
        </p:spPr>
        <p:txBody>
          <a:bodyPr wrap="square" lIns="0" tIns="0" rIns="0" bIns="0" rtlCol="0">
            <a:spAutoFit/>
          </a:bodyPr>
          <a:lstStyle/>
          <a:p>
            <a:pPr algn="r"/>
            <a:r>
              <a:rPr lang="fr-FR" sz="1200" b="1" dirty="0"/>
              <a:t>Détérioration</a:t>
            </a:r>
          </a:p>
        </p:txBody>
      </p:sp>
      <p:sp>
        <p:nvSpPr>
          <p:cNvPr id="16" name="ZoneTexte 15"/>
          <p:cNvSpPr txBox="1"/>
          <p:nvPr/>
        </p:nvSpPr>
        <p:spPr>
          <a:xfrm>
            <a:off x="7150151" y="5293196"/>
            <a:ext cx="472779" cy="184666"/>
          </a:xfrm>
          <a:prstGeom prst="rect">
            <a:avLst/>
          </a:prstGeom>
          <a:solidFill>
            <a:schemeClr val="bg1"/>
          </a:solidFill>
        </p:spPr>
        <p:txBody>
          <a:bodyPr wrap="square" lIns="0" tIns="0" rIns="0" bIns="0" rtlCol="0">
            <a:spAutoFit/>
          </a:bodyPr>
          <a:lstStyle/>
          <a:p>
            <a:r>
              <a:rPr lang="fr-FR" sz="1200" b="1" dirty="0"/>
              <a:t>Temps</a:t>
            </a:r>
          </a:p>
        </p:txBody>
      </p:sp>
      <p:sp>
        <p:nvSpPr>
          <p:cNvPr id="19" name="Rectangle 18"/>
          <p:cNvSpPr/>
          <p:nvPr/>
        </p:nvSpPr>
        <p:spPr>
          <a:xfrm>
            <a:off x="4932040" y="4725144"/>
            <a:ext cx="108012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5128401" y="4068651"/>
            <a:ext cx="1316360" cy="134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5629563" y="3549905"/>
            <a:ext cx="108012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5691109" y="3215797"/>
            <a:ext cx="115200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3587262" y="3675928"/>
            <a:ext cx="211015" cy="101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645565" y="4682744"/>
            <a:ext cx="1368152" cy="169277"/>
          </a:xfrm>
          <a:prstGeom prst="rect">
            <a:avLst/>
          </a:prstGeom>
          <a:noFill/>
        </p:spPr>
        <p:txBody>
          <a:bodyPr wrap="square" lIns="0" tIns="0" rIns="0" bIns="0" rtlCol="0">
            <a:spAutoFit/>
          </a:bodyPr>
          <a:lstStyle/>
          <a:p>
            <a:pPr algn="r"/>
            <a:r>
              <a:rPr lang="fr-FR" sz="1100" dirty="0"/>
              <a:t>Initiation des fissures</a:t>
            </a:r>
          </a:p>
        </p:txBody>
      </p:sp>
      <p:sp>
        <p:nvSpPr>
          <p:cNvPr id="24" name="ZoneTexte 23"/>
          <p:cNvSpPr txBox="1"/>
          <p:nvPr/>
        </p:nvSpPr>
        <p:spPr>
          <a:xfrm>
            <a:off x="4633546" y="4035044"/>
            <a:ext cx="1857886" cy="169277"/>
          </a:xfrm>
          <a:prstGeom prst="rect">
            <a:avLst/>
          </a:prstGeom>
          <a:noFill/>
        </p:spPr>
        <p:txBody>
          <a:bodyPr wrap="square" lIns="0" tIns="0" rIns="0" bIns="0" rtlCol="0">
            <a:spAutoFit/>
          </a:bodyPr>
          <a:lstStyle/>
          <a:p>
            <a:pPr algn="r"/>
            <a:r>
              <a:rPr lang="fr-FR" sz="1100" dirty="0"/>
              <a:t>Formation de grandes fissures</a:t>
            </a:r>
          </a:p>
        </p:txBody>
      </p:sp>
      <p:sp>
        <p:nvSpPr>
          <p:cNvPr id="25" name="ZoneTexte 24"/>
          <p:cNvSpPr txBox="1"/>
          <p:nvPr/>
        </p:nvSpPr>
        <p:spPr>
          <a:xfrm>
            <a:off x="6137030" y="3551467"/>
            <a:ext cx="583002" cy="169277"/>
          </a:xfrm>
          <a:prstGeom prst="rect">
            <a:avLst/>
          </a:prstGeom>
          <a:noFill/>
        </p:spPr>
        <p:txBody>
          <a:bodyPr wrap="square" lIns="0" tIns="0" rIns="0" bIns="0" rtlCol="0">
            <a:spAutoFit/>
          </a:bodyPr>
          <a:lstStyle/>
          <a:p>
            <a:pPr algn="r"/>
            <a:r>
              <a:rPr lang="fr-FR" sz="1100" dirty="0"/>
              <a:t>Écaillage</a:t>
            </a:r>
          </a:p>
        </p:txBody>
      </p:sp>
      <p:sp>
        <p:nvSpPr>
          <p:cNvPr id="26" name="ZoneTexte 25"/>
          <p:cNvSpPr txBox="1"/>
          <p:nvPr/>
        </p:nvSpPr>
        <p:spPr>
          <a:xfrm>
            <a:off x="4996961" y="3193913"/>
            <a:ext cx="1857886" cy="169277"/>
          </a:xfrm>
          <a:prstGeom prst="rect">
            <a:avLst/>
          </a:prstGeom>
          <a:solidFill>
            <a:schemeClr val="bg1"/>
          </a:solidFill>
        </p:spPr>
        <p:txBody>
          <a:bodyPr wrap="square" lIns="0" tIns="0" rIns="0" bIns="0" rtlCol="0">
            <a:spAutoFit/>
          </a:bodyPr>
          <a:lstStyle/>
          <a:p>
            <a:pPr algn="r"/>
            <a:r>
              <a:rPr lang="fr-FR" sz="1100" dirty="0"/>
              <a:t>Perte excessive d’armatures</a:t>
            </a:r>
          </a:p>
        </p:txBody>
      </p:sp>
      <p:sp>
        <p:nvSpPr>
          <p:cNvPr id="29" name="Rectangle 28"/>
          <p:cNvSpPr/>
          <p:nvPr/>
        </p:nvSpPr>
        <p:spPr>
          <a:xfrm>
            <a:off x="4234517" y="2717565"/>
            <a:ext cx="1080120" cy="350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p:cNvSpPr/>
          <p:nvPr/>
        </p:nvSpPr>
        <p:spPr>
          <a:xfrm>
            <a:off x="5521124" y="2702911"/>
            <a:ext cx="1080120" cy="350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4360986" y="2845150"/>
            <a:ext cx="972000" cy="216000"/>
          </a:xfrm>
          <a:prstGeom prst="rect">
            <a:avLst/>
          </a:prstGeom>
          <a:solidFill>
            <a:srgbClr val="6699FF"/>
          </a:solidFill>
        </p:spPr>
        <p:txBody>
          <a:bodyPr wrap="square" lIns="0" tIns="0" rIns="0" bIns="0" rtlCol="0">
            <a:spAutoFit/>
          </a:bodyPr>
          <a:lstStyle/>
          <a:p>
            <a:pPr algn="ctr"/>
            <a:r>
              <a:rPr lang="fr-FR" sz="1100" b="1" dirty="0">
                <a:solidFill>
                  <a:schemeClr val="bg1"/>
                </a:solidFill>
              </a:rPr>
              <a:t>Initiation</a:t>
            </a:r>
          </a:p>
        </p:txBody>
      </p:sp>
      <p:sp>
        <p:nvSpPr>
          <p:cNvPr id="28" name="ZoneTexte 27"/>
          <p:cNvSpPr txBox="1"/>
          <p:nvPr/>
        </p:nvSpPr>
        <p:spPr>
          <a:xfrm>
            <a:off x="5583117" y="2845150"/>
            <a:ext cx="972000" cy="216000"/>
          </a:xfrm>
          <a:prstGeom prst="rect">
            <a:avLst/>
          </a:prstGeom>
          <a:solidFill>
            <a:srgbClr val="6699FF"/>
          </a:solidFill>
        </p:spPr>
        <p:txBody>
          <a:bodyPr wrap="square" lIns="0" tIns="0" rIns="0" bIns="0" rtlCol="0" anchor="ctr" anchorCtr="0">
            <a:spAutoFit/>
          </a:bodyPr>
          <a:lstStyle/>
          <a:p>
            <a:pPr algn="ctr"/>
            <a:r>
              <a:rPr lang="fr-FR" sz="1100" b="1" dirty="0">
                <a:solidFill>
                  <a:schemeClr val="bg1"/>
                </a:solidFill>
              </a:rPr>
              <a:t>Propagation</a:t>
            </a:r>
          </a:p>
        </p:txBody>
      </p:sp>
    </p:spTree>
    <p:extLst>
      <p:ext uri="{BB962C8B-B14F-4D97-AF65-F5344CB8AC3E}">
        <p14:creationId xmlns:p14="http://schemas.microsoft.com/office/powerpoint/2010/main" val="262409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fr-FR" noProof="0" dirty="0">
                <a:latin typeface="+mn-lt"/>
              </a:rPr>
              <a:t>Déversement</a:t>
            </a:r>
          </a:p>
        </p:txBody>
      </p:sp>
      <p:sp>
        <p:nvSpPr>
          <p:cNvPr id="84997" name="Rectangle 3"/>
          <p:cNvSpPr>
            <a:spLocks noGrp="1" noChangeArrowheads="1"/>
          </p:cNvSpPr>
          <p:nvPr>
            <p:ph type="body" idx="1"/>
          </p:nvPr>
        </p:nvSpPr>
        <p:spPr/>
        <p:txBody>
          <a:bodyPr/>
          <a:lstStyle/>
          <a:p>
            <a:r>
              <a:rPr lang="fr-FR" noProof="0" dirty="0"/>
              <a:t>L</a:t>
            </a:r>
            <a:r>
              <a:rPr lang="fr-FR" noProof="0" dirty="0">
                <a:latin typeface="+mn-lt"/>
              </a:rPr>
              <a:t>es expressions de calcul des courbes de déversement sont les suivantes :</a:t>
            </a:r>
          </a:p>
          <a:p>
            <a:endParaRPr lang="fr-FR" noProof="0" dirty="0">
              <a:latin typeface="+mn-lt"/>
            </a:endParaRPr>
          </a:p>
        </p:txBody>
      </p:sp>
      <p:sp>
        <p:nvSpPr>
          <p:cNvPr id="418820" name="Rectangle 4"/>
          <p:cNvSpPr>
            <a:spLocks noChangeArrowheads="1"/>
          </p:cNvSpPr>
          <p:nvPr/>
        </p:nvSpPr>
        <p:spPr bwMode="auto">
          <a:xfrm>
            <a:off x="5623656" y="33655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8822" name="Rectangle 6"/>
          <p:cNvSpPr>
            <a:spLocks noChangeArrowheads="1"/>
          </p:cNvSpPr>
          <p:nvPr/>
        </p:nvSpPr>
        <p:spPr bwMode="auto">
          <a:xfrm>
            <a:off x="5814156" y="32131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8824" name="Rectangle 8"/>
          <p:cNvSpPr>
            <a:spLocks noChangeArrowheads="1"/>
          </p:cNvSpPr>
          <p:nvPr/>
        </p:nvSpPr>
        <p:spPr bwMode="auto">
          <a:xfrm>
            <a:off x="6017356" y="45339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2" name="Group 10"/>
          <p:cNvGrpSpPr>
            <a:grpSpLocks/>
          </p:cNvGrpSpPr>
          <p:nvPr/>
        </p:nvGrpSpPr>
        <p:grpSpPr bwMode="auto">
          <a:xfrm>
            <a:off x="4931232" y="4267202"/>
            <a:ext cx="3560069" cy="1790700"/>
            <a:chOff x="3824" y="2640"/>
            <a:chExt cx="2110" cy="1128"/>
          </a:xfrm>
        </p:grpSpPr>
        <p:sp>
          <p:nvSpPr>
            <p:cNvPr id="418827" name="Oval 11"/>
            <p:cNvSpPr>
              <a:spLocks noChangeArrowheads="1"/>
            </p:cNvSpPr>
            <p:nvPr/>
          </p:nvSpPr>
          <p:spPr bwMode="auto">
            <a:xfrm>
              <a:off x="3824" y="2640"/>
              <a:ext cx="480" cy="544"/>
            </a:xfrm>
            <a:prstGeom prst="ellipse">
              <a:avLst/>
            </a:prstGeom>
            <a:noFill/>
            <a:ln w="57150">
              <a:solidFill>
                <a:srgbClr val="FF9900">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8828" name="Line 12"/>
            <p:cNvSpPr>
              <a:spLocks noChangeShapeType="1"/>
            </p:cNvSpPr>
            <p:nvPr/>
          </p:nvSpPr>
          <p:spPr bwMode="auto">
            <a:xfrm flipH="1" flipV="1">
              <a:off x="4280" y="3112"/>
              <a:ext cx="312" cy="264"/>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5009" name="Rectangle 13"/>
            <p:cNvSpPr>
              <a:spLocks noChangeArrowheads="1"/>
            </p:cNvSpPr>
            <p:nvPr/>
          </p:nvSpPr>
          <p:spPr bwMode="auto">
            <a:xfrm>
              <a:off x="4264" y="3421"/>
              <a:ext cx="1670"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Longueur du plateau </a:t>
              </a:r>
            </a:p>
          </p:txBody>
        </p:sp>
      </p:grpSp>
      <p:sp>
        <p:nvSpPr>
          <p:cNvPr id="85004" name="Rectangle 15"/>
          <p:cNvSpPr>
            <a:spLocks noChangeArrowheads="1"/>
          </p:cNvSpPr>
          <p:nvPr/>
        </p:nvSpPr>
        <p:spPr bwMode="auto">
          <a:xfrm>
            <a:off x="1758104" y="5748112"/>
            <a:ext cx="2966300" cy="550863"/>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fr-FR" sz="1800" b="1" i="0" u="none" strike="noStrike" kern="1200" cap="none" spc="0" normalizeH="0" baseline="0" noProof="0" dirty="0">
                <a:ln>
                  <a:noFill/>
                </a:ln>
                <a:solidFill>
                  <a:srgbClr val="FE9914"/>
                </a:solidFill>
                <a:effectLst/>
                <a:uLnTx/>
                <a:uFillTx/>
                <a:latin typeface="Univers" charset="0"/>
                <a:ea typeface="+mn-ea"/>
                <a:cs typeface="+mn-cs"/>
              </a:rPr>
              <a:t>Facteur d’imperfection</a:t>
            </a:r>
          </a:p>
        </p:txBody>
      </p:sp>
      <p:sp>
        <p:nvSpPr>
          <p:cNvPr id="418832" name="Oval 16"/>
          <p:cNvSpPr>
            <a:spLocks noChangeArrowheads="1"/>
          </p:cNvSpPr>
          <p:nvPr/>
        </p:nvSpPr>
        <p:spPr bwMode="auto">
          <a:xfrm>
            <a:off x="3460727" y="4339774"/>
            <a:ext cx="822023" cy="863600"/>
          </a:xfrm>
          <a:prstGeom prst="ellipse">
            <a:avLst/>
          </a:prstGeom>
          <a:noFill/>
          <a:ln w="57150">
            <a:solidFill>
              <a:srgbClr val="FF9900">
                <a:alpha val="4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8833" name="Line 17"/>
          <p:cNvSpPr>
            <a:spLocks noChangeShapeType="1"/>
          </p:cNvSpPr>
          <p:nvPr/>
        </p:nvSpPr>
        <p:spPr bwMode="auto">
          <a:xfrm flipV="1">
            <a:off x="2710543" y="5139874"/>
            <a:ext cx="804986" cy="624543"/>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3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43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84332" name="Object 12"/>
          <p:cNvGraphicFramePr>
            <a:graphicFrameLocks noChangeAspect="1"/>
          </p:cNvGraphicFramePr>
          <p:nvPr/>
        </p:nvGraphicFramePr>
        <p:xfrm>
          <a:off x="1309688" y="2852738"/>
          <a:ext cx="6599237" cy="1208087"/>
        </p:xfrm>
        <a:graphic>
          <a:graphicData uri="http://schemas.openxmlformats.org/presentationml/2006/ole">
            <mc:AlternateContent xmlns:mc="http://schemas.openxmlformats.org/markup-compatibility/2006">
              <mc:Choice xmlns:v="urn:schemas-microsoft-com:vml" Requires="v">
                <p:oleObj spid="_x0000_s12290" name="Équation" r:id="rId4" imgW="2908300" imgH="533400" progId="Equation.3">
                  <p:embed/>
                </p:oleObj>
              </mc:Choice>
              <mc:Fallback>
                <p:oleObj name="Équation" r:id="rId4" imgW="2908300" imgH="533400" progId="Equation.3">
                  <p:embed/>
                  <p:pic>
                    <p:nvPicPr>
                      <p:cNvPr id="184332"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2852738"/>
                        <a:ext cx="6599237"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33" name="Object 13"/>
          <p:cNvGraphicFramePr>
            <a:graphicFrameLocks noChangeAspect="1"/>
          </p:cNvGraphicFramePr>
          <p:nvPr/>
        </p:nvGraphicFramePr>
        <p:xfrm>
          <a:off x="1333500" y="4267200"/>
          <a:ext cx="5697538" cy="968375"/>
        </p:xfrm>
        <a:graphic>
          <a:graphicData uri="http://schemas.openxmlformats.org/presentationml/2006/ole">
            <mc:AlternateContent xmlns:mc="http://schemas.openxmlformats.org/markup-compatibility/2006">
              <mc:Choice xmlns:v="urn:schemas-microsoft-com:vml" Requires="v">
                <p:oleObj spid="_x0000_s12291" name="Équation" r:id="rId6" imgW="2413000" imgH="406400" progId="Equation.3">
                  <p:embed/>
                </p:oleObj>
              </mc:Choice>
              <mc:Fallback>
                <p:oleObj name="Équation" r:id="rId6" imgW="2413000" imgH="406400" progId="Equation.3">
                  <p:embed/>
                  <p:pic>
                    <p:nvPicPr>
                      <p:cNvPr id="18433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0" y="4267200"/>
                        <a:ext cx="5697538"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834628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fr-FR" altLang="en-US" sz="3200" noProof="0" dirty="0">
                <a:latin typeface="+mn-lt"/>
              </a:rPr>
              <a:t>Eurocode 3 : courbes de déversement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819" name="Picture 4" descr="Buckling Curves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6465" y="6341802"/>
            <a:ext cx="398206" cy="50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246214" y="6353483"/>
            <a:ext cx="2920562" cy="4308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au carbone : sections en I soudées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au carbone : U formés à froid</a:t>
            </a:r>
          </a:p>
        </p:txBody>
      </p:sp>
      <p:sp>
        <p:nvSpPr>
          <p:cNvPr id="10" name="ZoneTexte 9"/>
          <p:cNvSpPr txBox="1"/>
          <p:nvPr/>
        </p:nvSpPr>
        <p:spPr>
          <a:xfrm>
            <a:off x="5353282" y="6342590"/>
            <a:ext cx="3051192" cy="4308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inoxydable : sections en I soudées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Acier inoxydable : U formés à froid</a:t>
            </a:r>
          </a:p>
        </p:txBody>
      </p:sp>
      <p:pic>
        <p:nvPicPr>
          <p:cNvPr id="12" name="Picture 4" descr="Buckling Curves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168" y="6346718"/>
            <a:ext cx="442451" cy="4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ckling Curves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929" y="1137660"/>
            <a:ext cx="8003828" cy="468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rot="16200000">
            <a:off x="-1686522" y="3209384"/>
            <a:ext cx="4336026" cy="2769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Facteur de réduction </a:t>
            </a: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sym typeface="Symbol"/>
              </a:rPr>
              <a:t></a:t>
            </a:r>
            <a:r>
              <a:rPr kumimoji="0" lang="fr-FR" sz="1800" b="1" i="0" u="none" strike="noStrike" kern="1200" cap="none" spc="0" normalizeH="0" baseline="-25000" noProof="0" dirty="0">
                <a:ln>
                  <a:noFill/>
                </a:ln>
                <a:solidFill>
                  <a:prstClr val="black"/>
                </a:solidFill>
                <a:effectLst/>
                <a:uLnTx/>
                <a:uFillTx/>
                <a:latin typeface="Calibri"/>
                <a:ea typeface="+mn-ea"/>
                <a:cs typeface="Times New Roman" pitchFamily="18" charset="0"/>
                <a:sym typeface="Symbol"/>
              </a:rPr>
              <a:t>LT</a:t>
            </a:r>
            <a:endParaRPr kumimoji="0" lang="fr-FR" sz="1800" b="1" i="0" u="none" strike="noStrike" kern="1200" cap="none" spc="0" normalizeH="0" baseline="-25000" noProof="0" dirty="0">
              <a:ln>
                <a:noFill/>
              </a:ln>
              <a:solidFill>
                <a:prstClr val="black"/>
              </a:solidFill>
              <a:effectLst/>
              <a:uLnTx/>
              <a:uFillTx/>
              <a:latin typeface="Calibri"/>
              <a:ea typeface="+mn-ea"/>
              <a:cs typeface="Times New Roman" pitchFamily="18" charset="0"/>
            </a:endParaRPr>
          </a:p>
        </p:txBody>
      </p:sp>
      <p:sp>
        <p:nvSpPr>
          <p:cNvPr id="15" name="ZoneTexte 14"/>
          <p:cNvSpPr txBox="1"/>
          <p:nvPr/>
        </p:nvSpPr>
        <p:spPr>
          <a:xfrm>
            <a:off x="1120873" y="5869860"/>
            <a:ext cx="7093974" cy="2769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Élancement réduit</a:t>
            </a:r>
          </a:p>
        </p:txBody>
      </p:sp>
      <p:graphicFrame>
        <p:nvGraphicFramePr>
          <p:cNvPr id="16" name="Object 1"/>
          <p:cNvGraphicFramePr>
            <a:graphicFrameLocks noChangeAspect="1"/>
          </p:cNvGraphicFramePr>
          <p:nvPr/>
        </p:nvGraphicFramePr>
        <p:xfrm>
          <a:off x="5637819" y="5795491"/>
          <a:ext cx="540000" cy="384864"/>
        </p:xfrm>
        <a:graphic>
          <a:graphicData uri="http://schemas.openxmlformats.org/presentationml/2006/ole">
            <mc:AlternateContent xmlns:mc="http://schemas.openxmlformats.org/markup-compatibility/2006">
              <mc:Choice xmlns:v="urn:schemas-microsoft-com:vml" Requires="v">
                <p:oleObj spid="_x0000_s13314" name="Équation" r:id="rId7" imgW="317362" imgH="228501" progId="Equation.3">
                  <p:embed/>
                </p:oleObj>
              </mc:Choice>
              <mc:Fallback>
                <p:oleObj name="Équation" r:id="rId7" imgW="317362" imgH="228501" progId="Equation.3">
                  <p:embed/>
                  <p:pic>
                    <p:nvPicPr>
                      <p:cNvPr id="16"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819" y="5795491"/>
                        <a:ext cx="540000" cy="384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2361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p:cNvSpPr>
            <a:spLocks noGrp="1" noChangeArrowheads="1"/>
          </p:cNvSpPr>
          <p:nvPr>
            <p:ph type="body" sz="half" idx="1"/>
          </p:nvPr>
        </p:nvSpPr>
        <p:spPr>
          <a:xfrm>
            <a:off x="370114" y="1600200"/>
            <a:ext cx="8556172" cy="4925144"/>
          </a:xfrm>
        </p:spPr>
        <p:txBody>
          <a:bodyPr>
            <a:normAutofit/>
          </a:bodyPr>
          <a:lstStyle/>
          <a:p>
            <a:r>
              <a:rPr lang="fr-FR" noProof="0" dirty="0">
                <a:latin typeface="+mn-lt"/>
              </a:rPr>
              <a:t>Élancement réduit pour le déversement :</a:t>
            </a:r>
          </a:p>
          <a:p>
            <a:endParaRPr lang="fr-FR" noProof="0" dirty="0">
              <a:latin typeface="+mn-lt"/>
            </a:endParaRPr>
          </a:p>
          <a:p>
            <a:endParaRPr lang="fr-FR" noProof="0" dirty="0">
              <a:latin typeface="+mn-lt"/>
            </a:endParaRPr>
          </a:p>
          <a:p>
            <a:endParaRPr lang="fr-FR" noProof="0" dirty="0">
              <a:latin typeface="+mn-lt"/>
            </a:endParaRPr>
          </a:p>
          <a:p>
            <a:pPr lvl="1"/>
            <a:r>
              <a:rPr lang="fr-FR" noProof="0" dirty="0">
                <a:latin typeface="+mn-lt"/>
              </a:rPr>
              <a:t>Les courbes de déversement sont les mêmes que pour la compression (sans la courbe a</a:t>
            </a:r>
            <a:r>
              <a:rPr lang="fr-FR" baseline="-25000" noProof="0" dirty="0">
                <a:latin typeface="+mn-lt"/>
              </a:rPr>
              <a:t>0</a:t>
            </a:r>
            <a:r>
              <a:rPr lang="fr-FR" noProof="0" dirty="0">
                <a:latin typeface="+mn-lt"/>
              </a:rPr>
              <a:t>)</a:t>
            </a:r>
          </a:p>
          <a:p>
            <a:pPr lvl="1"/>
            <a:r>
              <a:rPr lang="fr-FR" noProof="0" dirty="0">
                <a:latin typeface="+mn-lt"/>
              </a:rPr>
              <a:t>W</a:t>
            </a:r>
            <a:r>
              <a:rPr lang="fr-FR" baseline="-25000" noProof="0" dirty="0">
                <a:latin typeface="+mn-lt"/>
              </a:rPr>
              <a:t>y</a:t>
            </a:r>
            <a:r>
              <a:rPr lang="fr-FR" noProof="0" dirty="0">
                <a:latin typeface="+mn-lt"/>
              </a:rPr>
              <a:t> dépend de la classification de la section</a:t>
            </a:r>
          </a:p>
          <a:p>
            <a:pPr lvl="1"/>
            <a:r>
              <a:rPr lang="fr-FR" noProof="0" dirty="0">
                <a:latin typeface="+mn-lt"/>
              </a:rPr>
              <a:t>M</a:t>
            </a:r>
            <a:r>
              <a:rPr lang="fr-FR" baseline="-25000" noProof="0" dirty="0">
                <a:latin typeface="+mn-lt"/>
              </a:rPr>
              <a:t>cr</a:t>
            </a:r>
            <a:r>
              <a:rPr lang="fr-FR" noProof="0" dirty="0">
                <a:latin typeface="+mn-lt"/>
              </a:rPr>
              <a:t> est le moment critique de déversement élastique</a:t>
            </a:r>
          </a:p>
        </p:txBody>
      </p:sp>
      <p:sp>
        <p:nvSpPr>
          <p:cNvPr id="428034" name="Rectangle 2"/>
          <p:cNvSpPr>
            <a:spLocks noChangeArrowheads="1"/>
          </p:cNvSpPr>
          <p:nvPr/>
        </p:nvSpPr>
        <p:spPr bwMode="auto">
          <a:xfrm>
            <a:off x="-1144179" y="12574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28035" name="Rectangle 3"/>
          <p:cNvSpPr>
            <a:spLocks noChangeArrowheads="1"/>
          </p:cNvSpPr>
          <p:nvPr/>
        </p:nvSpPr>
        <p:spPr bwMode="auto">
          <a:xfrm>
            <a:off x="-1144179" y="332614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28036" name="Rectangle 4"/>
          <p:cNvSpPr>
            <a:spLocks noChangeArrowheads="1"/>
          </p:cNvSpPr>
          <p:nvPr/>
        </p:nvSpPr>
        <p:spPr bwMode="auto">
          <a:xfrm>
            <a:off x="-1144179" y="3302336"/>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9094" name="Rectangle 6"/>
          <p:cNvSpPr>
            <a:spLocks noGrp="1" noChangeArrowheads="1"/>
          </p:cNvSpPr>
          <p:nvPr>
            <p:ph type="title"/>
          </p:nvPr>
        </p:nvSpPr>
        <p:spPr/>
        <p:txBody>
          <a:bodyPr>
            <a:normAutofit/>
          </a:bodyPr>
          <a:lstStyle/>
          <a:p>
            <a:r>
              <a:rPr lang="fr-FR" noProof="0" dirty="0">
                <a:latin typeface="+mn-lt"/>
              </a:rPr>
              <a:t>Élancement réduit</a:t>
            </a:r>
          </a:p>
        </p:txBody>
      </p:sp>
      <p:sp>
        <p:nvSpPr>
          <p:cNvPr id="8" name="Slide Number Placeholder 1"/>
          <p:cNvSpPr txBox="1">
            <a:spLocks/>
          </p:cNvSpPr>
          <p:nvPr/>
        </p:nvSpPr>
        <p:spPr>
          <a:xfrm>
            <a:off x="8820472" y="65973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8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88421" name="Object 5"/>
          <p:cNvGraphicFramePr>
            <a:graphicFrameLocks noChangeAspect="1"/>
          </p:cNvGraphicFramePr>
          <p:nvPr/>
        </p:nvGraphicFramePr>
        <p:xfrm>
          <a:off x="2934153" y="2340429"/>
          <a:ext cx="2473927" cy="1306286"/>
        </p:xfrm>
        <a:graphic>
          <a:graphicData uri="http://schemas.openxmlformats.org/presentationml/2006/ole">
            <mc:AlternateContent xmlns:mc="http://schemas.openxmlformats.org/markup-compatibility/2006">
              <mc:Choice xmlns:v="urn:schemas-microsoft-com:vml" Requires="v">
                <p:oleObj spid="_x0000_s14338" name="Équation" r:id="rId4" imgW="952087" imgH="507780" progId="Equation.3">
                  <p:embed/>
                </p:oleObj>
              </mc:Choice>
              <mc:Fallback>
                <p:oleObj name="Équation" r:id="rId4" imgW="952087" imgH="507780" progId="Equation.3">
                  <p:embed/>
                  <p:pic>
                    <p:nvPicPr>
                      <p:cNvPr id="1884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153" y="2340429"/>
                        <a:ext cx="2473927" cy="1306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061017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sp>
        <p:nvSpPr>
          <p:cNvPr id="3" name="Tijdelijke aanduiding voor inhoud 2"/>
          <p:cNvSpPr>
            <a:spLocks noGrp="1"/>
          </p:cNvSpPr>
          <p:nvPr>
            <p:ph idx="1"/>
          </p:nvPr>
        </p:nvSpPr>
        <p:spPr>
          <a:xfrm>
            <a:off x="457200" y="1237368"/>
            <a:ext cx="8229600" cy="4925144"/>
          </a:xfrm>
        </p:spPr>
        <p:txBody>
          <a:bodyPr/>
          <a:lstStyle/>
          <a:p>
            <a:r>
              <a:rPr lang="fr-FR" noProof="0" dirty="0">
                <a:latin typeface="+mn-lt"/>
              </a:rPr>
              <a:t>Poutre en I fléchie</a:t>
            </a:r>
          </a:p>
          <a:p>
            <a:endParaRPr lang="fr-FR"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Afbeelding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97" y="2317132"/>
            <a:ext cx="6241092" cy="2091662"/>
          </a:xfrm>
          <a:prstGeom prst="rect">
            <a:avLst/>
          </a:prstGeom>
        </p:spPr>
      </p:pic>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005" y="1593410"/>
            <a:ext cx="2352483" cy="3744416"/>
          </a:xfrm>
          <a:prstGeom prst="rect">
            <a:avLst/>
          </a:prstGeom>
        </p:spPr>
      </p:pic>
      <p:graphicFrame>
        <p:nvGraphicFramePr>
          <p:cNvPr id="12" name="Tabel 11"/>
          <p:cNvGraphicFramePr>
            <a:graphicFrameLocks noGrp="1"/>
          </p:cNvGraphicFramePr>
          <p:nvPr/>
        </p:nvGraphicFramePr>
        <p:xfrm>
          <a:off x="403704" y="4800990"/>
          <a:ext cx="5628386" cy="1463040"/>
        </p:xfrm>
        <a:graphic>
          <a:graphicData uri="http://schemas.openxmlformats.org/drawingml/2006/table">
            <a:tbl>
              <a:tblPr firstRow="1" bandRow="1">
                <a:tableStyleId>{5C22544A-7EE6-4342-B048-85BDC9FD1C3A}</a:tableStyleId>
              </a:tblPr>
              <a:tblGrid>
                <a:gridCol w="1144877">
                  <a:extLst>
                    <a:ext uri="{9D8B030D-6E8A-4147-A177-3AD203B41FA5}">
                      <a16:colId xmlns:a16="http://schemas.microsoft.com/office/drawing/2014/main" val="20000"/>
                    </a:ext>
                  </a:extLst>
                </a:gridCol>
                <a:gridCol w="1858296">
                  <a:extLst>
                    <a:ext uri="{9D8B030D-6E8A-4147-A177-3AD203B41FA5}">
                      <a16:colId xmlns:a16="http://schemas.microsoft.com/office/drawing/2014/main" val="20001"/>
                    </a:ext>
                  </a:extLst>
                </a:gridCol>
                <a:gridCol w="2625213">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r>
                        <a:rPr lang="nl-BE" dirty="0"/>
                        <a:t>Acier au carbone</a:t>
                      </a:r>
                    </a:p>
                  </a:txBody>
                  <a:tcPr/>
                </a:tc>
                <a:tc>
                  <a:txBody>
                    <a:bodyPr/>
                    <a:lstStyle/>
                    <a:p>
                      <a:r>
                        <a:rPr lang="nl-BE" dirty="0"/>
                        <a:t>Acier inoxydable Duplex </a:t>
                      </a:r>
                    </a:p>
                  </a:txBody>
                  <a:tcPr/>
                </a:tc>
                <a:extLst>
                  <a:ext uri="{0D108BD9-81ED-4DB2-BD59-A6C34878D82A}">
                    <a16:rowId xmlns:a16="http://schemas.microsoft.com/office/drawing/2014/main" val="10000"/>
                  </a:ext>
                </a:extLst>
              </a:tr>
              <a:tr h="360000">
                <a:tc>
                  <a:txBody>
                    <a:bodyPr/>
                    <a:lstStyle/>
                    <a:p>
                      <a:r>
                        <a:rPr lang="nl-BE" b="1" dirty="0">
                          <a:solidFill>
                            <a:schemeClr val="bg1"/>
                          </a:solidFill>
                        </a:rPr>
                        <a:t>Matériau</a:t>
                      </a:r>
                    </a:p>
                  </a:txBody>
                  <a:tcPr>
                    <a:solidFill>
                      <a:schemeClr val="accent1"/>
                    </a:solidFill>
                  </a:tcPr>
                </a:tc>
                <a:tc>
                  <a:txBody>
                    <a:bodyPr/>
                    <a:lstStyle/>
                    <a:p>
                      <a:pPr algn="ctr"/>
                      <a:r>
                        <a:rPr lang="nl-BE" dirty="0"/>
                        <a:t>S355</a:t>
                      </a:r>
                    </a:p>
                  </a:txBody>
                  <a:tcPr/>
                </a:tc>
                <a:tc>
                  <a:txBody>
                    <a:bodyPr/>
                    <a:lstStyle/>
                    <a:p>
                      <a:pPr algn="ctr"/>
                      <a:r>
                        <a:rPr lang="nl-BE" dirty="0"/>
                        <a:t>EN 1.4162</a:t>
                      </a:r>
                    </a:p>
                  </a:txBody>
                  <a:tcPr/>
                </a:tc>
                <a:extLst>
                  <a:ext uri="{0D108BD9-81ED-4DB2-BD59-A6C34878D82A}">
                    <a16:rowId xmlns:a16="http://schemas.microsoft.com/office/drawing/2014/main" val="10001"/>
                  </a:ext>
                </a:extLst>
              </a:tr>
              <a:tr h="36000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[MPa]</a:t>
                      </a:r>
                      <a:endParaRPr lang="nl-BE" b="1" dirty="0">
                        <a:solidFill>
                          <a:schemeClr val="bg1"/>
                        </a:solidFill>
                      </a:endParaRPr>
                    </a:p>
                  </a:txBody>
                  <a:tcPr>
                    <a:solidFill>
                      <a:schemeClr val="accent1"/>
                    </a:solidFill>
                  </a:tcPr>
                </a:tc>
                <a:tc>
                  <a:txBody>
                    <a:bodyPr/>
                    <a:lstStyle/>
                    <a:p>
                      <a:pPr algn="ctr"/>
                      <a:r>
                        <a:rPr lang="nl-BE" dirty="0"/>
                        <a:t>355</a:t>
                      </a:r>
                    </a:p>
                  </a:txBody>
                  <a:tcPr/>
                </a:tc>
                <a:tc>
                  <a:txBody>
                    <a:bodyPr/>
                    <a:lstStyle/>
                    <a:p>
                      <a:pPr algn="ctr"/>
                      <a:r>
                        <a:rPr lang="nl-BE" dirty="0"/>
                        <a:t>450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[MPa]</a:t>
                      </a:r>
                    </a:p>
                  </a:txBody>
                  <a:tcPr>
                    <a:solidFill>
                      <a:schemeClr val="accent1"/>
                    </a:solidFill>
                  </a:tcPr>
                </a:tc>
                <a:tc>
                  <a:txBody>
                    <a:bodyPr/>
                    <a:lstStyle/>
                    <a:p>
                      <a:pPr algn="ctr"/>
                      <a:r>
                        <a:rPr lang="nl-BE" dirty="0"/>
                        <a:t>210000</a:t>
                      </a:r>
                    </a:p>
                  </a:txBody>
                  <a:tcPr/>
                </a:tc>
                <a:tc>
                  <a:txBody>
                    <a:bodyPr/>
                    <a:lstStyle/>
                    <a:p>
                      <a:pPr algn="ctr"/>
                      <a:r>
                        <a:rPr lang="nl-BE" dirty="0"/>
                        <a:t>200000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97686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268760"/>
            <a:ext cx="4040188" cy="639762"/>
          </a:xfrm>
        </p:spPr>
        <p:txBody>
          <a:bodyPr/>
          <a:lstStyle/>
          <a:p>
            <a:r>
              <a:rPr lang="fr-FR" noProof="0" dirty="0">
                <a:latin typeface="+mn-lt"/>
              </a:rPr>
              <a:t>EC 3-1-1 : S355</a:t>
            </a:r>
          </a:p>
        </p:txBody>
      </p:sp>
      <p:sp>
        <p:nvSpPr>
          <p:cNvPr id="10" name="Tijdelijke aanduiding voor tekst 9"/>
          <p:cNvSpPr>
            <a:spLocks noGrp="1"/>
          </p:cNvSpPr>
          <p:nvPr>
            <p:ph type="body" sz="quarter" idx="3"/>
          </p:nvPr>
        </p:nvSpPr>
        <p:spPr>
          <a:xfrm>
            <a:off x="4645025" y="1268760"/>
            <a:ext cx="4041775" cy="639762"/>
          </a:xfrm>
        </p:spPr>
        <p:txBody>
          <a:bodyPr/>
          <a:lstStyle/>
          <a:p>
            <a:r>
              <a:rPr lang="fr-FR" noProof="0" dirty="0">
                <a:latin typeface="+mn-lt"/>
              </a:rPr>
              <a:t>EC 3-1-4 : Duplex</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Rechte verbindingslijn 18"/>
          <p:cNvCxnSpPr/>
          <p:nvPr/>
        </p:nvCxnSpPr>
        <p:spPr>
          <a:xfrm>
            <a:off x="4497388"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sp>
        <p:nvSpPr>
          <p:cNvPr id="14" name="Tekstvak 10"/>
          <p:cNvSpPr txBox="1"/>
          <p:nvPr/>
        </p:nvSpPr>
        <p:spPr>
          <a:xfrm>
            <a:off x="841488" y="1932624"/>
            <a:ext cx="2032341"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Classification</a:t>
            </a:r>
          </a:p>
        </p:txBody>
      </p:sp>
      <p:sp>
        <p:nvSpPr>
          <p:cNvPr id="20" name="Tekstvak 10"/>
          <p:cNvSpPr txBox="1"/>
          <p:nvPr/>
        </p:nvSpPr>
        <p:spPr>
          <a:xfrm>
            <a:off x="4923628" y="1921739"/>
            <a:ext cx="2032341"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Classification</a:t>
            </a:r>
          </a:p>
        </p:txBody>
      </p:sp>
      <p:sp>
        <p:nvSpPr>
          <p:cNvPr id="22" name="Tekstvak 10"/>
          <p:cNvSpPr txBox="1"/>
          <p:nvPr/>
        </p:nvSpPr>
        <p:spPr>
          <a:xfrm>
            <a:off x="5446144" y="4115389"/>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1</a:t>
            </a:r>
          </a:p>
        </p:txBody>
      </p:sp>
      <p:sp>
        <p:nvSpPr>
          <p:cNvPr id="23" name="Tekstvak 10"/>
          <p:cNvSpPr txBox="1"/>
          <p:nvPr/>
        </p:nvSpPr>
        <p:spPr>
          <a:xfrm>
            <a:off x="4662369" y="5975429"/>
            <a:ext cx="3904682"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Section transversale : Classe 3</a:t>
            </a:r>
          </a:p>
        </p:txBody>
      </p:sp>
      <p:sp>
        <p:nvSpPr>
          <p:cNvPr id="24" name="Tekstvak 10"/>
          <p:cNvSpPr txBox="1"/>
          <p:nvPr/>
        </p:nvSpPr>
        <p:spPr>
          <a:xfrm>
            <a:off x="1200718" y="3349526"/>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Semelle</a:t>
            </a:r>
          </a:p>
        </p:txBody>
      </p:sp>
      <p:sp>
        <p:nvSpPr>
          <p:cNvPr id="25" name="Tekstvak 10"/>
          <p:cNvSpPr txBox="1"/>
          <p:nvPr/>
        </p:nvSpPr>
        <p:spPr>
          <a:xfrm>
            <a:off x="1364004" y="4126274"/>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1</a:t>
            </a:r>
          </a:p>
        </p:txBody>
      </p:sp>
      <p:sp>
        <p:nvSpPr>
          <p:cNvPr id="26" name="Tekstvak 10"/>
          <p:cNvSpPr txBox="1"/>
          <p:nvPr/>
        </p:nvSpPr>
        <p:spPr>
          <a:xfrm>
            <a:off x="5348174" y="3338641"/>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Semelle</a:t>
            </a:r>
          </a:p>
        </p:txBody>
      </p:sp>
      <p:sp>
        <p:nvSpPr>
          <p:cNvPr id="27" name="Tekstvak 10"/>
          <p:cNvSpPr txBox="1"/>
          <p:nvPr/>
        </p:nvSpPr>
        <p:spPr>
          <a:xfrm>
            <a:off x="438713" y="5975429"/>
            <a:ext cx="3904682"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Section transversale : Classe 1</a:t>
            </a:r>
          </a:p>
        </p:txBody>
      </p:sp>
      <p:sp>
        <p:nvSpPr>
          <p:cNvPr id="28" name="Tekstvak 10"/>
          <p:cNvSpPr txBox="1"/>
          <p:nvPr/>
        </p:nvSpPr>
        <p:spPr>
          <a:xfrm>
            <a:off x="5467918" y="5318083"/>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3</a:t>
            </a:r>
          </a:p>
        </p:txBody>
      </p:sp>
      <p:sp>
        <p:nvSpPr>
          <p:cNvPr id="29" name="Tekstvak 10"/>
          <p:cNvSpPr txBox="1"/>
          <p:nvPr/>
        </p:nvSpPr>
        <p:spPr>
          <a:xfrm>
            <a:off x="1222492" y="4566968"/>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Ame</a:t>
            </a:r>
          </a:p>
        </p:txBody>
      </p:sp>
      <p:sp>
        <p:nvSpPr>
          <p:cNvPr id="30" name="Tekstvak 10"/>
          <p:cNvSpPr txBox="1"/>
          <p:nvPr/>
        </p:nvSpPr>
        <p:spPr>
          <a:xfrm>
            <a:off x="1385778" y="5328968"/>
            <a:ext cx="1281225"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Classe 1</a:t>
            </a:r>
          </a:p>
        </p:txBody>
      </p:sp>
      <p:sp>
        <p:nvSpPr>
          <p:cNvPr id="31" name="Tekstvak 10"/>
          <p:cNvSpPr txBox="1"/>
          <p:nvPr/>
        </p:nvSpPr>
        <p:spPr>
          <a:xfrm>
            <a:off x="5369948" y="4556083"/>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Ame</a:t>
            </a:r>
          </a:p>
        </p:txBody>
      </p:sp>
      <p:graphicFrame>
        <p:nvGraphicFramePr>
          <p:cNvPr id="348168" name="Object 8"/>
          <p:cNvGraphicFramePr>
            <a:graphicFrameLocks noChangeAspect="1"/>
          </p:cNvGraphicFramePr>
          <p:nvPr/>
        </p:nvGraphicFramePr>
        <p:xfrm>
          <a:off x="1173163" y="2303463"/>
          <a:ext cx="1876425" cy="858837"/>
        </p:xfrm>
        <a:graphic>
          <a:graphicData uri="http://schemas.openxmlformats.org/presentationml/2006/ole">
            <mc:AlternateContent xmlns:mc="http://schemas.openxmlformats.org/markup-compatibility/2006">
              <mc:Choice xmlns:v="urn:schemas-microsoft-com:vml" Requires="v">
                <p:oleObj spid="_x0000_s15362" name="Équation" r:id="rId4" imgW="1104900" imgH="508000" progId="Equation.3">
                  <p:embed/>
                </p:oleObj>
              </mc:Choice>
              <mc:Fallback>
                <p:oleObj name="Équation" r:id="rId4" imgW="1104900" imgH="508000" progId="Equation.3">
                  <p:embed/>
                  <p:pic>
                    <p:nvPicPr>
                      <p:cNvPr id="3481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303463"/>
                        <a:ext cx="1876425"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9"/>
          <p:cNvGraphicFramePr>
            <a:graphicFrameLocks noChangeAspect="1"/>
          </p:cNvGraphicFramePr>
          <p:nvPr/>
        </p:nvGraphicFramePr>
        <p:xfrm>
          <a:off x="5176838" y="2359025"/>
          <a:ext cx="2894012" cy="858838"/>
        </p:xfrm>
        <a:graphic>
          <a:graphicData uri="http://schemas.openxmlformats.org/presentationml/2006/ole">
            <mc:AlternateContent xmlns:mc="http://schemas.openxmlformats.org/markup-compatibility/2006">
              <mc:Choice xmlns:v="urn:schemas-microsoft-com:vml" Requires="v">
                <p:oleObj spid="_x0000_s15363" name="Équation" r:id="rId6" imgW="1701800" imgH="508000" progId="Equation.3">
                  <p:embed/>
                </p:oleObj>
              </mc:Choice>
              <mc:Fallback>
                <p:oleObj name="Équation" r:id="rId6" imgW="1701800" imgH="508000" progId="Equation.3">
                  <p:embed/>
                  <p:pic>
                    <p:nvPicPr>
                      <p:cNvPr id="3481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6838" y="2359025"/>
                        <a:ext cx="2894012"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0" name="Object 10"/>
          <p:cNvGraphicFramePr>
            <a:graphicFrameLocks noChangeAspect="1"/>
          </p:cNvGraphicFramePr>
          <p:nvPr/>
        </p:nvGraphicFramePr>
        <p:xfrm>
          <a:off x="1441450" y="3723972"/>
          <a:ext cx="2330450" cy="365125"/>
        </p:xfrm>
        <a:graphic>
          <a:graphicData uri="http://schemas.openxmlformats.org/presentationml/2006/ole">
            <mc:AlternateContent xmlns:mc="http://schemas.openxmlformats.org/markup-compatibility/2006">
              <mc:Choice xmlns:v="urn:schemas-microsoft-com:vml" Requires="v">
                <p:oleObj spid="_x0000_s15364" name="Équation" r:id="rId8" imgW="1371600" imgH="215900" progId="Equation.3">
                  <p:embed/>
                </p:oleObj>
              </mc:Choice>
              <mc:Fallback>
                <p:oleObj name="Équation" r:id="rId8" imgW="1371600" imgH="215900" progId="Equation.3">
                  <p:embed/>
                  <p:pic>
                    <p:nvPicPr>
                      <p:cNvPr id="3481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1450" y="3723972"/>
                        <a:ext cx="23304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1" name="Object 11"/>
          <p:cNvGraphicFramePr>
            <a:graphicFrameLocks noChangeAspect="1"/>
          </p:cNvGraphicFramePr>
          <p:nvPr/>
        </p:nvGraphicFramePr>
        <p:xfrm>
          <a:off x="5562600" y="3723972"/>
          <a:ext cx="2568575" cy="365125"/>
        </p:xfrm>
        <a:graphic>
          <a:graphicData uri="http://schemas.openxmlformats.org/presentationml/2006/ole">
            <mc:AlternateContent xmlns:mc="http://schemas.openxmlformats.org/markup-compatibility/2006">
              <mc:Choice xmlns:v="urn:schemas-microsoft-com:vml" Requires="v">
                <p:oleObj spid="_x0000_s15365" name="Équation" r:id="rId10" imgW="1511300" imgH="215900" progId="Equation.3">
                  <p:embed/>
                </p:oleObj>
              </mc:Choice>
              <mc:Fallback>
                <p:oleObj name="Équation" r:id="rId10" imgW="1511300" imgH="215900" progId="Equation.3">
                  <p:embed/>
                  <p:pic>
                    <p:nvPicPr>
                      <p:cNvPr id="348171"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3723972"/>
                        <a:ext cx="256857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2" name="Object 12"/>
          <p:cNvGraphicFramePr>
            <a:graphicFrameLocks noChangeAspect="1"/>
          </p:cNvGraphicFramePr>
          <p:nvPr/>
        </p:nvGraphicFramePr>
        <p:xfrm>
          <a:off x="1441450" y="4911725"/>
          <a:ext cx="2556000" cy="357592"/>
        </p:xfrm>
        <a:graphic>
          <a:graphicData uri="http://schemas.openxmlformats.org/presentationml/2006/ole">
            <mc:AlternateContent xmlns:mc="http://schemas.openxmlformats.org/markup-compatibility/2006">
              <mc:Choice xmlns:v="urn:schemas-microsoft-com:vml" Requires="v">
                <p:oleObj spid="_x0000_s15366" name="Équation" r:id="rId12" imgW="1536033" imgH="215806" progId="Equation.3">
                  <p:embed/>
                </p:oleObj>
              </mc:Choice>
              <mc:Fallback>
                <p:oleObj name="Équation" r:id="rId12" imgW="1536033" imgH="215806" progId="Equation.3">
                  <p:embed/>
                  <p:pic>
                    <p:nvPicPr>
                      <p:cNvPr id="348172"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1450" y="4911725"/>
                        <a:ext cx="2556000" cy="357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3" name="Object 13"/>
          <p:cNvGraphicFramePr>
            <a:graphicFrameLocks noChangeAspect="1"/>
          </p:cNvGraphicFramePr>
          <p:nvPr/>
        </p:nvGraphicFramePr>
        <p:xfrm>
          <a:off x="5562600" y="4911725"/>
          <a:ext cx="2556000" cy="357592"/>
        </p:xfrm>
        <a:graphic>
          <a:graphicData uri="http://schemas.openxmlformats.org/presentationml/2006/ole">
            <mc:AlternateContent xmlns:mc="http://schemas.openxmlformats.org/markup-compatibility/2006">
              <mc:Choice xmlns:v="urn:schemas-microsoft-com:vml" Requires="v">
                <p:oleObj spid="_x0000_s15367" name="Équation" r:id="rId14" imgW="1536033" imgH="215806" progId="Equation.3">
                  <p:embed/>
                </p:oleObj>
              </mc:Choice>
              <mc:Fallback>
                <p:oleObj name="Équation" r:id="rId14" imgW="1536033" imgH="215806" progId="Equation.3">
                  <p:embed/>
                  <p:pic>
                    <p:nvPicPr>
                      <p:cNvPr id="348173"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4911725"/>
                        <a:ext cx="2556000" cy="357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4044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268760"/>
            <a:ext cx="4040188" cy="639762"/>
          </a:xfrm>
        </p:spPr>
        <p:txBody>
          <a:bodyPr/>
          <a:lstStyle/>
          <a:p>
            <a:r>
              <a:rPr lang="fr-FR" noProof="0" dirty="0">
                <a:latin typeface="+mn-lt"/>
              </a:rPr>
              <a:t>EC 3-1-1 : S355</a:t>
            </a:r>
          </a:p>
        </p:txBody>
      </p:sp>
      <p:sp>
        <p:nvSpPr>
          <p:cNvPr id="10" name="Tijdelijke aanduiding voor tekst 9"/>
          <p:cNvSpPr>
            <a:spLocks noGrp="1"/>
          </p:cNvSpPr>
          <p:nvPr>
            <p:ph type="body" sz="quarter" idx="3"/>
          </p:nvPr>
        </p:nvSpPr>
        <p:spPr>
          <a:xfrm>
            <a:off x="4645025" y="1268760"/>
            <a:ext cx="4041775" cy="639762"/>
          </a:xfrm>
        </p:spPr>
        <p:txBody>
          <a:bodyPr/>
          <a:lstStyle/>
          <a:p>
            <a:r>
              <a:rPr lang="fr-FR" noProof="0" dirty="0">
                <a:latin typeface="+mn-lt"/>
              </a:rPr>
              <a:t>EC 3-1-4 : Duplex</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Rechte verbindingslijn 18"/>
          <p:cNvCxnSpPr/>
          <p:nvPr/>
        </p:nvCxnSpPr>
        <p:spPr>
          <a:xfrm>
            <a:off x="4497388" y="1535113"/>
            <a:ext cx="0" cy="210991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sp>
        <p:nvSpPr>
          <p:cNvPr id="12" name="Tekstvak 10"/>
          <p:cNvSpPr txBox="1"/>
          <p:nvPr/>
        </p:nvSpPr>
        <p:spPr>
          <a:xfrm>
            <a:off x="4742315" y="1893714"/>
            <a:ext cx="3594325"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399FF"/>
                </a:solidFill>
                <a:effectLst/>
                <a:uLnTx/>
                <a:uFillTx/>
                <a:latin typeface="Calibri"/>
                <a:ea typeface="+mn-ea"/>
                <a:cs typeface="+mn-cs"/>
                <a:sym typeface="Wingdings"/>
              </a:rPr>
              <a:t></a:t>
            </a:r>
            <a:r>
              <a:rPr kumimoji="0" lang="nl-BE" sz="2400" b="0" i="0" u="none" strike="noStrike" kern="1200" cap="none" spc="0" normalizeH="0" baseline="0" noProof="0" dirty="0">
                <a:ln>
                  <a:noFill/>
                </a:ln>
                <a:solidFill>
                  <a:srgbClr val="3399FF"/>
                </a:solidFill>
                <a:effectLst/>
                <a:uLnTx/>
                <a:uFillTx/>
                <a:latin typeface="Calibri"/>
                <a:ea typeface="+mn-ea"/>
                <a:cs typeface="+mn-cs"/>
              </a:rPr>
              <a:t> </a:t>
            </a:r>
            <a:r>
              <a:rPr kumimoji="0" lang="nl-BE" sz="2400" b="0" i="0" u="none" strike="noStrike" kern="1200" cap="none" spc="0" normalizeH="0" baseline="0" noProof="0" dirty="0">
                <a:ln>
                  <a:noFill/>
                </a:ln>
                <a:solidFill>
                  <a:prstClr val="black"/>
                </a:solidFill>
                <a:effectLst/>
                <a:uLnTx/>
                <a:uFillTx/>
                <a:latin typeface="Calibri"/>
                <a:ea typeface="+mn-ea"/>
                <a:cs typeface="+mn-cs"/>
              </a:rPr>
              <a:t>Moment ultime</a:t>
            </a:r>
          </a:p>
        </p:txBody>
      </p:sp>
      <p:sp>
        <p:nvSpPr>
          <p:cNvPr id="16" name="Tekstvak 10"/>
          <p:cNvSpPr txBox="1"/>
          <p:nvPr/>
        </p:nvSpPr>
        <p:spPr>
          <a:xfrm>
            <a:off x="807392" y="2387702"/>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3399FF"/>
                </a:solidFill>
                <a:effectLst/>
                <a:uLnTx/>
                <a:uFillTx/>
                <a:latin typeface="Calibri"/>
                <a:ea typeface="+mn-ea"/>
                <a:cs typeface="+mn-cs"/>
              </a:rPr>
              <a:t>―</a:t>
            </a:r>
            <a:r>
              <a:rPr kumimoji="0" lang="nl-BE" sz="2000" b="0" i="0" u="none" strike="noStrike" kern="1200" cap="none" spc="0" normalizeH="0" baseline="0" noProof="0" dirty="0">
                <a:ln>
                  <a:noFill/>
                </a:ln>
                <a:solidFill>
                  <a:prstClr val="black"/>
                </a:solidFill>
                <a:effectLst/>
                <a:uLnTx/>
                <a:uFillTx/>
                <a:latin typeface="Calibri"/>
                <a:ea typeface="+mn-ea"/>
                <a:cs typeface="+mn-cs"/>
              </a:rPr>
              <a:t> Classe 1</a:t>
            </a:r>
          </a:p>
        </p:txBody>
      </p:sp>
      <p:sp>
        <p:nvSpPr>
          <p:cNvPr id="17" name="Tekstvak 10"/>
          <p:cNvSpPr txBox="1"/>
          <p:nvPr/>
        </p:nvSpPr>
        <p:spPr>
          <a:xfrm>
            <a:off x="4997966" y="2376817"/>
            <a:ext cx="2805227"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3399FF"/>
                </a:solidFill>
                <a:effectLst/>
                <a:uLnTx/>
                <a:uFillTx/>
                <a:latin typeface="Calibri"/>
                <a:ea typeface="+mn-ea"/>
                <a:cs typeface="+mn-cs"/>
              </a:rPr>
              <a:t>―</a:t>
            </a:r>
            <a:r>
              <a:rPr kumimoji="0" lang="nl-BE" sz="2000" b="0" i="0" u="none" strike="noStrike" kern="1200" cap="none" spc="0" normalizeH="0" baseline="0" noProof="0" dirty="0">
                <a:ln>
                  <a:noFill/>
                </a:ln>
                <a:solidFill>
                  <a:prstClr val="black"/>
                </a:solidFill>
                <a:effectLst/>
                <a:uLnTx/>
                <a:uFillTx/>
                <a:latin typeface="Calibri"/>
                <a:ea typeface="+mn-ea"/>
                <a:cs typeface="+mn-cs"/>
              </a:rPr>
              <a:t> Classe 3</a:t>
            </a:r>
          </a:p>
        </p:txBody>
      </p:sp>
      <p:sp>
        <p:nvSpPr>
          <p:cNvPr id="18" name="Tekstvak 10"/>
          <p:cNvSpPr txBox="1"/>
          <p:nvPr/>
        </p:nvSpPr>
        <p:spPr>
          <a:xfrm>
            <a:off x="564204" y="4468296"/>
            <a:ext cx="8112863"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399FF"/>
                </a:solidFill>
                <a:effectLst/>
                <a:uLnTx/>
                <a:uFillTx/>
                <a:latin typeface="Calibri"/>
                <a:ea typeface="+mn-ea"/>
                <a:cs typeface="+mn-cs"/>
                <a:sym typeface="Wingdings"/>
              </a:rPr>
              <a:t></a:t>
            </a:r>
            <a:r>
              <a:rPr kumimoji="0" lang="nl-BE" sz="2400" b="0" i="0" u="none" strike="noStrike" kern="1200" cap="none" spc="0" normalizeH="0" baseline="0" noProof="0" dirty="0">
                <a:ln>
                  <a:noFill/>
                </a:ln>
                <a:solidFill>
                  <a:srgbClr val="3399FF"/>
                </a:solidFill>
                <a:effectLst/>
                <a:uLnTx/>
                <a:uFillTx/>
                <a:latin typeface="Calibri"/>
                <a:ea typeface="+mn-ea"/>
                <a:cs typeface="+mn-cs"/>
              </a:rPr>
              <a:t> </a:t>
            </a:r>
            <a:r>
              <a:rPr kumimoji="0" lang="nl-BE" sz="2400" b="0" i="0" u="none" strike="noStrike" kern="1200" cap="none" spc="0" normalizeH="0" baseline="0" noProof="0" dirty="0">
                <a:ln>
                  <a:noFill/>
                </a:ln>
                <a:solidFill>
                  <a:prstClr val="black"/>
                </a:solidFill>
                <a:effectLst/>
                <a:uLnTx/>
                <a:uFillTx/>
                <a:latin typeface="Calibri"/>
                <a:ea typeface="+mn-ea"/>
                <a:cs typeface="+mn-cs"/>
              </a:rPr>
              <a:t>Limites de classification : proches de celle de l’acier au carbone</a:t>
            </a:r>
          </a:p>
        </p:txBody>
      </p:sp>
      <p:sp>
        <p:nvSpPr>
          <p:cNvPr id="20" name="Tekstvak 10"/>
          <p:cNvSpPr txBox="1"/>
          <p:nvPr/>
        </p:nvSpPr>
        <p:spPr>
          <a:xfrm>
            <a:off x="517226" y="1481910"/>
            <a:ext cx="2032341"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EC 3-1-1 : S355</a:t>
            </a:r>
          </a:p>
        </p:txBody>
      </p:sp>
      <p:sp>
        <p:nvSpPr>
          <p:cNvPr id="21" name="Tekstvak 10"/>
          <p:cNvSpPr txBox="1"/>
          <p:nvPr/>
        </p:nvSpPr>
        <p:spPr>
          <a:xfrm>
            <a:off x="4719583" y="1481910"/>
            <a:ext cx="2342699"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EC 3-1-4 : Duplex</a:t>
            </a:r>
          </a:p>
        </p:txBody>
      </p:sp>
      <p:sp>
        <p:nvSpPr>
          <p:cNvPr id="22" name="Tekstvak 10"/>
          <p:cNvSpPr txBox="1"/>
          <p:nvPr/>
        </p:nvSpPr>
        <p:spPr>
          <a:xfrm>
            <a:off x="517226" y="4095412"/>
            <a:ext cx="3831032"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Future version de l’EC 3-1-4</a:t>
            </a:r>
          </a:p>
        </p:txBody>
      </p:sp>
      <p:sp>
        <p:nvSpPr>
          <p:cNvPr id="23" name="Tekstvak 10"/>
          <p:cNvSpPr txBox="1"/>
          <p:nvPr/>
        </p:nvSpPr>
        <p:spPr>
          <a:xfrm>
            <a:off x="565866" y="1909924"/>
            <a:ext cx="3594325" cy="369332"/>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399FF"/>
                </a:solidFill>
                <a:effectLst/>
                <a:uLnTx/>
                <a:uFillTx/>
                <a:latin typeface="Calibri"/>
                <a:ea typeface="+mn-ea"/>
                <a:cs typeface="+mn-cs"/>
                <a:sym typeface="Wingdings"/>
              </a:rPr>
              <a:t></a:t>
            </a:r>
            <a:r>
              <a:rPr kumimoji="0" lang="nl-BE" sz="2400" b="0" i="0" u="none" strike="noStrike" kern="1200" cap="none" spc="0" normalizeH="0" baseline="0" noProof="0" dirty="0">
                <a:ln>
                  <a:noFill/>
                </a:ln>
                <a:solidFill>
                  <a:srgbClr val="3399FF"/>
                </a:solidFill>
                <a:effectLst/>
                <a:uLnTx/>
                <a:uFillTx/>
                <a:latin typeface="Calibri"/>
                <a:ea typeface="+mn-ea"/>
                <a:cs typeface="+mn-cs"/>
              </a:rPr>
              <a:t> </a:t>
            </a:r>
            <a:r>
              <a:rPr kumimoji="0" lang="nl-BE" sz="2400" b="0" i="0" u="none" strike="noStrike" kern="1200" cap="none" spc="0" normalizeH="0" baseline="0" noProof="0" dirty="0">
                <a:ln>
                  <a:noFill/>
                </a:ln>
                <a:solidFill>
                  <a:prstClr val="black"/>
                </a:solidFill>
                <a:effectLst/>
                <a:uLnTx/>
                <a:uFillTx/>
                <a:latin typeface="Calibri"/>
                <a:ea typeface="+mn-ea"/>
                <a:cs typeface="+mn-cs"/>
              </a:rPr>
              <a:t>Moment ultime</a:t>
            </a:r>
          </a:p>
        </p:txBody>
      </p:sp>
      <p:sp>
        <p:nvSpPr>
          <p:cNvPr id="24" name="Tekstvak 10"/>
          <p:cNvSpPr txBox="1"/>
          <p:nvPr/>
        </p:nvSpPr>
        <p:spPr>
          <a:xfrm>
            <a:off x="979235" y="4942836"/>
            <a:ext cx="3923504" cy="30777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3399FF"/>
                </a:solidFill>
                <a:effectLst/>
                <a:uLnTx/>
                <a:uFillTx/>
                <a:latin typeface="Calibri"/>
                <a:ea typeface="+mn-ea"/>
                <a:cs typeface="+mn-cs"/>
              </a:rPr>
              <a:t>―</a:t>
            </a:r>
            <a:r>
              <a:rPr kumimoji="0" lang="nl-BE" sz="2000" b="0" i="0" u="none" strike="noStrike" kern="1200" cap="none" spc="0" normalizeH="0" baseline="0" noProof="0" dirty="0">
                <a:ln>
                  <a:noFill/>
                </a:ln>
                <a:solidFill>
                  <a:prstClr val="black"/>
                </a:solidFill>
                <a:effectLst/>
                <a:uLnTx/>
                <a:uFillTx/>
                <a:latin typeface="Calibri"/>
                <a:ea typeface="+mn-ea"/>
                <a:cs typeface="+mn-cs"/>
              </a:rPr>
              <a:t> Section transversale de classe 2</a:t>
            </a:r>
          </a:p>
        </p:txBody>
      </p:sp>
      <p:graphicFrame>
        <p:nvGraphicFramePr>
          <p:cNvPr id="346116" name="Object 4"/>
          <p:cNvGraphicFramePr>
            <a:graphicFrameLocks noChangeAspect="1"/>
          </p:cNvGraphicFramePr>
          <p:nvPr/>
        </p:nvGraphicFramePr>
        <p:xfrm>
          <a:off x="1035050" y="2714625"/>
          <a:ext cx="3213100" cy="773113"/>
        </p:xfrm>
        <a:graphic>
          <a:graphicData uri="http://schemas.openxmlformats.org/presentationml/2006/ole">
            <mc:AlternateContent xmlns:mc="http://schemas.openxmlformats.org/markup-compatibility/2006">
              <mc:Choice xmlns:v="urn:schemas-microsoft-com:vml" Requires="v">
                <p:oleObj spid="_x0000_s16386" name="Équation" r:id="rId4" imgW="1892300" imgH="457200" progId="Equation.3">
                  <p:embed/>
                </p:oleObj>
              </mc:Choice>
              <mc:Fallback>
                <p:oleObj name="Équation" r:id="rId4" imgW="1892300" imgH="457200" progId="Equation.3">
                  <p:embed/>
                  <p:pic>
                    <p:nvPicPr>
                      <p:cNvPr id="3461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2714625"/>
                        <a:ext cx="321310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7" name="Object 5"/>
          <p:cNvGraphicFramePr>
            <a:graphicFrameLocks noChangeAspect="1"/>
          </p:cNvGraphicFramePr>
          <p:nvPr/>
        </p:nvGraphicFramePr>
        <p:xfrm>
          <a:off x="4981575" y="2714625"/>
          <a:ext cx="3213100" cy="773113"/>
        </p:xfrm>
        <a:graphic>
          <a:graphicData uri="http://schemas.openxmlformats.org/presentationml/2006/ole">
            <mc:AlternateContent xmlns:mc="http://schemas.openxmlformats.org/markup-compatibility/2006">
              <mc:Choice xmlns:v="urn:schemas-microsoft-com:vml" Requires="v">
                <p:oleObj spid="_x0000_s16387" name="Équation" r:id="rId6" imgW="1892300" imgH="457200" progId="Equation.3">
                  <p:embed/>
                </p:oleObj>
              </mc:Choice>
              <mc:Fallback>
                <p:oleObj name="Équation" r:id="rId6" imgW="1892300" imgH="457200" progId="Equation.3">
                  <p:embed/>
                  <p:pic>
                    <p:nvPicPr>
                      <p:cNvPr id="34611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575" y="2714625"/>
                        <a:ext cx="321310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8" name="Object 6"/>
          <p:cNvGraphicFramePr>
            <a:graphicFrameLocks noChangeAspect="1"/>
          </p:cNvGraphicFramePr>
          <p:nvPr/>
        </p:nvGraphicFramePr>
        <p:xfrm>
          <a:off x="1235948" y="5364163"/>
          <a:ext cx="3213100" cy="773112"/>
        </p:xfrm>
        <a:graphic>
          <a:graphicData uri="http://schemas.openxmlformats.org/presentationml/2006/ole">
            <mc:AlternateContent xmlns:mc="http://schemas.openxmlformats.org/markup-compatibility/2006">
              <mc:Choice xmlns:v="urn:schemas-microsoft-com:vml" Requires="v">
                <p:oleObj spid="_x0000_s16388" name="Équation" r:id="rId8" imgW="1892300" imgH="457200" progId="Equation.3">
                  <p:embed/>
                </p:oleObj>
              </mc:Choice>
              <mc:Fallback>
                <p:oleObj name="Équation" r:id="rId8" imgW="1892300" imgH="457200" progId="Equation.3">
                  <p:embed/>
                  <p:pic>
                    <p:nvPicPr>
                      <p:cNvPr id="34611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5948" y="5364163"/>
                        <a:ext cx="321310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0343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graphicFrame>
        <p:nvGraphicFramePr>
          <p:cNvPr id="7" name="Tijdelijke aanduiding voor inhoud 6"/>
          <p:cNvGraphicFramePr>
            <a:graphicFrameLocks noGrp="1"/>
          </p:cNvGraphicFramePr>
          <p:nvPr>
            <p:ph sz="half" idx="2"/>
          </p:nvPr>
        </p:nvGraphicFramePr>
        <p:xfrm>
          <a:off x="1043608" y="2709352"/>
          <a:ext cx="6768753" cy="405384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gridCol w="2256251">
                  <a:extLst>
                    <a:ext uri="{9D8B030D-6E8A-4147-A177-3AD203B41FA5}">
                      <a16:colId xmlns:a16="http://schemas.microsoft.com/office/drawing/2014/main" val="20002"/>
                    </a:ext>
                  </a:extLst>
                </a:gridCol>
              </a:tblGrid>
              <a:tr h="324000">
                <a:tc>
                  <a:txBody>
                    <a:bodyPr/>
                    <a:lstStyle/>
                    <a:p>
                      <a:endParaRPr lang="nl-BE" sz="1600" dirty="0"/>
                    </a:p>
                  </a:txBody>
                  <a:tcPr>
                    <a:solidFill>
                      <a:schemeClr val="bg1"/>
                    </a:solidFill>
                  </a:tcPr>
                </a:tc>
                <a:tc>
                  <a:txBody>
                    <a:bodyPr/>
                    <a:lstStyle/>
                    <a:p>
                      <a:pPr algn="ctr"/>
                      <a:r>
                        <a:rPr lang="nl-BE" sz="1600" dirty="0"/>
                        <a:t>EC 3-1-1 : S355</a:t>
                      </a:r>
                    </a:p>
                  </a:txBody>
                  <a:tcPr/>
                </a:tc>
                <a:tc>
                  <a:txBody>
                    <a:bodyPr/>
                    <a:lstStyle/>
                    <a:p>
                      <a:pPr algn="ctr"/>
                      <a:r>
                        <a:rPr lang="nl-BE" sz="1600" dirty="0"/>
                        <a:t>EC 3-1-4 : Duplex</a:t>
                      </a:r>
                    </a:p>
                  </a:txBody>
                  <a:tcPr/>
                </a:tc>
                <a:extLst>
                  <a:ext uri="{0D108BD9-81ED-4DB2-BD59-A6C34878D82A}">
                    <a16:rowId xmlns:a16="http://schemas.microsoft.com/office/drawing/2014/main" val="10000"/>
                  </a:ext>
                </a:extLst>
              </a:tr>
              <a:tr h="324000">
                <a:tc>
                  <a:txBody>
                    <a:bodyPr/>
                    <a:lstStyle/>
                    <a:p>
                      <a:r>
                        <a:rPr lang="nl-BE" sz="1600" b="1" dirty="0">
                          <a:solidFill>
                            <a:schemeClr val="bg1"/>
                          </a:solidFill>
                        </a:rPr>
                        <a:t>C</a:t>
                      </a:r>
                      <a:r>
                        <a:rPr lang="nl-BE" sz="1600" b="1" baseline="-25000" dirty="0">
                          <a:solidFill>
                            <a:schemeClr val="bg1"/>
                          </a:solidFill>
                        </a:rPr>
                        <a:t>1</a:t>
                      </a:r>
                      <a:r>
                        <a:rPr lang="nl-BE" sz="1600" b="1" baseline="0" dirty="0">
                          <a:solidFill>
                            <a:schemeClr val="bg1"/>
                          </a:solidFill>
                        </a:rPr>
                        <a:t> [-]</a:t>
                      </a:r>
                      <a:endParaRPr lang="nl-BE" sz="1600" b="1" dirty="0">
                        <a:solidFill>
                          <a:schemeClr val="bg1"/>
                        </a:solidFill>
                      </a:endParaRPr>
                    </a:p>
                  </a:txBody>
                  <a:tcPr>
                    <a:solidFill>
                      <a:schemeClr val="accent1"/>
                    </a:solidFill>
                  </a:tcPr>
                </a:tc>
                <a:tc>
                  <a:txBody>
                    <a:bodyPr/>
                    <a:lstStyle/>
                    <a:p>
                      <a:pPr algn="ctr"/>
                      <a:r>
                        <a:rPr lang="nl-BE" sz="1600" dirty="0"/>
                        <a:t>1,04</a:t>
                      </a:r>
                    </a:p>
                  </a:txBody>
                  <a:tcPr/>
                </a:tc>
                <a:tc>
                  <a:txBody>
                    <a:bodyPr/>
                    <a:lstStyle/>
                    <a:p>
                      <a:pPr algn="ctr"/>
                      <a:r>
                        <a:rPr lang="nl-BE" sz="1600" dirty="0"/>
                        <a:t>1,04</a:t>
                      </a:r>
                    </a:p>
                  </a:txBody>
                  <a:tcPr/>
                </a:tc>
                <a:extLst>
                  <a:ext uri="{0D108BD9-81ED-4DB2-BD59-A6C34878D82A}">
                    <a16:rowId xmlns:a16="http://schemas.microsoft.com/office/drawing/2014/main" val="10001"/>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C</a:t>
                      </a:r>
                      <a:r>
                        <a:rPr lang="nl-BE" sz="1600" b="1" baseline="-25000" dirty="0">
                          <a:solidFill>
                            <a:schemeClr val="bg1"/>
                          </a:solidFill>
                        </a:rPr>
                        <a:t>2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0,42</a:t>
                      </a:r>
                    </a:p>
                  </a:txBody>
                  <a:tcPr/>
                </a:tc>
                <a:tc>
                  <a:txBody>
                    <a:bodyPr/>
                    <a:lstStyle/>
                    <a:p>
                      <a:pPr algn="ctr"/>
                      <a:r>
                        <a:rPr lang="nl-BE" sz="1600" dirty="0"/>
                        <a:t>0,42</a:t>
                      </a:r>
                    </a:p>
                  </a:txBody>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k</a:t>
                      </a:r>
                      <a:r>
                        <a:rPr lang="nl-BE" sz="1600" b="1" baseline="-25000" dirty="0">
                          <a:solidFill>
                            <a:schemeClr val="bg1"/>
                          </a:solidFill>
                        </a:rPr>
                        <a:t>z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1</a:t>
                      </a:r>
                    </a:p>
                  </a:txBody>
                  <a:tcPr/>
                </a:tc>
                <a:tc>
                  <a:txBody>
                    <a:bodyPr/>
                    <a:lstStyle/>
                    <a:p>
                      <a:pPr algn="ctr"/>
                      <a:r>
                        <a:rPr lang="nl-BE" sz="1600" dirty="0"/>
                        <a:t>1</a:t>
                      </a:r>
                    </a:p>
                  </a:txBody>
                  <a:tcPr/>
                </a:tc>
                <a:extLst>
                  <a:ext uri="{0D108BD9-81ED-4DB2-BD59-A6C34878D82A}">
                    <a16:rowId xmlns:a16="http://schemas.microsoft.com/office/drawing/2014/main" val="1000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k</a:t>
                      </a:r>
                      <a:r>
                        <a:rPr lang="nl-BE" sz="1600" b="1" baseline="-25000" dirty="0">
                          <a:solidFill>
                            <a:schemeClr val="bg1"/>
                          </a:solidFill>
                        </a:rPr>
                        <a:t>w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1</a:t>
                      </a:r>
                    </a:p>
                  </a:txBody>
                  <a:tcPr/>
                </a:tc>
                <a:tc>
                  <a:txBody>
                    <a:bodyPr/>
                    <a:lstStyle/>
                    <a:p>
                      <a:pPr algn="ctr"/>
                      <a:r>
                        <a:rPr lang="nl-BE" sz="1600" dirty="0"/>
                        <a:t>1</a:t>
                      </a:r>
                    </a:p>
                  </a:txBody>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z</a:t>
                      </a:r>
                      <a:r>
                        <a:rPr lang="nl-BE" sz="1600" b="1" baseline="-25000" dirty="0">
                          <a:solidFill>
                            <a:schemeClr val="bg1"/>
                          </a:solidFill>
                        </a:rPr>
                        <a:t>g</a:t>
                      </a:r>
                      <a:r>
                        <a:rPr lang="nl-BE" sz="1600" b="1" baseline="0" dirty="0">
                          <a:solidFill>
                            <a:schemeClr val="bg1"/>
                          </a:solidFill>
                        </a:rPr>
                        <a:t> [mm]</a:t>
                      </a:r>
                      <a:endParaRPr lang="nl-BE" sz="1600" b="1" dirty="0">
                        <a:solidFill>
                          <a:schemeClr val="bg1"/>
                        </a:solidFill>
                      </a:endParaRPr>
                    </a:p>
                  </a:txBody>
                  <a:tcPr>
                    <a:solidFill>
                      <a:schemeClr val="accent1"/>
                    </a:solidFill>
                  </a:tcPr>
                </a:tc>
                <a:tc>
                  <a:txBody>
                    <a:bodyPr/>
                    <a:lstStyle/>
                    <a:p>
                      <a:pPr algn="ctr"/>
                      <a:r>
                        <a:rPr lang="nl-BE" sz="1600" dirty="0"/>
                        <a:t>160</a:t>
                      </a:r>
                    </a:p>
                  </a:txBody>
                  <a:tcPr/>
                </a:tc>
                <a:tc>
                  <a:txBody>
                    <a:bodyPr/>
                    <a:lstStyle/>
                    <a:p>
                      <a:pPr algn="ctr"/>
                      <a:r>
                        <a:rPr lang="nl-BE" sz="1600" dirty="0"/>
                        <a:t>160</a:t>
                      </a:r>
                    </a:p>
                  </a:txBody>
                  <a:tcPr/>
                </a:tc>
                <a:extLst>
                  <a:ext uri="{0D108BD9-81ED-4DB2-BD59-A6C34878D82A}">
                    <a16:rowId xmlns:a16="http://schemas.microsoft.com/office/drawing/2014/main" val="10005"/>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z</a:t>
                      </a:r>
                      <a:r>
                        <a:rPr lang="nl-BE" sz="1600" b="1" baseline="0" dirty="0">
                          <a:solidFill>
                            <a:schemeClr val="bg1"/>
                          </a:solidFill>
                        </a:rPr>
                        <a:t> [mm</a:t>
                      </a:r>
                      <a:r>
                        <a:rPr lang="nl-BE" sz="1600" b="1" baseline="30000" dirty="0">
                          <a:solidFill>
                            <a:schemeClr val="bg1"/>
                          </a:solidFill>
                        </a:rPr>
                        <a:t>4</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5,6.10</a:t>
                      </a:r>
                      <a:r>
                        <a:rPr lang="nl-BE" sz="1600" baseline="30000" dirty="0"/>
                        <a:t>6</a:t>
                      </a:r>
                      <a:endParaRPr lang="nl-BE" sz="1600" dirty="0"/>
                    </a:p>
                  </a:txBody>
                  <a:tcPr/>
                </a:tc>
                <a:tc>
                  <a:txBody>
                    <a:bodyPr/>
                    <a:lstStyle/>
                    <a:p>
                      <a:pPr algn="ctr"/>
                      <a:r>
                        <a:rPr lang="nl-BE" sz="1600" dirty="0"/>
                        <a:t>5,6.10</a:t>
                      </a:r>
                      <a:r>
                        <a:rPr lang="nl-BE" sz="1600" baseline="30000" dirty="0"/>
                        <a:t>6</a:t>
                      </a:r>
                      <a:endParaRPr lang="nl-BE" sz="1600" dirty="0"/>
                    </a:p>
                  </a:txBody>
                  <a:tcPr/>
                </a:tc>
                <a:extLst>
                  <a:ext uri="{0D108BD9-81ED-4DB2-BD59-A6C34878D82A}">
                    <a16:rowId xmlns:a16="http://schemas.microsoft.com/office/drawing/2014/main" val="10006"/>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T</a:t>
                      </a:r>
                      <a:r>
                        <a:rPr lang="nl-BE" sz="1600" b="1" baseline="0" dirty="0">
                          <a:solidFill>
                            <a:schemeClr val="bg1"/>
                          </a:solidFill>
                        </a:rPr>
                        <a:t> [mm</a:t>
                      </a:r>
                      <a:r>
                        <a:rPr lang="nl-BE" sz="1600" b="1" baseline="30000" dirty="0">
                          <a:solidFill>
                            <a:schemeClr val="bg1"/>
                          </a:solidFill>
                        </a:rPr>
                        <a:t>4</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1,2.10</a:t>
                      </a:r>
                      <a:r>
                        <a:rPr lang="nl-BE" sz="1600" baseline="30000" dirty="0"/>
                        <a:t>5</a:t>
                      </a:r>
                      <a:endParaRPr lang="nl-BE" sz="1600" dirty="0"/>
                    </a:p>
                  </a:txBody>
                  <a:tcPr/>
                </a:tc>
                <a:tc>
                  <a:txBody>
                    <a:bodyPr/>
                    <a:lstStyle/>
                    <a:p>
                      <a:pPr algn="ctr"/>
                      <a:r>
                        <a:rPr lang="nl-BE" sz="1600" dirty="0"/>
                        <a:t>1,2.10</a:t>
                      </a:r>
                      <a:r>
                        <a:rPr lang="nl-BE" sz="1600" baseline="30000" dirty="0"/>
                        <a:t>5</a:t>
                      </a:r>
                      <a:endParaRPr lang="nl-BE" sz="1600" dirty="0"/>
                    </a:p>
                  </a:txBody>
                  <a:tcPr/>
                </a:tc>
                <a:extLst>
                  <a:ext uri="{0D108BD9-81ED-4DB2-BD59-A6C34878D82A}">
                    <a16:rowId xmlns:a16="http://schemas.microsoft.com/office/drawing/2014/main" val="10007"/>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w</a:t>
                      </a:r>
                      <a:r>
                        <a:rPr lang="nl-BE" sz="1600" b="1" baseline="0" dirty="0">
                          <a:solidFill>
                            <a:schemeClr val="bg1"/>
                          </a:solidFill>
                        </a:rPr>
                        <a:t> [mm</a:t>
                      </a:r>
                      <a:r>
                        <a:rPr lang="nl-BE" sz="1600" b="1" baseline="30000" dirty="0">
                          <a:solidFill>
                            <a:schemeClr val="bg1"/>
                          </a:solidFill>
                        </a:rPr>
                        <a:t>6</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ctr"/>
                      <a:r>
                        <a:rPr lang="nl-BE" sz="1600" dirty="0"/>
                        <a:t>1,2.10</a:t>
                      </a:r>
                      <a:r>
                        <a:rPr lang="nl-BE" sz="1600" baseline="30000" dirty="0"/>
                        <a:t>11</a:t>
                      </a:r>
                      <a:endParaRPr lang="nl-BE" sz="1600" dirty="0"/>
                    </a:p>
                  </a:txBody>
                  <a:tcPr/>
                </a:tc>
                <a:tc>
                  <a:txBody>
                    <a:bodyPr/>
                    <a:lstStyle/>
                    <a:p>
                      <a:pPr algn="ctr"/>
                      <a:r>
                        <a:rPr lang="nl-BE" sz="1600" dirty="0"/>
                        <a:t>1,2.10</a:t>
                      </a:r>
                      <a:r>
                        <a:rPr lang="nl-BE" sz="1600" baseline="30000" dirty="0"/>
                        <a:t>11</a:t>
                      </a:r>
                      <a:endParaRPr lang="nl-BE" sz="1600" dirty="0"/>
                    </a:p>
                  </a:txBody>
                  <a:tcPr/>
                </a:tc>
                <a:extLst>
                  <a:ext uri="{0D108BD9-81ED-4DB2-BD59-A6C34878D82A}">
                    <a16:rowId xmlns:a16="http://schemas.microsoft.com/office/drawing/2014/main" val="10008"/>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E </a:t>
                      </a:r>
                      <a:r>
                        <a:rPr lang="nl-BE" sz="1600" b="1" baseline="0" dirty="0">
                          <a:solidFill>
                            <a:schemeClr val="bg1"/>
                          </a:solidFill>
                        </a:rPr>
                        <a:t>[MPa]</a:t>
                      </a:r>
                      <a:endParaRPr lang="nl-BE" sz="1600" b="1" dirty="0">
                        <a:solidFill>
                          <a:schemeClr val="bg1"/>
                        </a:solidFill>
                      </a:endParaRPr>
                    </a:p>
                  </a:txBody>
                  <a:tcPr>
                    <a:solidFill>
                      <a:schemeClr val="accent1"/>
                    </a:solidFill>
                  </a:tcPr>
                </a:tc>
                <a:tc>
                  <a:txBody>
                    <a:bodyPr/>
                    <a:lstStyle/>
                    <a:p>
                      <a:pPr algn="ctr"/>
                      <a:r>
                        <a:rPr lang="nl-BE" sz="1600" dirty="0"/>
                        <a:t>210000</a:t>
                      </a:r>
                    </a:p>
                  </a:txBody>
                  <a:tcPr/>
                </a:tc>
                <a:tc>
                  <a:txBody>
                    <a:bodyPr/>
                    <a:lstStyle/>
                    <a:p>
                      <a:pPr algn="ctr"/>
                      <a:r>
                        <a:rPr lang="nl-BE" sz="1600" dirty="0"/>
                        <a:t>200000</a:t>
                      </a:r>
                    </a:p>
                  </a:txBody>
                  <a:tcPr/>
                </a:tc>
                <a:extLst>
                  <a:ext uri="{0D108BD9-81ED-4DB2-BD59-A6C34878D82A}">
                    <a16:rowId xmlns:a16="http://schemas.microsoft.com/office/drawing/2014/main" val="10009"/>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G </a:t>
                      </a:r>
                      <a:r>
                        <a:rPr lang="nl-BE" sz="1600" b="1" baseline="0" dirty="0">
                          <a:solidFill>
                            <a:schemeClr val="bg1"/>
                          </a:solidFill>
                        </a:rPr>
                        <a:t>[MPa]</a:t>
                      </a:r>
                      <a:endParaRPr lang="nl-BE" sz="1600" b="1" dirty="0">
                        <a:solidFill>
                          <a:schemeClr val="bg1"/>
                        </a:solidFill>
                      </a:endParaRPr>
                    </a:p>
                  </a:txBody>
                  <a:tcPr>
                    <a:solidFill>
                      <a:schemeClr val="accent1"/>
                    </a:solidFill>
                  </a:tcPr>
                </a:tc>
                <a:tc>
                  <a:txBody>
                    <a:bodyPr/>
                    <a:lstStyle/>
                    <a:p>
                      <a:pPr algn="ctr"/>
                      <a:r>
                        <a:rPr lang="nl-BE" sz="1600" dirty="0"/>
                        <a:t>81000</a:t>
                      </a:r>
                    </a:p>
                  </a:txBody>
                  <a:tcPr/>
                </a:tc>
                <a:tc>
                  <a:txBody>
                    <a:bodyPr/>
                    <a:lstStyle/>
                    <a:p>
                      <a:pPr algn="ctr"/>
                      <a:r>
                        <a:rPr lang="nl-BE" sz="1600" dirty="0"/>
                        <a:t>77000</a:t>
                      </a:r>
                    </a:p>
                  </a:txBody>
                  <a:tcPr/>
                </a:tc>
                <a:extLst>
                  <a:ext uri="{0D108BD9-81ED-4DB2-BD59-A6C34878D82A}">
                    <a16:rowId xmlns:a16="http://schemas.microsoft.com/office/drawing/2014/main" val="1001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chemeClr val="bg1"/>
                          </a:solidFill>
                        </a:rPr>
                        <a:t>M</a:t>
                      </a:r>
                      <a:r>
                        <a:rPr lang="nl-BE" sz="1800" b="1" baseline="-25000" dirty="0">
                          <a:solidFill>
                            <a:schemeClr val="bg1"/>
                          </a:solidFill>
                        </a:rPr>
                        <a:t>cr</a:t>
                      </a:r>
                      <a:r>
                        <a:rPr lang="nl-BE" sz="1800" b="1" baseline="0" dirty="0">
                          <a:solidFill>
                            <a:schemeClr val="bg1"/>
                          </a:solidFill>
                        </a:rPr>
                        <a:t> [kNm]</a:t>
                      </a:r>
                      <a:endParaRPr lang="nl-BE" sz="1800" b="1" dirty="0">
                        <a:solidFill>
                          <a:schemeClr val="bg1"/>
                        </a:solidFill>
                      </a:endParaRPr>
                    </a:p>
                  </a:txBody>
                  <a:tcPr>
                    <a:solidFill>
                      <a:schemeClr val="accent1"/>
                    </a:solidFill>
                  </a:tcPr>
                </a:tc>
                <a:tc>
                  <a:txBody>
                    <a:bodyPr/>
                    <a:lstStyle/>
                    <a:p>
                      <a:pPr algn="ctr"/>
                      <a:r>
                        <a:rPr lang="nl-BE" sz="1800" b="1" dirty="0"/>
                        <a:t>215</a:t>
                      </a:r>
                    </a:p>
                  </a:txBody>
                  <a:tcPr/>
                </a:tc>
                <a:tc>
                  <a:txBody>
                    <a:bodyPr/>
                    <a:lstStyle/>
                    <a:p>
                      <a:pPr algn="ctr"/>
                      <a:r>
                        <a:rPr lang="nl-BE" sz="1800" b="1" dirty="0"/>
                        <a:t>205</a:t>
                      </a:r>
                    </a:p>
                  </a:txBody>
                  <a:tcPr/>
                </a:tc>
                <a:extLst>
                  <a:ext uri="{0D108BD9-81ED-4DB2-BD59-A6C34878D82A}">
                    <a16:rowId xmlns:a16="http://schemas.microsoft.com/office/drawing/2014/main" val="10011"/>
                  </a:ext>
                </a:extLst>
              </a:tr>
            </a:tbl>
          </a:graphicData>
        </a:graphic>
      </p:graphicFrame>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ZoneTexte 7"/>
          <p:cNvSpPr txBox="1"/>
          <p:nvPr/>
        </p:nvSpPr>
        <p:spPr>
          <a:xfrm>
            <a:off x="314021" y="1149726"/>
            <a:ext cx="5903035" cy="44627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a:ln>
                  <a:noFill/>
                </a:ln>
                <a:solidFill>
                  <a:prstClr val="black"/>
                </a:solidFill>
                <a:effectLst/>
                <a:uLnTx/>
                <a:uFillTx/>
                <a:latin typeface="Calibri"/>
                <a:ea typeface="+mn-ea"/>
                <a:cs typeface="+mn-cs"/>
              </a:rPr>
              <a:t>Moment critique de déversement élastique :</a:t>
            </a:r>
          </a:p>
        </p:txBody>
      </p:sp>
      <p:sp>
        <p:nvSpPr>
          <p:cNvPr id="345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45089" name="Object 1"/>
          <p:cNvGraphicFramePr>
            <a:graphicFrameLocks noChangeAspect="1"/>
          </p:cNvGraphicFramePr>
          <p:nvPr/>
        </p:nvGraphicFramePr>
        <p:xfrm>
          <a:off x="1276350" y="1546225"/>
          <a:ext cx="6745288" cy="1098550"/>
        </p:xfrm>
        <a:graphic>
          <a:graphicData uri="http://schemas.openxmlformats.org/presentationml/2006/ole">
            <mc:AlternateContent xmlns:mc="http://schemas.openxmlformats.org/markup-compatibility/2006">
              <mc:Choice xmlns:v="urn:schemas-microsoft-com:vml" Requires="v">
                <p:oleObj spid="_x0000_s17410" name="Équation" r:id="rId3" imgW="4038600" imgH="660400" progId="Equation.3">
                  <p:embed/>
                </p:oleObj>
              </mc:Choice>
              <mc:Fallback>
                <p:oleObj name="Équation" r:id="rId3" imgW="4038600" imgH="660400" progId="Equation.3">
                  <p:embed/>
                  <p:pic>
                    <p:nvPicPr>
                      <p:cNvPr id="34508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546225"/>
                        <a:ext cx="6745288" cy="109855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extLst>
      <p:ext uri="{BB962C8B-B14F-4D97-AF65-F5344CB8AC3E}">
        <p14:creationId xmlns:p14="http://schemas.microsoft.com/office/powerpoint/2010/main" val="29672093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611560" y="1879997"/>
          <a:ext cx="7776864" cy="437051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solidFill>
                      <a:schemeClr val="bg1"/>
                    </a:solidFill>
                  </a:tcPr>
                </a:tc>
                <a:tc>
                  <a:txBody>
                    <a:bodyPr/>
                    <a:lstStyle/>
                    <a:p>
                      <a:pPr algn="ctr"/>
                      <a:r>
                        <a:rPr lang="nl-BE" dirty="0"/>
                        <a:t>EC 3-1-1 : S355</a:t>
                      </a:r>
                    </a:p>
                  </a:txBody>
                  <a:tcPr/>
                </a:tc>
                <a:tc>
                  <a:txBody>
                    <a:bodyPr/>
                    <a:lstStyle/>
                    <a:p>
                      <a:pPr algn="ctr"/>
                      <a:r>
                        <a:rPr lang="nl-BE" dirty="0"/>
                        <a:t>EC 3-1-4 : Duplex</a:t>
                      </a:r>
                    </a:p>
                  </a:txBody>
                  <a:tcPr/>
                </a:tc>
                <a:tc>
                  <a:txBody>
                    <a:bodyPr/>
                    <a:lstStyle/>
                    <a:p>
                      <a:pPr algn="ctr"/>
                      <a:r>
                        <a:rPr lang="nl-BE" dirty="0"/>
                        <a:t>EC 3-1-4 :</a:t>
                      </a:r>
                      <a:r>
                        <a:rPr lang="nl-BE" baseline="0" dirty="0"/>
                        <a:t> </a:t>
                      </a:r>
                    </a:p>
                    <a:p>
                      <a:pPr algn="ctr"/>
                      <a:r>
                        <a:rPr lang="nl-BE" baseline="0" dirty="0"/>
                        <a:t>Future version</a:t>
                      </a:r>
                      <a:endParaRPr lang="nl-BE" dirty="0"/>
                    </a:p>
                  </a:txBody>
                  <a:tcPr/>
                </a:tc>
                <a:extLst>
                  <a:ext uri="{0D108BD9-81ED-4DB2-BD59-A6C34878D82A}">
                    <a16:rowId xmlns:a16="http://schemas.microsoft.com/office/drawing/2014/main" val="10000"/>
                  </a:ext>
                </a:extLst>
              </a:tr>
              <a:tr h="370840">
                <a:tc>
                  <a:txBody>
                    <a:bodyPr/>
                    <a:lstStyle/>
                    <a:p>
                      <a:r>
                        <a:rPr lang="nl-BE" b="1" dirty="0">
                          <a:solidFill>
                            <a:schemeClr val="bg1"/>
                          </a:solidFill>
                        </a:rPr>
                        <a:t>W</a:t>
                      </a:r>
                      <a:r>
                        <a:rPr lang="nl-BE" b="1" baseline="-25000" dirty="0">
                          <a:solidFill>
                            <a:schemeClr val="bg1"/>
                          </a:solidFill>
                        </a:rPr>
                        <a:t>y</a:t>
                      </a:r>
                      <a:r>
                        <a:rPr lang="nl-BE" b="1" baseline="0" dirty="0">
                          <a:solidFill>
                            <a:schemeClr val="bg1"/>
                          </a:solidFill>
                        </a:rPr>
                        <a:t> [mm³]</a:t>
                      </a:r>
                      <a:endParaRPr lang="nl-BE" b="1" dirty="0">
                        <a:solidFill>
                          <a:schemeClr val="bg1"/>
                        </a:solidFill>
                      </a:endParaRPr>
                    </a:p>
                  </a:txBody>
                  <a:tcPr>
                    <a:solidFill>
                      <a:schemeClr val="accent1"/>
                    </a:solidFill>
                  </a:tcPr>
                </a:tc>
                <a:tc>
                  <a:txBody>
                    <a:bodyPr/>
                    <a:lstStyle/>
                    <a:p>
                      <a:pPr algn="ctr"/>
                      <a:r>
                        <a:rPr lang="nl-BE" b="1" dirty="0"/>
                        <a:t>5,5.10</a:t>
                      </a:r>
                      <a:r>
                        <a:rPr lang="nl-BE" b="1" baseline="30000" dirty="0"/>
                        <a:t>5</a:t>
                      </a:r>
                      <a:endParaRPr lang="nl-B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b="1" dirty="0"/>
                        <a:t>4,9.10</a:t>
                      </a:r>
                      <a:r>
                        <a:rPr lang="nl-BE" b="1" baseline="30000" dirty="0"/>
                        <a:t>5</a:t>
                      </a:r>
                      <a:endParaRPr lang="nl-B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b="1" dirty="0"/>
                        <a:t>5,5.10</a:t>
                      </a:r>
                      <a:r>
                        <a:rPr lang="nl-BE" b="1" baseline="30000" dirty="0"/>
                        <a:t>5</a:t>
                      </a:r>
                      <a:endParaRPr lang="nl-BE" b="1" dirty="0"/>
                    </a:p>
                  </a:txBody>
                  <a:tcPr/>
                </a:tc>
                <a:extLst>
                  <a:ext uri="{0D108BD9-81ED-4DB2-BD59-A6C34878D82A}">
                    <a16:rowId xmlns:a16="http://schemas.microsoft.com/office/drawing/2014/main" val="10001"/>
                  </a:ext>
                </a:extLst>
              </a:tr>
              <a:tr h="37084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ctr"/>
                      <a:r>
                        <a:rPr lang="nl-BE" dirty="0"/>
                        <a:t>355</a:t>
                      </a:r>
                    </a:p>
                  </a:txBody>
                  <a:tcPr/>
                </a:tc>
                <a:tc>
                  <a:txBody>
                    <a:bodyPr/>
                    <a:lstStyle/>
                    <a:p>
                      <a:pPr algn="ctr"/>
                      <a:r>
                        <a:rPr lang="nl-BE" dirty="0"/>
                        <a:t>450</a:t>
                      </a:r>
                    </a:p>
                  </a:txBody>
                  <a:tcPr/>
                </a:tc>
                <a:tc>
                  <a:txBody>
                    <a:bodyPr/>
                    <a:lstStyle/>
                    <a:p>
                      <a:pPr algn="ctr"/>
                      <a:r>
                        <a:rPr lang="nl-BE" dirty="0"/>
                        <a:t>450</a:t>
                      </a:r>
                    </a:p>
                  </a:txBody>
                  <a:tcPr/>
                </a:tc>
                <a:extLst>
                  <a:ext uri="{0D108BD9-81ED-4DB2-BD59-A6C34878D82A}">
                    <a16:rowId xmlns:a16="http://schemas.microsoft.com/office/drawing/2014/main" val="10002"/>
                  </a:ext>
                </a:extLst>
              </a:tr>
              <a:tr h="370840">
                <a:tc>
                  <a:txBody>
                    <a:bodyPr/>
                    <a:lstStyle/>
                    <a:p>
                      <a:r>
                        <a:rPr lang="nl-BE" b="1" dirty="0">
                          <a:solidFill>
                            <a:schemeClr val="bg1"/>
                          </a:solidFill>
                        </a:rPr>
                        <a:t>M</a:t>
                      </a:r>
                      <a:r>
                        <a:rPr lang="nl-BE" b="1" baseline="-25000" dirty="0">
                          <a:solidFill>
                            <a:schemeClr val="bg1"/>
                          </a:solidFill>
                        </a:rPr>
                        <a:t>cr</a:t>
                      </a:r>
                      <a:r>
                        <a:rPr lang="nl-BE" b="1" baseline="0" dirty="0">
                          <a:solidFill>
                            <a:schemeClr val="bg1"/>
                          </a:solidFill>
                        </a:rPr>
                        <a:t> [kNm]</a:t>
                      </a:r>
                      <a:endParaRPr lang="nl-BE" b="1" dirty="0">
                        <a:solidFill>
                          <a:schemeClr val="bg1"/>
                        </a:solidFill>
                      </a:endParaRPr>
                    </a:p>
                  </a:txBody>
                  <a:tcPr>
                    <a:solidFill>
                      <a:schemeClr val="accent1"/>
                    </a:solidFill>
                  </a:tcPr>
                </a:tc>
                <a:tc>
                  <a:txBody>
                    <a:bodyPr/>
                    <a:lstStyle/>
                    <a:p>
                      <a:pPr algn="ctr"/>
                      <a:r>
                        <a:rPr lang="nl-BE" dirty="0"/>
                        <a:t>215</a:t>
                      </a:r>
                    </a:p>
                  </a:txBody>
                  <a:tcPr/>
                </a:tc>
                <a:tc>
                  <a:txBody>
                    <a:bodyPr/>
                    <a:lstStyle/>
                    <a:p>
                      <a:pPr algn="ctr"/>
                      <a:r>
                        <a:rPr lang="nl-BE" dirty="0"/>
                        <a:t>205</a:t>
                      </a:r>
                    </a:p>
                  </a:txBody>
                  <a:tcPr/>
                </a:tc>
                <a:tc>
                  <a:txBody>
                    <a:bodyPr/>
                    <a:lstStyle/>
                    <a:p>
                      <a:pPr algn="ctr"/>
                      <a:r>
                        <a:rPr lang="nl-BE" dirty="0"/>
                        <a:t>205</a:t>
                      </a:r>
                    </a:p>
                  </a:txBody>
                  <a:tcPr/>
                </a:tc>
                <a:extLst>
                  <a:ext uri="{0D108BD9-81ED-4DB2-BD59-A6C34878D82A}">
                    <a16:rowId xmlns:a16="http://schemas.microsoft.com/office/drawing/2014/main" val="10003"/>
                  </a:ext>
                </a:extLst>
              </a:tr>
              <a:tr h="372682">
                <a:tc>
                  <a:txBody>
                    <a:bodyPr/>
                    <a:lstStyle/>
                    <a:p>
                      <a:endParaRPr lang="nl-BE" dirty="0"/>
                    </a:p>
                  </a:txBody>
                  <a:tcPr>
                    <a:blipFill rotWithShape="0">
                      <a:blip r:embed="rId2"/>
                      <a:stretch>
                        <a:fillRect l="-313" t="-408197" r="-301567" b="-627869"/>
                      </a:stretch>
                    </a:blipFill>
                  </a:tcPr>
                </a:tc>
                <a:tc>
                  <a:txBody>
                    <a:bodyPr/>
                    <a:lstStyle/>
                    <a:p>
                      <a:pPr algn="ctr"/>
                      <a:r>
                        <a:rPr lang="nl-BE" dirty="0"/>
                        <a:t>0,96</a:t>
                      </a:r>
                    </a:p>
                  </a:txBody>
                  <a:tcPr/>
                </a:tc>
                <a:tc>
                  <a:txBody>
                    <a:bodyPr/>
                    <a:lstStyle/>
                    <a:p>
                      <a:pPr algn="ctr"/>
                      <a:r>
                        <a:rPr lang="nl-BE" dirty="0"/>
                        <a:t>1,04</a:t>
                      </a:r>
                    </a:p>
                  </a:txBody>
                  <a:tcPr/>
                </a:tc>
                <a:tc>
                  <a:txBody>
                    <a:bodyPr/>
                    <a:lstStyle/>
                    <a:p>
                      <a:pPr algn="ctr"/>
                      <a:r>
                        <a:rPr lang="nl-BE" dirty="0"/>
                        <a:t>1,10</a:t>
                      </a:r>
                    </a:p>
                  </a:txBody>
                  <a:tcPr/>
                </a:tc>
                <a:extLst>
                  <a:ext uri="{0D108BD9-81ED-4DB2-BD59-A6C34878D82A}">
                    <a16:rowId xmlns:a16="http://schemas.microsoft.com/office/drawing/2014/main" val="10004"/>
                  </a:ext>
                </a:extLst>
              </a:tr>
              <a:tr h="370840">
                <a:tc>
                  <a:txBody>
                    <a:bodyPr/>
                    <a:lstStyle/>
                    <a:p>
                      <a:endParaRPr lang="nl-BE" dirty="0"/>
                    </a:p>
                  </a:txBody>
                  <a:tcPr>
                    <a:blipFill rotWithShape="0">
                      <a:blip r:embed="rId2"/>
                      <a:stretch>
                        <a:fillRect l="-313" t="-508197" r="-301567" b="-527869"/>
                      </a:stretch>
                    </a:blipFill>
                  </a:tcPr>
                </a:tc>
                <a:tc>
                  <a:txBody>
                    <a:bodyPr/>
                    <a:lstStyle/>
                    <a:p>
                      <a:pPr algn="ctr"/>
                      <a:r>
                        <a:rPr lang="nl-BE" dirty="0"/>
                        <a:t>0,49</a:t>
                      </a:r>
                    </a:p>
                  </a:txBody>
                  <a:tcPr/>
                </a:tc>
                <a:tc>
                  <a:txBody>
                    <a:bodyPr/>
                    <a:lstStyle/>
                    <a:p>
                      <a:pPr algn="ctr"/>
                      <a:r>
                        <a:rPr lang="nl-BE" dirty="0"/>
                        <a:t>0,76</a:t>
                      </a:r>
                    </a:p>
                  </a:txBody>
                  <a:tcPr/>
                </a:tc>
                <a:tc>
                  <a:txBody>
                    <a:bodyPr/>
                    <a:lstStyle/>
                    <a:p>
                      <a:pPr algn="ctr"/>
                      <a:r>
                        <a:rPr lang="nl-BE" dirty="0"/>
                        <a:t>0,76</a:t>
                      </a:r>
                    </a:p>
                  </a:txBody>
                  <a:tcPr/>
                </a:tc>
                <a:extLst>
                  <a:ext uri="{0D108BD9-81ED-4DB2-BD59-A6C34878D82A}">
                    <a16:rowId xmlns:a16="http://schemas.microsoft.com/office/drawing/2014/main" val="10005"/>
                  </a:ext>
                </a:extLst>
              </a:tr>
              <a:tr h="391033">
                <a:tc>
                  <a:txBody>
                    <a:bodyPr/>
                    <a:lstStyle/>
                    <a:p>
                      <a:endParaRPr lang="nl-BE" dirty="0"/>
                    </a:p>
                  </a:txBody>
                  <a:tcPr>
                    <a:blipFill rotWithShape="0">
                      <a:blip r:embed="rId2"/>
                      <a:stretch>
                        <a:fillRect l="-313" t="-579688" r="-301567" b="-403125"/>
                      </a:stretch>
                    </a:blipFill>
                  </a:tcPr>
                </a:tc>
                <a:tc>
                  <a:txBody>
                    <a:bodyPr/>
                    <a:lstStyle/>
                    <a:p>
                      <a:pPr algn="ctr"/>
                      <a:r>
                        <a:rPr lang="nl-BE" dirty="0"/>
                        <a:t>0,2</a:t>
                      </a:r>
                    </a:p>
                  </a:txBody>
                  <a:tcPr/>
                </a:tc>
                <a:tc>
                  <a:txBody>
                    <a:bodyPr/>
                    <a:lstStyle/>
                    <a:p>
                      <a:pPr algn="ctr"/>
                      <a:r>
                        <a:rPr lang="nl-BE" dirty="0"/>
                        <a:t>0,4</a:t>
                      </a:r>
                    </a:p>
                  </a:txBody>
                  <a:tcPr/>
                </a:tc>
                <a:tc>
                  <a:txBody>
                    <a:bodyPr/>
                    <a:lstStyle/>
                    <a:p>
                      <a:pPr algn="ctr"/>
                      <a:r>
                        <a:rPr lang="nl-BE" dirty="0"/>
                        <a:t>0,4</a:t>
                      </a:r>
                    </a:p>
                  </a:txBody>
                  <a:tcPr/>
                </a:tc>
                <a:extLst>
                  <a:ext uri="{0D108BD9-81ED-4DB2-BD59-A6C34878D82A}">
                    <a16:rowId xmlns:a16="http://schemas.microsoft.com/office/drawing/2014/main" val="10006"/>
                  </a:ext>
                </a:extLst>
              </a:tr>
              <a:tr h="370840">
                <a:tc>
                  <a:txBody>
                    <a:bodyPr/>
                    <a:lstStyle/>
                    <a:p>
                      <a:endParaRPr lang="nl-BE" dirty="0"/>
                    </a:p>
                  </a:txBody>
                  <a:tcPr>
                    <a:blipFill rotWithShape="0">
                      <a:blip r:embed="rId2"/>
                      <a:stretch>
                        <a:fillRect l="-313" t="-713115" r="-301567" b="-322951"/>
                      </a:stretch>
                    </a:blipFill>
                  </a:tcPr>
                </a:tc>
                <a:tc>
                  <a:txBody>
                    <a:bodyPr/>
                    <a:lstStyle/>
                    <a:p>
                      <a:pPr algn="ctr"/>
                      <a:r>
                        <a:rPr lang="nl-BE" dirty="0"/>
                        <a:t>1,14</a:t>
                      </a:r>
                    </a:p>
                  </a:txBody>
                  <a:tcPr/>
                </a:tc>
                <a:tc>
                  <a:txBody>
                    <a:bodyPr/>
                    <a:lstStyle/>
                    <a:p>
                      <a:pPr algn="ctr"/>
                      <a:r>
                        <a:rPr lang="nl-BE" dirty="0"/>
                        <a:t>1,29</a:t>
                      </a:r>
                    </a:p>
                  </a:txBody>
                  <a:tcPr/>
                </a:tc>
                <a:tc>
                  <a:txBody>
                    <a:bodyPr/>
                    <a:lstStyle/>
                    <a:p>
                      <a:pPr algn="ctr"/>
                      <a:r>
                        <a:rPr lang="nl-BE" dirty="0"/>
                        <a:t>1,37</a:t>
                      </a:r>
                    </a:p>
                  </a:txBody>
                  <a:tcPr/>
                </a:tc>
                <a:extLst>
                  <a:ext uri="{0D108BD9-81ED-4DB2-BD59-A6C34878D82A}">
                    <a16:rowId xmlns:a16="http://schemas.microsoft.com/office/drawing/2014/main" val="10007"/>
                  </a:ext>
                </a:extLst>
              </a:tr>
              <a:tr h="370840">
                <a:tc>
                  <a:txBody>
                    <a:bodyPr/>
                    <a:lstStyle/>
                    <a:p>
                      <a:endParaRPr lang="nl-BE" dirty="0"/>
                    </a:p>
                  </a:txBody>
                  <a:tcPr>
                    <a:blipFill rotWithShape="0">
                      <a:blip r:embed="rId2"/>
                      <a:stretch>
                        <a:fillRect l="-313" t="-813115" r="-301567" b="-222951"/>
                      </a:stretch>
                    </a:blipFill>
                  </a:tcPr>
                </a:tc>
                <a:tc>
                  <a:txBody>
                    <a:bodyPr/>
                    <a:lstStyle/>
                    <a:p>
                      <a:pPr algn="ctr"/>
                      <a:r>
                        <a:rPr lang="nl-BE" dirty="0"/>
                        <a:t>0,57</a:t>
                      </a:r>
                    </a:p>
                  </a:txBody>
                  <a:tcPr/>
                </a:tc>
                <a:tc>
                  <a:txBody>
                    <a:bodyPr/>
                    <a:lstStyle/>
                    <a:p>
                      <a:pPr algn="ctr"/>
                      <a:r>
                        <a:rPr lang="nl-BE" dirty="0"/>
                        <a:t>0,49</a:t>
                      </a:r>
                    </a:p>
                  </a:txBody>
                  <a:tcPr/>
                </a:tc>
                <a:tc>
                  <a:txBody>
                    <a:bodyPr/>
                    <a:lstStyle/>
                    <a:p>
                      <a:pPr algn="ctr"/>
                      <a:r>
                        <a:rPr lang="nl-BE" dirty="0"/>
                        <a:t>0,46</a:t>
                      </a:r>
                    </a:p>
                  </a:txBody>
                  <a:tcPr/>
                </a:tc>
                <a:extLst>
                  <a:ext uri="{0D108BD9-81ED-4DB2-BD59-A6C34878D82A}">
                    <a16:rowId xmlns:a16="http://schemas.microsoft.com/office/drawing/2014/main" val="10008"/>
                  </a:ext>
                </a:extLst>
              </a:tr>
              <a:tr h="370840">
                <a:tc>
                  <a:txBody>
                    <a:bodyPr/>
                    <a:lstStyle/>
                    <a:p>
                      <a:endParaRPr lang="nl-BE" dirty="0"/>
                    </a:p>
                  </a:txBody>
                  <a:tcPr>
                    <a:blipFill rotWithShape="0">
                      <a:blip r:embed="rId2"/>
                      <a:stretch>
                        <a:fillRect l="-313" t="-913115" r="-301567" b="-122951"/>
                      </a:stretch>
                    </a:blipFill>
                  </a:tcPr>
                </a:tc>
                <a:tc>
                  <a:txBody>
                    <a:bodyPr/>
                    <a:lstStyle/>
                    <a:p>
                      <a:pPr algn="ctr"/>
                      <a:r>
                        <a:rPr lang="nl-BE" dirty="0"/>
                        <a:t>1,0</a:t>
                      </a:r>
                    </a:p>
                  </a:txBody>
                  <a:tcPr/>
                </a:tc>
                <a:tc>
                  <a:txBody>
                    <a:bodyPr/>
                    <a:lstStyle/>
                    <a:p>
                      <a:pPr algn="ctr"/>
                      <a:r>
                        <a:rPr lang="nl-BE" dirty="0"/>
                        <a:t>1,1</a:t>
                      </a:r>
                    </a:p>
                  </a:txBody>
                  <a:tcPr/>
                </a:tc>
                <a:tc>
                  <a:txBody>
                    <a:bodyPr/>
                    <a:lstStyle/>
                    <a:p>
                      <a:pPr algn="ctr"/>
                      <a:r>
                        <a:rPr lang="nl-BE" dirty="0"/>
                        <a:t>1,1</a:t>
                      </a:r>
                    </a:p>
                  </a:txBody>
                  <a:tcPr/>
                </a:tc>
                <a:extLst>
                  <a:ext uri="{0D108BD9-81ED-4DB2-BD59-A6C34878D82A}">
                    <a16:rowId xmlns:a16="http://schemas.microsoft.com/office/drawing/2014/main" val="10009"/>
                  </a:ext>
                </a:extLst>
              </a:tr>
              <a:tr h="370840">
                <a:tc>
                  <a:txBody>
                    <a:bodyPr/>
                    <a:lstStyle/>
                    <a:p>
                      <a:r>
                        <a:rPr lang="nl-BE" b="1" dirty="0">
                          <a:solidFill>
                            <a:schemeClr val="bg1"/>
                          </a:solidFill>
                        </a:rPr>
                        <a:t>M</a:t>
                      </a:r>
                      <a:r>
                        <a:rPr lang="nl-BE" b="1" baseline="-25000" dirty="0">
                          <a:solidFill>
                            <a:schemeClr val="bg1"/>
                          </a:solidFill>
                        </a:rPr>
                        <a:t>b,Rd</a:t>
                      </a:r>
                      <a:r>
                        <a:rPr lang="nl-BE" b="1" baseline="0" dirty="0">
                          <a:solidFill>
                            <a:schemeClr val="bg1"/>
                          </a:solidFill>
                        </a:rPr>
                        <a:t> [kNm]</a:t>
                      </a:r>
                      <a:endParaRPr lang="nl-BE" b="1" dirty="0">
                        <a:solidFill>
                          <a:schemeClr val="bg1"/>
                        </a:solidFill>
                      </a:endParaRPr>
                    </a:p>
                  </a:txBody>
                  <a:tcPr>
                    <a:solidFill>
                      <a:schemeClr val="accent1"/>
                    </a:solidFill>
                  </a:tcPr>
                </a:tc>
                <a:tc>
                  <a:txBody>
                    <a:bodyPr/>
                    <a:lstStyle/>
                    <a:p>
                      <a:pPr algn="ctr"/>
                      <a:r>
                        <a:rPr lang="nl-BE" b="1" dirty="0"/>
                        <a:t>111</a:t>
                      </a:r>
                    </a:p>
                  </a:txBody>
                  <a:tcPr/>
                </a:tc>
                <a:tc>
                  <a:txBody>
                    <a:bodyPr/>
                    <a:lstStyle/>
                    <a:p>
                      <a:pPr algn="ctr"/>
                      <a:r>
                        <a:rPr lang="nl-BE" b="1" dirty="0"/>
                        <a:t>99</a:t>
                      </a:r>
                    </a:p>
                  </a:txBody>
                  <a:tcPr/>
                </a:tc>
                <a:tc>
                  <a:txBody>
                    <a:bodyPr/>
                    <a:lstStyle/>
                    <a:p>
                      <a:pPr algn="ctr"/>
                      <a:r>
                        <a:rPr lang="nl-BE" b="1" dirty="0"/>
                        <a:t>103</a:t>
                      </a:r>
                    </a:p>
                  </a:txBody>
                  <a:tcPr/>
                </a:tc>
                <a:extLst>
                  <a:ext uri="{0D108BD9-81ED-4DB2-BD59-A6C34878D82A}">
                    <a16:rowId xmlns:a16="http://schemas.microsoft.com/office/drawing/2014/main" val="10010"/>
                  </a:ext>
                </a:extLst>
              </a:tr>
            </a:tbl>
          </a:graphicData>
        </a:graphic>
      </p:graphicFrame>
      <p:sp>
        <p:nvSpPr>
          <p:cNvPr id="7" name="ZoneTexte 6"/>
          <p:cNvSpPr txBox="1"/>
          <p:nvPr/>
        </p:nvSpPr>
        <p:spPr>
          <a:xfrm>
            <a:off x="269778" y="1179222"/>
            <a:ext cx="4648776" cy="44627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a:ln>
                  <a:noFill/>
                </a:ln>
                <a:solidFill>
                  <a:prstClr val="black"/>
                </a:solidFill>
                <a:effectLst/>
                <a:uLnTx/>
                <a:uFillTx/>
                <a:latin typeface="Calibri"/>
                <a:ea typeface="+mn-ea"/>
                <a:cs typeface="+mn-cs"/>
              </a:rPr>
              <a:t>Résistance au déversement :</a:t>
            </a:r>
          </a:p>
        </p:txBody>
      </p:sp>
    </p:spTree>
    <p:extLst>
      <p:ext uri="{BB962C8B-B14F-4D97-AF65-F5344CB8AC3E}">
        <p14:creationId xmlns:p14="http://schemas.microsoft.com/office/powerpoint/2010/main" val="3995230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idx="1"/>
          </p:nvPr>
        </p:nvSpPr>
        <p:spPr>
          <a:xfrm>
            <a:off x="457200" y="1600200"/>
            <a:ext cx="8331798" cy="5257800"/>
          </a:xfrm>
        </p:spPr>
        <p:txBody>
          <a:bodyPr>
            <a:normAutofit fontScale="77500" lnSpcReduction="20000"/>
          </a:bodyPr>
          <a:lstStyle/>
          <a:p>
            <a:r>
              <a:rPr lang="fr-FR" noProof="0" dirty="0">
                <a:latin typeface="+mn-lt"/>
              </a:rPr>
              <a:t>Comparaison</a:t>
            </a:r>
          </a:p>
          <a:p>
            <a:endParaRPr lang="fr-FR" noProof="0" dirty="0">
              <a:latin typeface="+mn-lt"/>
            </a:endParaRPr>
          </a:p>
          <a:p>
            <a:endParaRPr lang="fr-FR" noProof="0" dirty="0">
              <a:latin typeface="+mn-lt"/>
            </a:endParaRPr>
          </a:p>
          <a:p>
            <a:endParaRPr lang="fr-FR" noProof="0" dirty="0">
              <a:latin typeface="+mn-lt"/>
            </a:endParaRPr>
          </a:p>
          <a:p>
            <a:endParaRPr lang="fr-FR" noProof="0" dirty="0">
              <a:latin typeface="+mn-lt"/>
            </a:endParaRPr>
          </a:p>
          <a:p>
            <a:endParaRPr lang="fr-FR" noProof="0" dirty="0">
              <a:latin typeface="+mn-lt"/>
            </a:endParaRPr>
          </a:p>
          <a:p>
            <a:endParaRPr lang="fr-FR" noProof="0" dirty="0">
              <a:latin typeface="+mn-lt"/>
            </a:endParaRPr>
          </a:p>
          <a:p>
            <a:endParaRPr lang="fr-FR" noProof="0" dirty="0">
              <a:latin typeface="+mn-lt"/>
            </a:endParaRPr>
          </a:p>
          <a:p>
            <a:pPr lvl="1"/>
            <a:endParaRPr lang="fr-FR" sz="1400" noProof="0" dirty="0">
              <a:latin typeface="+mn-lt"/>
            </a:endParaRPr>
          </a:p>
          <a:p>
            <a:pPr lvl="1">
              <a:lnSpc>
                <a:spcPct val="120000"/>
              </a:lnSpc>
            </a:pPr>
            <a:r>
              <a:rPr lang="fr-FR" noProof="0" dirty="0">
                <a:latin typeface="+mn-lt"/>
              </a:rPr>
              <a:t>Dans cet exemple, les aciers au carbone et les aciers </a:t>
            </a:r>
            <a:r>
              <a:rPr lang="fr-FR" noProof="0" dirty="0"/>
              <a:t>inoxydables possèdent une résistance au déversement très proche.</a:t>
            </a:r>
            <a:endParaRPr lang="fr-FR" noProof="0" dirty="0">
              <a:latin typeface="+mn-lt"/>
            </a:endParaRPr>
          </a:p>
          <a:p>
            <a:pPr lvl="1">
              <a:lnSpc>
                <a:spcPct val="120000"/>
              </a:lnSpc>
            </a:pPr>
            <a:r>
              <a:rPr lang="fr-FR" noProof="0" dirty="0"/>
              <a:t>Toutefois,</a:t>
            </a:r>
            <a:r>
              <a:rPr lang="fr-FR" noProof="0" dirty="0">
                <a:latin typeface="+mn-lt"/>
              </a:rPr>
              <a:t> les essais actuels et la littérature démontrent que ces valeurs devraient être modifiées pour être plus proches de la réalité </a:t>
            </a:r>
            <a:r>
              <a:rPr lang="fr-FR" altLang="en-US" dirty="0">
                <a:sym typeface="Symbol" pitchFamily="18" charset="2"/>
              </a:rPr>
              <a:t>  </a:t>
            </a:r>
            <a:r>
              <a:rPr lang="fr-FR" noProof="0" dirty="0">
                <a:latin typeface="+mn-lt"/>
              </a:rPr>
              <a:t> Elles </a:t>
            </a:r>
            <a:r>
              <a:rPr lang="fr-FR" noProof="0" dirty="0"/>
              <a:t>sont trop conservatives</a:t>
            </a:r>
            <a:r>
              <a:rPr lang="fr-FR" noProof="0" dirty="0">
                <a:latin typeface="+mn-lt"/>
              </a:rPr>
              <a:t>.</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430306" y="2106741"/>
          <a:ext cx="8401723" cy="2494280"/>
        </p:xfrm>
        <a:graphic>
          <a:graphicData uri="http://schemas.openxmlformats.org/drawingml/2006/table">
            <a:tbl>
              <a:tblPr firstRow="1" bandRow="1">
                <a:tableStyleId>{5C22544A-7EE6-4342-B048-85BDC9FD1C3A}</a:tableStyleId>
              </a:tblPr>
              <a:tblGrid>
                <a:gridCol w="3388659">
                  <a:extLst>
                    <a:ext uri="{9D8B030D-6E8A-4147-A177-3AD203B41FA5}">
                      <a16:colId xmlns:a16="http://schemas.microsoft.com/office/drawing/2014/main" val="20000"/>
                    </a:ext>
                  </a:extLst>
                </a:gridCol>
                <a:gridCol w="1527586">
                  <a:extLst>
                    <a:ext uri="{9D8B030D-6E8A-4147-A177-3AD203B41FA5}">
                      <a16:colId xmlns:a16="http://schemas.microsoft.com/office/drawing/2014/main" val="20001"/>
                    </a:ext>
                  </a:extLst>
                </a:gridCol>
                <a:gridCol w="1452282">
                  <a:extLst>
                    <a:ext uri="{9D8B030D-6E8A-4147-A177-3AD203B41FA5}">
                      <a16:colId xmlns:a16="http://schemas.microsoft.com/office/drawing/2014/main" val="20002"/>
                    </a:ext>
                  </a:extLst>
                </a:gridCol>
                <a:gridCol w="2033196">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pPr algn="ctr"/>
                      <a:r>
                        <a:rPr lang="nl-BE" dirty="0"/>
                        <a:t>EC 3-1-1 : S355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nl-BE" dirty="0"/>
                        <a:t>EC 3-1-4 : Duplex</a:t>
                      </a:r>
                    </a:p>
                  </a:txBody>
                  <a:tcPr>
                    <a:lnT w="12700" cap="flat" cmpd="sng" algn="ctr">
                      <a:noFill/>
                      <a:prstDash val="solid"/>
                      <a:round/>
                      <a:headEnd type="none" w="med" len="med"/>
                      <a:tailEnd type="none" w="med" len="med"/>
                    </a:lnT>
                  </a:tcPr>
                </a:tc>
                <a:tc>
                  <a:txBody>
                    <a:bodyPr/>
                    <a:lstStyle/>
                    <a:p>
                      <a:pPr algn="ctr"/>
                      <a:r>
                        <a:rPr lang="nl-BE" dirty="0"/>
                        <a:t>EC 3-1-4 :</a:t>
                      </a:r>
                    </a:p>
                    <a:p>
                      <a:pPr algn="ctr"/>
                      <a:r>
                        <a:rPr lang="nl-BE" baseline="0" dirty="0"/>
                        <a:t>Future version</a:t>
                      </a:r>
                      <a:endParaRPr lang="nl-BE"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a:solidFill>
                            <a:schemeClr val="bg1"/>
                          </a:solidFill>
                        </a:rPr>
                        <a:t>f</a:t>
                      </a:r>
                      <a:r>
                        <a:rPr lang="nl-BE" b="1" baseline="-25000" dirty="0">
                          <a:solidFill>
                            <a:schemeClr val="bg1"/>
                          </a:solidFill>
                        </a:rPr>
                        <a:t>y</a:t>
                      </a:r>
                      <a:r>
                        <a:rPr lang="nl-BE" b="1" baseline="0" dirty="0">
                          <a:solidFill>
                            <a:schemeClr val="bg1"/>
                          </a:solidFill>
                        </a:rPr>
                        <a:t> [MPa]</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355</a:t>
                      </a:r>
                    </a:p>
                  </a:txBody>
                  <a:tcPr>
                    <a:lnL w="12700" cap="flat" cmpd="sng" algn="ctr">
                      <a:noFill/>
                      <a:prstDash val="solid"/>
                      <a:round/>
                      <a:headEnd type="none" w="med" len="med"/>
                      <a:tailEnd type="none" w="med" len="med"/>
                    </a:lnL>
                  </a:tcPr>
                </a:tc>
                <a:tc>
                  <a:txBody>
                    <a:bodyPr/>
                    <a:lstStyle/>
                    <a:p>
                      <a:pPr algn="ctr"/>
                      <a:r>
                        <a:rPr lang="nl-BE" dirty="0"/>
                        <a:t>450</a:t>
                      </a:r>
                    </a:p>
                  </a:txBody>
                  <a:tcPr/>
                </a:tc>
                <a:tc>
                  <a:txBody>
                    <a:bodyPr/>
                    <a:lstStyle/>
                    <a:p>
                      <a:pPr algn="ctr"/>
                      <a:r>
                        <a:rPr lang="nl-BE" dirty="0"/>
                        <a:t>450</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2"/>
                      <a:stretch>
                        <a:fillRect l="-316" t="-208197" r="-301266" b="-322951"/>
                      </a:stretch>
                    </a:blipFill>
                  </a:tcPr>
                </a:tc>
                <a:tc>
                  <a:txBody>
                    <a:bodyPr/>
                    <a:lstStyle/>
                    <a:p>
                      <a:pPr algn="ctr"/>
                      <a:r>
                        <a:rPr lang="nl-BE" dirty="0"/>
                        <a:t>1,0</a:t>
                      </a:r>
                    </a:p>
                  </a:txBody>
                  <a:tcPr>
                    <a:lnL w="12700" cap="flat" cmpd="sng" algn="ctr">
                      <a:noFill/>
                      <a:prstDash val="solid"/>
                      <a:round/>
                      <a:headEnd type="none" w="med" len="med"/>
                      <a:tailEnd type="none" w="med" len="med"/>
                    </a:lnL>
                  </a:tcPr>
                </a:tc>
                <a:tc>
                  <a:txBody>
                    <a:bodyPr/>
                    <a:lstStyle/>
                    <a:p>
                      <a:pPr algn="ctr"/>
                      <a:r>
                        <a:rPr lang="nl-BE" dirty="0"/>
                        <a:t>1,1</a:t>
                      </a:r>
                    </a:p>
                  </a:txBody>
                  <a:tcPr/>
                </a:tc>
                <a:tc>
                  <a:txBody>
                    <a:bodyPr/>
                    <a:lstStyle/>
                    <a:p>
                      <a:pPr algn="ctr"/>
                      <a:r>
                        <a:rPr lang="nl-BE" dirty="0"/>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2"/>
                      <a:stretch>
                        <a:fillRect l="-316" t="-308197" r="-301266" b="-222951"/>
                      </a:stretch>
                    </a:blipFill>
                  </a:tcPr>
                </a:tc>
                <a:tc>
                  <a:txBody>
                    <a:bodyPr/>
                    <a:lstStyle/>
                    <a:p>
                      <a:pPr algn="ctr"/>
                      <a:r>
                        <a:rPr lang="nl-BE" dirty="0"/>
                        <a:t>1,0</a:t>
                      </a:r>
                    </a:p>
                  </a:txBody>
                  <a:tcPr>
                    <a:lnL w="12700" cap="flat" cmpd="sng" algn="ctr">
                      <a:noFill/>
                      <a:prstDash val="solid"/>
                      <a:round/>
                      <a:headEnd type="none" w="med" len="med"/>
                      <a:tailEnd type="none" w="med" len="med"/>
                    </a:lnL>
                  </a:tcPr>
                </a:tc>
                <a:tc>
                  <a:txBody>
                    <a:bodyPr/>
                    <a:lstStyle/>
                    <a:p>
                      <a:pPr algn="ctr"/>
                      <a:r>
                        <a:rPr lang="nl-BE" dirty="0"/>
                        <a:t>1,1</a:t>
                      </a:r>
                    </a:p>
                  </a:txBody>
                  <a:tcPr/>
                </a:tc>
                <a:tc>
                  <a:txBody>
                    <a:bodyPr/>
                    <a:lstStyle/>
                    <a:p>
                      <a:pPr algn="ctr"/>
                      <a:r>
                        <a:rPr lang="nl-BE" dirty="0"/>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nl-BE" b="1" dirty="0">
                          <a:solidFill>
                            <a:schemeClr val="bg1"/>
                          </a:solidFill>
                        </a:rPr>
                        <a:t>Résistance en section M</a:t>
                      </a:r>
                      <a:r>
                        <a:rPr lang="nl-BE" b="1" baseline="-25000" dirty="0">
                          <a:solidFill>
                            <a:schemeClr val="bg1"/>
                          </a:solidFill>
                        </a:rPr>
                        <a:t>c,Rd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196</a:t>
                      </a:r>
                    </a:p>
                  </a:txBody>
                  <a:tcPr>
                    <a:lnL w="12700" cap="flat" cmpd="sng" algn="ctr">
                      <a:noFill/>
                      <a:prstDash val="solid"/>
                      <a:round/>
                      <a:headEnd type="none" w="med" len="med"/>
                      <a:tailEnd type="none" w="med" len="med"/>
                    </a:lnL>
                  </a:tcPr>
                </a:tc>
                <a:tc>
                  <a:txBody>
                    <a:bodyPr/>
                    <a:lstStyle/>
                    <a:p>
                      <a:pPr algn="ctr"/>
                      <a:r>
                        <a:rPr lang="nl-BE" dirty="0"/>
                        <a:t>202</a:t>
                      </a:r>
                    </a:p>
                  </a:txBody>
                  <a:tcPr/>
                </a:tc>
                <a:tc>
                  <a:txBody>
                    <a:bodyPr/>
                    <a:lstStyle/>
                    <a:p>
                      <a:pPr algn="ctr"/>
                      <a:r>
                        <a:rPr lang="nl-BE" dirty="0"/>
                        <a:t>226</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nl-BE" b="1" dirty="0">
                          <a:solidFill>
                            <a:schemeClr val="bg1"/>
                          </a:solidFill>
                        </a:rPr>
                        <a:t>Résistance au déversement M</a:t>
                      </a:r>
                      <a:r>
                        <a:rPr lang="nl-BE" b="1" baseline="-25000" dirty="0">
                          <a:solidFill>
                            <a:schemeClr val="bg1"/>
                          </a:solidFill>
                        </a:rPr>
                        <a:t>b,Rd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ctr"/>
                      <a:r>
                        <a:rPr lang="nl-BE" dirty="0"/>
                        <a:t>110</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nl-BE" dirty="0"/>
                        <a:t>98</a:t>
                      </a:r>
                    </a:p>
                  </a:txBody>
                  <a:tcPr>
                    <a:lnB w="12700" cap="flat" cmpd="sng" algn="ctr">
                      <a:noFill/>
                      <a:prstDash val="solid"/>
                      <a:round/>
                      <a:headEnd type="none" w="med" len="med"/>
                      <a:tailEnd type="none" w="med" len="med"/>
                    </a:lnB>
                  </a:tcPr>
                </a:tc>
                <a:tc>
                  <a:txBody>
                    <a:bodyPr/>
                    <a:lstStyle/>
                    <a:p>
                      <a:pPr algn="ctr"/>
                      <a:r>
                        <a:rPr lang="nl-BE" dirty="0"/>
                        <a:t>102</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hthoek 4"/>
          <p:cNvSpPr/>
          <p:nvPr/>
        </p:nvSpPr>
        <p:spPr>
          <a:xfrm>
            <a:off x="0" y="0"/>
            <a:ext cx="17951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el 1"/>
          <p:cNvSpPr>
            <a:spLocks noGrp="1"/>
          </p:cNvSpPr>
          <p:nvPr>
            <p:ph type="title"/>
          </p:nvPr>
        </p:nvSpPr>
        <p:spPr>
          <a:xfrm>
            <a:off x="0" y="274638"/>
            <a:ext cx="8896574" cy="1143000"/>
          </a:xfrm>
        </p:spPr>
        <p:txBody>
          <a:bodyPr>
            <a:noAutofit/>
          </a:bodyPr>
          <a:lstStyle/>
          <a:p>
            <a:r>
              <a:rPr lang="fr-FR" altLang="en-US" sz="3200" noProof="0" dirty="0">
                <a:latin typeface="+mn-lt"/>
              </a:rPr>
              <a:t>Exemple de déversement au sens de l’Eurocode 3</a:t>
            </a:r>
            <a:endParaRPr lang="fr-FR" sz="3200" noProof="0" dirty="0">
              <a:latin typeface="+mn-lt"/>
            </a:endParaRPr>
          </a:p>
        </p:txBody>
      </p:sp>
      <p:sp>
        <p:nvSpPr>
          <p:cNvPr id="8" name="Rectangle 7"/>
          <p:cNvSpPr/>
          <p:nvPr/>
        </p:nvSpPr>
        <p:spPr>
          <a:xfrm>
            <a:off x="514574" y="3141233"/>
            <a:ext cx="3013935" cy="32272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473336" y="3530302"/>
            <a:ext cx="3013935" cy="32272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ZoneTexte 11"/>
          <p:cNvSpPr txBox="1"/>
          <p:nvPr/>
        </p:nvSpPr>
        <p:spPr>
          <a:xfrm>
            <a:off x="453595" y="3012140"/>
            <a:ext cx="957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a:ea typeface="+mn-ea"/>
                <a:cs typeface="+mn-cs"/>
                <a:sym typeface="Symbol"/>
              </a:rPr>
              <a:t></a:t>
            </a:r>
            <a:r>
              <a:rPr kumimoji="0" lang="fr-FR" sz="2400" b="1" i="0" u="none" strike="noStrike" kern="1200" cap="none" spc="0" normalizeH="0" baseline="-25000" noProof="0" dirty="0">
                <a:ln>
                  <a:noFill/>
                </a:ln>
                <a:solidFill>
                  <a:prstClr val="white"/>
                </a:solidFill>
                <a:effectLst/>
                <a:uLnTx/>
                <a:uFillTx/>
                <a:latin typeface="Calibri"/>
                <a:ea typeface="+mn-ea"/>
                <a:cs typeface="+mn-cs"/>
              </a:rPr>
              <a:t>M0 </a:t>
            </a:r>
          </a:p>
        </p:txBody>
      </p:sp>
      <p:sp>
        <p:nvSpPr>
          <p:cNvPr id="13" name="ZoneTexte 12"/>
          <p:cNvSpPr txBox="1"/>
          <p:nvPr/>
        </p:nvSpPr>
        <p:spPr>
          <a:xfrm>
            <a:off x="453595" y="3411974"/>
            <a:ext cx="957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a:ea typeface="+mn-ea"/>
                <a:cs typeface="+mn-cs"/>
                <a:sym typeface="Symbol"/>
              </a:rPr>
              <a:t> </a:t>
            </a:r>
            <a:r>
              <a:rPr kumimoji="0" lang="fr-FR" sz="2400" b="1" i="0" u="none" strike="noStrike" kern="1200" cap="none" spc="0" normalizeH="0" baseline="-25000" noProof="0" dirty="0">
                <a:ln>
                  <a:noFill/>
                </a:ln>
                <a:solidFill>
                  <a:prstClr val="white"/>
                </a:solidFill>
                <a:effectLst/>
                <a:uLnTx/>
                <a:uFillTx/>
                <a:latin typeface="Calibri"/>
                <a:ea typeface="+mn-ea"/>
                <a:cs typeface="+mn-cs"/>
              </a:rPr>
              <a:t>M1</a:t>
            </a:r>
          </a:p>
        </p:txBody>
      </p:sp>
    </p:spTree>
    <p:extLst>
      <p:ext uri="{BB962C8B-B14F-4D97-AF65-F5344CB8AC3E}">
        <p14:creationId xmlns:p14="http://schemas.microsoft.com/office/powerpoint/2010/main" val="21673169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noProof="0" dirty="0">
                <a:latin typeface="+mn-lt"/>
              </a:rPr>
              <a:t>Partie 4</a:t>
            </a:r>
          </a:p>
        </p:txBody>
      </p:sp>
      <p:sp>
        <p:nvSpPr>
          <p:cNvPr id="6" name="Sous-titre 5"/>
          <p:cNvSpPr>
            <a:spLocks noGrp="1"/>
          </p:cNvSpPr>
          <p:nvPr>
            <p:ph type="subTitle" idx="1"/>
          </p:nvPr>
        </p:nvSpPr>
        <p:spPr/>
        <p:txBody>
          <a:bodyPr/>
          <a:lstStyle/>
          <a:p>
            <a:r>
              <a:rPr lang="fr-FR" noProof="0" dirty="0">
                <a:latin typeface="+mn-lt"/>
              </a:rPr>
              <a:t>Méthodes alternatives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31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Corrosion des armatures dans le béton</a:t>
            </a:r>
            <a:r>
              <a:rPr lang="fr-FR" baseline="30000" dirty="0"/>
              <a:t>21</a:t>
            </a:r>
            <a:endParaRPr lang="en-US" baseline="30000" dirty="0"/>
          </a:p>
        </p:txBody>
      </p:sp>
      <p:sp>
        <p:nvSpPr>
          <p:cNvPr id="5" name="Espace réservé du contenu 4"/>
          <p:cNvSpPr>
            <a:spLocks noGrp="1"/>
          </p:cNvSpPr>
          <p:nvPr>
            <p:ph idx="1"/>
          </p:nvPr>
        </p:nvSpPr>
        <p:spPr/>
        <p:txBody>
          <a:bodyPr>
            <a:normAutofit fontScale="77500" lnSpcReduction="20000"/>
          </a:bodyPr>
          <a:lstStyle/>
          <a:p>
            <a:r>
              <a:rPr lang="fr-FR" dirty="0"/>
              <a:t>Dans le béton, un milieu à fort pH, et en l’absence de chlorures, l’acier au carbone reste passif (</a:t>
            </a:r>
            <a:r>
              <a:rPr lang="fr-FR" dirty="0" err="1"/>
              <a:t>c.a.d</a:t>
            </a:r>
            <a:r>
              <a:rPr lang="fr-FR" dirty="0"/>
              <a:t>. ne se corrode pas)</a:t>
            </a:r>
          </a:p>
          <a:p>
            <a:r>
              <a:rPr lang="fr-FR" dirty="0"/>
              <a:t>Une faible teneur en chlorures est suffisante  pour activer la corrosion de l’acier au carbone</a:t>
            </a:r>
          </a:p>
          <a:p>
            <a:r>
              <a:rPr lang="fr-FR" dirty="0"/>
              <a:t>L’acier inox correctement choisi ne se corrodera jamais.</a:t>
            </a:r>
          </a:p>
          <a:p>
            <a:r>
              <a:rPr lang="fr-FR" dirty="0"/>
              <a:t>Le couplage galvanique entre l’inox (anode) et l’acier au carbone (cathode) ne contribue que pour environ ~1%  à la corrosion globale*.  Il est par conséquent négligeable</a:t>
            </a:r>
          </a:p>
          <a:p>
            <a:r>
              <a:rPr lang="fr-FR" dirty="0"/>
              <a:t>Le type d’acier, la température, les conditions locales, l’épaisseur du recouvrement, etc… influent fortement sur la cinétique de corrosion des armatures en acier au carbone</a:t>
            </a:r>
          </a:p>
          <a:p>
            <a:endParaRPr lang="en-US" dirty="0"/>
          </a:p>
        </p:txBody>
      </p:sp>
      <p:sp>
        <p:nvSpPr>
          <p:cNvPr id="6" name="ZoneTexte 5"/>
          <p:cNvSpPr txBox="1"/>
          <p:nvPr/>
        </p:nvSpPr>
        <p:spPr>
          <a:xfrm>
            <a:off x="323528" y="6309320"/>
            <a:ext cx="6768752" cy="369332"/>
          </a:xfrm>
          <a:prstGeom prst="rect">
            <a:avLst/>
          </a:prstGeom>
          <a:noFill/>
        </p:spPr>
        <p:txBody>
          <a:bodyPr wrap="square" rtlCol="0">
            <a:spAutoFit/>
          </a:bodyPr>
          <a:lstStyle/>
          <a:p>
            <a:r>
              <a:rPr lang="fr-FR" dirty="0"/>
              <a:t>* Une bibliographie spécifique est fournie à la fin de cette  partie.</a:t>
            </a:r>
            <a:endParaRPr lang="en-US" dirty="0"/>
          </a:p>
        </p:txBody>
      </p:sp>
    </p:spTree>
    <p:extLst>
      <p:ext uri="{BB962C8B-B14F-4D97-AF65-F5344CB8AC3E}">
        <p14:creationId xmlns:p14="http://schemas.microsoft.com/office/powerpoint/2010/main" val="12470031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latin typeface="+mn-lt"/>
              </a:rPr>
              <a:t>Méthodes alternatives</a:t>
            </a:r>
          </a:p>
        </p:txBody>
      </p:sp>
      <p:sp>
        <p:nvSpPr>
          <p:cNvPr id="3" name="Tijdelijke aanduiding voor inhoud 2"/>
          <p:cNvSpPr>
            <a:spLocks noGrp="1"/>
          </p:cNvSpPr>
          <p:nvPr>
            <p:ph idx="1"/>
          </p:nvPr>
        </p:nvSpPr>
        <p:spPr>
          <a:xfrm>
            <a:off x="457200" y="1600200"/>
            <a:ext cx="8450132" cy="4925144"/>
          </a:xfrm>
        </p:spPr>
        <p:txBody>
          <a:bodyPr>
            <a:normAutofit/>
          </a:bodyPr>
          <a:lstStyle/>
          <a:p>
            <a:r>
              <a:rPr lang="fr-FR" noProof="0" dirty="0"/>
              <a:t>Méthode de la « résistance directe » </a:t>
            </a:r>
            <a:r>
              <a:rPr lang="fr-FR" noProof="0" dirty="0">
                <a:latin typeface="+mn-lt"/>
              </a:rPr>
              <a:t>(DSM*)</a:t>
            </a:r>
          </a:p>
          <a:p>
            <a:pPr lvl="1"/>
            <a:r>
              <a:rPr lang="fr-FR" noProof="0" dirty="0">
                <a:latin typeface="+mn-lt"/>
              </a:rPr>
              <a:t>Issue de la norme américaine</a:t>
            </a:r>
          </a:p>
          <a:p>
            <a:pPr lvl="1"/>
            <a:r>
              <a:rPr lang="fr-FR" noProof="0" dirty="0">
                <a:latin typeface="+mn-lt"/>
              </a:rPr>
              <a:t>Utilisable pour les profils à parois minces</a:t>
            </a:r>
            <a:endParaRPr lang="fr-FR" sz="1800" noProof="0" dirty="0">
              <a:latin typeface="+mn-lt"/>
            </a:endParaRPr>
          </a:p>
          <a:p>
            <a:r>
              <a:rPr lang="fr-FR" noProof="0" dirty="0"/>
              <a:t>Méthode de la « résistance continue »</a:t>
            </a:r>
            <a:r>
              <a:rPr lang="fr-FR" noProof="0" dirty="0">
                <a:latin typeface="+mn-lt"/>
              </a:rPr>
              <a:t> (CSM**)</a:t>
            </a:r>
          </a:p>
          <a:p>
            <a:pPr lvl="1"/>
            <a:r>
              <a:rPr lang="fr-FR" noProof="0" dirty="0">
                <a:latin typeface="+mn-lt"/>
              </a:rPr>
              <a:t>Prend en compte les effets bénéfiques de l’écrouissage</a:t>
            </a:r>
            <a:endParaRPr lang="fr-FR" sz="1800" noProof="0" dirty="0">
              <a:latin typeface="+mn-lt"/>
            </a:endParaRPr>
          </a:p>
          <a:p>
            <a:r>
              <a:rPr lang="fr-FR" noProof="0" dirty="0">
                <a:latin typeface="+mn-lt"/>
              </a:rPr>
              <a:t>Méthode des éléments finis</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ZoneTexte 4"/>
          <p:cNvSpPr txBox="1"/>
          <p:nvPr/>
        </p:nvSpPr>
        <p:spPr>
          <a:xfrm>
            <a:off x="902772" y="5831265"/>
            <a:ext cx="5755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*De l’anglais : « Direct Strength Method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**De l’anglais « Continuous Strength Method »</a:t>
            </a:r>
          </a:p>
        </p:txBody>
      </p:sp>
    </p:spTree>
    <p:extLst>
      <p:ext uri="{BB962C8B-B14F-4D97-AF65-F5344CB8AC3E}">
        <p14:creationId xmlns:p14="http://schemas.microsoft.com/office/powerpoint/2010/main" val="15382875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74638"/>
            <a:ext cx="8939605" cy="1143000"/>
          </a:xfrm>
        </p:spPr>
        <p:txBody>
          <a:bodyPr>
            <a:normAutofit/>
          </a:bodyPr>
          <a:lstStyle/>
          <a:p>
            <a:r>
              <a:rPr lang="fr-FR" noProof="0" dirty="0">
                <a:latin typeface="+mn-lt"/>
              </a:rPr>
              <a:t>Méthode </a:t>
            </a:r>
            <a:r>
              <a:rPr lang="fr-FR" noProof="0" dirty="0"/>
              <a:t>de </a:t>
            </a:r>
            <a:r>
              <a:rPr lang="fr-FR" noProof="0" dirty="0">
                <a:latin typeface="+mn-lt"/>
              </a:rPr>
              <a:t>la « résistance</a:t>
            </a:r>
            <a:r>
              <a:rPr lang="fr-FR" noProof="0" dirty="0"/>
              <a:t> directe » </a:t>
            </a:r>
            <a:endParaRPr lang="fr-FR" noProof="0" dirty="0">
              <a:latin typeface="+mn-lt"/>
            </a:endParaRPr>
          </a:p>
        </p:txBody>
      </p:sp>
      <p:sp>
        <p:nvSpPr>
          <p:cNvPr id="3" name="Tijdelijke aanduiding voor inhoud 2"/>
          <p:cNvSpPr>
            <a:spLocks noGrp="1"/>
          </p:cNvSpPr>
          <p:nvPr>
            <p:ph idx="1"/>
          </p:nvPr>
        </p:nvSpPr>
        <p:spPr/>
        <p:txBody>
          <a:bodyPr>
            <a:noAutofit/>
          </a:bodyPr>
          <a:lstStyle/>
          <a:p>
            <a:r>
              <a:rPr lang="fr-FR" sz="2400" noProof="0" dirty="0">
                <a:latin typeface="+mn-lt"/>
              </a:rPr>
              <a:t>Annexe 1 de l’AISI</a:t>
            </a:r>
          </a:p>
          <a:p>
            <a:r>
              <a:rPr lang="fr-FR" sz="2400" noProof="0" dirty="0">
                <a:latin typeface="+mn-lt"/>
                <a:sym typeface="Wingdings 3" panose="05040102010807070707" pitchFamily="18" charset="2"/>
              </a:rPr>
              <a:t>Méthode très simple et directe </a:t>
            </a:r>
          </a:p>
          <a:p>
            <a:r>
              <a:rPr lang="fr-FR" sz="2400" noProof="0" dirty="0">
                <a:latin typeface="+mn-lt"/>
                <a:sym typeface="Wingdings 3" panose="05040102010807070707" pitchFamily="18" charset="2"/>
              </a:rPr>
              <a:t>Utilisée pour les sections à parois minces </a:t>
            </a:r>
          </a:p>
          <a:p>
            <a:endParaRPr lang="fr-FR" sz="2400" noProof="0" dirty="0">
              <a:latin typeface="+mn-lt"/>
            </a:endParaRPr>
          </a:p>
          <a:p>
            <a:endParaRPr lang="fr-FR" sz="2400" noProof="0" dirty="0">
              <a:latin typeface="+mn-lt"/>
            </a:endParaRPr>
          </a:p>
          <a:p>
            <a:endParaRPr lang="fr-FR" sz="2400" noProof="0" dirty="0">
              <a:latin typeface="+mn-lt"/>
            </a:endParaRPr>
          </a:p>
          <a:p>
            <a:endParaRPr lang="fr-FR" sz="2400" noProof="0" dirty="0">
              <a:latin typeface="+mn-lt"/>
              <a:sym typeface="Wingdings 3" panose="05040102010807070707" pitchFamily="18" charset="2"/>
            </a:endParaRPr>
          </a:p>
          <a:p>
            <a:r>
              <a:rPr lang="fr-FR" sz="2400" noProof="0" dirty="0">
                <a:latin typeface="+mn-lt"/>
                <a:sym typeface="Wingdings 3" panose="05040102010807070707" pitchFamily="18" charset="2"/>
              </a:rPr>
              <a:t>Mais elle exige une « analyse au flambement élastique »</a:t>
            </a:r>
          </a:p>
          <a:p>
            <a:pPr lvl="1"/>
            <a:r>
              <a:rPr lang="fr-FR" sz="2000" noProof="0" dirty="0">
                <a:sym typeface="Wingdings 3" panose="05040102010807070707" pitchFamily="18" charset="2"/>
              </a:rPr>
              <a:t>Méthode théorique issue de la </a:t>
            </a:r>
            <a:r>
              <a:rPr lang="fr-FR" sz="2000" noProof="0" dirty="0">
                <a:latin typeface="+mn-lt"/>
                <a:sym typeface="Wingdings 3" panose="05040102010807070707" pitchFamily="18" charset="2"/>
              </a:rPr>
              <a:t>littérature</a:t>
            </a:r>
          </a:p>
          <a:p>
            <a:pPr lvl="1"/>
            <a:r>
              <a:rPr lang="fr-FR" sz="2000" noProof="0" dirty="0">
                <a:latin typeface="+mn-lt"/>
                <a:sym typeface="Wingdings 3" panose="05040102010807070707" pitchFamily="18" charset="2"/>
              </a:rPr>
              <a:t>Méthode des bandes finies (par exemple CUFSM)</a:t>
            </a:r>
          </a:p>
          <a:p>
            <a:r>
              <a:rPr lang="fr-FR" sz="2400" noProof="0" dirty="0">
                <a:latin typeface="+mn-lt"/>
              </a:rPr>
              <a:t>Pour plus d’informations : http://www.ce.jhu.edu/bschafer/</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Afbeelding 6"/>
          <p:cNvPicPr>
            <a:picLocks noChangeAspect="1"/>
          </p:cNvPicPr>
          <p:nvPr/>
        </p:nvPicPr>
        <p:blipFill>
          <a:blip r:embed="rId2" cstate="print"/>
          <a:stretch>
            <a:fillRect/>
          </a:stretch>
        </p:blipFill>
        <p:spPr>
          <a:xfrm>
            <a:off x="406907" y="3026468"/>
            <a:ext cx="1457325" cy="1581150"/>
          </a:xfrm>
          <a:prstGeom prst="rect">
            <a:avLst/>
          </a:prstGeom>
        </p:spPr>
      </p:pic>
      <p:pic>
        <p:nvPicPr>
          <p:cNvPr id="8" name="Afbeelding 7"/>
          <p:cNvPicPr>
            <a:picLocks noChangeAspect="1"/>
          </p:cNvPicPr>
          <p:nvPr/>
        </p:nvPicPr>
        <p:blipFill>
          <a:blip r:embed="rId3" cstate="print"/>
          <a:stretch>
            <a:fillRect/>
          </a:stretch>
        </p:blipFill>
        <p:spPr>
          <a:xfrm>
            <a:off x="1914164" y="3045518"/>
            <a:ext cx="1095375" cy="1543050"/>
          </a:xfrm>
          <a:prstGeom prst="rect">
            <a:avLst/>
          </a:prstGeom>
        </p:spPr>
      </p:pic>
      <p:pic>
        <p:nvPicPr>
          <p:cNvPr id="9" name="Afbeelding 8"/>
          <p:cNvPicPr>
            <a:picLocks noChangeAspect="1"/>
          </p:cNvPicPr>
          <p:nvPr/>
        </p:nvPicPr>
        <p:blipFill>
          <a:blip r:embed="rId4" cstate="print"/>
          <a:stretch>
            <a:fillRect/>
          </a:stretch>
        </p:blipFill>
        <p:spPr>
          <a:xfrm>
            <a:off x="3089906" y="3045518"/>
            <a:ext cx="1647825" cy="1590675"/>
          </a:xfrm>
          <a:prstGeom prst="rect">
            <a:avLst/>
          </a:prstGeom>
        </p:spPr>
      </p:pic>
      <p:pic>
        <p:nvPicPr>
          <p:cNvPr id="10" name="Afbeelding 9"/>
          <p:cNvPicPr>
            <a:picLocks noChangeAspect="1"/>
          </p:cNvPicPr>
          <p:nvPr/>
        </p:nvPicPr>
        <p:blipFill>
          <a:blip r:embed="rId5" cstate="print"/>
          <a:stretch>
            <a:fillRect/>
          </a:stretch>
        </p:blipFill>
        <p:spPr>
          <a:xfrm>
            <a:off x="4627970" y="3183630"/>
            <a:ext cx="2486025" cy="1266825"/>
          </a:xfrm>
          <a:prstGeom prst="rect">
            <a:avLst/>
          </a:prstGeom>
        </p:spPr>
      </p:pic>
      <p:pic>
        <p:nvPicPr>
          <p:cNvPr id="11" name="Afbeelding 10"/>
          <p:cNvPicPr>
            <a:picLocks noChangeAspect="1"/>
          </p:cNvPicPr>
          <p:nvPr/>
        </p:nvPicPr>
        <p:blipFill>
          <a:blip r:embed="rId6" cstate="print"/>
          <a:stretch>
            <a:fillRect/>
          </a:stretch>
        </p:blipFill>
        <p:spPr>
          <a:xfrm>
            <a:off x="7236654" y="3207442"/>
            <a:ext cx="1533525" cy="1266825"/>
          </a:xfrm>
          <a:prstGeom prst="rect">
            <a:avLst/>
          </a:prstGeom>
        </p:spPr>
      </p:pic>
    </p:spTree>
    <p:extLst>
      <p:ext uri="{BB962C8B-B14F-4D97-AF65-F5344CB8AC3E}">
        <p14:creationId xmlns:p14="http://schemas.microsoft.com/office/powerpoint/2010/main" val="4262902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22774" cy="1143000"/>
          </a:xfrm>
        </p:spPr>
        <p:txBody>
          <a:bodyPr>
            <a:noAutofit/>
          </a:bodyPr>
          <a:lstStyle/>
          <a:p>
            <a:r>
              <a:rPr lang="fr-FR" sz="3200" noProof="0" dirty="0"/>
              <a:t>Exemple de la méthode de la « résistance directe » </a:t>
            </a:r>
            <a:endParaRPr lang="fr-FR" sz="3200" noProof="0" dirty="0">
              <a:latin typeface="+mn-lt"/>
            </a:endParaRPr>
          </a:p>
        </p:txBody>
      </p:sp>
      <p:sp>
        <p:nvSpPr>
          <p:cNvPr id="3" name="Tijdelijke aanduiding voor inhoud 2"/>
          <p:cNvSpPr>
            <a:spLocks noGrp="1"/>
          </p:cNvSpPr>
          <p:nvPr>
            <p:ph idx="1"/>
          </p:nvPr>
        </p:nvSpPr>
        <p:spPr>
          <a:xfrm>
            <a:off x="290456" y="1600200"/>
            <a:ext cx="8563088" cy="4925144"/>
          </a:xfrm>
        </p:spPr>
        <p:txBody>
          <a:bodyPr>
            <a:normAutofit/>
          </a:bodyPr>
          <a:lstStyle/>
          <a:p>
            <a:r>
              <a:rPr lang="fr-FR" sz="2800" noProof="0" dirty="0"/>
              <a:t>Section en C à bords raidis sous un effort de compression</a:t>
            </a:r>
          </a:p>
          <a:p>
            <a:r>
              <a:rPr lang="fr-FR" sz="2800" noProof="0" dirty="0"/>
              <a:t>Acier inoxydable ferritique</a:t>
            </a:r>
          </a:p>
          <a:p>
            <a:pPr lvl="1"/>
            <a:r>
              <a:rPr lang="fr-FR" sz="2400" noProof="0" dirty="0">
                <a:solidFill>
                  <a:srgbClr val="FF0000"/>
                </a:solidFill>
                <a:latin typeface="+mn-lt"/>
              </a:rPr>
              <a:t>Longueur du poteau :</a:t>
            </a:r>
          </a:p>
          <a:p>
            <a:pPr lvl="1"/>
            <a:r>
              <a:rPr lang="fr-FR" sz="2400" noProof="0" dirty="0">
                <a:latin typeface="+mn-lt"/>
              </a:rPr>
              <a:t>EN 1.4003</a:t>
            </a:r>
          </a:p>
          <a:p>
            <a:pPr lvl="1"/>
            <a:r>
              <a:rPr lang="fr-FR" sz="2400" noProof="0" dirty="0">
                <a:latin typeface="+mn-lt"/>
              </a:rPr>
              <a:t>f</a:t>
            </a:r>
            <a:r>
              <a:rPr lang="fr-FR" sz="2400" baseline="-25000" noProof="0" dirty="0">
                <a:latin typeface="+mn-lt"/>
              </a:rPr>
              <a:t>y</a:t>
            </a:r>
            <a:r>
              <a:rPr lang="fr-FR" sz="2400" noProof="0" dirty="0">
                <a:latin typeface="+mn-lt"/>
              </a:rPr>
              <a:t> = 280 MPa</a:t>
            </a:r>
          </a:p>
          <a:p>
            <a:pPr lvl="1"/>
            <a:r>
              <a:rPr lang="fr-FR" sz="2400" noProof="0" dirty="0">
                <a:latin typeface="+mn-lt"/>
              </a:rPr>
              <a:t>f</a:t>
            </a:r>
            <a:r>
              <a:rPr lang="fr-FR" sz="2400" baseline="-25000" noProof="0" dirty="0">
                <a:latin typeface="+mn-lt"/>
              </a:rPr>
              <a:t>u</a:t>
            </a:r>
            <a:r>
              <a:rPr lang="fr-FR" sz="2400" noProof="0" dirty="0">
                <a:latin typeface="+mn-lt"/>
              </a:rPr>
              <a:t> = 450 MPa</a:t>
            </a:r>
          </a:p>
          <a:p>
            <a:pPr lvl="1"/>
            <a:r>
              <a:rPr lang="fr-FR" sz="2400" noProof="0" dirty="0">
                <a:latin typeface="+mn-lt"/>
              </a:rPr>
              <a:t>E = 220 GPa</a:t>
            </a:r>
          </a:p>
          <a:p>
            <a:endParaRPr lang="fr-FR" sz="2800" noProof="0" dirty="0">
              <a:latin typeface="+mn-lt"/>
            </a:endParaRPr>
          </a:p>
          <a:p>
            <a:endParaRPr lang="fr-FR" sz="28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393" y="2416384"/>
            <a:ext cx="2929170" cy="3902199"/>
          </a:xfrm>
          <a:prstGeom prst="rect">
            <a:avLst/>
          </a:prstGeom>
        </p:spPr>
      </p:pic>
    </p:spTree>
    <p:extLst>
      <p:ext uri="{BB962C8B-B14F-4D97-AF65-F5344CB8AC3E}">
        <p14:creationId xmlns:p14="http://schemas.microsoft.com/office/powerpoint/2010/main" val="554271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22774" cy="1143000"/>
          </a:xfrm>
        </p:spPr>
        <p:txBody>
          <a:bodyPr>
            <a:normAutofit/>
          </a:bodyPr>
          <a:lstStyle/>
          <a:p>
            <a:r>
              <a:rPr lang="fr-FR" sz="3200" noProof="0" dirty="0"/>
              <a:t>Exemple de la méthode de la « résistance directe » </a:t>
            </a:r>
            <a:endParaRPr lang="fr-FR" sz="3200" noProof="0" dirty="0">
              <a:latin typeface="+mn-lt"/>
            </a:endParaRPr>
          </a:p>
        </p:txBody>
      </p:sp>
      <p:sp>
        <p:nvSpPr>
          <p:cNvPr id="3" name="Tijdelijke aanduiding voor inhoud 2"/>
          <p:cNvSpPr>
            <a:spLocks noGrp="1"/>
          </p:cNvSpPr>
          <p:nvPr>
            <p:ph idx="1"/>
          </p:nvPr>
        </p:nvSpPr>
        <p:spPr/>
        <p:txBody>
          <a:bodyPr>
            <a:normAutofit/>
          </a:bodyPr>
          <a:lstStyle/>
          <a:p>
            <a:r>
              <a:rPr lang="fr-FR" sz="2800" noProof="0" dirty="0">
                <a:latin typeface="+mn-lt"/>
              </a:rPr>
              <a:t>Première étape : analyse au flambement élastique</a:t>
            </a:r>
          </a:p>
        </p:txBody>
      </p:sp>
      <p:grpSp>
        <p:nvGrpSpPr>
          <p:cNvPr id="23" name="Groupe 22"/>
          <p:cNvGrpSpPr/>
          <p:nvPr/>
        </p:nvGrpSpPr>
        <p:grpSpPr>
          <a:xfrm>
            <a:off x="0" y="2171700"/>
            <a:ext cx="9216472" cy="4803477"/>
            <a:chOff x="0" y="2171700"/>
            <a:chExt cx="9216472" cy="4803477"/>
          </a:xfrm>
        </p:grpSpPr>
        <p:grpSp>
          <p:nvGrpSpPr>
            <p:cNvPr id="21" name="Groupe 20"/>
            <p:cNvGrpSpPr/>
            <p:nvPr/>
          </p:nvGrpSpPr>
          <p:grpSpPr>
            <a:xfrm>
              <a:off x="0" y="2171700"/>
              <a:ext cx="9216472" cy="4803477"/>
              <a:chOff x="0" y="2171700"/>
              <a:chExt cx="9216472" cy="4803477"/>
            </a:xfrm>
          </p:grpSpPr>
          <p:pic>
            <p:nvPicPr>
              <p:cNvPr id="5" name="Afbeelding 4"/>
              <p:cNvPicPr>
                <a:picLocks noChangeAspect="1"/>
              </p:cNvPicPr>
              <p:nvPr/>
            </p:nvPicPr>
            <p:blipFill>
              <a:blip r:embed="rId3" cstate="print"/>
              <a:stretch>
                <a:fillRect/>
              </a:stretch>
            </p:blipFill>
            <p:spPr>
              <a:xfrm>
                <a:off x="0" y="2171700"/>
                <a:ext cx="8629650" cy="468630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8601" y="2780928"/>
                <a:ext cx="868091" cy="1311957"/>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6833" y="2780928"/>
                <a:ext cx="836324" cy="1311957"/>
              </a:xfrm>
              <a:prstGeom prst="rect">
                <a:avLst/>
              </a:prstGeom>
            </p:spPr>
          </p:pic>
          <p:pic>
            <p:nvPicPr>
              <p:cNvPr id="8" name="Afbeelding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1049" y="4092885"/>
                <a:ext cx="1073419" cy="1311957"/>
              </a:xfrm>
              <a:prstGeom prst="rect">
                <a:avLst/>
              </a:prstGeom>
            </p:spPr>
          </p:pic>
          <p:sp>
            <p:nvSpPr>
              <p:cNvPr id="10" name="Tekstvak 9"/>
              <p:cNvSpPr txBox="1"/>
              <p:nvPr/>
            </p:nvSpPr>
            <p:spPr>
              <a:xfrm>
                <a:off x="1807285" y="2411596"/>
                <a:ext cx="18825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Local </a:t>
                </a:r>
                <a:endParaRPr kumimoji="0" lang="nl-BE"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Tekstvak 10"/>
              <p:cNvSpPr txBox="1"/>
              <p:nvPr/>
            </p:nvSpPr>
            <p:spPr>
              <a:xfrm>
                <a:off x="4085431" y="2411596"/>
                <a:ext cx="14870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1F497D"/>
                    </a:solidFill>
                    <a:effectLst/>
                    <a:uLnTx/>
                    <a:uFillTx/>
                    <a:latin typeface="Calibri"/>
                    <a:ea typeface="+mn-ea"/>
                    <a:cs typeface="+mn-cs"/>
                  </a:rPr>
                  <a:t>Par distortion</a:t>
                </a:r>
              </a:p>
            </p:txBody>
          </p:sp>
          <p:sp>
            <p:nvSpPr>
              <p:cNvPr id="12" name="Tekstvak 11"/>
              <p:cNvSpPr txBox="1"/>
              <p:nvPr/>
            </p:nvSpPr>
            <p:spPr>
              <a:xfrm>
                <a:off x="6380551" y="3726541"/>
                <a:ext cx="9744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1F497D"/>
                    </a:solidFill>
                    <a:effectLst/>
                    <a:uLnTx/>
                    <a:uFillTx/>
                    <a:latin typeface="Calibri"/>
                    <a:ea typeface="+mn-ea"/>
                    <a:cs typeface="+mn-cs"/>
                  </a:rPr>
                  <a:t>Global</a:t>
                </a:r>
              </a:p>
            </p:txBody>
          </p:sp>
          <p:sp>
            <p:nvSpPr>
              <p:cNvPr id="13" name="Slide Number Placeholder 1"/>
              <p:cNvSpPr txBox="1">
                <a:spLocks/>
              </p:cNvSpPr>
              <p:nvPr/>
            </p:nvSpPr>
            <p:spPr>
              <a:xfrm>
                <a:off x="8820472" y="6610052"/>
                <a:ext cx="396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ZoneTexte 13"/>
              <p:cNvSpPr txBox="1"/>
              <p:nvPr/>
            </p:nvSpPr>
            <p:spPr>
              <a:xfrm>
                <a:off x="4177549" y="6521794"/>
                <a:ext cx="897682" cy="276999"/>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Longueur</a:t>
                </a:r>
              </a:p>
            </p:txBody>
          </p:sp>
          <p:sp>
            <p:nvSpPr>
              <p:cNvPr id="15" name="ZoneTexte 14"/>
              <p:cNvSpPr txBox="1"/>
              <p:nvPr/>
            </p:nvSpPr>
            <p:spPr>
              <a:xfrm rot="16200000">
                <a:off x="-479851" y="3983329"/>
                <a:ext cx="1686487" cy="276999"/>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Times New Roman" pitchFamily="18" charset="0"/>
                  </a:rPr>
                  <a:t>Facteur de charge</a:t>
                </a:r>
              </a:p>
            </p:txBody>
          </p:sp>
          <p:sp>
            <p:nvSpPr>
              <p:cNvPr id="17" name="Rectangle 16"/>
              <p:cNvSpPr/>
              <p:nvPr/>
            </p:nvSpPr>
            <p:spPr>
              <a:xfrm>
                <a:off x="6734288" y="2635625"/>
                <a:ext cx="1463039" cy="12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6757603" y="2927875"/>
                <a:ext cx="1463039" cy="12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6658985" y="2592593"/>
                <a:ext cx="182879" cy="505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p:cNvSpPr/>
              <p:nvPr/>
            </p:nvSpPr>
            <p:spPr>
              <a:xfrm>
                <a:off x="7241691" y="2551356"/>
                <a:ext cx="987909" cy="505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ZoneTexte 15"/>
              <p:cNvSpPr txBox="1"/>
              <p:nvPr/>
            </p:nvSpPr>
            <p:spPr>
              <a:xfrm>
                <a:off x="7126938" y="2755463"/>
                <a:ext cx="1185068"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Times New Roman" pitchFamily="18" charset="0"/>
                  </a:rPr>
                  <a:t>Résultats</a:t>
                </a:r>
                <a:r>
                  <a:rPr kumimoji="0" lang="fr-FR" sz="1100" b="0" i="0" u="none" strike="noStrike" kern="1200" cap="none" spc="0" normalizeH="0" baseline="0" noProof="0" dirty="0">
                    <a:ln>
                      <a:noFill/>
                    </a:ln>
                    <a:solidFill>
                      <a:prstClr val="black"/>
                    </a:solidFill>
                    <a:effectLst/>
                    <a:uLnTx/>
                    <a:uFillTx/>
                    <a:latin typeface="Calibri"/>
                    <a:ea typeface="+mn-ea"/>
                    <a:cs typeface="Times New Roman" pitchFamily="18" charset="0"/>
                  </a:rPr>
                  <a:t> </a:t>
                </a:r>
                <a:r>
                  <a:rPr kumimoji="0" lang="fr-FR" sz="1200" b="0" i="0" u="none" strike="noStrike" kern="1200" cap="none" spc="0" normalizeH="0" baseline="0" noProof="0" dirty="0">
                    <a:ln>
                      <a:noFill/>
                    </a:ln>
                    <a:solidFill>
                      <a:prstClr val="black"/>
                    </a:solidFill>
                    <a:effectLst/>
                    <a:uLnTx/>
                    <a:uFillTx/>
                    <a:latin typeface="Calibri"/>
                    <a:ea typeface="+mn-ea"/>
                    <a:cs typeface="Times New Roman" pitchFamily="18" charset="0"/>
                  </a:rPr>
                  <a:t>CUFSM </a:t>
                </a:r>
              </a:p>
            </p:txBody>
          </p:sp>
        </p:grpSp>
        <p:sp>
          <p:nvSpPr>
            <p:cNvPr id="22" name="Rectangle 21"/>
            <p:cNvSpPr/>
            <p:nvPr/>
          </p:nvSpPr>
          <p:spPr>
            <a:xfrm>
              <a:off x="6938687" y="2743202"/>
              <a:ext cx="1368000" cy="25072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18497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22774" cy="1143000"/>
          </a:xfrm>
        </p:spPr>
        <p:txBody>
          <a:bodyPr>
            <a:normAutofit/>
          </a:bodyPr>
          <a:lstStyle/>
          <a:p>
            <a:r>
              <a:rPr lang="fr-FR" sz="3200" noProof="0" dirty="0"/>
              <a:t>Exemple de la méthode de la « résistance directe » </a:t>
            </a:r>
            <a:endParaRPr lang="fr-FR" sz="3200" noProof="0" dirty="0">
              <a:latin typeface="+mn-lt"/>
            </a:endParaRPr>
          </a:p>
        </p:txBody>
      </p:sp>
      <p:sp>
        <p:nvSpPr>
          <p:cNvPr id="3" name="Tijdelijke aanduiding voor inhoud 2"/>
          <p:cNvSpPr>
            <a:spLocks noGrp="1"/>
          </p:cNvSpPr>
          <p:nvPr>
            <p:ph idx="1"/>
          </p:nvPr>
        </p:nvSpPr>
        <p:spPr/>
        <p:txBody>
          <a:bodyPr>
            <a:normAutofit/>
          </a:bodyPr>
          <a:lstStyle/>
          <a:p>
            <a:r>
              <a:rPr lang="fr-FR" sz="2800" noProof="0" dirty="0">
                <a:latin typeface="+mn-lt"/>
              </a:rPr>
              <a:t>Résultat de l’analyse = Charge de flambement élastique</a:t>
            </a:r>
          </a:p>
          <a:p>
            <a:pPr lvl="1"/>
            <a:r>
              <a:rPr lang="fr-FR" sz="2400" noProof="0" dirty="0">
                <a:latin typeface="+mn-lt"/>
              </a:rPr>
              <a:t>Dans cet exemple, les facteurs de charge pour le flambement élastique sont les suivants :</a:t>
            </a:r>
          </a:p>
          <a:p>
            <a:pPr lvl="2"/>
            <a:r>
              <a:rPr lang="fr-FR" sz="2000" noProof="0" dirty="0"/>
              <a:t>Flambement local : 0,80</a:t>
            </a:r>
          </a:p>
          <a:p>
            <a:pPr lvl="2"/>
            <a:r>
              <a:rPr lang="fr-FR" sz="2000" noProof="0" dirty="0"/>
              <a:t>Flambement par distorsion : 1,26</a:t>
            </a:r>
          </a:p>
          <a:p>
            <a:pPr lvl="2"/>
            <a:r>
              <a:rPr lang="fr-FR" sz="2000" noProof="0" dirty="0"/>
              <a:t>Flambement global : 0,28</a:t>
            </a:r>
          </a:p>
          <a:p>
            <a:r>
              <a:rPr lang="fr-FR" sz="2800" noProof="0" dirty="0">
                <a:latin typeface="+mn-lt"/>
              </a:rPr>
              <a:t>Deuxième étape : Calcul des résistances nominales pour le :</a:t>
            </a:r>
          </a:p>
          <a:p>
            <a:pPr lvl="2"/>
            <a:r>
              <a:rPr lang="fr-FR" sz="2000" noProof="0" dirty="0"/>
              <a:t>Flambement local ⇨ une équation</a:t>
            </a:r>
          </a:p>
          <a:p>
            <a:pPr lvl="2"/>
            <a:r>
              <a:rPr lang="fr-FR" sz="2000" noProof="0" dirty="0">
                <a:latin typeface="+mn-lt"/>
              </a:rPr>
              <a:t>Flambement par distorsion ⇨ une équation</a:t>
            </a:r>
          </a:p>
          <a:p>
            <a:pPr lvl="2"/>
            <a:r>
              <a:rPr lang="fr-FR" sz="2000" noProof="0" dirty="0"/>
              <a:t>Flambement global ⇨ une équation</a:t>
            </a:r>
          </a:p>
          <a:p>
            <a:endParaRPr lang="fr-FR" sz="28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73753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1"/>
          <p:cNvSpPr>
            <a:spLocks noGrp="1"/>
          </p:cNvSpPr>
          <p:nvPr>
            <p:ph type="title"/>
          </p:nvPr>
        </p:nvSpPr>
        <p:spPr>
          <a:xfrm>
            <a:off x="0" y="274638"/>
            <a:ext cx="8908026" cy="1143000"/>
          </a:xfrm>
        </p:spPr>
        <p:txBody>
          <a:bodyPr>
            <a:noAutofit/>
          </a:bodyPr>
          <a:lstStyle/>
          <a:p>
            <a:r>
              <a:rPr lang="fr-FR" sz="3200" noProof="0" dirty="0"/>
              <a:t>Exemple de la méthode de la « résistance directe » </a:t>
            </a:r>
            <a:endParaRPr lang="fr-FR" sz="3200" noProof="0" dirty="0">
              <a:latin typeface="+mn-lt"/>
            </a:endParaRPr>
          </a:p>
        </p:txBody>
      </p:sp>
      <p:sp>
        <p:nvSpPr>
          <p:cNvPr id="7" name="ZoneTexte 6"/>
          <p:cNvSpPr txBox="1"/>
          <p:nvPr/>
        </p:nvSpPr>
        <p:spPr>
          <a:xfrm>
            <a:off x="548110" y="1595009"/>
            <a:ext cx="7489762" cy="5027017"/>
          </a:xfrm>
          <a:prstGeom prst="rect">
            <a:avLst/>
          </a:prstGeom>
          <a:solidFill>
            <a:schemeClr val="bg1"/>
          </a:solidFill>
        </p:spPr>
        <p:txBody>
          <a:bodyPr wrap="square" lIns="0" tIns="0" rIns="0" bIns="0" rtlCol="0" anchor="ctr" anchorCtr="0">
            <a:spAutoFit/>
          </a:bodyPr>
          <a:lstStyle/>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Résistance nominale au flambement global P</a:t>
            </a:r>
            <a:r>
              <a:rPr kumimoji="0" lang="fr-FR" sz="2800" b="1" i="0" u="none" strike="noStrike" kern="1200" cap="none" spc="0" normalizeH="0" baseline="-25000" noProof="0" dirty="0">
                <a:ln>
                  <a:noFill/>
                </a:ln>
                <a:solidFill>
                  <a:prstClr val="black"/>
                </a:solidFill>
                <a:effectLst/>
                <a:uLnTx/>
                <a:uFillTx/>
                <a:latin typeface="Calibri"/>
                <a:ea typeface="+mn-ea"/>
                <a:cs typeface="+mn-cs"/>
              </a:rPr>
              <a:t>ne</a:t>
            </a: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p:txBody>
      </p:sp>
      <p:graphicFrame>
        <p:nvGraphicFramePr>
          <p:cNvPr id="374792" name="Object 8"/>
          <p:cNvGraphicFramePr>
            <a:graphicFrameLocks noChangeAspect="1"/>
          </p:cNvGraphicFramePr>
          <p:nvPr/>
        </p:nvGraphicFramePr>
        <p:xfrm>
          <a:off x="1215565" y="2170985"/>
          <a:ext cx="4034861" cy="1580156"/>
        </p:xfrm>
        <a:graphic>
          <a:graphicData uri="http://schemas.openxmlformats.org/presentationml/2006/ole">
            <mc:AlternateContent xmlns:mc="http://schemas.openxmlformats.org/markup-compatibility/2006">
              <mc:Choice xmlns:v="urn:schemas-microsoft-com:vml" Requires="v">
                <p:oleObj spid="_x0000_s18434" name="Équation" r:id="rId4" imgW="1764534" imgH="774364" progId="Equation.3">
                  <p:embed/>
                </p:oleObj>
              </mc:Choice>
              <mc:Fallback>
                <p:oleObj name="Équation" r:id="rId4" imgW="1764534" imgH="774364" progId="Equation.3">
                  <p:embed/>
                  <p:pic>
                    <p:nvPicPr>
                      <p:cNvPr id="37479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565" y="2170985"/>
                        <a:ext cx="4034861" cy="1580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3" name="Object 9"/>
          <p:cNvGraphicFramePr>
            <a:graphicFrameLocks noChangeAspect="1"/>
          </p:cNvGraphicFramePr>
          <p:nvPr/>
        </p:nvGraphicFramePr>
        <p:xfrm>
          <a:off x="1215614" y="3952005"/>
          <a:ext cx="5391663" cy="1724835"/>
        </p:xfrm>
        <a:graphic>
          <a:graphicData uri="http://schemas.openxmlformats.org/presentationml/2006/ole">
            <mc:AlternateContent xmlns:mc="http://schemas.openxmlformats.org/markup-compatibility/2006">
              <mc:Choice xmlns:v="urn:schemas-microsoft-com:vml" Requires="v">
                <p:oleObj spid="_x0000_s18435" name="Équation" r:id="rId6" imgW="2527300" imgH="812800" progId="Equation.3">
                  <p:embed/>
                </p:oleObj>
              </mc:Choice>
              <mc:Fallback>
                <p:oleObj name="Équation" r:id="rId6" imgW="2527300" imgH="812800" progId="Equation.3">
                  <p:embed/>
                  <p:pic>
                    <p:nvPicPr>
                      <p:cNvPr id="374793"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614" y="3952005"/>
                        <a:ext cx="5391663" cy="17248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4" name="Object 10"/>
          <p:cNvGraphicFramePr>
            <a:graphicFrameLocks noChangeAspect="1"/>
          </p:cNvGraphicFramePr>
          <p:nvPr/>
        </p:nvGraphicFramePr>
        <p:xfrm>
          <a:off x="886794" y="5869856"/>
          <a:ext cx="2199597" cy="501445"/>
        </p:xfrm>
        <a:graphic>
          <a:graphicData uri="http://schemas.openxmlformats.org/presentationml/2006/ole">
            <mc:AlternateContent xmlns:mc="http://schemas.openxmlformats.org/markup-compatibility/2006">
              <mc:Choice xmlns:v="urn:schemas-microsoft-com:vml" Requires="v">
                <p:oleObj spid="_x0000_s18436" name="Équation" r:id="rId8" imgW="1016000" imgH="228600" progId="Equation.3">
                  <p:embed/>
                </p:oleObj>
              </mc:Choice>
              <mc:Fallback>
                <p:oleObj name="Équation" r:id="rId8" imgW="1016000" imgH="228600" progId="Equation.3">
                  <p:embed/>
                  <p:pic>
                    <p:nvPicPr>
                      <p:cNvPr id="37479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794" y="5869856"/>
                        <a:ext cx="2199597" cy="501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05562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548110" y="1882267"/>
            <a:ext cx="7489762" cy="4452501"/>
          </a:xfrm>
          <a:prstGeom prst="rect">
            <a:avLst/>
          </a:prstGeom>
          <a:solidFill>
            <a:schemeClr val="bg1"/>
          </a:solidFill>
        </p:spPr>
        <p:txBody>
          <a:bodyPr wrap="square" lIns="0" tIns="0" rIns="0" bIns="0" rtlCol="0" anchor="ctr" anchorCtr="0">
            <a:spAutoFit/>
          </a:bodyPr>
          <a:lstStyle/>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Résistance nominale au flambement global P</a:t>
            </a:r>
            <a:r>
              <a:rPr kumimoji="0" lang="fr-FR" sz="2800" b="1" i="0" u="none" strike="noStrike" kern="1200" cap="none" spc="0" normalizeH="0" baseline="-25000" noProof="0" dirty="0">
                <a:ln>
                  <a:noFill/>
                </a:ln>
                <a:solidFill>
                  <a:prstClr val="black"/>
                </a:solidFill>
                <a:effectLst/>
                <a:uLnTx/>
                <a:uFillTx/>
                <a:latin typeface="Calibri"/>
                <a:ea typeface="+mn-ea"/>
                <a:cs typeface="+mn-cs"/>
              </a:rPr>
              <a:t>nl</a:t>
            </a: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Tx/>
              <a:buNone/>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Tx/>
              <a:buNone/>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1"/>
          <p:cNvSpPr>
            <a:spLocks noGrp="1"/>
          </p:cNvSpPr>
          <p:nvPr>
            <p:ph type="title"/>
          </p:nvPr>
        </p:nvSpPr>
        <p:spPr>
          <a:xfrm>
            <a:off x="0" y="274638"/>
            <a:ext cx="8908026" cy="1143000"/>
          </a:xfrm>
        </p:spPr>
        <p:txBody>
          <a:bodyPr>
            <a:normAutofit/>
          </a:bodyPr>
          <a:lstStyle/>
          <a:p>
            <a:r>
              <a:rPr lang="fr-FR" sz="3200" noProof="0" dirty="0"/>
              <a:t>Exemple de la méthode de la « résistance directe » </a:t>
            </a:r>
            <a:endParaRPr lang="fr-FR" sz="3200" noProof="0" dirty="0">
              <a:latin typeface="+mn-lt"/>
            </a:endParaRPr>
          </a:p>
        </p:txBody>
      </p:sp>
      <p:graphicFrame>
        <p:nvGraphicFramePr>
          <p:cNvPr id="373763" name="Object 3"/>
          <p:cNvGraphicFramePr>
            <a:graphicFrameLocks noChangeAspect="1"/>
          </p:cNvGraphicFramePr>
          <p:nvPr/>
        </p:nvGraphicFramePr>
        <p:xfrm>
          <a:off x="1245937" y="2309917"/>
          <a:ext cx="3975100" cy="1035050"/>
        </p:xfrm>
        <a:graphic>
          <a:graphicData uri="http://schemas.openxmlformats.org/presentationml/2006/ole">
            <mc:AlternateContent xmlns:mc="http://schemas.openxmlformats.org/markup-compatibility/2006">
              <mc:Choice xmlns:v="urn:schemas-microsoft-com:vml" Requires="v">
                <p:oleObj spid="_x0000_s19458" name="Équation" r:id="rId3" imgW="1739900" imgH="508000" progId="Equation.3">
                  <p:embed/>
                </p:oleObj>
              </mc:Choice>
              <mc:Fallback>
                <p:oleObj name="Équation" r:id="rId3" imgW="1739900" imgH="508000" progId="Equation.3">
                  <p:embed/>
                  <p:pic>
                    <p:nvPicPr>
                      <p:cNvPr id="3737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937" y="2309917"/>
                        <a:ext cx="397510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4" name="Object 4"/>
          <p:cNvGraphicFramePr>
            <a:graphicFrameLocks noChangeAspect="1"/>
          </p:cNvGraphicFramePr>
          <p:nvPr/>
        </p:nvGraphicFramePr>
        <p:xfrm>
          <a:off x="933450" y="3894138"/>
          <a:ext cx="7256463" cy="1562100"/>
        </p:xfrm>
        <a:graphic>
          <a:graphicData uri="http://schemas.openxmlformats.org/presentationml/2006/ole">
            <mc:AlternateContent xmlns:mc="http://schemas.openxmlformats.org/markup-compatibility/2006">
              <mc:Choice xmlns:v="urn:schemas-microsoft-com:vml" Requires="v">
                <p:oleObj spid="_x0000_s19459" name="Équation" r:id="rId5" imgW="3873500" imgH="838200" progId="Equation.3">
                  <p:embed/>
                </p:oleObj>
              </mc:Choice>
              <mc:Fallback>
                <p:oleObj name="Équation" r:id="rId5" imgW="3873500" imgH="838200" progId="Equation.3">
                  <p:embed/>
                  <p:pic>
                    <p:nvPicPr>
                      <p:cNvPr id="37376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894138"/>
                        <a:ext cx="7256463"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5" name="Object 5"/>
          <p:cNvGraphicFramePr>
            <a:graphicFrameLocks noChangeAspect="1"/>
          </p:cNvGraphicFramePr>
          <p:nvPr/>
        </p:nvGraphicFramePr>
        <p:xfrm>
          <a:off x="884444" y="5884863"/>
          <a:ext cx="2116137" cy="471487"/>
        </p:xfrm>
        <a:graphic>
          <a:graphicData uri="http://schemas.openxmlformats.org/presentationml/2006/ole">
            <mc:AlternateContent xmlns:mc="http://schemas.openxmlformats.org/markup-compatibility/2006">
              <mc:Choice xmlns:v="urn:schemas-microsoft-com:vml" Requires="v">
                <p:oleObj spid="_x0000_s19460" name="Équation" r:id="rId7" imgW="977476" imgH="215806" progId="Equation.3">
                  <p:embed/>
                </p:oleObj>
              </mc:Choice>
              <mc:Fallback>
                <p:oleObj name="Équation" r:id="rId7" imgW="977476" imgH="215806" progId="Equation.3">
                  <p:embed/>
                  <p:pic>
                    <p:nvPicPr>
                      <p:cNvPr id="37376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444" y="5884863"/>
                        <a:ext cx="2116137"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48149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08026" cy="1143000"/>
          </a:xfrm>
        </p:spPr>
        <p:txBody>
          <a:bodyPr>
            <a:normAutofit/>
          </a:bodyPr>
          <a:lstStyle/>
          <a:p>
            <a:r>
              <a:rPr lang="fr-FR" sz="3200" noProof="0" dirty="0"/>
              <a:t>Exemple de la méthode de la « résistance directe » </a:t>
            </a:r>
            <a:endParaRPr lang="fr-FR" sz="32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p:cNvSpPr txBox="1"/>
          <p:nvPr/>
        </p:nvSpPr>
        <p:spPr>
          <a:xfrm>
            <a:off x="548109" y="1882267"/>
            <a:ext cx="8315671" cy="4452501"/>
          </a:xfrm>
          <a:prstGeom prst="rect">
            <a:avLst/>
          </a:prstGeom>
          <a:solidFill>
            <a:schemeClr val="bg1"/>
          </a:solidFill>
        </p:spPr>
        <p:txBody>
          <a:bodyPr wrap="square" lIns="0" tIns="0" rIns="0" bIns="0" rtlCol="0" anchor="ctr" anchorCtr="0">
            <a:spAutoFit/>
          </a:bodyPr>
          <a:lstStyle/>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Résistance nominale au flambement par distorsion P</a:t>
            </a:r>
            <a:r>
              <a:rPr kumimoji="0" lang="fr-FR" sz="2800" b="1" i="0" u="none" strike="noStrike" kern="1200" cap="none" spc="0" normalizeH="0" baseline="-25000" noProof="0" dirty="0">
                <a:ln>
                  <a:noFill/>
                </a:ln>
                <a:solidFill>
                  <a:prstClr val="black"/>
                </a:solidFill>
                <a:effectLst/>
                <a:uLnTx/>
                <a:uFillTx/>
                <a:latin typeface="Calibri"/>
                <a:ea typeface="+mn-ea"/>
                <a:cs typeface="+mn-cs"/>
              </a:rPr>
              <a:t>nd</a:t>
            </a: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Calibri" pitchFamily="34" charset="0"/>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Tx/>
              <a:buNone/>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722313" marR="0" lvl="1"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Tx/>
              <a:buNone/>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endParaRPr kumimoji="0" lang="fr-FR" sz="2800" b="1" i="0" u="none" strike="noStrike" kern="1200" cap="none" spc="0" normalizeH="0" baseline="-25000" noProof="0" dirty="0">
              <a:ln>
                <a:noFill/>
              </a:ln>
              <a:solidFill>
                <a:prstClr val="black"/>
              </a:solidFill>
              <a:effectLst/>
              <a:uLnTx/>
              <a:uFillTx/>
              <a:latin typeface="Calibri"/>
              <a:ea typeface="+mn-ea"/>
              <a:cs typeface="+mn-cs"/>
            </a:endParaRPr>
          </a:p>
          <a:p>
            <a:pPr marL="265113" marR="0" lvl="0" indent="-265113" algn="l" defTabSz="914400" rtl="0" eaLnBrk="1" fontAlgn="auto" latinLnBrk="0" hangingPunct="1">
              <a:lnSpc>
                <a:spcPct val="100000"/>
              </a:lnSpc>
              <a:spcBef>
                <a:spcPts val="0"/>
              </a:spcBef>
              <a:spcAft>
                <a:spcPts val="0"/>
              </a:spcAft>
              <a:buClr>
                <a:srgbClr val="1F497D">
                  <a:lumMod val="60000"/>
                  <a:lumOff val="40000"/>
                </a:srgbClr>
              </a:buClr>
              <a:buSzPct val="110000"/>
              <a:buFont typeface="Wingdings" pitchFamily="2" charset="2"/>
              <a:buChar char="§"/>
              <a:tabLst/>
              <a:defRPr/>
            </a:pPr>
            <a:r>
              <a:rPr kumimoji="0" lang="fr-FR" sz="2800" b="1" i="0" u="none" strike="noStrike" kern="1200" cap="none" spc="0" normalizeH="0" baseline="-25000" noProof="0" dirty="0">
                <a:ln>
                  <a:noFill/>
                </a:ln>
                <a:solidFill>
                  <a:prstClr val="black"/>
                </a:solidFill>
                <a:effectLst/>
                <a:uLnTx/>
                <a:uFillTx/>
                <a:latin typeface="Calibri"/>
                <a:ea typeface="+mn-ea"/>
                <a:cs typeface="+mn-cs"/>
              </a:rPr>
              <a:t> </a:t>
            </a:r>
          </a:p>
        </p:txBody>
      </p:sp>
      <p:graphicFrame>
        <p:nvGraphicFramePr>
          <p:cNvPr id="10" name="Object 3"/>
          <p:cNvGraphicFramePr>
            <a:graphicFrameLocks noChangeAspect="1"/>
          </p:cNvGraphicFramePr>
          <p:nvPr/>
        </p:nvGraphicFramePr>
        <p:xfrm>
          <a:off x="1217613" y="2387649"/>
          <a:ext cx="4033837" cy="1085850"/>
        </p:xfrm>
        <a:graphic>
          <a:graphicData uri="http://schemas.openxmlformats.org/presentationml/2006/ole">
            <mc:AlternateContent xmlns:mc="http://schemas.openxmlformats.org/markup-compatibility/2006">
              <mc:Choice xmlns:v="urn:schemas-microsoft-com:vml" Requires="v">
                <p:oleObj spid="_x0000_s20482" name="Équation" r:id="rId3" imgW="1765300" imgH="533400" progId="Equation.3">
                  <p:embed/>
                </p:oleObj>
              </mc:Choice>
              <mc:Fallback>
                <p:oleObj name="Équation" r:id="rId3" imgW="1765300" imgH="533400" progId="Equation.3">
                  <p:embed/>
                  <p:pic>
                    <p:nvPicPr>
                      <p:cNvPr id="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2387649"/>
                        <a:ext cx="4033837"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863600" y="3824288"/>
          <a:ext cx="7174271" cy="1651929"/>
        </p:xfrm>
        <a:graphic>
          <a:graphicData uri="http://schemas.openxmlformats.org/presentationml/2006/ole">
            <mc:AlternateContent xmlns:mc="http://schemas.openxmlformats.org/markup-compatibility/2006">
              <mc:Choice xmlns:v="urn:schemas-microsoft-com:vml" Requires="v">
                <p:oleObj spid="_x0000_s20483" name="Équation" r:id="rId5" imgW="3949700" imgH="914400" progId="Equation.3">
                  <p:embed/>
                </p:oleObj>
              </mc:Choice>
              <mc:Fallback>
                <p:oleObj name="Équation" r:id="rId5" imgW="3949700" imgH="914400" progId="Equation.3">
                  <p:embed/>
                  <p:pic>
                    <p:nvPicPr>
                      <p:cNvPr id="1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 y="3824288"/>
                        <a:ext cx="7174271" cy="16519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822374" y="5870575"/>
          <a:ext cx="2446337" cy="500063"/>
        </p:xfrm>
        <a:graphic>
          <a:graphicData uri="http://schemas.openxmlformats.org/presentationml/2006/ole">
            <mc:AlternateContent xmlns:mc="http://schemas.openxmlformats.org/markup-compatibility/2006">
              <mc:Choice xmlns:v="urn:schemas-microsoft-com:vml" Requires="v">
                <p:oleObj spid="_x0000_s20484" name="Équation" r:id="rId7" imgW="1130300" imgH="228600" progId="Equation.3">
                  <p:embed/>
                </p:oleObj>
              </mc:Choice>
              <mc:Fallback>
                <p:oleObj name="Équation" r:id="rId7" imgW="1130300" imgH="228600" progId="Equation.3">
                  <p:embed/>
                  <p:pic>
                    <p:nvPicPr>
                      <p:cNvPr id="1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74" y="5870575"/>
                        <a:ext cx="2446337"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59882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74638"/>
            <a:ext cx="8937522" cy="1143000"/>
          </a:xfrm>
        </p:spPr>
        <p:txBody>
          <a:bodyPr>
            <a:normAutofit/>
          </a:bodyPr>
          <a:lstStyle/>
          <a:p>
            <a:r>
              <a:rPr lang="fr-FR" sz="3200" noProof="0" dirty="0"/>
              <a:t>Exemple de la méthode de la « résistance directe » </a:t>
            </a:r>
            <a:endParaRPr lang="fr-FR" sz="3200" noProof="0" dirty="0">
              <a:latin typeface="+mn-lt"/>
            </a:endParaRPr>
          </a:p>
        </p:txBody>
      </p:sp>
      <p:sp>
        <p:nvSpPr>
          <p:cNvPr id="3" name="Tijdelijke aanduiding voor inhoud 2"/>
          <p:cNvSpPr>
            <a:spLocks noGrp="1"/>
          </p:cNvSpPr>
          <p:nvPr>
            <p:ph idx="1"/>
          </p:nvPr>
        </p:nvSpPr>
        <p:spPr>
          <a:xfrm>
            <a:off x="457199" y="1600200"/>
            <a:ext cx="8417859" cy="4925144"/>
          </a:xfrm>
        </p:spPr>
        <p:txBody>
          <a:bodyPr>
            <a:normAutofit/>
          </a:bodyPr>
          <a:lstStyle/>
          <a:p>
            <a:r>
              <a:rPr lang="fr-FR" sz="2800" noProof="0" dirty="0">
                <a:latin typeface="+mn-lt"/>
              </a:rPr>
              <a:t>Troisième étape : La résistance axiale </a:t>
            </a:r>
            <a:r>
              <a:rPr lang="fr-FR" sz="2800" b="1" noProof="0" dirty="0">
                <a:latin typeface="+mn-lt"/>
              </a:rPr>
              <a:t>P</a:t>
            </a:r>
            <a:r>
              <a:rPr lang="fr-FR" sz="2800" b="1" baseline="-25000" noProof="0" dirty="0">
                <a:latin typeface="+mn-lt"/>
              </a:rPr>
              <a:t>n</a:t>
            </a:r>
            <a:r>
              <a:rPr lang="fr-FR" sz="2800" noProof="0" dirty="0">
                <a:latin typeface="+mn-lt"/>
              </a:rPr>
              <a:t> est « simplement » le minimum des résistances au flambement nominales</a:t>
            </a:r>
          </a:p>
          <a:p>
            <a:pPr lvl="2"/>
            <a:endParaRPr lang="fr-FR" sz="2000" noProof="0" dirty="0">
              <a:latin typeface="+mn-lt"/>
            </a:endParaRPr>
          </a:p>
          <a:p>
            <a:pPr lvl="2"/>
            <a:r>
              <a:rPr lang="fr-FR" sz="2000" noProof="0" dirty="0">
                <a:latin typeface="+mn-lt"/>
              </a:rPr>
              <a:t>Local : P</a:t>
            </a:r>
            <a:r>
              <a:rPr lang="fr-FR" sz="2000" baseline="-25000" noProof="0" dirty="0">
                <a:latin typeface="+mn-lt"/>
              </a:rPr>
              <a:t>nl</a:t>
            </a:r>
            <a:r>
              <a:rPr lang="fr-FR" sz="2000" noProof="0" dirty="0">
                <a:latin typeface="+mn-lt"/>
              </a:rPr>
              <a:t> = 93,81 kN</a:t>
            </a:r>
          </a:p>
          <a:p>
            <a:pPr lvl="2"/>
            <a:r>
              <a:rPr lang="fr-FR" sz="2000" noProof="0" dirty="0">
                <a:latin typeface="+mn-lt"/>
              </a:rPr>
              <a:t>Par distorsion : P</a:t>
            </a:r>
            <a:r>
              <a:rPr lang="fr-FR" sz="2000" baseline="-25000" noProof="0" dirty="0">
                <a:latin typeface="+mn-lt"/>
              </a:rPr>
              <a:t>nd</a:t>
            </a:r>
            <a:r>
              <a:rPr lang="fr-FR" sz="2000" noProof="0" dirty="0">
                <a:latin typeface="+mn-lt"/>
              </a:rPr>
              <a:t> = 344,56 kN</a:t>
            </a:r>
          </a:p>
          <a:p>
            <a:pPr lvl="2"/>
            <a:r>
              <a:rPr lang="fr-FR" sz="2000" noProof="0" dirty="0">
                <a:latin typeface="+mn-lt"/>
              </a:rPr>
              <a:t>Global : P</a:t>
            </a:r>
            <a:r>
              <a:rPr lang="fr-FR" sz="2000" baseline="-25000" noProof="0" dirty="0">
                <a:latin typeface="+mn-lt"/>
              </a:rPr>
              <a:t>ne</a:t>
            </a:r>
            <a:r>
              <a:rPr lang="fr-FR" sz="2000" noProof="0" dirty="0">
                <a:latin typeface="+mn-lt"/>
              </a:rPr>
              <a:t> = 93,81 kN</a:t>
            </a:r>
          </a:p>
          <a:p>
            <a:pPr lvl="1">
              <a:buNone/>
            </a:pPr>
            <a:endParaRPr lang="fr-FR" sz="2400" noProof="0" dirty="0">
              <a:latin typeface="+mn-lt"/>
            </a:endParaRPr>
          </a:p>
          <a:p>
            <a:pPr lvl="1" algn="ctr">
              <a:buNone/>
            </a:pPr>
            <a:r>
              <a:rPr lang="fr-FR" altLang="en-US" sz="2400" dirty="0">
                <a:sym typeface="Symbol" pitchFamily="18" charset="2"/>
              </a:rPr>
              <a:t>  </a:t>
            </a:r>
            <a:r>
              <a:rPr lang="fr-FR" sz="2400" noProof="0" dirty="0"/>
              <a:t> P</a:t>
            </a:r>
            <a:r>
              <a:rPr lang="fr-FR" sz="2400" baseline="-25000" noProof="0" dirty="0"/>
              <a:t>n</a:t>
            </a:r>
            <a:r>
              <a:rPr lang="fr-FR" sz="2400" noProof="0" dirty="0"/>
              <a:t> = 93,81 kN</a:t>
            </a:r>
          </a:p>
          <a:p>
            <a:pPr lvl="1"/>
            <a:endParaRPr lang="fr-FR" sz="24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517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3200" noProof="0" dirty="0"/>
              <a:t>Méthode de la « résistance continue »</a:t>
            </a:r>
            <a:endParaRPr lang="fr-FR" sz="3200" noProof="0" dirty="0">
              <a:latin typeface="+mn-lt"/>
            </a:endParaRPr>
          </a:p>
        </p:txBody>
      </p:sp>
      <p:sp>
        <p:nvSpPr>
          <p:cNvPr id="3" name="Tijdelijke aanduiding voor inhoud 2"/>
          <p:cNvSpPr>
            <a:spLocks noGrp="1"/>
          </p:cNvSpPr>
          <p:nvPr>
            <p:ph idx="1"/>
          </p:nvPr>
        </p:nvSpPr>
        <p:spPr>
          <a:xfrm>
            <a:off x="301214" y="1600200"/>
            <a:ext cx="8474076" cy="4925144"/>
          </a:xfrm>
        </p:spPr>
        <p:txBody>
          <a:bodyPr>
            <a:normAutofit/>
          </a:bodyPr>
          <a:lstStyle/>
          <a:p>
            <a:r>
              <a:rPr lang="fr-FR" sz="2800" noProof="0" dirty="0">
                <a:latin typeface="+mn-lt"/>
              </a:rPr>
              <a:t>Caractéristiques mécaniques de l’acier inoxydable : </a:t>
            </a:r>
          </a:p>
          <a:p>
            <a:pPr lvl="1"/>
            <a:r>
              <a:rPr lang="fr-FR" sz="2400" noProof="0" dirty="0">
                <a:latin typeface="+mn-lt"/>
              </a:rPr>
              <a:t>Comportement non-linéaire matériel</a:t>
            </a:r>
          </a:p>
          <a:p>
            <a:pPr lvl="1"/>
            <a:r>
              <a:rPr lang="fr-FR" sz="2400" noProof="0" dirty="0">
                <a:latin typeface="+mn-lt"/>
              </a:rPr>
              <a:t>Avec écrouissage</a:t>
            </a:r>
          </a:p>
          <a:p>
            <a:pPr lvl="1"/>
            <a:r>
              <a:rPr lang="fr-FR" sz="2400" noProof="0" dirty="0"/>
              <a:t>Les méthodes de calcul conventionnelles ne sont pas capables de tenir compte du potentiel de plastification complète de la section</a:t>
            </a:r>
          </a:p>
          <a:p>
            <a:pPr lvl="1"/>
            <a:endParaRPr lang="fr-FR" sz="2400" noProof="0" dirty="0">
              <a:latin typeface="+mn-lt"/>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1638300" y="4884161"/>
            <a:ext cx="617837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méthode de la « résistance continue » utilise une loi de comportement qui tient compte de l’écrouissage</a:t>
            </a:r>
          </a:p>
        </p:txBody>
      </p:sp>
    </p:spTree>
    <p:extLst>
      <p:ext uri="{BB962C8B-B14F-4D97-AF65-F5344CB8AC3E}">
        <p14:creationId xmlns:p14="http://schemas.microsoft.com/office/powerpoint/2010/main" val="1904039946"/>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1931</TotalTime>
  <Words>8585</Words>
  <Application>Microsoft Office PowerPoint</Application>
  <PresentationFormat>On-screen Show (4:3)</PresentationFormat>
  <Paragraphs>1414</Paragraphs>
  <Slides>129</Slides>
  <Notes>74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129</vt:i4>
      </vt:variant>
    </vt:vector>
  </HeadingPairs>
  <TitlesOfParts>
    <vt:vector size="141" baseType="lpstr">
      <vt:lpstr>Arial</vt:lpstr>
      <vt:lpstr>Calibri</vt:lpstr>
      <vt:lpstr>Symbol</vt:lpstr>
      <vt:lpstr>Times</vt:lpstr>
      <vt:lpstr>Times New Roman</vt:lpstr>
      <vt:lpstr>Univers</vt:lpstr>
      <vt:lpstr>Wingdings</vt:lpstr>
      <vt:lpstr>3_Custom Design</vt:lpstr>
      <vt:lpstr>4_Custom Design</vt:lpstr>
      <vt:lpstr>Graphique</vt:lpstr>
      <vt:lpstr>Équation</vt:lpstr>
      <vt:lpstr>Equation</vt:lpstr>
      <vt:lpstr>Support de cours pour enseignants d’Architecture et de Génie Civil</vt:lpstr>
      <vt:lpstr>PowerPoint Presentation</vt:lpstr>
      <vt:lpstr>Le mauvais choix des matériaux peut conduire à de gros problèmes</vt:lpstr>
      <vt:lpstr>PowerPoint Presentation</vt:lpstr>
      <vt:lpstr>Un cas d’école : la corrosion de l’échangeur de l’autoroute Turcot à Montréal 1,2</vt:lpstr>
      <vt:lpstr>Il a dû être remplacé </vt:lpstr>
      <vt:lpstr>Comment le béton armé est endommagé par la corrosion</vt:lpstr>
      <vt:lpstr>Diffusion des ions corrosifs (habituellement  des chlorures) dans le béton :</vt:lpstr>
      <vt:lpstr>Corrosion des armatures dans le béton21</vt:lpstr>
      <vt:lpstr>Les fissures du béton armé accélèrent la corrosion</vt:lpstr>
      <vt:lpstr>Aujourd’hui, les grands ouvrages de Génie Civil sont conçus pour durer plus de 100 ans</vt:lpstr>
      <vt:lpstr>Pont Haynes Inlet Slough, Oregon, USA, 20047,8</vt:lpstr>
      <vt:lpstr>Pont Broadmeadow à Dublin, Irlande (2003)10</vt:lpstr>
      <vt:lpstr>Réparation de la digue de Bayonne, France</vt:lpstr>
      <vt:lpstr>Réparation de la digue de Bayonne, France</vt:lpstr>
      <vt:lpstr>Pont Belt Parkway à Brooklyn, USA (2004)14</vt:lpstr>
      <vt:lpstr>Quand est-ce que l’utilisation de ronds à béton en acier inoxydable doit être envisagée15-20 ?</vt:lpstr>
      <vt:lpstr>Comparaison du rond à béton en acier  inoxydable avec des solutions alternatives15-20</vt:lpstr>
      <vt:lpstr>Comparaison du rond à béton en acier  inoxydable avec des solutions alternatives15-20</vt:lpstr>
      <vt:lpstr>Références</vt:lpstr>
      <vt:lpstr>Réferences sur le couplage galvanique</vt:lpstr>
      <vt:lpstr>PowerPoint Presentation</vt:lpstr>
      <vt:lpstr>L’acier inoxydable structural Conception et calcul avec l’acier inoxydable</vt:lpstr>
      <vt:lpstr>Plan</vt:lpstr>
      <vt:lpstr>Partie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Partie 2</vt:lpstr>
      <vt:lpstr>Caractéristiques contrainte-déformation : aciers au carbone / aciers inoxydables</vt:lpstr>
      <vt:lpstr>Caractéristiques contrainte-déformation : petites déformations</vt:lpstr>
      <vt:lpstr>Quelle est la limite d’élasticité pour le calcul ?</vt:lpstr>
      <vt:lpstr>Résistance de calcul de l’acier inoxydable</vt:lpstr>
      <vt:lpstr>Caractéristiques mécaniques de l’acier inoxydable</vt:lpstr>
      <vt:lpstr>Écrouissage (lors de la production de l’acier ou du laminage à froid)</vt:lpstr>
      <vt:lpstr>Écrouissage (lors de déformation à froid)</vt:lpstr>
      <vt:lpstr>L’écrouissage – il n’est pas toujours utile</vt:lpstr>
      <vt:lpstr>Ductilité et ténacité</vt:lpstr>
      <vt:lpstr>Caractéristiques contrainte-déformation : grandes déformations</vt:lpstr>
      <vt:lpstr>Structures résistantes aux explosions et aux chocs</vt:lpstr>
      <vt:lpstr>Caractéristiques contrainte-déformation </vt:lpstr>
      <vt:lpstr>Impact sur la performance au flambement</vt:lpstr>
      <vt:lpstr>Impact sur la performance au flambement</vt:lpstr>
      <vt:lpstr>Comportement aux températures élevées</vt:lpstr>
      <vt:lpstr>Comportement aux températures élevées</vt:lpstr>
      <vt:lpstr>Comportement aux températures élevées</vt:lpstr>
      <vt:lpstr>Partie 3</vt:lpstr>
      <vt:lpstr>Calculs d’éléments en acier inoxydable</vt:lpstr>
      <vt:lpstr>Normes de calcul internationales</vt:lpstr>
      <vt:lpstr>PowerPoint Presentation</vt:lpstr>
      <vt:lpstr>Eurocode 3 : Partie 1 (EN 1993-1)</vt:lpstr>
      <vt:lpstr>Eurocode 3 : Calcul des structures en acier  Partie 1.4 : Règles supplémentaires pour les aciers inoxydables</vt:lpstr>
      <vt:lpstr>Eurocode 3 : Calcul des structures en acier  Partie 1.4 : Règles supplémentaires pour les aciers inoxydables</vt:lpstr>
      <vt:lpstr>Autres normes de calcul</vt:lpstr>
      <vt:lpstr>Eurocode 3 : Calcul des structures en acier  Partie 1.4 : Règles supplémentaires pour les aciers inoxydables</vt:lpstr>
      <vt:lpstr>Expressions pour la classification des sections et le voilement local selon l’EN 1993-1-4</vt:lpstr>
      <vt:lpstr>Classification des sections &amp; expressions pour le voilement selon l’EN 1993-1-4</vt:lpstr>
      <vt:lpstr>Classification des sections &amp; expressions pour le voilement selon l’EN 1993-1-4</vt:lpstr>
      <vt:lpstr>Calcul de poutres et de poteaux</vt:lpstr>
      <vt:lpstr>Flambement d’un poteau « parfait »</vt:lpstr>
      <vt:lpstr>Flambement d’un poteau</vt:lpstr>
      <vt:lpstr>Flambement d’un poteau</vt:lpstr>
      <vt:lpstr>Flambement d’un poteau</vt:lpstr>
      <vt:lpstr>Flambement d’un poteau</vt:lpstr>
      <vt:lpstr>Courbes de flambement de l’Eurocode 3</vt:lpstr>
      <vt:lpstr>Exemple de flambement par flexion au sens de l’Eurocode 3</vt:lpstr>
      <vt:lpstr>Exemple de flambement par flexion au sens de l’Eurocode 3</vt:lpstr>
      <vt:lpstr>Exemple de flambement par flexion au sens de l’Eurocode 3</vt:lpstr>
      <vt:lpstr>Exemple de flambement par flexion au sens de l’Eurocode 3</vt:lpstr>
      <vt:lpstr>Déversement</vt:lpstr>
      <vt:lpstr>Déversement</vt:lpstr>
      <vt:lpstr>Déversement</vt:lpstr>
      <vt:lpstr>Déversement</vt:lpstr>
      <vt:lpstr>Eurocode 3 : courbes de déversement</vt:lpstr>
      <vt:lpstr>Élancement réduit</vt:lpstr>
      <vt:lpstr>Exemple de déversement au sens de l’Eurocode 3</vt:lpstr>
      <vt:lpstr>Exemple de déversement au sens de l’Eurocode 3</vt:lpstr>
      <vt:lpstr>Exemple de déversement au sens de l’Eurocode 3</vt:lpstr>
      <vt:lpstr>Exemple de déversement au sens de l’Eurocode 3</vt:lpstr>
      <vt:lpstr>Exemple de déversement au sens de l’Eurocode 3</vt:lpstr>
      <vt:lpstr>Exemple de déversement au sens de l’Eurocode 3</vt:lpstr>
      <vt:lpstr>Partie 4</vt:lpstr>
      <vt:lpstr>Méthodes alternatives</vt:lpstr>
      <vt:lpstr>Méthode de la « résistance directe » </vt:lpstr>
      <vt:lpstr>Exemple de la méthode de la « résistance directe » </vt:lpstr>
      <vt:lpstr>Exemple de la méthode de la « résistance directe » </vt:lpstr>
      <vt:lpstr>Exemple de la méthode de la « résistance directe » </vt:lpstr>
      <vt:lpstr>Exemple de la méthode de la « résistance directe » </vt:lpstr>
      <vt:lpstr>Exemple de la méthode de la « résistance directe » </vt:lpstr>
      <vt:lpstr>Exemple de la méthode de la « résistance directe » </vt:lpstr>
      <vt:lpstr>Exemple de la méthode de la « résistance directe » </vt:lpstr>
      <vt:lpstr>Méthode de la « résistance continue »</vt:lpstr>
      <vt:lpstr>Méthode de la « résistance continue »</vt:lpstr>
      <vt:lpstr>Méthode de la « résistance continue » ou CSM</vt:lpstr>
      <vt:lpstr>Méthodes des éléments finis</vt:lpstr>
      <vt:lpstr>Méthode des éléments finis</vt:lpstr>
      <vt:lpstr>Méthode des éléments finis</vt:lpstr>
      <vt:lpstr>Méthode des éléments finis</vt:lpstr>
      <vt:lpstr>Méthode des éléments finis</vt:lpstr>
      <vt:lpstr>Méthode des éléments finis</vt:lpstr>
      <vt:lpstr>Méthode des éléments finis</vt:lpstr>
      <vt:lpstr>Partie 5</vt:lpstr>
      <vt:lpstr>Flèches</vt:lpstr>
      <vt:lpstr>Flèches</vt:lpstr>
      <vt:lpstr>Flèches</vt:lpstr>
      <vt:lpstr>Flèches dans une poutre en acier inoxydable austénitique</vt:lpstr>
      <vt:lpstr>Partie 6</vt:lpstr>
      <vt:lpstr>Réponse aux charges sismiques</vt:lpstr>
      <vt:lpstr>Calcul des assemblages boulonnés</vt:lpstr>
      <vt:lpstr>Calcul des assemblages boulonnés</vt:lpstr>
      <vt:lpstr>Boulons précontraints</vt:lpstr>
      <vt:lpstr>Calcul des assemblages soudés</vt:lpstr>
      <vt:lpstr>Résistance à la fatigue</vt:lpstr>
      <vt:lpstr>Partie 7</vt:lpstr>
      <vt:lpstr>Ressources pour ingénieurs</vt:lpstr>
      <vt:lpstr>www.steel-stainless.org </vt:lpstr>
      <vt:lpstr>Centre d’information de l’acier inoxydable dans la construction : www.stainlessconstruction.com </vt:lpstr>
      <vt:lpstr>12 études de cas de structures www.steel-stainless.org/CaseStudies </vt:lpstr>
      <vt:lpstr>Guide de conception selon les Eurocodes</vt:lpstr>
      <vt:lpstr>Résumé</vt:lpstr>
      <vt:lpstr>Références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structurales en acier inoxydable</dc:title>
  <dc:creator>Bernard HÉRITIER</dc:creator>
  <cp:keywords>Aciers inoxydables, cours, architectes, ingénieurs</cp:keywords>
  <dc:description>Traduction française : Jean-Pierre MUZEAU (APK)
Vérification : Joëlle PONTET (APERAM) et Bernard HÉRITIER (ISSF)</dc:description>
  <cp:lastModifiedBy>Jo Claes</cp:lastModifiedBy>
  <cp:revision>276</cp:revision>
  <cp:lastPrinted>2015-04-13T06:33:26Z</cp:lastPrinted>
  <dcterms:created xsi:type="dcterms:W3CDTF">2013-11-20T09:46:26Z</dcterms:created>
  <dcterms:modified xsi:type="dcterms:W3CDTF">2020-01-30T14:27:59Z</dcterms:modified>
</cp:coreProperties>
</file>