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1"/>
    <p:sldMasterId id="2147484087" r:id="rId2"/>
    <p:sldMasterId id="2147484099" r:id="rId3"/>
  </p:sldMasterIdLst>
  <p:notesMasterIdLst>
    <p:notesMasterId r:id="rId63"/>
  </p:notesMasterIdLst>
  <p:handoutMasterIdLst>
    <p:handoutMasterId r:id="rId64"/>
  </p:handoutMasterIdLst>
  <p:sldIdLst>
    <p:sldId id="356" r:id="rId4"/>
    <p:sldId id="467" r:id="rId5"/>
    <p:sldId id="466" r:id="rId6"/>
    <p:sldId id="400" r:id="rId7"/>
    <p:sldId id="401" r:id="rId8"/>
    <p:sldId id="402" r:id="rId9"/>
    <p:sldId id="413" r:id="rId10"/>
    <p:sldId id="463" r:id="rId11"/>
    <p:sldId id="377" r:id="rId12"/>
    <p:sldId id="378" r:id="rId13"/>
    <p:sldId id="464" r:id="rId14"/>
    <p:sldId id="381" r:id="rId15"/>
    <p:sldId id="465" r:id="rId16"/>
    <p:sldId id="414" r:id="rId17"/>
    <p:sldId id="415" r:id="rId18"/>
    <p:sldId id="416" r:id="rId19"/>
    <p:sldId id="407" r:id="rId20"/>
    <p:sldId id="417" r:id="rId21"/>
    <p:sldId id="418" r:id="rId22"/>
    <p:sldId id="420" r:id="rId23"/>
    <p:sldId id="424" r:id="rId24"/>
    <p:sldId id="409" r:id="rId25"/>
    <p:sldId id="425" r:id="rId26"/>
    <p:sldId id="426" r:id="rId27"/>
    <p:sldId id="427" r:id="rId28"/>
    <p:sldId id="468" r:id="rId29"/>
    <p:sldId id="428" r:id="rId30"/>
    <p:sldId id="410" r:id="rId31"/>
    <p:sldId id="429" r:id="rId32"/>
    <p:sldId id="395" r:id="rId33"/>
    <p:sldId id="430" r:id="rId34"/>
    <p:sldId id="431" r:id="rId35"/>
    <p:sldId id="432" r:id="rId36"/>
    <p:sldId id="433" r:id="rId37"/>
    <p:sldId id="434" r:id="rId38"/>
    <p:sldId id="435" r:id="rId39"/>
    <p:sldId id="436" r:id="rId40"/>
    <p:sldId id="411" r:id="rId41"/>
    <p:sldId id="440" r:id="rId42"/>
    <p:sldId id="441" r:id="rId43"/>
    <p:sldId id="442" r:id="rId44"/>
    <p:sldId id="472" r:id="rId45"/>
    <p:sldId id="473" r:id="rId46"/>
    <p:sldId id="474" r:id="rId47"/>
    <p:sldId id="482" r:id="rId48"/>
    <p:sldId id="451" r:id="rId49"/>
    <p:sldId id="454" r:id="rId50"/>
    <p:sldId id="455" r:id="rId51"/>
    <p:sldId id="475" r:id="rId52"/>
    <p:sldId id="476" r:id="rId53"/>
    <p:sldId id="477" r:id="rId54"/>
    <p:sldId id="478" r:id="rId55"/>
    <p:sldId id="479" r:id="rId56"/>
    <p:sldId id="480" r:id="rId57"/>
    <p:sldId id="481" r:id="rId58"/>
    <p:sldId id="471" r:id="rId59"/>
    <p:sldId id="469" r:id="rId60"/>
    <p:sldId id="470" r:id="rId61"/>
    <p:sldId id="452" r:id="rId62"/>
  </p:sldIdLst>
  <p:sldSz cx="9144000" cy="6858000" type="screen4x3"/>
  <p:notesSz cx="6797675" cy="9926638"/>
  <p:defaultTextStyle>
    <a:defPPr>
      <a:defRPr lang="en-US"/>
    </a:defPPr>
    <a:lvl1pPr algn="l" defTabSz="446088" rtl="0" fontAlgn="base">
      <a:spcBef>
        <a:spcPct val="0"/>
      </a:spcBef>
      <a:spcAft>
        <a:spcPct val="0"/>
      </a:spcAft>
      <a:defRPr sz="1700" kern="1200">
        <a:solidFill>
          <a:schemeClr val="tx1"/>
        </a:solidFill>
        <a:latin typeface="Arial" charset="0"/>
        <a:ea typeface="+mn-ea"/>
        <a:cs typeface="Arial" charset="0"/>
      </a:defRPr>
    </a:lvl1pPr>
    <a:lvl2pPr marL="446088" indent="11113" algn="l" defTabSz="446088" rtl="0" fontAlgn="base">
      <a:spcBef>
        <a:spcPct val="0"/>
      </a:spcBef>
      <a:spcAft>
        <a:spcPct val="0"/>
      </a:spcAft>
      <a:defRPr sz="1700" kern="1200">
        <a:solidFill>
          <a:schemeClr val="tx1"/>
        </a:solidFill>
        <a:latin typeface="Arial" charset="0"/>
        <a:ea typeface="+mn-ea"/>
        <a:cs typeface="Arial" charset="0"/>
      </a:defRPr>
    </a:lvl2pPr>
    <a:lvl3pPr marL="893763" indent="20638" algn="l" defTabSz="446088" rtl="0" fontAlgn="base">
      <a:spcBef>
        <a:spcPct val="0"/>
      </a:spcBef>
      <a:spcAft>
        <a:spcPct val="0"/>
      </a:spcAft>
      <a:defRPr sz="1700" kern="1200">
        <a:solidFill>
          <a:schemeClr val="tx1"/>
        </a:solidFill>
        <a:latin typeface="Arial" charset="0"/>
        <a:ea typeface="+mn-ea"/>
        <a:cs typeface="Arial" charset="0"/>
      </a:defRPr>
    </a:lvl3pPr>
    <a:lvl4pPr marL="1341438" indent="30163" algn="l" defTabSz="446088" rtl="0" fontAlgn="base">
      <a:spcBef>
        <a:spcPct val="0"/>
      </a:spcBef>
      <a:spcAft>
        <a:spcPct val="0"/>
      </a:spcAft>
      <a:defRPr sz="1700" kern="1200">
        <a:solidFill>
          <a:schemeClr val="tx1"/>
        </a:solidFill>
        <a:latin typeface="Arial" charset="0"/>
        <a:ea typeface="+mn-ea"/>
        <a:cs typeface="Arial" charset="0"/>
      </a:defRPr>
    </a:lvl4pPr>
    <a:lvl5pPr marL="1789113" indent="39688" algn="l" defTabSz="446088" rtl="0" fontAlgn="base">
      <a:spcBef>
        <a:spcPct val="0"/>
      </a:spcBef>
      <a:spcAft>
        <a:spcPct val="0"/>
      </a:spcAft>
      <a:defRPr sz="1700" kern="1200">
        <a:solidFill>
          <a:schemeClr val="tx1"/>
        </a:solidFill>
        <a:latin typeface="Arial" charset="0"/>
        <a:ea typeface="+mn-ea"/>
        <a:cs typeface="Arial" charset="0"/>
      </a:defRPr>
    </a:lvl5pPr>
    <a:lvl6pPr marL="2286000" algn="l" defTabSz="914400" rtl="0" eaLnBrk="1" latinLnBrk="0" hangingPunct="1">
      <a:defRPr sz="1700" kern="1200">
        <a:solidFill>
          <a:schemeClr val="tx1"/>
        </a:solidFill>
        <a:latin typeface="Arial" charset="0"/>
        <a:ea typeface="+mn-ea"/>
        <a:cs typeface="Arial" charset="0"/>
      </a:defRPr>
    </a:lvl6pPr>
    <a:lvl7pPr marL="2743200" algn="l" defTabSz="914400" rtl="0" eaLnBrk="1" latinLnBrk="0" hangingPunct="1">
      <a:defRPr sz="1700" kern="1200">
        <a:solidFill>
          <a:schemeClr val="tx1"/>
        </a:solidFill>
        <a:latin typeface="Arial" charset="0"/>
        <a:ea typeface="+mn-ea"/>
        <a:cs typeface="Arial" charset="0"/>
      </a:defRPr>
    </a:lvl7pPr>
    <a:lvl8pPr marL="3200400" algn="l" defTabSz="914400" rtl="0" eaLnBrk="1" latinLnBrk="0" hangingPunct="1">
      <a:defRPr sz="1700" kern="1200">
        <a:solidFill>
          <a:schemeClr val="tx1"/>
        </a:solidFill>
        <a:latin typeface="Arial" charset="0"/>
        <a:ea typeface="+mn-ea"/>
        <a:cs typeface="Arial" charset="0"/>
      </a:defRPr>
    </a:lvl8pPr>
    <a:lvl9pPr marL="3657600" algn="l" defTabSz="914400" rtl="0" eaLnBrk="1" latinLnBrk="0" hangingPunct="1">
      <a:defRPr sz="1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541">
          <p15:clr>
            <a:srgbClr val="A4A3A4"/>
          </p15:clr>
        </p15:guide>
        <p15:guide id="2" orient="horz" pos="1977">
          <p15:clr>
            <a:srgbClr val="A4A3A4"/>
          </p15:clr>
        </p15:guide>
        <p15:guide id="3" orient="horz" pos="3884" userDrawn="1">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orient="horz" pos="3127">
          <p15:clr>
            <a:srgbClr val="A4A3A4"/>
          </p15:clr>
        </p15:guide>
        <p15:guide id="3" pos="2160">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A0"/>
    <a:srgbClr val="5EF60A"/>
    <a:srgbClr val="33CC33"/>
    <a:srgbClr val="B0B2C8"/>
    <a:srgbClr val="8ACDE2"/>
    <a:srgbClr val="899EE3"/>
    <a:srgbClr val="E1950D"/>
    <a:srgbClr val="999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764" autoAdjust="0"/>
  </p:normalViewPr>
  <p:slideViewPr>
    <p:cSldViewPr snapToGrid="0">
      <p:cViewPr varScale="1">
        <p:scale>
          <a:sx n="110" d="100"/>
          <a:sy n="110" d="100"/>
        </p:scale>
        <p:origin x="1992" y="108"/>
      </p:cViewPr>
      <p:guideLst>
        <p:guide orient="horz" pos="1541"/>
        <p:guide orient="horz" pos="1977"/>
        <p:guide orient="horz" pos="3884"/>
        <p:guide pos="2700"/>
        <p:guide pos="5448"/>
        <p:guide pos="5376"/>
      </p:guideLst>
    </p:cSldViewPr>
  </p:slideViewPr>
  <p:outlineViewPr>
    <p:cViewPr>
      <p:scale>
        <a:sx n="33" d="100"/>
        <a:sy n="33" d="100"/>
      </p:scale>
      <p:origin x="0" y="4192"/>
    </p:cViewPr>
  </p:outlineViewPr>
  <p:notesTextViewPr>
    <p:cViewPr>
      <p:scale>
        <a:sx n="100" d="100"/>
        <a:sy n="100" d="100"/>
      </p:scale>
      <p:origin x="0" y="0"/>
    </p:cViewPr>
  </p:notesTextViewPr>
  <p:sorterViewPr>
    <p:cViewPr>
      <p:scale>
        <a:sx n="55" d="100"/>
        <a:sy n="55" d="100"/>
      </p:scale>
      <p:origin x="0" y="-4986"/>
    </p:cViewPr>
  </p:sorterViewPr>
  <p:notesViewPr>
    <p:cSldViewPr snapToGrid="0">
      <p:cViewPr>
        <p:scale>
          <a:sx n="82" d="100"/>
          <a:sy n="82" d="100"/>
        </p:scale>
        <p:origin x="-2034" y="-72"/>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6E555CF3-4E2F-4EF2-AAD1-5E82B847E942}"/>
    <pc:docChg chg="addSld delSld modSld">
      <pc:chgData name="Jo Claes" userId="d64208f3-0076-4064-b6ac-7d8ee9dc279f" providerId="ADAL" clId="{6E555CF3-4E2F-4EF2-AAD1-5E82B847E942}" dt="2019-12-13T11:48:11.561" v="17"/>
      <pc:docMkLst>
        <pc:docMk/>
      </pc:docMkLst>
      <pc:sldChg chg="addSp">
        <pc:chgData name="Jo Claes" userId="d64208f3-0076-4064-b6ac-7d8ee9dc279f" providerId="ADAL" clId="{6E555CF3-4E2F-4EF2-AAD1-5E82B847E942}" dt="2019-12-13T11:46:10.184" v="0"/>
        <pc:sldMkLst>
          <pc:docMk/>
          <pc:sldMk cId="0" sldId="409"/>
        </pc:sldMkLst>
        <pc:spChg chg="add">
          <ac:chgData name="Jo Claes" userId="d64208f3-0076-4064-b6ac-7d8ee9dc279f" providerId="ADAL" clId="{6E555CF3-4E2F-4EF2-AAD1-5E82B847E942}" dt="2019-12-13T11:46:10.184" v="0"/>
          <ac:spMkLst>
            <pc:docMk/>
            <pc:sldMk cId="0" sldId="409"/>
            <ac:spMk id="6" creationId="{57C31753-B33F-4468-85DC-CFDDB80C7C21}"/>
          </ac:spMkLst>
        </pc:spChg>
      </pc:sldChg>
      <pc:sldChg chg="addSp">
        <pc:chgData name="Jo Claes" userId="d64208f3-0076-4064-b6ac-7d8ee9dc279f" providerId="ADAL" clId="{6E555CF3-4E2F-4EF2-AAD1-5E82B847E942}" dt="2019-12-13T11:46:19.162" v="1"/>
        <pc:sldMkLst>
          <pc:docMk/>
          <pc:sldMk cId="0" sldId="425"/>
        </pc:sldMkLst>
        <pc:spChg chg="add">
          <ac:chgData name="Jo Claes" userId="d64208f3-0076-4064-b6ac-7d8ee9dc279f" providerId="ADAL" clId="{6E555CF3-4E2F-4EF2-AAD1-5E82B847E942}" dt="2019-12-13T11:46:19.162" v="1"/>
          <ac:spMkLst>
            <pc:docMk/>
            <pc:sldMk cId="0" sldId="425"/>
            <ac:spMk id="8" creationId="{D3C5BA97-EEC1-42D1-B2E7-896DC8E4FA79}"/>
          </ac:spMkLst>
        </pc:spChg>
      </pc:sldChg>
      <pc:sldChg chg="addSp modSp">
        <pc:chgData name="Jo Claes" userId="d64208f3-0076-4064-b6ac-7d8ee9dc279f" providerId="ADAL" clId="{6E555CF3-4E2F-4EF2-AAD1-5E82B847E942}" dt="2019-12-13T11:46:52.487" v="6" actId="404"/>
        <pc:sldMkLst>
          <pc:docMk/>
          <pc:sldMk cId="0" sldId="430"/>
        </pc:sldMkLst>
        <pc:spChg chg="add mod">
          <ac:chgData name="Jo Claes" userId="d64208f3-0076-4064-b6ac-7d8ee9dc279f" providerId="ADAL" clId="{6E555CF3-4E2F-4EF2-AAD1-5E82B847E942}" dt="2019-12-13T11:46:52.487" v="6" actId="404"/>
          <ac:spMkLst>
            <pc:docMk/>
            <pc:sldMk cId="0" sldId="430"/>
            <ac:spMk id="5" creationId="{31F80D69-901E-40EA-A98E-E2896359FCFC}"/>
          </ac:spMkLst>
        </pc:spChg>
        <pc:spChg chg="mod">
          <ac:chgData name="Jo Claes" userId="d64208f3-0076-4064-b6ac-7d8ee9dc279f" providerId="ADAL" clId="{6E555CF3-4E2F-4EF2-AAD1-5E82B847E942}" dt="2019-12-13T11:46:47.326" v="5" actId="404"/>
          <ac:spMkLst>
            <pc:docMk/>
            <pc:sldMk cId="0" sldId="430"/>
            <ac:spMk id="97282" creationId="{00000000-0000-0000-0000-000000000000}"/>
          </ac:spMkLst>
        </pc:spChg>
      </pc:sldChg>
      <pc:sldChg chg="modSp">
        <pc:chgData name="Jo Claes" userId="d64208f3-0076-4064-b6ac-7d8ee9dc279f" providerId="ADAL" clId="{6E555CF3-4E2F-4EF2-AAD1-5E82B847E942}" dt="2019-12-13T11:47:26.099" v="16" actId="947"/>
        <pc:sldMkLst>
          <pc:docMk/>
          <pc:sldMk cId="0" sldId="440"/>
        </pc:sldMkLst>
        <pc:spChg chg="mod">
          <ac:chgData name="Jo Claes" userId="d64208f3-0076-4064-b6ac-7d8ee9dc279f" providerId="ADAL" clId="{6E555CF3-4E2F-4EF2-AAD1-5E82B847E942}" dt="2019-12-13T11:47:26.099" v="16" actId="947"/>
          <ac:spMkLst>
            <pc:docMk/>
            <pc:sldMk cId="0" sldId="440"/>
            <ac:spMk id="6" creationId="{00000000-0000-0000-0000-000000000000}"/>
          </ac:spMkLst>
        </pc:spChg>
      </pc:sldChg>
      <pc:sldChg chg="modSp">
        <pc:chgData name="Jo Claes" userId="d64208f3-0076-4064-b6ac-7d8ee9dc279f" providerId="ADAL" clId="{6E555CF3-4E2F-4EF2-AAD1-5E82B847E942}" dt="2019-12-13T11:48:11.561" v="17"/>
        <pc:sldMkLst>
          <pc:docMk/>
          <pc:sldMk cId="0" sldId="469"/>
        </pc:sldMkLst>
        <pc:spChg chg="mod">
          <ac:chgData name="Jo Claes" userId="d64208f3-0076-4064-b6ac-7d8ee9dc279f" providerId="ADAL" clId="{6E555CF3-4E2F-4EF2-AAD1-5E82B847E942}" dt="2019-12-13T11:48:11.561" v="17"/>
          <ac:spMkLst>
            <pc:docMk/>
            <pc:sldMk cId="0" sldId="469"/>
            <ac:spMk id="3" creationId="{00000000-0000-0000-0000-000000000000}"/>
          </ac:spMkLst>
        </pc:spChg>
      </pc:sldChg>
      <pc:sldChg chg="add del">
        <pc:chgData name="Jo Claes" userId="d64208f3-0076-4064-b6ac-7d8ee9dc279f" providerId="ADAL" clId="{6E555CF3-4E2F-4EF2-AAD1-5E82B847E942}" dt="2019-12-13T11:46:38.976" v="3"/>
        <pc:sldMkLst>
          <pc:docMk/>
          <pc:sldMk cId="475176661" sldId="48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6" rIns="91432" bIns="45716" rtlCol="0"/>
          <a:lstStyle>
            <a:lvl1pPr algn="l" defTabSz="447582" fontAlgn="auto">
              <a:spcBef>
                <a:spcPts val="0"/>
              </a:spcBef>
              <a:spcAft>
                <a:spcPts val="0"/>
              </a:spcAft>
              <a:defRPr sz="1200">
                <a:latin typeface="Gotham Book"/>
                <a:cs typeface="Gotham Book"/>
              </a:defRPr>
            </a:lvl1pPr>
          </a:lstStyle>
          <a:p>
            <a:pPr>
              <a:defRPr/>
            </a:pPr>
            <a:endParaRPr lang="fi-FI"/>
          </a:p>
        </p:txBody>
      </p:sp>
      <p:sp>
        <p:nvSpPr>
          <p:cNvPr id="3" name="Date Placeholder 2"/>
          <p:cNvSpPr>
            <a:spLocks noGrp="1"/>
          </p:cNvSpPr>
          <p:nvPr>
            <p:ph type="dt" sz="quarter" idx="1"/>
          </p:nvPr>
        </p:nvSpPr>
        <p:spPr>
          <a:xfrm>
            <a:off x="3849688" y="0"/>
            <a:ext cx="2946400" cy="496888"/>
          </a:xfrm>
          <a:prstGeom prst="rect">
            <a:avLst/>
          </a:prstGeom>
        </p:spPr>
        <p:txBody>
          <a:bodyPr vert="horz" lIns="91432" tIns="45716" rIns="91432" bIns="45716" rtlCol="0"/>
          <a:lstStyle>
            <a:lvl1pPr algn="r" defTabSz="447582" fontAlgn="auto">
              <a:spcBef>
                <a:spcPts val="0"/>
              </a:spcBef>
              <a:spcAft>
                <a:spcPts val="0"/>
              </a:spcAft>
              <a:defRPr sz="1200">
                <a:latin typeface="Gotham Book"/>
                <a:cs typeface="Gotham Book"/>
              </a:defRPr>
            </a:lvl1pPr>
          </a:lstStyle>
          <a:p>
            <a:pPr>
              <a:defRPr/>
            </a:pPr>
            <a:fld id="{DA33A91C-3D0E-4558-B74A-AEEEF25D2E7D}" type="datetimeFigureOut">
              <a:rPr lang="fi-FI"/>
              <a:pPr>
                <a:defRPr/>
              </a:pPr>
              <a:t>8.6.2020</a:t>
            </a:fld>
            <a:endParaRPr lang="it-IT"/>
          </a:p>
        </p:txBody>
      </p:sp>
      <p:sp>
        <p:nvSpPr>
          <p:cNvPr id="4" name="Footer Placeholder 3"/>
          <p:cNvSpPr>
            <a:spLocks noGrp="1"/>
          </p:cNvSpPr>
          <p:nvPr>
            <p:ph type="ftr" sz="quarter" idx="2"/>
          </p:nvPr>
        </p:nvSpPr>
        <p:spPr>
          <a:xfrm>
            <a:off x="0" y="9428163"/>
            <a:ext cx="2946400" cy="496887"/>
          </a:xfrm>
          <a:prstGeom prst="rect">
            <a:avLst/>
          </a:prstGeom>
        </p:spPr>
        <p:txBody>
          <a:bodyPr vert="horz" lIns="91432" tIns="45716" rIns="91432" bIns="45716" rtlCol="0" anchor="b"/>
          <a:lstStyle>
            <a:lvl1pPr algn="l" defTabSz="447582" fontAlgn="auto">
              <a:spcBef>
                <a:spcPts val="0"/>
              </a:spcBef>
              <a:spcAft>
                <a:spcPts val="0"/>
              </a:spcAft>
              <a:defRPr sz="1200">
                <a:latin typeface="Gotham Book"/>
                <a:cs typeface="Gotham Book"/>
              </a:defRPr>
            </a:lvl1pPr>
          </a:lstStyle>
          <a:p>
            <a:pPr>
              <a:defRPr/>
            </a:pPr>
            <a:endParaRPr lang="fi-FI"/>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32" tIns="45716" rIns="91432" bIns="45716" rtlCol="0" anchor="b"/>
          <a:lstStyle>
            <a:lvl1pPr algn="r" defTabSz="447582" fontAlgn="auto">
              <a:spcBef>
                <a:spcPts val="0"/>
              </a:spcBef>
              <a:spcAft>
                <a:spcPts val="0"/>
              </a:spcAft>
              <a:defRPr sz="1200">
                <a:latin typeface="Gotham Book"/>
                <a:cs typeface="Gotham Book"/>
              </a:defRPr>
            </a:lvl1pPr>
          </a:lstStyle>
          <a:p>
            <a:pPr>
              <a:defRPr/>
            </a:pPr>
            <a:fld id="{370C4E06-F4D1-4A58-8B41-3B99408B5B49}" type="slidenum">
              <a:rPr lang="fi-FI"/>
              <a:pPr>
                <a:defRPr/>
              </a:pPr>
              <a:t>‹#›</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6" rIns="91432" bIns="45716" rtlCol="0"/>
          <a:lstStyle>
            <a:lvl1pPr algn="l" defTabSz="447582" fontAlgn="auto">
              <a:spcBef>
                <a:spcPts val="0"/>
              </a:spcBef>
              <a:spcAft>
                <a:spcPts val="0"/>
              </a:spcAft>
              <a:defRPr sz="1200" b="0" i="0">
                <a:latin typeface="Gotham Book"/>
                <a:cs typeface="Gotham Book"/>
              </a:defRPr>
            </a:lvl1pPr>
          </a:lstStyle>
          <a:p>
            <a:pPr>
              <a:defRPr/>
            </a:pPr>
            <a:endParaRPr lang="fi-FI"/>
          </a:p>
        </p:txBody>
      </p:sp>
      <p:sp>
        <p:nvSpPr>
          <p:cNvPr id="3" name="Date Placeholder 2"/>
          <p:cNvSpPr>
            <a:spLocks noGrp="1"/>
          </p:cNvSpPr>
          <p:nvPr>
            <p:ph type="dt" idx="1"/>
          </p:nvPr>
        </p:nvSpPr>
        <p:spPr>
          <a:xfrm>
            <a:off x="3849688" y="0"/>
            <a:ext cx="2946400" cy="496888"/>
          </a:xfrm>
          <a:prstGeom prst="rect">
            <a:avLst/>
          </a:prstGeom>
        </p:spPr>
        <p:txBody>
          <a:bodyPr vert="horz" lIns="91432" tIns="45716" rIns="91432" bIns="45716" rtlCol="0"/>
          <a:lstStyle>
            <a:lvl1pPr algn="r" defTabSz="447582" fontAlgn="auto">
              <a:spcBef>
                <a:spcPts val="0"/>
              </a:spcBef>
              <a:spcAft>
                <a:spcPts val="0"/>
              </a:spcAft>
              <a:defRPr sz="1200" b="0" i="0">
                <a:latin typeface="Gotham Book"/>
                <a:cs typeface="Gotham Book"/>
              </a:defRPr>
            </a:lvl1pPr>
          </a:lstStyle>
          <a:p>
            <a:pPr>
              <a:defRPr/>
            </a:pPr>
            <a:fld id="{A4566A00-8C42-465B-895A-940D19F0A925}" type="datetimeFigureOut">
              <a:rPr lang="fi-FI"/>
              <a:pPr>
                <a:defRPr/>
              </a:pPr>
              <a:t>8.6.2020</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32" tIns="45716" rIns="91432" bIns="45716" rtlCol="0" anchor="b"/>
          <a:lstStyle>
            <a:lvl1pPr algn="l" defTabSz="447582" fontAlgn="auto">
              <a:spcBef>
                <a:spcPts val="0"/>
              </a:spcBef>
              <a:spcAft>
                <a:spcPts val="0"/>
              </a:spcAft>
              <a:defRPr sz="1200" b="0" i="0">
                <a:latin typeface="Gotham Book"/>
                <a:cs typeface="Gotham Book"/>
              </a:defRPr>
            </a:lvl1pPr>
          </a:lstStyle>
          <a:p>
            <a:pPr>
              <a:defRPr/>
            </a:pPr>
            <a:endParaRPr lang="fi-FI"/>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32" tIns="45716" rIns="91432" bIns="45716" rtlCol="0" anchor="b"/>
          <a:lstStyle>
            <a:lvl1pPr algn="r" defTabSz="447582" fontAlgn="auto">
              <a:spcBef>
                <a:spcPts val="0"/>
              </a:spcBef>
              <a:spcAft>
                <a:spcPts val="0"/>
              </a:spcAft>
              <a:defRPr sz="1200" b="0" i="0">
                <a:latin typeface="Gotham Book"/>
                <a:cs typeface="Gotham Book"/>
              </a:defRPr>
            </a:lvl1pPr>
          </a:lstStyle>
          <a:p>
            <a:pPr>
              <a:defRPr/>
            </a:pPr>
            <a:fld id="{2A176590-F030-4DF8-8046-3897ED17BA6C}" type="slidenum">
              <a:rPr lang="fi-FI"/>
              <a:pPr>
                <a:defRPr/>
              </a:pPr>
              <a:t>‹#›</a:t>
            </a:fld>
            <a:endParaRPr lang="it-IT"/>
          </a:p>
        </p:txBody>
      </p:sp>
    </p:spTree>
  </p:cSld>
  <p:clrMap bg1="lt1" tx1="dk1" bg2="lt2" tx2="dk2" accent1="accent1" accent2="accent2" accent3="accent3" accent4="accent4" accent5="accent5" accent6="accent6" hlink="hlink" folHlink="folHlink"/>
  <p:hf hdr="0" ftr="0" dt="0"/>
  <p:notesStyle>
    <a:lvl1pPr algn="l" defTabSz="446088" rtl="0" eaLnBrk="0" fontAlgn="base" hangingPunct="0">
      <a:spcBef>
        <a:spcPct val="30000"/>
      </a:spcBef>
      <a:spcAft>
        <a:spcPct val="0"/>
      </a:spcAft>
      <a:defRPr sz="1300" kern="1200">
        <a:solidFill>
          <a:schemeClr val="tx1"/>
        </a:solidFill>
        <a:latin typeface="Gotham Book"/>
        <a:ea typeface="Gotham Book"/>
        <a:cs typeface="Gotham Book"/>
      </a:defRPr>
    </a:lvl1pPr>
    <a:lvl2pPr marL="446088" algn="l" defTabSz="446088" rtl="0" eaLnBrk="0" fontAlgn="base" hangingPunct="0">
      <a:spcBef>
        <a:spcPct val="30000"/>
      </a:spcBef>
      <a:spcAft>
        <a:spcPct val="0"/>
      </a:spcAft>
      <a:defRPr sz="1300" kern="1200">
        <a:solidFill>
          <a:schemeClr val="tx1"/>
        </a:solidFill>
        <a:latin typeface="Gotham Book"/>
        <a:ea typeface="Gotham Book"/>
        <a:cs typeface="Gotham Book"/>
      </a:defRPr>
    </a:lvl2pPr>
    <a:lvl3pPr marL="893763" algn="l" defTabSz="446088" rtl="0" eaLnBrk="0" fontAlgn="base" hangingPunct="0">
      <a:spcBef>
        <a:spcPct val="30000"/>
      </a:spcBef>
      <a:spcAft>
        <a:spcPct val="0"/>
      </a:spcAft>
      <a:defRPr sz="1300" kern="1200">
        <a:solidFill>
          <a:schemeClr val="tx1"/>
        </a:solidFill>
        <a:latin typeface="Gotham Book"/>
        <a:ea typeface="Gotham Book"/>
        <a:cs typeface="Gotham Book"/>
      </a:defRPr>
    </a:lvl3pPr>
    <a:lvl4pPr marL="1341438" algn="l" defTabSz="446088" rtl="0" eaLnBrk="0" fontAlgn="base" hangingPunct="0">
      <a:spcBef>
        <a:spcPct val="30000"/>
      </a:spcBef>
      <a:spcAft>
        <a:spcPct val="0"/>
      </a:spcAft>
      <a:defRPr sz="1300" kern="1200">
        <a:solidFill>
          <a:schemeClr val="tx1"/>
        </a:solidFill>
        <a:latin typeface="Gotham Book"/>
        <a:ea typeface="Gotham Book"/>
        <a:cs typeface="Gotham Book"/>
      </a:defRPr>
    </a:lvl4pPr>
    <a:lvl5pPr marL="1789113" algn="l" defTabSz="446088" rtl="0" eaLnBrk="0" fontAlgn="base" hangingPunct="0">
      <a:spcBef>
        <a:spcPct val="30000"/>
      </a:spcBef>
      <a:spcAft>
        <a:spcPct val="0"/>
      </a:spcAft>
      <a:defRPr sz="1300" kern="1200">
        <a:solidFill>
          <a:schemeClr val="tx1"/>
        </a:solidFill>
        <a:latin typeface="Gotham Book"/>
        <a:ea typeface="Gotham Book"/>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C8BFC18D-355B-44F0-AE13-6D8F53621F22}" type="slidenum">
              <a:rPr lang="fi-FI" smtClean="0">
                <a:ea typeface="Gotham Book"/>
              </a:rPr>
              <a:pPr defTabSz="446088" fontAlgn="base">
                <a:spcBef>
                  <a:spcPct val="0"/>
                </a:spcBef>
                <a:spcAft>
                  <a:spcPct val="0"/>
                </a:spcAft>
              </a:pPr>
              <a:t>1</a:t>
            </a:fld>
            <a:endParaRPr lang="it-IT">
              <a:ea typeface="Gotham Book"/>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645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6D49FABA-3C99-4702-A812-2F628827784D}" type="slidenum">
              <a:rPr lang="fi-FI" smtClean="0">
                <a:ea typeface="Gotham Book"/>
              </a:rPr>
              <a:pPr defTabSz="446088" fontAlgn="base">
                <a:spcBef>
                  <a:spcPct val="0"/>
                </a:spcBef>
                <a:spcAft>
                  <a:spcPct val="0"/>
                </a:spcAft>
              </a:pPr>
              <a:t>15</a:t>
            </a:fld>
            <a:endParaRPr lang="it-IT">
              <a:ea typeface="Gotham Book"/>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solidFill>
                <a:srgbClr val="0070C0"/>
              </a:solidFill>
            </a:endParaRP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48085A89-EE64-4DE5-AD0B-4F7AD30425F4}" type="slidenum">
              <a:rPr lang="fi-FI" smtClean="0">
                <a:ea typeface="Gotham Book"/>
              </a:rPr>
              <a:pPr defTabSz="446088" fontAlgn="base">
                <a:spcBef>
                  <a:spcPct val="0"/>
                </a:spcBef>
                <a:spcAft>
                  <a:spcPct val="0"/>
                </a:spcAft>
              </a:pPr>
              <a:t>16</a:t>
            </a:fld>
            <a:endParaRPr lang="it-IT">
              <a:ea typeface="Gotham Book"/>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solidFill>
                <a:srgbClr val="0070C0"/>
              </a:solidFill>
            </a:endParaRP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F2582B65-93DF-4CC6-A0D0-7F9C0747A0AF}" type="slidenum">
              <a:rPr lang="fi-FI" smtClean="0">
                <a:ea typeface="Gotham Book"/>
              </a:rPr>
              <a:pPr defTabSz="446088" fontAlgn="base">
                <a:spcBef>
                  <a:spcPct val="0"/>
                </a:spcBef>
                <a:spcAft>
                  <a:spcPct val="0"/>
                </a:spcAft>
              </a:pPr>
              <a:t>17</a:t>
            </a:fld>
            <a:endParaRPr lang="it-IT">
              <a:ea typeface="Gotham Book"/>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06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z="1600">
              <a:solidFill>
                <a:srgbClr val="FF0000"/>
              </a:solidFill>
            </a:endParaRPr>
          </a:p>
        </p:txBody>
      </p:sp>
      <p:sp>
        <p:nvSpPr>
          <p:cNvPr id="706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C48719A9-1696-415A-A1C4-8EAF1143E67E}" type="slidenum">
              <a:rPr lang="fi-FI" smtClean="0">
                <a:ea typeface="Gotham Book"/>
              </a:rPr>
              <a:pPr defTabSz="446088" fontAlgn="base">
                <a:spcBef>
                  <a:spcPct val="0"/>
                </a:spcBef>
                <a:spcAft>
                  <a:spcPct val="0"/>
                </a:spcAft>
              </a:pPr>
              <a:t>18</a:t>
            </a:fld>
            <a:endParaRPr lang="it-IT">
              <a:ea typeface="Gotham Book"/>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 name="Slide Image Placeholder 1"/>
          <p:cNvSpPr>
            <a:spLocks noGrp="1" noRot="1" noChangeAspect="1"/>
          </p:cNvSpPr>
          <p:nvPr>
            <p:ph type="sldImg"/>
          </p:nvPr>
        </p:nvSpPr>
        <p:spPr bwMode="auto">
          <a:noFill/>
          <a:ln>
            <a:solidFill>
              <a:srgbClr val="000000"/>
            </a:solidFill>
            <a:miter lim="800000"/>
            <a:headEnd/>
            <a:tailEnd/>
          </a:ln>
        </p:spPr>
      </p:sp>
      <p:sp>
        <p:nvSpPr>
          <p:cNvPr id="1288" name="Notes Placeholder 2"/>
          <p:cNvSpPr>
            <a:spLocks noGrp="1"/>
          </p:cNvSpPr>
          <p:nvPr>
            <p:ph type="body" idx="1"/>
          </p:nvPr>
        </p:nvSpPr>
        <p:spPr bwMode="auto">
          <a:xfrm>
            <a:off x="296863" y="8996363"/>
            <a:ext cx="3776662" cy="431800"/>
          </a:xfrm>
          <a:noFill/>
        </p:spPr>
        <p:txBody>
          <a:bodyPr wrap="square" numCol="1" anchor="t" anchorCtr="0" compatLnSpc="1">
            <a:prstTxWarp prst="textNoShape">
              <a:avLst/>
            </a:prstTxWarp>
          </a:bodyPr>
          <a:lstStyle/>
          <a:p>
            <a:pPr eaLnBrk="1" hangingPunct="1">
              <a:spcBef>
                <a:spcPct val="0"/>
              </a:spcBef>
            </a:pPr>
            <a:endParaRPr lang="en-GB">
              <a:solidFill>
                <a:srgbClr val="FF0000"/>
              </a:solidFill>
            </a:endParaRPr>
          </a:p>
        </p:txBody>
      </p:sp>
      <p:sp>
        <p:nvSpPr>
          <p:cNvPr id="128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76F89A5C-2740-4EE9-95AE-B890B4EA863E}" type="slidenum">
              <a:rPr lang="fi-FI" smtClean="0">
                <a:ea typeface="Gotham Book"/>
              </a:rPr>
              <a:pPr defTabSz="446088" fontAlgn="base">
                <a:spcBef>
                  <a:spcPct val="0"/>
                </a:spcBef>
                <a:spcAft>
                  <a:spcPct val="0"/>
                </a:spcAft>
              </a:pPr>
              <a:t>19</a:t>
            </a:fld>
            <a:endParaRPr lang="it-IT">
              <a:ea typeface="Gotham Book"/>
            </a:endParaRPr>
          </a:p>
        </p:txBody>
      </p:sp>
      <p:graphicFrame>
        <p:nvGraphicFramePr>
          <p:cNvPr id="1286" name="Object 262">
            <a:hlinkClick r:id="" action="ppaction://ole?verb=0"/>
          </p:cNvPr>
          <p:cNvGraphicFramePr>
            <a:graphicFrameLocks/>
          </p:cNvGraphicFramePr>
          <p:nvPr/>
        </p:nvGraphicFramePr>
        <p:xfrm>
          <a:off x="1588" y="4964113"/>
          <a:ext cx="6796087" cy="3560762"/>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
                  <p:embed followColorScheme="full"/>
                </p:oleObj>
              </mc:Choice>
              <mc:Fallback>
                <p:oleObj name="Graphique Microsoft Excel" r:id="rId4" imgW="9763221" imgH="6648464" progId="">
                  <p:embed followColorScheme="full"/>
                  <p:pic>
                    <p:nvPicPr>
                      <p:cNvPr id="1286" name="Object 262">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4964113"/>
                        <a:ext cx="6796087" cy="3560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xfrm>
            <a:off x="590550" y="7123113"/>
            <a:ext cx="3951288" cy="2924175"/>
          </a:xfrm>
          <a:noFill/>
        </p:spPr>
        <p:txBody>
          <a:bodyPr wrap="square" numCol="1" anchor="t" anchorCtr="0" compatLnSpc="1">
            <a:prstTxWarp prst="textNoShape">
              <a:avLst/>
            </a:prstTxWarp>
          </a:bodyPr>
          <a:lstStyle/>
          <a:p>
            <a:pPr eaLnBrk="1" hangingPunct="1">
              <a:spcBef>
                <a:spcPct val="0"/>
              </a:spcBef>
            </a:pPr>
            <a:r>
              <a:rPr lang="it-IT" sz="1200" i="1" u="sng">
                <a:solidFill>
                  <a:srgbClr val="0070C0"/>
                </a:solidFill>
                <a:latin typeface="Calibri" pitchFamily="34" charset="0"/>
                <a:hlinkClick r:id="rId3"/>
              </a:rPr>
              <a:t> http://corrosion.kaist.ac.kr/download/2008-1/chap11.pdf </a:t>
            </a:r>
            <a:r>
              <a:rPr lang="it-IT"/>
              <a:t> </a:t>
            </a:r>
          </a:p>
          <a:p>
            <a:pPr eaLnBrk="1" hangingPunct="1">
              <a:spcBef>
                <a:spcPct val="0"/>
              </a:spcBef>
            </a:pPr>
            <a:r>
              <a:rPr lang="it-IT" sz="1200" i="1" u="sng">
                <a:solidFill>
                  <a:srgbClr val="0070C0"/>
                </a:solidFill>
                <a:latin typeface="Calibri" pitchFamily="34" charset="0"/>
              </a:rPr>
              <a:t>Ugitech: comunicazione privata</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DD5699E8-0B2D-4EA9-A400-8CF7C5D9D97E}" type="slidenum">
              <a:rPr lang="fi-FI" smtClean="0">
                <a:ea typeface="Gotham Book"/>
              </a:rPr>
              <a:pPr defTabSz="446088" fontAlgn="base">
                <a:spcBef>
                  <a:spcPct val="0"/>
                </a:spcBef>
                <a:spcAft>
                  <a:spcPct val="0"/>
                </a:spcAft>
              </a:pPr>
              <a:t>20</a:t>
            </a:fld>
            <a:endParaRPr lang="it-IT">
              <a:ea typeface="Gotham Book"/>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0C969275-ABCE-4E19-96DB-2D1410729D13}" type="slidenum">
              <a:rPr lang="fi-FI" smtClean="0">
                <a:ea typeface="Gotham Book"/>
              </a:rPr>
              <a:pPr defTabSz="446088" fontAlgn="base">
                <a:spcBef>
                  <a:spcPct val="0"/>
                </a:spcBef>
                <a:spcAft>
                  <a:spcPct val="0"/>
                </a:spcAft>
              </a:pPr>
              <a:t>21</a:t>
            </a:fld>
            <a:endParaRPr lang="it-IT">
              <a:ea typeface="Gotham Book"/>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fr-F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389A8812-2D09-4BF3-B7CB-8E74D84FA0D8}" type="slidenum">
              <a:rPr lang="fi-FI" smtClean="0">
                <a:ea typeface="Gotham Book"/>
              </a:rPr>
              <a:pPr defTabSz="446088" fontAlgn="base">
                <a:spcBef>
                  <a:spcPct val="0"/>
                </a:spcBef>
                <a:spcAft>
                  <a:spcPct val="0"/>
                </a:spcAft>
              </a:pPr>
              <a:t>22</a:t>
            </a:fld>
            <a:endParaRPr lang="it-IT">
              <a:ea typeface="Gotham Book"/>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A78EFA03-297A-42FD-97FF-EF677E5EB5F8}" type="slidenum">
              <a:rPr lang="fi-FI" smtClean="0">
                <a:ea typeface="Gotham Book"/>
              </a:rPr>
              <a:pPr defTabSz="446088" fontAlgn="base">
                <a:spcBef>
                  <a:spcPct val="0"/>
                </a:spcBef>
                <a:spcAft>
                  <a:spcPct val="0"/>
                </a:spcAft>
              </a:pPr>
              <a:t>23</a:t>
            </a:fld>
            <a:endParaRPr lang="it-IT">
              <a:ea typeface="Gotham Book"/>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49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z="1800">
              <a:solidFill>
                <a:srgbClr val="FF0000"/>
              </a:solidFill>
            </a:endParaRPr>
          </a:p>
        </p:txBody>
      </p:sp>
      <p:sp>
        <p:nvSpPr>
          <p:cNvPr id="849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97AF68BA-B76F-4F94-84AA-6581BBCFC794}" type="slidenum">
              <a:rPr lang="fi-FI" smtClean="0">
                <a:ea typeface="Gotham Book"/>
              </a:rPr>
              <a:pPr defTabSz="446088" fontAlgn="base">
                <a:spcBef>
                  <a:spcPct val="0"/>
                </a:spcBef>
                <a:spcAft>
                  <a:spcPct val="0"/>
                </a:spcAft>
              </a:pPr>
              <a:t>24</a:t>
            </a:fld>
            <a:endParaRPr lang="it-IT">
              <a:ea typeface="Gotham Book"/>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50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8F95E036-CD64-4CF7-A0BE-9D38D17EB4EA}" type="slidenum">
              <a:rPr lang="fi-FI" smtClean="0">
                <a:ea typeface="Gotham Book"/>
              </a:rPr>
              <a:pPr defTabSz="446088" fontAlgn="base">
                <a:spcBef>
                  <a:spcPct val="0"/>
                </a:spcBef>
                <a:spcAft>
                  <a:spcPct val="0"/>
                </a:spcAft>
              </a:pPr>
              <a:t>4</a:t>
            </a:fld>
            <a:endParaRPr lang="it-IT">
              <a:ea typeface="Gotham Book"/>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70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870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E67335CC-4968-47F2-83C7-A6AA786F84CF}" type="slidenum">
              <a:rPr lang="fi-FI" smtClean="0">
                <a:ea typeface="Gotham Book"/>
              </a:rPr>
              <a:pPr defTabSz="446088" fontAlgn="base">
                <a:spcBef>
                  <a:spcPct val="0"/>
                </a:spcBef>
                <a:spcAft>
                  <a:spcPct val="0"/>
                </a:spcAft>
              </a:pPr>
              <a:t>25</a:t>
            </a:fld>
            <a:endParaRPr lang="it-IT">
              <a:ea typeface="Gotham Book"/>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01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9011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8FD1E61D-8BB6-4F60-9AD1-B01598F1FA96}" type="slidenum">
              <a:rPr lang="fi-FI" smtClean="0">
                <a:ea typeface="Gotham Book"/>
              </a:rPr>
              <a:pPr defTabSz="446088" fontAlgn="base">
                <a:spcBef>
                  <a:spcPct val="0"/>
                </a:spcBef>
                <a:spcAft>
                  <a:spcPct val="0"/>
                </a:spcAft>
              </a:pPr>
              <a:t>27</a:t>
            </a:fld>
            <a:endParaRPr lang="it-IT">
              <a:ea typeface="Gotham Book"/>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21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921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3DEBB5A2-78D1-425B-A170-1C65B659CBC3}" type="slidenum">
              <a:rPr lang="fi-FI" smtClean="0">
                <a:ea typeface="Gotham Book"/>
              </a:rPr>
              <a:pPr defTabSz="446088" fontAlgn="base">
                <a:spcBef>
                  <a:spcPct val="0"/>
                </a:spcBef>
                <a:spcAft>
                  <a:spcPct val="0"/>
                </a:spcAft>
              </a:pPr>
              <a:t>28</a:t>
            </a:fld>
            <a:endParaRPr lang="it-IT">
              <a:ea typeface="Gotham Book"/>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1FF4241D-63AC-4182-8D98-2107BE238FC2}" type="slidenum">
              <a:rPr lang="fi-FI" smtClean="0">
                <a:ea typeface="Gotham Book"/>
              </a:rPr>
              <a:pPr defTabSz="446088" fontAlgn="base">
                <a:spcBef>
                  <a:spcPct val="0"/>
                </a:spcBef>
                <a:spcAft>
                  <a:spcPct val="0"/>
                </a:spcAft>
              </a:pPr>
              <a:t>29</a:t>
            </a:fld>
            <a:endParaRPr lang="it-IT">
              <a:ea typeface="Gotham Book"/>
            </a:endParaRPr>
          </a:p>
        </p:txBody>
      </p:sp>
      <p:pic>
        <p:nvPicPr>
          <p:cNvPr id="94211" name="Picture 17"/>
          <p:cNvPicPr>
            <a:picLocks noChangeAspect="1" noChangeArrowheads="1"/>
          </p:cNvPicPr>
          <p:nvPr/>
        </p:nvPicPr>
        <p:blipFill>
          <a:blip r:embed="rId3"/>
          <a:srcRect/>
          <a:stretch>
            <a:fillRect/>
          </a:stretch>
        </p:blipFill>
        <p:spPr bwMode="auto">
          <a:xfrm>
            <a:off x="1311275" y="5754688"/>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450" y="5416550"/>
            <a:ext cx="5438775" cy="346075"/>
          </a:xfrm>
          <a:solidFill>
            <a:srgbClr val="FCFF91"/>
          </a:solidFill>
          <a:ln>
            <a:solidFill>
              <a:srgbClr val="000000"/>
            </a:solidFill>
            <a:miter lim="800000"/>
            <a:headEnd/>
            <a:tailEnd/>
          </a:ln>
          <a:effectLst>
            <a:outerShdw dist="107763" dir="2700000" algn="ctr" rotWithShape="0">
              <a:srgbClr val="808080"/>
            </a:outerShdw>
          </a:effectLst>
        </p:spPr>
        <p:txBody>
          <a:bodyPr wrap="square">
            <a:spAutoFit/>
          </a:bodyPr>
          <a:lstStyle/>
          <a:p>
            <a:pPr defTabSz="447582" eaLnBrk="1" fontAlgn="auto" hangingPunct="1">
              <a:spcBef>
                <a:spcPct val="50000"/>
              </a:spcBef>
              <a:spcAft>
                <a:spcPts val="0"/>
              </a:spcAft>
              <a:defRPr/>
            </a:pPr>
            <a:endParaRPr lang="fr-FR" sz="1600" dirty="0">
              <a:solidFill>
                <a:srgbClr val="000000"/>
              </a:solidFill>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62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962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82F726DD-6EDA-4E5A-9470-6F64211493DA}" type="slidenum">
              <a:rPr lang="fi-FI" smtClean="0">
                <a:ea typeface="Gotham Book"/>
              </a:rPr>
              <a:pPr defTabSz="446088" fontAlgn="base">
                <a:spcBef>
                  <a:spcPct val="0"/>
                </a:spcBef>
                <a:spcAft>
                  <a:spcPct val="0"/>
                </a:spcAft>
              </a:pPr>
              <a:t>30</a:t>
            </a:fld>
            <a:endParaRPr lang="it-IT">
              <a:ea typeface="Gotham Book"/>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983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983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52B8FC30-BB94-4575-94D5-0C22A4B2E806}" type="slidenum">
              <a:rPr lang="fi-FI" smtClean="0">
                <a:ea typeface="Gotham Book"/>
              </a:rPr>
              <a:pPr defTabSz="446088" fontAlgn="base">
                <a:spcBef>
                  <a:spcPct val="0"/>
                </a:spcBef>
                <a:spcAft>
                  <a:spcPct val="0"/>
                </a:spcAft>
              </a:pPr>
              <a:t>31</a:t>
            </a:fld>
            <a:endParaRPr lang="it-IT">
              <a:ea typeface="Gotham Book"/>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03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03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5AE3E433-6FC0-4B55-A221-ACAD76D6F538}" type="slidenum">
              <a:rPr lang="fi-FI" smtClean="0">
                <a:ea typeface="Gotham Book"/>
              </a:rPr>
              <a:pPr defTabSz="446088" fontAlgn="base">
                <a:spcBef>
                  <a:spcPct val="0"/>
                </a:spcBef>
                <a:spcAft>
                  <a:spcPct val="0"/>
                </a:spcAft>
              </a:pPr>
              <a:t>32</a:t>
            </a:fld>
            <a:endParaRPr lang="it-IT">
              <a:ea typeface="Gotham Book"/>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24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24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6095388E-C25E-4779-B684-2E88AC445840}" type="slidenum">
              <a:rPr lang="fi-FI" smtClean="0">
                <a:ea typeface="Gotham Book"/>
              </a:rPr>
              <a:pPr defTabSz="446088" fontAlgn="base">
                <a:spcBef>
                  <a:spcPct val="0"/>
                </a:spcBef>
                <a:spcAft>
                  <a:spcPct val="0"/>
                </a:spcAft>
              </a:pPr>
              <a:t>33</a:t>
            </a:fld>
            <a:endParaRPr lang="it-IT">
              <a:ea typeface="Gotham Book"/>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44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44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75B29C12-7950-4198-AA85-49BF894659C6}" type="slidenum">
              <a:rPr lang="fi-FI" smtClean="0">
                <a:ea typeface="Gotham Book"/>
              </a:rPr>
              <a:pPr defTabSz="446088" fontAlgn="base">
                <a:spcBef>
                  <a:spcPct val="0"/>
                </a:spcBef>
                <a:spcAft>
                  <a:spcPct val="0"/>
                </a:spcAft>
              </a:pPr>
              <a:t>34</a:t>
            </a:fld>
            <a:endParaRPr lang="it-IT">
              <a:ea typeface="Gotham Book"/>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64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64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482955A4-9613-4706-A987-B8DB81A26A18}" type="slidenum">
              <a:rPr lang="fi-FI" smtClean="0">
                <a:ea typeface="Gotham Book"/>
              </a:rPr>
              <a:pPr defTabSz="446088" fontAlgn="base">
                <a:spcBef>
                  <a:spcPct val="0"/>
                </a:spcBef>
                <a:spcAft>
                  <a:spcPct val="0"/>
                </a:spcAft>
              </a:pPr>
              <a:t>35</a:t>
            </a:fld>
            <a:endParaRPr lang="it-IT">
              <a:ea typeface="Gotham Book"/>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71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5698C216-C212-4D79-9A07-719162D5BE29}" type="slidenum">
              <a:rPr lang="fi-FI" smtClean="0">
                <a:ea typeface="Gotham Book"/>
              </a:rPr>
              <a:pPr defTabSz="446088" fontAlgn="base">
                <a:spcBef>
                  <a:spcPct val="0"/>
                </a:spcBef>
                <a:spcAft>
                  <a:spcPct val="0"/>
                </a:spcAft>
              </a:pPr>
              <a:t>5</a:t>
            </a:fld>
            <a:endParaRPr lang="it-IT">
              <a:ea typeface="Gotham Book"/>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319C4DDF-21AB-4B02-A1F3-7F9D989C4307}" type="slidenum">
              <a:rPr lang="fi-FI" smtClean="0">
                <a:ea typeface="Gotham Book"/>
              </a:rPr>
              <a:pPr defTabSz="446088" fontAlgn="base">
                <a:spcBef>
                  <a:spcPct val="0"/>
                </a:spcBef>
                <a:spcAft>
                  <a:spcPct val="0"/>
                </a:spcAft>
              </a:pPr>
              <a:t>36</a:t>
            </a:fld>
            <a:endParaRPr lang="it-IT">
              <a:ea typeface="Gotham Book"/>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z="2000">
              <a:solidFill>
                <a:srgbClr val="FF0000"/>
              </a:solidFill>
            </a:endParaRPr>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E6E3A79A-3927-487D-AA78-D707A7C46A41}" type="slidenum">
              <a:rPr lang="fi-FI" smtClean="0">
                <a:ea typeface="Gotham Book"/>
              </a:rPr>
              <a:pPr defTabSz="446088" fontAlgn="base">
                <a:spcBef>
                  <a:spcPct val="0"/>
                </a:spcBef>
                <a:spcAft>
                  <a:spcPct val="0"/>
                </a:spcAft>
              </a:pPr>
              <a:t>37</a:t>
            </a:fld>
            <a:endParaRPr lang="it-IT">
              <a:ea typeface="Gotham Book"/>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26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126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6BF2D47F-CC01-45D7-96A9-D4913882ADF3}" type="slidenum">
              <a:rPr lang="fi-FI" smtClean="0">
                <a:ea typeface="Gotham Book"/>
              </a:rPr>
              <a:pPr defTabSz="446088" fontAlgn="base">
                <a:spcBef>
                  <a:spcPct val="0"/>
                </a:spcBef>
                <a:spcAft>
                  <a:spcPct val="0"/>
                </a:spcAft>
              </a:pPr>
              <a:t>38</a:t>
            </a:fld>
            <a:endParaRPr lang="it-IT">
              <a:ea typeface="Gotham Book"/>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46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1469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89180C16-7C24-4284-BC42-9DB515835AD5}" type="slidenum">
              <a:rPr lang="fi-FI" smtClean="0">
                <a:ea typeface="Gotham Book"/>
              </a:rPr>
              <a:pPr defTabSz="446088" fontAlgn="base">
                <a:spcBef>
                  <a:spcPct val="0"/>
                </a:spcBef>
                <a:spcAft>
                  <a:spcPct val="0"/>
                </a:spcAft>
              </a:pPr>
              <a:t>39</a:t>
            </a:fld>
            <a:endParaRPr lang="it-IT">
              <a:ea typeface="Gotham Book"/>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67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167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4C7E2605-0D06-4B0C-B6AF-E8C51E994202}" type="slidenum">
              <a:rPr lang="fi-FI" smtClean="0">
                <a:ea typeface="Gotham Book"/>
              </a:rPr>
              <a:pPr defTabSz="446088" fontAlgn="base">
                <a:spcBef>
                  <a:spcPct val="0"/>
                </a:spcBef>
                <a:spcAft>
                  <a:spcPct val="0"/>
                </a:spcAft>
              </a:pPr>
              <a:t>40</a:t>
            </a:fld>
            <a:endParaRPr lang="it-IT">
              <a:ea typeface="Gotham Book"/>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87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187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49014112-CEF8-4A57-BF94-2134CB3B2409}" type="slidenum">
              <a:rPr lang="fi-FI" smtClean="0">
                <a:ea typeface="Gotham Book"/>
              </a:rPr>
              <a:pPr defTabSz="446088" fontAlgn="base">
                <a:spcBef>
                  <a:spcPct val="0"/>
                </a:spcBef>
                <a:spcAft>
                  <a:spcPct val="0"/>
                </a:spcAft>
              </a:pPr>
              <a:t>41</a:t>
            </a:fld>
            <a:endParaRPr lang="it-IT">
              <a:ea typeface="Gotham Book"/>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08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2083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EC467F74-F8F4-4B9D-831B-15194A5D93C2}" type="slidenum">
              <a:rPr lang="fi-FI" smtClean="0">
                <a:ea typeface="Gotham Book"/>
              </a:rPr>
              <a:pPr defTabSz="446088" fontAlgn="base">
                <a:spcBef>
                  <a:spcPct val="0"/>
                </a:spcBef>
                <a:spcAft>
                  <a:spcPct val="0"/>
                </a:spcAft>
              </a:pPr>
              <a:t>42</a:t>
            </a:fld>
            <a:endParaRPr lang="it-IT">
              <a:ea typeface="Gotham Book"/>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28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2288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231AEE8D-3585-4EEA-9DB5-00D6C5F4E888}" type="slidenum">
              <a:rPr lang="fi-FI" smtClean="0">
                <a:ea typeface="Gotham Book"/>
              </a:rPr>
              <a:pPr defTabSz="446088" fontAlgn="base">
                <a:spcBef>
                  <a:spcPct val="0"/>
                </a:spcBef>
                <a:spcAft>
                  <a:spcPct val="0"/>
                </a:spcAft>
              </a:pPr>
              <a:t>43</a:t>
            </a:fld>
            <a:endParaRPr lang="it-IT">
              <a:ea typeface="Gotham Book"/>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49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2493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9160B5AD-C20D-45EC-B707-9248FFCF42DA}" type="slidenum">
              <a:rPr lang="fi-FI" smtClean="0">
                <a:ea typeface="Gotham Book"/>
              </a:rPr>
              <a:pPr defTabSz="446088" fontAlgn="base">
                <a:spcBef>
                  <a:spcPct val="0"/>
                </a:spcBef>
                <a:spcAft>
                  <a:spcPct val="0"/>
                </a:spcAft>
              </a:pPr>
              <a:t>44</a:t>
            </a:fld>
            <a:endParaRPr lang="it-IT">
              <a:ea typeface="Gotham Book"/>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80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280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B44F2C2B-E3B1-43F6-9DEB-5FC87E049441}" type="slidenum">
              <a:rPr lang="fi-FI" smtClean="0">
                <a:ea typeface="Gotham Book"/>
              </a:rPr>
              <a:pPr defTabSz="446088" fontAlgn="base">
                <a:spcBef>
                  <a:spcPct val="0"/>
                </a:spcBef>
                <a:spcAft>
                  <a:spcPct val="0"/>
                </a:spcAft>
              </a:pPr>
              <a:t>46</a:t>
            </a:fld>
            <a:endParaRPr lang="it-IT">
              <a:ea typeface="Gotham Book"/>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91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4F5F692F-134F-4AB7-B220-52B64CEFB0C2}" type="slidenum">
              <a:rPr lang="fi-FI" smtClean="0">
                <a:ea typeface="Gotham Book"/>
              </a:rPr>
              <a:pPr defTabSz="446088" fontAlgn="base">
                <a:spcBef>
                  <a:spcPct val="0"/>
                </a:spcBef>
                <a:spcAft>
                  <a:spcPct val="0"/>
                </a:spcAft>
              </a:pPr>
              <a:t>6</a:t>
            </a:fld>
            <a:endParaRPr lang="it-IT">
              <a:ea typeface="Gotham Book"/>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23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423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046A74D6-DE58-4F74-A0FB-BCB9C9580B8C}" type="slidenum">
              <a:rPr lang="fi-FI" smtClean="0">
                <a:ea typeface="Gotham Book"/>
              </a:rPr>
              <a:pPr defTabSz="446088" fontAlgn="base">
                <a:spcBef>
                  <a:spcPct val="0"/>
                </a:spcBef>
                <a:spcAft>
                  <a:spcPct val="0"/>
                </a:spcAft>
              </a:pPr>
              <a:t>59</a:t>
            </a:fld>
            <a:endParaRPr lang="it-IT">
              <a:ea typeface="Gotham Book"/>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5213E5E8-AD0A-43D7-A3EE-D6B2F52897E3}" type="slidenum">
              <a:rPr lang="fi-FI" smtClean="0">
                <a:ea typeface="Gotham Book"/>
              </a:rPr>
              <a:pPr defTabSz="446088" fontAlgn="base">
                <a:spcBef>
                  <a:spcPct val="0"/>
                </a:spcBef>
                <a:spcAft>
                  <a:spcPct val="0"/>
                </a:spcAft>
              </a:pPr>
              <a:t>7</a:t>
            </a:fld>
            <a:endParaRPr lang="it-IT">
              <a:ea typeface="Gotham Book"/>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542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9A6DCE08-F95F-4C4B-B430-5A8879354146}" type="slidenum">
              <a:rPr lang="fi-FI" smtClean="0">
                <a:ea typeface="Gotham Book"/>
              </a:rPr>
              <a:pPr defTabSz="446088" fontAlgn="base">
                <a:spcBef>
                  <a:spcPct val="0"/>
                </a:spcBef>
                <a:spcAft>
                  <a:spcPct val="0"/>
                </a:spcAft>
              </a:pPr>
              <a:t>9</a:t>
            </a:fld>
            <a:endParaRPr lang="it-IT">
              <a:ea typeface="Gotham Book"/>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63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563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01D3F549-80DF-4D7F-8A47-E32B33D825BF}" type="slidenum">
              <a:rPr lang="fi-FI" smtClean="0">
                <a:ea typeface="Gotham Book"/>
              </a:rPr>
              <a:pPr defTabSz="446088" fontAlgn="base">
                <a:spcBef>
                  <a:spcPct val="0"/>
                </a:spcBef>
                <a:spcAft>
                  <a:spcPct val="0"/>
                </a:spcAft>
              </a:pPr>
              <a:t>10</a:t>
            </a:fld>
            <a:endParaRPr lang="it-IT">
              <a:ea typeface="Gotham Book"/>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593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FBE0B48E-AAE8-4C44-8580-7EDE92D2BD69}" type="slidenum">
              <a:rPr lang="fi-FI" smtClean="0">
                <a:ea typeface="Gotham Book"/>
              </a:rPr>
              <a:pPr defTabSz="446088" fontAlgn="base">
                <a:spcBef>
                  <a:spcPct val="0"/>
                </a:spcBef>
                <a:spcAft>
                  <a:spcPct val="0"/>
                </a:spcAft>
              </a:pPr>
              <a:t>12</a:t>
            </a:fld>
            <a:endParaRPr lang="it-IT">
              <a:ea typeface="Gotham Book"/>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088" fontAlgn="base">
              <a:spcBef>
                <a:spcPct val="0"/>
              </a:spcBef>
              <a:spcAft>
                <a:spcPct val="0"/>
              </a:spcAft>
            </a:pPr>
            <a:fld id="{678C87BE-1F20-4CA0-A366-2EC232AB155B}" type="slidenum">
              <a:rPr lang="fi-FI" smtClean="0">
                <a:ea typeface="Gotham Book"/>
              </a:rPr>
              <a:pPr defTabSz="446088" fontAlgn="base">
                <a:spcBef>
                  <a:spcPct val="0"/>
                </a:spcBef>
                <a:spcAft>
                  <a:spcPct val="0"/>
                </a:spcAft>
              </a:pPr>
              <a:t>14</a:t>
            </a:fld>
            <a:endParaRPr lang="it-IT">
              <a:ea typeface="Gotham Book"/>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A416F12-1E77-4023-BDF8-D43B0DE5ACA3}" type="slidenum">
              <a:rPr lang="fr-BE"/>
              <a:pPr>
                <a:defRPr/>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A4C94082-FCB3-429E-A43F-D0629BC9BCB8}"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AC14A9B0-1236-40C8-B82A-2066659E1012}" type="slidenum">
              <a:rPr lang="fr-BE"/>
              <a:pPr>
                <a:defRPr/>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3EB994F-B1F7-496E-A2B5-54CBE792A62B}"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AF8D05B6-1A36-4202-BEB7-02D6A111FC9C}" type="slidenum">
              <a:rPr lang="fr-BE"/>
              <a:pPr>
                <a:defRPr/>
              </a:pPr>
              <a:t>‹#›</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53AD9D7-5355-4FD2-A9D0-EDE224653D82}" type="slidenum">
              <a:rPr lang="fr-BE"/>
              <a:pPr>
                <a:defRPr/>
              </a:pPr>
              <a:t>‹#›</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AE1E8F27-AD16-4097-9C71-0C723A2D3712}" type="slidenum">
              <a:rPr lang="fr-BE"/>
              <a:pPr>
                <a:defRPr/>
              </a:pPr>
              <a:t>‹#›</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B27D39A9-7878-4CAE-886B-05BD8DF071A7}" type="slidenum">
              <a:rPr lang="fr-BE"/>
              <a:pPr>
                <a:defRPr/>
              </a:pPr>
              <a:t>‹#›</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E939D17B-5DEC-49B4-91B2-899366383D3C}" type="slidenum">
              <a:rPr lang="fr-BE"/>
              <a:pPr>
                <a:defRPr/>
              </a:pPr>
              <a:t>‹#›</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A9A812B3-C410-41ED-AC46-E7584E31E5DF}" type="slidenum">
              <a:rPr lang="fr-BE"/>
              <a:pPr>
                <a:defRPr/>
              </a:pPr>
              <a:t>‹#›</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9F6A5D15-3189-460B-9ED0-8617D2A66456}"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C3CA9E0-A1D0-4A6E-8942-E5EC886C14DF}" type="slidenum">
              <a:rPr lang="fr-BE"/>
              <a:pPr>
                <a:defRPr/>
              </a:pPr>
              <a:t>‹#›</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6843B146-98E2-4A1B-BB37-D7551C529DE8}" type="slidenum">
              <a:rPr lang="fr-BE"/>
              <a:pPr>
                <a:defRPr/>
              </a:pPr>
              <a:t>‹#›</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4DC2D88-2BF5-43F7-ADF3-C030BB2818B6}" type="slidenum">
              <a:rPr lang="fr-BE"/>
              <a:pPr>
                <a:defRPr/>
              </a:pPr>
              <a:t>‹#›</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84A1A0A-9B4D-472D-85B2-2AF1691CD4CC}" type="slidenum">
              <a:rPr lang="fr-BE"/>
              <a:pPr>
                <a:defRPr/>
              </a:pPr>
              <a:t>‹#›</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0CFFE3E-0B3E-41EE-8344-EF11142C7AC5}" type="slidenum">
              <a:rPr lang="fr-BE"/>
              <a:pPr>
                <a:defRPr/>
              </a:pPr>
              <a:t>‹#›</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5D4FA87-094D-4DF6-A955-BC464912F488}" type="slidenum">
              <a:rPr lang="fr-BE"/>
              <a:pPr>
                <a:defRPr/>
              </a:pPr>
              <a:t>‹#›</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CB8A060-6271-49D0-A141-667D413B928A}" type="slidenum">
              <a:rPr lang="fr-BE"/>
              <a:pPr>
                <a:defRPr/>
              </a:pPr>
              <a:t>‹#›</a:t>
            </a:fld>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52B2F5FF-4B37-47CF-B737-E7ECC8C9B9E5}" type="slidenum">
              <a:rPr lang="fr-BE"/>
              <a:pPr>
                <a:defRPr/>
              </a:pPr>
              <a:t>‹#›</a:t>
            </a:fld>
            <a:endParaRPr lang="fr-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D21620BE-BD95-47D5-9FB6-5A4449A61560}" type="slidenum">
              <a:rPr lang="fr-BE"/>
              <a:pPr>
                <a:defRPr/>
              </a:pPr>
              <a:t>‹#›</a:t>
            </a:fld>
            <a:endParaRPr lang="fr-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B668ECF7-3536-4625-AD09-02AC5A882567}" type="slidenum">
              <a:rPr lang="fr-BE"/>
              <a:pPr>
                <a:defRPr/>
              </a:pPr>
              <a:t>‹#›</a:t>
            </a:fld>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BC244D7F-8B07-4A1C-B8B8-444D24A18337}" type="slidenum">
              <a:rPr lang="fr-BE"/>
              <a:pPr>
                <a:defRPr/>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29C51684-4CA7-4D7F-B52C-5FACFFC6E15E}" type="slidenum">
              <a:rPr lang="fr-BE"/>
              <a:pPr>
                <a:defRPr/>
              </a:pPr>
              <a:t>‹#›</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A54E4D7-8ED5-4D6A-A039-0071BB763A42}" type="slidenum">
              <a:rPr lang="fr-BE"/>
              <a:pPr>
                <a:defRPr/>
              </a:pPr>
              <a:t>‹#›</a:t>
            </a:fld>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D2EC5860-F0E4-45CF-8648-4B702222775B}" type="slidenum">
              <a:rPr lang="fr-BE"/>
              <a:pPr>
                <a:defRPr/>
              </a:pPr>
              <a:t>‹#›</a:t>
            </a:fld>
            <a:endParaRPr lang="fr-B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74CC295-4663-47CA-A3E2-605BF8C99736}" type="slidenum">
              <a:rPr lang="fr-BE"/>
              <a:pPr>
                <a:defRPr/>
              </a:pPr>
              <a:t>‹#›</a:t>
            </a:fld>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C52B629A-B748-45D0-B948-9CE64D80C280}"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6966A9DF-23A4-41AB-A639-955EF6502016}"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9" name="Slide Number Placeholder 8"/>
          <p:cNvSpPr>
            <a:spLocks noGrp="1"/>
          </p:cNvSpPr>
          <p:nvPr>
            <p:ph type="sldNum" sz="quarter" idx="12"/>
          </p:nvPr>
        </p:nvSpPr>
        <p:spPr/>
        <p:txBody>
          <a:bodyPr/>
          <a:lstStyle>
            <a:lvl1pPr>
              <a:defRPr/>
            </a:lvl1pPr>
          </a:lstStyle>
          <a:p>
            <a:pPr>
              <a:defRPr/>
            </a:pPr>
            <a:fld id="{CFC24A7A-0429-44A0-92F0-6C833DEB3735}"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5" name="Slide Number Placeholder 4"/>
          <p:cNvSpPr>
            <a:spLocks noGrp="1"/>
          </p:cNvSpPr>
          <p:nvPr>
            <p:ph type="sldNum" sz="quarter" idx="12"/>
          </p:nvPr>
        </p:nvSpPr>
        <p:spPr/>
        <p:txBody>
          <a:bodyPr/>
          <a:lstStyle>
            <a:lvl1pPr>
              <a:defRPr/>
            </a:lvl1pPr>
          </a:lstStyle>
          <a:p>
            <a:pPr>
              <a:defRPr/>
            </a:pPr>
            <a:fld id="{7F153614-82AE-4981-AABD-64DAE14C6731}"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4" name="Slide Number Placeholder 3"/>
          <p:cNvSpPr>
            <a:spLocks noGrp="1"/>
          </p:cNvSpPr>
          <p:nvPr>
            <p:ph type="sldNum" sz="quarter" idx="12"/>
          </p:nvPr>
        </p:nvSpPr>
        <p:spPr/>
        <p:txBody>
          <a:bodyPr/>
          <a:lstStyle>
            <a:lvl1pPr>
              <a:defRPr/>
            </a:lvl1pPr>
          </a:lstStyle>
          <a:p>
            <a:pPr>
              <a:defRPr/>
            </a:pPr>
            <a:fld id="{3D6DA45B-9624-4CD9-A065-484E19054E1B}" type="slidenum">
              <a:rPr lang="fr-BE"/>
              <a:pPr>
                <a:defRPr/>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9B109D1A-CE8B-445A-9E9D-E1C83201BEC0}"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47582" fontAlgn="auto">
              <a:spcBef>
                <a:spcPts val="0"/>
              </a:spcBef>
              <a:spcAft>
                <a:spcPts val="0"/>
              </a:spcAft>
              <a:defRPr>
                <a:latin typeface="+mn-lt"/>
                <a:cs typeface="+mn-cs"/>
              </a:defRPr>
            </a:lvl1pPr>
          </a:lstStyle>
          <a:p>
            <a:pPr>
              <a:defRPr/>
            </a:pPr>
            <a:endParaRPr lang="fr-BE"/>
          </a:p>
        </p:txBody>
      </p:sp>
      <p:sp>
        <p:nvSpPr>
          <p:cNvPr id="7" name="Slide Number Placeholder 6"/>
          <p:cNvSpPr>
            <a:spLocks noGrp="1"/>
          </p:cNvSpPr>
          <p:nvPr>
            <p:ph type="sldNum" sz="quarter" idx="12"/>
          </p:nvPr>
        </p:nvSpPr>
        <p:spPr/>
        <p:txBody>
          <a:bodyPr/>
          <a:lstStyle>
            <a:lvl1pPr>
              <a:defRPr/>
            </a:lvl1pPr>
          </a:lstStyle>
          <a:p>
            <a:pPr>
              <a:defRPr/>
            </a:pPr>
            <a:fld id="{12930653-012A-4565-AB8B-00154C1C4F84}"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75779" name="Text Placeholder 2"/>
          <p:cNvSpPr>
            <a:spLocks noGrp="1"/>
          </p:cNvSpPr>
          <p:nvPr>
            <p:ph type="body" idx="1"/>
          </p:nvPr>
        </p:nvSpPr>
        <p:spPr bwMode="auto">
          <a:xfrm>
            <a:off x="457200" y="1600200"/>
            <a:ext cx="822960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Slide Number Placeholder 5"/>
          <p:cNvSpPr>
            <a:spLocks noGrp="1"/>
          </p:cNvSpPr>
          <p:nvPr>
            <p:ph type="sldNum" sz="quarter" idx="4"/>
          </p:nvPr>
        </p:nvSpPr>
        <p:spPr>
          <a:xfrm>
            <a:off x="8845550" y="6623050"/>
            <a:ext cx="396875" cy="365125"/>
          </a:xfrm>
          <a:prstGeom prst="rect">
            <a:avLst/>
          </a:prstGeom>
        </p:spPr>
        <p:txBody>
          <a:bodyPr vert="horz" lIns="91440" tIns="45720" rIns="91440" bIns="45720" rtlCol="0" anchor="ctr"/>
          <a:lstStyle>
            <a:lvl1pPr algn="r" defTabSz="447582" fontAlgn="auto">
              <a:spcBef>
                <a:spcPts val="0"/>
              </a:spcBef>
              <a:spcAft>
                <a:spcPts val="0"/>
              </a:spcAft>
              <a:defRPr sz="1200">
                <a:solidFill>
                  <a:schemeClr val="bg1"/>
                </a:solidFill>
                <a:latin typeface="+mn-lt"/>
                <a:cs typeface="+mn-cs"/>
              </a:defRPr>
            </a:lvl1pPr>
          </a:lstStyle>
          <a:p>
            <a:pPr>
              <a:defRPr/>
            </a:pPr>
            <a:fld id="{0891EC91-2B66-4C9D-A2EC-FFCFDB4768A5}" type="slidenum">
              <a:rPr lang="fr-BE"/>
              <a:pPr>
                <a:defRPr/>
              </a:pPr>
              <a:t>‹#›</a:t>
            </a:fld>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defTabSz="447582" fontAlgn="auto">
              <a:spcBef>
                <a:spcPts val="0"/>
              </a:spcBef>
              <a:spcAft>
                <a:spcPts val="0"/>
              </a:spcAft>
              <a:defRPr/>
            </a:pPr>
            <a:r>
              <a:rPr lang="it-IT"/>
              <a:t>Resistenza alla corrosione degli acciai inossidabili</a:t>
            </a:r>
            <a:endParaRPr lang="it-IT" dirty="0"/>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FC00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47582"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47582"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47582" fontAlgn="auto">
              <a:spcBef>
                <a:spcPts val="0"/>
              </a:spcBef>
              <a:spcAft>
                <a:spcPts val="0"/>
              </a:spcAft>
              <a:defRPr sz="1200">
                <a:solidFill>
                  <a:schemeClr val="tx1">
                    <a:tint val="75000"/>
                  </a:schemeClr>
                </a:solidFill>
                <a:latin typeface="+mn-lt"/>
                <a:cs typeface="+mn-cs"/>
              </a:defRPr>
            </a:lvl1pPr>
          </a:lstStyle>
          <a:p>
            <a:pPr>
              <a:defRPr/>
            </a:pPr>
            <a:fld id="{C7C4CDD5-1EFD-493B-98D4-7D43A2B3E715}" type="slidenum">
              <a:rPr lang="fr-BE"/>
              <a:pPr>
                <a:defRPr/>
              </a:pPr>
              <a:t>‹#›</a:t>
            </a:fld>
            <a:endParaRPr lang="fr-BE"/>
          </a:p>
        </p:txBody>
      </p:sp>
      <p:sp>
        <p:nvSpPr>
          <p:cNvPr id="7" name="Rectangle 6"/>
          <p:cNvSpPr/>
          <p:nvPr/>
        </p:nvSpPr>
        <p:spPr>
          <a:xfrm>
            <a:off x="8964613" y="0"/>
            <a:ext cx="17938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7582"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47582"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47582"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47582" fontAlgn="auto">
              <a:spcBef>
                <a:spcPts val="0"/>
              </a:spcBef>
              <a:spcAft>
                <a:spcPts val="0"/>
              </a:spcAft>
              <a:defRPr sz="1200">
                <a:solidFill>
                  <a:schemeClr val="tx1">
                    <a:tint val="75000"/>
                  </a:schemeClr>
                </a:solidFill>
                <a:latin typeface="+mn-lt"/>
                <a:cs typeface="+mn-cs"/>
              </a:defRPr>
            </a:lvl1pPr>
          </a:lstStyle>
          <a:p>
            <a:pPr>
              <a:defRPr/>
            </a:pPr>
            <a:fld id="{962B74AC-0CF1-4DC7-A486-B0BD8EB54930}" type="slidenum">
              <a:rPr lang="fr-BE"/>
              <a:pPr>
                <a:defRPr/>
              </a:pPr>
              <a:t>‹#›</a:t>
            </a:fld>
            <a:endParaRPr lang="fr-BE"/>
          </a:p>
        </p:txBody>
      </p:sp>
      <p:sp>
        <p:nvSpPr>
          <p:cNvPr id="7" name="Rectangle 6"/>
          <p:cNvSpPr/>
          <p:nvPr/>
        </p:nvSpPr>
        <p:spPr>
          <a:xfrm>
            <a:off x="8964613" y="0"/>
            <a:ext cx="1793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7582"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inlesssteelrebar.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worldstainless.org/Files/issf/Education/Italian/Capitolo_09_Unione_e_fabbricazione_di_acciai_inossidabili_2018.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worldstainless.org/Files/issf/Education/Italian/Capitolo_04_Cosa_sono_gli_acciai_inossidabili_2018.zip"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orldstainless.org/Files/issf/Education/Italian/Capitolo_08_Superfici_di_acciaio_inossidabile_2018.zip" TargetMode="External"/><Relationship Id="rId2" Type="http://schemas.openxmlformats.org/officeDocument/2006/relationships/hyperlink" Target="http://www.worldstainless.org/Files/issf/non-image-files/PDF/Euro_Inox/RoughnessMeasurement_EN.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orldstainless.org/Files/issf/Education/Italian/Capitolo_11_Sostenibilita_degli_acciai_inossidabili_2018.zip"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worldstainless.org/Files/issf/Education/Italian/Capitolo_01_Arte_2018.zip" TargetMode="External"/><Relationship Id="rId2" Type="http://schemas.openxmlformats.org/officeDocument/2006/relationships/hyperlink" Target="http://www.worldstainless.org/Files/issf/Education/Italian/Capitolo_02_Applicazioni_2018.zi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kb.osu.edu/dspace/bitstream/handle/1811/45442/FrankelG_JournalElectrochemicalSociety_1998_v145n6_p2186-2198.pdf?sequence=1" TargetMode="External"/><Relationship Id="rId13" Type="http://schemas.openxmlformats.org/officeDocument/2006/relationships/hyperlink" Target="http://www.bssa.org.uk/topics.php?article=668" TargetMode="External"/><Relationship Id="rId18" Type="http://schemas.openxmlformats.org/officeDocument/2006/relationships/hyperlink" Target="http://www.bssa.org.uk/topics.php?article=44" TargetMode="External"/><Relationship Id="rId3" Type="http://schemas.openxmlformats.org/officeDocument/2006/relationships/hyperlink" Target="http://www.worldstainless.org/Files/issf/Education_references/Zrefs_on_corrosion.zip" TargetMode="External"/><Relationship Id="rId7" Type="http://schemas.openxmlformats.org/officeDocument/2006/relationships/hyperlink" Target="http://www.bssa.org.uk/topics.php?article=111" TargetMode="External"/><Relationship Id="rId12" Type="http://schemas.openxmlformats.org/officeDocument/2006/relationships/hyperlink" Target="http://en.wikipedia.org/wiki/Galvanic_corrosion" TargetMode="External"/><Relationship Id="rId17" Type="http://schemas.openxmlformats.org/officeDocument/2006/relationships/hyperlink" Target="http://www.bssa.org.uk/topics.php?article=606" TargetMode="External"/><Relationship Id="rId2" Type="http://schemas.openxmlformats.org/officeDocument/2006/relationships/hyperlink" Target="http://corrosion.kaist.ac.kr/" TargetMode="External"/><Relationship Id="rId16" Type="http://schemas.openxmlformats.org/officeDocument/2006/relationships/hyperlink" Target="http://www.aperam.com/uploads/stainlesseurope/TechnicalPublications/Duplex_Maastricht_EN-22p-7064Ko.pdf" TargetMode="External"/><Relationship Id="rId1" Type="http://schemas.openxmlformats.org/officeDocument/2006/relationships/slideLayout" Target="../slideLayouts/slideLayout2.xml"/><Relationship Id="rId6" Type="http://schemas.openxmlformats.org/officeDocument/2006/relationships/hyperlink" Target="http://mee-inc.com/esca.html" TargetMode="External"/><Relationship Id="rId11" Type="http://schemas.openxmlformats.org/officeDocument/2006/relationships/hyperlink" Target="http://www.imoa.info/download_files/stainless-steel/IMOA_Houska-Selecting_Stainless_Steel_for_Optimum_Perormance.pdf" TargetMode="External"/><Relationship Id="rId5" Type="http://schemas.openxmlformats.org/officeDocument/2006/relationships/hyperlink" Target="http://www.corrosionclinic.com/corrosion_online_lectures/ME303L10.HTM" TargetMode="External"/><Relationship Id="rId15" Type="http://schemas.openxmlformats.org/officeDocument/2006/relationships/hyperlink" Target="http://www.outokumpu.com/en/stainless-steel/grades/duplex/Pages/default.aspx" TargetMode="External"/><Relationship Id="rId10" Type="http://schemas.openxmlformats.org/officeDocument/2006/relationships/hyperlink" Target="http://www.imoa.info/molybdenum-uses/molybdenum-grade-stainless-steels/steel-grades.php" TargetMode="External"/><Relationship Id="rId19" Type="http://schemas.openxmlformats.org/officeDocument/2006/relationships/hyperlink" Target="http://www.bssa.org.uk/topics.php?article=46" TargetMode="External"/><Relationship Id="rId4" Type="http://schemas.openxmlformats.org/officeDocument/2006/relationships/hyperlink" Target="http://corrosion-doctors.org/Corrosion-History/Course.htm" TargetMode="External"/><Relationship Id="rId9" Type="http://schemas.openxmlformats.org/officeDocument/2006/relationships/hyperlink" Target="http://www.imoa.info/download_files/stainless-steel/Duplex_Stainless_Steel_3rd_Edition.pdf" TargetMode="External"/><Relationship Id="rId14" Type="http://schemas.openxmlformats.org/officeDocument/2006/relationships/hyperlink" Target="http://www.stainless-steel-world.net/pdf/SSW_0812_duplex.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ctrTitle"/>
          </p:nvPr>
        </p:nvSpPr>
        <p:spPr/>
        <p:txBody>
          <a:bodyPr/>
          <a:lstStyle/>
          <a:p>
            <a:pPr eaLnBrk="1" hangingPunct="1"/>
            <a:r>
              <a:rPr lang="it-IT" sz="3600"/>
              <a:t>Presentazione di supporto</a:t>
            </a:r>
            <a:r>
              <a:rPr lang="it-IT"/>
              <a:t> </a:t>
            </a:r>
            <a:r>
              <a:rPr lang="it-IT" sz="3600"/>
              <a:t>per i docenti di Architettura e Ingegneria civile</a:t>
            </a:r>
          </a:p>
        </p:txBody>
      </p:sp>
      <p:sp>
        <p:nvSpPr>
          <p:cNvPr id="3" name="Subtitle 2"/>
          <p:cNvSpPr>
            <a:spLocks noGrp="1"/>
          </p:cNvSpPr>
          <p:nvPr>
            <p:ph type="subTitle" idx="1"/>
          </p:nvPr>
        </p:nvSpPr>
        <p:spPr/>
        <p:txBody>
          <a:bodyPr rtlCol="0">
            <a:noAutofit/>
          </a:bodyPr>
          <a:lstStyle/>
          <a:p>
            <a:pPr eaLnBrk="1" fontAlgn="auto" hangingPunct="1">
              <a:spcAft>
                <a:spcPts val="0"/>
              </a:spcAft>
              <a:defRPr/>
            </a:pPr>
            <a:r>
              <a:rPr lang="it-IT" sz="4000" b="1">
                <a:solidFill>
                  <a:srgbClr val="FFC000"/>
                </a:solidFill>
              </a:rPr>
              <a:t>Capitolo 05: </a:t>
            </a:r>
            <a:br/>
            <a:r>
              <a:rPr lang="it-IT" sz="4000" b="1" dirty="0">
                <a:solidFill>
                  <a:srgbClr val="FFC000"/>
                </a:solidFill>
              </a:rPr>
              <a:t>Resistenza alla corrosione degli acciai inossidabili</a:t>
            </a:r>
          </a:p>
        </p:txBody>
      </p:sp>
      <p:sp>
        <p:nvSpPr>
          <p:cNvPr id="3993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9E3241C-8E0F-497D-A0F0-32885C1B1A1D}" type="slidenum">
              <a:rPr lang="fr-BE">
                <a:cs typeface="Arial" charset="0"/>
              </a:rPr>
              <a:pPr defTabSz="446088" fontAlgn="base">
                <a:spcBef>
                  <a:spcPct val="0"/>
                </a:spcBef>
                <a:spcAft>
                  <a:spcPct val="0"/>
                </a:spcAft>
                <a:defRPr/>
              </a:pPr>
              <a:t>1</a:t>
            </a:fld>
            <a:endParaRPr lang="it-I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it-IT"/>
              <a:t>Danno allo strato protettivo</a:t>
            </a:r>
          </a:p>
        </p:txBody>
      </p:sp>
      <p:sp>
        <p:nvSpPr>
          <p:cNvPr id="55298"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0F4D5C8D-B32D-42A7-A01A-722F9EA330E6}" type="slidenum">
              <a:rPr lang="fr-BE">
                <a:cs typeface="Arial" charset="0"/>
              </a:rPr>
              <a:pPr defTabSz="446088" fontAlgn="base">
                <a:spcBef>
                  <a:spcPct val="0"/>
                </a:spcBef>
                <a:spcAft>
                  <a:spcPct val="0"/>
                </a:spcAft>
                <a:defRPr/>
              </a:pPr>
              <a:t>10</a:t>
            </a:fld>
            <a:endParaRPr lang="it-IT">
              <a:cs typeface="Arial" charset="0"/>
            </a:endParaRPr>
          </a:p>
        </p:txBody>
      </p:sp>
      <p:grpSp>
        <p:nvGrpSpPr>
          <p:cNvPr id="55299" name="Group 57"/>
          <p:cNvGrpSpPr>
            <a:grpSpLocks/>
          </p:cNvGrpSpPr>
          <p:nvPr/>
        </p:nvGrpSpPr>
        <p:grpSpPr bwMode="auto">
          <a:xfrm>
            <a:off x="557213" y="1470025"/>
            <a:ext cx="3441700" cy="1389063"/>
            <a:chOff x="351" y="681"/>
            <a:chExt cx="2168" cy="875"/>
          </a:xfrm>
        </p:grpSpPr>
        <p:sp>
          <p:nvSpPr>
            <p:cNvPr id="55350"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it-IT">
                <a:latin typeface="Calibri" pitchFamily="34" charset="0"/>
              </a:endParaRPr>
            </a:p>
          </p:txBody>
        </p:sp>
        <p:sp>
          <p:nvSpPr>
            <p:cNvPr id="55351"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it-IT">
                <a:latin typeface="Calibri" pitchFamily="34" charset="0"/>
              </a:endParaRPr>
            </a:p>
          </p:txBody>
        </p:sp>
        <p:sp>
          <p:nvSpPr>
            <p:cNvPr id="55352" name="Rectangle 5"/>
            <p:cNvSpPr>
              <a:spLocks noChangeArrowheads="1"/>
            </p:cNvSpPr>
            <p:nvPr/>
          </p:nvSpPr>
          <p:spPr bwMode="auto">
            <a:xfrm>
              <a:off x="1074" y="1022"/>
              <a:ext cx="666" cy="165"/>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Pellicola passiva</a:t>
              </a:r>
            </a:p>
          </p:txBody>
        </p:sp>
        <p:sp>
          <p:nvSpPr>
            <p:cNvPr id="55353" name="Rectangle 6"/>
            <p:cNvSpPr>
              <a:spLocks noChangeArrowheads="1"/>
            </p:cNvSpPr>
            <p:nvPr/>
          </p:nvSpPr>
          <p:spPr bwMode="auto">
            <a:xfrm>
              <a:off x="858" y="681"/>
              <a:ext cx="1051" cy="213"/>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2200" b="1">
                  <a:latin typeface="Calibri" pitchFamily="34" charset="0"/>
                </a:rPr>
                <a:t>Acciaio inossidabile</a:t>
              </a:r>
              <a:endParaRPr lang="it-IT" b="1">
                <a:latin typeface="Calibri" pitchFamily="34" charset="0"/>
              </a:endParaRPr>
            </a:p>
          </p:txBody>
        </p:sp>
      </p:grpSp>
      <p:grpSp>
        <p:nvGrpSpPr>
          <p:cNvPr id="11" name="Group 56"/>
          <p:cNvGrpSpPr>
            <a:grpSpLocks/>
          </p:cNvGrpSpPr>
          <p:nvPr/>
        </p:nvGrpSpPr>
        <p:grpSpPr bwMode="auto">
          <a:xfrm>
            <a:off x="557213" y="3109913"/>
            <a:ext cx="3441700" cy="1443037"/>
            <a:chOff x="351" y="1804"/>
            <a:chExt cx="2168" cy="909"/>
          </a:xfrm>
        </p:grpSpPr>
        <p:sp>
          <p:nvSpPr>
            <p:cNvPr id="55345"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it-IT">
                <a:latin typeface="Calibri" pitchFamily="34" charset="0"/>
              </a:endParaRPr>
            </a:p>
          </p:txBody>
        </p:sp>
        <p:sp>
          <p:nvSpPr>
            <p:cNvPr id="55346"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it-IT">
                <a:latin typeface="Calibri" pitchFamily="34" charset="0"/>
              </a:endParaRPr>
            </a:p>
          </p:txBody>
        </p:sp>
        <p:sp>
          <p:nvSpPr>
            <p:cNvPr id="55347" name="Freeform 9"/>
            <p:cNvSpPr>
              <a:spLocks/>
            </p:cNvSpPr>
            <p:nvPr/>
          </p:nvSpPr>
          <p:spPr bwMode="auto">
            <a:xfrm>
              <a:off x="1095" y="2081"/>
              <a:ext cx="676" cy="278"/>
            </a:xfrm>
            <a:custGeom>
              <a:avLst/>
              <a:gdLst>
                <a:gd name="T0" fmla="*/ 0 w 1352"/>
                <a:gd name="T1" fmla="*/ 0 h 556"/>
                <a:gd name="T2" fmla="*/ 3 w 1352"/>
                <a:gd name="T3" fmla="*/ 0 h 556"/>
                <a:gd name="T4" fmla="*/ 1 w 1352"/>
                <a:gd name="T5" fmla="*/ 1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w="9525">
              <a:noFill/>
              <a:round/>
              <a:headEnd/>
              <a:tailEnd/>
            </a:ln>
          </p:spPr>
          <p:txBody>
            <a:bodyPr/>
            <a:lstStyle/>
            <a:p>
              <a:endParaRPr lang="it-IT"/>
            </a:p>
          </p:txBody>
        </p:sp>
        <p:sp>
          <p:nvSpPr>
            <p:cNvPr id="55348" name="Freeform 10"/>
            <p:cNvSpPr>
              <a:spLocks/>
            </p:cNvSpPr>
            <p:nvPr/>
          </p:nvSpPr>
          <p:spPr bwMode="auto">
            <a:xfrm>
              <a:off x="1096" y="2004"/>
              <a:ext cx="671" cy="283"/>
            </a:xfrm>
            <a:custGeom>
              <a:avLst/>
              <a:gdLst>
                <a:gd name="T0" fmla="*/ 0 w 1341"/>
                <a:gd name="T1" fmla="*/ 0 h 565"/>
                <a:gd name="T2" fmla="*/ 2 w 1341"/>
                <a:gd name="T3" fmla="*/ 2 h 565"/>
                <a:gd name="T4" fmla="*/ 3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it-IT"/>
            </a:p>
          </p:txBody>
        </p:sp>
        <p:sp>
          <p:nvSpPr>
            <p:cNvPr id="55349"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it-IT">
                <a:latin typeface="Calibri" pitchFamily="34" charset="0"/>
              </a:endParaRPr>
            </a:p>
          </p:txBody>
        </p:sp>
      </p:grpSp>
      <p:grpSp>
        <p:nvGrpSpPr>
          <p:cNvPr id="17" name="Group 55"/>
          <p:cNvGrpSpPr>
            <a:grpSpLocks/>
          </p:cNvGrpSpPr>
          <p:nvPr/>
        </p:nvGrpSpPr>
        <p:grpSpPr bwMode="auto">
          <a:xfrm>
            <a:off x="557213" y="4924425"/>
            <a:ext cx="3441700" cy="1306513"/>
            <a:chOff x="351" y="2947"/>
            <a:chExt cx="2168" cy="823"/>
          </a:xfrm>
        </p:grpSpPr>
        <p:sp>
          <p:nvSpPr>
            <p:cNvPr id="55338"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it-IT">
                <a:latin typeface="Calibri" pitchFamily="34" charset="0"/>
              </a:endParaRPr>
            </a:p>
          </p:txBody>
        </p:sp>
        <p:sp>
          <p:nvSpPr>
            <p:cNvPr id="55339"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it-IT">
                <a:latin typeface="Calibri" pitchFamily="34" charset="0"/>
              </a:endParaRPr>
            </a:p>
          </p:txBody>
        </p:sp>
        <p:sp>
          <p:nvSpPr>
            <p:cNvPr id="55340" name="Freeform 14"/>
            <p:cNvSpPr>
              <a:spLocks/>
            </p:cNvSpPr>
            <p:nvPr/>
          </p:nvSpPr>
          <p:spPr bwMode="auto">
            <a:xfrm>
              <a:off x="1097" y="3159"/>
              <a:ext cx="605" cy="258"/>
            </a:xfrm>
            <a:custGeom>
              <a:avLst/>
              <a:gdLst>
                <a:gd name="T0" fmla="*/ 0 w 1208"/>
                <a:gd name="T1" fmla="*/ 0 h 514"/>
                <a:gd name="T2" fmla="*/ 3 w 1208"/>
                <a:gd name="T3" fmla="*/ 0 h 514"/>
                <a:gd name="T4" fmla="*/ 2 w 1208"/>
                <a:gd name="T5" fmla="*/ 2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it-IT"/>
            </a:p>
          </p:txBody>
        </p:sp>
        <p:sp>
          <p:nvSpPr>
            <p:cNvPr id="55341" name="Freeform 15"/>
            <p:cNvSpPr>
              <a:spLocks/>
            </p:cNvSpPr>
            <p:nvPr/>
          </p:nvSpPr>
          <p:spPr bwMode="auto">
            <a:xfrm>
              <a:off x="1197" y="3144"/>
              <a:ext cx="400" cy="137"/>
            </a:xfrm>
            <a:custGeom>
              <a:avLst/>
              <a:gdLst>
                <a:gd name="T0" fmla="*/ 1 w 800"/>
                <a:gd name="T1" fmla="*/ 1 h 274"/>
                <a:gd name="T2" fmla="*/ 2 w 800"/>
                <a:gd name="T3" fmla="*/ 1 h 274"/>
                <a:gd name="T4" fmla="*/ 2 w 800"/>
                <a:gd name="T5" fmla="*/ 1 h 274"/>
                <a:gd name="T6" fmla="*/ 2 w 800"/>
                <a:gd name="T7" fmla="*/ 1 h 274"/>
                <a:gd name="T8" fmla="*/ 2 w 800"/>
                <a:gd name="T9" fmla="*/ 1 h 274"/>
                <a:gd name="T10" fmla="*/ 2 w 800"/>
                <a:gd name="T11" fmla="*/ 0 h 274"/>
                <a:gd name="T12" fmla="*/ 1 w 800"/>
                <a:gd name="T13" fmla="*/ 0 h 274"/>
                <a:gd name="T14" fmla="*/ 0 w 800"/>
                <a:gd name="T15" fmla="*/ 1 h 274"/>
                <a:gd name="T16" fmla="*/ 1 w 800"/>
                <a:gd name="T17" fmla="*/ 1 h 274"/>
                <a:gd name="T18" fmla="*/ 1 w 800"/>
                <a:gd name="T19" fmla="*/ 1 h 274"/>
                <a:gd name="T20" fmla="*/ 1 w 800"/>
                <a:gd name="T21" fmla="*/ 1 h 274"/>
                <a:gd name="T22" fmla="*/ 1 w 800"/>
                <a:gd name="T23" fmla="*/ 1 h 274"/>
                <a:gd name="T24" fmla="*/ 1 w 800"/>
                <a:gd name="T25" fmla="*/ 1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w="9525">
              <a:noFill/>
              <a:round/>
              <a:headEnd/>
              <a:tailEnd/>
            </a:ln>
          </p:spPr>
          <p:txBody>
            <a:bodyPr/>
            <a:lstStyle/>
            <a:p>
              <a:endParaRPr lang="it-IT"/>
            </a:p>
          </p:txBody>
        </p:sp>
        <p:sp>
          <p:nvSpPr>
            <p:cNvPr id="55342" name="Rectangle 16"/>
            <p:cNvSpPr>
              <a:spLocks noChangeArrowheads="1"/>
            </p:cNvSpPr>
            <p:nvPr/>
          </p:nvSpPr>
          <p:spPr bwMode="auto">
            <a:xfrm>
              <a:off x="1101" y="2947"/>
              <a:ext cx="609" cy="165"/>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Autoriparazione</a:t>
              </a:r>
            </a:p>
          </p:txBody>
        </p:sp>
        <p:sp>
          <p:nvSpPr>
            <p:cNvPr id="55343"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it-IT">
                <a:latin typeface="Calibri" pitchFamily="34" charset="0"/>
              </a:endParaRPr>
            </a:p>
          </p:txBody>
        </p:sp>
        <p:sp>
          <p:nvSpPr>
            <p:cNvPr id="55344"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it-IT">
                <a:latin typeface="Calibri" pitchFamily="34" charset="0"/>
              </a:endParaRPr>
            </a:p>
          </p:txBody>
        </p:sp>
      </p:grpSp>
      <p:grpSp>
        <p:nvGrpSpPr>
          <p:cNvPr id="25" name="Group 19"/>
          <p:cNvGrpSpPr>
            <a:grpSpLocks/>
          </p:cNvGrpSpPr>
          <p:nvPr/>
        </p:nvGrpSpPr>
        <p:grpSpPr bwMode="auto">
          <a:xfrm>
            <a:off x="5080000" y="1398588"/>
            <a:ext cx="3441700" cy="1517650"/>
            <a:chOff x="3200" y="881"/>
            <a:chExt cx="2168" cy="956"/>
          </a:xfrm>
        </p:grpSpPr>
        <p:sp>
          <p:nvSpPr>
            <p:cNvPr id="55332"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it-IT">
                <a:latin typeface="Calibri" pitchFamily="34" charset="0"/>
              </a:endParaRPr>
            </a:p>
          </p:txBody>
        </p:sp>
        <p:sp>
          <p:nvSpPr>
            <p:cNvPr id="55333"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it-IT">
                <a:latin typeface="Calibri" pitchFamily="34" charset="0"/>
              </a:endParaRPr>
            </a:p>
          </p:txBody>
        </p:sp>
        <p:sp>
          <p:nvSpPr>
            <p:cNvPr id="55334"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it-IT">
                <a:latin typeface="Calibri" pitchFamily="34" charset="0"/>
              </a:endParaRPr>
            </a:p>
          </p:txBody>
        </p:sp>
        <p:sp>
          <p:nvSpPr>
            <p:cNvPr id="55335"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it-IT">
                <a:latin typeface="Calibri" pitchFamily="34" charset="0"/>
              </a:endParaRPr>
            </a:p>
          </p:txBody>
        </p:sp>
        <p:sp>
          <p:nvSpPr>
            <p:cNvPr id="55336" name="Rectangle 24"/>
            <p:cNvSpPr>
              <a:spLocks noChangeArrowheads="1"/>
            </p:cNvSpPr>
            <p:nvPr/>
          </p:nvSpPr>
          <p:spPr bwMode="auto">
            <a:xfrm>
              <a:off x="3665" y="1309"/>
              <a:ext cx="1092" cy="165"/>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Rivestimento multistrato</a:t>
              </a:r>
            </a:p>
          </p:txBody>
        </p:sp>
        <p:sp>
          <p:nvSpPr>
            <p:cNvPr id="55337" name="Rectangle 25"/>
            <p:cNvSpPr>
              <a:spLocks noChangeArrowheads="1"/>
            </p:cNvSpPr>
            <p:nvPr/>
          </p:nvSpPr>
          <p:spPr bwMode="auto">
            <a:xfrm>
              <a:off x="3887" y="881"/>
              <a:ext cx="744" cy="213"/>
            </a:xfrm>
            <a:prstGeom prst="rect">
              <a:avLst/>
            </a:prstGeom>
            <a:noFill/>
            <a:ln w="9525">
              <a:noFill/>
              <a:miter lim="800000"/>
              <a:headEnd/>
              <a:tailEnd/>
            </a:ln>
          </p:spPr>
          <p:txBody>
            <a:bodyPr wrap="none" lIns="0" tIns="0" rIns="0" bIns="0">
              <a:spAutoFit/>
            </a:bodyPr>
            <a:lstStyle/>
            <a:p>
              <a:pPr algn="ctr" eaLnBrk="0" hangingPunct="0"/>
              <a:r>
                <a:rPr lang="it-IT" sz="2200" b="1">
                  <a:latin typeface="Calibri" pitchFamily="34" charset="0"/>
                </a:rPr>
                <a:t>Acciaio dolce</a:t>
              </a:r>
              <a:endParaRPr lang="it-IT" b="1">
                <a:latin typeface="Calibri" pitchFamily="34" charset="0"/>
              </a:endParaRPr>
            </a:p>
          </p:txBody>
        </p:sp>
      </p:grpSp>
      <p:grpSp>
        <p:nvGrpSpPr>
          <p:cNvPr id="32" name="Group 26"/>
          <p:cNvGrpSpPr>
            <a:grpSpLocks/>
          </p:cNvGrpSpPr>
          <p:nvPr/>
        </p:nvGrpSpPr>
        <p:grpSpPr bwMode="auto">
          <a:xfrm>
            <a:off x="5080000" y="3106738"/>
            <a:ext cx="3441700" cy="1547812"/>
            <a:chOff x="3200" y="2011"/>
            <a:chExt cx="2168" cy="975"/>
          </a:xfrm>
        </p:grpSpPr>
        <p:sp>
          <p:nvSpPr>
            <p:cNvPr id="55325"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it-IT">
                <a:latin typeface="Calibri" pitchFamily="34" charset="0"/>
              </a:endParaRPr>
            </a:p>
          </p:txBody>
        </p:sp>
        <p:sp>
          <p:nvSpPr>
            <p:cNvPr id="55326"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it-IT">
                <a:latin typeface="Calibri" pitchFamily="34" charset="0"/>
              </a:endParaRPr>
            </a:p>
          </p:txBody>
        </p:sp>
        <p:sp>
          <p:nvSpPr>
            <p:cNvPr id="55327"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it-IT">
                <a:latin typeface="Calibri" pitchFamily="34" charset="0"/>
              </a:endParaRPr>
            </a:p>
          </p:txBody>
        </p:sp>
        <p:sp>
          <p:nvSpPr>
            <p:cNvPr id="55328"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it-IT">
                <a:latin typeface="Calibri" pitchFamily="34" charset="0"/>
              </a:endParaRPr>
            </a:p>
          </p:txBody>
        </p:sp>
        <p:sp>
          <p:nvSpPr>
            <p:cNvPr id="55329" name="Freeform 31"/>
            <p:cNvSpPr>
              <a:spLocks/>
            </p:cNvSpPr>
            <p:nvPr/>
          </p:nvSpPr>
          <p:spPr bwMode="auto">
            <a:xfrm>
              <a:off x="3944" y="2275"/>
              <a:ext cx="676" cy="278"/>
            </a:xfrm>
            <a:custGeom>
              <a:avLst/>
              <a:gdLst>
                <a:gd name="T0" fmla="*/ 0 w 1352"/>
                <a:gd name="T1" fmla="*/ 0 h 556"/>
                <a:gd name="T2" fmla="*/ 3 w 1352"/>
                <a:gd name="T3" fmla="*/ 0 h 556"/>
                <a:gd name="T4" fmla="*/ 1 w 1352"/>
                <a:gd name="T5" fmla="*/ 1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w="9525">
              <a:noFill/>
              <a:round/>
              <a:headEnd/>
              <a:tailEnd/>
            </a:ln>
          </p:spPr>
          <p:txBody>
            <a:bodyPr/>
            <a:lstStyle/>
            <a:p>
              <a:endParaRPr lang="it-IT"/>
            </a:p>
          </p:txBody>
        </p:sp>
        <p:sp>
          <p:nvSpPr>
            <p:cNvPr id="55330" name="Freeform 32"/>
            <p:cNvSpPr>
              <a:spLocks/>
            </p:cNvSpPr>
            <p:nvPr/>
          </p:nvSpPr>
          <p:spPr bwMode="auto">
            <a:xfrm>
              <a:off x="3949" y="2188"/>
              <a:ext cx="671" cy="282"/>
            </a:xfrm>
            <a:custGeom>
              <a:avLst/>
              <a:gdLst>
                <a:gd name="T0" fmla="*/ 0 w 1342"/>
                <a:gd name="T1" fmla="*/ 0 h 565"/>
                <a:gd name="T2" fmla="*/ 1 w 1342"/>
                <a:gd name="T3" fmla="*/ 1 h 565"/>
                <a:gd name="T4" fmla="*/ 3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it-IT"/>
            </a:p>
          </p:txBody>
        </p:sp>
        <p:sp>
          <p:nvSpPr>
            <p:cNvPr id="55331"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it-IT">
                <a:latin typeface="Calibri" pitchFamily="34" charset="0"/>
              </a:endParaRPr>
            </a:p>
          </p:txBody>
        </p:sp>
      </p:grpSp>
      <p:grpSp>
        <p:nvGrpSpPr>
          <p:cNvPr id="40" name="Group 34"/>
          <p:cNvGrpSpPr>
            <a:grpSpLocks/>
          </p:cNvGrpSpPr>
          <p:nvPr/>
        </p:nvGrpSpPr>
        <p:grpSpPr bwMode="auto">
          <a:xfrm>
            <a:off x="5075238" y="4830763"/>
            <a:ext cx="3441700" cy="1454150"/>
            <a:chOff x="3197" y="3097"/>
            <a:chExt cx="2168" cy="916"/>
          </a:xfrm>
        </p:grpSpPr>
        <p:sp>
          <p:nvSpPr>
            <p:cNvPr id="55305"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it-IT">
                <a:latin typeface="Calibri" pitchFamily="34" charset="0"/>
              </a:endParaRPr>
            </a:p>
          </p:txBody>
        </p:sp>
        <p:sp>
          <p:nvSpPr>
            <p:cNvPr id="55306"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it-IT">
                <a:latin typeface="Calibri" pitchFamily="34" charset="0"/>
              </a:endParaRPr>
            </a:p>
          </p:txBody>
        </p:sp>
        <p:sp>
          <p:nvSpPr>
            <p:cNvPr id="55307"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it-IT">
                <a:latin typeface="Calibri" pitchFamily="34" charset="0"/>
              </a:endParaRPr>
            </a:p>
          </p:txBody>
        </p:sp>
        <p:sp>
          <p:nvSpPr>
            <p:cNvPr id="55308"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it-IT">
                <a:latin typeface="Calibri" pitchFamily="34" charset="0"/>
              </a:endParaRPr>
            </a:p>
          </p:txBody>
        </p:sp>
        <p:sp>
          <p:nvSpPr>
            <p:cNvPr id="55309" name="Rectangle 39"/>
            <p:cNvSpPr>
              <a:spLocks noChangeArrowheads="1"/>
            </p:cNvSpPr>
            <p:nvPr/>
          </p:nvSpPr>
          <p:spPr bwMode="auto">
            <a:xfrm>
              <a:off x="3769" y="3097"/>
              <a:ext cx="1082" cy="165"/>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b="1">
                  <a:latin typeface="Calibri" pitchFamily="34" charset="0"/>
                </a:rPr>
                <a:t>Prodotti di corrosione</a:t>
              </a:r>
            </a:p>
          </p:txBody>
        </p:sp>
        <p:sp>
          <p:nvSpPr>
            <p:cNvPr id="55310" name="Freeform 40"/>
            <p:cNvSpPr>
              <a:spLocks/>
            </p:cNvSpPr>
            <p:nvPr/>
          </p:nvSpPr>
          <p:spPr bwMode="auto">
            <a:xfrm>
              <a:off x="4099" y="3337"/>
              <a:ext cx="458" cy="202"/>
            </a:xfrm>
            <a:custGeom>
              <a:avLst/>
              <a:gdLst>
                <a:gd name="T0" fmla="*/ 0 w 963"/>
                <a:gd name="T1" fmla="*/ 1 h 397"/>
                <a:gd name="T2" fmla="*/ 0 w 963"/>
                <a:gd name="T3" fmla="*/ 1 h 397"/>
                <a:gd name="T4" fmla="*/ 1 w 963"/>
                <a:gd name="T5" fmla="*/ 1 h 397"/>
                <a:gd name="T6" fmla="*/ 1 w 963"/>
                <a:gd name="T7" fmla="*/ 1 h 397"/>
                <a:gd name="T8" fmla="*/ 1 w 963"/>
                <a:gd name="T9" fmla="*/ 1 h 397"/>
                <a:gd name="T10" fmla="*/ 1 w 963"/>
                <a:gd name="T11" fmla="*/ 0 h 397"/>
                <a:gd name="T12" fmla="*/ 0 w 963"/>
                <a:gd name="T13" fmla="*/ 0 h 397"/>
                <a:gd name="T14" fmla="*/ 0 w 963"/>
                <a:gd name="T15" fmla="*/ 1 h 397"/>
                <a:gd name="T16" fmla="*/ 0 w 963"/>
                <a:gd name="T17" fmla="*/ 1 h 397"/>
                <a:gd name="T18" fmla="*/ 0 w 963"/>
                <a:gd name="T19" fmla="*/ 1 h 397"/>
                <a:gd name="T20" fmla="*/ 0 w 963"/>
                <a:gd name="T21" fmla="*/ 1 h 397"/>
                <a:gd name="T22" fmla="*/ 0 w 963"/>
                <a:gd name="T23" fmla="*/ 1 h 397"/>
                <a:gd name="T24" fmla="*/ 0 w 963"/>
                <a:gd name="T25" fmla="*/ 1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w="9525">
              <a:noFill/>
              <a:round/>
              <a:headEnd/>
              <a:tailEnd/>
            </a:ln>
          </p:spPr>
          <p:txBody>
            <a:bodyPr/>
            <a:lstStyle/>
            <a:p>
              <a:endParaRPr lang="it-IT"/>
            </a:p>
          </p:txBody>
        </p:sp>
        <p:sp>
          <p:nvSpPr>
            <p:cNvPr id="55311" name="Freeform 41"/>
            <p:cNvSpPr>
              <a:spLocks/>
            </p:cNvSpPr>
            <p:nvPr/>
          </p:nvSpPr>
          <p:spPr bwMode="auto">
            <a:xfrm>
              <a:off x="3942" y="3373"/>
              <a:ext cx="648" cy="292"/>
            </a:xfrm>
            <a:custGeom>
              <a:avLst/>
              <a:gdLst>
                <a:gd name="T0" fmla="*/ 0 w 1360"/>
                <a:gd name="T1" fmla="*/ 0 h 574"/>
                <a:gd name="T2" fmla="*/ 2 w 1360"/>
                <a:gd name="T3" fmla="*/ 0 h 574"/>
                <a:gd name="T4" fmla="*/ 1 w 1360"/>
                <a:gd name="T5" fmla="*/ 2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w="9525">
              <a:noFill/>
              <a:round/>
              <a:headEnd/>
              <a:tailEnd/>
            </a:ln>
          </p:spPr>
          <p:txBody>
            <a:bodyPr/>
            <a:lstStyle/>
            <a:p>
              <a:endParaRPr lang="it-IT"/>
            </a:p>
          </p:txBody>
        </p:sp>
        <p:sp>
          <p:nvSpPr>
            <p:cNvPr id="55312" name="Freeform 42"/>
            <p:cNvSpPr>
              <a:spLocks/>
            </p:cNvSpPr>
            <p:nvPr/>
          </p:nvSpPr>
          <p:spPr bwMode="auto">
            <a:xfrm>
              <a:off x="3927" y="3328"/>
              <a:ext cx="738" cy="337"/>
            </a:xfrm>
            <a:custGeom>
              <a:avLst/>
              <a:gdLst>
                <a:gd name="T0" fmla="*/ 0 w 1549"/>
                <a:gd name="T1" fmla="*/ 1 h 662"/>
                <a:gd name="T2" fmla="*/ 0 w 1549"/>
                <a:gd name="T3" fmla="*/ 1 h 662"/>
                <a:gd name="T4" fmla="*/ 0 w 1549"/>
                <a:gd name="T5" fmla="*/ 1 h 662"/>
                <a:gd name="T6" fmla="*/ 0 w 1549"/>
                <a:gd name="T7" fmla="*/ 1 h 662"/>
                <a:gd name="T8" fmla="*/ 0 w 1549"/>
                <a:gd name="T9" fmla="*/ 1 h 662"/>
                <a:gd name="T10" fmla="*/ 0 w 1549"/>
                <a:gd name="T11" fmla="*/ 1 h 662"/>
                <a:gd name="T12" fmla="*/ 0 w 1549"/>
                <a:gd name="T13" fmla="*/ 1 h 662"/>
                <a:gd name="T14" fmla="*/ 0 w 1549"/>
                <a:gd name="T15" fmla="*/ 1 h 662"/>
                <a:gd name="T16" fmla="*/ 0 w 1549"/>
                <a:gd name="T17" fmla="*/ 1 h 662"/>
                <a:gd name="T18" fmla="*/ 0 w 1549"/>
                <a:gd name="T19" fmla="*/ 1 h 662"/>
                <a:gd name="T20" fmla="*/ 0 w 1549"/>
                <a:gd name="T21" fmla="*/ 1 h 662"/>
                <a:gd name="T22" fmla="*/ 0 w 1549"/>
                <a:gd name="T23" fmla="*/ 1 h 662"/>
                <a:gd name="T24" fmla="*/ 0 w 1549"/>
                <a:gd name="T25" fmla="*/ 1 h 662"/>
                <a:gd name="T26" fmla="*/ 0 w 1549"/>
                <a:gd name="T27" fmla="*/ 1 h 662"/>
                <a:gd name="T28" fmla="*/ 0 w 1549"/>
                <a:gd name="T29" fmla="*/ 1 h 662"/>
                <a:gd name="T30" fmla="*/ 0 w 1549"/>
                <a:gd name="T31" fmla="*/ 1 h 662"/>
                <a:gd name="T32" fmla="*/ 0 w 1549"/>
                <a:gd name="T33" fmla="*/ 1 h 662"/>
                <a:gd name="T34" fmla="*/ 0 w 1549"/>
                <a:gd name="T35" fmla="*/ 1 h 662"/>
                <a:gd name="T36" fmla="*/ 0 w 1549"/>
                <a:gd name="T37" fmla="*/ 1 h 662"/>
                <a:gd name="T38" fmla="*/ 1 w 1549"/>
                <a:gd name="T39" fmla="*/ 2 h 662"/>
                <a:gd name="T40" fmla="*/ 0 w 1549"/>
                <a:gd name="T41" fmla="*/ 1 h 662"/>
                <a:gd name="T42" fmla="*/ 0 w 1549"/>
                <a:gd name="T43" fmla="*/ 2 h 662"/>
                <a:gd name="T44" fmla="*/ 0 w 1549"/>
                <a:gd name="T45" fmla="*/ 1 h 662"/>
                <a:gd name="T46" fmla="*/ 1 w 1549"/>
                <a:gd name="T47" fmla="*/ 2 h 662"/>
                <a:gd name="T48" fmla="*/ 0 w 1549"/>
                <a:gd name="T49" fmla="*/ 2 h 662"/>
                <a:gd name="T50" fmla="*/ 1 w 1549"/>
                <a:gd name="T51" fmla="*/ 2 h 662"/>
                <a:gd name="T52" fmla="*/ 1 w 1549"/>
                <a:gd name="T53" fmla="*/ 2 h 662"/>
                <a:gd name="T54" fmla="*/ 1 w 1549"/>
                <a:gd name="T55" fmla="*/ 2 h 662"/>
                <a:gd name="T56" fmla="*/ 1 w 1549"/>
                <a:gd name="T57" fmla="*/ 2 h 662"/>
                <a:gd name="T58" fmla="*/ 1 w 1549"/>
                <a:gd name="T59" fmla="*/ 1 h 662"/>
                <a:gd name="T60" fmla="*/ 1 w 1549"/>
                <a:gd name="T61" fmla="*/ 1 h 662"/>
                <a:gd name="T62" fmla="*/ 1 w 1549"/>
                <a:gd name="T63" fmla="*/ 1 h 662"/>
                <a:gd name="T64" fmla="*/ 1 w 1549"/>
                <a:gd name="T65" fmla="*/ 1 h 662"/>
                <a:gd name="T66" fmla="*/ 1 w 1549"/>
                <a:gd name="T67" fmla="*/ 1 h 662"/>
                <a:gd name="T68" fmla="*/ 1 w 1549"/>
                <a:gd name="T69" fmla="*/ 1 h 662"/>
                <a:gd name="T70" fmla="*/ 1 w 1549"/>
                <a:gd name="T71" fmla="*/ 1 h 662"/>
                <a:gd name="T72" fmla="*/ 1 w 1549"/>
                <a:gd name="T73" fmla="*/ 1 h 662"/>
                <a:gd name="T74" fmla="*/ 1 w 1549"/>
                <a:gd name="T75" fmla="*/ 1 h 662"/>
                <a:gd name="T76" fmla="*/ 1 w 1549"/>
                <a:gd name="T77" fmla="*/ 1 h 662"/>
                <a:gd name="T78" fmla="*/ 1 w 1549"/>
                <a:gd name="T79" fmla="*/ 1 h 662"/>
                <a:gd name="T80" fmla="*/ 2 w 1549"/>
                <a:gd name="T81" fmla="*/ 1 h 662"/>
                <a:gd name="T82" fmla="*/ 1 w 1549"/>
                <a:gd name="T83" fmla="*/ 1 h 662"/>
                <a:gd name="T84" fmla="*/ 1 w 1549"/>
                <a:gd name="T85" fmla="*/ 1 h 662"/>
                <a:gd name="T86" fmla="*/ 1 w 1549"/>
                <a:gd name="T87" fmla="*/ 1 h 662"/>
                <a:gd name="T88" fmla="*/ 2 w 1549"/>
                <a:gd name="T89" fmla="*/ 1 h 662"/>
                <a:gd name="T90" fmla="*/ 2 w 1549"/>
                <a:gd name="T91" fmla="*/ 1 h 662"/>
                <a:gd name="T92" fmla="*/ 1 w 1549"/>
                <a:gd name="T93" fmla="*/ 1 h 662"/>
                <a:gd name="T94" fmla="*/ 1 w 1549"/>
                <a:gd name="T95" fmla="*/ 1 h 662"/>
                <a:gd name="T96" fmla="*/ 1 w 1549"/>
                <a:gd name="T97" fmla="*/ 1 h 662"/>
                <a:gd name="T98" fmla="*/ 1 w 1549"/>
                <a:gd name="T99" fmla="*/ 1 h 662"/>
                <a:gd name="T100" fmla="*/ 1 w 1549"/>
                <a:gd name="T101" fmla="*/ 1 h 662"/>
                <a:gd name="T102" fmla="*/ 1 w 1549"/>
                <a:gd name="T103" fmla="*/ 1 h 662"/>
                <a:gd name="T104" fmla="*/ 1 w 1549"/>
                <a:gd name="T105" fmla="*/ 1 h 662"/>
                <a:gd name="T106" fmla="*/ 1 w 1549"/>
                <a:gd name="T107" fmla="*/ 1 h 662"/>
                <a:gd name="T108" fmla="*/ 1 w 1549"/>
                <a:gd name="T109" fmla="*/ 2 h 662"/>
                <a:gd name="T110" fmla="*/ 1 w 1549"/>
                <a:gd name="T111" fmla="*/ 1 h 662"/>
                <a:gd name="T112" fmla="*/ 1 w 1549"/>
                <a:gd name="T113" fmla="*/ 1 h 662"/>
                <a:gd name="T114" fmla="*/ 1 w 1549"/>
                <a:gd name="T115" fmla="*/ 1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p:spPr>
          <p:txBody>
            <a:bodyPr/>
            <a:lstStyle/>
            <a:p>
              <a:endParaRPr lang="it-IT"/>
            </a:p>
          </p:txBody>
        </p:sp>
        <p:sp>
          <p:nvSpPr>
            <p:cNvPr id="55313" name="Freeform 43"/>
            <p:cNvSpPr>
              <a:spLocks/>
            </p:cNvSpPr>
            <p:nvPr/>
          </p:nvSpPr>
          <p:spPr bwMode="auto">
            <a:xfrm>
              <a:off x="3890" y="3295"/>
              <a:ext cx="749" cy="441"/>
            </a:xfrm>
            <a:custGeom>
              <a:avLst/>
              <a:gdLst>
                <a:gd name="T0" fmla="*/ 0 w 1637"/>
                <a:gd name="T1" fmla="*/ 2 h 730"/>
                <a:gd name="T2" fmla="*/ 0 w 1637"/>
                <a:gd name="T3" fmla="*/ 2 h 730"/>
                <a:gd name="T4" fmla="*/ 0 w 1637"/>
                <a:gd name="T5" fmla="*/ 1 h 730"/>
                <a:gd name="T6" fmla="*/ 0 w 1637"/>
                <a:gd name="T7" fmla="*/ 2 h 730"/>
                <a:gd name="T8" fmla="*/ 0 w 1637"/>
                <a:gd name="T9" fmla="*/ 2 h 730"/>
                <a:gd name="T10" fmla="*/ 0 w 1637"/>
                <a:gd name="T11" fmla="*/ 2 h 730"/>
                <a:gd name="T12" fmla="*/ 0 w 1637"/>
                <a:gd name="T13" fmla="*/ 3 h 730"/>
                <a:gd name="T14" fmla="*/ 0 w 1637"/>
                <a:gd name="T15" fmla="*/ 2 h 730"/>
                <a:gd name="T16" fmla="*/ 0 w 1637"/>
                <a:gd name="T17" fmla="*/ 3 h 730"/>
                <a:gd name="T18" fmla="*/ 0 w 1637"/>
                <a:gd name="T19" fmla="*/ 4 h 730"/>
                <a:gd name="T20" fmla="*/ 0 w 1637"/>
                <a:gd name="T21" fmla="*/ 4 h 730"/>
                <a:gd name="T22" fmla="*/ 0 w 1637"/>
                <a:gd name="T23" fmla="*/ 5 h 730"/>
                <a:gd name="T24" fmla="*/ 0 w 1637"/>
                <a:gd name="T25" fmla="*/ 4 h 730"/>
                <a:gd name="T26" fmla="*/ 0 w 1637"/>
                <a:gd name="T27" fmla="*/ 5 h 730"/>
                <a:gd name="T28" fmla="*/ 0 w 1637"/>
                <a:gd name="T29" fmla="*/ 5 h 730"/>
                <a:gd name="T30" fmla="*/ 0 w 1637"/>
                <a:gd name="T31" fmla="*/ 5 h 730"/>
                <a:gd name="T32" fmla="*/ 0 w 1637"/>
                <a:gd name="T33" fmla="*/ 6 h 730"/>
                <a:gd name="T34" fmla="*/ 0 w 1637"/>
                <a:gd name="T35" fmla="*/ 5 h 730"/>
                <a:gd name="T36" fmla="*/ 0 w 1637"/>
                <a:gd name="T37" fmla="*/ 7 h 730"/>
                <a:gd name="T38" fmla="*/ 1 w 1637"/>
                <a:gd name="T39" fmla="*/ 5 h 730"/>
                <a:gd name="T40" fmla="*/ 1 w 1637"/>
                <a:gd name="T41" fmla="*/ 7 h 730"/>
                <a:gd name="T42" fmla="*/ 1 w 1637"/>
                <a:gd name="T43" fmla="*/ 6 h 730"/>
                <a:gd name="T44" fmla="*/ 1 w 1637"/>
                <a:gd name="T45" fmla="*/ 8 h 730"/>
                <a:gd name="T46" fmla="*/ 1 w 1637"/>
                <a:gd name="T47" fmla="*/ 5 h 730"/>
                <a:gd name="T48" fmla="*/ 1 w 1637"/>
                <a:gd name="T49" fmla="*/ 5 h 730"/>
                <a:gd name="T50" fmla="*/ 1 w 1637"/>
                <a:gd name="T51" fmla="*/ 3 h 730"/>
                <a:gd name="T52" fmla="*/ 1 w 1637"/>
                <a:gd name="T53" fmla="*/ 3 h 730"/>
                <a:gd name="T54" fmla="*/ 1 w 1637"/>
                <a:gd name="T55" fmla="*/ 4 h 730"/>
                <a:gd name="T56" fmla="*/ 1 w 1637"/>
                <a:gd name="T57" fmla="*/ 4 h 730"/>
                <a:gd name="T58" fmla="*/ 1 w 1637"/>
                <a:gd name="T59" fmla="*/ 5 h 730"/>
                <a:gd name="T60" fmla="*/ 1 w 1637"/>
                <a:gd name="T61" fmla="*/ 7 h 730"/>
                <a:gd name="T62" fmla="*/ 1 w 1637"/>
                <a:gd name="T63" fmla="*/ 6 h 730"/>
                <a:gd name="T64" fmla="*/ 1 w 1637"/>
                <a:gd name="T65" fmla="*/ 4 h 730"/>
                <a:gd name="T66" fmla="*/ 1 w 1637"/>
                <a:gd name="T67" fmla="*/ 3 h 730"/>
                <a:gd name="T68" fmla="*/ 1 w 1637"/>
                <a:gd name="T69" fmla="*/ 2 h 730"/>
                <a:gd name="T70" fmla="*/ 1 w 1637"/>
                <a:gd name="T71" fmla="*/ 2 h 730"/>
                <a:gd name="T72" fmla="*/ 1 w 1637"/>
                <a:gd name="T73" fmla="*/ 1 h 730"/>
                <a:gd name="T74" fmla="*/ 1 w 1637"/>
                <a:gd name="T75" fmla="*/ 2 h 730"/>
                <a:gd name="T76" fmla="*/ 1 w 1637"/>
                <a:gd name="T77" fmla="*/ 0 h 730"/>
                <a:gd name="T78" fmla="*/ 1 w 1637"/>
                <a:gd name="T79" fmla="*/ 2 h 730"/>
                <a:gd name="T80" fmla="*/ 1 w 1637"/>
                <a:gd name="T81" fmla="*/ 1 h 730"/>
                <a:gd name="T82" fmla="*/ 1 w 1637"/>
                <a:gd name="T83" fmla="*/ 3 h 730"/>
                <a:gd name="T84" fmla="*/ 1 w 1637"/>
                <a:gd name="T85" fmla="*/ 3 h 730"/>
                <a:gd name="T86" fmla="*/ 1 w 1637"/>
                <a:gd name="T87" fmla="*/ 4 h 730"/>
                <a:gd name="T88" fmla="*/ 1 w 1637"/>
                <a:gd name="T89" fmla="*/ 4 h 730"/>
                <a:gd name="T90" fmla="*/ 1 w 1637"/>
                <a:gd name="T91" fmla="*/ 5 h 730"/>
                <a:gd name="T92" fmla="*/ 1 w 1637"/>
                <a:gd name="T93" fmla="*/ 5 h 730"/>
                <a:gd name="T94" fmla="*/ 1 w 1637"/>
                <a:gd name="T95" fmla="*/ 6 h 730"/>
                <a:gd name="T96" fmla="*/ 1 w 1637"/>
                <a:gd name="T97" fmla="*/ 7 h 730"/>
                <a:gd name="T98" fmla="*/ 1 w 1637"/>
                <a:gd name="T99" fmla="*/ 8 h 730"/>
                <a:gd name="T100" fmla="*/ 0 w 1637"/>
                <a:gd name="T101" fmla="*/ 7 h 730"/>
                <a:gd name="T102" fmla="*/ 0 w 1637"/>
                <a:gd name="T103" fmla="*/ 7 h 730"/>
                <a:gd name="T104" fmla="*/ 0 w 1637"/>
                <a:gd name="T105" fmla="*/ 5 h 730"/>
                <a:gd name="T106" fmla="*/ 0 w 1637"/>
                <a:gd name="T107" fmla="*/ 5 h 730"/>
                <a:gd name="T108" fmla="*/ 0 w 1637"/>
                <a:gd name="T109" fmla="*/ 5 h 730"/>
                <a:gd name="T110" fmla="*/ 0 w 1637"/>
                <a:gd name="T111" fmla="*/ 5 h 730"/>
                <a:gd name="T112" fmla="*/ 0 w 1637"/>
                <a:gd name="T113" fmla="*/ 4 h 730"/>
                <a:gd name="T114" fmla="*/ 0 w 1637"/>
                <a:gd name="T115" fmla="*/ 4 h 730"/>
                <a:gd name="T116" fmla="*/ 0 w 1637"/>
                <a:gd name="T117" fmla="*/ 2 h 730"/>
                <a:gd name="T118" fmla="*/ 0 w 1637"/>
                <a:gd name="T119" fmla="*/ 2 h 730"/>
                <a:gd name="T120" fmla="*/ 0 w 1637"/>
                <a:gd name="T121" fmla="*/ 2 h 730"/>
                <a:gd name="T122" fmla="*/ 0 w 1637"/>
                <a:gd name="T123" fmla="*/ 2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p:spPr>
          <p:txBody>
            <a:bodyPr/>
            <a:lstStyle/>
            <a:p>
              <a:endParaRPr lang="it-IT"/>
            </a:p>
          </p:txBody>
        </p:sp>
        <p:sp>
          <p:nvSpPr>
            <p:cNvPr id="55314" name="Freeform 44"/>
            <p:cNvSpPr>
              <a:spLocks/>
            </p:cNvSpPr>
            <p:nvPr/>
          </p:nvSpPr>
          <p:spPr bwMode="auto">
            <a:xfrm rot="134399">
              <a:off x="3899" y="3309"/>
              <a:ext cx="789" cy="398"/>
            </a:xfrm>
            <a:custGeom>
              <a:avLst/>
              <a:gdLst>
                <a:gd name="T0" fmla="*/ 1 w 1570"/>
                <a:gd name="T1" fmla="*/ 1 h 701"/>
                <a:gd name="T2" fmla="*/ 1 w 1570"/>
                <a:gd name="T3" fmla="*/ 1 h 701"/>
                <a:gd name="T4" fmla="*/ 0 w 1570"/>
                <a:gd name="T5" fmla="*/ 1 h 701"/>
                <a:gd name="T6" fmla="*/ 1 w 1570"/>
                <a:gd name="T7" fmla="*/ 1 h 701"/>
                <a:gd name="T8" fmla="*/ 1 w 1570"/>
                <a:gd name="T9" fmla="*/ 1 h 701"/>
                <a:gd name="T10" fmla="*/ 1 w 1570"/>
                <a:gd name="T11" fmla="*/ 1 h 701"/>
                <a:gd name="T12" fmla="*/ 1 w 1570"/>
                <a:gd name="T13" fmla="*/ 1 h 701"/>
                <a:gd name="T14" fmla="*/ 1 w 1570"/>
                <a:gd name="T15" fmla="*/ 1 h 701"/>
                <a:gd name="T16" fmla="*/ 1 w 1570"/>
                <a:gd name="T17" fmla="*/ 2 h 701"/>
                <a:gd name="T18" fmla="*/ 2 w 1570"/>
                <a:gd name="T19" fmla="*/ 2 h 701"/>
                <a:gd name="T20" fmla="*/ 1 w 1570"/>
                <a:gd name="T21" fmla="*/ 2 h 701"/>
                <a:gd name="T22" fmla="*/ 1 w 1570"/>
                <a:gd name="T23" fmla="*/ 2 h 701"/>
                <a:gd name="T24" fmla="*/ 1 w 1570"/>
                <a:gd name="T25" fmla="*/ 2 h 701"/>
                <a:gd name="T26" fmla="*/ 1 w 1570"/>
                <a:gd name="T27" fmla="*/ 2 h 701"/>
                <a:gd name="T28" fmla="*/ 1 w 1570"/>
                <a:gd name="T29" fmla="*/ 2 h 701"/>
                <a:gd name="T30" fmla="*/ 1 w 1570"/>
                <a:gd name="T31" fmla="*/ 2 h 701"/>
                <a:gd name="T32" fmla="*/ 1 w 1570"/>
                <a:gd name="T33" fmla="*/ 2 h 701"/>
                <a:gd name="T34" fmla="*/ 1 w 1570"/>
                <a:gd name="T35" fmla="*/ 3 h 701"/>
                <a:gd name="T36" fmla="*/ 1 w 1570"/>
                <a:gd name="T37" fmla="*/ 3 h 701"/>
                <a:gd name="T38" fmla="*/ 1 w 1570"/>
                <a:gd name="T39" fmla="*/ 3 h 701"/>
                <a:gd name="T40" fmla="*/ 1 w 1570"/>
                <a:gd name="T41" fmla="*/ 3 h 701"/>
                <a:gd name="T42" fmla="*/ 1 w 1570"/>
                <a:gd name="T43" fmla="*/ 3 h 701"/>
                <a:gd name="T44" fmla="*/ 2 w 1570"/>
                <a:gd name="T45" fmla="*/ 3 h 701"/>
                <a:gd name="T46" fmla="*/ 2 w 1570"/>
                <a:gd name="T47" fmla="*/ 3 h 701"/>
                <a:gd name="T48" fmla="*/ 2 w 1570"/>
                <a:gd name="T49" fmla="*/ 4 h 701"/>
                <a:gd name="T50" fmla="*/ 2 w 1570"/>
                <a:gd name="T51" fmla="*/ 4 h 701"/>
                <a:gd name="T52" fmla="*/ 2 w 1570"/>
                <a:gd name="T53" fmla="*/ 4 h 701"/>
                <a:gd name="T54" fmla="*/ 2 w 1570"/>
                <a:gd name="T55" fmla="*/ 4 h 701"/>
                <a:gd name="T56" fmla="*/ 2 w 1570"/>
                <a:gd name="T57" fmla="*/ 3 h 701"/>
                <a:gd name="T58" fmla="*/ 2 w 1570"/>
                <a:gd name="T59" fmla="*/ 3 h 701"/>
                <a:gd name="T60" fmla="*/ 2 w 1570"/>
                <a:gd name="T61" fmla="*/ 3 h 701"/>
                <a:gd name="T62" fmla="*/ 2 w 1570"/>
                <a:gd name="T63" fmla="*/ 3 h 701"/>
                <a:gd name="T64" fmla="*/ 3 w 1570"/>
                <a:gd name="T65" fmla="*/ 1 h 701"/>
                <a:gd name="T66" fmla="*/ 2 w 1570"/>
                <a:gd name="T67" fmla="*/ 2 h 701"/>
                <a:gd name="T68" fmla="*/ 3 w 1570"/>
                <a:gd name="T69" fmla="*/ 1 h 701"/>
                <a:gd name="T70" fmla="*/ 3 w 1570"/>
                <a:gd name="T71" fmla="*/ 1 h 701"/>
                <a:gd name="T72" fmla="*/ 3 w 1570"/>
                <a:gd name="T73" fmla="*/ 1 h 701"/>
                <a:gd name="T74" fmla="*/ 3 w 1570"/>
                <a:gd name="T75" fmla="*/ 1 h 701"/>
                <a:gd name="T76" fmla="*/ 3 w 1570"/>
                <a:gd name="T77" fmla="*/ 1 h 701"/>
                <a:gd name="T78" fmla="*/ 3 w 1570"/>
                <a:gd name="T79" fmla="*/ 1 h 701"/>
                <a:gd name="T80" fmla="*/ 3 w 1570"/>
                <a:gd name="T81" fmla="*/ 1 h 701"/>
                <a:gd name="T82" fmla="*/ 4 w 1570"/>
                <a:gd name="T83" fmla="*/ 1 h 701"/>
                <a:gd name="T84" fmla="*/ 3 w 1570"/>
                <a:gd name="T85" fmla="*/ 1 h 701"/>
                <a:gd name="T86" fmla="*/ 3 w 1570"/>
                <a:gd name="T87" fmla="*/ 1 h 701"/>
                <a:gd name="T88" fmla="*/ 3 w 1570"/>
                <a:gd name="T89" fmla="*/ 2 h 701"/>
                <a:gd name="T90" fmla="*/ 3 w 1570"/>
                <a:gd name="T91" fmla="*/ 1 h 701"/>
                <a:gd name="T92" fmla="*/ 3 w 1570"/>
                <a:gd name="T93" fmla="*/ 1 h 701"/>
                <a:gd name="T94" fmla="*/ 3 w 1570"/>
                <a:gd name="T95" fmla="*/ 1 h 701"/>
                <a:gd name="T96" fmla="*/ 3 w 1570"/>
                <a:gd name="T97" fmla="*/ 1 h 701"/>
                <a:gd name="T98" fmla="*/ 3 w 1570"/>
                <a:gd name="T99" fmla="*/ 2 h 701"/>
                <a:gd name="T100" fmla="*/ 3 w 1570"/>
                <a:gd name="T101" fmla="*/ 1 h 701"/>
                <a:gd name="T102" fmla="*/ 3 w 1570"/>
                <a:gd name="T103" fmla="*/ 1 h 701"/>
                <a:gd name="T104" fmla="*/ 3 w 1570"/>
                <a:gd name="T105" fmla="*/ 1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p:spPr>
          <p:txBody>
            <a:bodyPr/>
            <a:lstStyle/>
            <a:p>
              <a:endParaRPr lang="it-IT"/>
            </a:p>
          </p:txBody>
        </p:sp>
        <p:sp>
          <p:nvSpPr>
            <p:cNvPr id="55315" name="Freeform 45"/>
            <p:cNvSpPr>
              <a:spLocks/>
            </p:cNvSpPr>
            <p:nvPr/>
          </p:nvSpPr>
          <p:spPr bwMode="auto">
            <a:xfrm>
              <a:off x="4444" y="3381"/>
              <a:ext cx="133" cy="83"/>
            </a:xfrm>
            <a:custGeom>
              <a:avLst/>
              <a:gdLst>
                <a:gd name="T0" fmla="*/ 5 w 173"/>
                <a:gd name="T1" fmla="*/ 0 h 83"/>
                <a:gd name="T2" fmla="*/ 3 w 173"/>
                <a:gd name="T3" fmla="*/ 34 h 83"/>
                <a:gd name="T4" fmla="*/ 4 w 173"/>
                <a:gd name="T5" fmla="*/ 37 h 83"/>
                <a:gd name="T6" fmla="*/ 6 w 173"/>
                <a:gd name="T7" fmla="*/ 41 h 83"/>
                <a:gd name="T8" fmla="*/ 10 w 173"/>
                <a:gd name="T9" fmla="*/ 45 h 83"/>
                <a:gd name="T10" fmla="*/ 13 w 173"/>
                <a:gd name="T11" fmla="*/ 45 h 83"/>
                <a:gd name="T12" fmla="*/ 13 w 173"/>
                <a:gd name="T13" fmla="*/ 47 h 83"/>
                <a:gd name="T14" fmla="*/ 13 w 173"/>
                <a:gd name="T15" fmla="*/ 67 h 83"/>
                <a:gd name="T16" fmla="*/ 13 w 173"/>
                <a:gd name="T17" fmla="*/ 68 h 83"/>
                <a:gd name="T18" fmla="*/ 10 w 173"/>
                <a:gd name="T19" fmla="*/ 55 h 83"/>
                <a:gd name="T20" fmla="*/ 2 w 173"/>
                <a:gd name="T21" fmla="*/ 35 h 83"/>
                <a:gd name="T22" fmla="*/ 2 w 173"/>
                <a:gd name="T23" fmla="*/ 35 h 83"/>
                <a:gd name="T24" fmla="*/ 2 w 173"/>
                <a:gd name="T25" fmla="*/ 37 h 83"/>
                <a:gd name="T26" fmla="*/ 0 w 173"/>
                <a:gd name="T27" fmla="*/ 41 h 83"/>
                <a:gd name="T28" fmla="*/ 2 w 173"/>
                <a:gd name="T29" fmla="*/ 44 h 83"/>
                <a:gd name="T30" fmla="*/ 2 w 173"/>
                <a:gd name="T31" fmla="*/ 49 h 83"/>
                <a:gd name="T32" fmla="*/ 3 w 173"/>
                <a:gd name="T33" fmla="*/ 50 h 83"/>
                <a:gd name="T34" fmla="*/ 4 w 173"/>
                <a:gd name="T35" fmla="*/ 74 h 83"/>
                <a:gd name="T36" fmla="*/ 5 w 173"/>
                <a:gd name="T37" fmla="*/ 80 h 83"/>
                <a:gd name="T38" fmla="*/ 7 w 173"/>
                <a:gd name="T39" fmla="*/ 80 h 83"/>
                <a:gd name="T40" fmla="*/ 8 w 173"/>
                <a:gd name="T41" fmla="*/ 83 h 83"/>
                <a:gd name="T42" fmla="*/ 9 w 173"/>
                <a:gd name="T43" fmla="*/ 80 h 83"/>
                <a:gd name="T44" fmla="*/ 9 w 173"/>
                <a:gd name="T45" fmla="*/ 73 h 83"/>
                <a:gd name="T46" fmla="*/ 8 w 173"/>
                <a:gd name="T47" fmla="*/ 71 h 83"/>
                <a:gd name="T48" fmla="*/ 8 w 173"/>
                <a:gd name="T49" fmla="*/ 67 h 83"/>
                <a:gd name="T50" fmla="*/ 7 w 173"/>
                <a:gd name="T51" fmla="*/ 66 h 83"/>
                <a:gd name="T52" fmla="*/ 7 w 173"/>
                <a:gd name="T53" fmla="*/ 70 h 83"/>
                <a:gd name="T54" fmla="*/ 10 w 173"/>
                <a:gd name="T55" fmla="*/ 74 h 83"/>
                <a:gd name="T56" fmla="*/ 11 w 173"/>
                <a:gd name="T57" fmla="*/ 74 h 83"/>
                <a:gd name="T58" fmla="*/ 13 w 173"/>
                <a:gd name="T59" fmla="*/ 74 h 83"/>
                <a:gd name="T60" fmla="*/ 16 w 173"/>
                <a:gd name="T61" fmla="*/ 73 h 83"/>
                <a:gd name="T62" fmla="*/ 16 w 173"/>
                <a:gd name="T63" fmla="*/ 65 h 83"/>
                <a:gd name="T64" fmla="*/ 16 w 173"/>
                <a:gd name="T65" fmla="*/ 58 h 83"/>
                <a:gd name="T66" fmla="*/ 16 w 173"/>
                <a:gd name="T67" fmla="*/ 52 h 83"/>
                <a:gd name="T68" fmla="*/ 16 w 173"/>
                <a:gd name="T69" fmla="*/ 47 h 83"/>
                <a:gd name="T70" fmla="*/ 15 w 173"/>
                <a:gd name="T71" fmla="*/ 43 h 83"/>
                <a:gd name="T72" fmla="*/ 15 w 173"/>
                <a:gd name="T73" fmla="*/ 36 h 83"/>
                <a:gd name="T74" fmla="*/ 15 w 173"/>
                <a:gd name="T75" fmla="*/ 33 h 83"/>
                <a:gd name="T76" fmla="*/ 14 w 173"/>
                <a:gd name="T77" fmla="*/ 33 h 83"/>
                <a:gd name="T78" fmla="*/ 14 w 173"/>
                <a:gd name="T79" fmla="*/ 28 h 83"/>
                <a:gd name="T80" fmla="*/ 14 w 173"/>
                <a:gd name="T81" fmla="*/ 12 h 83"/>
                <a:gd name="T82" fmla="*/ 13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p:spPr>
          <p:txBody>
            <a:bodyPr/>
            <a:lstStyle/>
            <a:p>
              <a:endParaRPr lang="it-IT"/>
            </a:p>
          </p:txBody>
        </p:sp>
        <p:sp>
          <p:nvSpPr>
            <p:cNvPr id="55316" name="Freeform 46"/>
            <p:cNvSpPr>
              <a:spLocks/>
            </p:cNvSpPr>
            <p:nvPr/>
          </p:nvSpPr>
          <p:spPr bwMode="auto">
            <a:xfrm>
              <a:off x="4359" y="3441"/>
              <a:ext cx="123" cy="59"/>
            </a:xfrm>
            <a:custGeom>
              <a:avLst/>
              <a:gdLst>
                <a:gd name="T0" fmla="*/ 0 w 259"/>
                <a:gd name="T1" fmla="*/ 1 h 116"/>
                <a:gd name="T2" fmla="*/ 0 w 259"/>
                <a:gd name="T3" fmla="*/ 1 h 116"/>
                <a:gd name="T4" fmla="*/ 0 w 259"/>
                <a:gd name="T5" fmla="*/ 1 h 116"/>
                <a:gd name="T6" fmla="*/ 0 w 259"/>
                <a:gd name="T7" fmla="*/ 1 h 116"/>
                <a:gd name="T8" fmla="*/ 0 w 259"/>
                <a:gd name="T9" fmla="*/ 1 h 116"/>
                <a:gd name="T10" fmla="*/ 0 w 259"/>
                <a:gd name="T11" fmla="*/ 1 h 116"/>
                <a:gd name="T12" fmla="*/ 0 w 259"/>
                <a:gd name="T13" fmla="*/ 1 h 116"/>
                <a:gd name="T14" fmla="*/ 0 w 259"/>
                <a:gd name="T15" fmla="*/ 1 h 116"/>
                <a:gd name="T16" fmla="*/ 0 w 259"/>
                <a:gd name="T17" fmla="*/ 1 h 116"/>
                <a:gd name="T18" fmla="*/ 0 w 259"/>
                <a:gd name="T19" fmla="*/ 1 h 116"/>
                <a:gd name="T20" fmla="*/ 0 w 259"/>
                <a:gd name="T21" fmla="*/ 1 h 116"/>
                <a:gd name="T22" fmla="*/ 0 w 259"/>
                <a:gd name="T23" fmla="*/ 1 h 116"/>
                <a:gd name="T24" fmla="*/ 0 w 259"/>
                <a:gd name="T25" fmla="*/ 1 h 116"/>
                <a:gd name="T26" fmla="*/ 0 w 259"/>
                <a:gd name="T27" fmla="*/ 1 h 116"/>
                <a:gd name="T28" fmla="*/ 0 w 259"/>
                <a:gd name="T29" fmla="*/ 1 h 116"/>
                <a:gd name="T30" fmla="*/ 0 w 259"/>
                <a:gd name="T31" fmla="*/ 1 h 116"/>
                <a:gd name="T32" fmla="*/ 0 w 259"/>
                <a:gd name="T33" fmla="*/ 1 h 116"/>
                <a:gd name="T34" fmla="*/ 0 w 259"/>
                <a:gd name="T35" fmla="*/ 1 h 116"/>
                <a:gd name="T36" fmla="*/ 0 w 259"/>
                <a:gd name="T37" fmla="*/ 1 h 116"/>
                <a:gd name="T38" fmla="*/ 0 w 259"/>
                <a:gd name="T39" fmla="*/ 1 h 116"/>
                <a:gd name="T40" fmla="*/ 0 w 259"/>
                <a:gd name="T41" fmla="*/ 1 h 116"/>
                <a:gd name="T42" fmla="*/ 0 w 259"/>
                <a:gd name="T43" fmla="*/ 1 h 116"/>
                <a:gd name="T44" fmla="*/ 0 w 259"/>
                <a:gd name="T45" fmla="*/ 1 h 116"/>
                <a:gd name="T46" fmla="*/ 0 w 259"/>
                <a:gd name="T47" fmla="*/ 1 h 116"/>
                <a:gd name="T48" fmla="*/ 0 w 259"/>
                <a:gd name="T49" fmla="*/ 1 h 116"/>
                <a:gd name="T50" fmla="*/ 0 w 259"/>
                <a:gd name="T51" fmla="*/ 1 h 116"/>
                <a:gd name="T52" fmla="*/ 0 w 259"/>
                <a:gd name="T53" fmla="*/ 1 h 116"/>
                <a:gd name="T54" fmla="*/ 0 w 259"/>
                <a:gd name="T55" fmla="*/ 0 h 116"/>
                <a:gd name="T56" fmla="*/ 0 w 259"/>
                <a:gd name="T57" fmla="*/ 1 h 116"/>
                <a:gd name="T58" fmla="*/ 0 w 259"/>
                <a:gd name="T59" fmla="*/ 1 h 116"/>
                <a:gd name="T60" fmla="*/ 0 w 259"/>
                <a:gd name="T61" fmla="*/ 1 h 116"/>
                <a:gd name="T62" fmla="*/ 0 w 259"/>
                <a:gd name="T63" fmla="*/ 1 h 116"/>
                <a:gd name="T64" fmla="*/ 0 w 259"/>
                <a:gd name="T65" fmla="*/ 1 h 116"/>
                <a:gd name="T66" fmla="*/ 0 w 259"/>
                <a:gd name="T67" fmla="*/ 1 h 116"/>
                <a:gd name="T68" fmla="*/ 0 w 259"/>
                <a:gd name="T69" fmla="*/ 1 h 116"/>
                <a:gd name="T70" fmla="*/ 0 w 259"/>
                <a:gd name="T71" fmla="*/ 1 h 116"/>
                <a:gd name="T72" fmla="*/ 0 w 259"/>
                <a:gd name="T73" fmla="*/ 1 h 116"/>
                <a:gd name="T74" fmla="*/ 0 w 259"/>
                <a:gd name="T75" fmla="*/ 1 h 116"/>
                <a:gd name="T76" fmla="*/ 0 w 259"/>
                <a:gd name="T77" fmla="*/ 1 h 116"/>
                <a:gd name="T78" fmla="*/ 0 w 259"/>
                <a:gd name="T79" fmla="*/ 1 h 116"/>
                <a:gd name="T80" fmla="*/ 0 w 259"/>
                <a:gd name="T81" fmla="*/ 1 h 116"/>
                <a:gd name="T82" fmla="*/ 0 w 259"/>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p:spPr>
          <p:txBody>
            <a:bodyPr/>
            <a:lstStyle/>
            <a:p>
              <a:endParaRPr lang="it-IT"/>
            </a:p>
          </p:txBody>
        </p:sp>
        <p:sp>
          <p:nvSpPr>
            <p:cNvPr id="55317" name="Freeform 47"/>
            <p:cNvSpPr>
              <a:spLocks/>
            </p:cNvSpPr>
            <p:nvPr/>
          </p:nvSpPr>
          <p:spPr bwMode="auto">
            <a:xfrm>
              <a:off x="3949" y="3390"/>
              <a:ext cx="129" cy="42"/>
            </a:xfrm>
            <a:custGeom>
              <a:avLst/>
              <a:gdLst>
                <a:gd name="T0" fmla="*/ 0 w 270"/>
                <a:gd name="T1" fmla="*/ 0 h 83"/>
                <a:gd name="T2" fmla="*/ 0 w 270"/>
                <a:gd name="T3" fmla="*/ 1 h 83"/>
                <a:gd name="T4" fmla="*/ 0 w 270"/>
                <a:gd name="T5" fmla="*/ 1 h 83"/>
                <a:gd name="T6" fmla="*/ 0 w 270"/>
                <a:gd name="T7" fmla="*/ 1 h 83"/>
                <a:gd name="T8" fmla="*/ 0 w 270"/>
                <a:gd name="T9" fmla="*/ 1 h 83"/>
                <a:gd name="T10" fmla="*/ 0 w 270"/>
                <a:gd name="T11" fmla="*/ 1 h 83"/>
                <a:gd name="T12" fmla="*/ 0 w 270"/>
                <a:gd name="T13" fmla="*/ 1 h 83"/>
                <a:gd name="T14" fmla="*/ 0 w 270"/>
                <a:gd name="T15" fmla="*/ 1 h 83"/>
                <a:gd name="T16" fmla="*/ 0 w 270"/>
                <a:gd name="T17" fmla="*/ 1 h 83"/>
                <a:gd name="T18" fmla="*/ 0 w 270"/>
                <a:gd name="T19" fmla="*/ 1 h 83"/>
                <a:gd name="T20" fmla="*/ 0 w 270"/>
                <a:gd name="T21" fmla="*/ 1 h 83"/>
                <a:gd name="T22" fmla="*/ 0 w 270"/>
                <a:gd name="T23" fmla="*/ 1 h 83"/>
                <a:gd name="T24" fmla="*/ 0 w 270"/>
                <a:gd name="T25" fmla="*/ 1 h 83"/>
                <a:gd name="T26" fmla="*/ 0 w 270"/>
                <a:gd name="T27" fmla="*/ 1 h 83"/>
                <a:gd name="T28" fmla="*/ 0 w 270"/>
                <a:gd name="T29" fmla="*/ 1 h 83"/>
                <a:gd name="T30" fmla="*/ 0 w 270"/>
                <a:gd name="T31" fmla="*/ 1 h 83"/>
                <a:gd name="T32" fmla="*/ 0 w 270"/>
                <a:gd name="T33" fmla="*/ 1 h 83"/>
                <a:gd name="T34" fmla="*/ 0 w 270"/>
                <a:gd name="T35" fmla="*/ 1 h 83"/>
                <a:gd name="T36" fmla="*/ 0 w 270"/>
                <a:gd name="T37" fmla="*/ 1 h 83"/>
                <a:gd name="T38" fmla="*/ 0 w 270"/>
                <a:gd name="T39" fmla="*/ 1 h 83"/>
                <a:gd name="T40" fmla="*/ 0 w 270"/>
                <a:gd name="T41" fmla="*/ 1 h 83"/>
                <a:gd name="T42" fmla="*/ 0 w 270"/>
                <a:gd name="T43" fmla="*/ 1 h 83"/>
                <a:gd name="T44" fmla="*/ 0 w 270"/>
                <a:gd name="T45" fmla="*/ 1 h 83"/>
                <a:gd name="T46" fmla="*/ 0 w 270"/>
                <a:gd name="T47" fmla="*/ 1 h 83"/>
                <a:gd name="T48" fmla="*/ 0 w 270"/>
                <a:gd name="T49" fmla="*/ 1 h 83"/>
                <a:gd name="T50" fmla="*/ 0 w 270"/>
                <a:gd name="T51" fmla="*/ 1 h 83"/>
                <a:gd name="T52" fmla="*/ 0 w 270"/>
                <a:gd name="T53" fmla="*/ 1 h 83"/>
                <a:gd name="T54" fmla="*/ 0 w 270"/>
                <a:gd name="T55" fmla="*/ 1 h 83"/>
                <a:gd name="T56" fmla="*/ 0 w 270"/>
                <a:gd name="T57" fmla="*/ 1 h 83"/>
                <a:gd name="T58" fmla="*/ 0 w 270"/>
                <a:gd name="T59" fmla="*/ 1 h 83"/>
                <a:gd name="T60" fmla="*/ 0 w 270"/>
                <a:gd name="T61" fmla="*/ 1 h 83"/>
                <a:gd name="T62" fmla="*/ 0 w 270"/>
                <a:gd name="T63" fmla="*/ 1 h 83"/>
                <a:gd name="T64" fmla="*/ 0 w 270"/>
                <a:gd name="T65" fmla="*/ 1 h 83"/>
                <a:gd name="T66" fmla="*/ 0 w 270"/>
                <a:gd name="T67" fmla="*/ 1 h 83"/>
                <a:gd name="T68" fmla="*/ 0 w 270"/>
                <a:gd name="T69" fmla="*/ 1 h 83"/>
                <a:gd name="T70" fmla="*/ 0 w 270"/>
                <a:gd name="T71" fmla="*/ 1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p:spPr>
          <p:txBody>
            <a:bodyPr/>
            <a:lstStyle/>
            <a:p>
              <a:endParaRPr lang="it-IT"/>
            </a:p>
          </p:txBody>
        </p:sp>
        <p:sp>
          <p:nvSpPr>
            <p:cNvPr id="55318" name="Freeform 48"/>
            <p:cNvSpPr>
              <a:spLocks/>
            </p:cNvSpPr>
            <p:nvPr/>
          </p:nvSpPr>
          <p:spPr bwMode="auto">
            <a:xfrm>
              <a:off x="4186" y="3465"/>
              <a:ext cx="183" cy="158"/>
            </a:xfrm>
            <a:custGeom>
              <a:avLst/>
              <a:gdLst>
                <a:gd name="T0" fmla="*/ 34 w 225"/>
                <a:gd name="T1" fmla="*/ 0 h 133"/>
                <a:gd name="T2" fmla="*/ 29 w 225"/>
                <a:gd name="T3" fmla="*/ 20 h 133"/>
                <a:gd name="T4" fmla="*/ 27 w 225"/>
                <a:gd name="T5" fmla="*/ 43 h 133"/>
                <a:gd name="T6" fmla="*/ 27 w 225"/>
                <a:gd name="T7" fmla="*/ 89 h 133"/>
                <a:gd name="T8" fmla="*/ 28 w 225"/>
                <a:gd name="T9" fmla="*/ 106 h 133"/>
                <a:gd name="T10" fmla="*/ 30 w 225"/>
                <a:gd name="T11" fmla="*/ 106 h 133"/>
                <a:gd name="T12" fmla="*/ 32 w 225"/>
                <a:gd name="T13" fmla="*/ 89 h 133"/>
                <a:gd name="T14" fmla="*/ 30 w 225"/>
                <a:gd name="T15" fmla="*/ 43 h 133"/>
                <a:gd name="T16" fmla="*/ 33 w 225"/>
                <a:gd name="T17" fmla="*/ 43 h 133"/>
                <a:gd name="T18" fmla="*/ 33 w 225"/>
                <a:gd name="T19" fmla="*/ 203 h 133"/>
                <a:gd name="T20" fmla="*/ 26 w 225"/>
                <a:gd name="T21" fmla="*/ 248 h 133"/>
                <a:gd name="T22" fmla="*/ 21 w 225"/>
                <a:gd name="T23" fmla="*/ 253 h 133"/>
                <a:gd name="T24" fmla="*/ 20 w 225"/>
                <a:gd name="T25" fmla="*/ 273 h 133"/>
                <a:gd name="T26" fmla="*/ 21 w 225"/>
                <a:gd name="T27" fmla="*/ 301 h 133"/>
                <a:gd name="T28" fmla="*/ 27 w 225"/>
                <a:gd name="T29" fmla="*/ 301 h 133"/>
                <a:gd name="T30" fmla="*/ 20 w 225"/>
                <a:gd name="T31" fmla="*/ 317 h 133"/>
                <a:gd name="T32" fmla="*/ 16 w 225"/>
                <a:gd name="T33" fmla="*/ 318 h 133"/>
                <a:gd name="T34" fmla="*/ 21 w 225"/>
                <a:gd name="T35" fmla="*/ 336 h 133"/>
                <a:gd name="T36" fmla="*/ 24 w 225"/>
                <a:gd name="T37" fmla="*/ 336 h 133"/>
                <a:gd name="T38" fmla="*/ 24 w 225"/>
                <a:gd name="T39" fmla="*/ 430 h 133"/>
                <a:gd name="T40" fmla="*/ 23 w 225"/>
                <a:gd name="T41" fmla="*/ 511 h 133"/>
                <a:gd name="T42" fmla="*/ 13 w 225"/>
                <a:gd name="T43" fmla="*/ 491 h 133"/>
                <a:gd name="T44" fmla="*/ 11 w 225"/>
                <a:gd name="T45" fmla="*/ 526 h 133"/>
                <a:gd name="T46" fmla="*/ 15 w 225"/>
                <a:gd name="T47" fmla="*/ 626 h 133"/>
                <a:gd name="T48" fmla="*/ 16 w 225"/>
                <a:gd name="T49" fmla="*/ 425 h 133"/>
                <a:gd name="T50" fmla="*/ 16 w 225"/>
                <a:gd name="T51" fmla="*/ 378 h 133"/>
                <a:gd name="T52" fmla="*/ 20 w 225"/>
                <a:gd name="T53" fmla="*/ 267 h 133"/>
                <a:gd name="T54" fmla="*/ 16 w 225"/>
                <a:gd name="T55" fmla="*/ 354 h 133"/>
                <a:gd name="T56" fmla="*/ 17 w 225"/>
                <a:gd name="T57" fmla="*/ 457 h 133"/>
                <a:gd name="T58" fmla="*/ 20 w 225"/>
                <a:gd name="T59" fmla="*/ 449 h 133"/>
                <a:gd name="T60" fmla="*/ 24 w 225"/>
                <a:gd name="T61" fmla="*/ 378 h 133"/>
                <a:gd name="T62" fmla="*/ 22 w 225"/>
                <a:gd name="T63" fmla="*/ 511 h 133"/>
                <a:gd name="T64" fmla="*/ 20 w 225"/>
                <a:gd name="T65" fmla="*/ 479 h 133"/>
                <a:gd name="T66" fmla="*/ 19 w 225"/>
                <a:gd name="T67" fmla="*/ 278 h 133"/>
                <a:gd name="T68" fmla="*/ 16 w 225"/>
                <a:gd name="T69" fmla="*/ 96 h 133"/>
                <a:gd name="T70" fmla="*/ 10 w 225"/>
                <a:gd name="T71" fmla="*/ 194 h 133"/>
                <a:gd name="T72" fmla="*/ 8 w 225"/>
                <a:gd name="T73" fmla="*/ 234 h 133"/>
                <a:gd name="T74" fmla="*/ 7 w 225"/>
                <a:gd name="T75" fmla="*/ 253 h 133"/>
                <a:gd name="T76" fmla="*/ 9 w 225"/>
                <a:gd name="T77" fmla="*/ 301 h 133"/>
                <a:gd name="T78" fmla="*/ 3 w 225"/>
                <a:gd name="T79" fmla="*/ 295 h 133"/>
                <a:gd name="T80" fmla="*/ 3 w 225"/>
                <a:gd name="T81" fmla="*/ 301 h 133"/>
                <a:gd name="T82" fmla="*/ 15 w 225"/>
                <a:gd name="T83" fmla="*/ 303 h 133"/>
                <a:gd name="T84" fmla="*/ 13 w 225"/>
                <a:gd name="T85" fmla="*/ 160 h 133"/>
                <a:gd name="T86" fmla="*/ 9 w 225"/>
                <a:gd name="T87" fmla="*/ 160 h 133"/>
                <a:gd name="T88" fmla="*/ 9 w 225"/>
                <a:gd name="T89" fmla="*/ 209 h 133"/>
                <a:gd name="T90" fmla="*/ 6 w 225"/>
                <a:gd name="T91" fmla="*/ 253 h 133"/>
                <a:gd name="T92" fmla="*/ 2 w 225"/>
                <a:gd name="T93" fmla="*/ 278 h 133"/>
                <a:gd name="T94" fmla="*/ 0 w 225"/>
                <a:gd name="T95" fmla="*/ 368 h 133"/>
                <a:gd name="T96" fmla="*/ 0 w 225"/>
                <a:gd name="T97" fmla="*/ 404 h 133"/>
                <a:gd name="T98" fmla="*/ 0 w 225"/>
                <a:gd name="T99" fmla="*/ 449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p:spPr>
          <p:txBody>
            <a:bodyPr/>
            <a:lstStyle/>
            <a:p>
              <a:endParaRPr lang="it-IT"/>
            </a:p>
          </p:txBody>
        </p:sp>
        <p:sp>
          <p:nvSpPr>
            <p:cNvPr id="55319"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0 w 195"/>
                <a:gd name="T21" fmla="*/ 1 h 66"/>
                <a:gd name="T22" fmla="*/ 0 w 195"/>
                <a:gd name="T23" fmla="*/ 1 h 66"/>
                <a:gd name="T24" fmla="*/ 0 w 195"/>
                <a:gd name="T25" fmla="*/ 1 h 66"/>
                <a:gd name="T26" fmla="*/ 0 w 195"/>
                <a:gd name="T27" fmla="*/ 1 h 66"/>
                <a:gd name="T28" fmla="*/ 0 w 195"/>
                <a:gd name="T29" fmla="*/ 1 h 66"/>
                <a:gd name="T30" fmla="*/ 0 w 195"/>
                <a:gd name="T31" fmla="*/ 1 h 66"/>
                <a:gd name="T32" fmla="*/ 0 w 195"/>
                <a:gd name="T33" fmla="*/ 1 h 66"/>
                <a:gd name="T34" fmla="*/ 0 w 195"/>
                <a:gd name="T35" fmla="*/ 1 h 66"/>
                <a:gd name="T36" fmla="*/ 0 w 195"/>
                <a:gd name="T37" fmla="*/ 1 h 66"/>
                <a:gd name="T38" fmla="*/ 0 w 195"/>
                <a:gd name="T39" fmla="*/ 1 h 66"/>
                <a:gd name="T40" fmla="*/ 0 w 195"/>
                <a:gd name="T41" fmla="*/ 1 h 66"/>
                <a:gd name="T42" fmla="*/ 0 w 195"/>
                <a:gd name="T43" fmla="*/ 1 h 66"/>
                <a:gd name="T44" fmla="*/ 0 w 195"/>
                <a:gd name="T45" fmla="*/ 1 h 66"/>
                <a:gd name="T46" fmla="*/ 0 w 195"/>
                <a:gd name="T47" fmla="*/ 1 h 66"/>
                <a:gd name="T48" fmla="*/ 0 w 195"/>
                <a:gd name="T49" fmla="*/ 1 h 66"/>
                <a:gd name="T50" fmla="*/ 0 w 195"/>
                <a:gd name="T51" fmla="*/ 1 h 66"/>
                <a:gd name="T52" fmla="*/ 0 w 195"/>
                <a:gd name="T53" fmla="*/ 1 h 66"/>
                <a:gd name="T54" fmla="*/ 0 w 195"/>
                <a:gd name="T55" fmla="*/ 1 h 66"/>
                <a:gd name="T56" fmla="*/ 0 w 195"/>
                <a:gd name="T57" fmla="*/ 1 h 66"/>
                <a:gd name="T58" fmla="*/ 0 w 195"/>
                <a:gd name="T59" fmla="*/ 1 h 66"/>
                <a:gd name="T60" fmla="*/ 0 w 195"/>
                <a:gd name="T61" fmla="*/ 0 h 66"/>
                <a:gd name="T62" fmla="*/ 0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p:spPr>
          <p:txBody>
            <a:bodyPr/>
            <a:lstStyle/>
            <a:p>
              <a:endParaRPr lang="it-IT"/>
            </a:p>
          </p:txBody>
        </p:sp>
        <p:sp>
          <p:nvSpPr>
            <p:cNvPr id="55320" name="Freeform 50"/>
            <p:cNvSpPr>
              <a:spLocks/>
            </p:cNvSpPr>
            <p:nvPr/>
          </p:nvSpPr>
          <p:spPr bwMode="auto">
            <a:xfrm>
              <a:off x="4589" y="3342"/>
              <a:ext cx="77" cy="35"/>
            </a:xfrm>
            <a:custGeom>
              <a:avLst/>
              <a:gdLst>
                <a:gd name="T0" fmla="*/ 0 w 163"/>
                <a:gd name="T1" fmla="*/ 1 h 68"/>
                <a:gd name="T2" fmla="*/ 0 w 163"/>
                <a:gd name="T3" fmla="*/ 0 h 68"/>
                <a:gd name="T4" fmla="*/ 0 w 163"/>
                <a:gd name="T5" fmla="*/ 1 h 68"/>
                <a:gd name="T6" fmla="*/ 0 w 163"/>
                <a:gd name="T7" fmla="*/ 1 h 68"/>
                <a:gd name="T8" fmla="*/ 0 w 163"/>
                <a:gd name="T9" fmla="*/ 1 h 68"/>
                <a:gd name="T10" fmla="*/ 0 w 163"/>
                <a:gd name="T11" fmla="*/ 1 h 68"/>
                <a:gd name="T12" fmla="*/ 0 w 163"/>
                <a:gd name="T13" fmla="*/ 1 h 68"/>
                <a:gd name="T14" fmla="*/ 0 w 163"/>
                <a:gd name="T15" fmla="*/ 1 h 68"/>
                <a:gd name="T16" fmla="*/ 0 w 163"/>
                <a:gd name="T17" fmla="*/ 1 h 68"/>
                <a:gd name="T18" fmla="*/ 0 w 163"/>
                <a:gd name="T19" fmla="*/ 1 h 68"/>
                <a:gd name="T20" fmla="*/ 0 w 163"/>
                <a:gd name="T21" fmla="*/ 1 h 68"/>
                <a:gd name="T22" fmla="*/ 0 w 163"/>
                <a:gd name="T23" fmla="*/ 1 h 68"/>
                <a:gd name="T24" fmla="*/ 0 w 163"/>
                <a:gd name="T25" fmla="*/ 1 h 68"/>
                <a:gd name="T26" fmla="*/ 0 w 163"/>
                <a:gd name="T27" fmla="*/ 1 h 68"/>
                <a:gd name="T28" fmla="*/ 0 w 163"/>
                <a:gd name="T29" fmla="*/ 1 h 68"/>
                <a:gd name="T30" fmla="*/ 0 w 163"/>
                <a:gd name="T31" fmla="*/ 1 h 68"/>
                <a:gd name="T32" fmla="*/ 0 w 163"/>
                <a:gd name="T33" fmla="*/ 1 h 68"/>
                <a:gd name="T34" fmla="*/ 0 w 163"/>
                <a:gd name="T35" fmla="*/ 1 h 68"/>
                <a:gd name="T36" fmla="*/ 0 w 163"/>
                <a:gd name="T37" fmla="*/ 1 h 68"/>
                <a:gd name="T38" fmla="*/ 0 w 163"/>
                <a:gd name="T39" fmla="*/ 1 h 68"/>
                <a:gd name="T40" fmla="*/ 0 w 163"/>
                <a:gd name="T41" fmla="*/ 1 h 68"/>
                <a:gd name="T42" fmla="*/ 0 w 163"/>
                <a:gd name="T43" fmla="*/ 1 h 68"/>
                <a:gd name="T44" fmla="*/ 0 w 163"/>
                <a:gd name="T45" fmla="*/ 1 h 68"/>
                <a:gd name="T46" fmla="*/ 0 w 163"/>
                <a:gd name="T47" fmla="*/ 1 h 68"/>
                <a:gd name="T48" fmla="*/ 0 w 163"/>
                <a:gd name="T49" fmla="*/ 1 h 68"/>
                <a:gd name="T50" fmla="*/ 0 w 163"/>
                <a:gd name="T51" fmla="*/ 1 h 68"/>
                <a:gd name="T52" fmla="*/ 0 w 163"/>
                <a:gd name="T53" fmla="*/ 1 h 68"/>
                <a:gd name="T54" fmla="*/ 0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p:spPr>
          <p:txBody>
            <a:bodyPr/>
            <a:lstStyle/>
            <a:p>
              <a:endParaRPr lang="it-IT"/>
            </a:p>
          </p:txBody>
        </p:sp>
        <p:sp>
          <p:nvSpPr>
            <p:cNvPr id="55321" name="Freeform 51"/>
            <p:cNvSpPr>
              <a:spLocks/>
            </p:cNvSpPr>
            <p:nvPr/>
          </p:nvSpPr>
          <p:spPr bwMode="auto">
            <a:xfrm>
              <a:off x="4365" y="3598"/>
              <a:ext cx="61" cy="37"/>
            </a:xfrm>
            <a:custGeom>
              <a:avLst/>
              <a:gdLst>
                <a:gd name="T0" fmla="*/ 0 w 127"/>
                <a:gd name="T1" fmla="*/ 0 h 75"/>
                <a:gd name="T2" fmla="*/ 0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0 h 75"/>
                <a:gd name="T66" fmla="*/ 0 w 127"/>
                <a:gd name="T67" fmla="*/ 0 h 75"/>
                <a:gd name="T68" fmla="*/ 0 w 127"/>
                <a:gd name="T69" fmla="*/ 0 h 75"/>
                <a:gd name="T70" fmla="*/ 0 w 127"/>
                <a:gd name="T71" fmla="*/ 0 h 75"/>
                <a:gd name="T72" fmla="*/ 0 w 127"/>
                <a:gd name="T73" fmla="*/ 0 h 75"/>
                <a:gd name="T74" fmla="*/ 0 w 127"/>
                <a:gd name="T75" fmla="*/ 0 h 75"/>
                <a:gd name="T76" fmla="*/ 0 w 127"/>
                <a:gd name="T77" fmla="*/ 0 h 75"/>
                <a:gd name="T78" fmla="*/ 0 w 127"/>
                <a:gd name="T79" fmla="*/ 0 h 75"/>
                <a:gd name="T80" fmla="*/ 0 w 127"/>
                <a:gd name="T81" fmla="*/ 0 h 75"/>
                <a:gd name="T82" fmla="*/ 0 w 127"/>
                <a:gd name="T83" fmla="*/ 0 h 75"/>
                <a:gd name="T84" fmla="*/ 0 w 127"/>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p:spPr>
          <p:txBody>
            <a:bodyPr/>
            <a:lstStyle/>
            <a:p>
              <a:endParaRPr lang="it-IT"/>
            </a:p>
          </p:txBody>
        </p:sp>
        <p:sp>
          <p:nvSpPr>
            <p:cNvPr id="55322" name="Freeform 52"/>
            <p:cNvSpPr>
              <a:spLocks/>
            </p:cNvSpPr>
            <p:nvPr/>
          </p:nvSpPr>
          <p:spPr bwMode="auto">
            <a:xfrm>
              <a:off x="3937" y="3324"/>
              <a:ext cx="62" cy="59"/>
            </a:xfrm>
            <a:custGeom>
              <a:avLst/>
              <a:gdLst>
                <a:gd name="T0" fmla="*/ 0 w 131"/>
                <a:gd name="T1" fmla="*/ 0 h 116"/>
                <a:gd name="T2" fmla="*/ 0 w 131"/>
                <a:gd name="T3" fmla="*/ 1 h 116"/>
                <a:gd name="T4" fmla="*/ 0 w 131"/>
                <a:gd name="T5" fmla="*/ 1 h 116"/>
                <a:gd name="T6" fmla="*/ 0 w 131"/>
                <a:gd name="T7" fmla="*/ 1 h 116"/>
                <a:gd name="T8" fmla="*/ 0 w 131"/>
                <a:gd name="T9" fmla="*/ 1 h 116"/>
                <a:gd name="T10" fmla="*/ 0 w 131"/>
                <a:gd name="T11" fmla="*/ 1 h 116"/>
                <a:gd name="T12" fmla="*/ 0 w 131"/>
                <a:gd name="T13" fmla="*/ 1 h 116"/>
                <a:gd name="T14" fmla="*/ 0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1 h 116"/>
                <a:gd name="T72" fmla="*/ 0 w 131"/>
                <a:gd name="T73" fmla="*/ 1 h 116"/>
                <a:gd name="T74" fmla="*/ 0 w 131"/>
                <a:gd name="T75" fmla="*/ 1 h 116"/>
                <a:gd name="T76" fmla="*/ 0 w 131"/>
                <a:gd name="T77" fmla="*/ 1 h 116"/>
                <a:gd name="T78" fmla="*/ 0 w 131"/>
                <a:gd name="T79" fmla="*/ 1 h 116"/>
                <a:gd name="T80" fmla="*/ 0 w 131"/>
                <a:gd name="T81" fmla="*/ 1 h 116"/>
                <a:gd name="T82" fmla="*/ 0 w 131"/>
                <a:gd name="T83" fmla="*/ 1 h 116"/>
                <a:gd name="T84" fmla="*/ 0 w 131"/>
                <a:gd name="T85" fmla="*/ 1 h 116"/>
                <a:gd name="T86" fmla="*/ 0 w 131"/>
                <a:gd name="T87" fmla="*/ 1 h 116"/>
                <a:gd name="T88" fmla="*/ 0 w 131"/>
                <a:gd name="T89" fmla="*/ 1 h 116"/>
                <a:gd name="T90" fmla="*/ 0 w 131"/>
                <a:gd name="T91" fmla="*/ 1 h 116"/>
                <a:gd name="T92" fmla="*/ 0 w 131"/>
                <a:gd name="T93" fmla="*/ 1 h 116"/>
                <a:gd name="T94" fmla="*/ 0 w 131"/>
                <a:gd name="T95" fmla="*/ 1 h 116"/>
                <a:gd name="T96" fmla="*/ 0 w 131"/>
                <a:gd name="T97" fmla="*/ 1 h 116"/>
                <a:gd name="T98" fmla="*/ 0 w 131"/>
                <a:gd name="T99" fmla="*/ 1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p:spPr>
          <p:txBody>
            <a:bodyPr/>
            <a:lstStyle/>
            <a:p>
              <a:endParaRPr lang="it-IT"/>
            </a:p>
          </p:txBody>
        </p:sp>
        <p:sp>
          <p:nvSpPr>
            <p:cNvPr id="55323" name="Freeform 53"/>
            <p:cNvSpPr>
              <a:spLocks/>
            </p:cNvSpPr>
            <p:nvPr/>
          </p:nvSpPr>
          <p:spPr bwMode="auto">
            <a:xfrm>
              <a:off x="3964" y="3446"/>
              <a:ext cx="117" cy="92"/>
            </a:xfrm>
            <a:custGeom>
              <a:avLst/>
              <a:gdLst>
                <a:gd name="T0" fmla="*/ 1 w 173"/>
                <a:gd name="T1" fmla="*/ 0 h 83"/>
                <a:gd name="T2" fmla="*/ 1 w 173"/>
                <a:gd name="T3" fmla="*/ 88 h 83"/>
                <a:gd name="T4" fmla="*/ 1 w 173"/>
                <a:gd name="T5" fmla="*/ 92 h 83"/>
                <a:gd name="T6" fmla="*/ 2 w 173"/>
                <a:gd name="T7" fmla="*/ 102 h 83"/>
                <a:gd name="T8" fmla="*/ 3 w 173"/>
                <a:gd name="T9" fmla="*/ 113 h 83"/>
                <a:gd name="T10" fmla="*/ 4 w 173"/>
                <a:gd name="T11" fmla="*/ 113 h 83"/>
                <a:gd name="T12" fmla="*/ 4 w 173"/>
                <a:gd name="T13" fmla="*/ 121 h 83"/>
                <a:gd name="T14" fmla="*/ 4 w 173"/>
                <a:gd name="T15" fmla="*/ 168 h 83"/>
                <a:gd name="T16" fmla="*/ 4 w 173"/>
                <a:gd name="T17" fmla="*/ 171 h 83"/>
                <a:gd name="T18" fmla="*/ 3 w 173"/>
                <a:gd name="T19" fmla="*/ 139 h 83"/>
                <a:gd name="T20" fmla="*/ 1 w 173"/>
                <a:gd name="T21" fmla="*/ 89 h 83"/>
                <a:gd name="T22" fmla="*/ 1 w 173"/>
                <a:gd name="T23" fmla="*/ 89 h 83"/>
                <a:gd name="T24" fmla="*/ 1 w 173"/>
                <a:gd name="T25" fmla="*/ 92 h 83"/>
                <a:gd name="T26" fmla="*/ 0 w 173"/>
                <a:gd name="T27" fmla="*/ 102 h 83"/>
                <a:gd name="T28" fmla="*/ 1 w 173"/>
                <a:gd name="T29" fmla="*/ 112 h 83"/>
                <a:gd name="T30" fmla="*/ 1 w 173"/>
                <a:gd name="T31" fmla="*/ 124 h 83"/>
                <a:gd name="T32" fmla="*/ 1 w 173"/>
                <a:gd name="T33" fmla="*/ 125 h 83"/>
                <a:gd name="T34" fmla="*/ 1 w 173"/>
                <a:gd name="T35" fmla="*/ 186 h 83"/>
                <a:gd name="T36" fmla="*/ 2 w 173"/>
                <a:gd name="T37" fmla="*/ 204 h 83"/>
                <a:gd name="T38" fmla="*/ 2 w 173"/>
                <a:gd name="T39" fmla="*/ 204 h 83"/>
                <a:gd name="T40" fmla="*/ 3 w 173"/>
                <a:gd name="T41" fmla="*/ 211 h 83"/>
                <a:gd name="T42" fmla="*/ 3 w 173"/>
                <a:gd name="T43" fmla="*/ 204 h 83"/>
                <a:gd name="T44" fmla="*/ 3 w 173"/>
                <a:gd name="T45" fmla="*/ 185 h 83"/>
                <a:gd name="T46" fmla="*/ 2 w 173"/>
                <a:gd name="T47" fmla="*/ 183 h 83"/>
                <a:gd name="T48" fmla="*/ 2 w 173"/>
                <a:gd name="T49" fmla="*/ 168 h 83"/>
                <a:gd name="T50" fmla="*/ 2 w 173"/>
                <a:gd name="T51" fmla="*/ 167 h 83"/>
                <a:gd name="T52" fmla="*/ 2 w 173"/>
                <a:gd name="T53" fmla="*/ 176 h 83"/>
                <a:gd name="T54" fmla="*/ 3 w 173"/>
                <a:gd name="T55" fmla="*/ 186 h 83"/>
                <a:gd name="T56" fmla="*/ 3 w 173"/>
                <a:gd name="T57" fmla="*/ 186 h 83"/>
                <a:gd name="T58" fmla="*/ 4 w 173"/>
                <a:gd name="T59" fmla="*/ 186 h 83"/>
                <a:gd name="T60" fmla="*/ 5 w 173"/>
                <a:gd name="T61" fmla="*/ 185 h 83"/>
                <a:gd name="T62" fmla="*/ 5 w 173"/>
                <a:gd name="T63" fmla="*/ 166 h 83"/>
                <a:gd name="T64" fmla="*/ 5 w 173"/>
                <a:gd name="T65" fmla="*/ 149 h 83"/>
                <a:gd name="T66" fmla="*/ 5 w 173"/>
                <a:gd name="T67" fmla="*/ 134 h 83"/>
                <a:gd name="T68" fmla="*/ 5 w 173"/>
                <a:gd name="T69" fmla="*/ 121 h 83"/>
                <a:gd name="T70" fmla="*/ 5 w 173"/>
                <a:gd name="T71" fmla="*/ 110 h 83"/>
                <a:gd name="T72" fmla="*/ 5 w 173"/>
                <a:gd name="T73" fmla="*/ 91 h 83"/>
                <a:gd name="T74" fmla="*/ 5 w 173"/>
                <a:gd name="T75" fmla="*/ 83 h 83"/>
                <a:gd name="T76" fmla="*/ 4 w 173"/>
                <a:gd name="T77" fmla="*/ 83 h 83"/>
                <a:gd name="T78" fmla="*/ 4 w 173"/>
                <a:gd name="T79" fmla="*/ 71 h 83"/>
                <a:gd name="T80" fmla="*/ 4 w 173"/>
                <a:gd name="T81" fmla="*/ 30 h 83"/>
                <a:gd name="T82" fmla="*/ 4 w 173"/>
                <a:gd name="T83" fmla="*/ 30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p:spPr>
          <p:txBody>
            <a:bodyPr/>
            <a:lstStyle/>
            <a:p>
              <a:endParaRPr lang="it-IT"/>
            </a:p>
          </p:txBody>
        </p:sp>
        <p:sp>
          <p:nvSpPr>
            <p:cNvPr id="55324" name="Freeform 54"/>
            <p:cNvSpPr>
              <a:spLocks/>
            </p:cNvSpPr>
            <p:nvPr/>
          </p:nvSpPr>
          <p:spPr bwMode="auto">
            <a:xfrm rot="10150074">
              <a:off x="4185" y="3456"/>
              <a:ext cx="133" cy="84"/>
            </a:xfrm>
            <a:custGeom>
              <a:avLst/>
              <a:gdLst>
                <a:gd name="T0" fmla="*/ 5 w 173"/>
                <a:gd name="T1" fmla="*/ 0 h 83"/>
                <a:gd name="T2" fmla="*/ 3 w 173"/>
                <a:gd name="T3" fmla="*/ 34 h 83"/>
                <a:gd name="T4" fmla="*/ 4 w 173"/>
                <a:gd name="T5" fmla="*/ 37 h 83"/>
                <a:gd name="T6" fmla="*/ 6 w 173"/>
                <a:gd name="T7" fmla="*/ 41 h 83"/>
                <a:gd name="T8" fmla="*/ 10 w 173"/>
                <a:gd name="T9" fmla="*/ 54 h 83"/>
                <a:gd name="T10" fmla="*/ 13 w 173"/>
                <a:gd name="T11" fmla="*/ 54 h 83"/>
                <a:gd name="T12" fmla="*/ 13 w 173"/>
                <a:gd name="T13" fmla="*/ 56 h 83"/>
                <a:gd name="T14" fmla="*/ 13 w 173"/>
                <a:gd name="T15" fmla="*/ 76 h 83"/>
                <a:gd name="T16" fmla="*/ 13 w 173"/>
                <a:gd name="T17" fmla="*/ 77 h 83"/>
                <a:gd name="T18" fmla="*/ 10 w 173"/>
                <a:gd name="T19" fmla="*/ 64 h 83"/>
                <a:gd name="T20" fmla="*/ 2 w 173"/>
                <a:gd name="T21" fmla="*/ 35 h 83"/>
                <a:gd name="T22" fmla="*/ 2 w 173"/>
                <a:gd name="T23" fmla="*/ 35 h 83"/>
                <a:gd name="T24" fmla="*/ 2 w 173"/>
                <a:gd name="T25" fmla="*/ 37 h 83"/>
                <a:gd name="T26" fmla="*/ 0 w 173"/>
                <a:gd name="T27" fmla="*/ 41 h 83"/>
                <a:gd name="T28" fmla="*/ 2 w 173"/>
                <a:gd name="T29" fmla="*/ 53 h 83"/>
                <a:gd name="T30" fmla="*/ 2 w 173"/>
                <a:gd name="T31" fmla="*/ 58 h 83"/>
                <a:gd name="T32" fmla="*/ 3 w 173"/>
                <a:gd name="T33" fmla="*/ 59 h 83"/>
                <a:gd name="T34" fmla="*/ 4 w 173"/>
                <a:gd name="T35" fmla="*/ 83 h 83"/>
                <a:gd name="T36" fmla="*/ 5 w 173"/>
                <a:gd name="T37" fmla="*/ 89 h 83"/>
                <a:gd name="T38" fmla="*/ 7 w 173"/>
                <a:gd name="T39" fmla="*/ 89 h 83"/>
                <a:gd name="T40" fmla="*/ 8 w 173"/>
                <a:gd name="T41" fmla="*/ 92 h 83"/>
                <a:gd name="T42" fmla="*/ 9 w 173"/>
                <a:gd name="T43" fmla="*/ 89 h 83"/>
                <a:gd name="T44" fmla="*/ 9 w 173"/>
                <a:gd name="T45" fmla="*/ 82 h 83"/>
                <a:gd name="T46" fmla="*/ 8 w 173"/>
                <a:gd name="T47" fmla="*/ 80 h 83"/>
                <a:gd name="T48" fmla="*/ 8 w 173"/>
                <a:gd name="T49" fmla="*/ 76 h 83"/>
                <a:gd name="T50" fmla="*/ 7 w 173"/>
                <a:gd name="T51" fmla="*/ 75 h 83"/>
                <a:gd name="T52" fmla="*/ 7 w 173"/>
                <a:gd name="T53" fmla="*/ 79 h 83"/>
                <a:gd name="T54" fmla="*/ 10 w 173"/>
                <a:gd name="T55" fmla="*/ 83 h 83"/>
                <a:gd name="T56" fmla="*/ 11 w 173"/>
                <a:gd name="T57" fmla="*/ 83 h 83"/>
                <a:gd name="T58" fmla="*/ 13 w 173"/>
                <a:gd name="T59" fmla="*/ 83 h 83"/>
                <a:gd name="T60" fmla="*/ 16 w 173"/>
                <a:gd name="T61" fmla="*/ 82 h 83"/>
                <a:gd name="T62" fmla="*/ 16 w 173"/>
                <a:gd name="T63" fmla="*/ 74 h 83"/>
                <a:gd name="T64" fmla="*/ 16 w 173"/>
                <a:gd name="T65" fmla="*/ 67 h 83"/>
                <a:gd name="T66" fmla="*/ 16 w 173"/>
                <a:gd name="T67" fmla="*/ 61 h 83"/>
                <a:gd name="T68" fmla="*/ 16 w 173"/>
                <a:gd name="T69" fmla="*/ 56 h 83"/>
                <a:gd name="T70" fmla="*/ 15 w 173"/>
                <a:gd name="T71" fmla="*/ 52 h 83"/>
                <a:gd name="T72" fmla="*/ 15 w 173"/>
                <a:gd name="T73" fmla="*/ 36 h 83"/>
                <a:gd name="T74" fmla="*/ 15 w 173"/>
                <a:gd name="T75" fmla="*/ 33 h 83"/>
                <a:gd name="T76" fmla="*/ 14 w 173"/>
                <a:gd name="T77" fmla="*/ 33 h 83"/>
                <a:gd name="T78" fmla="*/ 14 w 173"/>
                <a:gd name="T79" fmla="*/ 28 h 83"/>
                <a:gd name="T80" fmla="*/ 14 w 173"/>
                <a:gd name="T81" fmla="*/ 12 h 83"/>
                <a:gd name="T82" fmla="*/ 13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rtlCol="0">
            <a:normAutofit fontScale="90000"/>
          </a:bodyPr>
          <a:lstStyle/>
          <a:p>
            <a:pPr eaLnBrk="1" fontAlgn="auto" hangingPunct="1">
              <a:spcAft>
                <a:spcPts val="0"/>
              </a:spcAft>
              <a:defRPr/>
            </a:pPr>
            <a:r>
              <a:rPr lang="it-IT"/>
              <a:t>3. Tipi di corrosione degli acciai inossidabili</a:t>
            </a:r>
            <a:endParaRPr lang="it-IT" dirty="0"/>
          </a:p>
        </p:txBody>
      </p:sp>
      <p:sp>
        <p:nvSpPr>
          <p:cNvPr id="57346"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128AB8D2-9B7C-49EC-879A-B58C07B27266}" type="slidenum">
              <a:rPr lang="fr-BE">
                <a:cs typeface="Arial" charset="0"/>
              </a:rPr>
              <a:pPr defTabSz="446088" fontAlgn="base">
                <a:spcBef>
                  <a:spcPct val="0"/>
                </a:spcBef>
                <a:spcAft>
                  <a:spcPct val="0"/>
                </a:spcAft>
                <a:defRPr/>
              </a:pPr>
              <a:t>11</a:t>
            </a:fld>
            <a:endParaRPr lang="it-IT">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325" y="592138"/>
            <a:ext cx="7593013" cy="901700"/>
          </a:xfrm>
        </p:spPr>
        <p:txBody>
          <a:bodyPr rtlCol="0">
            <a:noAutofit/>
          </a:bodyPr>
          <a:lstStyle/>
          <a:p>
            <a:pPr eaLnBrk="1" fontAlgn="auto" hangingPunct="1">
              <a:spcAft>
                <a:spcPts val="0"/>
              </a:spcAft>
              <a:defRPr/>
            </a:pPr>
            <a:r>
              <a:rPr lang="it-IT" sz="2800" dirty="0">
                <a:latin typeface="+mn-lt"/>
              </a:rPr>
              <a:t>Effetto del tenore di cromo sulla resistenza alla corrosione atmosferica (corrosione uniforme)</a:t>
            </a:r>
          </a:p>
        </p:txBody>
      </p:sp>
      <p:grpSp>
        <p:nvGrpSpPr>
          <p:cNvPr id="58370" name="Group 2"/>
          <p:cNvGrpSpPr>
            <a:grpSpLocks/>
          </p:cNvGrpSpPr>
          <p:nvPr/>
        </p:nvGrpSpPr>
        <p:grpSpPr bwMode="auto">
          <a:xfrm>
            <a:off x="839788" y="1631950"/>
            <a:ext cx="7362825" cy="4629150"/>
            <a:chOff x="840003" y="1430338"/>
            <a:chExt cx="7362924" cy="4629601"/>
          </a:xfrm>
        </p:grpSpPr>
        <p:grpSp>
          <p:nvGrpSpPr>
            <p:cNvPr id="58374" name="Group 1090"/>
            <p:cNvGrpSpPr>
              <a:grpSpLocks/>
            </p:cNvGrpSpPr>
            <p:nvPr/>
          </p:nvGrpSpPr>
          <p:grpSpPr bwMode="auto">
            <a:xfrm>
              <a:off x="840003" y="1430338"/>
              <a:ext cx="7362924" cy="4629601"/>
              <a:chOff x="360" y="912"/>
              <a:chExt cx="4879" cy="3186"/>
            </a:xfrm>
          </p:grpSpPr>
          <p:sp>
            <p:nvSpPr>
              <p:cNvPr id="58377" name="Rectangle 1026" descr="Pergamena"/>
              <p:cNvSpPr>
                <a:spLocks noChangeArrowheads="1"/>
              </p:cNvSpPr>
              <p:nvPr/>
            </p:nvSpPr>
            <p:spPr bwMode="auto">
              <a:xfrm>
                <a:off x="1105" y="1148"/>
                <a:ext cx="4028" cy="2448"/>
              </a:xfrm>
              <a:prstGeom prst="rect">
                <a:avLst/>
              </a:prstGeom>
              <a:blipFill dpi="0" rotWithShape="0">
                <a:blip r:embed="rId3"/>
                <a:srcRect/>
                <a:tile tx="0" ty="0" sx="100000" sy="100000" flip="none" algn="tl"/>
              </a:blipFill>
              <a:ln w="6350">
                <a:solidFill>
                  <a:srgbClr val="B2B2B2"/>
                </a:solidFill>
                <a:miter lim="800000"/>
                <a:headEnd/>
                <a:tailEnd/>
              </a:ln>
            </p:spPr>
            <p:txBody>
              <a:bodyPr/>
              <a:lstStyle/>
              <a:p>
                <a:endParaRPr lang="it-IT">
                  <a:latin typeface="Calibri" pitchFamily="34" charset="0"/>
                </a:endParaRPr>
              </a:p>
            </p:txBody>
          </p:sp>
          <p:sp>
            <p:nvSpPr>
              <p:cNvPr id="5837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p:spPr>
            <p:txBody>
              <a:bodyPr/>
              <a:lstStyle/>
              <a:p>
                <a:endParaRPr lang="it-IT"/>
              </a:p>
            </p:txBody>
          </p:sp>
          <p:sp>
            <p:nvSpPr>
              <p:cNvPr id="5837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p:spPr>
            <p:txBody>
              <a:bodyPr/>
              <a:lstStyle/>
              <a:p>
                <a:endParaRPr lang="it-IT"/>
              </a:p>
            </p:txBody>
          </p:sp>
          <p:sp>
            <p:nvSpPr>
              <p:cNvPr id="5838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p:spPr>
            <p:txBody>
              <a:bodyPr/>
              <a:lstStyle/>
              <a:p>
                <a:endParaRPr lang="it-IT"/>
              </a:p>
            </p:txBody>
          </p:sp>
          <p:sp>
            <p:nvSpPr>
              <p:cNvPr id="5838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p:spPr>
            <p:txBody>
              <a:bodyPr/>
              <a:lstStyle/>
              <a:p>
                <a:endParaRPr lang="it-IT"/>
              </a:p>
            </p:txBody>
          </p:sp>
          <p:sp>
            <p:nvSpPr>
              <p:cNvPr id="5838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p:spPr>
            <p:txBody>
              <a:bodyPr/>
              <a:lstStyle/>
              <a:p>
                <a:endParaRPr lang="it-IT"/>
              </a:p>
            </p:txBody>
          </p:sp>
          <p:sp>
            <p:nvSpPr>
              <p:cNvPr id="5838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p:spPr>
            <p:txBody>
              <a:bodyPr/>
              <a:lstStyle/>
              <a:p>
                <a:endParaRPr lang="it-IT"/>
              </a:p>
            </p:txBody>
          </p:sp>
          <p:sp>
            <p:nvSpPr>
              <p:cNvPr id="5838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p:spPr>
            <p:txBody>
              <a:bodyPr/>
              <a:lstStyle/>
              <a:p>
                <a:endParaRPr lang="it-IT"/>
              </a:p>
            </p:txBody>
          </p:sp>
          <p:sp>
            <p:nvSpPr>
              <p:cNvPr id="5838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p:spPr>
            <p:txBody>
              <a:bodyPr/>
              <a:lstStyle/>
              <a:p>
                <a:endParaRPr lang="it-IT"/>
              </a:p>
            </p:txBody>
          </p:sp>
          <p:sp>
            <p:nvSpPr>
              <p:cNvPr id="5838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p:spPr>
            <p:txBody>
              <a:bodyPr/>
              <a:lstStyle/>
              <a:p>
                <a:endParaRPr lang="it-IT"/>
              </a:p>
            </p:txBody>
          </p:sp>
          <p:sp>
            <p:nvSpPr>
              <p:cNvPr id="5838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p:spPr>
            <p:txBody>
              <a:bodyPr/>
              <a:lstStyle/>
              <a:p>
                <a:endParaRPr lang="it-IT"/>
              </a:p>
            </p:txBody>
          </p:sp>
          <p:sp>
            <p:nvSpPr>
              <p:cNvPr id="5838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p:spPr>
            <p:txBody>
              <a:bodyPr/>
              <a:lstStyle/>
              <a:p>
                <a:endParaRPr lang="it-IT"/>
              </a:p>
            </p:txBody>
          </p:sp>
          <p:sp>
            <p:nvSpPr>
              <p:cNvPr id="5838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p:spPr>
            <p:txBody>
              <a:bodyPr/>
              <a:lstStyle/>
              <a:p>
                <a:endParaRPr lang="it-IT"/>
              </a:p>
            </p:txBody>
          </p:sp>
          <p:sp>
            <p:nvSpPr>
              <p:cNvPr id="5839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p:spPr>
            <p:txBody>
              <a:bodyPr/>
              <a:lstStyle/>
              <a:p>
                <a:endParaRPr lang="it-IT"/>
              </a:p>
            </p:txBody>
          </p:sp>
          <p:sp>
            <p:nvSpPr>
              <p:cNvPr id="5839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p:spPr>
            <p:txBody>
              <a:bodyPr/>
              <a:lstStyle/>
              <a:p>
                <a:endParaRPr lang="it-IT"/>
              </a:p>
            </p:txBody>
          </p:sp>
          <p:sp>
            <p:nvSpPr>
              <p:cNvPr id="5839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p:spPr>
            <p:txBody>
              <a:bodyPr/>
              <a:lstStyle/>
              <a:p>
                <a:endParaRPr lang="it-IT"/>
              </a:p>
            </p:txBody>
          </p:sp>
          <p:sp>
            <p:nvSpPr>
              <p:cNvPr id="58393" name="Line 1043"/>
              <p:cNvSpPr>
                <a:spLocks noChangeShapeType="1"/>
              </p:cNvSpPr>
              <p:nvPr/>
            </p:nvSpPr>
            <p:spPr bwMode="auto">
              <a:xfrm>
                <a:off x="1109" y="3603"/>
                <a:ext cx="1" cy="61"/>
              </a:xfrm>
              <a:prstGeom prst="line">
                <a:avLst/>
              </a:prstGeom>
              <a:noFill/>
              <a:ln w="9525">
                <a:solidFill>
                  <a:srgbClr val="000000"/>
                </a:solidFill>
                <a:round/>
                <a:headEnd/>
                <a:tailEnd/>
              </a:ln>
            </p:spPr>
            <p:txBody>
              <a:bodyPr/>
              <a:lstStyle/>
              <a:p>
                <a:endParaRPr lang="it-IT"/>
              </a:p>
            </p:txBody>
          </p:sp>
          <p:sp>
            <p:nvSpPr>
              <p:cNvPr id="58394" name="Line 1044"/>
              <p:cNvSpPr>
                <a:spLocks noChangeShapeType="1"/>
              </p:cNvSpPr>
              <p:nvPr/>
            </p:nvSpPr>
            <p:spPr bwMode="auto">
              <a:xfrm>
                <a:off x="1622" y="3603"/>
                <a:ext cx="1" cy="61"/>
              </a:xfrm>
              <a:prstGeom prst="line">
                <a:avLst/>
              </a:prstGeom>
              <a:noFill/>
              <a:ln w="9525">
                <a:solidFill>
                  <a:srgbClr val="000000"/>
                </a:solidFill>
                <a:round/>
                <a:headEnd/>
                <a:tailEnd/>
              </a:ln>
            </p:spPr>
            <p:txBody>
              <a:bodyPr/>
              <a:lstStyle/>
              <a:p>
                <a:endParaRPr lang="it-IT"/>
              </a:p>
            </p:txBody>
          </p:sp>
          <p:sp>
            <p:nvSpPr>
              <p:cNvPr id="58395" name="Line 1045"/>
              <p:cNvSpPr>
                <a:spLocks noChangeShapeType="1"/>
              </p:cNvSpPr>
              <p:nvPr/>
            </p:nvSpPr>
            <p:spPr bwMode="auto">
              <a:xfrm>
                <a:off x="2124" y="3603"/>
                <a:ext cx="1" cy="61"/>
              </a:xfrm>
              <a:prstGeom prst="line">
                <a:avLst/>
              </a:prstGeom>
              <a:noFill/>
              <a:ln w="9525">
                <a:solidFill>
                  <a:srgbClr val="000000"/>
                </a:solidFill>
                <a:round/>
                <a:headEnd/>
                <a:tailEnd/>
              </a:ln>
            </p:spPr>
            <p:txBody>
              <a:bodyPr/>
              <a:lstStyle/>
              <a:p>
                <a:endParaRPr lang="it-IT"/>
              </a:p>
            </p:txBody>
          </p:sp>
          <p:sp>
            <p:nvSpPr>
              <p:cNvPr id="58396" name="Line 1046"/>
              <p:cNvSpPr>
                <a:spLocks noChangeShapeType="1"/>
              </p:cNvSpPr>
              <p:nvPr/>
            </p:nvSpPr>
            <p:spPr bwMode="auto">
              <a:xfrm>
                <a:off x="2626" y="3603"/>
                <a:ext cx="1" cy="61"/>
              </a:xfrm>
              <a:prstGeom prst="line">
                <a:avLst/>
              </a:prstGeom>
              <a:noFill/>
              <a:ln w="9525">
                <a:solidFill>
                  <a:srgbClr val="000000"/>
                </a:solidFill>
                <a:round/>
                <a:headEnd/>
                <a:tailEnd/>
              </a:ln>
            </p:spPr>
            <p:txBody>
              <a:bodyPr/>
              <a:lstStyle/>
              <a:p>
                <a:endParaRPr lang="it-IT"/>
              </a:p>
            </p:txBody>
          </p:sp>
          <p:sp>
            <p:nvSpPr>
              <p:cNvPr id="58397" name="Line 1047"/>
              <p:cNvSpPr>
                <a:spLocks noChangeShapeType="1"/>
              </p:cNvSpPr>
              <p:nvPr/>
            </p:nvSpPr>
            <p:spPr bwMode="auto">
              <a:xfrm>
                <a:off x="3117" y="3603"/>
                <a:ext cx="1" cy="61"/>
              </a:xfrm>
              <a:prstGeom prst="line">
                <a:avLst/>
              </a:prstGeom>
              <a:noFill/>
              <a:ln w="9525">
                <a:solidFill>
                  <a:srgbClr val="000000"/>
                </a:solidFill>
                <a:round/>
                <a:headEnd/>
                <a:tailEnd/>
              </a:ln>
            </p:spPr>
            <p:txBody>
              <a:bodyPr/>
              <a:lstStyle/>
              <a:p>
                <a:endParaRPr lang="it-IT"/>
              </a:p>
            </p:txBody>
          </p:sp>
          <p:sp>
            <p:nvSpPr>
              <p:cNvPr id="58398" name="Line 1048"/>
              <p:cNvSpPr>
                <a:spLocks noChangeShapeType="1"/>
              </p:cNvSpPr>
              <p:nvPr/>
            </p:nvSpPr>
            <p:spPr bwMode="auto">
              <a:xfrm>
                <a:off x="3613" y="3603"/>
                <a:ext cx="1" cy="61"/>
              </a:xfrm>
              <a:prstGeom prst="line">
                <a:avLst/>
              </a:prstGeom>
              <a:noFill/>
              <a:ln w="9525">
                <a:solidFill>
                  <a:srgbClr val="000000"/>
                </a:solidFill>
                <a:round/>
                <a:headEnd/>
                <a:tailEnd/>
              </a:ln>
            </p:spPr>
            <p:txBody>
              <a:bodyPr/>
              <a:lstStyle/>
              <a:p>
                <a:endParaRPr lang="it-IT"/>
              </a:p>
            </p:txBody>
          </p:sp>
          <p:sp>
            <p:nvSpPr>
              <p:cNvPr id="58399" name="Line 1049"/>
              <p:cNvSpPr>
                <a:spLocks noChangeShapeType="1"/>
              </p:cNvSpPr>
              <p:nvPr/>
            </p:nvSpPr>
            <p:spPr bwMode="auto">
              <a:xfrm>
                <a:off x="4132" y="3603"/>
                <a:ext cx="1" cy="61"/>
              </a:xfrm>
              <a:prstGeom prst="line">
                <a:avLst/>
              </a:prstGeom>
              <a:noFill/>
              <a:ln w="9525">
                <a:solidFill>
                  <a:srgbClr val="000000"/>
                </a:solidFill>
                <a:round/>
                <a:headEnd/>
                <a:tailEnd/>
              </a:ln>
            </p:spPr>
            <p:txBody>
              <a:bodyPr/>
              <a:lstStyle/>
              <a:p>
                <a:endParaRPr lang="it-IT"/>
              </a:p>
            </p:txBody>
          </p:sp>
          <p:sp>
            <p:nvSpPr>
              <p:cNvPr id="58400" name="Line 1050"/>
              <p:cNvSpPr>
                <a:spLocks noChangeShapeType="1"/>
              </p:cNvSpPr>
              <p:nvPr/>
            </p:nvSpPr>
            <p:spPr bwMode="auto">
              <a:xfrm>
                <a:off x="4634" y="3603"/>
                <a:ext cx="1" cy="61"/>
              </a:xfrm>
              <a:prstGeom prst="line">
                <a:avLst/>
              </a:prstGeom>
              <a:noFill/>
              <a:ln w="9525">
                <a:solidFill>
                  <a:srgbClr val="000000"/>
                </a:solidFill>
                <a:round/>
                <a:headEnd/>
                <a:tailEnd/>
              </a:ln>
            </p:spPr>
            <p:txBody>
              <a:bodyPr/>
              <a:lstStyle/>
              <a:p>
                <a:endParaRPr lang="it-IT"/>
              </a:p>
            </p:txBody>
          </p:sp>
          <p:sp>
            <p:nvSpPr>
              <p:cNvPr id="58401" name="Line 1051"/>
              <p:cNvSpPr>
                <a:spLocks noChangeShapeType="1"/>
              </p:cNvSpPr>
              <p:nvPr/>
            </p:nvSpPr>
            <p:spPr bwMode="auto">
              <a:xfrm>
                <a:off x="5128" y="3603"/>
                <a:ext cx="1" cy="61"/>
              </a:xfrm>
              <a:prstGeom prst="line">
                <a:avLst/>
              </a:prstGeom>
              <a:noFill/>
              <a:ln w="9525">
                <a:solidFill>
                  <a:srgbClr val="000000"/>
                </a:solidFill>
                <a:round/>
                <a:headEnd/>
                <a:tailEnd/>
              </a:ln>
            </p:spPr>
            <p:txBody>
              <a:bodyPr/>
              <a:lstStyle/>
              <a:p>
                <a:endParaRPr lang="it-IT"/>
              </a:p>
            </p:txBody>
          </p:sp>
          <p:sp>
            <p:nvSpPr>
              <p:cNvPr id="58402" name="Rectangle 1052"/>
              <p:cNvSpPr>
                <a:spLocks noChangeArrowheads="1"/>
              </p:cNvSpPr>
              <p:nvPr/>
            </p:nvSpPr>
            <p:spPr bwMode="auto">
              <a:xfrm>
                <a:off x="1110" y="3694"/>
                <a:ext cx="78"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0</a:t>
                </a:r>
              </a:p>
            </p:txBody>
          </p:sp>
          <p:sp>
            <p:nvSpPr>
              <p:cNvPr id="58403" name="Rectangle 1053"/>
              <p:cNvSpPr>
                <a:spLocks noChangeArrowheads="1"/>
              </p:cNvSpPr>
              <p:nvPr/>
            </p:nvSpPr>
            <p:spPr bwMode="auto">
              <a:xfrm>
                <a:off x="1613" y="3694"/>
                <a:ext cx="78"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2</a:t>
                </a:r>
              </a:p>
            </p:txBody>
          </p:sp>
          <p:sp>
            <p:nvSpPr>
              <p:cNvPr id="58404" name="Rectangle 1054"/>
              <p:cNvSpPr>
                <a:spLocks noChangeArrowheads="1"/>
              </p:cNvSpPr>
              <p:nvPr/>
            </p:nvSpPr>
            <p:spPr bwMode="auto">
              <a:xfrm>
                <a:off x="2115" y="3694"/>
                <a:ext cx="78"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4</a:t>
                </a:r>
              </a:p>
            </p:txBody>
          </p:sp>
          <p:sp>
            <p:nvSpPr>
              <p:cNvPr id="58405" name="Rectangle 1055"/>
              <p:cNvSpPr>
                <a:spLocks noChangeArrowheads="1"/>
              </p:cNvSpPr>
              <p:nvPr/>
            </p:nvSpPr>
            <p:spPr bwMode="auto">
              <a:xfrm>
                <a:off x="2617" y="3694"/>
                <a:ext cx="78"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6</a:t>
                </a:r>
              </a:p>
            </p:txBody>
          </p:sp>
          <p:sp>
            <p:nvSpPr>
              <p:cNvPr id="58406" name="Rectangle 1056"/>
              <p:cNvSpPr>
                <a:spLocks noChangeArrowheads="1"/>
              </p:cNvSpPr>
              <p:nvPr/>
            </p:nvSpPr>
            <p:spPr bwMode="auto">
              <a:xfrm>
                <a:off x="3119" y="3694"/>
                <a:ext cx="78"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8</a:t>
                </a:r>
              </a:p>
            </p:txBody>
          </p:sp>
          <p:sp>
            <p:nvSpPr>
              <p:cNvPr id="58407" name="Rectangle 1057"/>
              <p:cNvSpPr>
                <a:spLocks noChangeArrowheads="1"/>
              </p:cNvSpPr>
              <p:nvPr/>
            </p:nvSpPr>
            <p:spPr bwMode="auto">
              <a:xfrm>
                <a:off x="3578" y="3694"/>
                <a:ext cx="155"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10</a:t>
                </a:r>
              </a:p>
            </p:txBody>
          </p:sp>
          <p:sp>
            <p:nvSpPr>
              <p:cNvPr id="58408" name="Rectangle 1058"/>
              <p:cNvSpPr>
                <a:spLocks noChangeArrowheads="1"/>
              </p:cNvSpPr>
              <p:nvPr/>
            </p:nvSpPr>
            <p:spPr bwMode="auto">
              <a:xfrm>
                <a:off x="4080" y="3694"/>
                <a:ext cx="155"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12</a:t>
                </a:r>
              </a:p>
            </p:txBody>
          </p:sp>
          <p:sp>
            <p:nvSpPr>
              <p:cNvPr id="58409" name="Rectangle 1059"/>
              <p:cNvSpPr>
                <a:spLocks noChangeArrowheads="1"/>
              </p:cNvSpPr>
              <p:nvPr/>
            </p:nvSpPr>
            <p:spPr bwMode="auto">
              <a:xfrm>
                <a:off x="4582" y="3694"/>
                <a:ext cx="155"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14</a:t>
                </a:r>
              </a:p>
            </p:txBody>
          </p:sp>
          <p:sp>
            <p:nvSpPr>
              <p:cNvPr id="58410" name="Rectangle 1060"/>
              <p:cNvSpPr>
                <a:spLocks noChangeArrowheads="1"/>
              </p:cNvSpPr>
              <p:nvPr/>
            </p:nvSpPr>
            <p:spPr bwMode="auto">
              <a:xfrm>
                <a:off x="5084" y="3694"/>
                <a:ext cx="155"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16</a:t>
                </a:r>
              </a:p>
            </p:txBody>
          </p:sp>
          <p:sp>
            <p:nvSpPr>
              <p:cNvPr id="58411" name="Rectangle 1061"/>
              <p:cNvSpPr>
                <a:spLocks noChangeArrowheads="1"/>
              </p:cNvSpPr>
              <p:nvPr/>
            </p:nvSpPr>
            <p:spPr bwMode="auto">
              <a:xfrm>
                <a:off x="2635" y="3907"/>
                <a:ext cx="811" cy="191"/>
              </a:xfrm>
              <a:prstGeom prst="rect">
                <a:avLst/>
              </a:prstGeom>
              <a:noFill/>
              <a:ln w="9525">
                <a:noFill/>
                <a:miter lim="800000"/>
                <a:headEnd/>
                <a:tailEnd/>
              </a:ln>
            </p:spPr>
            <p:txBody>
              <a:bodyPr wrap="none" lIns="0" tIns="0" rIns="0" bIns="0">
                <a:spAutoFit/>
              </a:bodyPr>
              <a:lstStyle/>
              <a:p>
                <a:pPr algn="ctr" eaLnBrk="0" hangingPunct="0"/>
                <a:r>
                  <a:rPr lang="it-IT" sz="1800" b="1">
                    <a:latin typeface="Calibri" pitchFamily="34" charset="0"/>
                  </a:rPr>
                  <a:t>% di cromo</a:t>
                </a:r>
                <a:endParaRPr lang="it-IT" b="1">
                  <a:latin typeface="Calibri" pitchFamily="34" charset="0"/>
                </a:endParaRPr>
              </a:p>
            </p:txBody>
          </p:sp>
          <p:sp>
            <p:nvSpPr>
              <p:cNvPr id="58412" name="Line 1069"/>
              <p:cNvSpPr>
                <a:spLocks noChangeShapeType="1"/>
              </p:cNvSpPr>
              <p:nvPr/>
            </p:nvSpPr>
            <p:spPr bwMode="auto">
              <a:xfrm flipV="1">
                <a:off x="927" y="1403"/>
                <a:ext cx="1" cy="1948"/>
              </a:xfrm>
              <a:prstGeom prst="line">
                <a:avLst/>
              </a:prstGeom>
              <a:noFill/>
              <a:ln w="9525">
                <a:solidFill>
                  <a:srgbClr val="000000"/>
                </a:solidFill>
                <a:round/>
                <a:headEnd/>
                <a:tailEnd/>
              </a:ln>
            </p:spPr>
            <p:txBody>
              <a:bodyPr/>
              <a:lstStyle/>
              <a:p>
                <a:endParaRPr lang="it-IT"/>
              </a:p>
            </p:txBody>
          </p:sp>
          <p:sp>
            <p:nvSpPr>
              <p:cNvPr id="58413" name="Line 1070"/>
              <p:cNvSpPr>
                <a:spLocks noChangeShapeType="1"/>
              </p:cNvSpPr>
              <p:nvPr/>
            </p:nvSpPr>
            <p:spPr bwMode="auto">
              <a:xfrm>
                <a:off x="927" y="3351"/>
                <a:ext cx="47" cy="1"/>
              </a:xfrm>
              <a:prstGeom prst="line">
                <a:avLst/>
              </a:prstGeom>
              <a:noFill/>
              <a:ln w="9525">
                <a:solidFill>
                  <a:srgbClr val="000000"/>
                </a:solidFill>
                <a:round/>
                <a:headEnd/>
                <a:tailEnd/>
              </a:ln>
            </p:spPr>
            <p:txBody>
              <a:bodyPr/>
              <a:lstStyle/>
              <a:p>
                <a:endParaRPr lang="it-IT"/>
              </a:p>
            </p:txBody>
          </p:sp>
          <p:sp>
            <p:nvSpPr>
              <p:cNvPr id="58414" name="Line 1071"/>
              <p:cNvSpPr>
                <a:spLocks noChangeShapeType="1"/>
              </p:cNvSpPr>
              <p:nvPr/>
            </p:nvSpPr>
            <p:spPr bwMode="auto">
              <a:xfrm>
                <a:off x="927" y="3074"/>
                <a:ext cx="47" cy="1"/>
              </a:xfrm>
              <a:prstGeom prst="line">
                <a:avLst/>
              </a:prstGeom>
              <a:noFill/>
              <a:ln w="9525">
                <a:solidFill>
                  <a:srgbClr val="000000"/>
                </a:solidFill>
                <a:round/>
                <a:headEnd/>
                <a:tailEnd/>
              </a:ln>
            </p:spPr>
            <p:txBody>
              <a:bodyPr/>
              <a:lstStyle/>
              <a:p>
                <a:endParaRPr lang="it-IT"/>
              </a:p>
            </p:txBody>
          </p:sp>
          <p:sp>
            <p:nvSpPr>
              <p:cNvPr id="58415" name="Line 1072"/>
              <p:cNvSpPr>
                <a:spLocks noChangeShapeType="1"/>
              </p:cNvSpPr>
              <p:nvPr/>
            </p:nvSpPr>
            <p:spPr bwMode="auto">
              <a:xfrm>
                <a:off x="927" y="2795"/>
                <a:ext cx="47" cy="1"/>
              </a:xfrm>
              <a:prstGeom prst="line">
                <a:avLst/>
              </a:prstGeom>
              <a:noFill/>
              <a:ln w="9525">
                <a:solidFill>
                  <a:srgbClr val="000000"/>
                </a:solidFill>
                <a:round/>
                <a:headEnd/>
                <a:tailEnd/>
              </a:ln>
            </p:spPr>
            <p:txBody>
              <a:bodyPr/>
              <a:lstStyle/>
              <a:p>
                <a:endParaRPr lang="it-IT"/>
              </a:p>
            </p:txBody>
          </p:sp>
          <p:sp>
            <p:nvSpPr>
              <p:cNvPr id="58416" name="Line 1073"/>
              <p:cNvSpPr>
                <a:spLocks noChangeShapeType="1"/>
              </p:cNvSpPr>
              <p:nvPr/>
            </p:nvSpPr>
            <p:spPr bwMode="auto">
              <a:xfrm>
                <a:off x="929" y="2517"/>
                <a:ext cx="51" cy="1"/>
              </a:xfrm>
              <a:prstGeom prst="line">
                <a:avLst/>
              </a:prstGeom>
              <a:noFill/>
              <a:ln w="9525">
                <a:solidFill>
                  <a:srgbClr val="000000"/>
                </a:solidFill>
                <a:round/>
                <a:headEnd/>
                <a:tailEnd/>
              </a:ln>
            </p:spPr>
            <p:txBody>
              <a:bodyPr/>
              <a:lstStyle/>
              <a:p>
                <a:endParaRPr lang="it-IT"/>
              </a:p>
            </p:txBody>
          </p:sp>
          <p:sp>
            <p:nvSpPr>
              <p:cNvPr id="58417" name="Line 1074"/>
              <p:cNvSpPr>
                <a:spLocks noChangeShapeType="1"/>
              </p:cNvSpPr>
              <p:nvPr/>
            </p:nvSpPr>
            <p:spPr bwMode="auto">
              <a:xfrm>
                <a:off x="927" y="2238"/>
                <a:ext cx="47" cy="1"/>
              </a:xfrm>
              <a:prstGeom prst="line">
                <a:avLst/>
              </a:prstGeom>
              <a:noFill/>
              <a:ln w="9525">
                <a:solidFill>
                  <a:srgbClr val="000000"/>
                </a:solidFill>
                <a:round/>
                <a:headEnd/>
                <a:tailEnd/>
              </a:ln>
            </p:spPr>
            <p:txBody>
              <a:bodyPr/>
              <a:lstStyle/>
              <a:p>
                <a:endParaRPr lang="it-IT"/>
              </a:p>
            </p:txBody>
          </p:sp>
          <p:sp>
            <p:nvSpPr>
              <p:cNvPr id="58418" name="Line 1075"/>
              <p:cNvSpPr>
                <a:spLocks noChangeShapeType="1"/>
              </p:cNvSpPr>
              <p:nvPr/>
            </p:nvSpPr>
            <p:spPr bwMode="auto">
              <a:xfrm>
                <a:off x="927" y="1960"/>
                <a:ext cx="47" cy="1"/>
              </a:xfrm>
              <a:prstGeom prst="line">
                <a:avLst/>
              </a:prstGeom>
              <a:noFill/>
              <a:ln w="9525">
                <a:solidFill>
                  <a:srgbClr val="000000"/>
                </a:solidFill>
                <a:round/>
                <a:headEnd/>
                <a:tailEnd/>
              </a:ln>
            </p:spPr>
            <p:txBody>
              <a:bodyPr/>
              <a:lstStyle/>
              <a:p>
                <a:endParaRPr lang="it-IT"/>
              </a:p>
            </p:txBody>
          </p:sp>
          <p:sp>
            <p:nvSpPr>
              <p:cNvPr id="58419" name="Line 1076"/>
              <p:cNvSpPr>
                <a:spLocks noChangeShapeType="1"/>
              </p:cNvSpPr>
              <p:nvPr/>
            </p:nvSpPr>
            <p:spPr bwMode="auto">
              <a:xfrm>
                <a:off x="927" y="1682"/>
                <a:ext cx="47" cy="1"/>
              </a:xfrm>
              <a:prstGeom prst="line">
                <a:avLst/>
              </a:prstGeom>
              <a:noFill/>
              <a:ln w="9525">
                <a:solidFill>
                  <a:srgbClr val="000000"/>
                </a:solidFill>
                <a:round/>
                <a:headEnd/>
                <a:tailEnd/>
              </a:ln>
            </p:spPr>
            <p:txBody>
              <a:bodyPr/>
              <a:lstStyle/>
              <a:p>
                <a:endParaRPr lang="it-IT"/>
              </a:p>
            </p:txBody>
          </p:sp>
          <p:sp>
            <p:nvSpPr>
              <p:cNvPr id="58420" name="Line 1077"/>
              <p:cNvSpPr>
                <a:spLocks noChangeShapeType="1"/>
              </p:cNvSpPr>
              <p:nvPr/>
            </p:nvSpPr>
            <p:spPr bwMode="auto">
              <a:xfrm>
                <a:off x="927" y="1404"/>
                <a:ext cx="47" cy="1"/>
              </a:xfrm>
              <a:prstGeom prst="line">
                <a:avLst/>
              </a:prstGeom>
              <a:noFill/>
              <a:ln w="9525">
                <a:solidFill>
                  <a:srgbClr val="000000"/>
                </a:solidFill>
                <a:round/>
                <a:headEnd/>
                <a:tailEnd/>
              </a:ln>
            </p:spPr>
            <p:txBody>
              <a:bodyPr/>
              <a:lstStyle/>
              <a:p>
                <a:endParaRPr lang="it-IT"/>
              </a:p>
            </p:txBody>
          </p:sp>
          <p:sp>
            <p:nvSpPr>
              <p:cNvPr id="58421" name="Rectangle 1078"/>
              <p:cNvSpPr>
                <a:spLocks noChangeArrowheads="1"/>
              </p:cNvSpPr>
              <p:nvPr/>
            </p:nvSpPr>
            <p:spPr bwMode="auto">
              <a:xfrm>
                <a:off x="415" y="3290"/>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0.025</a:t>
                </a:r>
              </a:p>
            </p:txBody>
          </p:sp>
          <p:sp>
            <p:nvSpPr>
              <p:cNvPr id="58422" name="Rectangle 1079"/>
              <p:cNvSpPr>
                <a:spLocks noChangeArrowheads="1"/>
              </p:cNvSpPr>
              <p:nvPr/>
            </p:nvSpPr>
            <p:spPr bwMode="auto">
              <a:xfrm>
                <a:off x="415" y="3012"/>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0.050</a:t>
                </a:r>
              </a:p>
            </p:txBody>
          </p:sp>
          <p:sp>
            <p:nvSpPr>
              <p:cNvPr id="58423" name="Rectangle 1080"/>
              <p:cNvSpPr>
                <a:spLocks noChangeArrowheads="1"/>
              </p:cNvSpPr>
              <p:nvPr/>
            </p:nvSpPr>
            <p:spPr bwMode="auto">
              <a:xfrm>
                <a:off x="415" y="2734"/>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0.075</a:t>
                </a:r>
              </a:p>
            </p:txBody>
          </p:sp>
          <p:sp>
            <p:nvSpPr>
              <p:cNvPr id="58424" name="Rectangle 1081"/>
              <p:cNvSpPr>
                <a:spLocks noChangeArrowheads="1"/>
              </p:cNvSpPr>
              <p:nvPr/>
            </p:nvSpPr>
            <p:spPr bwMode="auto">
              <a:xfrm>
                <a:off x="415" y="2456"/>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0.100</a:t>
                </a:r>
              </a:p>
            </p:txBody>
          </p:sp>
          <p:sp>
            <p:nvSpPr>
              <p:cNvPr id="58425" name="Rectangle 1082"/>
              <p:cNvSpPr>
                <a:spLocks noChangeArrowheads="1"/>
              </p:cNvSpPr>
              <p:nvPr/>
            </p:nvSpPr>
            <p:spPr bwMode="auto">
              <a:xfrm>
                <a:off x="415" y="2177"/>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0.125</a:t>
                </a:r>
              </a:p>
            </p:txBody>
          </p:sp>
          <p:sp>
            <p:nvSpPr>
              <p:cNvPr id="58426" name="Rectangle 1083"/>
              <p:cNvSpPr>
                <a:spLocks noChangeArrowheads="1"/>
              </p:cNvSpPr>
              <p:nvPr/>
            </p:nvSpPr>
            <p:spPr bwMode="auto">
              <a:xfrm>
                <a:off x="415" y="1899"/>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0.150</a:t>
                </a:r>
              </a:p>
            </p:txBody>
          </p:sp>
          <p:sp>
            <p:nvSpPr>
              <p:cNvPr id="58427" name="Rectangle 1084"/>
              <p:cNvSpPr>
                <a:spLocks noChangeArrowheads="1"/>
              </p:cNvSpPr>
              <p:nvPr/>
            </p:nvSpPr>
            <p:spPr bwMode="auto">
              <a:xfrm>
                <a:off x="415" y="1622"/>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0.175</a:t>
                </a:r>
              </a:p>
            </p:txBody>
          </p:sp>
          <p:sp>
            <p:nvSpPr>
              <p:cNvPr id="58428" name="Rectangle 1085"/>
              <p:cNvSpPr>
                <a:spLocks noChangeArrowheads="1"/>
              </p:cNvSpPr>
              <p:nvPr/>
            </p:nvSpPr>
            <p:spPr bwMode="auto">
              <a:xfrm>
                <a:off x="415" y="1343"/>
                <a:ext cx="33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0.200</a:t>
                </a:r>
              </a:p>
            </p:txBody>
          </p:sp>
          <p:sp>
            <p:nvSpPr>
              <p:cNvPr id="58429" name="Rectangle 1086"/>
              <p:cNvSpPr>
                <a:spLocks noChangeArrowheads="1"/>
              </p:cNvSpPr>
              <p:nvPr/>
            </p:nvSpPr>
            <p:spPr bwMode="auto">
              <a:xfrm>
                <a:off x="411" y="1173"/>
                <a:ext cx="381" cy="180"/>
              </a:xfrm>
              <a:prstGeom prst="rect">
                <a:avLst/>
              </a:prstGeom>
              <a:noFill/>
              <a:ln w="9525">
                <a:noFill/>
                <a:miter lim="800000"/>
                <a:headEnd/>
                <a:tailEnd/>
              </a:ln>
            </p:spPr>
            <p:txBody>
              <a:bodyPr wrap="none" lIns="0" tIns="0" rIns="0" bIns="0">
                <a:spAutoFit/>
              </a:bodyPr>
              <a:lstStyle/>
              <a:p>
                <a:pPr algn="ctr" eaLnBrk="0" hangingPunct="0"/>
                <a:r>
                  <a:rPr lang="it-IT" b="1">
                    <a:latin typeface="Calibri" pitchFamily="34" charset="0"/>
                  </a:rPr>
                  <a:t>mmpy</a:t>
                </a:r>
              </a:p>
            </p:txBody>
          </p:sp>
          <p:sp>
            <p:nvSpPr>
              <p:cNvPr id="58430" name="Freeform 1087"/>
              <p:cNvSpPr>
                <a:spLocks/>
              </p:cNvSpPr>
              <p:nvPr/>
            </p:nvSpPr>
            <p:spPr bwMode="auto">
              <a:xfrm>
                <a:off x="1121" y="1281"/>
                <a:ext cx="3986" cy="2308"/>
              </a:xfrm>
              <a:custGeom>
                <a:avLst/>
                <a:gdLst>
                  <a:gd name="T0" fmla="*/ 15 w 8012"/>
                  <a:gd name="T1" fmla="*/ 8 h 4617"/>
                  <a:gd name="T2" fmla="*/ 15 w 8012"/>
                  <a:gd name="T3" fmla="*/ 9 h 4617"/>
                  <a:gd name="T4" fmla="*/ 0 w 8012"/>
                  <a:gd name="T5" fmla="*/ 9 h 4617"/>
                  <a:gd name="T6" fmla="*/ 0 w 8012"/>
                  <a:gd name="T7" fmla="*/ 0 h 4617"/>
                  <a:gd name="T8" fmla="*/ 0 w 8012"/>
                  <a:gd name="T9" fmla="*/ 0 h 4617"/>
                  <a:gd name="T10" fmla="*/ 2 w 8012"/>
                  <a:gd name="T11" fmla="*/ 6 h 4617"/>
                  <a:gd name="T12" fmla="*/ 2 w 8012"/>
                  <a:gd name="T13" fmla="*/ 6 h 4617"/>
                  <a:gd name="T14" fmla="*/ 2 w 8012"/>
                  <a:gd name="T15" fmla="*/ 6 h 4617"/>
                  <a:gd name="T16" fmla="*/ 3 w 8012"/>
                  <a:gd name="T17" fmla="*/ 7 h 4617"/>
                  <a:gd name="T18" fmla="*/ 3 w 8012"/>
                  <a:gd name="T19" fmla="*/ 7 h 4617"/>
                  <a:gd name="T20" fmla="*/ 3 w 8012"/>
                  <a:gd name="T21" fmla="*/ 7 h 4617"/>
                  <a:gd name="T22" fmla="*/ 4 w 8012"/>
                  <a:gd name="T23" fmla="*/ 7 h 4617"/>
                  <a:gd name="T24" fmla="*/ 4 w 8012"/>
                  <a:gd name="T25" fmla="*/ 7 h 4617"/>
                  <a:gd name="T26" fmla="*/ 5 w 8012"/>
                  <a:gd name="T27" fmla="*/ 7 h 4617"/>
                  <a:gd name="T28" fmla="*/ 6 w 8012"/>
                  <a:gd name="T29" fmla="*/ 7 h 4617"/>
                  <a:gd name="T30" fmla="*/ 6 w 8012"/>
                  <a:gd name="T31" fmla="*/ 8 h 4617"/>
                  <a:gd name="T32" fmla="*/ 7 w 8012"/>
                  <a:gd name="T33" fmla="*/ 8 h 4617"/>
                  <a:gd name="T34" fmla="*/ 7 w 8012"/>
                  <a:gd name="T35" fmla="*/ 8 h 4617"/>
                  <a:gd name="T36" fmla="*/ 8 w 8012"/>
                  <a:gd name="T37" fmla="*/ 8 h 4617"/>
                  <a:gd name="T38" fmla="*/ 8 w 8012"/>
                  <a:gd name="T39" fmla="*/ 8 h 4617"/>
                  <a:gd name="T40" fmla="*/ 9 w 8012"/>
                  <a:gd name="T41" fmla="*/ 8 h 4617"/>
                  <a:gd name="T42" fmla="*/ 9 w 8012"/>
                  <a:gd name="T43" fmla="*/ 8 h 4617"/>
                  <a:gd name="T44" fmla="*/ 9 w 8012"/>
                  <a:gd name="T45" fmla="*/ 8 h 4617"/>
                  <a:gd name="T46" fmla="*/ 9 w 8012"/>
                  <a:gd name="T47" fmla="*/ 8 h 4617"/>
                  <a:gd name="T48" fmla="*/ 12 w 8012"/>
                  <a:gd name="T49" fmla="*/ 8 h 4617"/>
                  <a:gd name="T50" fmla="*/ 15 w 8012"/>
                  <a:gd name="T51" fmla="*/ 8 h 4617"/>
                  <a:gd name="T52" fmla="*/ 15 w 8012"/>
                  <a:gd name="T53" fmla="*/ 8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w="9525">
                <a:noFill/>
                <a:round/>
                <a:headEnd/>
                <a:tailEnd/>
              </a:ln>
            </p:spPr>
            <p:txBody>
              <a:bodyPr/>
              <a:lstStyle/>
              <a:p>
                <a:endParaRPr lang="it-IT"/>
              </a:p>
            </p:txBody>
          </p:sp>
          <p:sp>
            <p:nvSpPr>
              <p:cNvPr id="61" name="Text Box 1088"/>
              <p:cNvSpPr txBox="1">
                <a:spLocks noChangeArrowheads="1"/>
              </p:cNvSpPr>
              <p:nvPr/>
            </p:nvSpPr>
            <p:spPr bwMode="auto">
              <a:xfrm>
                <a:off x="360" y="912"/>
                <a:ext cx="1057" cy="253"/>
              </a:xfrm>
              <a:prstGeom prst="rect">
                <a:avLst/>
              </a:prstGeom>
              <a:solidFill>
                <a:srgbClr val="FFFFFF"/>
              </a:solidFill>
              <a:ln>
                <a:noFill/>
              </a:ln>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447582" fontAlgn="auto">
                  <a:spcBef>
                    <a:spcPts val="0"/>
                  </a:spcBef>
                  <a:spcAft>
                    <a:spcPts val="0"/>
                  </a:spcAft>
                  <a:defRPr/>
                </a:pPr>
                <a:r>
                  <a:rPr lang="it-IT" sz="1800" b="1" dirty="0">
                    <a:latin typeface="+mn-lt"/>
                    <a:cs typeface="+mn-cs"/>
                  </a:rPr>
                  <a:t>Percentuale di corrosione</a:t>
                </a:r>
              </a:p>
            </p:txBody>
          </p:sp>
          <p:sp>
            <p:nvSpPr>
              <p:cNvPr id="58432" name="Line 1089"/>
              <p:cNvSpPr>
                <a:spLocks noChangeShapeType="1"/>
              </p:cNvSpPr>
              <p:nvPr/>
            </p:nvSpPr>
            <p:spPr bwMode="auto">
              <a:xfrm flipV="1">
                <a:off x="1108" y="3596"/>
                <a:ext cx="4016" cy="0"/>
              </a:xfrm>
              <a:prstGeom prst="line">
                <a:avLst/>
              </a:prstGeom>
              <a:noFill/>
              <a:ln w="9525">
                <a:solidFill>
                  <a:srgbClr val="000000"/>
                </a:solidFill>
                <a:round/>
                <a:headEnd/>
                <a:tailEnd/>
              </a:ln>
            </p:spPr>
            <p:txBody>
              <a:bodyPr lIns="0" tIns="0" rIns="0" bIns="0">
                <a:spAutoFit/>
              </a:bodyPr>
              <a:lstStyle/>
              <a:p>
                <a:endParaRPr lang="it-IT"/>
              </a:p>
            </p:txBody>
          </p:sp>
        </p:grpSp>
        <p:sp>
          <p:nvSpPr>
            <p:cNvPr id="58375" name="TextBox 62"/>
            <p:cNvSpPr txBox="1">
              <a:spLocks noChangeArrowheads="1"/>
            </p:cNvSpPr>
            <p:nvPr/>
          </p:nvSpPr>
          <p:spPr bwMode="auto">
            <a:xfrm>
              <a:off x="5887960" y="4239497"/>
              <a:ext cx="1830750" cy="615553"/>
            </a:xfrm>
            <a:prstGeom prst="rect">
              <a:avLst/>
            </a:prstGeom>
            <a:noFill/>
            <a:ln w="9525">
              <a:noFill/>
              <a:miter lim="800000"/>
              <a:headEnd/>
              <a:tailEnd/>
            </a:ln>
          </p:spPr>
          <p:txBody>
            <a:bodyPr>
              <a:spAutoFit/>
            </a:bodyPr>
            <a:lstStyle/>
            <a:p>
              <a:r>
                <a:rPr lang="it-IT">
                  <a:latin typeface="Calibri" pitchFamily="34" charset="0"/>
                </a:rPr>
                <a:t>Acciai inossidabili</a:t>
              </a:r>
            </a:p>
            <a:p>
              <a:r>
                <a:rPr lang="it-IT">
                  <a:latin typeface="Calibri" pitchFamily="34" charset="0"/>
                </a:rPr>
                <a:t> &gt; 10,5 Cr %</a:t>
              </a:r>
            </a:p>
          </p:txBody>
        </p:sp>
        <p:sp>
          <p:nvSpPr>
            <p:cNvPr id="64" name="Right Arrow 63"/>
            <p:cNvSpPr/>
            <p:nvPr/>
          </p:nvSpPr>
          <p:spPr>
            <a:xfrm>
              <a:off x="5869271" y="4918416"/>
              <a:ext cx="2160616" cy="33499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47582" fontAlgn="auto">
                <a:spcBef>
                  <a:spcPts val="0"/>
                </a:spcBef>
                <a:spcAft>
                  <a:spcPts val="0"/>
                </a:spcAft>
                <a:defRPr/>
              </a:pPr>
              <a:endParaRPr lang="en-GB" dirty="0" err="1">
                <a:solidFill>
                  <a:schemeClr val="tx1"/>
                </a:solidFill>
                <a:cs typeface="Franklin Gothic Book"/>
              </a:endParaRPr>
            </a:p>
          </p:txBody>
        </p:sp>
      </p:grpSp>
      <p:cxnSp>
        <p:nvCxnSpPr>
          <p:cNvPr id="66" name="Straight Arrow Connector 65"/>
          <p:cNvCxnSpPr/>
          <p:nvPr/>
        </p:nvCxnSpPr>
        <p:spPr>
          <a:xfrm flipH="1">
            <a:off x="2003425" y="2663825"/>
            <a:ext cx="1003300" cy="7159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372" name="TextBox 69"/>
          <p:cNvSpPr txBox="1">
            <a:spLocks noChangeArrowheads="1"/>
          </p:cNvSpPr>
          <p:nvPr/>
        </p:nvSpPr>
        <p:spPr bwMode="auto">
          <a:xfrm>
            <a:off x="3006725" y="2344738"/>
            <a:ext cx="2054225" cy="354012"/>
          </a:xfrm>
          <a:prstGeom prst="rect">
            <a:avLst/>
          </a:prstGeom>
          <a:noFill/>
          <a:ln w="9525">
            <a:noFill/>
            <a:miter lim="800000"/>
            <a:headEnd/>
            <a:tailEnd/>
          </a:ln>
        </p:spPr>
        <p:txBody>
          <a:bodyPr>
            <a:spAutoFit/>
          </a:bodyPr>
          <a:lstStyle/>
          <a:p>
            <a:r>
              <a:rPr lang="it-IT">
                <a:latin typeface="Calibri" pitchFamily="34" charset="0"/>
              </a:rPr>
              <a:t>Acciaio al carbonio semplice</a:t>
            </a:r>
          </a:p>
        </p:txBody>
      </p:sp>
      <p:sp>
        <p:nvSpPr>
          <p:cNvPr id="5837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12BBB1B2-A3F6-48B1-B800-22B91F4BF546}" type="slidenum">
              <a:rPr lang="fr-BE">
                <a:solidFill>
                  <a:schemeClr val="tx1"/>
                </a:solidFill>
                <a:cs typeface="Arial" charset="0"/>
              </a:rPr>
              <a:pPr defTabSz="446088" fontAlgn="base">
                <a:spcBef>
                  <a:spcPct val="0"/>
                </a:spcBef>
                <a:spcAft>
                  <a:spcPct val="0"/>
                </a:spcAft>
                <a:defRPr/>
              </a:pPr>
              <a:t>12</a:t>
            </a:fld>
            <a:endParaRPr lang="it-IT">
              <a:solidFill>
                <a:schemeClr val="tx1"/>
              </a:solidFill>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7850"/>
            <a:ext cx="7772400" cy="1470025"/>
          </a:xfrm>
        </p:spPr>
        <p:txBody>
          <a:bodyPr rtlCol="0">
            <a:normAutofit fontScale="90000"/>
          </a:bodyPr>
          <a:lstStyle/>
          <a:p>
            <a:pPr eaLnBrk="1" fontAlgn="auto" hangingPunct="1">
              <a:spcAft>
                <a:spcPts val="0"/>
              </a:spcAft>
              <a:defRPr/>
            </a:pPr>
            <a:r>
              <a:rPr lang="it-IT" sz="3200" dirty="0"/>
              <a:t>Se il grado dell'acciaio inossidabile</a:t>
            </a:r>
            <a:r>
              <a:rPr lang="it-IT" dirty="0"/>
              <a:t> </a:t>
            </a:r>
            <a:r>
              <a:rPr lang="it-IT" sz="3200" dirty="0"/>
              <a:t>non è stato scelto correttamente, può</a:t>
            </a:r>
            <a:r>
              <a:rPr lang="it-IT" dirty="0"/>
              <a:t> </a:t>
            </a:r>
            <a:r>
              <a:rPr lang="it-IT" sz="3200" dirty="0"/>
              <a:t>verificarsi</a:t>
            </a:r>
            <a:r>
              <a:rPr lang="it-IT" dirty="0"/>
              <a:t> </a:t>
            </a:r>
            <a:r>
              <a:rPr lang="it-IT" sz="3200" dirty="0"/>
              <a:t>corrosione</a:t>
            </a:r>
            <a:r>
              <a:rPr lang="it-IT" dirty="0"/>
              <a:t> </a:t>
            </a:r>
            <a:endParaRPr lang="it-IT" sz="3200" dirty="0"/>
          </a:p>
        </p:txBody>
      </p:sp>
      <p:sp>
        <p:nvSpPr>
          <p:cNvPr id="6" name="Subtitle 5"/>
          <p:cNvSpPr>
            <a:spLocks noGrp="1"/>
          </p:cNvSpPr>
          <p:nvPr>
            <p:ph type="subTitle" idx="1"/>
          </p:nvPr>
        </p:nvSpPr>
        <p:spPr>
          <a:xfrm>
            <a:off x="1371600" y="3603625"/>
            <a:ext cx="6400800" cy="1752600"/>
          </a:xfrm>
        </p:spPr>
        <p:txBody>
          <a:bodyPr rtlCol="0">
            <a:normAutofit fontScale="92500" lnSpcReduction="20000"/>
          </a:bodyPr>
          <a:lstStyle/>
          <a:p>
            <a:pPr eaLnBrk="1" fontAlgn="auto" hangingPunct="1">
              <a:spcAft>
                <a:spcPts val="0"/>
              </a:spcAft>
              <a:defRPr/>
            </a:pPr>
            <a:r>
              <a:rPr lang="it-IT" sz="2800" dirty="0">
                <a:solidFill>
                  <a:schemeClr val="tx1"/>
                </a:solidFill>
              </a:rPr>
              <a:t>…nessun materiale</a:t>
            </a:r>
            <a:r>
              <a:rPr lang="it-IT" dirty="0"/>
              <a:t> </a:t>
            </a:r>
            <a:r>
              <a:rPr lang="it-IT" sz="2800" dirty="0">
                <a:solidFill>
                  <a:schemeClr val="tx1"/>
                </a:solidFill>
              </a:rPr>
              <a:t>è</a:t>
            </a:r>
            <a:r>
              <a:rPr lang="it-IT" dirty="0"/>
              <a:t> </a:t>
            </a:r>
            <a:r>
              <a:rPr lang="it-IT" sz="2800" dirty="0">
                <a:solidFill>
                  <a:schemeClr val="tx1"/>
                </a:solidFill>
              </a:rPr>
              <a:t>perfetto!</a:t>
            </a:r>
          </a:p>
          <a:p>
            <a:pPr eaLnBrk="1" fontAlgn="auto" hangingPunct="1">
              <a:spcAft>
                <a:spcPts val="0"/>
              </a:spcAft>
              <a:defRPr/>
            </a:pPr>
            <a:endParaRPr lang="it-IT" sz="2800" dirty="0">
              <a:solidFill>
                <a:schemeClr val="tx1"/>
              </a:solidFill>
            </a:endParaRPr>
          </a:p>
          <a:p>
            <a:pPr eaLnBrk="1" fontAlgn="auto" hangingPunct="1">
              <a:spcAft>
                <a:spcPts val="0"/>
              </a:spcAft>
              <a:defRPr/>
            </a:pPr>
            <a:r>
              <a:rPr lang="it-IT" sz="2800" dirty="0">
                <a:solidFill>
                  <a:schemeClr val="tx1"/>
                </a:solidFill>
              </a:rPr>
              <a:t>Pensate bene alla scelta del mezzo giusto</a:t>
            </a:r>
          </a:p>
          <a:p>
            <a:pPr eaLnBrk="1" fontAlgn="auto" hangingPunct="1">
              <a:spcAft>
                <a:spcPts val="0"/>
              </a:spcAft>
              <a:defRPr/>
            </a:pPr>
            <a:r>
              <a:rPr lang="it-IT" sz="2800" dirty="0">
                <a:solidFill>
                  <a:schemeClr val="tx1"/>
                </a:solidFill>
              </a:rPr>
              <a:t> per l'uso previsto </a:t>
            </a:r>
          </a:p>
          <a:p>
            <a:pPr eaLnBrk="1" fontAlgn="auto" hangingPunct="1">
              <a:spcAft>
                <a:spcPts val="0"/>
              </a:spcAft>
              <a:defRPr/>
            </a:pPr>
            <a:endParaRPr lang="it-IT" sz="2800" dirty="0">
              <a:solidFill>
                <a:schemeClr val="tx1"/>
              </a:solidFill>
            </a:endParaRPr>
          </a:p>
        </p:txBody>
      </p:sp>
      <p:sp>
        <p:nvSpPr>
          <p:cNvPr id="60419" name="Slide Number Placeholder 3"/>
          <p:cNvSpPr>
            <a:spLocks noGrp="1"/>
          </p:cNvSpPr>
          <p:nvPr>
            <p:ph type="sldNum" sz="quarter" idx="12"/>
          </p:nvPr>
        </p:nvSpPr>
        <p:spPr bwMode="auto">
          <a:xfrm>
            <a:off x="8845550" y="6596063"/>
            <a:ext cx="396875" cy="365125"/>
          </a:xfrm>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CB999EA-B02E-4CBF-8CB5-3BBE03ABB785}" type="slidenum">
              <a:rPr lang="fr-BE" sz="1400">
                <a:cs typeface="Arial" charset="0"/>
              </a:rPr>
              <a:pPr defTabSz="446088" fontAlgn="base">
                <a:spcBef>
                  <a:spcPct val="0"/>
                </a:spcBef>
                <a:spcAft>
                  <a:spcPct val="0"/>
                </a:spcAft>
                <a:defRPr/>
              </a:pPr>
              <a:t>13</a:t>
            </a:fld>
            <a:endParaRPr lang="it-IT" sz="140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Tipi di corrosione sugli acciai inossidabili</a:t>
            </a:r>
            <a:endParaRPr lang="it-IT" dirty="0"/>
          </a:p>
        </p:txBody>
      </p:sp>
      <p:sp>
        <p:nvSpPr>
          <p:cNvPr id="61442" name="Content Placeholder 2"/>
          <p:cNvSpPr>
            <a:spLocks noGrp="1"/>
          </p:cNvSpPr>
          <p:nvPr>
            <p:ph idx="1"/>
          </p:nvPr>
        </p:nvSpPr>
        <p:spPr/>
        <p:txBody>
          <a:bodyPr/>
          <a:lstStyle/>
          <a:p>
            <a:pPr marL="514350" indent="-514350" eaLnBrk="1" hangingPunct="1">
              <a:buFont typeface="Calibri" pitchFamily="34" charset="0"/>
              <a:buAutoNum type="alphaLcParenR"/>
            </a:pPr>
            <a:r>
              <a:rPr lang="it-IT"/>
              <a:t>Uniforme</a:t>
            </a:r>
          </a:p>
          <a:p>
            <a:pPr marL="514350" indent="-514350" eaLnBrk="1" hangingPunct="1">
              <a:buFont typeface="Calibri" pitchFamily="34" charset="0"/>
              <a:buAutoNum type="alphaLcParenR"/>
            </a:pPr>
            <a:r>
              <a:rPr lang="it-IT"/>
              <a:t>Puntiforme</a:t>
            </a:r>
          </a:p>
          <a:p>
            <a:pPr marL="514350" indent="-514350" eaLnBrk="1" hangingPunct="1">
              <a:buFont typeface="Calibri" pitchFamily="34" charset="0"/>
              <a:buAutoNum type="alphaLcParenR"/>
            </a:pPr>
            <a:r>
              <a:rPr lang="it-IT"/>
              <a:t>Interstiziale</a:t>
            </a:r>
          </a:p>
          <a:p>
            <a:pPr marL="514350" indent="-514350" eaLnBrk="1" hangingPunct="1">
              <a:buFont typeface="Calibri" pitchFamily="34" charset="0"/>
              <a:buAutoNum type="alphaLcParenR"/>
            </a:pPr>
            <a:r>
              <a:rPr lang="it-IT"/>
              <a:t>Galvanica</a:t>
            </a:r>
          </a:p>
          <a:p>
            <a:pPr marL="514350" indent="-514350" eaLnBrk="1" hangingPunct="1">
              <a:buFont typeface="Calibri" pitchFamily="34" charset="0"/>
              <a:buAutoNum type="alphaLcParenR"/>
            </a:pPr>
            <a:r>
              <a:rPr lang="it-IT"/>
              <a:t>Intergranulare</a:t>
            </a:r>
          </a:p>
          <a:p>
            <a:pPr marL="514350" indent="-514350" eaLnBrk="1" hangingPunct="1">
              <a:buFont typeface="Calibri" pitchFamily="34" charset="0"/>
              <a:buAutoNum type="alphaLcParenR"/>
            </a:pPr>
            <a:r>
              <a:rPr lang="it-IT"/>
              <a:t>Rottura da tensocorrosione</a:t>
            </a:r>
          </a:p>
        </p:txBody>
      </p:sp>
      <p:sp>
        <p:nvSpPr>
          <p:cNvPr id="61443"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001027B7-6C75-469A-8260-1B4B4716F8A8}" type="slidenum">
              <a:rPr lang="fr-BE">
                <a:cs typeface="Arial" charset="0"/>
              </a:rPr>
              <a:pPr defTabSz="446088" fontAlgn="base">
                <a:spcBef>
                  <a:spcPct val="0"/>
                </a:spcBef>
                <a:spcAft>
                  <a:spcPct val="0"/>
                </a:spcAft>
                <a:defRPr/>
              </a:pPr>
              <a:t>14</a:t>
            </a:fld>
            <a:endParaRPr lang="it-IT">
              <a:cs typeface="Arial" charset="0"/>
            </a:endParaRPr>
          </a:p>
        </p:txBody>
      </p:sp>
      <p:sp>
        <p:nvSpPr>
          <p:cNvPr id="61444" name="TextBox 3"/>
          <p:cNvSpPr txBox="1">
            <a:spLocks noChangeArrowheads="1"/>
          </p:cNvSpPr>
          <p:nvPr/>
        </p:nvSpPr>
        <p:spPr bwMode="auto">
          <a:xfrm>
            <a:off x="127000" y="6481763"/>
            <a:ext cx="2489200" cy="354012"/>
          </a:xfrm>
          <a:prstGeom prst="rect">
            <a:avLst/>
          </a:prstGeom>
          <a:noFill/>
          <a:ln w="9525">
            <a:noFill/>
            <a:miter lim="800000"/>
            <a:headEnd/>
            <a:tailEnd/>
          </a:ln>
        </p:spPr>
        <p:txBody>
          <a:bodyPr>
            <a:spAutoFit/>
          </a:bodyPr>
          <a:lstStyle/>
          <a:p>
            <a:r>
              <a:rPr lang="it-IT">
                <a:latin typeface="Calibri" pitchFamily="34" charset="0"/>
              </a:rPr>
              <a:t>Vedere Riferimento 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it-IT"/>
              <a:t>a) Che cos'è la corrosione uniforme?</a:t>
            </a:r>
            <a:endParaRPr lang="it-IT" dirty="0"/>
          </a:p>
        </p:txBody>
      </p:sp>
      <p:sp>
        <p:nvSpPr>
          <p:cNvPr id="63490" name="Content Placeholder 1"/>
          <p:cNvSpPr>
            <a:spLocks noGrp="1"/>
          </p:cNvSpPr>
          <p:nvPr>
            <p:ph idx="1"/>
          </p:nvPr>
        </p:nvSpPr>
        <p:spPr>
          <a:xfrm>
            <a:off x="457200" y="1600200"/>
            <a:ext cx="8229600" cy="3360738"/>
          </a:xfrm>
        </p:spPr>
        <p:txBody>
          <a:bodyPr/>
          <a:lstStyle/>
          <a:p>
            <a:pPr algn="just" eaLnBrk="1" hangingPunct="1"/>
            <a:r>
              <a:rPr lang="it-IT" sz="2400"/>
              <a:t>Quando la pellicola passiva viene distrutta dall'ambiente aggressivo, l'intera superficie si corrode in modo uniforme e la perdita di metallo può essere espressa come µm/anno</a:t>
            </a:r>
          </a:p>
          <a:p>
            <a:pPr algn="just" eaLnBrk="1" hangingPunct="1"/>
            <a:r>
              <a:rPr lang="it-IT" sz="2400"/>
              <a:t>Questo fenomeno è tipico degli acciai al carbonio non protetti.</a:t>
            </a:r>
          </a:p>
          <a:p>
            <a:pPr algn="just" eaLnBrk="1" hangingPunct="1"/>
            <a:r>
              <a:rPr lang="it-IT" sz="2400"/>
              <a:t>Non riguarda invece gli acciai inossidabili nel settore edile, perché le condizioni di corrosione non sono mai così aggressive (solitamente occorre l'immersione negli acidi)</a:t>
            </a:r>
          </a:p>
        </p:txBody>
      </p:sp>
      <p:sp>
        <p:nvSpPr>
          <p:cNvPr id="634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76D39651-F5AA-406B-80AD-84134A089344}" type="slidenum">
              <a:rPr lang="fr-BE">
                <a:cs typeface="Arial" charset="0"/>
              </a:rPr>
              <a:pPr defTabSz="446088" fontAlgn="base">
                <a:spcBef>
                  <a:spcPct val="0"/>
                </a:spcBef>
                <a:spcAft>
                  <a:spcPct val="0"/>
                </a:spcAft>
                <a:defRPr/>
              </a:pPr>
              <a:t>15</a:t>
            </a:fld>
            <a:endParaRPr lang="it-IT">
              <a:cs typeface="Arial" charset="0"/>
            </a:endParaRPr>
          </a:p>
        </p:txBody>
      </p:sp>
      <p:pic>
        <p:nvPicPr>
          <p:cNvPr id="63492" name="Picture 6" descr="General2"/>
          <p:cNvPicPr>
            <a:picLocks noChangeAspect="1" noChangeArrowheads="1"/>
          </p:cNvPicPr>
          <p:nvPr/>
        </p:nvPicPr>
        <p:blipFill>
          <a:blip r:embed="rId3"/>
          <a:srcRect/>
          <a:stretch>
            <a:fillRect/>
          </a:stretch>
        </p:blipFill>
        <p:spPr bwMode="auto">
          <a:xfrm>
            <a:off x="6081713" y="4960938"/>
            <a:ext cx="2627312" cy="1749425"/>
          </a:xfrm>
          <a:prstGeom prst="rect">
            <a:avLst/>
          </a:prstGeom>
          <a:noFill/>
          <a:ln w="9525">
            <a:solidFill>
              <a:srgbClr val="00000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it-IT" sz="3600"/>
              <a:t>b) Che cos'è la corrosione puntiforme</a:t>
            </a:r>
            <a:r>
              <a:rPr lang="it-IT" sz="3600" baseline="50000"/>
              <a:t>1,2,3,7</a:t>
            </a:r>
            <a:r>
              <a:rPr lang="it-IT" sz="3600"/>
              <a:t>?</a:t>
            </a:r>
          </a:p>
        </p:txBody>
      </p:sp>
      <p:sp>
        <p:nvSpPr>
          <p:cNvPr id="8" name="Content Placeholder 7"/>
          <p:cNvSpPr>
            <a:spLocks noGrp="1"/>
          </p:cNvSpPr>
          <p:nvPr>
            <p:ph sz="half" idx="1"/>
          </p:nvPr>
        </p:nvSpPr>
        <p:spPr>
          <a:xfrm>
            <a:off x="457200" y="1708150"/>
            <a:ext cx="4038600" cy="4525963"/>
          </a:xfrm>
        </p:spPr>
        <p:txBody>
          <a:bodyPr rtlCol="0">
            <a:normAutofit fontScale="77500" lnSpcReduction="20000"/>
          </a:bodyPr>
          <a:lstStyle/>
          <a:p>
            <a:pPr marL="0" indent="0" algn="just" eaLnBrk="1" fontAlgn="auto" hangingPunct="1">
              <a:spcAft>
                <a:spcPts val="0"/>
              </a:spcAft>
              <a:buFont typeface="Wingdings" pitchFamily="2" charset="2"/>
              <a:buNone/>
              <a:defRPr/>
            </a:pPr>
            <a:r>
              <a:rPr lang="it-IT"/>
              <a:t>La corrosione puntiforme, detta anche corrosione per vaiolatura o per pitting, è una forma di corrosione estremamente localizzata che porta alla formazione di piccole cavità nel metallo.</a:t>
            </a:r>
          </a:p>
          <a:p>
            <a:pPr algn="just" eaLnBrk="1" fontAlgn="auto" hangingPunct="1">
              <a:spcAft>
                <a:spcPts val="0"/>
              </a:spcAft>
              <a:defRPr/>
            </a:pPr>
            <a:endParaRPr lang="it-IT" dirty="0"/>
          </a:p>
          <a:p>
            <a:pPr marL="0" indent="0" algn="just" eaLnBrk="1" fontAlgn="auto" hangingPunct="1">
              <a:spcAft>
                <a:spcPts val="0"/>
              </a:spcAft>
              <a:buFont typeface="Wingdings" pitchFamily="2" charset="2"/>
              <a:buNone/>
              <a:defRPr/>
            </a:pPr>
            <a:r>
              <a:rPr lang="it-IT"/>
              <a:t>Questa fotografia mostra la vaiolatura dell'acciaio inossidabile EN1.4310 (AISI 301) risultante dall'insufficiente resistenza alla corrosione in un ambiente clorato molto aggressivo.</a:t>
            </a:r>
            <a:endParaRPr lang="it-IT" dirty="0"/>
          </a:p>
        </p:txBody>
      </p:sp>
      <p:pic>
        <p:nvPicPr>
          <p:cNvPr id="65539" name="Content Placeholder 20"/>
          <p:cNvPicPr>
            <a:picLocks noGrp="1" noChangeAspect="1"/>
          </p:cNvPicPr>
          <p:nvPr>
            <p:ph sz="half" idx="2"/>
          </p:nvPr>
        </p:nvPicPr>
        <p:blipFill>
          <a:blip r:embed="rId3"/>
          <a:srcRect/>
          <a:stretch>
            <a:fillRect/>
          </a:stretch>
        </p:blipFill>
        <p:spPr>
          <a:xfrm>
            <a:off x="4648200" y="1755775"/>
            <a:ext cx="4038600" cy="4214813"/>
          </a:xfrm>
          <a:ln>
            <a:solidFill>
              <a:schemeClr val="tx1"/>
            </a:solidFill>
          </a:ln>
        </p:spPr>
      </p:pic>
      <p:sp>
        <p:nvSpPr>
          <p:cNvPr id="65540"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E44A8F59-00CC-41CD-9DCB-757C98B20F7F}" type="slidenum">
              <a:rPr lang="fr-BE">
                <a:cs typeface="Arial" charset="0"/>
              </a:rPr>
              <a:pPr defTabSz="446088" fontAlgn="base">
                <a:spcBef>
                  <a:spcPct val="0"/>
                </a:spcBef>
                <a:spcAft>
                  <a:spcPct val="0"/>
                </a:spcAft>
                <a:defRPr/>
              </a:pPr>
              <a:t>16</a:t>
            </a:fld>
            <a:endParaRPr lang="it-IT">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p:txBody>
          <a:bodyPr/>
          <a:lstStyle/>
          <a:p>
            <a:pPr eaLnBrk="1" hangingPunct="1"/>
            <a:r>
              <a:rPr lang="it-IT" sz="3800"/>
              <a:t>Meccanismi della corrosione puntiforme</a:t>
            </a:r>
          </a:p>
        </p:txBody>
      </p:sp>
      <p:sp>
        <p:nvSpPr>
          <p:cNvPr id="67586" name="Content Placeholder 7"/>
          <p:cNvSpPr>
            <a:spLocks noGrp="1"/>
          </p:cNvSpPr>
          <p:nvPr>
            <p:ph sz="half" idx="1"/>
          </p:nvPr>
        </p:nvSpPr>
        <p:spPr>
          <a:xfrm>
            <a:off x="457200" y="1600200"/>
            <a:ext cx="4038600" cy="2330450"/>
          </a:xfrm>
        </p:spPr>
        <p:txBody>
          <a:bodyPr/>
          <a:lstStyle/>
          <a:p>
            <a:pPr marL="457200" indent="-457200" algn="just" eaLnBrk="1" hangingPunct="1">
              <a:lnSpc>
                <a:spcPct val="90000"/>
              </a:lnSpc>
              <a:buFont typeface="Calibri" pitchFamily="34" charset="0"/>
              <a:buAutoNum type="arabicPeriod"/>
            </a:pPr>
            <a:r>
              <a:rPr lang="it-IT" sz="1900"/>
              <a:t>Inizio su una</a:t>
            </a:r>
            <a:r>
              <a:rPr lang="it-IT" sz="2600"/>
              <a:t> </a:t>
            </a:r>
            <a:r>
              <a:rPr lang="it-IT" sz="1900"/>
              <a:t>superficie molto piccola con irregolarità o inclusioni non metalliche</a:t>
            </a:r>
          </a:p>
          <a:p>
            <a:pPr marL="457200" indent="-457200" algn="just" eaLnBrk="1" hangingPunct="1">
              <a:lnSpc>
                <a:spcPct val="90000"/>
              </a:lnSpc>
              <a:buFont typeface="Calibri" pitchFamily="34" charset="0"/>
              <a:buAutoNum type="arabicPeriod"/>
            </a:pPr>
            <a:r>
              <a:rPr lang="it-IT" sz="1900"/>
              <a:t>Propagazione poiché le reazioni</a:t>
            </a:r>
            <a:r>
              <a:rPr lang="it-IT" sz="2600"/>
              <a:t> </a:t>
            </a:r>
            <a:r>
              <a:rPr lang="it-IT" sz="1900"/>
              <a:t>elettrochimiche nella cavità</a:t>
            </a:r>
            <a:r>
              <a:rPr lang="it-IT" sz="2600"/>
              <a:t> </a:t>
            </a:r>
            <a:r>
              <a:rPr lang="it-IT" sz="1900"/>
              <a:t>del vaiolo non sono bloccate da ripassivazione</a:t>
            </a:r>
          </a:p>
        </p:txBody>
      </p:sp>
      <p:grpSp>
        <p:nvGrpSpPr>
          <p:cNvPr id="67587" name="Group 17"/>
          <p:cNvGrpSpPr>
            <a:grpSpLocks/>
          </p:cNvGrpSpPr>
          <p:nvPr/>
        </p:nvGrpSpPr>
        <p:grpSpPr bwMode="auto">
          <a:xfrm>
            <a:off x="476250" y="1362075"/>
            <a:ext cx="8137525" cy="5049838"/>
            <a:chOff x="475457" y="1213462"/>
            <a:chExt cx="8138739" cy="5049837"/>
          </a:xfrm>
        </p:grpSpPr>
        <p:pic>
          <p:nvPicPr>
            <p:cNvPr id="67589" name="Picture 12" descr="Pitting1r2mod"/>
            <p:cNvPicPr>
              <a:picLocks noChangeAspect="1" noChangeArrowheads="1"/>
            </p:cNvPicPr>
            <p:nvPr/>
          </p:nvPicPr>
          <p:blipFill>
            <a:blip r:embed="rId3">
              <a:lum contrast="6000"/>
            </a:blip>
            <a:srcRect/>
            <a:stretch>
              <a:fillRect/>
            </a:stretch>
          </p:blipFill>
          <p:spPr bwMode="auto">
            <a:xfrm>
              <a:off x="475457" y="3885224"/>
              <a:ext cx="3798887" cy="2378075"/>
            </a:xfrm>
            <a:prstGeom prst="rect">
              <a:avLst/>
            </a:prstGeom>
            <a:noFill/>
            <a:ln w="9525">
              <a:solidFill>
                <a:schemeClr val="tx1"/>
              </a:solidFill>
              <a:miter lim="800000"/>
              <a:headEnd/>
              <a:tailEnd/>
            </a:ln>
          </p:spPr>
        </p:pic>
        <p:pic>
          <p:nvPicPr>
            <p:cNvPr id="67590" name="Picture 2"/>
            <p:cNvPicPr>
              <a:picLocks noChangeAspect="1" noChangeArrowheads="1"/>
            </p:cNvPicPr>
            <p:nvPr/>
          </p:nvPicPr>
          <p:blipFill>
            <a:blip r:embed="rId4"/>
            <a:srcRect/>
            <a:stretch>
              <a:fillRect/>
            </a:stretch>
          </p:blipFill>
          <p:spPr bwMode="auto">
            <a:xfrm>
              <a:off x="4686300" y="1213462"/>
              <a:ext cx="3927896" cy="2567963"/>
            </a:xfrm>
            <a:prstGeom prst="rect">
              <a:avLst/>
            </a:prstGeom>
            <a:noFill/>
            <a:ln w="9525">
              <a:noFill/>
              <a:miter lim="800000"/>
              <a:headEnd/>
              <a:tailEnd/>
            </a:ln>
          </p:spPr>
        </p:pic>
        <p:pic>
          <p:nvPicPr>
            <p:cNvPr id="67591" name="Picture 3"/>
            <p:cNvPicPr>
              <a:picLocks noChangeAspect="1" noChangeArrowheads="1"/>
            </p:cNvPicPr>
            <p:nvPr/>
          </p:nvPicPr>
          <p:blipFill>
            <a:blip r:embed="rId5"/>
            <a:srcRect/>
            <a:stretch>
              <a:fillRect/>
            </a:stretch>
          </p:blipFill>
          <p:spPr bwMode="auto">
            <a:xfrm>
              <a:off x="4822826" y="3963012"/>
              <a:ext cx="3458536" cy="2300287"/>
            </a:xfrm>
            <a:prstGeom prst="rect">
              <a:avLst/>
            </a:prstGeom>
            <a:noFill/>
            <a:ln w="9525">
              <a:noFill/>
              <a:miter lim="800000"/>
              <a:headEnd/>
              <a:tailEnd/>
            </a:ln>
          </p:spPr>
        </p:pic>
        <p:cxnSp>
          <p:nvCxnSpPr>
            <p:cNvPr id="16" name="Straight Arrow Connector 15"/>
            <p:cNvCxnSpPr/>
            <p:nvPr/>
          </p:nvCxnSpPr>
          <p:spPr>
            <a:xfrm flipH="1">
              <a:off x="4343184" y="5074261"/>
              <a:ext cx="76370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166" y="3543912"/>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67588"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A5B4BA4-8F00-4A30-9B4A-69EC31405548}" type="slidenum">
              <a:rPr lang="fr-BE">
                <a:cs typeface="Arial" charset="0"/>
              </a:rPr>
              <a:pPr defTabSz="446088" fontAlgn="base">
                <a:spcBef>
                  <a:spcPct val="0"/>
                </a:spcBef>
                <a:spcAft>
                  <a:spcPct val="0"/>
                </a:spcAft>
                <a:defRPr/>
              </a:pPr>
              <a:t>17</a:t>
            </a:fld>
            <a:endParaRPr lang="it-IT">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0663"/>
            <a:ext cx="8924925" cy="655637"/>
          </a:xfrm>
        </p:spPr>
        <p:txBody>
          <a:bodyPr rtlCol="0">
            <a:noAutofit/>
          </a:bodyPr>
          <a:lstStyle/>
          <a:p>
            <a:pPr eaLnBrk="1" fontAlgn="auto" hangingPunct="1">
              <a:spcAft>
                <a:spcPts val="0"/>
              </a:spcAft>
              <a:defRPr/>
            </a:pPr>
            <a:r>
              <a:rPr lang="it-IT" sz="2800" spc="-50" dirty="0"/>
              <a:t>La vaiolatura può essere riprodotta in una cella elettrochimica</a:t>
            </a:r>
            <a:r>
              <a:rPr lang="it-IT" sz="2800" spc="-50" baseline="30000" dirty="0"/>
              <a:t>4</a:t>
            </a:r>
          </a:p>
        </p:txBody>
      </p:sp>
      <p:sp>
        <p:nvSpPr>
          <p:cNvPr id="69634" name="Content Placeholder 6"/>
          <p:cNvSpPr>
            <a:spLocks noGrp="1"/>
          </p:cNvSpPr>
          <p:nvPr>
            <p:ph idx="1"/>
          </p:nvPr>
        </p:nvSpPr>
        <p:spPr>
          <a:xfrm>
            <a:off x="565150" y="828675"/>
            <a:ext cx="8229600" cy="2090738"/>
          </a:xfrm>
        </p:spPr>
        <p:txBody>
          <a:bodyPr/>
          <a:lstStyle/>
          <a:p>
            <a:pPr marL="215900" algn="just" eaLnBrk="1" hangingPunct="1">
              <a:spcBef>
                <a:spcPct val="0"/>
              </a:spcBef>
            </a:pPr>
            <a:r>
              <a:rPr lang="it-IT" sz="1800"/>
              <a:t>La corrosione implica la dissoluzione del metallo, ossia un processo elettrochimico con </a:t>
            </a:r>
          </a:p>
          <a:p>
            <a:pPr marL="107950" lvl="1" indent="-342900" algn="just" eaLnBrk="1" hangingPunct="1">
              <a:spcBef>
                <a:spcPct val="0"/>
              </a:spcBef>
              <a:buFont typeface="Calibri" pitchFamily="34" charset="0"/>
              <a:buAutoNum type="alphaLcParenR"/>
            </a:pPr>
            <a:r>
              <a:rPr lang="it-IT" sz="1400"/>
              <a:t>reazioni elettrochimiche</a:t>
            </a:r>
            <a:r>
              <a:rPr lang="it-IT"/>
              <a:t> </a:t>
            </a:r>
            <a:r>
              <a:rPr lang="it-IT" sz="1400"/>
              <a:t>sulla superficie del metallo e </a:t>
            </a:r>
          </a:p>
          <a:p>
            <a:pPr marL="107950" lvl="1" indent="-342900" algn="just" eaLnBrk="1" hangingPunct="1">
              <a:spcBef>
                <a:spcPct val="0"/>
              </a:spcBef>
              <a:buFont typeface="Calibri" pitchFamily="34" charset="0"/>
              <a:buAutoNum type="alphaLcParenR"/>
            </a:pPr>
            <a:r>
              <a:rPr lang="it-IT" sz="1400"/>
              <a:t>una corrente</a:t>
            </a:r>
            <a:r>
              <a:rPr lang="it-IT"/>
              <a:t> </a:t>
            </a:r>
            <a:r>
              <a:rPr lang="it-IT" sz="1400"/>
              <a:t>tra il metallo corrosivo</a:t>
            </a:r>
            <a:r>
              <a:rPr lang="it-IT"/>
              <a:t> </a:t>
            </a:r>
            <a:r>
              <a:rPr lang="it-IT" sz="1400"/>
              <a:t>(anodo) e una parte catodica</a:t>
            </a:r>
          </a:p>
          <a:p>
            <a:pPr marL="215900" algn="just" eaLnBrk="1" hangingPunct="1">
              <a:spcBef>
                <a:spcPct val="0"/>
              </a:spcBef>
            </a:pPr>
            <a:r>
              <a:rPr lang="it-IT" sz="1600"/>
              <a:t>Questi processi possono essere simulati in una cella elettrochimica, un dispositivo che permette lo studio dei processi di corrosione</a:t>
            </a:r>
          </a:p>
        </p:txBody>
      </p:sp>
      <p:sp>
        <p:nvSpPr>
          <p:cNvPr id="696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96C85A2D-E875-4B8A-A0F2-19BFCA9A4FB1}" type="slidenum">
              <a:rPr lang="fr-BE">
                <a:cs typeface="Arial" charset="0"/>
              </a:rPr>
              <a:pPr defTabSz="446088" fontAlgn="base">
                <a:spcBef>
                  <a:spcPct val="0"/>
                </a:spcBef>
                <a:spcAft>
                  <a:spcPct val="0"/>
                </a:spcAft>
                <a:defRPr/>
              </a:pPr>
              <a:t>18</a:t>
            </a:fld>
            <a:endParaRPr lang="it-IT">
              <a:cs typeface="Arial" charset="0"/>
            </a:endParaRPr>
          </a:p>
        </p:txBody>
      </p:sp>
      <p:pic>
        <p:nvPicPr>
          <p:cNvPr id="69636" name="Picture 3"/>
          <p:cNvPicPr>
            <a:picLocks noChangeAspect="1" noChangeArrowheads="1"/>
          </p:cNvPicPr>
          <p:nvPr/>
        </p:nvPicPr>
        <p:blipFill>
          <a:blip r:embed="rId3"/>
          <a:srcRect/>
          <a:stretch>
            <a:fillRect/>
          </a:stretch>
        </p:blipFill>
        <p:spPr bwMode="auto">
          <a:xfrm>
            <a:off x="969963" y="3486150"/>
            <a:ext cx="2914650" cy="2773363"/>
          </a:xfrm>
          <a:prstGeom prst="rect">
            <a:avLst/>
          </a:prstGeom>
          <a:noFill/>
          <a:ln w="9525">
            <a:noFill/>
            <a:miter lim="800000"/>
            <a:headEnd/>
            <a:tailEnd/>
          </a:ln>
        </p:spPr>
      </p:pic>
      <p:pic>
        <p:nvPicPr>
          <p:cNvPr id="69637" name="Picture 6"/>
          <p:cNvPicPr>
            <a:picLocks noChangeAspect="1" noChangeArrowheads="1"/>
          </p:cNvPicPr>
          <p:nvPr/>
        </p:nvPicPr>
        <p:blipFill>
          <a:blip r:embed="rId4"/>
          <a:srcRect/>
          <a:stretch>
            <a:fillRect/>
          </a:stretch>
        </p:blipFill>
        <p:spPr bwMode="auto">
          <a:xfrm>
            <a:off x="4678363" y="3406775"/>
            <a:ext cx="3887787" cy="2771775"/>
          </a:xfrm>
          <a:prstGeom prst="rect">
            <a:avLst/>
          </a:prstGeom>
          <a:noFill/>
          <a:ln w="9525">
            <a:noFill/>
            <a:miter lim="800000"/>
            <a:headEnd/>
            <a:tailEnd/>
          </a:ln>
        </p:spPr>
      </p:pic>
      <p:sp>
        <p:nvSpPr>
          <p:cNvPr id="69638" name="TextBox 1"/>
          <p:cNvSpPr txBox="1">
            <a:spLocks noChangeArrowheads="1"/>
          </p:cNvSpPr>
          <p:nvPr/>
        </p:nvSpPr>
        <p:spPr bwMode="auto">
          <a:xfrm>
            <a:off x="974725" y="3052763"/>
            <a:ext cx="2905125" cy="354012"/>
          </a:xfrm>
          <a:prstGeom prst="rect">
            <a:avLst/>
          </a:prstGeom>
          <a:noFill/>
          <a:ln w="9525">
            <a:noFill/>
            <a:miter lim="800000"/>
            <a:headEnd/>
            <a:tailEnd/>
          </a:ln>
        </p:spPr>
        <p:txBody>
          <a:bodyPr>
            <a:spAutoFit/>
          </a:bodyPr>
          <a:lstStyle/>
          <a:p>
            <a:pPr algn="ctr"/>
            <a:r>
              <a:rPr lang="it-IT">
                <a:latin typeface="Calibri" pitchFamily="34" charset="0"/>
              </a:rPr>
              <a:t>Cella elettrochimica</a:t>
            </a:r>
          </a:p>
        </p:txBody>
      </p:sp>
      <p:sp>
        <p:nvSpPr>
          <p:cNvPr id="69639" name="TextBox 9"/>
          <p:cNvSpPr txBox="1">
            <a:spLocks noChangeArrowheads="1"/>
          </p:cNvSpPr>
          <p:nvPr/>
        </p:nvSpPr>
        <p:spPr bwMode="auto">
          <a:xfrm>
            <a:off x="4721225" y="2928938"/>
            <a:ext cx="460375" cy="354012"/>
          </a:xfrm>
          <a:prstGeom prst="rect">
            <a:avLst/>
          </a:prstGeom>
          <a:noFill/>
          <a:ln w="9525">
            <a:noFill/>
            <a:miter lim="800000"/>
            <a:headEnd/>
            <a:tailEnd/>
          </a:ln>
        </p:spPr>
        <p:txBody>
          <a:bodyPr>
            <a:spAutoFit/>
          </a:bodyPr>
          <a:lstStyle/>
          <a:p>
            <a:pPr algn="ctr"/>
            <a:r>
              <a:rPr lang="it-IT">
                <a:solidFill>
                  <a:srgbClr val="FF0000"/>
                </a:solidFill>
                <a:latin typeface="Calibri" pitchFamily="34" charset="0"/>
              </a:rPr>
              <a:t>E</a:t>
            </a:r>
            <a:r>
              <a:rPr lang="it-IT" baseline="-25000">
                <a:solidFill>
                  <a:srgbClr val="FF0000"/>
                </a:solidFill>
                <a:latin typeface="Calibri" pitchFamily="34" charset="0"/>
              </a:rPr>
              <a:t>pit</a:t>
            </a:r>
            <a:r>
              <a:rPr lang="it-IT">
                <a:latin typeface="Calibri" pitchFamily="34" charset="0"/>
              </a:rPr>
              <a:t> </a:t>
            </a:r>
            <a:endParaRPr lang="it-IT" baseline="-25000">
              <a:solidFill>
                <a:srgbClr val="FF0000"/>
              </a:solidFill>
              <a:latin typeface="Calibri" pitchFamily="34" charset="0"/>
            </a:endParaRPr>
          </a:p>
        </p:txBody>
      </p:sp>
      <p:sp>
        <p:nvSpPr>
          <p:cNvPr id="69640" name="TextBox 10"/>
          <p:cNvSpPr txBox="1">
            <a:spLocks noChangeArrowheads="1"/>
          </p:cNvSpPr>
          <p:nvPr/>
        </p:nvSpPr>
        <p:spPr bwMode="auto">
          <a:xfrm>
            <a:off x="5172075" y="3052763"/>
            <a:ext cx="2905125" cy="354012"/>
          </a:xfrm>
          <a:prstGeom prst="rect">
            <a:avLst/>
          </a:prstGeom>
          <a:noFill/>
          <a:ln w="9525">
            <a:noFill/>
            <a:miter lim="800000"/>
            <a:headEnd/>
            <a:tailEnd/>
          </a:ln>
        </p:spPr>
        <p:txBody>
          <a:bodyPr>
            <a:spAutoFit/>
          </a:bodyPr>
          <a:lstStyle/>
          <a:p>
            <a:pPr algn="ctr"/>
            <a:r>
              <a:rPr lang="it-IT">
                <a:latin typeface="Calibri" pitchFamily="34" charset="0"/>
              </a:rPr>
              <a:t>Curva di polarizzazione</a:t>
            </a:r>
          </a:p>
        </p:txBody>
      </p:sp>
      <p:cxnSp>
        <p:nvCxnSpPr>
          <p:cNvPr id="9" name="Straight Arrow Connector 8"/>
          <p:cNvCxnSpPr/>
          <p:nvPr/>
        </p:nvCxnSpPr>
        <p:spPr>
          <a:xfrm>
            <a:off x="5172075" y="3228975"/>
            <a:ext cx="1122363" cy="801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642" name="ZoneTexte 52"/>
          <p:cNvSpPr txBox="1">
            <a:spLocks noChangeArrowheads="1"/>
          </p:cNvSpPr>
          <p:nvPr/>
        </p:nvSpPr>
        <p:spPr bwMode="auto">
          <a:xfrm>
            <a:off x="1338263" y="3856038"/>
            <a:ext cx="954087" cy="304800"/>
          </a:xfrm>
          <a:prstGeom prst="rect">
            <a:avLst/>
          </a:prstGeom>
          <a:solidFill>
            <a:schemeClr val="bg1"/>
          </a:solidFill>
          <a:ln w="9525">
            <a:noFill/>
            <a:miter lim="800000"/>
            <a:headEnd/>
            <a:tailEnd/>
          </a:ln>
        </p:spPr>
        <p:txBody>
          <a:bodyPr lIns="0" tIns="0" rIns="0" bIns="0">
            <a:spAutoFit/>
          </a:bodyPr>
          <a:lstStyle/>
          <a:p>
            <a:pPr algn="ctr">
              <a:lnSpc>
                <a:spcPts val="1200"/>
              </a:lnSpc>
              <a:buSzPct val="100000"/>
            </a:pPr>
            <a:r>
              <a:rPr lang="it-IT" altLang="it-IT" sz="1400">
                <a:solidFill>
                  <a:srgbClr val="000000"/>
                </a:solidFill>
                <a:latin typeface="Calibri" pitchFamily="34" charset="0"/>
              </a:rPr>
              <a:t>Applicare </a:t>
            </a:r>
          </a:p>
          <a:p>
            <a:pPr algn="ctr">
              <a:lnSpc>
                <a:spcPts val="1200"/>
              </a:lnSpc>
              <a:buSzPct val="100000"/>
            </a:pPr>
            <a:r>
              <a:rPr lang="it-IT" altLang="it-IT" sz="1400">
                <a:solidFill>
                  <a:srgbClr val="000000"/>
                </a:solidFill>
                <a:latin typeface="Calibri" pitchFamily="34" charset="0"/>
              </a:rPr>
              <a:t>potenziale</a:t>
            </a:r>
          </a:p>
        </p:txBody>
      </p:sp>
      <p:sp>
        <p:nvSpPr>
          <p:cNvPr id="69643" name="ZoneTexte 53"/>
          <p:cNvSpPr txBox="1">
            <a:spLocks noChangeArrowheads="1"/>
          </p:cNvSpPr>
          <p:nvPr/>
        </p:nvSpPr>
        <p:spPr bwMode="auto">
          <a:xfrm>
            <a:off x="2619375" y="3852863"/>
            <a:ext cx="879475" cy="307975"/>
          </a:xfrm>
          <a:prstGeom prst="rect">
            <a:avLst/>
          </a:prstGeom>
          <a:solidFill>
            <a:schemeClr val="bg1"/>
          </a:solidFill>
          <a:ln w="9525">
            <a:noFill/>
            <a:miter lim="800000"/>
            <a:headEnd/>
            <a:tailEnd/>
          </a:ln>
        </p:spPr>
        <p:txBody>
          <a:bodyPr lIns="0" tIns="0" rIns="0" bIns="0">
            <a:spAutoFit/>
          </a:bodyPr>
          <a:lstStyle/>
          <a:p>
            <a:pPr algn="ctr">
              <a:lnSpc>
                <a:spcPts val="1200"/>
              </a:lnSpc>
              <a:buSzPct val="100000"/>
            </a:pPr>
            <a:r>
              <a:rPr lang="it-IT" altLang="it-IT" sz="1400">
                <a:solidFill>
                  <a:srgbClr val="000000"/>
                </a:solidFill>
                <a:latin typeface="Calibri" pitchFamily="34" charset="0"/>
              </a:rPr>
              <a:t>Misurare </a:t>
            </a:r>
          </a:p>
          <a:p>
            <a:pPr algn="ctr">
              <a:lnSpc>
                <a:spcPts val="1200"/>
              </a:lnSpc>
              <a:buSzPct val="100000"/>
            </a:pPr>
            <a:r>
              <a:rPr lang="it-IT" altLang="it-IT" sz="1400">
                <a:solidFill>
                  <a:srgbClr val="000000"/>
                </a:solidFill>
                <a:latin typeface="Calibri" pitchFamily="34" charset="0"/>
              </a:rPr>
              <a:t>corrente</a:t>
            </a:r>
          </a:p>
        </p:txBody>
      </p:sp>
      <p:sp>
        <p:nvSpPr>
          <p:cNvPr id="69644" name="ZoneTexte 54"/>
          <p:cNvSpPr txBox="1">
            <a:spLocks noChangeArrowheads="1"/>
          </p:cNvSpPr>
          <p:nvPr/>
        </p:nvSpPr>
        <p:spPr bwMode="auto">
          <a:xfrm>
            <a:off x="1701800" y="3552825"/>
            <a:ext cx="1411288" cy="269875"/>
          </a:xfrm>
          <a:prstGeom prst="rect">
            <a:avLst/>
          </a:prstGeom>
          <a:solidFill>
            <a:schemeClr val="bg1"/>
          </a:solidFill>
          <a:ln w="9525">
            <a:noFill/>
            <a:miter lim="800000"/>
            <a:headEnd/>
            <a:tailEnd/>
          </a:ln>
        </p:spPr>
        <p:txBody>
          <a:bodyPr lIns="0" tIns="0" rIns="0" bIns="0">
            <a:spAutoFit/>
          </a:bodyPr>
          <a:lstStyle/>
          <a:p>
            <a:pPr algn="ctr">
              <a:buSzPct val="100000"/>
            </a:pPr>
            <a:r>
              <a:rPr lang="it-IT" altLang="it-IT" b="1">
                <a:solidFill>
                  <a:srgbClr val="000000"/>
                </a:solidFill>
                <a:latin typeface="Calibri" pitchFamily="34" charset="0"/>
              </a:rPr>
              <a:t>Potenziostato</a:t>
            </a:r>
          </a:p>
        </p:txBody>
      </p:sp>
      <p:sp>
        <p:nvSpPr>
          <p:cNvPr id="15" name="ZoneTexte 36"/>
          <p:cNvSpPr txBox="1">
            <a:spLocks noChangeArrowheads="1"/>
          </p:cNvSpPr>
          <p:nvPr/>
        </p:nvSpPr>
        <p:spPr bwMode="auto">
          <a:xfrm>
            <a:off x="1025525" y="4872038"/>
            <a:ext cx="625475" cy="485775"/>
          </a:xfrm>
          <a:prstGeom prst="rect">
            <a:avLst/>
          </a:prstGeom>
          <a:solidFill>
            <a:schemeClr val="bg1"/>
          </a:solidFill>
          <a:ln>
            <a:noFill/>
          </a:ln>
        </p:spPr>
        <p:txBody>
          <a:bodyPr lIns="0" tIns="0" rIns="0" bIns="0">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447582">
              <a:buSzPct val="100000"/>
              <a:defRPr/>
            </a:pPr>
            <a:r>
              <a:rPr lang="it-IT" altLang="it-IT" sz="1050" dirty="0">
                <a:solidFill>
                  <a:srgbClr val="000000"/>
                </a:solidFill>
                <a:latin typeface="Calibri" panose="020F0502020204030204" pitchFamily="34" charset="0"/>
              </a:rPr>
              <a:t>Elettrodo di riferimento</a:t>
            </a:r>
          </a:p>
        </p:txBody>
      </p:sp>
      <p:sp>
        <p:nvSpPr>
          <p:cNvPr id="16" name="ZoneTexte 40"/>
          <p:cNvSpPr txBox="1">
            <a:spLocks noChangeArrowheads="1"/>
          </p:cNvSpPr>
          <p:nvPr/>
        </p:nvSpPr>
        <p:spPr bwMode="auto">
          <a:xfrm>
            <a:off x="1025525" y="5653088"/>
            <a:ext cx="625475" cy="469900"/>
          </a:xfrm>
          <a:prstGeom prst="rect">
            <a:avLst/>
          </a:prstGeom>
          <a:solidFill>
            <a:schemeClr val="bg1"/>
          </a:solidFill>
          <a:ln>
            <a:noFill/>
          </a:ln>
        </p:spPr>
        <p:txBody>
          <a:bodyPr lIns="0" tIns="0" rIns="0" bIns="0">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defTabSz="447582">
              <a:buSzPct val="100000"/>
              <a:defRPr/>
            </a:pPr>
            <a:r>
              <a:rPr lang="it-IT" altLang="it-IT" sz="1000" dirty="0">
                <a:solidFill>
                  <a:srgbClr val="000000"/>
                </a:solidFill>
                <a:latin typeface="Calibri" panose="020F0502020204030204" pitchFamily="34" charset="0"/>
              </a:rPr>
              <a:t>Elettrodo funzionante (campione</a:t>
            </a:r>
            <a:r>
              <a:rPr lang="it-IT" altLang="it-IT" sz="1050" dirty="0">
                <a:solidFill>
                  <a:srgbClr val="000000"/>
                </a:solidFill>
                <a:latin typeface="Calibri" panose="020F0502020204030204" pitchFamily="34" charset="0"/>
              </a:rPr>
              <a:t>)</a:t>
            </a:r>
          </a:p>
        </p:txBody>
      </p:sp>
      <p:sp>
        <p:nvSpPr>
          <p:cNvPr id="69647" name="ZoneTexte 37"/>
          <p:cNvSpPr txBox="1">
            <a:spLocks noChangeArrowheads="1"/>
          </p:cNvSpPr>
          <p:nvPr/>
        </p:nvSpPr>
        <p:spPr bwMode="auto">
          <a:xfrm>
            <a:off x="1714500" y="5883275"/>
            <a:ext cx="1458913" cy="182563"/>
          </a:xfrm>
          <a:prstGeom prst="rect">
            <a:avLst/>
          </a:prstGeom>
          <a:solidFill>
            <a:schemeClr val="bg1"/>
          </a:solidFill>
          <a:ln w="9525">
            <a:noFill/>
            <a:miter lim="800000"/>
            <a:headEnd/>
            <a:tailEnd/>
          </a:ln>
        </p:spPr>
        <p:txBody>
          <a:bodyPr lIns="0" tIns="0" rIns="0" bIns="0">
            <a:spAutoFit/>
          </a:bodyPr>
          <a:lstStyle/>
          <a:p>
            <a:pPr algn="ctr">
              <a:buSzPct val="100000"/>
            </a:pPr>
            <a:r>
              <a:rPr lang="it-IT" altLang="it-IT" sz="1200" b="1">
                <a:solidFill>
                  <a:srgbClr val="000000"/>
                </a:solidFill>
                <a:latin typeface="Calibri" pitchFamily="34" charset="0"/>
              </a:rPr>
              <a:t>Cella di polarizzazione</a:t>
            </a:r>
          </a:p>
        </p:txBody>
      </p:sp>
      <p:sp>
        <p:nvSpPr>
          <p:cNvPr id="69648" name="ZoneTexte 39"/>
          <p:cNvSpPr txBox="1">
            <a:spLocks noChangeArrowheads="1"/>
          </p:cNvSpPr>
          <p:nvPr/>
        </p:nvSpPr>
        <p:spPr bwMode="auto">
          <a:xfrm>
            <a:off x="3262313" y="4983163"/>
            <a:ext cx="473075" cy="276225"/>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Contatore</a:t>
            </a:r>
          </a:p>
          <a:p>
            <a:pPr>
              <a:buSzPct val="100000"/>
            </a:pPr>
            <a:r>
              <a:rPr lang="it-IT" altLang="it-IT" sz="900">
                <a:solidFill>
                  <a:srgbClr val="000000"/>
                </a:solidFill>
                <a:latin typeface="Calibri" pitchFamily="34" charset="0"/>
              </a:rPr>
              <a:t>Elettrodo</a:t>
            </a:r>
          </a:p>
        </p:txBody>
      </p:sp>
      <p:sp>
        <p:nvSpPr>
          <p:cNvPr id="69649" name="ZoneTexte 38"/>
          <p:cNvSpPr txBox="1">
            <a:spLocks noChangeArrowheads="1"/>
          </p:cNvSpPr>
          <p:nvPr/>
        </p:nvSpPr>
        <p:spPr bwMode="auto">
          <a:xfrm>
            <a:off x="3316288" y="5678488"/>
            <a:ext cx="496887" cy="276225"/>
          </a:xfrm>
          <a:prstGeom prst="rect">
            <a:avLst/>
          </a:prstGeom>
          <a:solidFill>
            <a:schemeClr val="bg1"/>
          </a:solidFill>
          <a:ln w="9525">
            <a:noFill/>
            <a:miter lim="800000"/>
            <a:headEnd/>
            <a:tailEnd/>
          </a:ln>
        </p:spPr>
        <p:txBody>
          <a:bodyPr lIns="0" tIns="0" rIns="0" bIns="0">
            <a:spAutoFit/>
          </a:bodyPr>
          <a:lstStyle/>
          <a:p>
            <a:pPr>
              <a:buSzPct val="100000"/>
            </a:pPr>
            <a:r>
              <a:rPr lang="it-IT" altLang="it-IT" sz="900">
                <a:solidFill>
                  <a:srgbClr val="000000"/>
                </a:solidFill>
                <a:latin typeface="Calibri" pitchFamily="34" charset="0"/>
              </a:rPr>
              <a:t>Elettrolita </a:t>
            </a:r>
          </a:p>
          <a:p>
            <a:pPr>
              <a:buSzPct val="100000"/>
            </a:pPr>
            <a:r>
              <a:rPr lang="it-IT" altLang="it-IT" sz="900">
                <a:solidFill>
                  <a:srgbClr val="000000"/>
                </a:solidFill>
                <a:latin typeface="Calibri" pitchFamily="34" charset="0"/>
              </a:rPr>
              <a:t>Soluzione</a:t>
            </a:r>
          </a:p>
        </p:txBody>
      </p:sp>
      <p:sp>
        <p:nvSpPr>
          <p:cNvPr id="69650" name="TextBox 10"/>
          <p:cNvSpPr txBox="1">
            <a:spLocks noChangeArrowheads="1"/>
          </p:cNvSpPr>
          <p:nvPr/>
        </p:nvSpPr>
        <p:spPr bwMode="auto">
          <a:xfrm rot="-5400000">
            <a:off x="3871913" y="4568825"/>
            <a:ext cx="1722438" cy="230187"/>
          </a:xfrm>
          <a:prstGeom prst="rect">
            <a:avLst/>
          </a:prstGeom>
          <a:solidFill>
            <a:schemeClr val="bg1"/>
          </a:solidFill>
          <a:ln w="9525">
            <a:noFill/>
            <a:miter lim="800000"/>
            <a:headEnd/>
            <a:tailEnd/>
          </a:ln>
        </p:spPr>
        <p:txBody>
          <a:bodyPr bIns="0" anchor="b">
            <a:spAutoFit/>
          </a:bodyPr>
          <a:lstStyle/>
          <a:p>
            <a:pPr algn="r">
              <a:buSzPct val="100000"/>
            </a:pPr>
            <a:r>
              <a:rPr lang="it-IT" altLang="it-IT" sz="1200" b="1">
                <a:solidFill>
                  <a:srgbClr val="000000"/>
                </a:solidFill>
                <a:latin typeface="Calibri" pitchFamily="34" charset="0"/>
              </a:rPr>
              <a:t>Potenziale</a:t>
            </a:r>
          </a:p>
        </p:txBody>
      </p:sp>
      <p:sp>
        <p:nvSpPr>
          <p:cNvPr id="69651" name="TextBox 10"/>
          <p:cNvSpPr txBox="1">
            <a:spLocks noChangeArrowheads="1"/>
          </p:cNvSpPr>
          <p:nvPr/>
        </p:nvSpPr>
        <p:spPr bwMode="auto">
          <a:xfrm>
            <a:off x="4462463" y="5972175"/>
            <a:ext cx="4225925" cy="274638"/>
          </a:xfrm>
          <a:prstGeom prst="rect">
            <a:avLst/>
          </a:prstGeom>
          <a:solidFill>
            <a:schemeClr val="bg1"/>
          </a:solidFill>
          <a:ln w="9525">
            <a:noFill/>
            <a:miter lim="800000"/>
            <a:headEnd/>
            <a:tailEnd/>
          </a:ln>
        </p:spPr>
        <p:txBody>
          <a:bodyPr>
            <a:spAutoFit/>
          </a:bodyPr>
          <a:lstStyle/>
          <a:p>
            <a:pPr algn="r">
              <a:buSzPct val="100000"/>
            </a:pPr>
            <a:r>
              <a:rPr lang="it-IT" altLang="it-IT" sz="1200" b="1">
                <a:solidFill>
                  <a:srgbClr val="000000"/>
                </a:solidFill>
                <a:latin typeface="Calibri" pitchFamily="34" charset="0"/>
              </a:rPr>
              <a:t>Logaritmo velocità di corrosione o densità di corrente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rtlCol="0">
            <a:normAutofit fontScale="90000"/>
          </a:bodyPr>
          <a:lstStyle/>
          <a:p>
            <a:pPr eaLnBrk="1" fontAlgn="auto" hangingPunct="1">
              <a:spcAft>
                <a:spcPts val="0"/>
              </a:spcAft>
              <a:defRPr/>
            </a:pPr>
            <a:r>
              <a:rPr lang="it-IT" sz="2800" dirty="0"/>
              <a:t>Principali fattori che influenzano la corrosione puntiforme</a:t>
            </a:r>
            <a:r>
              <a:rPr lang="it-IT" sz="2800" baseline="30000" dirty="0"/>
              <a:t>1</a:t>
            </a:r>
            <a:br>
              <a:rPr dirty="0"/>
            </a:br>
            <a:r>
              <a:rPr lang="it-IT" sz="1800" dirty="0"/>
              <a:t>(il potenziale di vaiolatura E</a:t>
            </a:r>
            <a:r>
              <a:rPr lang="it-IT" sz="1800" baseline="-25000" dirty="0"/>
              <a:t>pit</a:t>
            </a:r>
            <a:r>
              <a:rPr lang="it-IT" sz="1800" dirty="0"/>
              <a:t> è generalmente utilizzato come criterio per la vaiolatura)</a:t>
            </a:r>
          </a:p>
        </p:txBody>
      </p:sp>
      <p:sp>
        <p:nvSpPr>
          <p:cNvPr id="71682" name="Subtitle 2"/>
          <p:cNvSpPr>
            <a:spLocks noGrp="1"/>
          </p:cNvSpPr>
          <p:nvPr>
            <p:ph idx="1"/>
          </p:nvPr>
        </p:nvSpPr>
        <p:spPr>
          <a:xfrm>
            <a:off x="457200" y="1404938"/>
            <a:ext cx="8229600" cy="4960937"/>
          </a:xfrm>
        </p:spPr>
        <p:txBody>
          <a:bodyPr/>
          <a:lstStyle/>
          <a:p>
            <a:pPr marL="514350" indent="-514350" eaLnBrk="1" hangingPunct="1">
              <a:lnSpc>
                <a:spcPct val="80000"/>
              </a:lnSpc>
              <a:buClrTx/>
              <a:buFont typeface="Wingdings" pitchFamily="2" charset="2"/>
              <a:buAutoNum type="arabicPeriod"/>
            </a:pPr>
            <a:r>
              <a:rPr lang="it-IT" sz="2700" b="1"/>
              <a:t>Temperatura</a:t>
            </a:r>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AutoNum type="arabicPeriod"/>
            </a:pPr>
            <a:endParaRPr lang="it-IT" sz="2700" b="1"/>
          </a:p>
          <a:p>
            <a:pPr marL="514350" indent="-514350" eaLnBrk="1" hangingPunct="1">
              <a:lnSpc>
                <a:spcPct val="80000"/>
              </a:lnSpc>
              <a:buClrTx/>
              <a:buFont typeface="Wingdings" pitchFamily="2" charset="2"/>
              <a:buNone/>
            </a:pPr>
            <a:endParaRPr lang="it-IT" sz="2700" b="1"/>
          </a:p>
          <a:p>
            <a:pPr marL="514350" indent="-514350" eaLnBrk="1" hangingPunct="1">
              <a:lnSpc>
                <a:spcPct val="80000"/>
              </a:lnSpc>
              <a:buClrTx/>
              <a:buFont typeface="Wingdings" pitchFamily="2" charset="2"/>
              <a:buNone/>
            </a:pPr>
            <a:r>
              <a:rPr lang="it-IT" sz="2400"/>
              <a:t>L'aumento di temperatura</a:t>
            </a:r>
            <a:r>
              <a:rPr lang="it-IT" sz="2700"/>
              <a:t> </a:t>
            </a:r>
            <a:r>
              <a:rPr lang="it-IT" sz="2400"/>
              <a:t>riduce</a:t>
            </a:r>
            <a:r>
              <a:rPr lang="it-IT" sz="2700"/>
              <a:t> </a:t>
            </a:r>
            <a:r>
              <a:rPr lang="it-IT" sz="2400"/>
              <a:t>drasticamente la resistenza alla vaiolatura. </a:t>
            </a:r>
          </a:p>
        </p:txBody>
      </p:sp>
      <p:pic>
        <p:nvPicPr>
          <p:cNvPr id="71683" name="Picture 2"/>
          <p:cNvPicPr>
            <a:picLocks noChangeAspect="1" noChangeArrowheads="1"/>
          </p:cNvPicPr>
          <p:nvPr/>
        </p:nvPicPr>
        <p:blipFill>
          <a:blip r:embed="rId3"/>
          <a:srcRect/>
          <a:stretch>
            <a:fillRect/>
          </a:stretch>
        </p:blipFill>
        <p:spPr bwMode="auto">
          <a:xfrm>
            <a:off x="965200" y="2070100"/>
            <a:ext cx="6119813" cy="3284538"/>
          </a:xfrm>
          <a:prstGeom prst="rect">
            <a:avLst/>
          </a:prstGeom>
          <a:noFill/>
          <a:ln w="9525">
            <a:solidFill>
              <a:schemeClr val="tx1"/>
            </a:solidFill>
            <a:miter lim="800000"/>
            <a:headEnd/>
            <a:tailEnd/>
          </a:ln>
        </p:spPr>
      </p:pic>
      <p:sp>
        <p:nvSpPr>
          <p:cNvPr id="71684"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632B05DE-5121-4C99-9AB2-8BE968E488DC}" type="slidenum">
              <a:rPr lang="fr-BE">
                <a:cs typeface="Arial" charset="0"/>
              </a:rPr>
              <a:pPr defTabSz="446088" fontAlgn="base">
                <a:spcBef>
                  <a:spcPct val="0"/>
                </a:spcBef>
                <a:spcAft>
                  <a:spcPct val="0"/>
                </a:spcAft>
                <a:defRPr/>
              </a:pPr>
              <a:t>19</a:t>
            </a:fld>
            <a:endParaRPr lang="it-IT">
              <a:cs typeface="Arial" charset="0"/>
            </a:endParaRPr>
          </a:p>
        </p:txBody>
      </p:sp>
      <p:sp>
        <p:nvSpPr>
          <p:cNvPr id="71685" name="ZoneTexte 7"/>
          <p:cNvSpPr txBox="1">
            <a:spLocks noChangeArrowheads="1"/>
          </p:cNvSpPr>
          <p:nvPr/>
        </p:nvSpPr>
        <p:spPr bwMode="auto">
          <a:xfrm>
            <a:off x="1855788" y="3633788"/>
            <a:ext cx="900112" cy="215900"/>
          </a:xfrm>
          <a:prstGeom prst="rect">
            <a:avLst/>
          </a:prstGeom>
          <a:solidFill>
            <a:srgbClr val="CCFFCC"/>
          </a:solidFill>
          <a:ln w="9525">
            <a:noFill/>
            <a:miter lim="800000"/>
            <a:headEnd/>
            <a:tailEnd/>
          </a:ln>
        </p:spPr>
        <p:txBody>
          <a:bodyPr lIns="0" tIns="0" rIns="0" bIns="0">
            <a:spAutoFit/>
          </a:bodyPr>
          <a:lstStyle/>
          <a:p>
            <a:pPr algn="r">
              <a:buSzPct val="100000"/>
            </a:pPr>
            <a:r>
              <a:rPr lang="it-IT" altLang="it-IT" sz="1400" b="1">
                <a:solidFill>
                  <a:srgbClr val="FF0000"/>
                </a:solidFill>
                <a:latin typeface="Calibri" pitchFamily="34" charset="0"/>
              </a:rPr>
              <a:t>Puntiforme</a:t>
            </a:r>
          </a:p>
        </p:txBody>
      </p:sp>
      <p:sp>
        <p:nvSpPr>
          <p:cNvPr id="71686" name="ZoneTexte 8"/>
          <p:cNvSpPr txBox="1">
            <a:spLocks noChangeArrowheads="1"/>
          </p:cNvSpPr>
          <p:nvPr/>
        </p:nvSpPr>
        <p:spPr bwMode="auto">
          <a:xfrm>
            <a:off x="3757613" y="3502025"/>
            <a:ext cx="730250" cy="401638"/>
          </a:xfrm>
          <a:prstGeom prst="rect">
            <a:avLst/>
          </a:prstGeom>
          <a:solidFill>
            <a:srgbClr val="CCFFCC"/>
          </a:solidFill>
          <a:ln w="9525">
            <a:noFill/>
            <a:miter lim="800000"/>
            <a:headEnd/>
            <a:tailEnd/>
          </a:ln>
        </p:spPr>
        <p:txBody>
          <a:bodyPr lIns="0" tIns="0" rIns="0" bIns="0"/>
          <a:lstStyle/>
          <a:p>
            <a:pPr>
              <a:buSzPct val="100000"/>
            </a:pPr>
            <a:r>
              <a:rPr lang="it-IT" altLang="it-IT" sz="1200" b="1">
                <a:solidFill>
                  <a:srgbClr val="0066FF"/>
                </a:solidFill>
                <a:latin typeface="Calibri" pitchFamily="34" charset="0"/>
              </a:rPr>
              <a:t>Non puntiforme</a:t>
            </a:r>
          </a:p>
        </p:txBody>
      </p:sp>
      <p:sp>
        <p:nvSpPr>
          <p:cNvPr id="71687" name="ZoneTexte 15"/>
          <p:cNvSpPr txBox="1">
            <a:spLocks noChangeArrowheads="1"/>
          </p:cNvSpPr>
          <p:nvPr/>
        </p:nvSpPr>
        <p:spPr bwMode="auto">
          <a:xfrm>
            <a:off x="4686300" y="2654300"/>
            <a:ext cx="2236788" cy="488950"/>
          </a:xfrm>
          <a:prstGeom prst="rect">
            <a:avLst/>
          </a:prstGeom>
          <a:solidFill>
            <a:srgbClr val="CCFFCC"/>
          </a:solidFill>
          <a:ln w="9525">
            <a:noFill/>
            <a:miter lim="800000"/>
            <a:headEnd/>
            <a:tailEnd/>
          </a:ln>
        </p:spPr>
        <p:txBody>
          <a:bodyPr lIns="0" tIns="0" rIns="0" bIns="0">
            <a:spAutoFit/>
          </a:bodyPr>
          <a:lstStyle/>
          <a:p>
            <a:pPr algn="ctr">
              <a:buSzPct val="100000"/>
            </a:pPr>
            <a:r>
              <a:rPr lang="it-IT" altLang="it-IT" sz="1600" b="1">
                <a:solidFill>
                  <a:srgbClr val="000000"/>
                </a:solidFill>
                <a:latin typeface="Calibri" pitchFamily="34" charset="0"/>
              </a:rPr>
              <a:t>Aumentare Mo in 18Cr-8Ni </a:t>
            </a:r>
          </a:p>
          <a:p>
            <a:pPr algn="ctr">
              <a:buSzPct val="100000"/>
            </a:pPr>
            <a:r>
              <a:rPr lang="it-IT" altLang="it-IT" sz="1600" b="1">
                <a:solidFill>
                  <a:srgbClr val="000000"/>
                </a:solidFill>
                <a:latin typeface="Calibri" pitchFamily="34" charset="0"/>
              </a:rPr>
              <a:t>Acciaio inossidabile</a:t>
            </a:r>
          </a:p>
        </p:txBody>
      </p:sp>
      <p:sp>
        <p:nvSpPr>
          <p:cNvPr id="71688" name="ZoneTexte 13"/>
          <p:cNvSpPr txBox="1">
            <a:spLocks noChangeArrowheads="1"/>
          </p:cNvSpPr>
          <p:nvPr/>
        </p:nvSpPr>
        <p:spPr bwMode="auto">
          <a:xfrm>
            <a:off x="3221038" y="4856163"/>
            <a:ext cx="1606550" cy="246062"/>
          </a:xfrm>
          <a:prstGeom prst="rect">
            <a:avLst/>
          </a:prstGeom>
          <a:solidFill>
            <a:srgbClr val="CCFFCC"/>
          </a:solidFill>
          <a:ln w="9525">
            <a:noFill/>
            <a:miter lim="800000"/>
            <a:headEnd/>
            <a:tailEnd/>
          </a:ln>
        </p:spPr>
        <p:txBody>
          <a:bodyPr lIns="0" tIns="0" rIns="0" bIns="0">
            <a:spAutoFit/>
          </a:bodyPr>
          <a:lstStyle/>
          <a:p>
            <a:pPr algn="r">
              <a:buSzPct val="100000"/>
            </a:pPr>
            <a:r>
              <a:rPr lang="it-IT" altLang="it-IT" sz="1600" b="1">
                <a:solidFill>
                  <a:srgbClr val="000000"/>
                </a:solidFill>
                <a:latin typeface="Calibri" pitchFamily="34" charset="0"/>
              </a:rPr>
              <a:t>Temperatura (°C)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it-IT"/>
              <a:t>Indice</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it-IT"/>
              <a:t>La maggior parte dei materiali è soggetta a decadimento nel tempo</a:t>
            </a:r>
          </a:p>
          <a:p>
            <a:pPr marL="514350" indent="-514350" eaLnBrk="1" fontAlgn="auto" hangingPunct="1">
              <a:spcAft>
                <a:spcPts val="0"/>
              </a:spcAft>
              <a:buFont typeface="+mj-lt"/>
              <a:buAutoNum type="arabicPeriod"/>
              <a:defRPr/>
            </a:pPr>
            <a:r>
              <a:rPr lang="it-IT"/>
              <a:t>Perché l'acciaio inossidabile resiste alla corrosione</a:t>
            </a:r>
          </a:p>
          <a:p>
            <a:pPr marL="514350" indent="-514350" eaLnBrk="1" fontAlgn="auto" hangingPunct="1">
              <a:spcAft>
                <a:spcPts val="0"/>
              </a:spcAft>
              <a:buFont typeface="+mj-lt"/>
              <a:buAutoNum type="arabicPeriod"/>
              <a:defRPr/>
            </a:pPr>
            <a:r>
              <a:rPr lang="it-IT"/>
              <a:t>Tipi di corrosione degli acciai inossidabili</a:t>
            </a:r>
            <a:endParaRPr lang="it-IT" dirty="0"/>
          </a:p>
          <a:p>
            <a:pPr marL="514350" indent="-514350" eaLnBrk="1" fontAlgn="auto" hangingPunct="1">
              <a:spcAft>
                <a:spcPts val="0"/>
              </a:spcAft>
              <a:buFont typeface="+mj-lt"/>
              <a:buAutoNum type="arabicPeriod"/>
              <a:defRPr/>
            </a:pPr>
            <a:r>
              <a:rPr lang="it-IT"/>
              <a:t>Come scegliere l'acciaio inossidabile giusto per una resistenza alla corrosione adeguata</a:t>
            </a:r>
            <a:endParaRPr lang="it-IT" dirty="0"/>
          </a:p>
          <a:p>
            <a:pPr lvl="1" eaLnBrk="1" fontAlgn="auto" hangingPunct="1">
              <a:spcAft>
                <a:spcPts val="0"/>
              </a:spcAft>
              <a:buFont typeface="Wingdings" panose="05000000000000000000" pitchFamily="2" charset="2"/>
              <a:buChar char="§"/>
              <a:defRPr/>
            </a:pPr>
            <a:r>
              <a:rPr lang="it-IT"/>
              <a:t>Applicazioni strutturali</a:t>
            </a:r>
          </a:p>
          <a:p>
            <a:pPr lvl="1" eaLnBrk="1" fontAlgn="auto" hangingPunct="1">
              <a:spcAft>
                <a:spcPts val="0"/>
              </a:spcAft>
              <a:buFont typeface="Wingdings" panose="05000000000000000000" pitchFamily="2" charset="2"/>
              <a:buChar char="§"/>
              <a:defRPr/>
            </a:pPr>
            <a:r>
              <a:rPr lang="it-IT"/>
              <a:t>Altre applicazioni</a:t>
            </a:r>
          </a:p>
          <a:p>
            <a:pPr marL="514350" indent="-514350" eaLnBrk="1" fontAlgn="auto" hangingPunct="1">
              <a:spcAft>
                <a:spcPts val="0"/>
              </a:spcAft>
              <a:buFont typeface="+mj-lt"/>
              <a:buAutoNum type="arabicPeriod"/>
              <a:defRPr/>
            </a:pPr>
            <a:r>
              <a:rPr lang="it-IT"/>
              <a:t>Riferimenti</a:t>
            </a:r>
            <a:endParaRPr lang="it-IT" dirty="0"/>
          </a:p>
          <a:p>
            <a:pPr eaLnBrk="1" fontAlgn="auto" hangingPunct="1">
              <a:spcAft>
                <a:spcPts val="0"/>
              </a:spcAft>
              <a:defRPr/>
            </a:pPr>
            <a:endParaRPr lang="it-IT" dirty="0"/>
          </a:p>
          <a:p>
            <a:pPr eaLnBrk="1" fontAlgn="auto" hangingPunct="1">
              <a:spcAft>
                <a:spcPts val="0"/>
              </a:spcAft>
              <a:defRPr/>
            </a:pPr>
            <a:endParaRPr lang="it-IT" dirty="0"/>
          </a:p>
          <a:p>
            <a:pPr eaLnBrk="1" fontAlgn="auto" hangingPunct="1">
              <a:spcAft>
                <a:spcPts val="0"/>
              </a:spcAft>
              <a:defRPr/>
            </a:pPr>
            <a:endParaRPr lang="it-IT" dirty="0"/>
          </a:p>
        </p:txBody>
      </p:sp>
      <p:sp>
        <p:nvSpPr>
          <p:cNvPr id="419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F3AA6551-FC0A-41D3-A9F9-1DCB383B02C9}" type="slidenum">
              <a:rPr lang="fr-BE">
                <a:cs typeface="Arial" charset="0"/>
              </a:rPr>
              <a:pPr defTabSz="446088" fontAlgn="base">
                <a:spcBef>
                  <a:spcPct val="0"/>
                </a:spcBef>
                <a:spcAft>
                  <a:spcPct val="0"/>
                </a:spcAft>
                <a:defRPr/>
              </a:pPr>
              <a:t>2</a:t>
            </a:fld>
            <a:endParaRPr lang="it-I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93" name="Content Placeholder 2"/>
          <p:cNvSpPr>
            <a:spLocks noGrp="1"/>
          </p:cNvSpPr>
          <p:nvPr>
            <p:ph idx="1"/>
          </p:nvPr>
        </p:nvSpPr>
        <p:spPr/>
        <p:txBody>
          <a:bodyPr/>
          <a:lstStyle/>
          <a:p>
            <a:pPr marL="0" indent="0" eaLnBrk="1" hangingPunct="1">
              <a:buFont typeface="Wingdings" pitchFamily="2" charset="2"/>
              <a:buNone/>
            </a:pPr>
            <a:r>
              <a:rPr lang="it-IT" sz="2500" b="1"/>
              <a:t>2. Concentrazione di cloruro</a:t>
            </a:r>
          </a:p>
          <a:p>
            <a:pPr marL="0" indent="0" algn="just" eaLnBrk="1" hangingPunct="1">
              <a:buFont typeface="Wingdings" pitchFamily="2" charset="2"/>
              <a:buNone/>
            </a:pPr>
            <a:r>
              <a:rPr lang="it-IT" sz="2400"/>
              <a:t>La resistenza alla vaiolatura diminuisce quando la concentrazione di Cl</a:t>
            </a:r>
            <a:r>
              <a:rPr lang="it-IT" sz="2400" baseline="30000"/>
              <a:t>-</a:t>
            </a:r>
            <a:r>
              <a:rPr lang="it-IT" sz="2400"/>
              <a:t> aumenta (il logaritmo della concentrazione di Cl</a:t>
            </a:r>
            <a:r>
              <a:rPr lang="it-IT" sz="2400" baseline="30000"/>
              <a:t>- </a:t>
            </a:r>
            <a:r>
              <a:rPr lang="it-IT" sz="2400"/>
              <a:t>)</a:t>
            </a:r>
          </a:p>
        </p:txBody>
      </p:sp>
      <p:sp>
        <p:nvSpPr>
          <p:cNvPr id="4" name="Title 10"/>
          <p:cNvSpPr>
            <a:spLocks noGrp="1"/>
          </p:cNvSpPr>
          <p:nvPr>
            <p:ph type="title"/>
          </p:nvPr>
        </p:nvSpPr>
        <p:spPr/>
        <p:txBody>
          <a:bodyPr rtlCol="0">
            <a:normAutofit fontScale="90000"/>
          </a:bodyPr>
          <a:lstStyle/>
          <a:p>
            <a:pPr eaLnBrk="1" fontAlgn="auto" hangingPunct="1">
              <a:spcAft>
                <a:spcPts val="0"/>
              </a:spcAft>
              <a:defRPr/>
            </a:pPr>
            <a:r>
              <a:rPr lang="it-IT" sz="2800" dirty="0"/>
              <a:t>Principali fattori che influenzano la corrosione puntiforme</a:t>
            </a:r>
            <a:r>
              <a:rPr lang="it-IT" sz="2800" baseline="30000" dirty="0"/>
              <a:t>5</a:t>
            </a:r>
            <a:br/>
            <a:r>
              <a:rPr lang="it-IT" sz="1800" dirty="0"/>
              <a:t>(il potenziale di vaiolatura E</a:t>
            </a:r>
            <a:r>
              <a:rPr lang="it-IT" sz="1800" baseline="-25000" dirty="0"/>
              <a:t>pit</a:t>
            </a:r>
            <a:r>
              <a:rPr lang="it-IT" sz="1800" dirty="0"/>
              <a:t> è generalmente utilizzato come criterio per la vaiolatura)</a:t>
            </a:r>
          </a:p>
        </p:txBody>
      </p:sp>
      <p:pic>
        <p:nvPicPr>
          <p:cNvPr id="73995" name="Picture 2"/>
          <p:cNvPicPr>
            <a:picLocks noChangeAspect="1" noChangeArrowheads="1"/>
          </p:cNvPicPr>
          <p:nvPr/>
        </p:nvPicPr>
        <p:blipFill>
          <a:blip r:embed="rId4"/>
          <a:srcRect/>
          <a:stretch>
            <a:fillRect/>
          </a:stretch>
        </p:blipFill>
        <p:spPr bwMode="auto">
          <a:xfrm>
            <a:off x="2379663" y="2995613"/>
            <a:ext cx="2909887" cy="638175"/>
          </a:xfrm>
          <a:prstGeom prst="rect">
            <a:avLst/>
          </a:prstGeom>
          <a:noFill/>
          <a:ln w="9525">
            <a:solidFill>
              <a:schemeClr val="tx1"/>
            </a:solidFill>
            <a:miter lim="800000"/>
            <a:headEnd/>
            <a:tailEnd/>
          </a:ln>
        </p:spPr>
      </p:pic>
      <p:graphicFrame>
        <p:nvGraphicFramePr>
          <p:cNvPr id="73992" name="Object 264"/>
          <p:cNvGraphicFramePr>
            <a:graphicFrameLocks/>
          </p:cNvGraphicFramePr>
          <p:nvPr/>
        </p:nvGraphicFramePr>
        <p:xfrm>
          <a:off x="1017588" y="3702050"/>
          <a:ext cx="5322887" cy="2813050"/>
        </p:xfrm>
        <a:graphic>
          <a:graphicData uri="http://schemas.openxmlformats.org/presentationml/2006/ole">
            <mc:AlternateContent xmlns:mc="http://schemas.openxmlformats.org/markup-compatibility/2006">
              <mc:Choice xmlns:v="urn:schemas-microsoft-com:vml" Requires="v">
                <p:oleObj spid="_x0000_s2050" name="Paint Shop Pro Image" r:id="rId5" imgW="6639024" imgH="4926162" progId="">
                  <p:embed/>
                </p:oleObj>
              </mc:Choice>
              <mc:Fallback>
                <p:oleObj name="Paint Shop Pro Image" r:id="rId5" imgW="6639024" imgH="4926162" progId="">
                  <p:embed/>
                  <p:pic>
                    <p:nvPicPr>
                      <p:cNvPr id="73992" name="Object 2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588" y="3702050"/>
                        <a:ext cx="5322887" cy="281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996"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A2AA940F-C77D-41DE-BA6D-00A952F5D73B}" type="slidenum">
              <a:rPr lang="fr-BE">
                <a:cs typeface="Arial" charset="0"/>
              </a:rPr>
              <a:pPr defTabSz="446088" fontAlgn="base">
                <a:spcBef>
                  <a:spcPct val="0"/>
                </a:spcBef>
                <a:spcAft>
                  <a:spcPct val="0"/>
                </a:spcAft>
                <a:defRPr/>
              </a:pPr>
              <a:t>20</a:t>
            </a:fld>
            <a:endParaRPr lang="it-IT">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4563"/>
          </a:xfrm>
        </p:spPr>
        <p:txBody>
          <a:bodyPr rtlCol="0">
            <a:normAutofit fontScale="40000" lnSpcReduction="20000"/>
          </a:bodyPr>
          <a:lstStyle/>
          <a:p>
            <a:pPr marL="0" indent="0" algn="just" eaLnBrk="1" fontAlgn="auto" hangingPunct="1">
              <a:spcAft>
                <a:spcPts val="0"/>
              </a:spcAft>
              <a:buFont typeface="Wingdings" pitchFamily="2" charset="2"/>
              <a:buNone/>
              <a:defRPr/>
            </a:pPr>
            <a:r>
              <a:rPr lang="it-IT" sz="6300" b="1" dirty="0"/>
              <a:t>2. Analisi dell'acciaio inossidabile</a:t>
            </a:r>
          </a:p>
          <a:p>
            <a:pPr marL="354013" indent="0" algn="just" eaLnBrk="1" fontAlgn="auto" hangingPunct="1">
              <a:spcAft>
                <a:spcPts val="0"/>
              </a:spcAft>
              <a:buFont typeface="Wingdings" pitchFamily="2" charset="2"/>
              <a:buNone/>
              <a:defRPr/>
            </a:pPr>
            <a:r>
              <a:rPr lang="it-IT" sz="4400" dirty="0"/>
              <a:t>La resistenza alla vaiolatura aumenta in modo deciso con alcuni leganti: N, Mo, Cr</a:t>
            </a:r>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endParaRPr lang="it-IT" sz="4400" dirty="0"/>
          </a:p>
          <a:p>
            <a:pPr marL="354013" indent="0" algn="just" eaLnBrk="1" fontAlgn="auto" hangingPunct="1">
              <a:spcAft>
                <a:spcPts val="0"/>
              </a:spcAft>
              <a:buFont typeface="Wingdings" pitchFamily="2" charset="2"/>
              <a:buNone/>
              <a:defRPr/>
            </a:pPr>
            <a:r>
              <a:rPr lang="it-IT" sz="4400" dirty="0"/>
              <a:t>Il ruolo dei leganti è descritto dall'indice PREN (Pitting Resistance Equivalent Number, valore di resistenza equivalente al pitting)</a:t>
            </a:r>
          </a:p>
        </p:txBody>
      </p:sp>
      <p:sp>
        <p:nvSpPr>
          <p:cNvPr id="4" name="Title 10"/>
          <p:cNvSpPr>
            <a:spLocks noGrp="1"/>
          </p:cNvSpPr>
          <p:nvPr>
            <p:ph type="title"/>
          </p:nvPr>
        </p:nvSpPr>
        <p:spPr/>
        <p:txBody>
          <a:bodyPr rtlCol="0">
            <a:normAutofit fontScale="90000"/>
          </a:bodyPr>
          <a:lstStyle/>
          <a:p>
            <a:pPr eaLnBrk="1" fontAlgn="auto" hangingPunct="1">
              <a:spcAft>
                <a:spcPts val="0"/>
              </a:spcAft>
              <a:defRPr/>
            </a:pPr>
            <a:r>
              <a:rPr lang="it-IT" sz="2800" dirty="0"/>
              <a:t>Principali fattori che influenzano la corrosione puntiforme</a:t>
            </a:r>
            <a:r>
              <a:rPr lang="it-IT" sz="2800" baseline="30000" dirty="0"/>
              <a:t>1</a:t>
            </a:r>
            <a:br/>
            <a:r>
              <a:rPr lang="it-IT" sz="1800" dirty="0"/>
              <a:t>(il potenziale di vaiolatura E</a:t>
            </a:r>
            <a:r>
              <a:rPr lang="it-IT" sz="1800" baseline="-25000" dirty="0"/>
              <a:t>pit</a:t>
            </a:r>
            <a:r>
              <a:rPr lang="it-IT" sz="1800" dirty="0"/>
              <a:t> è generalmente utilizzato come criterio per la vaiolatura)</a:t>
            </a:r>
          </a:p>
        </p:txBody>
      </p:sp>
      <p:pic>
        <p:nvPicPr>
          <p:cNvPr id="77827" name="Picture 2"/>
          <p:cNvPicPr>
            <a:picLocks noChangeAspect="1" noChangeArrowheads="1"/>
          </p:cNvPicPr>
          <p:nvPr/>
        </p:nvPicPr>
        <p:blipFill>
          <a:blip r:embed="rId3"/>
          <a:srcRect/>
          <a:stretch>
            <a:fillRect/>
          </a:stretch>
        </p:blipFill>
        <p:spPr bwMode="auto">
          <a:xfrm>
            <a:off x="965200" y="2276475"/>
            <a:ext cx="6119813" cy="3282950"/>
          </a:xfrm>
          <a:prstGeom prst="rect">
            <a:avLst/>
          </a:prstGeom>
          <a:noFill/>
          <a:ln w="9525">
            <a:solidFill>
              <a:schemeClr val="tx1"/>
            </a:solidFill>
            <a:miter lim="800000"/>
            <a:headEnd/>
            <a:tailEnd/>
          </a:ln>
        </p:spPr>
      </p:pic>
      <p:sp>
        <p:nvSpPr>
          <p:cNvPr id="77828"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8B9CBBED-848D-4A60-8F6B-744348DAC7F4}" type="slidenum">
              <a:rPr lang="fr-BE">
                <a:cs typeface="Arial" charset="0"/>
              </a:rPr>
              <a:pPr defTabSz="446088" fontAlgn="base">
                <a:spcBef>
                  <a:spcPct val="0"/>
                </a:spcBef>
                <a:spcAft>
                  <a:spcPct val="0"/>
                </a:spcAft>
                <a:defRPr/>
              </a:pPr>
              <a:t>21</a:t>
            </a:fld>
            <a:endParaRPr lang="it-IT">
              <a:cs typeface="Arial" charset="0"/>
            </a:endParaRPr>
          </a:p>
        </p:txBody>
      </p:sp>
      <p:sp>
        <p:nvSpPr>
          <p:cNvPr id="77829" name="ZoneTexte 13"/>
          <p:cNvSpPr txBox="1">
            <a:spLocks noChangeArrowheads="1"/>
          </p:cNvSpPr>
          <p:nvPr/>
        </p:nvSpPr>
        <p:spPr bwMode="auto">
          <a:xfrm>
            <a:off x="3092450" y="5054600"/>
            <a:ext cx="1606550" cy="246063"/>
          </a:xfrm>
          <a:prstGeom prst="rect">
            <a:avLst/>
          </a:prstGeom>
          <a:solidFill>
            <a:srgbClr val="CCFFCC"/>
          </a:solidFill>
          <a:ln w="9525">
            <a:noFill/>
            <a:miter lim="800000"/>
            <a:headEnd/>
            <a:tailEnd/>
          </a:ln>
        </p:spPr>
        <p:txBody>
          <a:bodyPr lIns="0" tIns="0" rIns="0" bIns="0">
            <a:spAutoFit/>
          </a:bodyPr>
          <a:lstStyle/>
          <a:p>
            <a:pPr algn="r">
              <a:buSzPct val="100000"/>
            </a:pPr>
            <a:r>
              <a:rPr lang="it-IT" altLang="it-IT" sz="1600" b="1">
                <a:solidFill>
                  <a:srgbClr val="000000"/>
                </a:solidFill>
                <a:latin typeface="Calibri" pitchFamily="34" charset="0"/>
              </a:rPr>
              <a:t>Temperatura (°C)</a:t>
            </a:r>
          </a:p>
        </p:txBody>
      </p:sp>
      <p:sp>
        <p:nvSpPr>
          <p:cNvPr id="77830" name="ZoneTexte 15"/>
          <p:cNvSpPr txBox="1">
            <a:spLocks noChangeArrowheads="1"/>
          </p:cNvSpPr>
          <p:nvPr/>
        </p:nvSpPr>
        <p:spPr bwMode="auto">
          <a:xfrm>
            <a:off x="4699000" y="2932113"/>
            <a:ext cx="2236788" cy="488950"/>
          </a:xfrm>
          <a:prstGeom prst="rect">
            <a:avLst/>
          </a:prstGeom>
          <a:solidFill>
            <a:srgbClr val="CCFFCC"/>
          </a:solidFill>
          <a:ln w="9525">
            <a:noFill/>
            <a:miter lim="800000"/>
            <a:headEnd/>
            <a:tailEnd/>
          </a:ln>
        </p:spPr>
        <p:txBody>
          <a:bodyPr lIns="0" tIns="0" rIns="0" bIns="0">
            <a:spAutoFit/>
          </a:bodyPr>
          <a:lstStyle/>
          <a:p>
            <a:pPr algn="ctr">
              <a:buSzPct val="100000"/>
            </a:pPr>
            <a:r>
              <a:rPr lang="it-IT" altLang="it-IT" sz="1600" b="1">
                <a:solidFill>
                  <a:srgbClr val="000000"/>
                </a:solidFill>
                <a:latin typeface="Calibri" pitchFamily="34" charset="0"/>
              </a:rPr>
              <a:t>Aumentare Mo in 18Cr-8Ni </a:t>
            </a:r>
          </a:p>
          <a:p>
            <a:pPr algn="ctr">
              <a:buSzPct val="100000"/>
            </a:pPr>
            <a:r>
              <a:rPr lang="it-IT" altLang="it-IT" sz="1600" b="1">
                <a:solidFill>
                  <a:srgbClr val="000000"/>
                </a:solidFill>
                <a:latin typeface="Calibri" pitchFamily="34" charset="0"/>
              </a:rPr>
              <a:t>Acciaio inossidabile</a:t>
            </a:r>
          </a:p>
        </p:txBody>
      </p:sp>
      <p:sp>
        <p:nvSpPr>
          <p:cNvPr id="77831" name="ZoneTexte 7"/>
          <p:cNvSpPr txBox="1">
            <a:spLocks noChangeArrowheads="1"/>
          </p:cNvSpPr>
          <p:nvPr/>
        </p:nvSpPr>
        <p:spPr bwMode="auto">
          <a:xfrm>
            <a:off x="1776413" y="3795713"/>
            <a:ext cx="1033462" cy="246062"/>
          </a:xfrm>
          <a:prstGeom prst="rect">
            <a:avLst/>
          </a:prstGeom>
          <a:solidFill>
            <a:srgbClr val="CCFFCC"/>
          </a:solidFill>
          <a:ln w="9525">
            <a:noFill/>
            <a:miter lim="800000"/>
            <a:headEnd/>
            <a:tailEnd/>
          </a:ln>
        </p:spPr>
        <p:txBody>
          <a:bodyPr lIns="0" tIns="0" rIns="0" bIns="0">
            <a:spAutoFit/>
          </a:bodyPr>
          <a:lstStyle/>
          <a:p>
            <a:pPr algn="r">
              <a:buSzPct val="100000"/>
            </a:pPr>
            <a:r>
              <a:rPr lang="it-IT" altLang="it-IT" sz="1600" b="1">
                <a:solidFill>
                  <a:srgbClr val="FF0000"/>
                </a:solidFill>
                <a:latin typeface="Calibri" pitchFamily="34" charset="0"/>
              </a:rPr>
              <a:t>Puntiforme</a:t>
            </a:r>
          </a:p>
        </p:txBody>
      </p:sp>
      <p:sp>
        <p:nvSpPr>
          <p:cNvPr id="77832" name="ZoneTexte 8"/>
          <p:cNvSpPr txBox="1">
            <a:spLocks noChangeArrowheads="1"/>
          </p:cNvSpPr>
          <p:nvPr/>
        </p:nvSpPr>
        <p:spPr bwMode="auto">
          <a:xfrm>
            <a:off x="3743325" y="3719513"/>
            <a:ext cx="828675" cy="396875"/>
          </a:xfrm>
          <a:prstGeom prst="rect">
            <a:avLst/>
          </a:prstGeom>
          <a:solidFill>
            <a:srgbClr val="CCFFCC"/>
          </a:solidFill>
          <a:ln w="9525">
            <a:noFill/>
            <a:miter lim="800000"/>
            <a:headEnd/>
            <a:tailEnd/>
          </a:ln>
        </p:spPr>
        <p:txBody>
          <a:bodyPr lIns="0" tIns="0" rIns="0" bIns="0"/>
          <a:lstStyle/>
          <a:p>
            <a:pPr>
              <a:buSzPct val="100000"/>
            </a:pPr>
            <a:r>
              <a:rPr lang="it-IT" altLang="it-IT" sz="1200" b="1">
                <a:solidFill>
                  <a:srgbClr val="0066FF"/>
                </a:solidFill>
                <a:latin typeface="Calibri" pitchFamily="34" charset="0"/>
              </a:rPr>
              <a:t>Non puntiforme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a:xfrm>
            <a:off x="457200" y="274638"/>
            <a:ext cx="8229600" cy="652462"/>
          </a:xfrm>
        </p:spPr>
        <p:txBody>
          <a:bodyPr/>
          <a:lstStyle/>
          <a:p>
            <a:pPr eaLnBrk="1" hangingPunct="1"/>
            <a:r>
              <a:rPr lang="it-IT" sz="2800"/>
              <a:t>Pitting Resistance Equivalent Number (PREN)</a:t>
            </a:r>
            <a:r>
              <a:rPr lang="it-IT" sz="2800" baseline="30000"/>
              <a:t>6</a:t>
            </a:r>
          </a:p>
        </p:txBody>
      </p:sp>
      <p:sp>
        <p:nvSpPr>
          <p:cNvPr id="5" name="Content Placeholder 4"/>
          <p:cNvSpPr>
            <a:spLocks noGrp="1"/>
          </p:cNvSpPr>
          <p:nvPr>
            <p:ph sz="half" idx="1"/>
          </p:nvPr>
        </p:nvSpPr>
        <p:spPr>
          <a:xfrm>
            <a:off x="149225" y="1146175"/>
            <a:ext cx="5227638" cy="4525963"/>
          </a:xfrm>
        </p:spPr>
        <p:txBody>
          <a:bodyPr rtlCol="0">
            <a:normAutofit fontScale="77500" lnSpcReduction="20000"/>
          </a:bodyPr>
          <a:lstStyle/>
          <a:p>
            <a:pPr algn="just" eaLnBrk="1" fontAlgn="auto" hangingPunct="1">
              <a:spcAft>
                <a:spcPts val="0"/>
              </a:spcAft>
              <a:defRPr/>
            </a:pPr>
            <a:r>
              <a:rPr lang="it-IT"/>
              <a:t>Calcolando il PREN è possibile confrontare la resistenza dei gradi di acciaio inossidabile rispetto alla vaiolatura. Maggiore è il valore, migliore sarà la resistenza.</a:t>
            </a:r>
          </a:p>
          <a:p>
            <a:pPr algn="just" eaLnBrk="1" fontAlgn="auto" hangingPunct="1">
              <a:spcAft>
                <a:spcPts val="0"/>
              </a:spcAft>
              <a:defRPr/>
            </a:pPr>
            <a:r>
              <a:rPr lang="it-IT"/>
              <a:t>Ovviamente </a:t>
            </a:r>
            <a:r>
              <a:rPr lang="it-IT" u="sng" dirty="0"/>
              <a:t>il PREN da solo non può essere utilizzato per prevedere se un grado specifico sarà adatto per una determinata applicazione</a:t>
            </a:r>
          </a:p>
          <a:p>
            <a:pPr marL="0" indent="0" eaLnBrk="1" fontAlgn="auto" hangingPunct="1">
              <a:spcAft>
                <a:spcPts val="0"/>
              </a:spcAft>
              <a:buClrTx/>
              <a:buFont typeface="Wingdings" pitchFamily="2" charset="2"/>
              <a:buNone/>
              <a:defRPr/>
            </a:pPr>
            <a:endParaRPr lang="it-IT" dirty="0"/>
          </a:p>
          <a:p>
            <a:pPr marL="0" indent="0" eaLnBrk="1" fontAlgn="auto" hangingPunct="1">
              <a:spcAft>
                <a:spcPts val="0"/>
              </a:spcAft>
              <a:buClrTx/>
              <a:buFont typeface="Wingdings" pitchFamily="2" charset="2"/>
              <a:buNone/>
              <a:defRPr/>
            </a:pPr>
            <a:r>
              <a:rPr lang="it-IT"/>
              <a:t>PREN = Cr + 3,3Mo + 16N, dove </a:t>
            </a:r>
          </a:p>
          <a:p>
            <a:pPr marL="0" indent="0" eaLnBrk="1" fontAlgn="auto" hangingPunct="1">
              <a:spcAft>
                <a:spcPts val="0"/>
              </a:spcAft>
              <a:buClrTx/>
              <a:buFont typeface="Wingdings" pitchFamily="2" charset="2"/>
              <a:buNone/>
              <a:defRPr/>
            </a:pPr>
            <a:r>
              <a:rPr lang="it-IT"/>
              <a:t>Cr = tenore di cromo</a:t>
            </a:r>
          </a:p>
          <a:p>
            <a:pPr marL="0" indent="0" eaLnBrk="1" fontAlgn="auto" hangingPunct="1">
              <a:spcAft>
                <a:spcPts val="0"/>
              </a:spcAft>
              <a:buClrTx/>
              <a:buFont typeface="Wingdings" pitchFamily="2" charset="2"/>
              <a:buNone/>
              <a:defRPr/>
            </a:pPr>
            <a:r>
              <a:rPr lang="it-IT"/>
              <a:t>Mo = tenore di molibdeno</a:t>
            </a:r>
          </a:p>
          <a:p>
            <a:pPr marL="0" indent="0" eaLnBrk="1" fontAlgn="auto" hangingPunct="1">
              <a:spcAft>
                <a:spcPts val="0"/>
              </a:spcAft>
              <a:buClrTx/>
              <a:buFont typeface="Wingdings" pitchFamily="2" charset="2"/>
              <a:buNone/>
              <a:defRPr/>
            </a:pPr>
            <a:r>
              <a:rPr lang="it-IT"/>
              <a:t>N = tenore di azoto</a:t>
            </a:r>
          </a:p>
        </p:txBody>
      </p:sp>
      <p:graphicFrame>
        <p:nvGraphicFramePr>
          <p:cNvPr id="10" name="Content Placeholder 9"/>
          <p:cNvGraphicFramePr>
            <a:graphicFrameLocks noGrp="1"/>
          </p:cNvGraphicFramePr>
          <p:nvPr>
            <p:ph sz="half" idx="2"/>
          </p:nvPr>
        </p:nvGraphicFramePr>
        <p:xfrm>
          <a:off x="5524500" y="1130300"/>
          <a:ext cx="3334581" cy="4014576"/>
        </p:xfrm>
        <a:graphic>
          <a:graphicData uri="http://schemas.openxmlformats.org/drawingml/2006/table">
            <a:tbl>
              <a:tblPr firstRow="1" bandRow="1">
                <a:tableStyleId>{B301B821-A1FF-4177-AEE7-76D212191A09}</a:tableStyleId>
              </a:tblPr>
              <a:tblGrid>
                <a:gridCol w="1111527">
                  <a:extLst>
                    <a:ext uri="{9D8B030D-6E8A-4147-A177-3AD203B41FA5}">
                      <a16:colId xmlns:a16="http://schemas.microsoft.com/office/drawing/2014/main" val="20000"/>
                    </a:ext>
                  </a:extLst>
                </a:gridCol>
                <a:gridCol w="1111527">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r>
                        <a:t>EN</a:t>
                      </a:r>
                      <a:endParaRPr lang="it-IT" dirty="0"/>
                    </a:p>
                  </a:txBody>
                  <a:tcPr/>
                </a:tc>
                <a:tc>
                  <a:txBody>
                    <a:bodyPr/>
                    <a:lstStyle/>
                    <a:p>
                      <a:pPr algn="ctr"/>
                      <a:r>
                        <a:t>AISI</a:t>
                      </a:r>
                      <a:endParaRPr lang="it-IT" dirty="0"/>
                    </a:p>
                  </a:txBody>
                  <a:tcPr/>
                </a:tc>
                <a:tc>
                  <a:txBody>
                    <a:bodyPr/>
                    <a:lstStyle/>
                    <a:p>
                      <a:pPr algn="ctr"/>
                      <a:r>
                        <a:t>PREN</a:t>
                      </a:r>
                      <a:endParaRPr lang="it-IT" dirty="0"/>
                    </a:p>
                  </a:txBody>
                  <a:tcPr/>
                </a:tc>
                <a:extLst>
                  <a:ext uri="{0D108BD9-81ED-4DB2-BD59-A6C34878D82A}">
                    <a16:rowId xmlns:a16="http://schemas.microsoft.com/office/drawing/2014/main" val="10000"/>
                  </a:ext>
                </a:extLst>
              </a:tr>
              <a:tr h="639279">
                <a:tc>
                  <a:txBody>
                    <a:bodyPr/>
                    <a:lstStyle/>
                    <a:p>
                      <a:pPr algn="just"/>
                      <a:r>
                        <a:rPr lang="fi-FI" sz="1600" dirty="0"/>
                        <a:t>1.4003</a:t>
                      </a:r>
                    </a:p>
                    <a:p>
                      <a:pPr algn="just"/>
                      <a:r>
                        <a:rPr lang="fi-FI" sz="1600" dirty="0"/>
                        <a:t>1.4016</a:t>
                      </a:r>
                      <a:endParaRPr lang="it-IT" sz="1600" dirty="0"/>
                    </a:p>
                  </a:txBody>
                  <a:tcPr/>
                </a:tc>
                <a:tc>
                  <a:txBody>
                    <a:bodyPr/>
                    <a:lstStyle/>
                    <a:p>
                      <a:pPr algn="ctr"/>
                      <a:r>
                        <a:rPr lang="en-GB" sz="1600" dirty="0"/>
                        <a:t>-</a:t>
                      </a:r>
                    </a:p>
                    <a:p>
                      <a:pPr algn="ctr"/>
                      <a:r>
                        <a:rPr lang="en-GB" sz="1600" dirty="0"/>
                        <a:t>430</a:t>
                      </a:r>
                      <a:endParaRPr lang="it-IT" sz="1600" dirty="0"/>
                    </a:p>
                  </a:txBody>
                  <a:tcPr/>
                </a:tc>
                <a:tc>
                  <a:txBody>
                    <a:bodyPr/>
                    <a:lstStyle/>
                    <a:p>
                      <a:pPr algn="ctr"/>
                      <a:r>
                        <a:rPr lang="fi-FI" sz="1600" dirty="0"/>
                        <a:t>10.5 - 12.5</a:t>
                      </a:r>
                    </a:p>
                    <a:p>
                      <a:pPr algn="ctr"/>
                      <a:r>
                        <a:rPr lang="fi-FI" sz="1600" dirty="0"/>
                        <a:t>16.0 - 18.0</a:t>
                      </a:r>
                      <a:endParaRPr lang="it-IT" sz="1600" dirty="0"/>
                    </a:p>
                  </a:txBody>
                  <a:tcPr/>
                </a:tc>
                <a:extLst>
                  <a:ext uri="{0D108BD9-81ED-4DB2-BD59-A6C34878D82A}">
                    <a16:rowId xmlns:a16="http://schemas.microsoft.com/office/drawing/2014/main" val="10001"/>
                  </a:ext>
                </a:extLst>
              </a:tr>
              <a:tr h="705394">
                <a:tc>
                  <a:txBody>
                    <a:bodyPr/>
                    <a:lstStyle/>
                    <a:p>
                      <a:pPr algn="just"/>
                      <a:r>
                        <a:rPr lang="fi-FI" sz="1600" dirty="0"/>
                        <a:t>1.4301</a:t>
                      </a:r>
                    </a:p>
                    <a:p>
                      <a:pPr algn="just"/>
                      <a:r>
                        <a:rPr lang="fi-FI" sz="1600" dirty="0"/>
                        <a:t>1.4311</a:t>
                      </a:r>
                    </a:p>
                  </a:txBody>
                  <a:tcPr/>
                </a:tc>
                <a:tc>
                  <a:txBody>
                    <a:bodyPr/>
                    <a:lstStyle/>
                    <a:p>
                      <a:pPr algn="ctr"/>
                      <a:r>
                        <a:rPr lang="fi-FI" sz="1600" dirty="0"/>
                        <a:t>304</a:t>
                      </a:r>
                    </a:p>
                    <a:p>
                      <a:pPr algn="ctr"/>
                      <a:r>
                        <a:rPr lang="fi-FI" sz="1600" dirty="0"/>
                        <a:t>304LN</a:t>
                      </a:r>
                    </a:p>
                  </a:txBody>
                  <a:tcPr/>
                </a:tc>
                <a:tc>
                  <a:txBody>
                    <a:bodyPr/>
                    <a:lstStyle/>
                    <a:p>
                      <a:pPr algn="ctr"/>
                      <a:r>
                        <a:rPr lang="fi-FI" sz="1600" dirty="0"/>
                        <a:t>17.5 - 20.8</a:t>
                      </a:r>
                    </a:p>
                    <a:p>
                      <a:pPr algn="ctr"/>
                      <a:r>
                        <a:rPr lang="fi-FI" sz="1600" dirty="0"/>
                        <a:t>19.4 – 23.0</a:t>
                      </a:r>
                    </a:p>
                  </a:txBody>
                  <a:tcPr/>
                </a:tc>
                <a:extLst>
                  <a:ext uri="{0D108BD9-81ED-4DB2-BD59-A6C34878D82A}">
                    <a16:rowId xmlns:a16="http://schemas.microsoft.com/office/drawing/2014/main" val="10002"/>
                  </a:ext>
                </a:extLst>
              </a:tr>
              <a:tr h="653143">
                <a:tc>
                  <a:txBody>
                    <a:bodyPr/>
                    <a:lstStyle/>
                    <a:p>
                      <a:pPr algn="just"/>
                      <a:r>
                        <a:rPr lang="fi-FI" sz="1600" dirty="0"/>
                        <a:t>1.4401/4</a:t>
                      </a:r>
                    </a:p>
                    <a:p>
                      <a:pPr algn="just"/>
                      <a:r>
                        <a:rPr lang="fi-FI" sz="1600" dirty="0"/>
                        <a:t>1.4406</a:t>
                      </a:r>
                    </a:p>
                  </a:txBody>
                  <a:tcPr/>
                </a:tc>
                <a:tc>
                  <a:txBody>
                    <a:bodyPr/>
                    <a:lstStyle/>
                    <a:p>
                      <a:pPr algn="ctr"/>
                      <a:r>
                        <a:rPr lang="fi-FI" sz="1600" dirty="0"/>
                        <a:t>316/L</a:t>
                      </a:r>
                    </a:p>
                    <a:p>
                      <a:pPr algn="ctr"/>
                      <a:r>
                        <a:rPr lang="fi-FI" sz="1600" dirty="0"/>
                        <a:t>316LN</a:t>
                      </a:r>
                    </a:p>
                  </a:txBody>
                  <a:tcPr/>
                </a:tc>
                <a:tc>
                  <a:txBody>
                    <a:bodyPr/>
                    <a:lstStyle/>
                    <a:p>
                      <a:pPr algn="ctr"/>
                      <a:r>
                        <a:rPr lang="fi-FI" sz="1600" dirty="0"/>
                        <a:t>23.1 – 28.5</a:t>
                      </a:r>
                    </a:p>
                    <a:p>
                      <a:pPr algn="ctr"/>
                      <a:r>
                        <a:rPr lang="fi-FI" sz="1600" dirty="0"/>
                        <a:t>25.0 – 30.3</a:t>
                      </a:r>
                    </a:p>
                  </a:txBody>
                  <a:tcPr/>
                </a:tc>
                <a:extLst>
                  <a:ext uri="{0D108BD9-81ED-4DB2-BD59-A6C34878D82A}">
                    <a16:rowId xmlns:a16="http://schemas.microsoft.com/office/drawing/2014/main" val="10003"/>
                  </a:ext>
                </a:extLst>
              </a:tr>
              <a:tr h="575065">
                <a:tc>
                  <a:txBody>
                    <a:bodyPr/>
                    <a:lstStyle/>
                    <a:p>
                      <a:pPr algn="just"/>
                      <a:r>
                        <a:rPr lang="fi-FI" sz="1600" dirty="0"/>
                        <a:t>1.4439</a:t>
                      </a:r>
                    </a:p>
                    <a:p>
                      <a:pPr algn="just"/>
                      <a:r>
                        <a:rPr lang="fi-FI" sz="1600" dirty="0"/>
                        <a:t>1.4539</a:t>
                      </a:r>
                    </a:p>
                  </a:txBody>
                  <a:tcPr/>
                </a:tc>
                <a:tc>
                  <a:txBody>
                    <a:bodyPr/>
                    <a:lstStyle/>
                    <a:p>
                      <a:pPr algn="ctr"/>
                      <a:r>
                        <a:rPr lang="fi-FI" sz="1600" dirty="0"/>
                        <a:t>317L</a:t>
                      </a:r>
                    </a:p>
                    <a:p>
                      <a:pPr algn="ctr"/>
                      <a:r>
                        <a:rPr lang="fi-FI" sz="1600" dirty="0"/>
                        <a:t>- </a:t>
                      </a:r>
                    </a:p>
                  </a:txBody>
                  <a:tcPr/>
                </a:tc>
                <a:tc>
                  <a:txBody>
                    <a:bodyPr/>
                    <a:lstStyle/>
                    <a:p>
                      <a:pPr algn="ctr"/>
                      <a:r>
                        <a:rPr lang="fi-FI" sz="1600" dirty="0"/>
                        <a:t>31.6 – 38.5</a:t>
                      </a:r>
                    </a:p>
                    <a:p>
                      <a:pPr algn="ctr"/>
                      <a:r>
                        <a:rPr lang="fi-FI" sz="1600" dirty="0"/>
                        <a:t>32.2 – 39.9</a:t>
                      </a:r>
                    </a:p>
                  </a:txBody>
                  <a:tcPr/>
                </a:tc>
                <a:extLst>
                  <a:ext uri="{0D108BD9-81ED-4DB2-BD59-A6C34878D82A}">
                    <a16:rowId xmlns:a16="http://schemas.microsoft.com/office/drawing/2014/main" val="10004"/>
                  </a:ext>
                </a:extLst>
              </a:tr>
              <a:tr h="370840">
                <a:tc>
                  <a:txBody>
                    <a:bodyPr/>
                    <a:lstStyle/>
                    <a:p>
                      <a:pPr algn="just"/>
                      <a:r>
                        <a:rPr lang="fi-FI" sz="1600" dirty="0"/>
                        <a:t>1.4362</a:t>
                      </a:r>
                    </a:p>
                    <a:p>
                      <a:pPr algn="just"/>
                      <a:r>
                        <a:rPr lang="fi-FI" sz="1600" dirty="0"/>
                        <a:t>1.4462</a:t>
                      </a:r>
                    </a:p>
                    <a:p>
                      <a:pPr algn="just"/>
                      <a:r>
                        <a:rPr lang="fi-FI" sz="1600" dirty="0"/>
                        <a:t>1.4410</a:t>
                      </a:r>
                    </a:p>
                    <a:p>
                      <a:pPr algn="just"/>
                      <a:r>
                        <a:rPr lang="fi-FI" sz="1600" dirty="0"/>
                        <a:t>1.4501</a:t>
                      </a:r>
                      <a:endParaRPr lang="it-IT" sz="1600" dirty="0"/>
                    </a:p>
                  </a:txBody>
                  <a:tcPr/>
                </a:tc>
                <a:tc>
                  <a:txBody>
                    <a:bodyPr/>
                    <a:lstStyle/>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endParaRPr lang="it-IT" sz="1600" dirty="0"/>
                    </a:p>
                  </a:txBody>
                  <a:tcPr/>
                </a:tc>
                <a:tc>
                  <a:txBody>
                    <a:bodyPr/>
                    <a:lstStyle/>
                    <a:p>
                      <a:pPr algn="ctr"/>
                      <a:r>
                        <a:rPr lang="fi-FI" sz="1600" dirty="0"/>
                        <a:t>23.1 – 29.2</a:t>
                      </a:r>
                    </a:p>
                    <a:p>
                      <a:pPr algn="ctr"/>
                      <a:r>
                        <a:rPr lang="fi-FI" sz="1600" dirty="0"/>
                        <a:t>30.8 – 38.1</a:t>
                      </a:r>
                    </a:p>
                    <a:p>
                      <a:pPr marL="0" indent="0" algn="ctr">
                        <a:buFont typeface="Wingdings" pitchFamily="2" charset="2"/>
                        <a:buNone/>
                      </a:pPr>
                      <a:r>
                        <a:rPr lang="fi-FI" sz="1600" dirty="0"/>
                        <a:t>40</a:t>
                      </a:r>
                    </a:p>
                    <a:p>
                      <a:pPr marL="0" indent="0" algn="ctr">
                        <a:buFont typeface="Wingdings" pitchFamily="2" charset="2"/>
                        <a:buNone/>
                      </a:pPr>
                      <a:r>
                        <a:rPr lang="fi-FI" sz="1600" dirty="0"/>
                        <a:t>40</a:t>
                      </a:r>
                      <a:endParaRPr lang="it-IT" sz="1600" dirty="0"/>
                    </a:p>
                  </a:txBody>
                  <a:tcPr/>
                </a:tc>
                <a:extLst>
                  <a:ext uri="{0D108BD9-81ED-4DB2-BD59-A6C34878D82A}">
                    <a16:rowId xmlns:a16="http://schemas.microsoft.com/office/drawing/2014/main" val="10005"/>
                  </a:ext>
                </a:extLst>
              </a:tr>
            </a:tbl>
          </a:graphicData>
        </a:graphic>
      </p:graphicFrame>
      <p:sp>
        <p:nvSpPr>
          <p:cNvPr id="7990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69716E7F-D9B8-49FF-8A13-CEAE43F236B5}" type="slidenum">
              <a:rPr lang="fr-BE">
                <a:cs typeface="Arial" charset="0"/>
              </a:rPr>
              <a:pPr defTabSz="446088" fontAlgn="base">
                <a:spcBef>
                  <a:spcPct val="0"/>
                </a:spcBef>
                <a:spcAft>
                  <a:spcPct val="0"/>
                </a:spcAft>
                <a:defRPr/>
              </a:pPr>
              <a:t>22</a:t>
            </a:fld>
            <a:endParaRPr lang="it-IT">
              <a:cs typeface="Arial" charset="0"/>
            </a:endParaRPr>
          </a:p>
        </p:txBody>
      </p:sp>
      <p:sp>
        <p:nvSpPr>
          <p:cNvPr id="6" name="ZoneTexte 2">
            <a:extLst>
              <a:ext uri="{FF2B5EF4-FFF2-40B4-BE49-F238E27FC236}">
                <a16:creationId xmlns:a16="http://schemas.microsoft.com/office/drawing/2014/main" id="{57C31753-B33F-4468-85DC-CFDDB80C7C21}"/>
              </a:ext>
            </a:extLst>
          </p:cNvPr>
          <p:cNvSpPr txBox="1"/>
          <p:nvPr/>
        </p:nvSpPr>
        <p:spPr>
          <a:xfrm>
            <a:off x="1858669" y="5440242"/>
            <a:ext cx="5201173" cy="1400383"/>
          </a:xfrm>
          <a:prstGeom prst="rect">
            <a:avLst/>
          </a:prstGeom>
          <a:noFill/>
          <a:ln>
            <a:solidFill>
              <a:srgbClr val="FF0000"/>
            </a:solidFill>
          </a:ln>
        </p:spPr>
        <p:txBody>
          <a:bodyPr wrap="square" rtlCol="0">
            <a:spAutoFit/>
          </a:bodyPr>
          <a:lstStyle/>
          <a:p>
            <a:r>
              <a:rPr lang="fr-FR" b="1" dirty="0">
                <a:solidFill>
                  <a:srgbClr val="FF0000"/>
                </a:solidFill>
              </a:rPr>
              <a:t>Si </a:t>
            </a:r>
            <a:r>
              <a:rPr lang="fr-FR" b="1" dirty="0" err="1">
                <a:solidFill>
                  <a:srgbClr val="FF0000"/>
                </a:solidFill>
              </a:rPr>
              <a:t>prega</a:t>
            </a:r>
            <a:r>
              <a:rPr lang="fr-FR" b="1" dirty="0">
                <a:solidFill>
                  <a:srgbClr val="FF0000"/>
                </a:solidFill>
              </a:rPr>
              <a:t> di </a:t>
            </a:r>
            <a:r>
              <a:rPr lang="fr-FR" b="1" dirty="0" err="1">
                <a:solidFill>
                  <a:srgbClr val="FF0000"/>
                </a:solidFill>
              </a:rPr>
              <a:t>notare</a:t>
            </a:r>
            <a:r>
              <a:rPr lang="fr-FR" b="1" dirty="0">
                <a:solidFill>
                  <a:srgbClr val="FF0000"/>
                </a:solidFill>
              </a:rPr>
              <a:t> </a:t>
            </a:r>
            <a:r>
              <a:rPr lang="fr-FR" b="1" dirty="0" err="1">
                <a:solidFill>
                  <a:srgbClr val="FF0000"/>
                </a:solidFill>
              </a:rPr>
              <a:t>che</a:t>
            </a:r>
            <a:r>
              <a:rPr lang="fr-FR" b="1" dirty="0">
                <a:solidFill>
                  <a:srgbClr val="FF0000"/>
                </a:solidFill>
              </a:rPr>
              <a:t> il PREN non </a:t>
            </a:r>
            <a:r>
              <a:rPr lang="fr-FR" b="1" dirty="0" err="1">
                <a:solidFill>
                  <a:srgbClr val="FF0000"/>
                </a:solidFill>
              </a:rPr>
              <a:t>prende</a:t>
            </a:r>
            <a:r>
              <a:rPr lang="fr-FR" b="1" dirty="0">
                <a:solidFill>
                  <a:srgbClr val="FF0000"/>
                </a:solidFill>
              </a:rPr>
              <a:t> in </a:t>
            </a:r>
            <a:r>
              <a:rPr lang="fr-FR" b="1" dirty="0" err="1">
                <a:solidFill>
                  <a:srgbClr val="FF0000"/>
                </a:solidFill>
              </a:rPr>
              <a:t>considerazione</a:t>
            </a:r>
            <a:r>
              <a:rPr lang="fr-FR" b="1" dirty="0">
                <a:solidFill>
                  <a:srgbClr val="FF0000"/>
                </a:solidFill>
              </a:rPr>
              <a:t> il </a:t>
            </a:r>
            <a:r>
              <a:rPr lang="fr-FR" b="1" dirty="0" err="1">
                <a:solidFill>
                  <a:srgbClr val="FF0000"/>
                </a:solidFill>
              </a:rPr>
              <a:t>nichel</a:t>
            </a:r>
            <a:r>
              <a:rPr lang="fr-FR" b="1" dirty="0">
                <a:solidFill>
                  <a:srgbClr val="FF0000"/>
                </a:solidFill>
              </a:rPr>
              <a:t>. La </a:t>
            </a:r>
            <a:r>
              <a:rPr lang="fr-FR" b="1" dirty="0" err="1">
                <a:solidFill>
                  <a:srgbClr val="FF0000"/>
                </a:solidFill>
              </a:rPr>
              <a:t>resistenza</a:t>
            </a:r>
            <a:r>
              <a:rPr lang="fr-FR" b="1" dirty="0">
                <a:solidFill>
                  <a:srgbClr val="FF0000"/>
                </a:solidFill>
              </a:rPr>
              <a:t> alla </a:t>
            </a:r>
            <a:r>
              <a:rPr lang="fr-FR" b="1" dirty="0" err="1">
                <a:solidFill>
                  <a:srgbClr val="FF0000"/>
                </a:solidFill>
              </a:rPr>
              <a:t>corrosione</a:t>
            </a:r>
            <a:r>
              <a:rPr lang="fr-FR" b="1" dirty="0">
                <a:solidFill>
                  <a:srgbClr val="FF0000"/>
                </a:solidFill>
              </a:rPr>
              <a:t> per </a:t>
            </a:r>
            <a:r>
              <a:rPr lang="fr-FR" b="1" dirty="0" err="1">
                <a:solidFill>
                  <a:srgbClr val="FF0000"/>
                </a:solidFill>
              </a:rPr>
              <a:t>pitting</a:t>
            </a:r>
            <a:r>
              <a:rPr lang="fr-FR" b="1" dirty="0">
                <a:solidFill>
                  <a:srgbClr val="FF0000"/>
                </a:solidFill>
              </a:rPr>
              <a:t> </a:t>
            </a:r>
            <a:r>
              <a:rPr lang="fr-FR" b="1" dirty="0" err="1">
                <a:solidFill>
                  <a:srgbClr val="FF0000"/>
                </a:solidFill>
              </a:rPr>
              <a:t>negli</a:t>
            </a:r>
            <a:r>
              <a:rPr lang="fr-FR" b="1" dirty="0">
                <a:solidFill>
                  <a:srgbClr val="FF0000"/>
                </a:solidFill>
              </a:rPr>
              <a:t> </a:t>
            </a:r>
            <a:r>
              <a:rPr lang="fr-FR" b="1" dirty="0" err="1">
                <a:solidFill>
                  <a:srgbClr val="FF0000"/>
                </a:solidFill>
              </a:rPr>
              <a:t>acciai</a:t>
            </a:r>
            <a:r>
              <a:rPr lang="fr-FR" b="1" dirty="0">
                <a:solidFill>
                  <a:srgbClr val="FF0000"/>
                </a:solidFill>
              </a:rPr>
              <a:t> </a:t>
            </a:r>
            <a:r>
              <a:rPr lang="fr-FR" b="1" dirty="0" err="1">
                <a:solidFill>
                  <a:srgbClr val="FF0000"/>
                </a:solidFill>
              </a:rPr>
              <a:t>inossidabili</a:t>
            </a:r>
            <a:r>
              <a:rPr lang="fr-FR" b="1" dirty="0">
                <a:solidFill>
                  <a:srgbClr val="FF0000"/>
                </a:solidFill>
              </a:rPr>
              <a:t> non </a:t>
            </a:r>
            <a:r>
              <a:rPr lang="fr-FR" b="1" dirty="0" err="1">
                <a:solidFill>
                  <a:srgbClr val="FF0000"/>
                </a:solidFill>
              </a:rPr>
              <a:t>dipende</a:t>
            </a:r>
            <a:r>
              <a:rPr lang="fr-FR" b="1" dirty="0">
                <a:solidFill>
                  <a:srgbClr val="FF0000"/>
                </a:solidFill>
              </a:rPr>
              <a:t> dal </a:t>
            </a:r>
            <a:r>
              <a:rPr lang="fr-FR" b="1" dirty="0" err="1">
                <a:solidFill>
                  <a:srgbClr val="FF0000"/>
                </a:solidFill>
              </a:rPr>
              <a:t>tenore</a:t>
            </a:r>
            <a:r>
              <a:rPr lang="fr-FR" b="1" dirty="0">
                <a:solidFill>
                  <a:srgbClr val="FF0000"/>
                </a:solidFill>
              </a:rPr>
              <a:t> di Ni. </a:t>
            </a:r>
            <a:r>
              <a:rPr lang="fr-FR" b="1" dirty="0" err="1">
                <a:solidFill>
                  <a:srgbClr val="FF0000"/>
                </a:solidFill>
              </a:rPr>
              <a:t>Vedere</a:t>
            </a:r>
            <a:r>
              <a:rPr lang="fr-FR" b="1" dirty="0">
                <a:solidFill>
                  <a:srgbClr val="FF0000"/>
                </a:solidFill>
              </a:rPr>
              <a:t> la </a:t>
            </a:r>
            <a:r>
              <a:rPr lang="fr-FR" b="1" dirty="0" err="1">
                <a:solidFill>
                  <a:srgbClr val="FF0000"/>
                </a:solidFill>
              </a:rPr>
              <a:t>prossima</a:t>
            </a:r>
            <a:r>
              <a:rPr lang="fr-FR" b="1" dirty="0">
                <a:solidFill>
                  <a:srgbClr val="FF0000"/>
                </a:solidFill>
              </a:rPr>
              <a:t>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7550"/>
          </a:xfrm>
        </p:spPr>
        <p:txBody>
          <a:bodyPr rtlCol="0">
            <a:normAutofit fontScale="90000"/>
          </a:bodyPr>
          <a:lstStyle/>
          <a:p>
            <a:pPr eaLnBrk="1" fontAlgn="auto" hangingPunct="1">
              <a:spcAft>
                <a:spcPts val="0"/>
              </a:spcAft>
              <a:defRPr/>
            </a:pPr>
            <a:r>
              <a:rPr lang="it-IT" sz="2800" dirty="0"/>
              <a:t>PREN di alcuni</a:t>
            </a:r>
            <a:r>
              <a:rPr lang="it-IT"/>
              <a:t> </a:t>
            </a:r>
            <a:r>
              <a:rPr lang="it-IT" sz="2800" dirty="0"/>
              <a:t>gradi comuni</a:t>
            </a:r>
            <a:r>
              <a:rPr lang="it-IT" sz="2800" baseline="30000" dirty="0"/>
              <a:t>9</a:t>
            </a:r>
          </a:p>
        </p:txBody>
      </p:sp>
      <p:pic>
        <p:nvPicPr>
          <p:cNvPr id="81922" name="Picture 2" descr="PREN comparativo"/>
          <p:cNvPicPr>
            <a:picLocks noChangeAspect="1" noChangeArrowheads="1"/>
          </p:cNvPicPr>
          <p:nvPr/>
        </p:nvPicPr>
        <p:blipFill>
          <a:blip r:embed="rId3"/>
          <a:srcRect/>
          <a:stretch>
            <a:fillRect/>
          </a:stretch>
        </p:blipFill>
        <p:spPr bwMode="auto">
          <a:xfrm>
            <a:off x="627063" y="1400175"/>
            <a:ext cx="7889875" cy="4057650"/>
          </a:xfrm>
          <a:prstGeom prst="rect">
            <a:avLst/>
          </a:prstGeom>
          <a:noFill/>
          <a:ln w="9525">
            <a:solidFill>
              <a:schemeClr val="tx1"/>
            </a:solidFill>
            <a:miter lim="800000"/>
            <a:headEnd/>
            <a:tailEnd/>
          </a:ln>
        </p:spPr>
      </p:pic>
      <p:sp>
        <p:nvSpPr>
          <p:cNvPr id="8192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CB5820BF-21DC-4E1C-94E9-19A06A5651A4}" type="slidenum">
              <a:rPr lang="fr-BE">
                <a:cs typeface="Arial" charset="0"/>
              </a:rPr>
              <a:pPr defTabSz="446088" fontAlgn="base">
                <a:spcBef>
                  <a:spcPct val="0"/>
                </a:spcBef>
                <a:spcAft>
                  <a:spcPct val="0"/>
                </a:spcAft>
                <a:defRPr/>
              </a:pPr>
              <a:t>23</a:t>
            </a:fld>
            <a:endParaRPr lang="it-IT">
              <a:cs typeface="Arial" charset="0"/>
            </a:endParaRPr>
          </a:p>
        </p:txBody>
      </p:sp>
      <p:sp>
        <p:nvSpPr>
          <p:cNvPr id="81924" name="TextBox 2"/>
          <p:cNvSpPr txBox="1">
            <a:spLocks noChangeArrowheads="1"/>
          </p:cNvSpPr>
          <p:nvPr/>
        </p:nvSpPr>
        <p:spPr bwMode="auto">
          <a:xfrm>
            <a:off x="457200" y="6119018"/>
            <a:ext cx="7889875" cy="354013"/>
          </a:xfrm>
          <a:prstGeom prst="rect">
            <a:avLst/>
          </a:prstGeom>
          <a:noFill/>
          <a:ln w="9525">
            <a:noFill/>
            <a:miter lim="800000"/>
            <a:headEnd/>
            <a:tailEnd/>
          </a:ln>
        </p:spPr>
        <p:txBody>
          <a:bodyPr>
            <a:spAutoFit/>
          </a:bodyPr>
          <a:lstStyle/>
          <a:p>
            <a:r>
              <a:rPr lang="it-IT" dirty="0">
                <a:latin typeface="Calibri" pitchFamily="34" charset="0"/>
              </a:rPr>
              <a:t>Nota: vedere l'appendice per le denominazioni delle norme EN</a:t>
            </a:r>
          </a:p>
        </p:txBody>
      </p:sp>
      <p:pic>
        <p:nvPicPr>
          <p:cNvPr id="81925" name="Picture 2"/>
          <p:cNvPicPr>
            <a:picLocks noChangeAspect="1" noChangeArrowheads="1"/>
          </p:cNvPicPr>
          <p:nvPr/>
        </p:nvPicPr>
        <p:blipFill>
          <a:blip r:embed="rId4"/>
          <a:srcRect/>
          <a:stretch>
            <a:fillRect/>
          </a:stretch>
        </p:blipFill>
        <p:spPr bwMode="auto">
          <a:xfrm>
            <a:off x="2451100" y="1909763"/>
            <a:ext cx="1095375" cy="336550"/>
          </a:xfrm>
          <a:prstGeom prst="rect">
            <a:avLst/>
          </a:prstGeom>
          <a:noFill/>
          <a:ln w="9525">
            <a:noFill/>
            <a:miter lim="800000"/>
            <a:headEnd/>
            <a:tailEnd/>
          </a:ln>
        </p:spPr>
      </p:pic>
      <p:sp>
        <p:nvSpPr>
          <p:cNvPr id="81926" name="TextBox 3"/>
          <p:cNvSpPr txBox="1">
            <a:spLocks noChangeArrowheads="1"/>
          </p:cNvSpPr>
          <p:nvPr/>
        </p:nvSpPr>
        <p:spPr bwMode="auto">
          <a:xfrm>
            <a:off x="2282825" y="1884363"/>
            <a:ext cx="1724025" cy="354012"/>
          </a:xfrm>
          <a:prstGeom prst="rect">
            <a:avLst/>
          </a:prstGeom>
          <a:noFill/>
          <a:ln w="9525">
            <a:noFill/>
            <a:miter lim="800000"/>
            <a:headEnd/>
            <a:tailEnd/>
          </a:ln>
        </p:spPr>
        <p:txBody>
          <a:bodyPr>
            <a:spAutoFit/>
          </a:bodyPr>
          <a:lstStyle/>
          <a:p>
            <a:r>
              <a:rPr lang="it-IT">
                <a:latin typeface="Calibri" pitchFamily="34" charset="0"/>
              </a:rPr>
              <a:t> - - - - - - - - - - </a:t>
            </a:r>
          </a:p>
        </p:txBody>
      </p:sp>
      <p:sp>
        <p:nvSpPr>
          <p:cNvPr id="8" name="ZoneTexte 7">
            <a:extLst>
              <a:ext uri="{FF2B5EF4-FFF2-40B4-BE49-F238E27FC236}">
                <a16:creationId xmlns:a16="http://schemas.microsoft.com/office/drawing/2014/main" id="{D3C5BA97-EEC1-42D1-B2E7-896DC8E4FA79}"/>
              </a:ext>
            </a:extLst>
          </p:cNvPr>
          <p:cNvSpPr txBox="1"/>
          <p:nvPr/>
        </p:nvSpPr>
        <p:spPr>
          <a:xfrm>
            <a:off x="309703" y="5595798"/>
            <a:ext cx="8524593" cy="523220"/>
          </a:xfrm>
          <a:prstGeom prst="rect">
            <a:avLst/>
          </a:prstGeom>
          <a:noFill/>
          <a:ln>
            <a:solidFill>
              <a:srgbClr val="FF0000"/>
            </a:solidFill>
          </a:ln>
        </p:spPr>
        <p:txBody>
          <a:bodyPr wrap="square" rtlCol="0">
            <a:spAutoFit/>
          </a:bodyPr>
          <a:lstStyle/>
          <a:p>
            <a:r>
              <a:rPr lang="fr-FR" sz="1400" dirty="0">
                <a:solidFill>
                  <a:srgbClr val="FF0000"/>
                </a:solidFill>
              </a:rPr>
              <a:t>La </a:t>
            </a:r>
            <a:r>
              <a:rPr lang="fr-FR" sz="1400" dirty="0" err="1">
                <a:solidFill>
                  <a:srgbClr val="FF0000"/>
                </a:solidFill>
              </a:rPr>
              <a:t>resistenza</a:t>
            </a:r>
            <a:r>
              <a:rPr lang="fr-FR" sz="1400" dirty="0">
                <a:solidFill>
                  <a:srgbClr val="FF0000"/>
                </a:solidFill>
              </a:rPr>
              <a:t> alla </a:t>
            </a:r>
            <a:r>
              <a:rPr lang="fr-FR" sz="1400" dirty="0" err="1">
                <a:solidFill>
                  <a:srgbClr val="FF0000"/>
                </a:solidFill>
              </a:rPr>
              <a:t>corrosione</a:t>
            </a:r>
            <a:r>
              <a:rPr lang="fr-FR" sz="1400" dirty="0">
                <a:solidFill>
                  <a:srgbClr val="FF0000"/>
                </a:solidFill>
              </a:rPr>
              <a:t> per </a:t>
            </a:r>
            <a:r>
              <a:rPr lang="fr-FR" sz="1400" dirty="0" err="1">
                <a:solidFill>
                  <a:srgbClr val="FF0000"/>
                </a:solidFill>
              </a:rPr>
              <a:t>pitting</a:t>
            </a:r>
            <a:r>
              <a:rPr lang="fr-FR" sz="1400" dirty="0">
                <a:solidFill>
                  <a:srgbClr val="FF0000"/>
                </a:solidFill>
              </a:rPr>
              <a:t> </a:t>
            </a:r>
            <a:r>
              <a:rPr lang="fr-FR" sz="1400" dirty="0" err="1">
                <a:solidFill>
                  <a:srgbClr val="FF0000"/>
                </a:solidFill>
              </a:rPr>
              <a:t>degli</a:t>
            </a:r>
            <a:r>
              <a:rPr lang="fr-FR" sz="1400" dirty="0">
                <a:solidFill>
                  <a:srgbClr val="FF0000"/>
                </a:solidFill>
              </a:rPr>
              <a:t> </a:t>
            </a:r>
            <a:r>
              <a:rPr lang="fr-FR" sz="1400" dirty="0" err="1">
                <a:solidFill>
                  <a:srgbClr val="FF0000"/>
                </a:solidFill>
              </a:rPr>
              <a:t>acciai</a:t>
            </a:r>
            <a:r>
              <a:rPr lang="fr-FR" sz="1400" dirty="0">
                <a:solidFill>
                  <a:srgbClr val="FF0000"/>
                </a:solidFill>
              </a:rPr>
              <a:t> </a:t>
            </a:r>
            <a:r>
              <a:rPr lang="fr-FR" sz="1400" dirty="0" err="1">
                <a:solidFill>
                  <a:srgbClr val="FF0000"/>
                </a:solidFill>
              </a:rPr>
              <a:t>inossidabili</a:t>
            </a:r>
            <a:r>
              <a:rPr lang="fr-FR" sz="1400" dirty="0">
                <a:solidFill>
                  <a:srgbClr val="FF0000"/>
                </a:solidFill>
              </a:rPr>
              <a:t> </a:t>
            </a:r>
            <a:r>
              <a:rPr lang="fr-FR" sz="1400" dirty="0" err="1">
                <a:solidFill>
                  <a:srgbClr val="FF0000"/>
                </a:solidFill>
              </a:rPr>
              <a:t>ferritici</a:t>
            </a:r>
            <a:r>
              <a:rPr lang="fr-FR" sz="1400" dirty="0">
                <a:solidFill>
                  <a:srgbClr val="FF0000"/>
                </a:solidFill>
              </a:rPr>
              <a:t> </a:t>
            </a:r>
            <a:r>
              <a:rPr lang="fr-FR" sz="1400" dirty="0" err="1">
                <a:solidFill>
                  <a:srgbClr val="FF0000"/>
                </a:solidFill>
              </a:rPr>
              <a:t>può</a:t>
            </a:r>
            <a:r>
              <a:rPr lang="fr-FR" sz="1400" dirty="0">
                <a:solidFill>
                  <a:srgbClr val="FF0000"/>
                </a:solidFill>
              </a:rPr>
              <a:t> </a:t>
            </a:r>
            <a:r>
              <a:rPr lang="fr-FR" sz="1400" dirty="0" err="1">
                <a:solidFill>
                  <a:srgbClr val="FF0000"/>
                </a:solidFill>
              </a:rPr>
              <a:t>essere</a:t>
            </a:r>
            <a:r>
              <a:rPr lang="fr-FR" sz="1400" dirty="0">
                <a:solidFill>
                  <a:srgbClr val="FF0000"/>
                </a:solidFill>
              </a:rPr>
              <a:t> </a:t>
            </a:r>
            <a:r>
              <a:rPr lang="fr-FR" sz="1400" dirty="0" err="1">
                <a:solidFill>
                  <a:srgbClr val="FF0000"/>
                </a:solidFill>
              </a:rPr>
              <a:t>uguale</a:t>
            </a:r>
            <a:r>
              <a:rPr lang="fr-FR" sz="1400" dirty="0">
                <a:solidFill>
                  <a:srgbClr val="FF0000"/>
                </a:solidFill>
              </a:rPr>
              <a:t> a </a:t>
            </a:r>
            <a:r>
              <a:rPr lang="fr-FR" sz="1400" dirty="0" err="1">
                <a:solidFill>
                  <a:srgbClr val="FF0000"/>
                </a:solidFill>
              </a:rPr>
              <a:t>quella</a:t>
            </a:r>
            <a:r>
              <a:rPr lang="fr-FR" sz="1400" dirty="0">
                <a:solidFill>
                  <a:srgbClr val="FF0000"/>
                </a:solidFill>
              </a:rPr>
              <a:t> </a:t>
            </a:r>
            <a:r>
              <a:rPr lang="fr-FR" sz="1400" dirty="0" err="1">
                <a:solidFill>
                  <a:srgbClr val="FF0000"/>
                </a:solidFill>
              </a:rPr>
              <a:t>degli</a:t>
            </a:r>
            <a:r>
              <a:rPr lang="fr-FR" sz="1400" dirty="0">
                <a:solidFill>
                  <a:srgbClr val="FF0000"/>
                </a:solidFill>
              </a:rPr>
              <a:t> </a:t>
            </a:r>
            <a:r>
              <a:rPr lang="fr-FR" sz="1400" dirty="0" err="1">
                <a:solidFill>
                  <a:srgbClr val="FF0000"/>
                </a:solidFill>
              </a:rPr>
              <a:t>acciai</a:t>
            </a:r>
            <a:r>
              <a:rPr lang="fr-FR" sz="1400" dirty="0">
                <a:solidFill>
                  <a:srgbClr val="FF0000"/>
                </a:solidFill>
              </a:rPr>
              <a:t> </a:t>
            </a:r>
            <a:r>
              <a:rPr lang="fr-FR" sz="1400" dirty="0" err="1">
                <a:solidFill>
                  <a:srgbClr val="FF0000"/>
                </a:solidFill>
              </a:rPr>
              <a:t>inossidabili</a:t>
            </a:r>
            <a:r>
              <a:rPr lang="fr-FR" sz="1400" dirty="0">
                <a:solidFill>
                  <a:srgbClr val="FF0000"/>
                </a:solidFill>
              </a:rPr>
              <a:t> </a:t>
            </a:r>
            <a:r>
              <a:rPr lang="fr-FR" sz="1400" dirty="0" err="1">
                <a:solidFill>
                  <a:srgbClr val="FF0000"/>
                </a:solidFill>
              </a:rPr>
              <a:t>austenitici</a:t>
            </a:r>
            <a:r>
              <a:rPr lang="fr-FR" sz="1400" dirty="0">
                <a:solidFill>
                  <a:srgbClr val="FF0000"/>
                </a:solidFill>
              </a:rPr>
              <a:t> type 304 e 316.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p:cNvSpPr>
            <a:spLocks noGrp="1"/>
          </p:cNvSpPr>
          <p:nvPr>
            <p:ph type="title"/>
          </p:nvPr>
        </p:nvSpPr>
        <p:spPr/>
        <p:txBody>
          <a:bodyPr/>
          <a:lstStyle/>
          <a:p>
            <a:pPr eaLnBrk="1" hangingPunct="1"/>
            <a:r>
              <a:rPr lang="it-IT" sz="3600"/>
              <a:t>c) Che cos'è</a:t>
            </a:r>
            <a:r>
              <a:rPr lang="it-IT"/>
              <a:t> </a:t>
            </a:r>
            <a:r>
              <a:rPr lang="it-IT" sz="3600"/>
              <a:t>la</a:t>
            </a:r>
            <a:r>
              <a:rPr lang="it-IT"/>
              <a:t> </a:t>
            </a:r>
            <a:r>
              <a:rPr lang="it-IT" sz="3600"/>
              <a:t>corrosione interstiziale</a:t>
            </a:r>
            <a:r>
              <a:rPr lang="it-IT" sz="3600" baseline="50000"/>
              <a:t>1</a:t>
            </a:r>
            <a:r>
              <a:rPr lang="it-IT" sz="3600"/>
              <a:t>?</a:t>
            </a:r>
          </a:p>
        </p:txBody>
      </p:sp>
      <p:sp>
        <p:nvSpPr>
          <p:cNvPr id="83970" name="Content Placeholder 6"/>
          <p:cNvSpPr>
            <a:spLocks noGrp="1"/>
          </p:cNvSpPr>
          <p:nvPr>
            <p:ph idx="1"/>
          </p:nvPr>
        </p:nvSpPr>
        <p:spPr/>
        <p:txBody>
          <a:bodyPr/>
          <a:lstStyle/>
          <a:p>
            <a:pPr marL="0" indent="0" algn="just" eaLnBrk="1" hangingPunct="1">
              <a:buFont typeface="Wingdings" pitchFamily="2" charset="2"/>
              <a:buNone/>
            </a:pPr>
            <a:r>
              <a:rPr lang="it-IT" sz="2800"/>
              <a:t>La corrosione interstiziale si riferisce alla corrosione che si verifica in spazi limitati dove l'accesso del fluido o dell’aria in servizio, dall'ambiente, è limitato. Questi spazi sono normalmente chiamati interstizi. Esempi di interstizi sono i vuoti e le aree di contatto tra le parti, sotto alle guarnizioni o tenute, all'interno di fessure e giunzioni, parti con depositi e sotto macchie di fango.</a:t>
            </a:r>
          </a:p>
        </p:txBody>
      </p:sp>
      <p:sp>
        <p:nvSpPr>
          <p:cNvPr id="8397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3AFCA1A0-9FF8-4802-A1E6-ED3D1049BCAE}" type="slidenum">
              <a:rPr lang="fr-BE">
                <a:cs typeface="Arial" charset="0"/>
              </a:rPr>
              <a:pPr defTabSz="446088" fontAlgn="base">
                <a:spcBef>
                  <a:spcPct val="0"/>
                </a:spcBef>
                <a:spcAft>
                  <a:spcPct val="0"/>
                </a:spcAft>
                <a:defRPr/>
              </a:pPr>
              <a:t>24</a:t>
            </a:fld>
            <a:endParaRPr lang="it-IT">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5"/>
          <p:cNvSpPr>
            <a:spLocks noGrp="1"/>
          </p:cNvSpPr>
          <p:nvPr>
            <p:ph type="title"/>
          </p:nvPr>
        </p:nvSpPr>
        <p:spPr/>
        <p:txBody>
          <a:bodyPr/>
          <a:lstStyle/>
          <a:p>
            <a:pPr eaLnBrk="1" hangingPunct="1"/>
            <a:r>
              <a:rPr lang="it-IT" sz="3600"/>
              <a:t>Meccanismo della corrosione interstiziale</a:t>
            </a:r>
          </a:p>
        </p:txBody>
      </p:sp>
      <p:sp>
        <p:nvSpPr>
          <p:cNvPr id="86018" name="Content Placeholder 6"/>
          <p:cNvSpPr>
            <a:spLocks noGrp="1"/>
          </p:cNvSpPr>
          <p:nvPr>
            <p:ph sz="half" idx="1"/>
          </p:nvPr>
        </p:nvSpPr>
        <p:spPr>
          <a:xfrm>
            <a:off x="457200" y="1790700"/>
            <a:ext cx="4038600" cy="3365500"/>
          </a:xfrm>
        </p:spPr>
        <p:txBody>
          <a:bodyPr/>
          <a:lstStyle/>
          <a:p>
            <a:pPr algn="just" eaLnBrk="1" hangingPunct="1"/>
            <a:r>
              <a:rPr lang="it-IT" sz="1900"/>
              <a:t>Inizialmente non esistono differenze tra la cavità e la superficie totale</a:t>
            </a:r>
          </a:p>
          <a:p>
            <a:pPr algn="just" eaLnBrk="1" hangingPunct="1"/>
            <a:r>
              <a:rPr lang="it-IT" sz="1900"/>
              <a:t>Poi le cose cambiano quando la cavità si impoverisce di ossigeno</a:t>
            </a:r>
          </a:p>
          <a:p>
            <a:pPr algn="just" eaLnBrk="1" hangingPunct="1"/>
            <a:r>
              <a:rPr lang="it-IT" sz="1900"/>
              <a:t>Nell'interstizio si verificano una serie di reazioni elettrochimiche che determinano l'aumento della concentrazione di Cl- e la diminuzione del pH locale fino al punto in cui la passivazione non può più avere luogo</a:t>
            </a:r>
          </a:p>
          <a:p>
            <a:pPr algn="just" eaLnBrk="1" hangingPunct="1"/>
            <a:r>
              <a:rPr lang="it-IT" sz="1900"/>
              <a:t>Successivamente il metallo nell'interstizio subisce una corrosione uniforme</a:t>
            </a:r>
          </a:p>
        </p:txBody>
      </p:sp>
      <p:pic>
        <p:nvPicPr>
          <p:cNvPr id="86019" name="Picture 2"/>
          <p:cNvPicPr>
            <a:picLocks noGrp="1" noChangeAspect="1" noChangeArrowheads="1"/>
          </p:cNvPicPr>
          <p:nvPr>
            <p:ph sz="half" idx="2"/>
          </p:nvPr>
        </p:nvPicPr>
        <p:blipFill>
          <a:blip r:embed="rId3"/>
          <a:srcRect/>
          <a:stretch>
            <a:fillRect/>
          </a:stretch>
        </p:blipFill>
        <p:spPr>
          <a:xfrm>
            <a:off x="4786313" y="1916113"/>
            <a:ext cx="4019550" cy="3600450"/>
          </a:xfrm>
          <a:ln>
            <a:solidFill>
              <a:schemeClr val="tx1"/>
            </a:solidFill>
          </a:ln>
        </p:spPr>
      </p:pic>
      <p:sp>
        <p:nvSpPr>
          <p:cNvPr id="8602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844B689-67B2-4773-9CB1-1239352CFC80}" type="slidenum">
              <a:rPr lang="fr-BE">
                <a:cs typeface="Arial" charset="0"/>
              </a:rPr>
              <a:pPr defTabSz="446088" fontAlgn="base">
                <a:spcBef>
                  <a:spcPct val="0"/>
                </a:spcBef>
                <a:spcAft>
                  <a:spcPct val="0"/>
                </a:spcAft>
                <a:defRPr/>
              </a:pPr>
              <a:t>25</a:t>
            </a:fld>
            <a:endParaRPr lang="it-IT">
              <a:cs typeface="Arial" charset="0"/>
            </a:endParaRPr>
          </a:p>
        </p:txBody>
      </p:sp>
      <p:sp>
        <p:nvSpPr>
          <p:cNvPr id="86021" name="ZoneTexte 7"/>
          <p:cNvSpPr txBox="1">
            <a:spLocks noChangeArrowheads="1"/>
          </p:cNvSpPr>
          <p:nvPr/>
        </p:nvSpPr>
        <p:spPr bwMode="auto">
          <a:xfrm>
            <a:off x="5535613" y="1916113"/>
            <a:ext cx="2519362" cy="328612"/>
          </a:xfrm>
          <a:prstGeom prst="rect">
            <a:avLst/>
          </a:prstGeom>
          <a:solidFill>
            <a:schemeClr val="bg1"/>
          </a:solidFill>
          <a:ln w="9525">
            <a:noFill/>
            <a:miter lim="800000"/>
            <a:headEnd/>
            <a:tailEnd/>
          </a:ln>
        </p:spPr>
        <p:txBody>
          <a:bodyPr lIns="0" tIns="0" rIns="0" bIns="0"/>
          <a:lstStyle/>
          <a:p>
            <a:pPr algn="ctr">
              <a:buSzPct val="100000"/>
            </a:pPr>
            <a:r>
              <a:rPr lang="it-IT" altLang="it-IT" sz="2000" b="1">
                <a:solidFill>
                  <a:srgbClr val="000000"/>
                </a:solidFill>
                <a:latin typeface="Calibri" pitchFamily="34" charset="0"/>
              </a:rPr>
              <a:t>Corrosione interstiziale</a:t>
            </a:r>
          </a:p>
        </p:txBody>
      </p:sp>
      <p:sp>
        <p:nvSpPr>
          <p:cNvPr id="86022" name="ZoneTexte 9"/>
          <p:cNvSpPr txBox="1">
            <a:spLocks noChangeArrowheads="1"/>
          </p:cNvSpPr>
          <p:nvPr/>
        </p:nvSpPr>
        <p:spPr bwMode="auto">
          <a:xfrm>
            <a:off x="6572250" y="2244725"/>
            <a:ext cx="638175" cy="317500"/>
          </a:xfrm>
          <a:prstGeom prst="rect">
            <a:avLst/>
          </a:prstGeom>
          <a:solidFill>
            <a:schemeClr val="bg1"/>
          </a:solidFill>
          <a:ln w="9525">
            <a:noFill/>
            <a:miter lim="800000"/>
            <a:headEnd/>
            <a:tailEnd/>
          </a:ln>
        </p:spPr>
        <p:txBody>
          <a:bodyPr lIns="0" tIns="0" rIns="0" bIns="0"/>
          <a:lstStyle/>
          <a:p>
            <a:pPr algn="ctr">
              <a:buSzPct val="100000"/>
            </a:pPr>
            <a:r>
              <a:rPr lang="it-IT" altLang="it-IT" b="1">
                <a:solidFill>
                  <a:srgbClr val="000000"/>
                </a:solidFill>
                <a:latin typeface="Calibri" pitchFamily="34" charset="0"/>
              </a:rPr>
              <a:t>Aria</a:t>
            </a:r>
          </a:p>
        </p:txBody>
      </p:sp>
      <p:sp>
        <p:nvSpPr>
          <p:cNvPr id="86023" name="ZoneTexte 10"/>
          <p:cNvSpPr txBox="1">
            <a:spLocks noChangeArrowheads="1"/>
          </p:cNvSpPr>
          <p:nvPr/>
        </p:nvSpPr>
        <p:spPr bwMode="auto">
          <a:xfrm>
            <a:off x="4905375" y="4611688"/>
            <a:ext cx="792163" cy="709612"/>
          </a:xfrm>
          <a:prstGeom prst="rect">
            <a:avLst/>
          </a:prstGeom>
          <a:solidFill>
            <a:srgbClr val="C0C0C0"/>
          </a:solidFill>
          <a:ln w="9525">
            <a:noFill/>
            <a:miter lim="800000"/>
            <a:headEnd/>
            <a:tailEnd/>
          </a:ln>
        </p:spPr>
        <p:txBody>
          <a:bodyPr lIns="0" tIns="0" rIns="0" bIns="0"/>
          <a:lstStyle/>
          <a:p>
            <a:pPr algn="ctr">
              <a:buSzPct val="100000"/>
            </a:pPr>
            <a:r>
              <a:rPr lang="it-IT" altLang="it-IT" b="1">
                <a:solidFill>
                  <a:srgbClr val="000000"/>
                </a:solidFill>
                <a:latin typeface="Calibri" pitchFamily="34" charset="0"/>
              </a:rPr>
              <a:t>Pellicola passiva</a:t>
            </a:r>
          </a:p>
        </p:txBody>
      </p:sp>
      <p:sp>
        <p:nvSpPr>
          <p:cNvPr id="86024" name="ZoneTexte 12"/>
          <p:cNvSpPr txBox="1">
            <a:spLocks noChangeArrowheads="1"/>
          </p:cNvSpPr>
          <p:nvPr/>
        </p:nvSpPr>
        <p:spPr bwMode="auto">
          <a:xfrm>
            <a:off x="6459538" y="5159375"/>
            <a:ext cx="792162" cy="322263"/>
          </a:xfrm>
          <a:prstGeom prst="rect">
            <a:avLst/>
          </a:prstGeom>
          <a:solidFill>
            <a:srgbClr val="C0C0C0"/>
          </a:solidFill>
          <a:ln w="9525">
            <a:noFill/>
            <a:miter lim="800000"/>
            <a:headEnd/>
            <a:tailEnd/>
          </a:ln>
        </p:spPr>
        <p:txBody>
          <a:bodyPr lIns="0" tIns="0" rIns="0" bIns="0"/>
          <a:lstStyle/>
          <a:p>
            <a:pPr algn="ctr">
              <a:buSzPct val="100000"/>
            </a:pPr>
            <a:r>
              <a:rPr lang="it-IT" altLang="it-IT" b="1">
                <a:solidFill>
                  <a:srgbClr val="000000"/>
                </a:solidFill>
                <a:latin typeface="Calibri" pitchFamily="34" charset="0"/>
              </a:rPr>
              <a:t>Acciaio</a:t>
            </a:r>
          </a:p>
        </p:txBody>
      </p:sp>
      <p:sp>
        <p:nvSpPr>
          <p:cNvPr id="13" name="ZoneTexte 13"/>
          <p:cNvSpPr txBox="1"/>
          <p:nvPr/>
        </p:nvSpPr>
        <p:spPr bwMode="auto">
          <a:xfrm>
            <a:off x="7062330" y="3699801"/>
            <a:ext cx="1154017" cy="316281"/>
          </a:xfrm>
          <a:prstGeom prst="rect">
            <a:avLst/>
          </a:prstGeom>
          <a:solidFill>
            <a:schemeClr val="bg1"/>
          </a:solidFill>
          <a:ln>
            <a:noFill/>
          </a:ln>
          <a:effectLst>
            <a:glow rad="63500">
              <a:schemeClr val="accent1">
                <a:satMod val="175000"/>
                <a:alpha val="40000"/>
              </a:schemeClr>
            </a:glow>
          </a:effectLst>
        </p:spPr>
        <p:txBody>
          <a:bodyPr lIns="0" tIns="0" rIns="0" bIns="0" anchor="ctr">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defTabSz="447582">
              <a:buSzPct val="100000"/>
              <a:defRPr/>
            </a:pPr>
            <a:r>
              <a:rPr lang="it-IT" altLang="it-IT" sz="2000" b="1">
                <a:solidFill>
                  <a:srgbClr val="000000"/>
                </a:solidFill>
                <a:latin typeface="Calibri" panose="020F0502020204030204" pitchFamily="34" charset="0"/>
              </a:rPr>
              <a:t>Protezione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30163"/>
            <a:ext cx="8229600" cy="1143000"/>
          </a:xfrm>
        </p:spPr>
        <p:txBody>
          <a:bodyPr rtlCol="0">
            <a:normAutofit fontScale="90000"/>
          </a:bodyPr>
          <a:lstStyle/>
          <a:p>
            <a:pPr eaLnBrk="1" fontAlgn="auto" hangingPunct="1">
              <a:spcAft>
                <a:spcPts val="0"/>
              </a:spcAft>
              <a:defRPr/>
            </a:pPr>
            <a:r>
              <a:rPr lang="it-IT" sz="2800" dirty="0"/>
              <a:t>Temperatura critica di resistenza alla vaiolatura</a:t>
            </a:r>
            <a:r>
              <a:rPr lang="it-IT" dirty="0"/>
              <a:t> </a:t>
            </a:r>
            <a:r>
              <a:rPr lang="it-IT" sz="2800" dirty="0"/>
              <a:t>(CPT)</a:t>
            </a:r>
            <a:br>
              <a:rPr dirty="0"/>
            </a:br>
            <a:r>
              <a:rPr lang="it-IT" sz="2800" dirty="0"/>
              <a:t>Temperatura critica di corrosione interstiziale (CCT)</a:t>
            </a:r>
            <a:br>
              <a:rPr sz="2800" dirty="0"/>
            </a:br>
            <a:r>
              <a:rPr lang="it-IT" sz="2800" dirty="0"/>
              <a:t>di diversi gradi austenitici e duplex</a:t>
            </a:r>
            <a:r>
              <a:rPr lang="it-IT" sz="2800" baseline="30000" dirty="0"/>
              <a:t>8</a:t>
            </a:r>
          </a:p>
        </p:txBody>
      </p:sp>
      <p:sp>
        <p:nvSpPr>
          <p:cNvPr id="88066"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D80878C9-4314-4F6F-9344-52969EEB4FD1}" type="slidenum">
              <a:rPr lang="fr-BE">
                <a:cs typeface="Arial" charset="0"/>
              </a:rPr>
              <a:pPr defTabSz="446088" fontAlgn="base">
                <a:spcBef>
                  <a:spcPct val="0"/>
                </a:spcBef>
                <a:spcAft>
                  <a:spcPct val="0"/>
                </a:spcAft>
                <a:defRPr/>
              </a:pPr>
              <a:t>26</a:t>
            </a:fld>
            <a:endParaRPr lang="it-IT">
              <a:cs typeface="Arial" charset="0"/>
            </a:endParaRPr>
          </a:p>
        </p:txBody>
      </p:sp>
      <p:pic>
        <p:nvPicPr>
          <p:cNvPr id="88067" name="Picture 2"/>
          <p:cNvPicPr>
            <a:picLocks noChangeAspect="1" noChangeArrowheads="1"/>
          </p:cNvPicPr>
          <p:nvPr/>
        </p:nvPicPr>
        <p:blipFill>
          <a:blip r:embed="rId2"/>
          <a:srcRect/>
          <a:stretch>
            <a:fillRect/>
          </a:stretch>
        </p:blipFill>
        <p:spPr bwMode="auto">
          <a:xfrm>
            <a:off x="347663" y="1670050"/>
            <a:ext cx="8448675" cy="4810125"/>
          </a:xfrm>
          <a:prstGeom prst="rect">
            <a:avLst/>
          </a:prstGeom>
          <a:noFill/>
          <a:ln w="9525">
            <a:noFill/>
            <a:miter lim="800000"/>
            <a:headEnd/>
            <a:tailEnd/>
          </a:ln>
        </p:spPr>
      </p:pic>
      <p:sp>
        <p:nvSpPr>
          <p:cNvPr id="88068" name="TextBox 3"/>
          <p:cNvSpPr txBox="1">
            <a:spLocks noChangeArrowheads="1"/>
          </p:cNvSpPr>
          <p:nvPr/>
        </p:nvSpPr>
        <p:spPr bwMode="auto">
          <a:xfrm>
            <a:off x="347663" y="1317625"/>
            <a:ext cx="7975600" cy="352425"/>
          </a:xfrm>
          <a:prstGeom prst="rect">
            <a:avLst/>
          </a:prstGeom>
          <a:noFill/>
          <a:ln w="9525">
            <a:noFill/>
            <a:miter lim="800000"/>
            <a:headEnd/>
            <a:tailEnd/>
          </a:ln>
        </p:spPr>
        <p:txBody>
          <a:bodyPr>
            <a:spAutoFit/>
          </a:bodyPr>
          <a:lstStyle/>
          <a:p>
            <a:r>
              <a:rPr lang="it-IT">
                <a:latin typeface="Calibri" pitchFamily="34" charset="0"/>
              </a:rPr>
              <a:t>Nota: maggiore è la temperatura, minore sarà la resistenza alla corrosione</a:t>
            </a:r>
          </a:p>
        </p:txBody>
      </p:sp>
      <p:sp>
        <p:nvSpPr>
          <p:cNvPr id="88069" name="TextBox 6"/>
          <p:cNvSpPr txBox="1">
            <a:spLocks noChangeArrowheads="1"/>
          </p:cNvSpPr>
          <p:nvPr/>
        </p:nvSpPr>
        <p:spPr bwMode="auto">
          <a:xfrm>
            <a:off x="325438" y="6503988"/>
            <a:ext cx="7891462" cy="354012"/>
          </a:xfrm>
          <a:prstGeom prst="rect">
            <a:avLst/>
          </a:prstGeom>
          <a:noFill/>
          <a:ln w="9525">
            <a:noFill/>
            <a:miter lim="800000"/>
            <a:headEnd/>
            <a:tailEnd/>
          </a:ln>
        </p:spPr>
        <p:txBody>
          <a:bodyPr>
            <a:spAutoFit/>
          </a:bodyPr>
          <a:lstStyle/>
          <a:p>
            <a:r>
              <a:rPr lang="it-IT">
                <a:latin typeface="Calibri" pitchFamily="34" charset="0"/>
              </a:rPr>
              <a:t>Nota: vedere l'appendice per le denominazioni delle norme 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it-IT" dirty="0"/>
              <a:t>Come evitare la corrosione interstiziale</a:t>
            </a:r>
          </a:p>
        </p:txBody>
      </p:sp>
      <p:sp>
        <p:nvSpPr>
          <p:cNvPr id="89090" name="Content Placeholder 1"/>
          <p:cNvSpPr>
            <a:spLocks noGrp="1"/>
          </p:cNvSpPr>
          <p:nvPr>
            <p:ph idx="1"/>
          </p:nvPr>
        </p:nvSpPr>
        <p:spPr/>
        <p:txBody>
          <a:bodyPr/>
          <a:lstStyle/>
          <a:p>
            <a:pPr marL="514350" indent="-514350" algn="just" eaLnBrk="1" hangingPunct="1">
              <a:buFont typeface="Calibri" pitchFamily="34" charset="0"/>
              <a:buAutoNum type="arabicPeriod"/>
            </a:pPr>
            <a:r>
              <a:rPr lang="it-IT"/>
              <a:t>Ottimizzare il design:</a:t>
            </a:r>
          </a:p>
          <a:p>
            <a:pPr marL="971550" lvl="1" indent="-514350" algn="just" eaLnBrk="1" hangingPunct="1">
              <a:buFont typeface="Calibri" pitchFamily="34" charset="0"/>
              <a:buAutoNum type="alphaLcParenR"/>
            </a:pPr>
            <a:r>
              <a:rPr lang="it-IT"/>
              <a:t>usare parti saldate.</a:t>
            </a:r>
          </a:p>
          <a:p>
            <a:pPr marL="971550" lvl="1" indent="-514350" algn="just" eaLnBrk="1" hangingPunct="1">
              <a:buFont typeface="Calibri" pitchFamily="34" charset="0"/>
              <a:buAutoNum type="alphaLcParenR"/>
            </a:pPr>
            <a:r>
              <a:rPr lang="it-IT"/>
              <a:t>Progettare canali per il drenaggio completo.</a:t>
            </a:r>
          </a:p>
          <a:p>
            <a:pPr marL="514350" indent="-514350" algn="just" eaLnBrk="1" hangingPunct="1">
              <a:buFont typeface="Calibri" pitchFamily="34" charset="0"/>
              <a:buAutoNum type="arabicPeriod"/>
            </a:pPr>
            <a:r>
              <a:rPr lang="it-IT"/>
              <a:t>Pulire per rimuovere i depositi (laddove possibile)</a:t>
            </a:r>
          </a:p>
          <a:p>
            <a:pPr marL="514350" indent="-514350" algn="just" eaLnBrk="1" hangingPunct="1">
              <a:buFont typeface="Calibri" pitchFamily="34" charset="0"/>
              <a:buAutoNum type="arabicPeriod"/>
            </a:pPr>
            <a:r>
              <a:rPr lang="it-IT"/>
              <a:t>Scegliere un acciaio inossidabile resistente alla corrosione adatto (vedere la parte 4 di questo capitolo)</a:t>
            </a:r>
          </a:p>
        </p:txBody>
      </p:sp>
      <p:sp>
        <p:nvSpPr>
          <p:cNvPr id="890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624EFCAF-DEA6-4DBB-8226-E2EDA3E729B7}" type="slidenum">
              <a:rPr lang="fr-BE">
                <a:cs typeface="Arial" charset="0"/>
              </a:rPr>
              <a:pPr defTabSz="446088" fontAlgn="base">
                <a:spcBef>
                  <a:spcPct val="0"/>
                </a:spcBef>
                <a:spcAft>
                  <a:spcPct val="0"/>
                </a:spcAft>
                <a:defRPr/>
              </a:pPr>
              <a:t>27</a:t>
            </a:fld>
            <a:endParaRPr lang="it-IT">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2"/>
          <p:cNvSpPr>
            <a:spLocks noGrp="1"/>
          </p:cNvSpPr>
          <p:nvPr>
            <p:ph type="title"/>
          </p:nvPr>
        </p:nvSpPr>
        <p:spPr/>
        <p:txBody>
          <a:bodyPr/>
          <a:lstStyle/>
          <a:p>
            <a:pPr eaLnBrk="1" hangingPunct="1"/>
            <a:r>
              <a:rPr lang="it-IT" sz="3600"/>
              <a:t>d) Che cos'è la corrosione galvanica</a:t>
            </a:r>
            <a:r>
              <a:rPr lang="it-IT" sz="3600" baseline="30000"/>
              <a:t>1</a:t>
            </a:r>
            <a:r>
              <a:rPr lang="it-IT" sz="3600"/>
              <a:t>?</a:t>
            </a:r>
            <a:br>
              <a:rPr lang="it-IT"/>
            </a:br>
            <a:r>
              <a:rPr lang="it-IT" sz="3600"/>
              <a:t>(conosciuta anche con il nome di corrosione bimetallica)</a:t>
            </a:r>
          </a:p>
        </p:txBody>
      </p:sp>
      <p:pic>
        <p:nvPicPr>
          <p:cNvPr id="91138" name="Picture 4" descr="Galvanic1"/>
          <p:cNvPicPr>
            <a:picLocks noGrp="1" noChangeAspect="1" noChangeArrowheads="1"/>
          </p:cNvPicPr>
          <p:nvPr>
            <p:ph sz="half" idx="1"/>
          </p:nvPr>
        </p:nvPicPr>
        <p:blipFill>
          <a:blip r:embed="rId3"/>
          <a:srcRect/>
          <a:stretch>
            <a:fillRect/>
          </a:stretch>
        </p:blipFill>
        <p:spPr>
          <a:xfrm>
            <a:off x="457200" y="2005013"/>
            <a:ext cx="4038600" cy="3028950"/>
          </a:xfrm>
          <a:ln>
            <a:solidFill>
              <a:schemeClr val="tx1"/>
            </a:solidFill>
          </a:ln>
        </p:spPr>
      </p:pic>
      <p:sp>
        <p:nvSpPr>
          <p:cNvPr id="91139" name="Text Placeholder 4"/>
          <p:cNvSpPr>
            <a:spLocks noGrp="1"/>
          </p:cNvSpPr>
          <p:nvPr>
            <p:ph sz="half" idx="2"/>
          </p:nvPr>
        </p:nvSpPr>
        <p:spPr>
          <a:xfrm>
            <a:off x="4740275" y="2005013"/>
            <a:ext cx="4038600" cy="3227387"/>
          </a:xfrm>
        </p:spPr>
        <p:txBody>
          <a:bodyPr/>
          <a:lstStyle/>
          <a:p>
            <a:pPr marL="0" indent="0" algn="just" eaLnBrk="1" hangingPunct="1">
              <a:lnSpc>
                <a:spcPct val="80000"/>
              </a:lnSpc>
              <a:buFont typeface="Wingdings" pitchFamily="2" charset="2"/>
              <a:buNone/>
            </a:pPr>
            <a:r>
              <a:rPr lang="it-IT" sz="1800"/>
              <a:t>Corrosione che può verificarsi quando 2 metalli dal potenziale galvanico molto diverso sono a contatto.</a:t>
            </a:r>
          </a:p>
          <a:p>
            <a:pPr marL="0" indent="0" algn="just" eaLnBrk="1" hangingPunct="1">
              <a:lnSpc>
                <a:spcPct val="80000"/>
              </a:lnSpc>
              <a:buFont typeface="Wingdings" pitchFamily="2" charset="2"/>
              <a:buNone/>
            </a:pPr>
            <a:r>
              <a:rPr lang="it-IT" sz="1800"/>
              <a:t>Il metallo più anodico viene attaccato</a:t>
            </a:r>
          </a:p>
          <a:p>
            <a:pPr marL="0" indent="0" algn="just" eaLnBrk="1" hangingPunct="1">
              <a:lnSpc>
                <a:spcPct val="80000"/>
              </a:lnSpc>
              <a:buFont typeface="Wingdings" pitchFamily="2" charset="2"/>
              <a:buNone/>
            </a:pPr>
            <a:endParaRPr lang="it-IT" sz="1800"/>
          </a:p>
          <a:p>
            <a:pPr marL="0" indent="0" algn="just" eaLnBrk="1" hangingPunct="1">
              <a:lnSpc>
                <a:spcPct val="80000"/>
              </a:lnSpc>
              <a:buFont typeface="Wingdings" pitchFamily="2" charset="2"/>
              <a:buNone/>
            </a:pPr>
            <a:r>
              <a:rPr lang="it-IT" sz="1800"/>
              <a:t>Esempio sulla fotografia a sinistra: la lamiera in acciaio inossidabile era fissata a un vaso in acciaio inox per mezzo di bulloni di acciaio dolce: ne risulta la corrosione galvanica dei bulloni in presenza di umidità, (elettrolita)</a:t>
            </a:r>
          </a:p>
          <a:p>
            <a:pPr marL="0" indent="0" algn="just" eaLnBrk="1" hangingPunct="1">
              <a:lnSpc>
                <a:spcPct val="80000"/>
              </a:lnSpc>
              <a:buFont typeface="Wingdings" pitchFamily="2" charset="2"/>
              <a:buNone/>
            </a:pPr>
            <a:endParaRPr lang="it-IT" sz="1800"/>
          </a:p>
          <a:p>
            <a:pPr marL="0" indent="0" algn="just" eaLnBrk="1" hangingPunct="1">
              <a:lnSpc>
                <a:spcPct val="80000"/>
              </a:lnSpc>
              <a:buFont typeface="Wingdings" pitchFamily="2" charset="2"/>
              <a:buNone/>
            </a:pPr>
            <a:endParaRPr lang="it-IT" sz="1800"/>
          </a:p>
        </p:txBody>
      </p:sp>
      <p:sp>
        <p:nvSpPr>
          <p:cNvPr id="91140" name="TextBox 6"/>
          <p:cNvSpPr txBox="1">
            <a:spLocks noChangeArrowheads="1"/>
          </p:cNvSpPr>
          <p:nvPr/>
        </p:nvSpPr>
        <p:spPr bwMode="auto">
          <a:xfrm>
            <a:off x="127000" y="6481763"/>
            <a:ext cx="2489200" cy="354012"/>
          </a:xfrm>
          <a:prstGeom prst="rect">
            <a:avLst/>
          </a:prstGeom>
          <a:noFill/>
          <a:ln w="9525">
            <a:noFill/>
            <a:miter lim="800000"/>
            <a:headEnd/>
            <a:tailEnd/>
          </a:ln>
        </p:spPr>
        <p:txBody>
          <a:bodyPr>
            <a:spAutoFit/>
          </a:bodyPr>
          <a:lstStyle/>
          <a:p>
            <a:r>
              <a:rPr lang="it-IT">
                <a:latin typeface="Calibri" pitchFamily="34" charset="0"/>
              </a:rPr>
              <a:t>Vedere Riferimento 11</a:t>
            </a:r>
          </a:p>
        </p:txBody>
      </p:sp>
      <p:sp>
        <p:nvSpPr>
          <p:cNvPr id="9114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0A105CB2-0182-4AB2-B7B1-F82A0B572363}" type="slidenum">
              <a:rPr lang="fr-BE">
                <a:cs typeface="Arial" charset="0"/>
              </a:rPr>
              <a:pPr defTabSz="446088" fontAlgn="base">
                <a:spcBef>
                  <a:spcPct val="0"/>
                </a:spcBef>
                <a:spcAft>
                  <a:spcPct val="0"/>
                </a:spcAft>
                <a:defRPr/>
              </a:pPr>
              <a:t>28</a:t>
            </a:fld>
            <a:endParaRPr lang="it-IT">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4638"/>
            <a:ext cx="8229600" cy="679450"/>
          </a:xfrm>
        </p:spPr>
        <p:txBody>
          <a:bodyPr/>
          <a:lstStyle/>
          <a:p>
            <a:pPr eaLnBrk="1" hangingPunct="1"/>
            <a:r>
              <a:rPr lang="it-IT" sz="3600"/>
              <a:t>Meccanismo della corrosione galvanica</a:t>
            </a:r>
          </a:p>
        </p:txBody>
      </p:sp>
      <p:sp>
        <p:nvSpPr>
          <p:cNvPr id="93186" name="Content Placeholder 19"/>
          <p:cNvSpPr>
            <a:spLocks noGrp="1"/>
          </p:cNvSpPr>
          <p:nvPr>
            <p:ph idx="1"/>
          </p:nvPr>
        </p:nvSpPr>
        <p:spPr/>
        <p:txBody>
          <a:bodyPr/>
          <a:lstStyle/>
          <a:p>
            <a:pPr algn="just" eaLnBrk="1" hangingPunct="1">
              <a:spcBef>
                <a:spcPct val="0"/>
              </a:spcBef>
            </a:pPr>
            <a:r>
              <a:rPr lang="it-IT" sz="1800"/>
              <a:t>Ogni metallo ha un potenziale caratteristico se immerso in un elettrolita (misurato rispetto a un elettrodo di riferimento).</a:t>
            </a:r>
          </a:p>
          <a:p>
            <a:pPr algn="just" eaLnBrk="1" hangingPunct="1">
              <a:spcBef>
                <a:spcPct val="0"/>
              </a:spcBef>
            </a:pPr>
            <a:r>
              <a:rPr lang="it-IT" sz="1800"/>
              <a:t>Se 2 metalli sono in contatto con un liquido conduttore (l'umidità è sufficiente):</a:t>
            </a:r>
          </a:p>
          <a:p>
            <a:pPr algn="just" eaLnBrk="1" hangingPunct="1">
              <a:spcBef>
                <a:spcPct val="0"/>
              </a:spcBef>
            </a:pPr>
            <a:r>
              <a:rPr lang="it-IT" sz="1800"/>
              <a:t>e se i 2 metalli hanno potenziali molto diversi</a:t>
            </a:r>
          </a:p>
          <a:p>
            <a:pPr algn="just" eaLnBrk="1" hangingPunct="1">
              <a:spcBef>
                <a:spcPct val="0"/>
              </a:spcBef>
            </a:pPr>
            <a:r>
              <a:rPr lang="it-IT" sz="1800"/>
              <a:t>una corrente fluirà dal più elettronegativo (anodo) al più elettropositivo (catodo).</a:t>
            </a:r>
          </a:p>
          <a:p>
            <a:pPr algn="just" eaLnBrk="1" hangingPunct="1">
              <a:spcBef>
                <a:spcPct val="0"/>
              </a:spcBef>
            </a:pPr>
            <a:r>
              <a:rPr lang="it-IT" sz="1800"/>
              <a:t>Se l'area dell'anodo è piccola, la dissoluzione del metallo sarà evidente</a:t>
            </a:r>
          </a:p>
        </p:txBody>
      </p:sp>
      <p:grpSp>
        <p:nvGrpSpPr>
          <p:cNvPr id="93187" name="Group 4"/>
          <p:cNvGrpSpPr>
            <a:grpSpLocks/>
          </p:cNvGrpSpPr>
          <p:nvPr/>
        </p:nvGrpSpPr>
        <p:grpSpPr bwMode="auto">
          <a:xfrm>
            <a:off x="1198563" y="4078288"/>
            <a:ext cx="6708775" cy="1968500"/>
            <a:chOff x="421" y="2691"/>
            <a:chExt cx="4730" cy="1592"/>
          </a:xfrm>
        </p:grpSpPr>
        <p:sp>
          <p:nvSpPr>
            <p:cNvPr id="93189" name="Rectangle 5"/>
            <p:cNvSpPr>
              <a:spLocks noChangeArrowheads="1"/>
            </p:cNvSpPr>
            <p:nvPr/>
          </p:nvSpPr>
          <p:spPr bwMode="auto">
            <a:xfrm>
              <a:off x="2864" y="3199"/>
              <a:ext cx="1117" cy="798"/>
            </a:xfrm>
            <a:prstGeom prst="rect">
              <a:avLst/>
            </a:prstGeom>
            <a:solidFill>
              <a:srgbClr val="C0C0C0"/>
            </a:solidFill>
            <a:ln w="9525">
              <a:noFill/>
              <a:miter lim="800000"/>
              <a:headEnd/>
              <a:tailEnd/>
            </a:ln>
          </p:spPr>
          <p:txBody>
            <a:bodyPr wrap="none" anchor="ctr"/>
            <a:lstStyle/>
            <a:p>
              <a:endParaRPr lang="it-IT">
                <a:latin typeface="Calibri" pitchFamily="34" charset="0"/>
              </a:endParaRPr>
            </a:p>
          </p:txBody>
        </p:sp>
        <p:sp>
          <p:nvSpPr>
            <p:cNvPr id="93190" name="Text Box 6"/>
            <p:cNvSpPr txBox="1">
              <a:spLocks noChangeArrowheads="1"/>
            </p:cNvSpPr>
            <p:nvPr/>
          </p:nvSpPr>
          <p:spPr bwMode="auto">
            <a:xfrm>
              <a:off x="4012" y="3507"/>
              <a:ext cx="1139" cy="250"/>
            </a:xfrm>
            <a:prstGeom prst="rect">
              <a:avLst/>
            </a:prstGeom>
            <a:noFill/>
            <a:ln w="9525">
              <a:noFill/>
              <a:miter lim="800000"/>
              <a:headEnd/>
              <a:tailEnd/>
            </a:ln>
          </p:spPr>
          <p:txBody>
            <a:bodyPr wrap="none">
              <a:spAutoFit/>
            </a:bodyPr>
            <a:lstStyle/>
            <a:p>
              <a:pPr eaLnBrk="0" hangingPunct="0"/>
              <a:r>
                <a:rPr lang="it-IT" sz="2000">
                  <a:solidFill>
                    <a:srgbClr val="008000"/>
                  </a:solidFill>
                </a:rPr>
                <a:t>elettropositivo</a:t>
              </a:r>
            </a:p>
          </p:txBody>
        </p:sp>
        <p:sp>
          <p:nvSpPr>
            <p:cNvPr id="93191" name="Text Box 7"/>
            <p:cNvSpPr txBox="1">
              <a:spLocks noChangeArrowheads="1"/>
            </p:cNvSpPr>
            <p:nvPr/>
          </p:nvSpPr>
          <p:spPr bwMode="auto">
            <a:xfrm>
              <a:off x="421" y="3507"/>
              <a:ext cx="1201" cy="250"/>
            </a:xfrm>
            <a:prstGeom prst="rect">
              <a:avLst/>
            </a:prstGeom>
            <a:noFill/>
            <a:ln w="9525">
              <a:noFill/>
              <a:miter lim="800000"/>
              <a:headEnd/>
              <a:tailEnd/>
            </a:ln>
          </p:spPr>
          <p:txBody>
            <a:bodyPr wrap="none">
              <a:spAutoFit/>
            </a:bodyPr>
            <a:lstStyle/>
            <a:p>
              <a:pPr eaLnBrk="0" hangingPunct="0"/>
              <a:r>
                <a:rPr lang="it-IT" sz="2000">
                  <a:solidFill>
                    <a:srgbClr val="008000"/>
                  </a:solidFill>
                </a:rPr>
                <a:t>elettronegativo</a:t>
              </a:r>
            </a:p>
          </p:txBody>
        </p:sp>
        <p:sp>
          <p:nvSpPr>
            <p:cNvPr id="93192" name="Rectangle 8"/>
            <p:cNvSpPr>
              <a:spLocks noChangeArrowheads="1"/>
            </p:cNvSpPr>
            <p:nvPr/>
          </p:nvSpPr>
          <p:spPr bwMode="auto">
            <a:xfrm>
              <a:off x="1761" y="3212"/>
              <a:ext cx="1117" cy="786"/>
            </a:xfrm>
            <a:prstGeom prst="rect">
              <a:avLst/>
            </a:prstGeom>
            <a:solidFill>
              <a:srgbClr val="CCCCFF"/>
            </a:solidFill>
            <a:ln w="9525">
              <a:noFill/>
              <a:miter lim="800000"/>
              <a:headEnd/>
              <a:tailEnd/>
            </a:ln>
          </p:spPr>
          <p:txBody>
            <a:bodyPr wrap="none" anchor="ctr"/>
            <a:lstStyle/>
            <a:p>
              <a:pPr algn="ctr" eaLnBrk="0" hangingPunct="0"/>
              <a:endParaRPr lang="it-IT" sz="2000">
                <a:latin typeface="Tahoma" pitchFamily="34" charset="0"/>
              </a:endParaRPr>
            </a:p>
          </p:txBody>
        </p:sp>
        <p:sp>
          <p:nvSpPr>
            <p:cNvPr id="93193" name="Text Box 9"/>
            <p:cNvSpPr txBox="1">
              <a:spLocks noChangeArrowheads="1"/>
            </p:cNvSpPr>
            <p:nvPr/>
          </p:nvSpPr>
          <p:spPr bwMode="auto">
            <a:xfrm>
              <a:off x="2015" y="3735"/>
              <a:ext cx="640" cy="250"/>
            </a:xfrm>
            <a:prstGeom prst="rect">
              <a:avLst/>
            </a:prstGeom>
            <a:noFill/>
            <a:ln w="9525">
              <a:noFill/>
              <a:miter lim="800000"/>
              <a:headEnd/>
              <a:tailEnd/>
            </a:ln>
          </p:spPr>
          <p:txBody>
            <a:bodyPr wrap="none">
              <a:spAutoFit/>
            </a:bodyPr>
            <a:lstStyle/>
            <a:p>
              <a:pPr eaLnBrk="0" hangingPunct="0"/>
              <a:r>
                <a:rPr lang="it-IT" sz="2000">
                  <a:solidFill>
                    <a:srgbClr val="000066"/>
                  </a:solidFill>
                </a:rPr>
                <a:t>Metallo 1</a:t>
              </a:r>
            </a:p>
          </p:txBody>
        </p:sp>
        <p:sp>
          <p:nvSpPr>
            <p:cNvPr id="93194" name="Text Box 10"/>
            <p:cNvSpPr txBox="1">
              <a:spLocks noChangeArrowheads="1"/>
            </p:cNvSpPr>
            <p:nvPr/>
          </p:nvSpPr>
          <p:spPr bwMode="auto">
            <a:xfrm>
              <a:off x="3103" y="3725"/>
              <a:ext cx="640" cy="250"/>
            </a:xfrm>
            <a:prstGeom prst="rect">
              <a:avLst/>
            </a:prstGeom>
            <a:noFill/>
            <a:ln w="9525">
              <a:noFill/>
              <a:miter lim="800000"/>
              <a:headEnd/>
              <a:tailEnd/>
            </a:ln>
          </p:spPr>
          <p:txBody>
            <a:bodyPr wrap="none">
              <a:spAutoFit/>
            </a:bodyPr>
            <a:lstStyle/>
            <a:p>
              <a:pPr eaLnBrk="0" hangingPunct="0"/>
              <a:r>
                <a:rPr lang="it-IT" sz="2000">
                  <a:solidFill>
                    <a:srgbClr val="000066"/>
                  </a:solidFill>
                </a:rPr>
                <a:t>Metallo 2</a:t>
              </a:r>
            </a:p>
          </p:txBody>
        </p:sp>
        <p:sp>
          <p:nvSpPr>
            <p:cNvPr id="93195"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it-IT"/>
            </a:p>
          </p:txBody>
        </p:sp>
        <p:sp>
          <p:nvSpPr>
            <p:cNvPr id="93196" name="Text Box 12"/>
            <p:cNvSpPr txBox="1">
              <a:spLocks noChangeArrowheads="1"/>
            </p:cNvSpPr>
            <p:nvPr/>
          </p:nvSpPr>
          <p:spPr bwMode="auto">
            <a:xfrm>
              <a:off x="1995" y="4033"/>
              <a:ext cx="615" cy="250"/>
            </a:xfrm>
            <a:prstGeom prst="rect">
              <a:avLst/>
            </a:prstGeom>
            <a:noFill/>
            <a:ln w="9525">
              <a:noFill/>
              <a:miter lim="800000"/>
              <a:headEnd/>
              <a:tailEnd/>
            </a:ln>
          </p:spPr>
          <p:txBody>
            <a:bodyPr wrap="none">
              <a:spAutoFit/>
            </a:bodyPr>
            <a:lstStyle/>
            <a:p>
              <a:pPr eaLnBrk="0" hangingPunct="0"/>
              <a:r>
                <a:rPr lang="it-IT" sz="2000" b="1">
                  <a:solidFill>
                    <a:srgbClr val="FF0000"/>
                  </a:solidFill>
                </a:rPr>
                <a:t>Anodo</a:t>
              </a:r>
            </a:p>
          </p:txBody>
        </p:sp>
        <p:sp>
          <p:nvSpPr>
            <p:cNvPr id="93197" name="Text Box 13"/>
            <p:cNvSpPr txBox="1">
              <a:spLocks noChangeArrowheads="1"/>
            </p:cNvSpPr>
            <p:nvPr/>
          </p:nvSpPr>
          <p:spPr bwMode="auto">
            <a:xfrm>
              <a:off x="3051" y="4033"/>
              <a:ext cx="757" cy="250"/>
            </a:xfrm>
            <a:prstGeom prst="rect">
              <a:avLst/>
            </a:prstGeom>
            <a:noFill/>
            <a:ln w="9525">
              <a:noFill/>
              <a:miter lim="800000"/>
              <a:headEnd/>
              <a:tailEnd/>
            </a:ln>
          </p:spPr>
          <p:txBody>
            <a:bodyPr wrap="none">
              <a:spAutoFit/>
            </a:bodyPr>
            <a:lstStyle/>
            <a:p>
              <a:pPr eaLnBrk="0" hangingPunct="0"/>
              <a:r>
                <a:rPr lang="it-IT" sz="2000" b="1">
                  <a:solidFill>
                    <a:srgbClr val="FF0000"/>
                  </a:solidFill>
                </a:rPr>
                <a:t>Catodo</a:t>
              </a:r>
            </a:p>
          </p:txBody>
        </p:sp>
        <p:sp>
          <p:nvSpPr>
            <p:cNvPr id="93198" name="Text Box 14"/>
            <p:cNvSpPr txBox="1">
              <a:spLocks noChangeArrowheads="1"/>
            </p:cNvSpPr>
            <p:nvPr/>
          </p:nvSpPr>
          <p:spPr bwMode="auto">
            <a:xfrm>
              <a:off x="2395" y="2691"/>
              <a:ext cx="1098" cy="288"/>
            </a:xfrm>
            <a:prstGeom prst="rect">
              <a:avLst/>
            </a:prstGeom>
            <a:noFill/>
            <a:ln w="9525">
              <a:noFill/>
              <a:miter lim="800000"/>
              <a:headEnd/>
              <a:tailEnd/>
            </a:ln>
          </p:spPr>
          <p:txBody>
            <a:bodyPr wrap="none">
              <a:spAutoFit/>
            </a:bodyPr>
            <a:lstStyle/>
            <a:p>
              <a:pPr eaLnBrk="0" hangingPunct="0"/>
              <a:r>
                <a:rPr lang="it-IT" sz="2400" b="1">
                  <a:solidFill>
                    <a:schemeClr val="hlink"/>
                  </a:solidFill>
                </a:rPr>
                <a:t>Elettrolita</a:t>
              </a:r>
            </a:p>
          </p:txBody>
        </p:sp>
        <p:sp>
          <p:nvSpPr>
            <p:cNvPr id="93199"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it-IT"/>
            </a:p>
          </p:txBody>
        </p:sp>
        <p:sp>
          <p:nvSpPr>
            <p:cNvPr id="18" name="Text Box 16"/>
            <p:cNvSpPr txBox="1">
              <a:spLocks noChangeArrowheads="1"/>
            </p:cNvSpPr>
            <p:nvPr/>
          </p:nvSpPr>
          <p:spPr bwMode="auto">
            <a:xfrm>
              <a:off x="2543" y="3110"/>
              <a:ext cx="747" cy="747"/>
            </a:xfrm>
            <a:prstGeom prst="rect">
              <a:avLst/>
            </a:prstGeom>
            <a:noFill/>
            <a:ln>
              <a:noFill/>
            </a:ln>
          </p:spPr>
          <p:txBody>
            <a:bodyPr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447582" fontAlgn="auto">
                <a:spcBef>
                  <a:spcPts val="0"/>
                </a:spcBef>
                <a:spcAft>
                  <a:spcPts val="0"/>
                </a:spcAft>
                <a:defRPr/>
              </a:pPr>
              <a:r>
                <a:rPr lang="it-IT" sz="1800" b="1" dirty="0">
                  <a:cs typeface="+mn-cs"/>
                </a:rPr>
                <a:t>Flusso di </a:t>
              </a:r>
              <a:r>
                <a:rPr lang="it-IT" sz="1800" b="1" spc="-50" dirty="0">
                  <a:cs typeface="+mn-cs"/>
                </a:rPr>
                <a:t>corrente</a:t>
              </a:r>
            </a:p>
          </p:txBody>
        </p:sp>
      </p:grpSp>
      <p:sp>
        <p:nvSpPr>
          <p:cNvPr id="93188"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483588A4-3FCF-4C4A-9355-DB4E83C33F30}" type="slidenum">
              <a:rPr lang="fr-BE">
                <a:cs typeface="Arial" charset="0"/>
              </a:rPr>
              <a:pPr defTabSz="446088" fontAlgn="base">
                <a:spcBef>
                  <a:spcPct val="0"/>
                </a:spcBef>
                <a:spcAft>
                  <a:spcPct val="0"/>
                </a:spcAft>
                <a:defRPr/>
              </a:pPr>
              <a:t>29</a:t>
            </a:fld>
            <a:endParaRPr lang="it-IT">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rtlCol="0">
            <a:normAutofit fontScale="90000"/>
          </a:bodyPr>
          <a:lstStyle/>
          <a:p>
            <a:pPr eaLnBrk="1" fontAlgn="auto" hangingPunct="1">
              <a:spcAft>
                <a:spcPts val="0"/>
              </a:spcAft>
              <a:defRPr/>
            </a:pPr>
            <a:r>
              <a:rPr lang="it-IT"/>
              <a:t>1. La maggior parte dei materiali è soggetta a decadimento nel tempo</a:t>
            </a:r>
            <a:endParaRPr lang="it-IT" dirty="0"/>
          </a:p>
        </p:txBody>
      </p:sp>
      <p:sp>
        <p:nvSpPr>
          <p:cNvPr id="4301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46AF9019-5F6B-46B5-B411-FB54FEFEBD44}" type="slidenum">
              <a:rPr lang="fr-BE">
                <a:cs typeface="Arial" charset="0"/>
              </a:rPr>
              <a:pPr defTabSz="446088" fontAlgn="base">
                <a:spcBef>
                  <a:spcPct val="0"/>
                </a:spcBef>
                <a:spcAft>
                  <a:spcPct val="0"/>
                </a:spcAft>
                <a:defRPr/>
              </a:pPr>
              <a:t>3</a:t>
            </a:fld>
            <a:endParaRPr lang="it-IT">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19438" y="271463"/>
            <a:ext cx="5867400" cy="6189662"/>
          </a:xfrm>
          <a:prstGeom prst="rect">
            <a:avLst/>
          </a:prstGeom>
          <a:noFill/>
          <a:ln w="9525">
            <a:noFill/>
            <a:miter lim="800000"/>
            <a:headEnd/>
            <a:tailEnd/>
          </a:ln>
        </p:spPr>
      </p:pic>
      <p:sp>
        <p:nvSpPr>
          <p:cNvPr id="95234" name="Title 2"/>
          <p:cNvSpPr>
            <a:spLocks noGrp="1"/>
          </p:cNvSpPr>
          <p:nvPr>
            <p:ph type="title"/>
          </p:nvPr>
        </p:nvSpPr>
        <p:spPr>
          <a:xfrm>
            <a:off x="457200" y="273050"/>
            <a:ext cx="3008313" cy="758825"/>
          </a:xfrm>
        </p:spPr>
        <p:txBody>
          <a:bodyPr anchor="t"/>
          <a:lstStyle/>
          <a:p>
            <a:pPr algn="just" eaLnBrk="1" hangingPunct="1"/>
            <a:r>
              <a:rPr lang="it-IT" b="0"/>
              <a:t>Serie galvanica per metalli in acqua marina corrente</a:t>
            </a:r>
          </a:p>
        </p:txBody>
      </p:sp>
      <p:sp>
        <p:nvSpPr>
          <p:cNvPr id="9523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92AE971E-D33F-4ADD-87AA-C3E15FFE258B}" type="slidenum">
              <a:rPr lang="fr-BE">
                <a:cs typeface="Arial" charset="0"/>
              </a:rPr>
              <a:pPr defTabSz="446088" fontAlgn="base">
                <a:spcBef>
                  <a:spcPct val="0"/>
                </a:spcBef>
                <a:spcAft>
                  <a:spcPct val="0"/>
                </a:spcAft>
                <a:defRPr/>
              </a:pPr>
              <a:t>30</a:t>
            </a:fld>
            <a:endParaRPr lang="it-IT">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5"/>
          <p:cNvSpPr>
            <a:spLocks noGrp="1"/>
          </p:cNvSpPr>
          <p:nvPr>
            <p:ph type="title"/>
          </p:nvPr>
        </p:nvSpPr>
        <p:spPr>
          <a:xfrm>
            <a:off x="223838" y="274638"/>
            <a:ext cx="8728075" cy="1143000"/>
          </a:xfrm>
        </p:spPr>
        <p:txBody>
          <a:bodyPr/>
          <a:lstStyle/>
          <a:p>
            <a:pPr eaLnBrk="1" hangingPunct="1"/>
            <a:r>
              <a:rPr lang="it-IT" sz="3600"/>
              <a:t>Regole fondamentali su come evitare la</a:t>
            </a:r>
            <a:r>
              <a:rPr lang="it-IT"/>
              <a:t> </a:t>
            </a:r>
            <a:r>
              <a:rPr lang="it-IT" sz="3600"/>
              <a:t>corrosione galvanica</a:t>
            </a:r>
          </a:p>
        </p:txBody>
      </p:sp>
      <p:sp>
        <p:nvSpPr>
          <p:cNvPr id="97282" name="Content Placeholder 6"/>
          <p:cNvSpPr>
            <a:spLocks noGrp="1"/>
          </p:cNvSpPr>
          <p:nvPr>
            <p:ph idx="1"/>
          </p:nvPr>
        </p:nvSpPr>
        <p:spPr/>
        <p:txBody>
          <a:bodyPr/>
          <a:lstStyle/>
          <a:p>
            <a:pPr eaLnBrk="1" hangingPunct="1"/>
            <a:r>
              <a:rPr lang="it-IT" sz="2400" dirty="0"/>
              <a:t>Evitare situazioni con metalli</a:t>
            </a:r>
            <a:r>
              <a:rPr lang="it-IT" sz="2800" dirty="0"/>
              <a:t> </a:t>
            </a:r>
            <a:r>
              <a:rPr lang="it-IT" sz="2400" dirty="0"/>
              <a:t>non simili</a:t>
            </a:r>
            <a:r>
              <a:rPr lang="it-IT" sz="2800" dirty="0"/>
              <a:t> </a:t>
            </a:r>
          </a:p>
          <a:p>
            <a:pPr eaLnBrk="1" hangingPunct="1"/>
            <a:r>
              <a:rPr lang="it-IT" sz="2400" dirty="0"/>
              <a:t>Se</a:t>
            </a:r>
            <a:r>
              <a:rPr lang="it-IT" sz="2800" dirty="0"/>
              <a:t> </a:t>
            </a:r>
            <a:r>
              <a:rPr lang="it-IT" sz="2400" dirty="0"/>
              <a:t>metalli</a:t>
            </a:r>
            <a:r>
              <a:rPr lang="it-IT" sz="2800" dirty="0"/>
              <a:t> </a:t>
            </a:r>
            <a:r>
              <a:rPr lang="it-IT" sz="2400" dirty="0"/>
              <a:t>non simili sono a contatto verificare che il metallo meno nobile (anodo) abbia una superficie</a:t>
            </a:r>
            <a:r>
              <a:rPr lang="it-IT" sz="2800" dirty="0"/>
              <a:t> </a:t>
            </a:r>
            <a:r>
              <a:rPr lang="it-IT" sz="2400" dirty="0"/>
              <a:t>molto maggiore rispetto al metallo più nobile (catodo)</a:t>
            </a:r>
          </a:p>
          <a:p>
            <a:pPr eaLnBrk="1" hangingPunct="1"/>
            <a:r>
              <a:rPr lang="it-IT" sz="2400" dirty="0"/>
              <a:t>Esempi:</a:t>
            </a:r>
          </a:p>
          <a:p>
            <a:pPr lvl="1" eaLnBrk="1" hangingPunct="1"/>
            <a:r>
              <a:rPr lang="it-IT" sz="2000" dirty="0"/>
              <a:t>Usare dispositivi di fissaggio in</a:t>
            </a:r>
            <a:r>
              <a:rPr lang="it-IT" sz="2400" dirty="0"/>
              <a:t> </a:t>
            </a:r>
            <a:r>
              <a:rPr lang="it-IT" sz="2000" dirty="0"/>
              <a:t>acciaio</a:t>
            </a:r>
            <a:r>
              <a:rPr lang="it-IT" sz="2400" dirty="0"/>
              <a:t> </a:t>
            </a:r>
            <a:r>
              <a:rPr lang="it-IT" sz="2000" dirty="0"/>
              <a:t>inossidabile per i prodotti di</a:t>
            </a:r>
            <a:r>
              <a:rPr lang="it-IT" sz="2400" dirty="0"/>
              <a:t> </a:t>
            </a:r>
            <a:r>
              <a:rPr lang="it-IT" sz="2000" dirty="0"/>
              <a:t>alluminio (e mai </a:t>
            </a:r>
            <a:r>
              <a:rPr lang="it-IT" sz="2400" dirty="0"/>
              <a:t> </a:t>
            </a:r>
            <a:r>
              <a:rPr lang="it-IT" sz="2000" dirty="0"/>
              <a:t>dispositivi di fissaggio in</a:t>
            </a:r>
            <a:r>
              <a:rPr lang="it-IT" sz="2400" dirty="0"/>
              <a:t> </a:t>
            </a:r>
            <a:r>
              <a:rPr lang="it-IT" sz="2000" dirty="0"/>
              <a:t>alluminio per l'acciaio inox)</a:t>
            </a:r>
          </a:p>
          <a:p>
            <a:pPr lvl="1" eaLnBrk="1" hangingPunct="1"/>
            <a:r>
              <a:rPr lang="it-IT" sz="2000" dirty="0"/>
              <a:t>Lo stesso</a:t>
            </a:r>
            <a:r>
              <a:rPr lang="it-IT" sz="2400" dirty="0"/>
              <a:t> </a:t>
            </a:r>
            <a:r>
              <a:rPr lang="it-IT" sz="2000" dirty="0"/>
              <a:t>tra</a:t>
            </a:r>
            <a:r>
              <a:rPr lang="it-IT" sz="2400" dirty="0"/>
              <a:t> </a:t>
            </a:r>
            <a:r>
              <a:rPr lang="it-IT" sz="2000" dirty="0"/>
              <a:t>acciaio</a:t>
            </a:r>
            <a:r>
              <a:rPr lang="it-IT" sz="2400" dirty="0"/>
              <a:t> </a:t>
            </a:r>
            <a:r>
              <a:rPr lang="it-IT" sz="2000" dirty="0"/>
              <a:t>inossidabile e acciaio al</a:t>
            </a:r>
            <a:r>
              <a:rPr lang="it-IT" sz="2400" dirty="0"/>
              <a:t> </a:t>
            </a:r>
            <a:r>
              <a:rPr lang="it-IT" sz="2000" dirty="0"/>
              <a:t>carbonio</a:t>
            </a:r>
          </a:p>
        </p:txBody>
      </p:sp>
      <p:sp>
        <p:nvSpPr>
          <p:cNvPr id="9728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040FF199-2EE3-40CC-8FF2-A372D000E82A}" type="slidenum">
              <a:rPr lang="fr-BE">
                <a:cs typeface="Arial" charset="0"/>
              </a:rPr>
              <a:pPr defTabSz="446088" fontAlgn="base">
                <a:spcBef>
                  <a:spcPct val="0"/>
                </a:spcBef>
                <a:spcAft>
                  <a:spcPct val="0"/>
                </a:spcAft>
                <a:defRPr/>
              </a:pPr>
              <a:t>31</a:t>
            </a:fld>
            <a:endParaRPr lang="it-IT">
              <a:cs typeface="Arial" charset="0"/>
            </a:endParaRPr>
          </a:p>
        </p:txBody>
      </p:sp>
      <p:sp>
        <p:nvSpPr>
          <p:cNvPr id="5" name="ZoneTexte 2">
            <a:extLst>
              <a:ext uri="{FF2B5EF4-FFF2-40B4-BE49-F238E27FC236}">
                <a16:creationId xmlns:a16="http://schemas.microsoft.com/office/drawing/2014/main" id="{31F80D69-901E-40EA-A98E-E2896359FCFC}"/>
              </a:ext>
            </a:extLst>
          </p:cNvPr>
          <p:cNvSpPr txBox="1"/>
          <p:nvPr/>
        </p:nvSpPr>
        <p:spPr>
          <a:xfrm>
            <a:off x="105470" y="5073413"/>
            <a:ext cx="8740080" cy="1077218"/>
          </a:xfrm>
          <a:prstGeom prst="rect">
            <a:avLst/>
          </a:prstGeom>
          <a:noFill/>
          <a:ln>
            <a:solidFill>
              <a:srgbClr val="FF0000"/>
            </a:solidFill>
          </a:ln>
        </p:spPr>
        <p:txBody>
          <a:bodyPr wrap="square" rtlCol="0">
            <a:spAutoFit/>
          </a:bodyPr>
          <a:lstStyle/>
          <a:p>
            <a:r>
              <a:rPr lang="fr-FR" sz="1600" dirty="0" err="1">
                <a:solidFill>
                  <a:srgbClr val="FF0000"/>
                </a:solidFill>
              </a:rPr>
              <a:t>Nel</a:t>
            </a:r>
            <a:r>
              <a:rPr lang="fr-FR" sz="1600" dirty="0">
                <a:solidFill>
                  <a:srgbClr val="FF0000"/>
                </a:solidFill>
              </a:rPr>
              <a:t> </a:t>
            </a:r>
            <a:r>
              <a:rPr lang="fr-FR" sz="1600" dirty="0" err="1">
                <a:solidFill>
                  <a:srgbClr val="FF0000"/>
                </a:solidFill>
              </a:rPr>
              <a:t>calcestruzzo</a:t>
            </a:r>
            <a:r>
              <a:rPr lang="fr-FR" sz="1600" dirty="0">
                <a:solidFill>
                  <a:srgbClr val="FF0000"/>
                </a:solidFill>
              </a:rPr>
              <a:t> (alto pH) </a:t>
            </a:r>
            <a:r>
              <a:rPr lang="fr-FR" sz="1600" dirty="0" err="1">
                <a:solidFill>
                  <a:srgbClr val="FF0000"/>
                </a:solidFill>
              </a:rPr>
              <a:t>contaminato</a:t>
            </a:r>
            <a:r>
              <a:rPr lang="fr-FR" sz="1600" dirty="0">
                <a:solidFill>
                  <a:srgbClr val="FF0000"/>
                </a:solidFill>
              </a:rPr>
              <a:t> da </a:t>
            </a:r>
            <a:r>
              <a:rPr lang="fr-FR" sz="1600" dirty="0" err="1">
                <a:solidFill>
                  <a:srgbClr val="FF0000"/>
                </a:solidFill>
              </a:rPr>
              <a:t>cloruri</a:t>
            </a:r>
            <a:r>
              <a:rPr lang="fr-FR" sz="1600" dirty="0">
                <a:solidFill>
                  <a:srgbClr val="FF0000"/>
                </a:solidFill>
              </a:rPr>
              <a:t>, le barre in </a:t>
            </a:r>
            <a:r>
              <a:rPr lang="fr-FR" sz="1600" dirty="0" err="1">
                <a:solidFill>
                  <a:srgbClr val="FF0000"/>
                </a:solidFill>
              </a:rPr>
              <a:t>acciaio</a:t>
            </a:r>
            <a:r>
              <a:rPr lang="fr-FR" sz="1600" dirty="0">
                <a:solidFill>
                  <a:srgbClr val="FF0000"/>
                </a:solidFill>
              </a:rPr>
              <a:t> </a:t>
            </a:r>
            <a:r>
              <a:rPr lang="fr-FR" sz="1600" dirty="0" err="1">
                <a:solidFill>
                  <a:srgbClr val="FF0000"/>
                </a:solidFill>
              </a:rPr>
              <a:t>inossidabile</a:t>
            </a:r>
            <a:r>
              <a:rPr lang="fr-FR" sz="1600" dirty="0">
                <a:solidFill>
                  <a:srgbClr val="FF0000"/>
                </a:solidFill>
              </a:rPr>
              <a:t> NON AUMENTANO SIGNIFICAMENTE il </a:t>
            </a:r>
            <a:r>
              <a:rPr lang="fr-FR" sz="1600" dirty="0" err="1">
                <a:solidFill>
                  <a:srgbClr val="FF0000"/>
                </a:solidFill>
              </a:rPr>
              <a:t>tasso</a:t>
            </a:r>
            <a:r>
              <a:rPr lang="fr-FR" sz="1600" dirty="0">
                <a:solidFill>
                  <a:srgbClr val="FF0000"/>
                </a:solidFill>
              </a:rPr>
              <a:t> di </a:t>
            </a:r>
            <a:r>
              <a:rPr lang="fr-FR" sz="1600" dirty="0" err="1">
                <a:solidFill>
                  <a:srgbClr val="FF0000"/>
                </a:solidFill>
              </a:rPr>
              <a:t>corrosione</a:t>
            </a:r>
            <a:r>
              <a:rPr lang="fr-FR" sz="1600" dirty="0">
                <a:solidFill>
                  <a:srgbClr val="FF0000"/>
                </a:solidFill>
              </a:rPr>
              <a:t> delle barre in </a:t>
            </a:r>
            <a:r>
              <a:rPr lang="fr-FR" sz="1600" dirty="0" err="1">
                <a:solidFill>
                  <a:srgbClr val="FF0000"/>
                </a:solidFill>
              </a:rPr>
              <a:t>acciaio</a:t>
            </a:r>
            <a:r>
              <a:rPr lang="fr-FR" sz="1600" dirty="0">
                <a:solidFill>
                  <a:srgbClr val="FF0000"/>
                </a:solidFill>
              </a:rPr>
              <a:t> al </a:t>
            </a:r>
            <a:r>
              <a:rPr lang="fr-FR" sz="1600" dirty="0" err="1">
                <a:solidFill>
                  <a:srgbClr val="FF0000"/>
                </a:solidFill>
              </a:rPr>
              <a:t>carbonio</a:t>
            </a:r>
            <a:r>
              <a:rPr lang="fr-FR" sz="1600" dirty="0">
                <a:solidFill>
                  <a:srgbClr val="FF0000"/>
                </a:solidFill>
              </a:rPr>
              <a:t> per via </a:t>
            </a:r>
            <a:r>
              <a:rPr lang="fr-FR" sz="1600" dirty="0" err="1">
                <a:solidFill>
                  <a:srgbClr val="FF0000"/>
                </a:solidFill>
              </a:rPr>
              <a:t>dell’accoppiamento</a:t>
            </a:r>
            <a:r>
              <a:rPr lang="fr-FR" sz="1600" dirty="0">
                <a:solidFill>
                  <a:srgbClr val="FF0000"/>
                </a:solidFill>
              </a:rPr>
              <a:t> </a:t>
            </a:r>
            <a:r>
              <a:rPr lang="fr-FR" sz="1600" dirty="0" err="1">
                <a:solidFill>
                  <a:srgbClr val="FF0000"/>
                </a:solidFill>
              </a:rPr>
              <a:t>galvanico</a:t>
            </a:r>
            <a:r>
              <a:rPr lang="fr-FR" sz="1600" dirty="0">
                <a:solidFill>
                  <a:srgbClr val="FF0000"/>
                </a:solidFill>
              </a:rPr>
              <a:t>. </a:t>
            </a:r>
          </a:p>
          <a:p>
            <a:r>
              <a:rPr lang="fr-FR" sz="1600" dirty="0">
                <a:solidFill>
                  <a:srgbClr val="FF0000"/>
                </a:solidFill>
              </a:rPr>
              <a:t>I </a:t>
            </a:r>
            <a:r>
              <a:rPr lang="fr-FR" sz="1600" dirty="0" err="1">
                <a:solidFill>
                  <a:srgbClr val="FF0000"/>
                </a:solidFill>
              </a:rPr>
              <a:t>riferimenti</a:t>
            </a:r>
            <a:r>
              <a:rPr lang="fr-FR" sz="1600" dirty="0">
                <a:solidFill>
                  <a:srgbClr val="FF0000"/>
                </a:solidFill>
              </a:rPr>
              <a:t> sono </a:t>
            </a:r>
            <a:r>
              <a:rPr lang="fr-FR" sz="1600" dirty="0" err="1">
                <a:solidFill>
                  <a:srgbClr val="FF0000"/>
                </a:solidFill>
              </a:rPr>
              <a:t>riportati</a:t>
            </a:r>
            <a:r>
              <a:rPr lang="fr-FR" sz="1600" dirty="0">
                <a:solidFill>
                  <a:srgbClr val="FF0000"/>
                </a:solidFill>
              </a:rPr>
              <a:t> su </a:t>
            </a:r>
            <a:r>
              <a:rPr lang="fr-FR" sz="1600" dirty="0">
                <a:solidFill>
                  <a:srgbClr val="FF0000"/>
                </a:solidFill>
                <a:hlinkClick r:id="rId3"/>
              </a:rPr>
              <a:t>www.stainlesssteelrebar.org</a:t>
            </a:r>
            <a:endParaRPr lang="fr-FR" sz="16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it-IT"/>
              <a:t>e) Che cos'è la corrosione intergranulare</a:t>
            </a:r>
            <a:r>
              <a:rPr lang="it-IT" baseline="50000" dirty="0"/>
              <a:t>1</a:t>
            </a:r>
            <a:r>
              <a:rPr lang="it-IT"/>
              <a:t>?</a:t>
            </a:r>
            <a:endParaRPr lang="it-IT" dirty="0"/>
          </a:p>
        </p:txBody>
      </p:sp>
      <p:sp>
        <p:nvSpPr>
          <p:cNvPr id="99330" name="Content Placeholder 1"/>
          <p:cNvSpPr>
            <a:spLocks noGrp="1"/>
          </p:cNvSpPr>
          <p:nvPr>
            <p:ph idx="1"/>
          </p:nvPr>
        </p:nvSpPr>
        <p:spPr/>
        <p:txBody>
          <a:bodyPr/>
          <a:lstStyle/>
          <a:p>
            <a:pPr marL="0" indent="0" algn="just" eaLnBrk="1" hangingPunct="1">
              <a:lnSpc>
                <a:spcPct val="80000"/>
              </a:lnSpc>
              <a:buFont typeface="Wingdings" pitchFamily="2" charset="2"/>
              <a:buNone/>
            </a:pPr>
            <a:r>
              <a:rPr lang="it-IT" sz="2000"/>
              <a:t>L'attacco intergranulare è provocato dalla formazione di carburi di cromo (Fe,Cr) C</a:t>
            </a:r>
            <a:r>
              <a:rPr lang="it-IT" sz="2000" baseline="-25000"/>
              <a:t>6</a:t>
            </a:r>
            <a:r>
              <a:rPr lang="it-IT" sz="2000"/>
              <a:t> M</a:t>
            </a:r>
            <a:r>
              <a:rPr lang="it-IT" sz="2000" baseline="-25000"/>
              <a:t>23</a:t>
            </a:r>
            <a:r>
              <a:rPr lang="it-IT" sz="2000"/>
              <a:t> in corrispondenza dei bordi dei grani, riducendo il tenore di cromo e la stabilità dello strato passivo.</a:t>
            </a:r>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pPr>
            <a:endParaRPr lang="it-IT" sz="2000"/>
          </a:p>
          <a:p>
            <a:pPr marL="0" indent="0" algn="just" eaLnBrk="1" hangingPunct="1">
              <a:lnSpc>
                <a:spcPct val="80000"/>
              </a:lnSpc>
              <a:buFont typeface="Wingdings" pitchFamily="2" charset="2"/>
              <a:buNone/>
            </a:pPr>
            <a:r>
              <a:rPr lang="it-IT" sz="2000" i="1"/>
              <a:t>Nelle micrografie</a:t>
            </a:r>
            <a:r>
              <a:rPr lang="it-IT" sz="2000"/>
              <a:t> </a:t>
            </a:r>
            <a:r>
              <a:rPr lang="it-IT" sz="2000" i="1"/>
              <a:t>sopra, i campioni di acciai</a:t>
            </a:r>
            <a:r>
              <a:rPr lang="it-IT" sz="2000"/>
              <a:t> </a:t>
            </a:r>
            <a:r>
              <a:rPr lang="it-IT" sz="2000" i="1"/>
              <a:t>inossidabili</a:t>
            </a:r>
            <a:r>
              <a:rPr lang="it-IT" sz="2000"/>
              <a:t> </a:t>
            </a:r>
            <a:r>
              <a:rPr lang="it-IT" sz="2000" i="1"/>
              <a:t>sono stati</a:t>
            </a:r>
            <a:r>
              <a:rPr lang="it-IT" sz="2000"/>
              <a:t> </a:t>
            </a:r>
            <a:r>
              <a:rPr lang="it-IT" sz="2000" i="1"/>
              <a:t>lucidati</a:t>
            </a:r>
            <a:r>
              <a:rPr lang="it-IT" sz="2000"/>
              <a:t> </a:t>
            </a:r>
            <a:r>
              <a:rPr lang="it-IT" sz="2000" i="1"/>
              <a:t>e poi</a:t>
            </a:r>
            <a:r>
              <a:rPr lang="it-IT" sz="2000"/>
              <a:t> </a:t>
            </a:r>
            <a:r>
              <a:rPr lang="it-IT" sz="2000" i="1"/>
              <a:t>attaccati chimicamente</a:t>
            </a:r>
            <a:r>
              <a:rPr lang="it-IT" sz="2000"/>
              <a:t> </a:t>
            </a:r>
            <a:r>
              <a:rPr lang="it-IT" sz="2000" i="1"/>
              <a:t>con un mezzo acido</a:t>
            </a:r>
            <a:r>
              <a:rPr lang="it-IT" sz="2000"/>
              <a:t> </a:t>
            </a:r>
            <a:r>
              <a:rPr lang="it-IT" sz="2000" i="1"/>
              <a:t>forte. La rete di righe nere corrisponde a un forte attacco</a:t>
            </a:r>
            <a:r>
              <a:rPr lang="it-IT" sz="2000"/>
              <a:t> </a:t>
            </a:r>
            <a:r>
              <a:rPr lang="it-IT" sz="2000" i="1"/>
              <a:t>chimico</a:t>
            </a:r>
            <a:r>
              <a:rPr lang="it-IT" sz="2000"/>
              <a:t> </a:t>
            </a:r>
            <a:r>
              <a:rPr lang="it-IT" sz="2000" i="1"/>
              <a:t>dei bordi dei grani</a:t>
            </a:r>
            <a:r>
              <a:rPr lang="it-IT" sz="2000"/>
              <a:t> </a:t>
            </a:r>
            <a:r>
              <a:rPr lang="it-IT" sz="2000" i="1"/>
              <a:t>che</a:t>
            </a:r>
            <a:r>
              <a:rPr lang="it-IT" sz="2000"/>
              <a:t> </a:t>
            </a:r>
            <a:r>
              <a:rPr lang="it-IT" sz="2000" i="1"/>
              <a:t>presentano una</a:t>
            </a:r>
            <a:r>
              <a:rPr lang="it-IT" sz="2000"/>
              <a:t> </a:t>
            </a:r>
            <a:r>
              <a:rPr lang="it-IT" sz="2000" i="1"/>
              <a:t>resistenza alla corrosione molto inferiore</a:t>
            </a:r>
            <a:r>
              <a:rPr lang="it-IT" sz="2000"/>
              <a:t> </a:t>
            </a:r>
            <a:r>
              <a:rPr lang="it-IT" sz="2000" i="1"/>
              <a:t>rispetto ai grani stessi.</a:t>
            </a:r>
          </a:p>
        </p:txBody>
      </p:sp>
      <p:sp>
        <p:nvSpPr>
          <p:cNvPr id="9933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39BECCD5-5491-4A22-911C-C45A8F7575FC}" type="slidenum">
              <a:rPr lang="fr-BE">
                <a:cs typeface="Arial" charset="0"/>
              </a:rPr>
              <a:pPr defTabSz="446088" fontAlgn="base">
                <a:spcBef>
                  <a:spcPct val="0"/>
                </a:spcBef>
                <a:spcAft>
                  <a:spcPct val="0"/>
                </a:spcAft>
                <a:defRPr/>
              </a:pPr>
              <a:t>32</a:t>
            </a:fld>
            <a:endParaRPr lang="it-IT">
              <a:cs typeface="Arial" charset="0"/>
            </a:endParaRPr>
          </a:p>
        </p:txBody>
      </p:sp>
      <p:grpSp>
        <p:nvGrpSpPr>
          <p:cNvPr id="99332" name="Group 11"/>
          <p:cNvGrpSpPr>
            <a:grpSpLocks/>
          </p:cNvGrpSpPr>
          <p:nvPr/>
        </p:nvGrpSpPr>
        <p:grpSpPr bwMode="auto">
          <a:xfrm>
            <a:off x="885825" y="2790825"/>
            <a:ext cx="7372350" cy="2259013"/>
            <a:chOff x="601726" y="3138488"/>
            <a:chExt cx="7371113" cy="2259012"/>
          </a:xfrm>
        </p:grpSpPr>
        <p:pic>
          <p:nvPicPr>
            <p:cNvPr id="99333" name="Picture 3" descr="IGC2red"/>
            <p:cNvPicPr>
              <a:picLocks noChangeAspect="1" noChangeArrowheads="1"/>
            </p:cNvPicPr>
            <p:nvPr/>
          </p:nvPicPr>
          <p:blipFill>
            <a:blip r:embed="rId3"/>
            <a:srcRect/>
            <a:stretch>
              <a:fillRect/>
            </a:stretch>
          </p:blipFill>
          <p:spPr bwMode="auto">
            <a:xfrm>
              <a:off x="4526111" y="3138488"/>
              <a:ext cx="3446728" cy="2259012"/>
            </a:xfrm>
            <a:prstGeom prst="rect">
              <a:avLst/>
            </a:prstGeom>
            <a:noFill/>
            <a:ln w="9525">
              <a:solidFill>
                <a:schemeClr val="tx1"/>
              </a:solidFill>
              <a:miter lim="800000"/>
              <a:headEnd/>
              <a:tailEnd/>
            </a:ln>
          </p:spPr>
        </p:pic>
        <p:pic>
          <p:nvPicPr>
            <p:cNvPr id="99334" name="Picture 2"/>
            <p:cNvPicPr>
              <a:picLocks noChangeAspect="1" noChangeArrowheads="1"/>
            </p:cNvPicPr>
            <p:nvPr/>
          </p:nvPicPr>
          <p:blipFill>
            <a:blip r:embed="rId4"/>
            <a:srcRect/>
            <a:stretch>
              <a:fillRect/>
            </a:stretch>
          </p:blipFill>
          <p:spPr bwMode="auto">
            <a:xfrm>
              <a:off x="601726" y="3138488"/>
              <a:ext cx="3684524" cy="2259012"/>
            </a:xfrm>
            <a:prstGeom prst="rect">
              <a:avLst/>
            </a:prstGeom>
            <a:noFill/>
            <a:ln w="9525">
              <a:solidFill>
                <a:schemeClr val="tx1"/>
              </a:solidFill>
              <a:miter lim="800000"/>
              <a:headEnd/>
              <a:tailEnd/>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2"/>
          <p:cNvSpPr>
            <a:spLocks noGrp="1"/>
          </p:cNvSpPr>
          <p:nvPr>
            <p:ph type="title"/>
          </p:nvPr>
        </p:nvSpPr>
        <p:spPr/>
        <p:txBody>
          <a:bodyPr/>
          <a:lstStyle/>
          <a:p>
            <a:pPr eaLnBrk="1" hangingPunct="1"/>
            <a:r>
              <a:rPr lang="it-IT" sz="3600"/>
              <a:t>Vista</a:t>
            </a:r>
            <a:r>
              <a:rPr lang="it-IT"/>
              <a:t> </a:t>
            </a:r>
            <a:r>
              <a:rPr lang="it-IT" sz="3600"/>
              <a:t>schematica dell’impoverimento in Cr in corrispondenza dei bordi dei grani</a:t>
            </a:r>
          </a:p>
        </p:txBody>
      </p:sp>
      <p:sp>
        <p:nvSpPr>
          <p:cNvPr id="101378"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48C7FB79-D80E-4A3E-8808-42C7EC73A126}" type="slidenum">
              <a:rPr lang="fr-BE">
                <a:cs typeface="Arial" charset="0"/>
              </a:rPr>
              <a:pPr defTabSz="446088" fontAlgn="base">
                <a:spcBef>
                  <a:spcPct val="0"/>
                </a:spcBef>
                <a:spcAft>
                  <a:spcPct val="0"/>
                </a:spcAft>
                <a:defRPr/>
              </a:pPr>
              <a:t>33</a:t>
            </a:fld>
            <a:endParaRPr lang="it-IT">
              <a:cs typeface="Arial" charset="0"/>
            </a:endParaRPr>
          </a:p>
        </p:txBody>
      </p:sp>
      <p:pic>
        <p:nvPicPr>
          <p:cNvPr id="101379" name="Picture 2"/>
          <p:cNvPicPr>
            <a:picLocks noChangeAspect="1" noChangeArrowheads="1"/>
          </p:cNvPicPr>
          <p:nvPr/>
        </p:nvPicPr>
        <p:blipFill>
          <a:blip r:embed="rId3"/>
          <a:srcRect/>
          <a:stretch>
            <a:fillRect/>
          </a:stretch>
        </p:blipFill>
        <p:spPr bwMode="auto">
          <a:xfrm>
            <a:off x="5692775" y="2446338"/>
            <a:ext cx="2955925" cy="3440112"/>
          </a:xfrm>
          <a:prstGeom prst="rect">
            <a:avLst/>
          </a:prstGeom>
          <a:noFill/>
          <a:ln w="9525">
            <a:solidFill>
              <a:schemeClr val="tx1"/>
            </a:solidFill>
            <a:miter lim="800000"/>
            <a:headEnd/>
            <a:tailEnd/>
          </a:ln>
        </p:spPr>
      </p:pic>
      <p:pic>
        <p:nvPicPr>
          <p:cNvPr id="101380" name="Picture 2"/>
          <p:cNvPicPr>
            <a:picLocks noChangeAspect="1" noChangeArrowheads="1"/>
          </p:cNvPicPr>
          <p:nvPr/>
        </p:nvPicPr>
        <p:blipFill>
          <a:blip r:embed="rId4"/>
          <a:srcRect/>
          <a:stretch>
            <a:fillRect/>
          </a:stretch>
        </p:blipFill>
        <p:spPr bwMode="auto">
          <a:xfrm>
            <a:off x="471488" y="2843213"/>
            <a:ext cx="3703637" cy="2216150"/>
          </a:xfrm>
          <a:prstGeom prst="rect">
            <a:avLst/>
          </a:prstGeom>
          <a:noFill/>
          <a:ln w="9525">
            <a:solidFill>
              <a:schemeClr val="tx1"/>
            </a:solidFill>
            <a:miter lim="800000"/>
            <a:headEnd/>
            <a:tailEnd/>
          </a:ln>
        </p:spPr>
      </p:pic>
      <p:sp>
        <p:nvSpPr>
          <p:cNvPr id="6" name="Rectangle 5"/>
          <p:cNvSpPr/>
          <p:nvPr/>
        </p:nvSpPr>
        <p:spPr>
          <a:xfrm>
            <a:off x="3482975" y="3757613"/>
            <a:ext cx="100013" cy="1127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47582" fontAlgn="auto">
              <a:spcBef>
                <a:spcPts val="0"/>
              </a:spcBef>
              <a:spcAft>
                <a:spcPts val="0"/>
              </a:spcAft>
              <a:defRPr/>
            </a:pPr>
            <a:endParaRPr lang="fr-FR"/>
          </a:p>
        </p:txBody>
      </p:sp>
      <p:cxnSp>
        <p:nvCxnSpPr>
          <p:cNvPr id="8" name="Straight Connector 7"/>
          <p:cNvCxnSpPr>
            <a:stCxn id="6" idx="0"/>
          </p:cNvCxnSpPr>
          <p:nvPr/>
        </p:nvCxnSpPr>
        <p:spPr>
          <a:xfrm flipV="1">
            <a:off x="3532188" y="2446338"/>
            <a:ext cx="2160587" cy="131127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188" y="3870325"/>
            <a:ext cx="2160587" cy="202723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it-IT"/>
              <a:t>Quando si verifica la corrosione intergranulare?</a:t>
            </a:r>
            <a:endParaRPr lang="it-IT" dirty="0"/>
          </a:p>
        </p:txBody>
      </p:sp>
      <p:sp>
        <p:nvSpPr>
          <p:cNvPr id="103426" name="Content Placeholder 1"/>
          <p:cNvSpPr>
            <a:spLocks noGrp="1"/>
          </p:cNvSpPr>
          <p:nvPr>
            <p:ph sz="half" idx="1"/>
          </p:nvPr>
        </p:nvSpPr>
        <p:spPr/>
        <p:txBody>
          <a:bodyPr/>
          <a:lstStyle/>
          <a:p>
            <a:pPr eaLnBrk="1" hangingPunct="1">
              <a:lnSpc>
                <a:spcPct val="80000"/>
              </a:lnSpc>
            </a:pPr>
            <a:r>
              <a:rPr lang="it-IT" sz="2000"/>
              <a:t>Gli acciai inossidabili lavorati in modo adeguato non sono inclini a CI</a:t>
            </a:r>
          </a:p>
          <a:p>
            <a:pPr eaLnBrk="1" hangingPunct="1">
              <a:lnSpc>
                <a:spcPct val="80000"/>
              </a:lnSpc>
            </a:pPr>
            <a:r>
              <a:rPr lang="it-IT" sz="2000"/>
              <a:t>Può verificarsi nell'area interessata dal calore di una saldatura (qualsiasi lato del cordone di saldatura) se</a:t>
            </a:r>
          </a:p>
          <a:p>
            <a:pPr lvl="1" eaLnBrk="1" hangingPunct="1">
              <a:lnSpc>
                <a:spcPct val="80000"/>
              </a:lnSpc>
            </a:pPr>
            <a:r>
              <a:rPr lang="it-IT" sz="1700"/>
              <a:t>il tenore di carbonio è elevato  </a:t>
            </a:r>
          </a:p>
          <a:p>
            <a:pPr lvl="1" eaLnBrk="1" hangingPunct="1">
              <a:lnSpc>
                <a:spcPct val="80000"/>
              </a:lnSpc>
            </a:pPr>
            <a:r>
              <a:rPr lang="it-IT" sz="1700"/>
              <a:t>e l'acciaio non è stabilizzato (da  Ti, Nb, Zr * che “catturano” il carbonio nella matrice, rendendolo indisponibile per i carburi al bordo dei grani)</a:t>
            </a:r>
          </a:p>
          <a:p>
            <a:pPr eaLnBrk="1" hangingPunct="1">
              <a:lnSpc>
                <a:spcPct val="80000"/>
              </a:lnSpc>
            </a:pPr>
            <a:endParaRPr lang="it-IT" sz="2000"/>
          </a:p>
          <a:p>
            <a:pPr eaLnBrk="1" hangingPunct="1">
              <a:lnSpc>
                <a:spcPct val="80000"/>
              </a:lnSpc>
              <a:buFont typeface="Wingdings" pitchFamily="2" charset="2"/>
              <a:buNone/>
            </a:pPr>
            <a:r>
              <a:rPr lang="it-IT" sz="2000"/>
              <a:t>* Questo è il motivo per cui esistono gradi contenenti Ti e/o Nb e/o Zr, gradi qualificati  come “stabilizzati”</a:t>
            </a:r>
          </a:p>
        </p:txBody>
      </p:sp>
      <p:sp>
        <p:nvSpPr>
          <p:cNvPr id="103427" name="Content Placeholder 8"/>
          <p:cNvSpPr>
            <a:spLocks noGrp="1"/>
          </p:cNvSpPr>
          <p:nvPr>
            <p:ph sz="half" idx="2"/>
          </p:nvPr>
        </p:nvSpPr>
        <p:spPr/>
        <p:txBody>
          <a:bodyPr/>
          <a:lstStyle/>
          <a:p>
            <a:pPr eaLnBrk="1" hangingPunct="1"/>
            <a:endParaRPr lang="nl-BE"/>
          </a:p>
        </p:txBody>
      </p:sp>
      <p:sp>
        <p:nvSpPr>
          <p:cNvPr id="103428"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CC58E07-31C5-4C97-9DEE-8C40AC0D624A}" type="slidenum">
              <a:rPr lang="fr-BE">
                <a:cs typeface="Arial" charset="0"/>
              </a:rPr>
              <a:pPr defTabSz="446088" fontAlgn="base">
                <a:spcBef>
                  <a:spcPct val="0"/>
                </a:spcBef>
                <a:spcAft>
                  <a:spcPct val="0"/>
                </a:spcAft>
                <a:defRPr/>
              </a:pPr>
              <a:t>34</a:t>
            </a:fld>
            <a:endParaRPr lang="it-IT">
              <a:cs typeface="Arial" charset="0"/>
            </a:endParaRPr>
          </a:p>
        </p:txBody>
      </p:sp>
      <p:grpSp>
        <p:nvGrpSpPr>
          <p:cNvPr id="103429" name="Group 3"/>
          <p:cNvGrpSpPr>
            <a:grpSpLocks/>
          </p:cNvGrpSpPr>
          <p:nvPr/>
        </p:nvGrpSpPr>
        <p:grpSpPr bwMode="auto">
          <a:xfrm>
            <a:off x="4648200" y="1595438"/>
            <a:ext cx="4114800" cy="3692525"/>
            <a:chOff x="4648199" y="1596231"/>
            <a:chExt cx="4114801" cy="3692228"/>
          </a:xfrm>
        </p:grpSpPr>
        <p:grpSp>
          <p:nvGrpSpPr>
            <p:cNvPr id="103430" name="Group 21"/>
            <p:cNvGrpSpPr>
              <a:grpSpLocks/>
            </p:cNvGrpSpPr>
            <p:nvPr/>
          </p:nvGrpSpPr>
          <p:grpSpPr bwMode="auto">
            <a:xfrm>
              <a:off x="4648199" y="1596231"/>
              <a:ext cx="4017963" cy="3230563"/>
              <a:chOff x="4648199" y="1596231"/>
              <a:chExt cx="4017963" cy="3230563"/>
            </a:xfrm>
          </p:grpSpPr>
          <p:pic>
            <p:nvPicPr>
              <p:cNvPr id="103432" name="Picture 4" descr="welddecay2red"/>
              <p:cNvPicPr>
                <a:picLocks noChangeAspect="1" noChangeArrowheads="1"/>
              </p:cNvPicPr>
              <p:nvPr/>
            </p:nvPicPr>
            <p:blipFill>
              <a:blip r:embed="rId3">
                <a:lum contrast="12000"/>
              </a:blip>
              <a:srcRect/>
              <a:stretch>
                <a:fillRect/>
              </a:stretch>
            </p:blipFill>
            <p:spPr bwMode="auto">
              <a:xfrm>
                <a:off x="4648199" y="1596231"/>
                <a:ext cx="4017963" cy="3230563"/>
              </a:xfrm>
              <a:prstGeom prst="rect">
                <a:avLst/>
              </a:prstGeom>
              <a:noFill/>
              <a:ln w="9525">
                <a:solidFill>
                  <a:srgbClr val="000000"/>
                </a:solidFill>
                <a:miter lim="800000"/>
                <a:headEnd/>
                <a:tailEnd/>
              </a:ln>
            </p:spPr>
          </p:pic>
          <p:sp>
            <p:nvSpPr>
              <p:cNvPr id="25" name="Text Box 5"/>
              <p:cNvSpPr txBox="1">
                <a:spLocks noChangeArrowheads="1"/>
              </p:cNvSpPr>
              <p:nvPr/>
            </p:nvSpPr>
            <p:spPr bwMode="auto">
              <a:xfrm>
                <a:off x="7086600" y="2678819"/>
                <a:ext cx="1579563" cy="830195"/>
              </a:xfrm>
              <a:prstGeom prst="rect">
                <a:avLst/>
              </a:prstGeom>
              <a:noFill/>
              <a:ln w="9525">
                <a:noFill/>
                <a:miter lim="800000"/>
                <a:headEnd/>
                <a:tailEnd/>
              </a:ln>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defTabSz="447582" fontAlgn="auto">
                  <a:spcBef>
                    <a:spcPts val="0"/>
                  </a:spcBef>
                  <a:spcAft>
                    <a:spcPts val="0"/>
                  </a:spcAft>
                  <a:defRPr/>
                </a:pPr>
                <a:r>
                  <a:rPr lang="it-IT" sz="2400" b="1" dirty="0">
                    <a:solidFill>
                      <a:schemeClr val="tx1">
                        <a:lumMod val="95000"/>
                        <a:lumOff val="5000"/>
                      </a:schemeClr>
                    </a:solidFill>
                    <a:latin typeface="+mn-lt"/>
                    <a:cs typeface="+mn-cs"/>
                  </a:rPr>
                  <a:t>Attacco 'a binario di tram'</a:t>
                </a:r>
              </a:p>
            </p:txBody>
          </p:sp>
          <p:sp>
            <p:nvSpPr>
              <p:cNvPr id="103434" name="Line 6"/>
              <p:cNvSpPr>
                <a:spLocks noChangeShapeType="1"/>
              </p:cNvSpPr>
              <p:nvPr/>
            </p:nvSpPr>
            <p:spPr bwMode="auto">
              <a:xfrm flipH="1" flipV="1">
                <a:off x="6048375" y="2284413"/>
                <a:ext cx="1038712" cy="528361"/>
              </a:xfrm>
              <a:prstGeom prst="line">
                <a:avLst/>
              </a:prstGeom>
              <a:noFill/>
              <a:ln w="28575">
                <a:solidFill>
                  <a:srgbClr val="FFC000"/>
                </a:solidFill>
                <a:round/>
                <a:headEnd/>
                <a:tailEnd type="triangle" w="med" len="med"/>
              </a:ln>
            </p:spPr>
            <p:txBody>
              <a:bodyPr/>
              <a:lstStyle/>
              <a:p>
                <a:endParaRPr lang="it-IT"/>
              </a:p>
            </p:txBody>
          </p:sp>
          <p:sp>
            <p:nvSpPr>
              <p:cNvPr id="103435" name="Line 7"/>
              <p:cNvSpPr>
                <a:spLocks noChangeShapeType="1"/>
              </p:cNvSpPr>
              <p:nvPr/>
            </p:nvSpPr>
            <p:spPr bwMode="auto">
              <a:xfrm flipH="1">
                <a:off x="5968999" y="3289852"/>
                <a:ext cx="1118087" cy="356636"/>
              </a:xfrm>
              <a:prstGeom prst="line">
                <a:avLst/>
              </a:prstGeom>
              <a:noFill/>
              <a:ln w="28575">
                <a:solidFill>
                  <a:srgbClr val="FFC000"/>
                </a:solidFill>
                <a:round/>
                <a:headEnd/>
                <a:tailEnd type="triangle" w="med" len="med"/>
              </a:ln>
            </p:spPr>
            <p:txBody>
              <a:bodyPr/>
              <a:lstStyle/>
              <a:p>
                <a:endParaRPr lang="it-IT"/>
              </a:p>
            </p:txBody>
          </p:sp>
        </p:grpSp>
        <p:sp>
          <p:nvSpPr>
            <p:cNvPr id="23" name="Text Box 9"/>
            <p:cNvSpPr txBox="1">
              <a:spLocks noChangeArrowheads="1"/>
            </p:cNvSpPr>
            <p:nvPr/>
          </p:nvSpPr>
          <p:spPr bwMode="auto">
            <a:xfrm>
              <a:off x="4800599" y="4826533"/>
              <a:ext cx="3962401" cy="461926"/>
            </a:xfrm>
            <a:prstGeom prst="rect">
              <a:avLst/>
            </a:prstGeom>
            <a:noFill/>
            <a:ln w="9525">
              <a:noFill/>
              <a:miter lim="800000"/>
              <a:headEnd/>
              <a:tailEnd/>
            </a:ln>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447582" fontAlgn="auto">
                <a:spcBef>
                  <a:spcPts val="0"/>
                </a:spcBef>
                <a:spcAft>
                  <a:spcPts val="0"/>
                </a:spcAft>
                <a:defRPr/>
              </a:pPr>
              <a:r>
                <a:rPr lang="it-IT" sz="2400" b="1" dirty="0">
                  <a:latin typeface="+mn-lt"/>
                  <a:cs typeface="+mn-cs"/>
                </a:rPr>
                <a:t>Decadimento della saldatura</a:t>
              </a:r>
            </a:p>
          </p:txBody>
        </p:sp>
      </p:grpSp>
      <p:sp>
        <p:nvSpPr>
          <p:cNvPr id="13" name="Rectangle à coins arrondis 12"/>
          <p:cNvSpPr/>
          <p:nvPr/>
        </p:nvSpPr>
        <p:spPr>
          <a:xfrm>
            <a:off x="218660" y="6308725"/>
            <a:ext cx="8468140" cy="497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hlinkClick r:id="rId4"/>
              </a:rPr>
              <a:t>Per maggiori informazioni sulla saldatura e sugli altri metodi di giunzione, vedere il Modulo 09</a:t>
            </a:r>
            <a:endParaRPr lang="fr-FR"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2"/>
          <p:cNvSpPr>
            <a:spLocks noGrp="1"/>
          </p:cNvSpPr>
          <p:nvPr>
            <p:ph type="title"/>
          </p:nvPr>
        </p:nvSpPr>
        <p:spPr/>
        <p:txBody>
          <a:bodyPr/>
          <a:lstStyle/>
          <a:p>
            <a:pPr eaLnBrk="1" hangingPunct="1"/>
            <a:r>
              <a:rPr lang="it-IT" sz="3600"/>
              <a:t>Come evitare la</a:t>
            </a:r>
            <a:r>
              <a:rPr lang="it-IT"/>
              <a:t> </a:t>
            </a:r>
            <a:r>
              <a:rPr lang="it-IT" sz="3600"/>
              <a:t>corrosione intergranulare</a:t>
            </a:r>
          </a:p>
        </p:txBody>
      </p:sp>
      <p:sp>
        <p:nvSpPr>
          <p:cNvPr id="105474" name="Content Placeholder 1"/>
          <p:cNvSpPr>
            <a:spLocks noGrp="1"/>
          </p:cNvSpPr>
          <p:nvPr>
            <p:ph idx="1"/>
          </p:nvPr>
        </p:nvSpPr>
        <p:spPr/>
        <p:txBody>
          <a:bodyPr/>
          <a:lstStyle/>
          <a:p>
            <a:pPr algn="just" eaLnBrk="1" hangingPunct="1"/>
            <a:r>
              <a:rPr lang="it-IT" sz="2800"/>
              <a:t>Usare gradi bassi</a:t>
            </a:r>
            <a:r>
              <a:rPr lang="it-IT"/>
              <a:t> </a:t>
            </a:r>
            <a:r>
              <a:rPr lang="it-IT" sz="2800"/>
              <a:t>di carbonio, inferiori a 0,03% per gli austenitici</a:t>
            </a:r>
          </a:p>
          <a:p>
            <a:pPr algn="just" eaLnBrk="1" hangingPunct="1"/>
            <a:r>
              <a:rPr lang="it-IT" sz="2800"/>
              <a:t>O usare i gradi stabilizzati per i ferritici e gli austenitici</a:t>
            </a:r>
          </a:p>
          <a:p>
            <a:pPr algn="just" eaLnBrk="1" hangingPunct="1"/>
            <a:r>
              <a:rPr lang="it-IT" sz="2800"/>
              <a:t>O, agli austenitici, applicare un trattamento</a:t>
            </a:r>
            <a:r>
              <a:rPr lang="it-IT"/>
              <a:t> </a:t>
            </a:r>
            <a:r>
              <a:rPr lang="it-IT" sz="2800"/>
              <a:t>di ricottura (a 1050°C tutti i carburi sono dissolti)  seguito da raffreddamento rapido. (Tuttavia, si tratta</a:t>
            </a:r>
            <a:r>
              <a:rPr lang="it-IT"/>
              <a:t> </a:t>
            </a:r>
            <a:r>
              <a:rPr lang="it-IT" sz="2800"/>
              <a:t>solitamente</a:t>
            </a:r>
            <a:r>
              <a:rPr lang="it-IT"/>
              <a:t> </a:t>
            </a:r>
            <a:r>
              <a:rPr lang="it-IT" sz="2800"/>
              <a:t>di una soluzione poco utilizzabile).</a:t>
            </a:r>
          </a:p>
        </p:txBody>
      </p:sp>
      <p:sp>
        <p:nvSpPr>
          <p:cNvPr id="10547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DF013F35-5F65-489A-B603-BF733234565B}" type="slidenum">
              <a:rPr lang="fr-BE">
                <a:cs typeface="Arial" charset="0"/>
              </a:rPr>
              <a:pPr defTabSz="446088" fontAlgn="base">
                <a:spcBef>
                  <a:spcPct val="0"/>
                </a:spcBef>
                <a:spcAft>
                  <a:spcPct val="0"/>
                </a:spcAft>
                <a:defRPr/>
              </a:pPr>
              <a:t>35</a:t>
            </a:fld>
            <a:endParaRPr lang="it-IT">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f) Che cos'è la rottura da tensocorrosione</a:t>
            </a:r>
            <a:r>
              <a:rPr lang="it-IT" baseline="50000" dirty="0"/>
              <a:t>1</a:t>
            </a:r>
            <a:r>
              <a:rPr lang="it-IT"/>
              <a:t> (SCC)?</a:t>
            </a:r>
            <a:endParaRPr lang="it-IT" dirty="0"/>
          </a:p>
        </p:txBody>
      </p:sp>
      <p:sp>
        <p:nvSpPr>
          <p:cNvPr id="107522" name="Content Placeholder 7"/>
          <p:cNvSpPr>
            <a:spLocks noGrp="1"/>
          </p:cNvSpPr>
          <p:nvPr>
            <p:ph idx="1"/>
          </p:nvPr>
        </p:nvSpPr>
        <p:spPr/>
        <p:txBody>
          <a:bodyPr/>
          <a:lstStyle/>
          <a:p>
            <a:pPr eaLnBrk="1" hangingPunct="1"/>
            <a:r>
              <a:rPr lang="it-IT" sz="2000"/>
              <a:t>L'improvvisa fessurazione e il guasto di un componente senza deformazione.</a:t>
            </a:r>
          </a:p>
          <a:p>
            <a:pPr eaLnBrk="1" hangingPunct="1"/>
            <a:r>
              <a:rPr lang="it-IT" sz="2000"/>
              <a:t>Può verificarsi se</a:t>
            </a:r>
          </a:p>
          <a:p>
            <a:pPr lvl="1" eaLnBrk="1" hangingPunct="1"/>
            <a:r>
              <a:rPr lang="it-IT" sz="1800"/>
              <a:t>La parte è sollecitata (da un carico applicato o da una tensione residua)</a:t>
            </a:r>
          </a:p>
          <a:p>
            <a:pPr lvl="1" eaLnBrk="1" hangingPunct="1"/>
            <a:r>
              <a:rPr lang="it-IT" sz="1800"/>
              <a:t>L'ambiente è aggressivo (elevato livello di cloruri, temperature oltre 50°C)</a:t>
            </a:r>
          </a:p>
          <a:p>
            <a:pPr lvl="1" eaLnBrk="1" hangingPunct="1"/>
            <a:r>
              <a:rPr lang="it-IT" sz="1800"/>
              <a:t>L'acciaio inossidabile non ha una sufficiente resistenza a SCC</a:t>
            </a:r>
          </a:p>
        </p:txBody>
      </p:sp>
      <p:sp>
        <p:nvSpPr>
          <p:cNvPr id="107523"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79D3C9FA-0145-40AC-BBE9-34CA29F96DFC}" type="slidenum">
              <a:rPr lang="fr-BE">
                <a:cs typeface="Arial" charset="0"/>
              </a:rPr>
              <a:pPr defTabSz="446088" fontAlgn="base">
                <a:spcBef>
                  <a:spcPct val="0"/>
                </a:spcBef>
                <a:spcAft>
                  <a:spcPct val="0"/>
                </a:spcAft>
                <a:defRPr/>
              </a:pPr>
              <a:t>36</a:t>
            </a:fld>
            <a:endParaRPr lang="it-IT">
              <a:cs typeface="Arial" charset="0"/>
            </a:endParaRPr>
          </a:p>
        </p:txBody>
      </p:sp>
      <p:sp>
        <p:nvSpPr>
          <p:cNvPr id="107524" name="Rectangle 6"/>
          <p:cNvSpPr>
            <a:spLocks noChangeArrowheads="1"/>
          </p:cNvSpPr>
          <p:nvPr/>
        </p:nvSpPr>
        <p:spPr bwMode="auto">
          <a:xfrm>
            <a:off x="2165350" y="6008688"/>
            <a:ext cx="4787900" cy="646112"/>
          </a:xfrm>
          <a:prstGeom prst="rect">
            <a:avLst/>
          </a:prstGeom>
          <a:noFill/>
          <a:ln w="9525">
            <a:noFill/>
            <a:miter lim="800000"/>
            <a:headEnd/>
            <a:tailEnd/>
          </a:ln>
        </p:spPr>
        <p:txBody>
          <a:bodyPr>
            <a:spAutoFit/>
          </a:bodyPr>
          <a:lstStyle/>
          <a:p>
            <a:pPr algn="ctr"/>
            <a:r>
              <a:rPr lang="it-IT" sz="1800" b="1">
                <a:latin typeface="Calibri" pitchFamily="34" charset="0"/>
              </a:rPr>
              <a:t>Gli acciai inossidabili ferritici e duplex (ossia ferritici-austenitici) sono immuni a SCC</a:t>
            </a:r>
          </a:p>
        </p:txBody>
      </p:sp>
      <p:sp>
        <p:nvSpPr>
          <p:cNvPr id="107525" name="AutoShape 2" descr="https://encrypted-tbn3.gstatic.com/images?q=tbn:ANd9GcSUKu9DdG1me6bhEK9l3RVhG0kdfCeY1DW9VCD1dfjjDRudlJAYJw"/>
          <p:cNvSpPr>
            <a:spLocks noChangeAspect="1" noChangeArrowheads="1"/>
          </p:cNvSpPr>
          <p:nvPr/>
        </p:nvSpPr>
        <p:spPr bwMode="auto">
          <a:xfrm>
            <a:off x="155575" y="-669925"/>
            <a:ext cx="3267075" cy="1400175"/>
          </a:xfrm>
          <a:prstGeom prst="rect">
            <a:avLst/>
          </a:prstGeom>
          <a:noFill/>
          <a:ln w="9525">
            <a:noFill/>
            <a:miter lim="800000"/>
            <a:headEnd/>
            <a:tailEnd/>
          </a:ln>
        </p:spPr>
        <p:txBody>
          <a:bodyPr/>
          <a:lstStyle/>
          <a:p>
            <a:endParaRPr lang="it-IT">
              <a:latin typeface="Calibri" pitchFamily="34" charset="0"/>
            </a:endParaRPr>
          </a:p>
        </p:txBody>
      </p:sp>
      <p:grpSp>
        <p:nvGrpSpPr>
          <p:cNvPr id="107526" name="Group 11"/>
          <p:cNvGrpSpPr>
            <a:grpSpLocks/>
          </p:cNvGrpSpPr>
          <p:nvPr/>
        </p:nvGrpSpPr>
        <p:grpSpPr bwMode="auto">
          <a:xfrm>
            <a:off x="2163763" y="3636963"/>
            <a:ext cx="4816475" cy="2279650"/>
            <a:chOff x="1594550" y="2799902"/>
            <a:chExt cx="4817164" cy="2279374"/>
          </a:xfrm>
        </p:grpSpPr>
        <p:sp>
          <p:nvSpPr>
            <p:cNvPr id="13" name="Oval 12"/>
            <p:cNvSpPr/>
            <p:nvPr/>
          </p:nvSpPr>
          <p:spPr>
            <a:xfrm>
              <a:off x="2559888" y="3687207"/>
              <a:ext cx="2861084" cy="1392069"/>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447582" fontAlgn="auto">
                <a:spcBef>
                  <a:spcPts val="0"/>
                </a:spcBef>
                <a:spcAft>
                  <a:spcPts val="0"/>
                </a:spcAft>
                <a:defRPr/>
              </a:pPr>
              <a:endParaRPr lang="en-GB" sz="1800" b="1" dirty="0">
                <a:solidFill>
                  <a:schemeClr val="tx1"/>
                </a:solidFill>
              </a:endParaRPr>
            </a:p>
          </p:txBody>
        </p:sp>
        <p:sp>
          <p:nvSpPr>
            <p:cNvPr id="14" name="Oval 13"/>
            <p:cNvSpPr/>
            <p:nvPr/>
          </p:nvSpPr>
          <p:spPr>
            <a:xfrm>
              <a:off x="1594550" y="2799902"/>
              <a:ext cx="2862671" cy="1392068"/>
            </a:xfrm>
            <a:prstGeom prst="ellipse">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447582" fontAlgn="auto">
                <a:spcBef>
                  <a:spcPts val="0"/>
                </a:spcBef>
                <a:spcAft>
                  <a:spcPts val="0"/>
                </a:spcAft>
                <a:defRPr/>
              </a:pPr>
              <a:endParaRPr lang="en-GB" sz="1800" b="1" dirty="0">
                <a:solidFill>
                  <a:schemeClr val="tx1"/>
                </a:solidFill>
              </a:endParaRPr>
            </a:p>
          </p:txBody>
        </p:sp>
        <p:sp>
          <p:nvSpPr>
            <p:cNvPr id="15" name="Oval 14"/>
            <p:cNvSpPr/>
            <p:nvPr/>
          </p:nvSpPr>
          <p:spPr>
            <a:xfrm>
              <a:off x="3549042" y="2799902"/>
              <a:ext cx="2862672" cy="1392068"/>
            </a:xfrm>
            <a:prstGeom prst="ellipse">
              <a:avLst/>
            </a:prstGeom>
            <a:noFill/>
          </p:spPr>
          <p:style>
            <a:lnRef idx="2">
              <a:schemeClr val="accent1"/>
            </a:lnRef>
            <a:fillRef idx="1">
              <a:schemeClr val="lt1"/>
            </a:fillRef>
            <a:effectRef idx="0">
              <a:schemeClr val="accent1"/>
            </a:effectRef>
            <a:fontRef idx="minor">
              <a:schemeClr val="dk1"/>
            </a:fontRef>
          </p:style>
          <p:txBody>
            <a:bodyPr anchor="ctr" anchorCtr="1"/>
            <a:lstStyle/>
            <a:p>
              <a:pPr algn="ctr" defTabSz="447582" fontAlgn="auto">
                <a:spcBef>
                  <a:spcPts val="0"/>
                </a:spcBef>
                <a:spcAft>
                  <a:spcPts val="0"/>
                </a:spcAft>
                <a:defRPr/>
              </a:pPr>
              <a:endParaRPr lang="en-GB" sz="1800" b="1" dirty="0">
                <a:solidFill>
                  <a:schemeClr val="tx1"/>
                </a:solidFill>
              </a:endParaRPr>
            </a:p>
          </p:txBody>
        </p:sp>
        <p:sp>
          <p:nvSpPr>
            <p:cNvPr id="107530" name="TextBox 15"/>
            <p:cNvSpPr txBox="1">
              <a:spLocks noChangeArrowheads="1"/>
            </p:cNvSpPr>
            <p:nvPr/>
          </p:nvSpPr>
          <p:spPr bwMode="auto">
            <a:xfrm>
              <a:off x="4854102" y="3318669"/>
              <a:ext cx="1449421" cy="307777"/>
            </a:xfrm>
            <a:prstGeom prst="rect">
              <a:avLst/>
            </a:prstGeom>
            <a:noFill/>
            <a:ln w="9525">
              <a:noFill/>
              <a:miter lim="800000"/>
              <a:headEnd/>
              <a:tailEnd/>
            </a:ln>
          </p:spPr>
          <p:txBody>
            <a:bodyPr>
              <a:spAutoFit/>
            </a:bodyPr>
            <a:lstStyle/>
            <a:p>
              <a:r>
                <a:rPr lang="it-IT" sz="1400" b="1">
                  <a:solidFill>
                    <a:schemeClr val="accent1"/>
                  </a:solidFill>
                  <a:latin typeface="Calibri" pitchFamily="34" charset="0"/>
                </a:rPr>
                <a:t>Ambiente</a:t>
              </a:r>
            </a:p>
          </p:txBody>
        </p:sp>
        <p:sp>
          <p:nvSpPr>
            <p:cNvPr id="107531" name="TextBox 16"/>
            <p:cNvSpPr txBox="1">
              <a:spLocks noChangeArrowheads="1"/>
            </p:cNvSpPr>
            <p:nvPr/>
          </p:nvSpPr>
          <p:spPr bwMode="auto">
            <a:xfrm>
              <a:off x="3628090" y="4423816"/>
              <a:ext cx="1226011" cy="307777"/>
            </a:xfrm>
            <a:prstGeom prst="rect">
              <a:avLst/>
            </a:prstGeom>
            <a:noFill/>
            <a:ln w="9525">
              <a:noFill/>
              <a:miter lim="800000"/>
              <a:headEnd/>
              <a:tailEnd/>
            </a:ln>
          </p:spPr>
          <p:txBody>
            <a:bodyPr>
              <a:spAutoFit/>
            </a:bodyPr>
            <a:lstStyle/>
            <a:p>
              <a:r>
                <a:rPr lang="it-IT" sz="1400" b="1">
                  <a:solidFill>
                    <a:schemeClr val="accent1"/>
                  </a:solidFill>
                  <a:latin typeface="Calibri" pitchFamily="34" charset="0"/>
                </a:rPr>
                <a:t>Sollecitazione</a:t>
              </a:r>
            </a:p>
          </p:txBody>
        </p:sp>
        <p:sp>
          <p:nvSpPr>
            <p:cNvPr id="107532" name="TextBox 17"/>
            <p:cNvSpPr txBox="1">
              <a:spLocks noChangeArrowheads="1"/>
            </p:cNvSpPr>
            <p:nvPr/>
          </p:nvSpPr>
          <p:spPr bwMode="auto">
            <a:xfrm>
              <a:off x="1738190" y="3318669"/>
              <a:ext cx="2214532" cy="307777"/>
            </a:xfrm>
            <a:prstGeom prst="rect">
              <a:avLst/>
            </a:prstGeom>
            <a:noFill/>
            <a:ln w="9525">
              <a:noFill/>
              <a:miter lim="800000"/>
              <a:headEnd/>
              <a:tailEnd/>
            </a:ln>
          </p:spPr>
          <p:txBody>
            <a:bodyPr>
              <a:spAutoFit/>
            </a:bodyPr>
            <a:lstStyle/>
            <a:p>
              <a:r>
                <a:rPr lang="it-IT" sz="1400" b="1">
                  <a:solidFill>
                    <a:schemeClr val="accent1"/>
                  </a:solidFill>
                  <a:latin typeface="Calibri" pitchFamily="34" charset="0"/>
                </a:rPr>
                <a:t>Materiale sensibile</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it-IT" sz="3200"/>
              <a:t>Meccanismo della rottura da tensocorrosione (SCC)</a:t>
            </a:r>
          </a:p>
        </p:txBody>
      </p:sp>
      <p:sp>
        <p:nvSpPr>
          <p:cNvPr id="109570" name="Content Placeholder 9"/>
          <p:cNvSpPr>
            <a:spLocks noGrp="1"/>
          </p:cNvSpPr>
          <p:nvPr>
            <p:ph sz="half" idx="1"/>
          </p:nvPr>
        </p:nvSpPr>
        <p:spPr>
          <a:xfrm>
            <a:off x="457200" y="1600200"/>
            <a:ext cx="4264025" cy="4525963"/>
          </a:xfrm>
        </p:spPr>
        <p:txBody>
          <a:bodyPr/>
          <a:lstStyle/>
          <a:p>
            <a:pPr marL="0" indent="0" algn="just" eaLnBrk="1" hangingPunct="1">
              <a:lnSpc>
                <a:spcPct val="80000"/>
              </a:lnSpc>
              <a:buFont typeface="Wingdings" pitchFamily="2" charset="2"/>
              <a:buNone/>
            </a:pPr>
            <a:r>
              <a:rPr lang="it-IT" sz="2400"/>
              <a:t>L'azione combinata di condizioni ambientali (cloruri/temperatura elevata) e sollecitazione - sia essa applicata, residua o di entrambi i tipi scatena la seguente sequenza di eventi:</a:t>
            </a:r>
          </a:p>
          <a:p>
            <a:pPr marL="914400" lvl="1" indent="-457200" algn="just" eaLnBrk="1" hangingPunct="1">
              <a:lnSpc>
                <a:spcPct val="80000"/>
              </a:lnSpc>
              <a:buFont typeface="Calibri" pitchFamily="34" charset="0"/>
              <a:buAutoNum type="arabicPeriod"/>
            </a:pPr>
            <a:r>
              <a:rPr lang="it-IT" sz="2000"/>
              <a:t>Si manifesta la vaiolatura</a:t>
            </a:r>
          </a:p>
          <a:p>
            <a:pPr marL="914400" lvl="1" indent="-457200" algn="just" eaLnBrk="1" hangingPunct="1">
              <a:lnSpc>
                <a:spcPct val="80000"/>
              </a:lnSpc>
              <a:buFont typeface="Calibri" pitchFamily="34" charset="0"/>
              <a:buAutoNum type="arabicPeriod"/>
            </a:pPr>
            <a:r>
              <a:rPr lang="it-IT" sz="2000"/>
              <a:t>Le fessurazioni cominciano da un punto toccato da vaiolatura</a:t>
            </a:r>
          </a:p>
          <a:p>
            <a:pPr marL="914400" lvl="1" indent="-457200" algn="just" eaLnBrk="1" hangingPunct="1">
              <a:lnSpc>
                <a:spcPct val="80000"/>
              </a:lnSpc>
              <a:buFont typeface="Calibri" pitchFamily="34" charset="0"/>
              <a:buAutoNum type="arabicPeriod"/>
            </a:pPr>
            <a:r>
              <a:rPr lang="it-IT" sz="2000"/>
              <a:t>Le fessurazioni si propagano successivamente attraverso il metallo in modalità transgranulare o intergranulare.</a:t>
            </a:r>
          </a:p>
          <a:p>
            <a:pPr marL="914400" lvl="1" indent="-457200" algn="just" eaLnBrk="1" hangingPunct="1">
              <a:lnSpc>
                <a:spcPct val="80000"/>
              </a:lnSpc>
              <a:buFont typeface="Calibri" pitchFamily="34" charset="0"/>
              <a:buAutoNum type="arabicPeriod"/>
            </a:pPr>
            <a:r>
              <a:rPr lang="it-IT" sz="2000"/>
              <a:t>Si verifica la rottura</a:t>
            </a:r>
          </a:p>
        </p:txBody>
      </p:sp>
      <p:pic>
        <p:nvPicPr>
          <p:cNvPr id="109571" name="Picture 3"/>
          <p:cNvPicPr>
            <a:picLocks noGrp="1" noChangeAspect="1" noChangeArrowheads="1"/>
          </p:cNvPicPr>
          <p:nvPr>
            <p:ph sz="half" idx="2"/>
          </p:nvPr>
        </p:nvPicPr>
        <p:blipFill>
          <a:blip r:embed="rId3"/>
          <a:srcRect/>
          <a:stretch>
            <a:fillRect/>
          </a:stretch>
        </p:blipFill>
        <p:spPr>
          <a:xfrm>
            <a:off x="4805363" y="2116138"/>
            <a:ext cx="3724275" cy="3495675"/>
          </a:xfrm>
        </p:spPr>
      </p:pic>
      <p:sp>
        <p:nvSpPr>
          <p:cNvPr id="109572"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0E32466F-C04A-42B5-BB99-78F27B157CF7}" type="slidenum">
              <a:rPr lang="fr-BE">
                <a:cs typeface="Arial" charset="0"/>
              </a:rPr>
              <a:pPr defTabSz="446088" fontAlgn="base">
                <a:spcBef>
                  <a:spcPct val="0"/>
                </a:spcBef>
                <a:spcAft>
                  <a:spcPct val="0"/>
                </a:spcAft>
                <a:defRPr/>
              </a:pPr>
              <a:t>37</a:t>
            </a:fld>
            <a:endParaRPr lang="it-IT">
              <a:cs typeface="Arial" charset="0"/>
            </a:endParaRPr>
          </a:p>
        </p:txBody>
      </p:sp>
      <p:sp>
        <p:nvSpPr>
          <p:cNvPr id="109573" name="AutoShape 2" descr="http://www.corrosionclinic.com/types_of_corrosion/stress_corrosion_cracking2.jpg"/>
          <p:cNvSpPr>
            <a:spLocks noChangeAspect="1" noChangeArrowheads="1"/>
          </p:cNvSpPr>
          <p:nvPr/>
        </p:nvSpPr>
        <p:spPr bwMode="auto">
          <a:xfrm>
            <a:off x="155575" y="-1355725"/>
            <a:ext cx="3076575" cy="2828925"/>
          </a:xfrm>
          <a:prstGeom prst="rect">
            <a:avLst/>
          </a:prstGeom>
          <a:noFill/>
          <a:ln w="9525">
            <a:noFill/>
            <a:miter lim="800000"/>
            <a:headEnd/>
            <a:tailEnd/>
          </a:ln>
        </p:spPr>
        <p:txBody>
          <a:bodyPr/>
          <a:lstStyle/>
          <a:p>
            <a:endParaRPr lang="it-IT">
              <a:latin typeface="Calibri" pitchFamily="34" charset="0"/>
            </a:endParaRPr>
          </a:p>
        </p:txBody>
      </p:sp>
      <p:sp>
        <p:nvSpPr>
          <p:cNvPr id="109574" name="TextBox 6"/>
          <p:cNvSpPr txBox="1">
            <a:spLocks noChangeArrowheads="1"/>
          </p:cNvSpPr>
          <p:nvPr/>
        </p:nvSpPr>
        <p:spPr bwMode="auto">
          <a:xfrm>
            <a:off x="330200" y="6324600"/>
            <a:ext cx="7891463" cy="354013"/>
          </a:xfrm>
          <a:prstGeom prst="rect">
            <a:avLst/>
          </a:prstGeom>
          <a:noFill/>
          <a:ln w="9525">
            <a:noFill/>
            <a:miter lim="800000"/>
            <a:headEnd/>
            <a:tailEnd/>
          </a:ln>
        </p:spPr>
        <p:txBody>
          <a:bodyPr>
            <a:spAutoFit/>
          </a:bodyPr>
          <a:lstStyle/>
          <a:p>
            <a:r>
              <a:rPr lang="it-IT">
                <a:latin typeface="Calibri" pitchFamily="34" charset="0"/>
              </a:rPr>
              <a:t>Nota: vedere l'appendice per le denominazioni delle norme EN</a:t>
            </a:r>
          </a:p>
        </p:txBody>
      </p:sp>
      <p:sp>
        <p:nvSpPr>
          <p:cNvPr id="109575" name="ZoneTexte 8"/>
          <p:cNvSpPr txBox="1">
            <a:spLocks noChangeArrowheads="1"/>
          </p:cNvSpPr>
          <p:nvPr/>
        </p:nvSpPr>
        <p:spPr bwMode="auto">
          <a:xfrm>
            <a:off x="6667500" y="5380038"/>
            <a:ext cx="1935163" cy="231775"/>
          </a:xfrm>
          <a:prstGeom prst="rect">
            <a:avLst/>
          </a:prstGeom>
          <a:solidFill>
            <a:schemeClr val="bg1"/>
          </a:solidFill>
          <a:ln w="9525">
            <a:noFill/>
            <a:miter lim="800000"/>
            <a:headEnd/>
            <a:tailEnd/>
          </a:ln>
        </p:spPr>
        <p:txBody>
          <a:bodyPr tIns="0">
            <a:spAutoFit/>
          </a:bodyPr>
          <a:lstStyle/>
          <a:p>
            <a:pPr algn="r">
              <a:buSzPct val="100000"/>
            </a:pPr>
            <a:r>
              <a:rPr lang="it-IT" altLang="it-IT" sz="1200" b="1">
                <a:solidFill>
                  <a:srgbClr val="000000"/>
                </a:solidFill>
                <a:latin typeface="Calibri" pitchFamily="34" charset="0"/>
              </a:rPr>
              <a:t>Tenore di cloruri</a:t>
            </a:r>
            <a:r>
              <a:rPr lang="it-IT" altLang="it-IT" sz="1200">
                <a:solidFill>
                  <a:srgbClr val="000000"/>
                </a:solidFill>
                <a:latin typeface="Calibri" pitchFamily="34" charset="0"/>
              </a:rPr>
              <a:t>(in %)</a:t>
            </a:r>
          </a:p>
        </p:txBody>
      </p:sp>
      <p:sp>
        <p:nvSpPr>
          <p:cNvPr id="109576" name="ZoneTexte 14"/>
          <p:cNvSpPr txBox="1">
            <a:spLocks noChangeArrowheads="1"/>
          </p:cNvSpPr>
          <p:nvPr/>
        </p:nvSpPr>
        <p:spPr bwMode="auto">
          <a:xfrm>
            <a:off x="7326313" y="2401888"/>
            <a:ext cx="1038225" cy="292100"/>
          </a:xfrm>
          <a:prstGeom prst="rect">
            <a:avLst/>
          </a:prstGeom>
          <a:solidFill>
            <a:schemeClr val="bg1"/>
          </a:solidFill>
          <a:ln w="19050">
            <a:solidFill>
              <a:schemeClr val="tx1"/>
            </a:solidFill>
            <a:miter lim="800000"/>
            <a:headEnd/>
            <a:tailEnd/>
          </a:ln>
        </p:spPr>
        <p:txBody>
          <a:bodyPr lIns="0" tIns="0" rIns="0" bIns="0">
            <a:spAutoFit/>
          </a:bodyPr>
          <a:lstStyle/>
          <a:p>
            <a:pPr algn="ctr">
              <a:buSzPct val="100000"/>
            </a:pPr>
            <a:r>
              <a:rPr lang="it-IT" altLang="it-IT" sz="900" b="1">
                <a:solidFill>
                  <a:srgbClr val="000000"/>
                </a:solidFill>
                <a:latin typeface="Calibri" pitchFamily="34" charset="0"/>
              </a:rPr>
              <a:t>SAF 2507</a:t>
            </a:r>
          </a:p>
          <a:p>
            <a:pPr algn="ctr">
              <a:buSzPct val="100000"/>
            </a:pPr>
            <a:r>
              <a:rPr lang="it-IT" altLang="it-IT" sz="900" b="1">
                <a:solidFill>
                  <a:srgbClr val="000000"/>
                </a:solidFill>
                <a:latin typeface="Calibri" pitchFamily="34" charset="0"/>
              </a:rPr>
              <a:t>No fessurazione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274638"/>
            <a:ext cx="8229600" cy="704850"/>
          </a:xfrm>
        </p:spPr>
        <p:txBody>
          <a:bodyPr/>
          <a:lstStyle/>
          <a:p>
            <a:pPr eaLnBrk="1" hangingPunct="1"/>
            <a:r>
              <a:rPr lang="it-IT" sz="3200"/>
              <a:t>Evitare la SCC - due opzioni</a:t>
            </a:r>
          </a:p>
        </p:txBody>
      </p:sp>
      <p:pic>
        <p:nvPicPr>
          <p:cNvPr id="111618" name="Picture 2"/>
          <p:cNvPicPr>
            <a:picLocks noChangeAspect="1" noChangeArrowheads="1"/>
          </p:cNvPicPr>
          <p:nvPr/>
        </p:nvPicPr>
        <p:blipFill>
          <a:blip r:embed="rId3"/>
          <a:srcRect/>
          <a:stretch>
            <a:fillRect/>
          </a:stretch>
        </p:blipFill>
        <p:spPr bwMode="auto">
          <a:xfrm>
            <a:off x="452438" y="1126349"/>
            <a:ext cx="3146425" cy="2030412"/>
          </a:xfrm>
          <a:prstGeom prst="rect">
            <a:avLst/>
          </a:prstGeom>
          <a:noFill/>
          <a:ln w="9525">
            <a:noFill/>
            <a:miter lim="800000"/>
            <a:headEnd/>
            <a:tailEnd/>
          </a:ln>
        </p:spPr>
      </p:pic>
      <p:sp>
        <p:nvSpPr>
          <p:cNvPr id="111619" name="TextBox 7"/>
          <p:cNvSpPr txBox="1">
            <a:spLocks noChangeArrowheads="1"/>
          </p:cNvSpPr>
          <p:nvPr/>
        </p:nvSpPr>
        <p:spPr bwMode="auto">
          <a:xfrm>
            <a:off x="3910013" y="1126349"/>
            <a:ext cx="4776787" cy="876300"/>
          </a:xfrm>
          <a:prstGeom prst="rect">
            <a:avLst/>
          </a:prstGeom>
          <a:noFill/>
          <a:ln w="9525">
            <a:noFill/>
            <a:miter lim="800000"/>
            <a:headEnd/>
            <a:tailEnd/>
          </a:ln>
        </p:spPr>
        <p:txBody>
          <a:bodyPr>
            <a:spAutoFit/>
          </a:bodyPr>
          <a:lstStyle/>
          <a:p>
            <a:pPr algn="just"/>
            <a:r>
              <a:rPr lang="it-IT">
                <a:latin typeface="Calibri" pitchFamily="34" charset="0"/>
              </a:rPr>
              <a:t>Il cloruro induce la rottura da tensocorrosione negli acciai inossidabili austenitici standard, cioè 1.4301/ 304 o 1.4401 /316</a:t>
            </a:r>
          </a:p>
        </p:txBody>
      </p:sp>
      <p:sp>
        <p:nvSpPr>
          <p:cNvPr id="111620" name="TextBox 8"/>
          <p:cNvSpPr txBox="1">
            <a:spLocks noChangeArrowheads="1"/>
          </p:cNvSpPr>
          <p:nvPr/>
        </p:nvSpPr>
        <p:spPr bwMode="auto">
          <a:xfrm>
            <a:off x="5627688" y="2913874"/>
            <a:ext cx="3059112" cy="615950"/>
          </a:xfrm>
          <a:prstGeom prst="rect">
            <a:avLst/>
          </a:prstGeom>
          <a:noFill/>
          <a:ln w="9525">
            <a:solidFill>
              <a:schemeClr val="tx1"/>
            </a:solidFill>
            <a:miter lim="800000"/>
            <a:headEnd/>
            <a:tailEnd/>
          </a:ln>
        </p:spPr>
        <p:txBody>
          <a:bodyPr>
            <a:spAutoFit/>
          </a:bodyPr>
          <a:lstStyle/>
          <a:p>
            <a:r>
              <a:rPr lang="it-IT">
                <a:latin typeface="Calibri" pitchFamily="34" charset="0"/>
              </a:rPr>
              <a:t>Scegliere gradi duplex, prezzo più stabile (meno nichel)</a:t>
            </a:r>
          </a:p>
        </p:txBody>
      </p:sp>
      <p:sp>
        <p:nvSpPr>
          <p:cNvPr id="111621" name="TextBox 9"/>
          <p:cNvSpPr txBox="1">
            <a:spLocks noChangeArrowheads="1"/>
          </p:cNvSpPr>
          <p:nvPr/>
        </p:nvSpPr>
        <p:spPr bwMode="auto">
          <a:xfrm>
            <a:off x="452438" y="4935754"/>
            <a:ext cx="3146425" cy="738188"/>
          </a:xfrm>
          <a:prstGeom prst="rect">
            <a:avLst/>
          </a:prstGeom>
          <a:noFill/>
          <a:ln w="9525">
            <a:solidFill>
              <a:schemeClr val="tx1"/>
            </a:solidFill>
            <a:miter lim="800000"/>
            <a:headEnd/>
            <a:tailEnd/>
          </a:ln>
        </p:spPr>
        <p:txBody>
          <a:bodyPr>
            <a:spAutoFit/>
          </a:bodyPr>
          <a:lstStyle/>
          <a:p>
            <a:pPr algn="just"/>
            <a:r>
              <a:rPr lang="it-IT" sz="1400" dirty="0">
                <a:latin typeface="Calibri" pitchFamily="34" charset="0"/>
              </a:rPr>
              <a:t>Scegliere acciai inossidabili austenitici con tenore elevato di Ni e Mo (elevata resistenza alla corrosione)</a:t>
            </a:r>
          </a:p>
        </p:txBody>
      </p:sp>
      <p:cxnSp>
        <p:nvCxnSpPr>
          <p:cNvPr id="12" name="Straight Arrow Connector 11"/>
          <p:cNvCxnSpPr/>
          <p:nvPr/>
        </p:nvCxnSpPr>
        <p:spPr>
          <a:xfrm>
            <a:off x="1908175" y="3221849"/>
            <a:ext cx="0" cy="749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623" name="TextBox 12"/>
          <p:cNvSpPr txBox="1">
            <a:spLocks noChangeArrowheads="1"/>
          </p:cNvSpPr>
          <p:nvPr/>
        </p:nvSpPr>
        <p:spPr bwMode="auto">
          <a:xfrm>
            <a:off x="819150" y="3355199"/>
            <a:ext cx="741363" cy="615950"/>
          </a:xfrm>
          <a:prstGeom prst="rect">
            <a:avLst/>
          </a:prstGeom>
          <a:noFill/>
          <a:ln w="9525">
            <a:noFill/>
            <a:miter lim="800000"/>
            <a:headEnd/>
            <a:tailEnd/>
          </a:ln>
        </p:spPr>
        <p:txBody>
          <a:bodyPr>
            <a:spAutoFit/>
          </a:bodyPr>
          <a:lstStyle/>
          <a:p>
            <a:r>
              <a:rPr lang="it-IT">
                <a:latin typeface="Calibri" pitchFamily="34" charset="0"/>
              </a:rPr>
              <a:t>+Ni</a:t>
            </a:r>
          </a:p>
          <a:p>
            <a:r>
              <a:rPr lang="it-IT">
                <a:latin typeface="Calibri" pitchFamily="34" charset="0"/>
              </a:rPr>
              <a:t>+Mo</a:t>
            </a:r>
          </a:p>
        </p:txBody>
      </p:sp>
      <p:sp>
        <p:nvSpPr>
          <p:cNvPr id="15" name="TextBox 14"/>
          <p:cNvSpPr txBox="1"/>
          <p:nvPr/>
        </p:nvSpPr>
        <p:spPr>
          <a:xfrm>
            <a:off x="1450975" y="4080686"/>
            <a:ext cx="1911350" cy="61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defTabSz="447582" fontAlgn="auto">
              <a:spcBef>
                <a:spcPts val="0"/>
              </a:spcBef>
              <a:spcAft>
                <a:spcPts val="0"/>
              </a:spcAft>
              <a:defRPr/>
            </a:pPr>
            <a:r>
              <a:rPr lang="it-IT"/>
              <a:t>1.4539</a:t>
            </a:r>
          </a:p>
          <a:p>
            <a:pPr algn="ctr" defTabSz="447582" fontAlgn="auto">
              <a:spcBef>
                <a:spcPts val="0"/>
              </a:spcBef>
              <a:spcAft>
                <a:spcPts val="0"/>
              </a:spcAft>
              <a:defRPr/>
            </a:pPr>
            <a:r>
              <a:rPr lang="it-IT"/>
              <a:t>1.4547 (6Mo)</a:t>
            </a:r>
            <a:endParaRPr lang="it-IT" dirty="0"/>
          </a:p>
        </p:txBody>
      </p:sp>
      <p:sp>
        <p:nvSpPr>
          <p:cNvPr id="111625" name="TextBox 15"/>
          <p:cNvSpPr txBox="1">
            <a:spLocks noChangeArrowheads="1"/>
          </p:cNvSpPr>
          <p:nvPr/>
        </p:nvSpPr>
        <p:spPr bwMode="auto">
          <a:xfrm>
            <a:off x="4981575" y="2913874"/>
            <a:ext cx="536575" cy="354012"/>
          </a:xfrm>
          <a:prstGeom prst="rect">
            <a:avLst/>
          </a:prstGeom>
          <a:noFill/>
          <a:ln w="9525">
            <a:noFill/>
            <a:miter lim="800000"/>
            <a:headEnd/>
            <a:tailEnd/>
          </a:ln>
        </p:spPr>
        <p:txBody>
          <a:bodyPr>
            <a:spAutoFit/>
          </a:bodyPr>
          <a:lstStyle/>
          <a:p>
            <a:r>
              <a:rPr lang="it-IT">
                <a:latin typeface="Calibri" pitchFamily="34" charset="0"/>
              </a:rPr>
              <a:t>+Cr</a:t>
            </a:r>
          </a:p>
        </p:txBody>
      </p:sp>
      <p:sp>
        <p:nvSpPr>
          <p:cNvPr id="17" name="TextBox 16"/>
          <p:cNvSpPr txBox="1"/>
          <p:nvPr/>
        </p:nvSpPr>
        <p:spPr>
          <a:xfrm>
            <a:off x="6684963" y="4080686"/>
            <a:ext cx="992187" cy="8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defTabSz="447582" fontAlgn="auto">
              <a:spcBef>
                <a:spcPts val="0"/>
              </a:spcBef>
              <a:spcAft>
                <a:spcPts val="0"/>
              </a:spcAft>
              <a:defRPr/>
            </a:pPr>
            <a:r>
              <a:rPr lang="it-IT"/>
              <a:t>1.4462</a:t>
            </a:r>
          </a:p>
          <a:p>
            <a:pPr algn="ctr" defTabSz="447582" fontAlgn="auto">
              <a:spcBef>
                <a:spcPts val="0"/>
              </a:spcBef>
              <a:spcAft>
                <a:spcPts val="0"/>
              </a:spcAft>
              <a:defRPr/>
            </a:pPr>
            <a:r>
              <a:rPr lang="it-IT"/>
              <a:t>1.4410</a:t>
            </a:r>
          </a:p>
          <a:p>
            <a:pPr algn="ctr" defTabSz="447582" fontAlgn="auto">
              <a:spcBef>
                <a:spcPts val="0"/>
              </a:spcBef>
              <a:spcAft>
                <a:spcPts val="0"/>
              </a:spcAft>
              <a:defRPr/>
            </a:pPr>
            <a:r>
              <a:rPr lang="it-IT"/>
              <a:t>1.4501</a:t>
            </a:r>
            <a:endParaRPr lang="it-IT" dirty="0"/>
          </a:p>
        </p:txBody>
      </p:sp>
      <p:cxnSp>
        <p:nvCxnSpPr>
          <p:cNvPr id="19" name="Straight Arrow Connector 18"/>
          <p:cNvCxnSpPr/>
          <p:nvPr/>
        </p:nvCxnSpPr>
        <p:spPr>
          <a:xfrm>
            <a:off x="3683000" y="3180574"/>
            <a:ext cx="2733675" cy="1338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628" name="Slide Number Placeholder 2"/>
          <p:cNvSpPr>
            <a:spLocks noGrp="1"/>
          </p:cNvSpPr>
          <p:nvPr>
            <p:ph type="sldNum" sz="quarter" idx="12"/>
          </p:nvPr>
        </p:nvSpPr>
        <p:spPr bwMode="auto">
          <a:xfrm>
            <a:off x="8845550" y="6609407"/>
            <a:ext cx="396875" cy="365125"/>
          </a:xfrm>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3A8BAA58-67DC-4DDA-9F90-9AADE7789A42}" type="slidenum">
              <a:rPr lang="fr-BE">
                <a:cs typeface="Arial" charset="0"/>
              </a:rPr>
              <a:pPr defTabSz="446088" fontAlgn="base">
                <a:spcBef>
                  <a:spcPct val="0"/>
                </a:spcBef>
                <a:spcAft>
                  <a:spcPct val="0"/>
                </a:spcAft>
                <a:defRPr/>
              </a:pPr>
              <a:t>38</a:t>
            </a:fld>
            <a:endParaRPr lang="it-IT" dirty="0">
              <a:cs typeface="Arial" charset="0"/>
            </a:endParaRPr>
          </a:p>
        </p:txBody>
      </p:sp>
      <p:sp>
        <p:nvSpPr>
          <p:cNvPr id="14" name="Rectangle à coins arrondis 17"/>
          <p:cNvSpPr/>
          <p:nvPr/>
        </p:nvSpPr>
        <p:spPr>
          <a:xfrm>
            <a:off x="218660" y="5791086"/>
            <a:ext cx="8468140" cy="11015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FF0000"/>
                </a:solidFill>
                <a:hlinkClick r:id="rId4"/>
              </a:rPr>
              <a:t>Gli acciai inossidabili ferritici e duplex sono immuni al fenomeno di tensocorrosione – stress corrosion cracking – (perché la matrice ferritica, diversamente da quella austenitica, non è sensibile a questo tipo di corrosione). Per maggiori informazioni su questi tipi di acciai vedere il Modulo 04</a:t>
            </a:r>
            <a:endParaRPr 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rtlCol="0">
            <a:normAutofit fontScale="90000"/>
          </a:bodyPr>
          <a:lstStyle/>
          <a:p>
            <a:pPr eaLnBrk="1" fontAlgn="auto" hangingPunct="1">
              <a:spcAft>
                <a:spcPts val="0"/>
              </a:spcAft>
              <a:defRPr/>
            </a:pPr>
            <a:r>
              <a:rPr lang="it-IT" dirty="0"/>
              <a:t>4. Come scegliere l'acciaio inossidabile giusto per una resistenza alla corrosione adeguata</a:t>
            </a:r>
          </a:p>
        </p:txBody>
      </p:sp>
      <p:sp>
        <p:nvSpPr>
          <p:cNvPr id="6" name="Subtitle 5"/>
          <p:cNvSpPr>
            <a:spLocks noGrp="1"/>
          </p:cNvSpPr>
          <p:nvPr>
            <p:ph idx="1"/>
          </p:nvPr>
        </p:nvSpPr>
        <p:spPr>
          <a:xfrm>
            <a:off x="457200" y="2484438"/>
            <a:ext cx="8229600" cy="1889125"/>
          </a:xfrm>
        </p:spPr>
        <p:txBody>
          <a:bodyPr rtlCol="0">
            <a:normAutofit/>
          </a:bodyPr>
          <a:lstStyle/>
          <a:p>
            <a:pPr marL="0" indent="0" eaLnBrk="1" fontAlgn="auto" hangingPunct="1">
              <a:spcAft>
                <a:spcPts val="0"/>
              </a:spcAft>
              <a:buFont typeface="Wingdings" pitchFamily="2" charset="2"/>
              <a:buNone/>
              <a:defRPr/>
            </a:pPr>
            <a:r>
              <a:rPr lang="it-IT" dirty="0"/>
              <a:t>Due situazioni diverse:</a:t>
            </a:r>
          </a:p>
          <a:p>
            <a:pPr marL="514350" indent="-514350" eaLnBrk="1" fontAlgn="auto" hangingPunct="1">
              <a:spcAft>
                <a:spcPts val="0"/>
              </a:spcAft>
              <a:buFont typeface="+mj-lt"/>
              <a:buAutoNum type="arabicPeriod"/>
              <a:defRPr/>
            </a:pPr>
            <a:r>
              <a:rPr lang="it-IT" dirty="0"/>
              <a:t>Applicazioni strutturali </a:t>
            </a:r>
            <a:r>
              <a:rPr lang="it-IT" baseline="30000" dirty="0"/>
              <a:t>10a</a:t>
            </a:r>
          </a:p>
          <a:p>
            <a:pPr marL="514350" indent="-514350" eaLnBrk="1" fontAlgn="auto" hangingPunct="1">
              <a:spcAft>
                <a:spcPts val="0"/>
              </a:spcAft>
              <a:buFont typeface="+mj-lt"/>
              <a:buAutoNum type="arabicPeriod"/>
              <a:defRPr/>
            </a:pPr>
            <a:r>
              <a:rPr lang="it-IT" dirty="0"/>
              <a:t>Altre applicazioni </a:t>
            </a:r>
            <a:r>
              <a:rPr lang="it-IT" baseline="30000" dirty="0"/>
              <a:t>10b</a:t>
            </a:r>
          </a:p>
        </p:txBody>
      </p:sp>
      <p:sp>
        <p:nvSpPr>
          <p:cNvPr id="113667"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C900F9E5-57DB-4E23-9754-7D40335DA660}" type="slidenum">
              <a:rPr lang="fr-BE">
                <a:cs typeface="Arial" charset="0"/>
              </a:rPr>
              <a:pPr defTabSz="446088" fontAlgn="base">
                <a:spcBef>
                  <a:spcPct val="0"/>
                </a:spcBef>
                <a:spcAft>
                  <a:spcPct val="0"/>
                </a:spcAft>
                <a:defRPr/>
              </a:pPr>
              <a:t>39</a:t>
            </a:fld>
            <a:endParaRPr lang="it-IT">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La maggior parte dei materiali è soggetta a decadimento nel tempo</a:t>
            </a:r>
            <a:endParaRPr lang="it-IT" dirty="0"/>
          </a:p>
        </p:txBody>
      </p:sp>
      <p:graphicFrame>
        <p:nvGraphicFramePr>
          <p:cNvPr id="4" name="Content Placeholder 3"/>
          <p:cNvGraphicFramePr>
            <a:graphicFrameLocks noGrp="1"/>
          </p:cNvGraphicFramePr>
          <p:nvPr>
            <p:ph idx="1"/>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t>Materiale</a:t>
                      </a:r>
                      <a:endParaRPr lang="it-IT" dirty="0"/>
                    </a:p>
                  </a:txBody>
                  <a:tcPr/>
                </a:tc>
                <a:tc>
                  <a:txBody>
                    <a:bodyPr/>
                    <a:lstStyle/>
                    <a:p>
                      <a:r>
                        <a:t>Legno</a:t>
                      </a:r>
                      <a:endParaRPr lang="it-IT" dirty="0"/>
                    </a:p>
                  </a:txBody>
                  <a:tcPr/>
                </a:tc>
                <a:tc>
                  <a:txBody>
                    <a:bodyPr/>
                    <a:lstStyle/>
                    <a:p>
                      <a:r>
                        <a:t>Acciaio</a:t>
                      </a:r>
                      <a:endParaRPr lang="it-IT" dirty="0"/>
                    </a:p>
                  </a:txBody>
                  <a:tcPr/>
                </a:tc>
                <a:tc>
                  <a:txBody>
                    <a:bodyPr/>
                    <a:lstStyle/>
                    <a:p>
                      <a:r>
                        <a:t>Calcestruzzo</a:t>
                      </a:r>
                      <a:endParaRPr lang="it-IT"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t>Tipo di decadimento</a:t>
                      </a:r>
                      <a:endParaRPr lang="it-IT" dirty="0">
                        <a:solidFill>
                          <a:schemeClr val="bg1"/>
                        </a:solidFill>
                      </a:endParaRPr>
                    </a:p>
                  </a:txBody>
                  <a:tcPr/>
                </a:tc>
                <a:tc>
                  <a:txBody>
                    <a:bodyPr/>
                    <a:lstStyle/>
                    <a:p>
                      <a:r>
                        <a:t>Funghi</a:t>
                      </a:r>
                      <a:endParaRPr lang="it-IT" dirty="0"/>
                    </a:p>
                    <a:p>
                      <a:r>
                        <a:t>Insetti</a:t>
                      </a:r>
                      <a:endParaRPr lang="it-IT" dirty="0"/>
                    </a:p>
                    <a:p>
                      <a:r>
                        <a:t>Sole+pioggia</a:t>
                      </a:r>
                      <a:endParaRPr lang="it-IT" dirty="0"/>
                    </a:p>
                  </a:txBody>
                  <a:tcPr/>
                </a:tc>
                <a:tc>
                  <a:txBody>
                    <a:bodyPr/>
                    <a:lstStyle/>
                    <a:p>
                      <a:r>
                        <a:t>Ruggine</a:t>
                      </a:r>
                      <a:endParaRPr lang="it-IT" dirty="0"/>
                    </a:p>
                  </a:txBody>
                  <a:tcPr/>
                </a:tc>
                <a:tc>
                  <a:txBody>
                    <a:bodyPr/>
                    <a:lstStyle/>
                    <a:p>
                      <a:r>
                        <a:t>Fessurazione/</a:t>
                      </a:r>
                    </a:p>
                    <a:p>
                      <a:r>
                        <a:t>sfaldamento</a:t>
                      </a:r>
                      <a:endParaRPr lang="it-IT" dirty="0"/>
                    </a:p>
                  </a:txBody>
                  <a:tcPr/>
                </a:tc>
                <a:extLst>
                  <a:ext uri="{0D108BD9-81ED-4DB2-BD59-A6C34878D82A}">
                    <a16:rowId xmlns:a16="http://schemas.microsoft.com/office/drawing/2014/main" val="10002"/>
                  </a:ext>
                </a:extLst>
              </a:tr>
              <a:tr h="911620">
                <a:tc>
                  <a:txBody>
                    <a:bodyPr/>
                    <a:lstStyle/>
                    <a:p>
                      <a:r>
                        <a:t>Azioni che attenuano il danno</a:t>
                      </a:r>
                      <a:endParaRPr lang="it-IT" dirty="0">
                        <a:solidFill>
                          <a:schemeClr val="bg1"/>
                        </a:solidFill>
                      </a:endParaRPr>
                    </a:p>
                  </a:txBody>
                  <a:tcPr/>
                </a:tc>
                <a:tc>
                  <a:txBody>
                    <a:bodyPr/>
                    <a:lstStyle/>
                    <a:p>
                      <a:r>
                        <a:t>Sostanze chimiche</a:t>
                      </a:r>
                      <a:endParaRPr lang="it-IT" dirty="0"/>
                    </a:p>
                    <a:p>
                      <a:r>
                        <a:t>Pittura/vernice</a:t>
                      </a:r>
                      <a:endParaRPr lang="it-IT" dirty="0"/>
                    </a:p>
                  </a:txBody>
                  <a:tcPr/>
                </a:tc>
                <a:tc>
                  <a:txBody>
                    <a:bodyPr/>
                    <a:lstStyle/>
                    <a:p>
                      <a:r>
                        <a:t>Galvanizzazione</a:t>
                      </a:r>
                      <a:endParaRPr lang="it-IT" dirty="0"/>
                    </a:p>
                    <a:p>
                      <a:r>
                        <a:t>Verniciatura</a:t>
                      </a:r>
                      <a:endParaRPr lang="it-IT" dirty="0"/>
                    </a:p>
                  </a:txBody>
                  <a:tcPr/>
                </a:tc>
                <a:tc>
                  <a:txBody>
                    <a:bodyPr/>
                    <a:lstStyle/>
                    <a:p>
                      <a:r>
                        <a:t>Armatura resistente alla corrosione</a:t>
                      </a:r>
                      <a:endParaRPr lang="it-IT" dirty="0"/>
                    </a:p>
                  </a:txBody>
                  <a:tcPr/>
                </a:tc>
                <a:extLst>
                  <a:ext uri="{0D108BD9-81ED-4DB2-BD59-A6C34878D82A}">
                    <a16:rowId xmlns:a16="http://schemas.microsoft.com/office/drawing/2014/main" val="10003"/>
                  </a:ext>
                </a:extLst>
              </a:tr>
            </a:tbl>
          </a:graphicData>
        </a:graphic>
      </p:graphicFrame>
      <p:sp>
        <p:nvSpPr>
          <p:cNvPr id="44058"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72EB6DBA-D160-4FA5-B09B-C87DFCFD840B}" type="slidenum">
              <a:rPr lang="fr-BE">
                <a:cs typeface="Arial" charset="0"/>
              </a:rPr>
              <a:pPr defTabSz="446088" fontAlgn="base">
                <a:spcBef>
                  <a:spcPct val="0"/>
                </a:spcBef>
                <a:spcAft>
                  <a:spcPct val="0"/>
                </a:spcAft>
                <a:defRPr/>
              </a:pPr>
              <a:t>4</a:t>
            </a:fld>
            <a:endParaRPr lang="it-IT">
              <a:cs typeface="Arial" charset="0"/>
            </a:endParaRPr>
          </a:p>
        </p:txBody>
      </p:sp>
      <p:pic>
        <p:nvPicPr>
          <p:cNvPr id="44059" name="Picture 4"/>
          <p:cNvPicPr>
            <a:picLocks noChangeAspect="1"/>
          </p:cNvPicPr>
          <p:nvPr/>
        </p:nvPicPr>
        <p:blipFill>
          <a:blip r:embed="rId3"/>
          <a:srcRect/>
          <a:stretch>
            <a:fillRect/>
          </a:stretch>
        </p:blipFill>
        <p:spPr bwMode="auto">
          <a:xfrm>
            <a:off x="2638425" y="2136775"/>
            <a:ext cx="1800225" cy="1198563"/>
          </a:xfrm>
          <a:prstGeom prst="rect">
            <a:avLst/>
          </a:prstGeom>
          <a:noFill/>
          <a:ln w="12700">
            <a:solidFill>
              <a:schemeClr val="tx1"/>
            </a:solidFill>
            <a:miter lim="800000"/>
            <a:headEnd/>
            <a:tailEnd/>
          </a:ln>
        </p:spPr>
      </p:pic>
      <p:pic>
        <p:nvPicPr>
          <p:cNvPr id="44060" name="Picture 5"/>
          <p:cNvPicPr>
            <a:picLocks noChangeAspect="1"/>
          </p:cNvPicPr>
          <p:nvPr/>
        </p:nvPicPr>
        <p:blipFill>
          <a:blip r:embed="rId4"/>
          <a:srcRect/>
          <a:stretch>
            <a:fillRect/>
          </a:stretch>
        </p:blipFill>
        <p:spPr bwMode="auto">
          <a:xfrm>
            <a:off x="4675188" y="2138363"/>
            <a:ext cx="1800225" cy="1198562"/>
          </a:xfrm>
          <a:prstGeom prst="rect">
            <a:avLst/>
          </a:prstGeom>
          <a:noFill/>
          <a:ln w="12700">
            <a:solidFill>
              <a:schemeClr val="tx1"/>
            </a:solidFill>
            <a:miter lim="800000"/>
            <a:headEnd/>
            <a:tailEnd/>
          </a:ln>
        </p:spPr>
      </p:pic>
      <p:pic>
        <p:nvPicPr>
          <p:cNvPr id="44061" name="Picture 6"/>
          <p:cNvPicPr>
            <a:picLocks noChangeAspect="1"/>
          </p:cNvPicPr>
          <p:nvPr/>
        </p:nvPicPr>
        <p:blipFill>
          <a:blip r:embed="rId5"/>
          <a:srcRect/>
          <a:stretch>
            <a:fillRect/>
          </a:stretch>
        </p:blipFill>
        <p:spPr bwMode="auto">
          <a:xfrm>
            <a:off x="6737350" y="2138363"/>
            <a:ext cx="1800225" cy="1198562"/>
          </a:xfrm>
          <a:prstGeom prst="rect">
            <a:avLst/>
          </a:prstGeom>
          <a:noFill/>
          <a:ln w="12700">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it-IT"/>
              <a:t> 4 - 1 Applicazioni strutturali</a:t>
            </a:r>
          </a:p>
        </p:txBody>
      </p:sp>
      <p:sp>
        <p:nvSpPr>
          <p:cNvPr id="115714" name="Subtitle 2"/>
          <p:cNvSpPr>
            <a:spLocks noGrp="1"/>
          </p:cNvSpPr>
          <p:nvPr>
            <p:ph idx="1"/>
          </p:nvPr>
        </p:nvSpPr>
        <p:spPr/>
        <p:txBody>
          <a:bodyPr/>
          <a:lstStyle/>
          <a:p>
            <a:pPr marL="0" indent="0" algn="just" eaLnBrk="1" hangingPunct="1">
              <a:lnSpc>
                <a:spcPct val="80000"/>
              </a:lnSpc>
              <a:buFont typeface="Wingdings" pitchFamily="2" charset="2"/>
              <a:buNone/>
            </a:pPr>
            <a:r>
              <a:rPr lang="it-IT" sz="2500"/>
              <a:t>L'Eurocodice 1-4 fornisce una procedura per scegliere un grado adeguato di acciaio inossidabile per l'ambiente di servizio degli elementi strutturali. (Notare che attualmente - ossia nov. 2014 - le raccomandazioni dell'Evolution Group per EN 1993-1-4 non sono ancora state applicate)</a:t>
            </a:r>
          </a:p>
          <a:p>
            <a:pPr marL="0" indent="0" algn="just" eaLnBrk="1" hangingPunct="1">
              <a:lnSpc>
                <a:spcPct val="80000"/>
              </a:lnSpc>
            </a:pPr>
            <a:endParaRPr lang="it-IT" sz="2500"/>
          </a:p>
          <a:p>
            <a:pPr marL="0" indent="0" algn="just" eaLnBrk="1" hangingPunct="1">
              <a:lnSpc>
                <a:spcPct val="80000"/>
              </a:lnSpc>
              <a:buFont typeface="Wingdings" pitchFamily="2" charset="2"/>
              <a:buNone/>
            </a:pPr>
            <a:r>
              <a:rPr lang="it-IT" sz="2500"/>
              <a:t>Questa procedura sarà descritta nelle prossime slide</a:t>
            </a:r>
          </a:p>
          <a:p>
            <a:pPr marL="0" indent="0" algn="just" eaLnBrk="1" hangingPunct="1">
              <a:lnSpc>
                <a:spcPct val="80000"/>
              </a:lnSpc>
              <a:buFont typeface="Wingdings" pitchFamily="2" charset="2"/>
              <a:buNone/>
            </a:pPr>
            <a:r>
              <a:rPr lang="it-IT" sz="2500"/>
              <a:t>È applicabile a:</a:t>
            </a:r>
          </a:p>
          <a:p>
            <a:pPr marL="0" indent="0" algn="just" eaLnBrk="1" hangingPunct="1">
              <a:lnSpc>
                <a:spcPct val="80000"/>
              </a:lnSpc>
            </a:pPr>
            <a:r>
              <a:rPr lang="it-IT" sz="2000"/>
              <a:t>Elementi</a:t>
            </a:r>
            <a:r>
              <a:rPr lang="it-IT" sz="2500"/>
              <a:t> </a:t>
            </a:r>
            <a:r>
              <a:rPr lang="it-IT" sz="2000"/>
              <a:t>portanti</a:t>
            </a:r>
            <a:r>
              <a:rPr lang="it-IT" sz="2500"/>
              <a:t> </a:t>
            </a:r>
            <a:endParaRPr lang="it-IT" sz="2000"/>
          </a:p>
          <a:p>
            <a:pPr marL="0" indent="0" algn="just" eaLnBrk="1" hangingPunct="1">
              <a:lnSpc>
                <a:spcPct val="80000"/>
              </a:lnSpc>
            </a:pPr>
            <a:r>
              <a:rPr lang="it-IT" sz="2000"/>
              <a:t>Uso esterno</a:t>
            </a:r>
          </a:p>
          <a:p>
            <a:pPr marL="0" indent="0" algn="just" eaLnBrk="1" hangingPunct="1">
              <a:lnSpc>
                <a:spcPct val="80000"/>
              </a:lnSpc>
            </a:pPr>
            <a:r>
              <a:rPr lang="it-IT" sz="2000"/>
              <a:t>Ambienti</a:t>
            </a:r>
            <a:r>
              <a:rPr lang="it-IT" sz="2500"/>
              <a:t> </a:t>
            </a:r>
            <a:r>
              <a:rPr lang="it-IT" sz="2000"/>
              <a:t>senza</a:t>
            </a:r>
            <a:r>
              <a:rPr lang="it-IT" sz="2500"/>
              <a:t> </a:t>
            </a:r>
            <a:r>
              <a:rPr lang="it-IT" sz="2000"/>
              <a:t>frequente immersione in acqua marina</a:t>
            </a:r>
          </a:p>
          <a:p>
            <a:pPr marL="0" indent="0" algn="just" eaLnBrk="1" hangingPunct="1">
              <a:lnSpc>
                <a:spcPct val="80000"/>
              </a:lnSpc>
            </a:pPr>
            <a:r>
              <a:rPr lang="it-IT" sz="2000"/>
              <a:t>pH compreso tra 4 e 10</a:t>
            </a:r>
          </a:p>
          <a:p>
            <a:pPr marL="0" indent="0" algn="just" eaLnBrk="1" hangingPunct="1">
              <a:lnSpc>
                <a:spcPct val="80000"/>
              </a:lnSpc>
            </a:pPr>
            <a:r>
              <a:rPr lang="it-IT" sz="2000"/>
              <a:t>Esposizione al flusso dell’agente aggressivo</a:t>
            </a:r>
          </a:p>
        </p:txBody>
      </p:sp>
      <p:sp>
        <p:nvSpPr>
          <p:cNvPr id="1157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D37DE45-E9E2-4A6D-9724-CD131493C884}" type="slidenum">
              <a:rPr lang="fr-BE">
                <a:cs typeface="Arial" charset="0"/>
              </a:rPr>
              <a:pPr defTabSz="446088" fontAlgn="base">
                <a:spcBef>
                  <a:spcPct val="0"/>
                </a:spcBef>
                <a:spcAft>
                  <a:spcPct val="0"/>
                </a:spcAft>
                <a:defRPr/>
              </a:pPr>
              <a:t>40</a:t>
            </a:fld>
            <a:endParaRPr lang="it-IT">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p:txBody>
          <a:bodyPr/>
          <a:lstStyle/>
          <a:p>
            <a:pPr eaLnBrk="1" hangingPunct="1"/>
            <a:r>
              <a:rPr lang="it-IT"/>
              <a:t>Come funziona la procedura</a:t>
            </a:r>
          </a:p>
        </p:txBody>
      </p:sp>
      <p:sp>
        <p:nvSpPr>
          <p:cNvPr id="5" name="Content Placeholder 4"/>
          <p:cNvSpPr>
            <a:spLocks noGrp="1"/>
          </p:cNvSpPr>
          <p:nvPr>
            <p:ph idx="1"/>
          </p:nvPr>
        </p:nvSpPr>
        <p:spPr/>
        <p:txBody>
          <a:bodyPr rtlCol="0">
            <a:normAutofit fontScale="70000" lnSpcReduction="20000"/>
          </a:bodyPr>
          <a:lstStyle/>
          <a:p>
            <a:pPr marL="514350" indent="-514350" eaLnBrk="1" fontAlgn="auto" hangingPunct="1">
              <a:spcAft>
                <a:spcPts val="0"/>
              </a:spcAft>
              <a:buFont typeface="+mj-lt"/>
              <a:buAutoNum type="arabicPeriod"/>
              <a:defRPr/>
            </a:pPr>
            <a:r>
              <a:rPr lang="it-IT"/>
              <a:t>L'ambiente è valutato mediante un fattore di resistenza alla corrosione (CRF) costituito da 3 componenti (CRF= F1+F2+F3) dove</a:t>
            </a:r>
            <a:endParaRPr lang="it-IT" dirty="0"/>
          </a:p>
          <a:p>
            <a:pPr marL="971550" lvl="1" indent="-514350" eaLnBrk="1" fontAlgn="auto" hangingPunct="1">
              <a:spcAft>
                <a:spcPts val="0"/>
              </a:spcAft>
              <a:buFont typeface="+mj-lt"/>
              <a:buAutoNum type="alphaLcParenR"/>
              <a:defRPr/>
            </a:pPr>
            <a:r>
              <a:rPr lang="it-IT"/>
              <a:t>F1  giudica il rischio di esposizione ai cloruri dell'acqua salata o dei sali antighiaccio</a:t>
            </a:r>
          </a:p>
          <a:p>
            <a:pPr marL="971550" lvl="1" indent="-514350" eaLnBrk="1" fontAlgn="auto" hangingPunct="1">
              <a:spcAft>
                <a:spcPts val="0"/>
              </a:spcAft>
              <a:buFont typeface="+mj-lt"/>
              <a:buAutoNum type="alphaLcParenR"/>
              <a:defRPr/>
            </a:pPr>
            <a:r>
              <a:rPr lang="it-IT"/>
              <a:t>F2  giudica il rischio di esposizione al biossido di zolfo</a:t>
            </a:r>
          </a:p>
          <a:p>
            <a:pPr marL="971550" lvl="1" indent="-514350" eaLnBrk="1" fontAlgn="auto" hangingPunct="1">
              <a:spcAft>
                <a:spcPts val="0"/>
              </a:spcAft>
              <a:buFont typeface="+mj-lt"/>
              <a:buAutoNum type="alphaLcParenR"/>
              <a:defRPr/>
            </a:pPr>
            <a:r>
              <a:rPr lang="it-IT"/>
              <a:t>F3  giudica il regime di pulizia o l'esposizione al lavaggio con la pioggia </a:t>
            </a:r>
          </a:p>
          <a:p>
            <a:pPr marL="514350" indent="-514350" eaLnBrk="1" fontAlgn="auto" hangingPunct="1">
              <a:spcAft>
                <a:spcPts val="0"/>
              </a:spcAft>
              <a:buFont typeface="+mj-lt"/>
              <a:buAutoNum type="arabicPeriod"/>
              <a:defRPr/>
            </a:pPr>
            <a:r>
              <a:rPr lang="it-IT"/>
              <a:t>Una tabella corrispondente indica la classe CRC corrispondente a una determinata CRF</a:t>
            </a:r>
          </a:p>
          <a:p>
            <a:pPr marL="514350" indent="-514350" eaLnBrk="1" fontAlgn="auto" hangingPunct="1">
              <a:spcAft>
                <a:spcPts val="0"/>
              </a:spcAft>
              <a:buFont typeface="+mj-lt"/>
              <a:buAutoNum type="arabicPeriod"/>
              <a:defRPr/>
            </a:pPr>
            <a:r>
              <a:rPr lang="it-IT"/>
              <a:t>I gradi dell'acciaio inossidabile sono collocati nelle classi di resistenza alla corrosione (CRC) da I a V a seconda del valore CRF</a:t>
            </a:r>
          </a:p>
          <a:p>
            <a:pPr marL="514350" indent="-514350" eaLnBrk="1" fontAlgn="auto" hangingPunct="1">
              <a:spcAft>
                <a:spcPts val="0"/>
              </a:spcAft>
              <a:buFont typeface="+mj-lt"/>
              <a:buAutoNum type="arabicPeriod"/>
              <a:defRPr/>
            </a:pPr>
            <a:endParaRPr lang="it-IT" dirty="0"/>
          </a:p>
          <a:p>
            <a:pPr marL="0" indent="0" eaLnBrk="1" fontAlgn="auto" hangingPunct="1">
              <a:spcAft>
                <a:spcPts val="0"/>
              </a:spcAft>
              <a:buFont typeface="Wingdings" pitchFamily="2" charset="2"/>
              <a:buNone/>
              <a:defRPr/>
            </a:pPr>
            <a:r>
              <a:rPr lang="it-IT"/>
              <a:t>Le tabelle saranno mostrate nelle prossime 4 slide</a:t>
            </a:r>
          </a:p>
        </p:txBody>
      </p:sp>
      <p:sp>
        <p:nvSpPr>
          <p:cNvPr id="117763"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EF36B3C3-29E5-4F86-BFC8-382A55010447}" type="slidenum">
              <a:rPr lang="fr-BE">
                <a:cs typeface="Arial" charset="0"/>
              </a:rPr>
              <a:pPr defTabSz="446088" fontAlgn="base">
                <a:spcBef>
                  <a:spcPct val="0"/>
                </a:spcBef>
                <a:spcAft>
                  <a:spcPct val="0"/>
                </a:spcAft>
                <a:defRPr/>
              </a:pPr>
              <a:t>41</a:t>
            </a:fld>
            <a:endParaRPr lang="it-IT">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7488" y="136525"/>
          <a:ext cx="8639176" cy="651256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r>
                        <a:rPr lang="fr-BE" sz="3000" b="1" dirty="0"/>
                        <a:t>F</a:t>
                      </a:r>
                      <a:r>
                        <a:rPr lang="fr-BE" sz="3000" b="1" baseline="-25000" dirty="0"/>
                        <a:t>1</a:t>
                      </a:r>
                      <a:r>
                        <a:t>  </a:t>
                      </a:r>
                      <a:r>
                        <a:rPr lang="fr-BE" sz="3000" b="1" dirty="0"/>
                        <a:t>Rischio di esposizione al CI (acqua salata o sali</a:t>
                      </a:r>
                      <a:r>
                        <a:t> </a:t>
                      </a:r>
                      <a:r>
                        <a:rPr lang="fr-BE" sz="3000" b="1" baseline="0" dirty="0"/>
                        <a:t>antighiaccio)</a:t>
                      </a:r>
                      <a:endParaRPr lang="it-IT" sz="3000" b="1"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r>
                        <a:rPr lang="fr-BE" sz="1500" dirty="0"/>
                        <a:t>Nota: M è la distanza dal mare e S è la distanza</a:t>
                      </a:r>
                      <a:r>
                        <a:t> </a:t>
                      </a:r>
                      <a:r>
                        <a:rPr lang="fr-BE" sz="1500" baseline="0" dirty="0"/>
                        <a:t>dalle</a:t>
                      </a:r>
                      <a:r>
                        <a:t> </a:t>
                      </a:r>
                      <a:r>
                        <a:rPr lang="fr-BE" sz="1500" baseline="0" dirty="0"/>
                        <a:t>strade</a:t>
                      </a:r>
                      <a:r>
                        <a:t> </a:t>
                      </a:r>
                      <a:r>
                        <a:rPr lang="fr-BE" sz="1500" baseline="0" dirty="0"/>
                        <a:t>con</a:t>
                      </a:r>
                      <a:r>
                        <a:t> </a:t>
                      </a:r>
                      <a:r>
                        <a:rPr lang="fr-BE" sz="1500" baseline="0" dirty="0"/>
                        <a:t>sali</a:t>
                      </a:r>
                      <a:r>
                        <a:t> </a:t>
                      </a:r>
                      <a:r>
                        <a:rPr lang="fr-BE" sz="1500" baseline="0" dirty="0"/>
                        <a:t>antighiaccio</a:t>
                      </a:r>
                      <a:endParaRPr lang="it-IT" sz="15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800" b="1" dirty="0"/>
                        <a:t>1</a:t>
                      </a:r>
                      <a:endParaRPr lang="it-IT" sz="1800" b="1" dirty="0"/>
                    </a:p>
                  </a:txBody>
                  <a:tcPr anchor="ctr"/>
                </a:tc>
                <a:tc gridSpan="2">
                  <a:txBody>
                    <a:bodyPr/>
                    <a:lstStyle/>
                    <a:p>
                      <a:r>
                        <a:rPr lang="fr-BE" sz="1800" b="1" dirty="0"/>
                        <a:t>Ambiente</a:t>
                      </a:r>
                      <a:r>
                        <a:t> </a:t>
                      </a:r>
                      <a:r>
                        <a:rPr lang="fr-BE" sz="1800" b="1" baseline="0" dirty="0"/>
                        <a:t>controllato</a:t>
                      </a:r>
                      <a:r>
                        <a:t> </a:t>
                      </a:r>
                      <a:r>
                        <a:rPr lang="fr-BE" sz="1800" b="1" baseline="0" dirty="0"/>
                        <a:t>internamente</a:t>
                      </a:r>
                      <a:endParaRPr lang="it-IT" sz="1800" b="1" dirty="0"/>
                    </a:p>
                  </a:txBody>
                  <a:tcPr/>
                </a:tc>
                <a:tc hMerge="1">
                  <a:txBody>
                    <a:bodyPr/>
                    <a:lstStyle/>
                    <a:p>
                      <a:endParaRPr lang="nl-BE"/>
                    </a:p>
                  </a:txBody>
                  <a:tcPr/>
                </a:tc>
                <a:extLst>
                  <a:ext uri="{0D108BD9-81ED-4DB2-BD59-A6C34878D82A}">
                    <a16:rowId xmlns:a16="http://schemas.microsoft.com/office/drawing/2014/main" val="10002"/>
                  </a:ext>
                </a:extLst>
              </a:tr>
              <a:tr h="370840">
                <a:tc>
                  <a:txBody>
                    <a:bodyPr/>
                    <a:lstStyle/>
                    <a:p>
                      <a:pPr algn="ctr"/>
                      <a:r>
                        <a:rPr lang="fr-BE" sz="1800" b="1" dirty="0"/>
                        <a:t>0</a:t>
                      </a:r>
                      <a:endParaRPr lang="it-IT" sz="1800" b="1" dirty="0"/>
                    </a:p>
                  </a:txBody>
                  <a:tcPr anchor="ctr"/>
                </a:tc>
                <a:tc>
                  <a:txBody>
                    <a:bodyPr/>
                    <a:lstStyle/>
                    <a:p>
                      <a:r>
                        <a:rPr lang="fr-BE" sz="1800" b="1" dirty="0"/>
                        <a:t>Rischio di esposizione</a:t>
                      </a:r>
                      <a:r>
                        <a:t> </a:t>
                      </a:r>
                      <a:r>
                        <a:rPr lang="fr-BE" sz="1800" b="1" dirty="0"/>
                        <a:t>basso</a:t>
                      </a:r>
                      <a:endParaRPr lang="it-IT" sz="18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&gt; 10 km or S &gt; 0.1 km</a:t>
                      </a:r>
                      <a:endParaRPr lang="it-IT"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800" b="1" dirty="0"/>
                        <a:t>-3</a:t>
                      </a:r>
                      <a:endParaRPr lang="it-IT" sz="1800" b="1" dirty="0"/>
                    </a:p>
                  </a:txBody>
                  <a:tcPr anchor="ctr"/>
                </a:tc>
                <a:tc>
                  <a:txBody>
                    <a:bodyPr/>
                    <a:lstStyle/>
                    <a:p>
                      <a:r>
                        <a:rPr lang="fr-BE" sz="1800" b="1" dirty="0"/>
                        <a:t>Rischio di esposizione</a:t>
                      </a:r>
                      <a:r>
                        <a:t> </a:t>
                      </a:r>
                      <a:r>
                        <a:rPr lang="fr-BE" sz="1800" b="1" baseline="0" dirty="0"/>
                        <a:t>medio</a:t>
                      </a:r>
                      <a:endParaRPr lang="it-IT"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1 km &lt; M ≤ 10 km or 0.01 km &lt; S ≤ 0.1 km</a:t>
                      </a:r>
                      <a:endParaRPr lang="it-IT"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BE" sz="1800" b="1" dirty="0"/>
                        <a:t>-7</a:t>
                      </a:r>
                      <a:endParaRPr lang="it-IT" sz="1800" b="1" dirty="0"/>
                    </a:p>
                  </a:txBody>
                  <a:tcPr anchor="ctr"/>
                </a:tc>
                <a:tc>
                  <a:txBody>
                    <a:bodyPr/>
                    <a:lstStyle/>
                    <a:p>
                      <a:r>
                        <a:rPr lang="fr-BE" sz="1800" b="1" dirty="0"/>
                        <a:t>Rischio di esposizione</a:t>
                      </a:r>
                      <a:r>
                        <a:t> </a:t>
                      </a:r>
                      <a:r>
                        <a:rPr lang="fr-BE" sz="1800" b="1" baseline="0" dirty="0"/>
                        <a:t>alto</a:t>
                      </a:r>
                      <a:endParaRPr lang="it-IT"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solidFill>
                            <a:schemeClr val="tx1">
                              <a:lumMod val="95000"/>
                              <a:lumOff val="5000"/>
                            </a:schemeClr>
                          </a:solidFill>
                        </a:rPr>
                        <a:t>0.25 km </a:t>
                      </a:r>
                      <a:r>
                        <a:rPr lang="fr-BE" sz="1800" b="0" baseline="0" dirty="0"/>
                        <a:t>&lt; M ≤ 1 km or S ≤ 0.01 km</a:t>
                      </a:r>
                      <a:endParaRPr lang="it-IT"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BE" sz="1800" b="1" dirty="0"/>
                        <a:t>-10</a:t>
                      </a:r>
                      <a:endParaRPr lang="it-IT" sz="1800" b="1" dirty="0"/>
                    </a:p>
                  </a:txBody>
                  <a:tcPr anchor="ctr"/>
                </a:tc>
                <a:tc gridSpan="2">
                  <a:txBody>
                    <a:bodyPr/>
                    <a:lstStyle/>
                    <a:p>
                      <a:r>
                        <a:rPr lang="fr-BE" sz="1800" b="1" dirty="0"/>
                        <a:t>Rischio di esposizione altissimo</a:t>
                      </a:r>
                      <a:endParaRPr lang="it-IT" sz="1800" b="1" baseline="0" dirty="0"/>
                    </a:p>
                    <a:p>
                      <a:r>
                        <a:rPr lang="fr-BE" sz="1800" b="0" baseline="0" dirty="0"/>
                        <a:t>Gallerie stradali in cui</a:t>
                      </a:r>
                      <a:r>
                        <a:t> </a:t>
                      </a:r>
                      <a:r>
                        <a:rPr lang="fr-BE" sz="1800" b="0" baseline="0" dirty="0"/>
                        <a:t>si</a:t>
                      </a:r>
                      <a:r>
                        <a:t> </a:t>
                      </a:r>
                      <a:r>
                        <a:rPr lang="fr-BE" sz="1800" b="0" baseline="0" dirty="0"/>
                        <a:t>usa</a:t>
                      </a:r>
                      <a:r>
                        <a:t> </a:t>
                      </a:r>
                      <a:r>
                        <a:rPr lang="fr-BE" sz="1800" b="0" baseline="0" dirty="0"/>
                        <a:t>il sale antighiaccio</a:t>
                      </a:r>
                      <a:r>
                        <a:t> </a:t>
                      </a:r>
                      <a:r>
                        <a:rPr lang="fr-BE" sz="1800" b="0" baseline="0" dirty="0"/>
                        <a:t>o dove i</a:t>
                      </a:r>
                      <a:r>
                        <a:t> </a:t>
                      </a:r>
                      <a:r>
                        <a:rPr lang="fr-BE" sz="1800" b="0" baseline="0" dirty="0"/>
                        <a:t>veicoli</a:t>
                      </a:r>
                      <a:r>
                        <a:t> </a:t>
                      </a:r>
                      <a:r>
                        <a:rPr lang="fr-BE" sz="1800" b="0" baseline="0" dirty="0"/>
                        <a:t>portare sali</a:t>
                      </a:r>
                      <a:r>
                        <a:t> </a:t>
                      </a:r>
                      <a:r>
                        <a:rPr lang="fr-BE" sz="1800" b="0" baseline="0" dirty="0"/>
                        <a:t>antighiaccio</a:t>
                      </a:r>
                      <a:r>
                        <a:t> </a:t>
                      </a:r>
                      <a:r>
                        <a:rPr lang="fr-BE" sz="1800" b="0" baseline="0" dirty="0"/>
                        <a:t>nella galleria</a:t>
                      </a:r>
                      <a:endParaRPr lang="it-IT" sz="18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marL="0" indent="0" algn="ctr">
                        <a:buFontTx/>
                        <a:buNone/>
                      </a:pPr>
                      <a:r>
                        <a:rPr lang="fr-BE" sz="1800" b="1" dirty="0"/>
                        <a:t>-10</a:t>
                      </a:r>
                      <a:endParaRPr lang="it-IT" sz="1800" b="1" dirty="0"/>
                    </a:p>
                  </a:txBody>
                  <a:tcPr anchor="ctr"/>
                </a:tc>
                <a:tc>
                  <a:txBody>
                    <a:bodyPr/>
                    <a:lstStyle/>
                    <a:p>
                      <a:r>
                        <a:rPr lang="fr-BE" sz="1800" b="1" dirty="0"/>
                        <a:t>Rischio di esposizione altissimo</a:t>
                      </a:r>
                      <a:endParaRPr lang="it-IT" sz="1800" b="1" dirty="0"/>
                    </a:p>
                    <a:p>
                      <a:r>
                        <a:rPr lang="fr-BE" sz="1800" b="0" dirty="0"/>
                        <a:t>Costa del Mare del</a:t>
                      </a:r>
                      <a:r>
                        <a:t> </a:t>
                      </a:r>
                      <a:r>
                        <a:rPr lang="fr-BE" sz="1800" b="0" dirty="0"/>
                        <a:t>Nord,</a:t>
                      </a:r>
                      <a:r>
                        <a:t> </a:t>
                      </a:r>
                      <a:r>
                        <a:rPr lang="fr-BE" sz="1800" b="0" dirty="0"/>
                        <a:t>Germania</a:t>
                      </a:r>
                      <a:endParaRPr lang="it-IT" sz="1800" b="0" dirty="0"/>
                    </a:p>
                    <a:p>
                      <a:r>
                        <a:rPr lang="fr-BE" sz="1800" b="0" dirty="0"/>
                        <a:t>Tutte le aree costiere del</a:t>
                      </a:r>
                      <a:r>
                        <a:t> </a:t>
                      </a:r>
                      <a:r>
                        <a:rPr lang="fr-BE" sz="1800" b="0" dirty="0"/>
                        <a:t>Baltico</a:t>
                      </a:r>
                      <a:endParaRPr lang="it-IT" sz="1800" b="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 0.25 km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r h="330192">
                <a:tc rowSpan="2">
                  <a:txBody>
                    <a:bodyPr/>
                    <a:lstStyle/>
                    <a:p>
                      <a:pPr marL="0" indent="0" algn="ctr">
                        <a:buFontTx/>
                        <a:buNone/>
                      </a:pPr>
                      <a:r>
                        <a:rPr lang="fr-BE" sz="1800" b="1" dirty="0"/>
                        <a:t>-15</a:t>
                      </a:r>
                      <a:endParaRPr lang="it-IT" sz="1800" b="1" dirty="0"/>
                    </a:p>
                  </a:txBody>
                  <a:tcPr anchor="ctr"/>
                </a:tc>
                <a:tc>
                  <a:txBody>
                    <a:bodyPr/>
                    <a:lstStyle/>
                    <a:p>
                      <a:r>
                        <a:rPr lang="fr-BE" sz="1800" b="1" dirty="0"/>
                        <a:t>Rischio di esposizione altissimo</a:t>
                      </a:r>
                      <a:endParaRPr lang="it-IT" sz="1800" b="1" baseline="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M </a:t>
                      </a:r>
                      <a:r>
                        <a:rPr lang="fr-BE" sz="1800" b="0" dirty="0"/>
                        <a:t>≤ 0.25 km</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845820">
                <a:tc vMerge="1">
                  <a:txBody>
                    <a:bodyPr/>
                    <a:lstStyle/>
                    <a:p>
                      <a:endParaRPr lang="nl-BE"/>
                    </a:p>
                  </a:txBody>
                  <a:tcPr/>
                </a:tc>
                <a:tc gridSpan="2">
                  <a:txBody>
                    <a:bodyPr/>
                    <a:lstStyle/>
                    <a:p>
                      <a:r>
                        <a:rPr lang="fr-BE" sz="1800" b="0" dirty="0"/>
                        <a:t>Linea costiera atlantica di Portogallo, Spagna, Francia</a:t>
                      </a:r>
                    </a:p>
                    <a:p>
                      <a:r>
                        <a:rPr lang="fr-BE" sz="1800" b="0" baseline="0" dirty="0"/>
                        <a:t>Costiera di Regno Unito, Francia, Belgio, Paesi Bassi, Svezia</a:t>
                      </a:r>
                      <a:r>
                        <a:t> </a:t>
                      </a:r>
                      <a:r>
                        <a:rPr lang="fr-BE" sz="1800" b="0" baseline="0" dirty="0"/>
                        <a:t>meridionale</a:t>
                      </a:r>
                      <a:endParaRPr lang="it-IT" sz="1800" b="0" baseline="0" dirty="0"/>
                    </a:p>
                    <a:p>
                      <a:r>
                        <a:rPr lang="fr-BE" sz="1800" b="0" baseline="0" dirty="0"/>
                        <a:t>Tutte le altre</a:t>
                      </a:r>
                      <a:r>
                        <a:t> </a:t>
                      </a:r>
                      <a:r>
                        <a:rPr lang="fr-BE" sz="1800" b="0" baseline="0" dirty="0"/>
                        <a:t>aree costiere del Regno Unito, Norvegia, Danimarca e Irlanda</a:t>
                      </a:r>
                    </a:p>
                    <a:p>
                      <a:r>
                        <a:rPr lang="fr-BE" sz="1800" b="0" baseline="0" dirty="0"/>
                        <a:t>Costa</a:t>
                      </a:r>
                      <a:r>
                        <a:t> </a:t>
                      </a:r>
                      <a:r>
                        <a:rPr lang="fr-BE" sz="1800" b="0" baseline="0" dirty="0"/>
                        <a:t>mediterranea</a:t>
                      </a:r>
                      <a:endParaRPr lang="it-IT" sz="1800" b="0" dirty="0"/>
                    </a:p>
                  </a:txBody>
                  <a:tcPr>
                    <a:lnT w="12700" cap="flat" cmpd="sng" algn="ctr">
                      <a:noFill/>
                      <a:prstDash val="solid"/>
                      <a:round/>
                      <a:headEnd type="none" w="med" len="med"/>
                      <a:tailEnd type="none" w="med" len="med"/>
                    </a:lnT>
                  </a:tcP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11984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D2E1F694-4340-4BF8-A964-905FB42C3B75}" type="slidenum">
              <a:rPr lang="fr-BE">
                <a:cs typeface="Arial" charset="0"/>
              </a:rPr>
              <a:pPr defTabSz="446088" fontAlgn="base">
                <a:spcBef>
                  <a:spcPct val="0"/>
                </a:spcBef>
                <a:spcAft>
                  <a:spcPct val="0"/>
                </a:spcAft>
                <a:defRPr/>
              </a:pPr>
              <a:t>42</a:t>
            </a:fld>
            <a:endParaRPr lang="it-IT">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7488" y="136525"/>
          <a:ext cx="8639176" cy="556768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3000" b="1" baseline="0" dirty="0"/>
                        <a:t>F</a:t>
                      </a:r>
                      <a:r>
                        <a:rPr lang="fr-BE" sz="3000" b="1" baseline="-25000" dirty="0"/>
                        <a:t>2</a:t>
                      </a:r>
                      <a:r>
                        <a:rPr dirty="0"/>
                        <a:t> </a:t>
                      </a:r>
                      <a:r>
                        <a:rPr lang="fr-BE" sz="3000" b="1" baseline="0" dirty="0"/>
                        <a:t>Rischio di esposizione al</a:t>
                      </a:r>
                      <a:r>
                        <a:rPr dirty="0"/>
                        <a:t> </a:t>
                      </a:r>
                      <a:r>
                        <a:rPr lang="fr-BE" sz="3000" b="1" baseline="0" dirty="0"/>
                        <a:t>biossido di zolfo</a:t>
                      </a:r>
                      <a:endParaRPr lang="it-IT" sz="3000" b="1" baseline="-250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pPr algn="just"/>
                      <a:r>
                        <a:rPr lang="fr-BE" sz="1500" b="0" dirty="0"/>
                        <a:t>Nota: per gli ambienti costieri europei</a:t>
                      </a:r>
                      <a:r>
                        <a:t> </a:t>
                      </a:r>
                      <a:r>
                        <a:rPr lang="fr-BE" sz="1500" b="0" dirty="0"/>
                        <a:t>il valore del biossido</a:t>
                      </a:r>
                      <a:r>
                        <a:t> </a:t>
                      </a:r>
                      <a:r>
                        <a:rPr lang="fr-BE" sz="1500" b="0" dirty="0"/>
                        <a:t>di zolfo è</a:t>
                      </a:r>
                      <a:r>
                        <a:t> </a:t>
                      </a:r>
                      <a:r>
                        <a:rPr lang="fr-BE" sz="1500" b="0" baseline="0" dirty="0"/>
                        <a:t>solitamente</a:t>
                      </a:r>
                      <a:r>
                        <a:t> </a:t>
                      </a:r>
                      <a:r>
                        <a:rPr lang="fr-BE" sz="1500" b="0" baseline="0" dirty="0"/>
                        <a:t>basso. Per gli ambienti</a:t>
                      </a:r>
                      <a:r>
                        <a:t> </a:t>
                      </a:r>
                      <a:r>
                        <a:rPr lang="fr-BE" sz="1500" b="0" baseline="0" dirty="0"/>
                        <a:t>lontani dalla costa il valore di</a:t>
                      </a:r>
                      <a:r>
                        <a:t> </a:t>
                      </a:r>
                      <a:r>
                        <a:rPr lang="fr-BE" sz="1500" b="0" baseline="0" dirty="0"/>
                        <a:t>biossido di zolfo</a:t>
                      </a:r>
                      <a:r>
                        <a:t> </a:t>
                      </a:r>
                      <a:r>
                        <a:rPr lang="fr-BE" sz="1500" b="0" baseline="0" dirty="0"/>
                        <a:t>è</a:t>
                      </a:r>
                      <a:r>
                        <a:t> </a:t>
                      </a:r>
                      <a:r>
                        <a:rPr lang="fr-BE" sz="1500" b="0" baseline="0" dirty="0"/>
                        <a:t>basso o medio. La classificazione 'alto'</a:t>
                      </a:r>
                      <a:r>
                        <a:t> </a:t>
                      </a:r>
                      <a:r>
                        <a:rPr lang="fr-BE" sz="1500" b="0" baseline="0" dirty="0"/>
                        <a:t>è insolita e associata</a:t>
                      </a:r>
                      <a:r>
                        <a:t> </a:t>
                      </a:r>
                      <a:r>
                        <a:rPr lang="fr-BE" sz="1500" b="0" baseline="0" dirty="0"/>
                        <a:t>a</a:t>
                      </a:r>
                      <a:r>
                        <a:t> </a:t>
                      </a:r>
                      <a:r>
                        <a:rPr lang="fr-BE" sz="1500" b="0" baseline="0" dirty="0"/>
                        <a:t>località</a:t>
                      </a:r>
                      <a:r>
                        <a:t> </a:t>
                      </a:r>
                      <a:r>
                        <a:rPr lang="fr-BE" sz="1500" b="0" baseline="0" dirty="0"/>
                        <a:t>industriali</a:t>
                      </a:r>
                      <a:r>
                        <a:t> </a:t>
                      </a:r>
                      <a:r>
                        <a:rPr lang="fr-BE" sz="1500" b="0" baseline="0" dirty="0"/>
                        <a:t>particolarmente intense</a:t>
                      </a:r>
                      <a:r>
                        <a:t> </a:t>
                      </a:r>
                      <a:r>
                        <a:rPr lang="fr-BE" sz="1500" b="0" baseline="0" dirty="0"/>
                        <a:t>o ambienti specifici</a:t>
                      </a:r>
                      <a:r>
                        <a:t> </a:t>
                      </a:r>
                      <a:r>
                        <a:rPr lang="fr-BE" sz="1500" b="0" baseline="0" dirty="0"/>
                        <a:t>come ad esempio gallerie stradali. La deposizione di</a:t>
                      </a:r>
                      <a:r>
                        <a:t> </a:t>
                      </a:r>
                      <a:r>
                        <a:rPr lang="fr-BE" sz="1500" b="0" baseline="0" dirty="0"/>
                        <a:t>biossido di</a:t>
                      </a:r>
                      <a:r>
                        <a:t> </a:t>
                      </a:r>
                      <a:r>
                        <a:rPr lang="fr-BE" sz="1500" b="0" baseline="0" dirty="0"/>
                        <a:t>zolfo</a:t>
                      </a:r>
                      <a:r>
                        <a:t> </a:t>
                      </a:r>
                      <a:r>
                        <a:rPr lang="fr-BE" sz="1500" b="0" baseline="0" dirty="0"/>
                        <a:t>può</a:t>
                      </a:r>
                      <a:r>
                        <a:t> </a:t>
                      </a:r>
                      <a:r>
                        <a:rPr lang="fr-BE" sz="1500" b="0" baseline="0" dirty="0"/>
                        <a:t>essere</a:t>
                      </a:r>
                      <a:r>
                        <a:t> </a:t>
                      </a:r>
                      <a:r>
                        <a:rPr lang="fr-BE" sz="1500" b="0" baseline="0" dirty="0"/>
                        <a:t>valutata</a:t>
                      </a:r>
                      <a:r>
                        <a:t> </a:t>
                      </a:r>
                      <a:r>
                        <a:rPr lang="fr-BE" sz="1500" b="0" baseline="0" dirty="0"/>
                        <a:t>con il metodo descritto nella ISO 9225.</a:t>
                      </a:r>
                      <a:endParaRPr lang="it-IT" sz="1500" b="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500" b="1" dirty="0"/>
                        <a:t>0</a:t>
                      </a:r>
                      <a:endParaRPr lang="it-IT" sz="1500" b="1" dirty="0"/>
                    </a:p>
                  </a:txBody>
                  <a:tcPr anchor="ctr"/>
                </a:tc>
                <a:tc>
                  <a:txBody>
                    <a:bodyPr/>
                    <a:lstStyle/>
                    <a:p>
                      <a:r>
                        <a:rPr lang="fr-BE" sz="1500" b="1" dirty="0"/>
                        <a:t>Rischio di esposizione</a:t>
                      </a:r>
                      <a:r>
                        <a:t> </a:t>
                      </a:r>
                      <a:r>
                        <a:rPr lang="fr-BE" sz="1500" b="1" dirty="0"/>
                        <a:t>basso</a:t>
                      </a:r>
                      <a:endParaRPr lang="it-IT" sz="15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sz="1500" b="0" dirty="0">
                          <a:latin typeface="+mn-lt"/>
                        </a:rPr>
                        <a:t>(&lt;10 µg/m³</a:t>
                      </a:r>
                      <a:r>
                        <a:t> </a:t>
                      </a:r>
                      <a:r>
                        <a:rPr lang="it-IT" sz="1500" b="0" baseline="0" dirty="0">
                          <a:latin typeface="+mn-lt"/>
                        </a:rPr>
                        <a:t>deposizione</a:t>
                      </a:r>
                      <a:r>
                        <a:t> </a:t>
                      </a:r>
                      <a:r>
                        <a:rPr lang="it-IT" sz="1500" b="0" baseline="0" dirty="0">
                          <a:latin typeface="+mn-lt"/>
                        </a:rPr>
                        <a:t>media)</a:t>
                      </a:r>
                      <a:endParaRPr lang="it-IT" sz="1500" b="0" dirty="0">
                        <a:latin typeface="+mn-lt"/>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BE" sz="1500" b="1" dirty="0"/>
                        <a:t>-5</a:t>
                      </a:r>
                      <a:endParaRPr lang="it-IT" sz="1500" b="1" dirty="0"/>
                    </a:p>
                  </a:txBody>
                  <a:tcPr anchor="ctr"/>
                </a:tc>
                <a:tc>
                  <a:txBody>
                    <a:bodyPr/>
                    <a:lstStyle/>
                    <a:p>
                      <a:r>
                        <a:rPr lang="fr-BE" sz="1500" b="1" dirty="0"/>
                        <a:t>Rischio di esposizione</a:t>
                      </a:r>
                      <a:r>
                        <a:t> </a:t>
                      </a:r>
                      <a:r>
                        <a:rPr lang="fr-BE" sz="1500" b="1" baseline="0" dirty="0"/>
                        <a:t>medio</a:t>
                      </a:r>
                      <a:endParaRPr lang="it-IT"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(10 – 90 </a:t>
                      </a:r>
                      <a:r>
                        <a:rPr lang="it-IT" sz="1500" b="0" dirty="0">
                          <a:latin typeface="+mn-lt"/>
                        </a:rPr>
                        <a:t>µg/m³ deposizione</a:t>
                      </a:r>
                      <a:r>
                        <a:t> </a:t>
                      </a:r>
                      <a:r>
                        <a:rPr lang="it-IT" sz="1500" b="0" dirty="0">
                          <a:latin typeface="+mn-lt"/>
                        </a:rPr>
                        <a:t>media)</a:t>
                      </a:r>
                      <a:endParaRPr lang="it-IT"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500" b="1" dirty="0"/>
                        <a:t>-10</a:t>
                      </a:r>
                      <a:endParaRPr lang="it-IT" sz="1500" b="1" dirty="0"/>
                    </a:p>
                  </a:txBody>
                  <a:tcPr anchor="ctr"/>
                </a:tc>
                <a:tc>
                  <a:txBody>
                    <a:bodyPr/>
                    <a:lstStyle/>
                    <a:p>
                      <a:r>
                        <a:rPr lang="fr-BE" sz="1500" b="1" dirty="0"/>
                        <a:t>Rischio di esposizione</a:t>
                      </a:r>
                      <a:r>
                        <a:t> </a:t>
                      </a:r>
                      <a:r>
                        <a:rPr lang="fr-BE" sz="1500" b="1" baseline="0" dirty="0"/>
                        <a:t>alto</a:t>
                      </a:r>
                      <a:endParaRPr lang="it-IT"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(90 – 250 </a:t>
                      </a:r>
                      <a:r>
                        <a:rPr lang="it-IT" sz="1500" b="0" dirty="0">
                          <a:latin typeface="+mn-lt"/>
                        </a:rPr>
                        <a:t>µg/m³ deposizione</a:t>
                      </a:r>
                      <a:r>
                        <a:t> </a:t>
                      </a:r>
                      <a:r>
                        <a:rPr lang="it-IT" sz="1500" b="0" baseline="0" dirty="0">
                          <a:latin typeface="+mn-lt"/>
                        </a:rPr>
                        <a:t>media)</a:t>
                      </a:r>
                      <a:endParaRPr lang="it-IT"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endParaRPr lang="en-GB" sz="15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BE" sz="1500" b="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70840">
                <a:tc gridSpan="3">
                  <a:txBody>
                    <a:bodyPr/>
                    <a:lstStyle/>
                    <a:p>
                      <a:pPr algn="just"/>
                      <a:r>
                        <a:rPr lang="fr-BE" sz="3000" b="1" dirty="0"/>
                        <a:t>F</a:t>
                      </a:r>
                      <a:r>
                        <a:rPr lang="fr-BE" sz="3000" b="1" baseline="-25000" dirty="0"/>
                        <a:t>3</a:t>
                      </a:r>
                      <a:r>
                        <a:rPr dirty="0"/>
                        <a:t> </a:t>
                      </a:r>
                      <a:r>
                        <a:rPr lang="fr-BE" sz="3000" b="1" baseline="0" dirty="0"/>
                        <a:t>Regime</a:t>
                      </a:r>
                      <a:r>
                        <a:rPr dirty="0"/>
                        <a:t> </a:t>
                      </a:r>
                      <a:r>
                        <a:rPr lang="fr-BE" sz="3000" b="1" baseline="0" dirty="0"/>
                        <a:t>di pulizia o esposizione al lavaggio con la pioggia</a:t>
                      </a:r>
                      <a:r>
                        <a:rPr dirty="0"/>
                        <a:t> </a:t>
                      </a:r>
                      <a:br>
                        <a:rPr dirty="0"/>
                      </a:br>
                      <a:r>
                        <a:rPr lang="fr-BE" sz="1500" b="1" baseline="0" dirty="0"/>
                        <a:t>                                                                                                                                                  (se F</a:t>
                      </a:r>
                      <a:r>
                        <a:rPr lang="fr-BE" sz="1500" b="1" baseline="-25000" dirty="0"/>
                        <a:t>1</a:t>
                      </a:r>
                      <a:r>
                        <a:rPr lang="fr-BE" sz="1500" b="1" baseline="0" dirty="0"/>
                        <a:t> + F</a:t>
                      </a:r>
                      <a:r>
                        <a:rPr lang="fr-BE" sz="1500" b="1" baseline="-25000" dirty="0"/>
                        <a:t>2</a:t>
                      </a:r>
                      <a:r>
                        <a:rPr lang="fr-BE" sz="1500" b="1" baseline="0" dirty="0"/>
                        <a:t> = 0, quindi F</a:t>
                      </a:r>
                      <a:r>
                        <a:rPr lang="fr-BE" sz="1500" b="1" baseline="-25000" dirty="0"/>
                        <a:t>3</a:t>
                      </a:r>
                      <a:r>
                        <a:rPr lang="fr-BE" sz="1500" b="1" baseline="0" dirty="0"/>
                        <a:t> = 0)</a:t>
                      </a:r>
                      <a:endParaRPr lang="it-IT" sz="1500" b="1" dirty="0"/>
                    </a:p>
                  </a:txBody>
                  <a:tcPr anchor="ctr"/>
                </a:tc>
                <a:tc hMerge="1">
                  <a:txBody>
                    <a:bodyPr/>
                    <a:lstStyle/>
                    <a:p>
                      <a:endParaRPr lang="en-GB" sz="15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algn="ctr"/>
                      <a:r>
                        <a:rPr lang="fr-BE" sz="1500" b="1" dirty="0"/>
                        <a:t>0</a:t>
                      </a:r>
                      <a:endParaRPr lang="it-IT" sz="1500" b="1" dirty="0"/>
                    </a:p>
                  </a:txBody>
                  <a:tcPr anchor="ctr"/>
                </a:tc>
                <a:tc gridSpan="2">
                  <a:txBody>
                    <a:bodyPr/>
                    <a:lstStyle/>
                    <a:p>
                      <a:r>
                        <a:rPr lang="fr-BE" sz="1500" b="0" dirty="0"/>
                        <a:t>Completamente</a:t>
                      </a:r>
                      <a:r>
                        <a:t> </a:t>
                      </a:r>
                      <a:r>
                        <a:rPr lang="fr-BE" sz="1500" b="0" dirty="0"/>
                        <a:t>esposto al lavaggio con la pioggia</a:t>
                      </a:r>
                      <a:endParaRPr lang="it-IT" sz="1500" b="0" dirty="0"/>
                    </a:p>
                  </a:txBody>
                  <a:tcPr/>
                </a:tc>
                <a:tc hMerge="1">
                  <a:txBody>
                    <a:bodyPr/>
                    <a:lstStyle/>
                    <a:p>
                      <a:endParaRPr lang="nl-BE"/>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-2</a:t>
                      </a:r>
                      <a:endParaRPr lang="it-IT" sz="1500" b="1" dirty="0"/>
                    </a:p>
                  </a:txBody>
                  <a:tcPr anchor="ctr"/>
                </a:tc>
                <a:tc gridSpan="2">
                  <a:txBody>
                    <a:bodyPr/>
                    <a:lstStyle/>
                    <a:p>
                      <a:r>
                        <a:rPr lang="fr-BE" sz="1500" b="0" dirty="0"/>
                        <a:t>Regime</a:t>
                      </a:r>
                      <a:r>
                        <a:t> </a:t>
                      </a:r>
                      <a:r>
                        <a:rPr lang="fr-BE" sz="1500" b="0" dirty="0"/>
                        <a:t>di pulizia</a:t>
                      </a:r>
                      <a:r>
                        <a:t> </a:t>
                      </a:r>
                      <a:r>
                        <a:rPr lang="fr-BE" sz="1500" b="0" dirty="0"/>
                        <a:t>specificato</a:t>
                      </a:r>
                      <a:endParaRPr lang="it-IT" sz="1500" b="0" dirty="0"/>
                    </a:p>
                  </a:txBody>
                  <a:tcPr/>
                </a:tc>
                <a:tc hMerge="1">
                  <a:txBody>
                    <a:bodyPr/>
                    <a:lstStyle/>
                    <a:p>
                      <a:endParaRPr lang="nl-BE"/>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t>-7</a:t>
                      </a:r>
                      <a:endParaRPr lang="it-IT" sz="1500" b="1" dirty="0"/>
                    </a:p>
                  </a:txBody>
                  <a:tcPr anchor="ctr"/>
                </a:tc>
                <a:tc gridSpan="2">
                  <a:txBody>
                    <a:bodyPr/>
                    <a:lstStyle/>
                    <a:p>
                      <a:r>
                        <a:rPr lang="fr-BE" sz="1500" b="0" dirty="0"/>
                        <a:t>Nessun lavaggio con la pioggia o nessuna pulizia</a:t>
                      </a:r>
                      <a:r>
                        <a:t> </a:t>
                      </a:r>
                      <a:r>
                        <a:rPr lang="fr-BE" sz="1500" b="0" baseline="0" dirty="0"/>
                        <a:t>specificata</a:t>
                      </a:r>
                      <a:endParaRPr lang="it-IT" sz="1500" b="0" dirty="0"/>
                    </a:p>
                  </a:txBody>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121896"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F45AF06-24F5-4DFC-9B16-4896FDC99286}" type="slidenum">
              <a:rPr lang="fr-BE">
                <a:cs typeface="Arial" charset="0"/>
              </a:rPr>
              <a:pPr defTabSz="446088" fontAlgn="base">
                <a:spcBef>
                  <a:spcPct val="0"/>
                </a:spcBef>
                <a:spcAft>
                  <a:spcPct val="0"/>
                </a:spcAft>
                <a:defRPr/>
              </a:pPr>
              <a:t>43</a:t>
            </a:fld>
            <a:endParaRPr lang="it-IT">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it-IT"/>
              <a:t>Tabella delle corrispondenze</a:t>
            </a:r>
          </a:p>
        </p:txBody>
      </p:sp>
      <p:graphicFrame>
        <p:nvGraphicFramePr>
          <p:cNvPr id="4" name="Content Placeholder 3"/>
          <p:cNvGraphicFramePr>
            <a:graphicFrameLocks noGrp="1"/>
          </p:cNvGraphicFramePr>
          <p:nvPr>
            <p:ph idx="1"/>
          </p:nvPr>
        </p:nvGraphicFramePr>
        <p:xfrm>
          <a:off x="457200" y="1600200"/>
          <a:ext cx="8229606" cy="2477589"/>
        </p:xfrm>
        <a:graphic>
          <a:graphicData uri="http://schemas.openxmlformats.org/drawingml/2006/table">
            <a:tbl>
              <a:tblPr firstRow="1" bandRow="1">
                <a:tableStyleId>{5940675A-B579-460E-94D1-54222C63F5DA}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baseline="-25000" dirty="0"/>
                        <a:t>Tabella A.2: Determinazione della classe di resistenza alla corrosione CRC</a:t>
                      </a:r>
                      <a:endParaRPr lang="it-IT" sz="2400" b="1" baseline="-25000" dirty="0"/>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just"/>
                      <a:r>
                        <a:rPr lang="it-IT" sz="1600" b="0" dirty="0">
                          <a:latin typeface="+mn-lt"/>
                        </a:rPr>
                        <a:t>Fattore</a:t>
                      </a:r>
                      <a:r>
                        <a:t> </a:t>
                      </a:r>
                      <a:r>
                        <a:rPr lang="it-IT" sz="1600" b="0" baseline="0" dirty="0">
                          <a:latin typeface="+mn-lt"/>
                        </a:rPr>
                        <a:t>di resistenza alla corrosione (CRF)</a:t>
                      </a:r>
                      <a:endParaRPr lang="it-IT" sz="1600" b="0" dirty="0">
                        <a:latin typeface="+mn-lt"/>
                      </a:endParaRPr>
                    </a:p>
                  </a:txBody>
                  <a:tcPr marL="87105" marR="87105" anchor="ctr"/>
                </a:tc>
                <a:tc>
                  <a:txBody>
                    <a:bodyPr/>
                    <a:lstStyle/>
                    <a:p>
                      <a:pPr algn="just"/>
                      <a:r>
                        <a:rPr lang="it-IT" sz="1600" b="0" dirty="0">
                          <a:latin typeface="+mn-lt"/>
                        </a:rPr>
                        <a:t>Classe</a:t>
                      </a:r>
                      <a:r>
                        <a:t> </a:t>
                      </a:r>
                      <a:r>
                        <a:rPr lang="it-IT" sz="1600" b="0" baseline="0" dirty="0">
                          <a:latin typeface="+mn-lt"/>
                        </a:rPr>
                        <a:t>di resistenza alla corrosione (CRC)</a:t>
                      </a:r>
                      <a:endParaRPr lang="it-IT" sz="1600" b="0" dirty="0">
                        <a:latin typeface="+mn-lt"/>
                      </a:endParaRPr>
                    </a:p>
                  </a:txBody>
                  <a:tcPr marL="87105" marR="87105" anchor="ctr"/>
                </a:tc>
                <a:extLst>
                  <a:ext uri="{0D108BD9-81ED-4DB2-BD59-A6C34878D82A}">
                    <a16:rowId xmlns:a16="http://schemas.microsoft.com/office/drawing/2014/main" val="10001"/>
                  </a:ext>
                </a:extLst>
              </a:tr>
              <a:tr h="306000">
                <a:tc>
                  <a:txBody>
                    <a:bodyPr/>
                    <a:lstStyle/>
                    <a:p>
                      <a:pPr algn="ctr"/>
                      <a:r>
                        <a:rPr lang="it-IT" sz="1600" b="0" dirty="0">
                          <a:latin typeface="+mn-lt"/>
                        </a:rPr>
                        <a:t>CRF = 1</a:t>
                      </a:r>
                    </a:p>
                  </a:txBody>
                  <a:tcPr marL="87105" marR="87105" anchor="ctr"/>
                </a:tc>
                <a:tc>
                  <a:txBody>
                    <a:bodyPr/>
                    <a:lstStyle/>
                    <a:p>
                      <a:pPr algn="just"/>
                      <a:r>
                        <a:rPr lang="it-IT" sz="1600" b="0" dirty="0">
                          <a:latin typeface="+mn-lt"/>
                        </a:rPr>
                        <a:t>I</a:t>
                      </a:r>
                    </a:p>
                  </a:txBody>
                  <a:tcPr marL="87105" marR="87105" anchor="ctr"/>
                </a:tc>
                <a:extLst>
                  <a:ext uri="{0D108BD9-81ED-4DB2-BD59-A6C34878D82A}">
                    <a16:rowId xmlns:a16="http://schemas.microsoft.com/office/drawing/2014/main" val="10002"/>
                  </a:ext>
                </a:extLst>
              </a:tr>
              <a:tr h="306000">
                <a:tc>
                  <a:txBody>
                    <a:bodyPr/>
                    <a:lstStyle/>
                    <a:p>
                      <a:pPr algn="ctr"/>
                      <a:r>
                        <a:rPr lang="it-IT" sz="1600" b="0" dirty="0">
                          <a:latin typeface="+mn-lt"/>
                        </a:rPr>
                        <a:t>0 ≥ CRF &gt; -7</a:t>
                      </a:r>
                    </a:p>
                  </a:txBody>
                  <a:tcPr marL="87105" marR="87105" anchor="ctr"/>
                </a:tc>
                <a:tc>
                  <a:txBody>
                    <a:bodyPr/>
                    <a:lstStyle/>
                    <a:p>
                      <a:pPr algn="just"/>
                      <a:r>
                        <a:rPr lang="it-IT" sz="1600" b="0" dirty="0">
                          <a:latin typeface="+mn-lt"/>
                        </a:rPr>
                        <a:t>II</a:t>
                      </a:r>
                    </a:p>
                  </a:txBody>
                  <a:tcPr marL="87105" marR="87105" anchor="ctr"/>
                </a:tc>
                <a:extLst>
                  <a:ext uri="{0D108BD9-81ED-4DB2-BD59-A6C34878D82A}">
                    <a16:rowId xmlns:a16="http://schemas.microsoft.com/office/drawing/2014/main" val="10003"/>
                  </a:ext>
                </a:extLst>
              </a:tr>
              <a:tr h="306000">
                <a:tc>
                  <a:txBody>
                    <a:bodyPr/>
                    <a:lstStyle/>
                    <a:p>
                      <a:pPr algn="ctr"/>
                      <a:r>
                        <a:rPr lang="it-IT" sz="1600" b="0" dirty="0">
                          <a:latin typeface="+mn-lt"/>
                        </a:rPr>
                        <a:t>-7 ≥ CRF &gt; -15</a:t>
                      </a:r>
                    </a:p>
                  </a:txBody>
                  <a:tcPr marL="87105" marR="87105" anchor="ctr"/>
                </a:tc>
                <a:tc>
                  <a:txBody>
                    <a:bodyPr/>
                    <a:lstStyle/>
                    <a:p>
                      <a:pPr algn="just"/>
                      <a:r>
                        <a:rPr lang="it-IT" sz="1600" b="0" dirty="0">
                          <a:latin typeface="+mn-lt"/>
                        </a:rPr>
                        <a:t>III</a:t>
                      </a:r>
                    </a:p>
                  </a:txBody>
                  <a:tcPr marL="87105" marR="87105" anchor="ctr"/>
                </a:tc>
                <a:extLst>
                  <a:ext uri="{0D108BD9-81ED-4DB2-BD59-A6C34878D82A}">
                    <a16:rowId xmlns:a16="http://schemas.microsoft.com/office/drawing/2014/main" val="10004"/>
                  </a:ext>
                </a:extLst>
              </a:tr>
              <a:tr h="306000">
                <a:tc>
                  <a:txBody>
                    <a:bodyPr/>
                    <a:lstStyle/>
                    <a:p>
                      <a:pPr algn="ctr"/>
                      <a:r>
                        <a:rPr lang="it-IT" sz="1600" b="0" dirty="0">
                          <a:latin typeface="+mn-lt"/>
                        </a:rPr>
                        <a:t>-15 ≥ CRF ≥ -20</a:t>
                      </a:r>
                    </a:p>
                  </a:txBody>
                  <a:tcPr marL="87105" marR="87105" anchor="ctr"/>
                </a:tc>
                <a:tc>
                  <a:txBody>
                    <a:bodyPr/>
                    <a:lstStyle/>
                    <a:p>
                      <a:pPr algn="just"/>
                      <a:r>
                        <a:rPr lang="it-IT" sz="1600" b="0" dirty="0">
                          <a:latin typeface="+mn-lt"/>
                        </a:rPr>
                        <a:t>IV</a:t>
                      </a:r>
                    </a:p>
                  </a:txBody>
                  <a:tcPr marL="87105" marR="87105" anchor="ctr"/>
                </a:tc>
                <a:extLst>
                  <a:ext uri="{0D108BD9-81ED-4DB2-BD59-A6C34878D82A}">
                    <a16:rowId xmlns:a16="http://schemas.microsoft.com/office/drawing/2014/main" val="10005"/>
                  </a:ext>
                </a:extLst>
              </a:tr>
              <a:tr h="306000">
                <a:tc>
                  <a:txBody>
                    <a:bodyPr/>
                    <a:lstStyle/>
                    <a:p>
                      <a:pPr algn="ctr"/>
                      <a:r>
                        <a:rPr lang="it-IT" sz="1600" b="0" dirty="0">
                          <a:latin typeface="+mn-lt"/>
                        </a:rPr>
                        <a:t>CRF &lt; -20</a:t>
                      </a:r>
                    </a:p>
                  </a:txBody>
                  <a:tcPr marL="87105" marR="87105" anchor="ctr"/>
                </a:tc>
                <a:tc>
                  <a:txBody>
                    <a:bodyPr/>
                    <a:lstStyle/>
                    <a:p>
                      <a:pPr algn="just"/>
                      <a:r>
                        <a:rPr lang="it-IT" sz="1600" b="0" dirty="0">
                          <a:latin typeface="+mn-lt"/>
                        </a:rPr>
                        <a:t>V</a:t>
                      </a:r>
                    </a:p>
                  </a:txBody>
                  <a:tcPr marL="87105" marR="87105" anchor="ctr"/>
                </a:tc>
                <a:extLst>
                  <a:ext uri="{0D108BD9-81ED-4DB2-BD59-A6C34878D82A}">
                    <a16:rowId xmlns:a16="http://schemas.microsoft.com/office/drawing/2014/main" val="10006"/>
                  </a:ext>
                </a:extLst>
              </a:tr>
            </a:tbl>
          </a:graphicData>
        </a:graphic>
      </p:graphicFrame>
      <p:sp>
        <p:nvSpPr>
          <p:cNvPr id="123931"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CD4D0E9-1ECB-4D52-A378-1193E5884574}" type="slidenum">
              <a:rPr lang="fr-BE">
                <a:cs typeface="Arial" charset="0"/>
              </a:rPr>
              <a:pPr defTabSz="446088" fontAlgn="base">
                <a:spcBef>
                  <a:spcPct val="0"/>
                </a:spcBef>
                <a:spcAft>
                  <a:spcPct val="0"/>
                </a:spcAft>
                <a:defRPr/>
              </a:pPr>
              <a:t>44</a:t>
            </a:fld>
            <a:endParaRPr lang="it-IT">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274638"/>
            <a:ext cx="8229600" cy="630237"/>
          </a:xfrm>
        </p:spPr>
        <p:txBody>
          <a:bodyPr/>
          <a:lstStyle/>
          <a:p>
            <a:pPr eaLnBrk="1" hangingPunct="1"/>
            <a:r>
              <a:rPr lang="it-IT" sz="2800"/>
              <a:t>Classi di resistenza alla corrosione degli acciai inossidabili</a:t>
            </a:r>
          </a:p>
        </p:txBody>
      </p:sp>
      <p:graphicFrame>
        <p:nvGraphicFramePr>
          <p:cNvPr id="5" name="Content Placeholder 4"/>
          <p:cNvGraphicFramePr>
            <a:graphicFrameLocks noGrp="1"/>
          </p:cNvGraphicFramePr>
          <p:nvPr>
            <p:ph idx="1"/>
          </p:nvPr>
        </p:nvGraphicFramePr>
        <p:xfrm>
          <a:off x="457200" y="993775"/>
          <a:ext cx="8229600" cy="5760720"/>
        </p:xfrm>
        <a:graphic>
          <a:graphicData uri="http://schemas.openxmlformats.org/drawingml/2006/table">
            <a:tbl>
              <a:tblPr firstRow="1" bandRow="1">
                <a:tableStyleId>{5940675A-B579-460E-94D1-54222C63F5DA}</a:tableStyleId>
              </a:tblPr>
              <a:tblGrid>
                <a:gridCol w="828392">
                  <a:extLst>
                    <a:ext uri="{9D8B030D-6E8A-4147-A177-3AD203B41FA5}">
                      <a16:colId xmlns:a16="http://schemas.microsoft.com/office/drawing/2014/main" val="20000"/>
                    </a:ext>
                  </a:extLst>
                </a:gridCol>
                <a:gridCol w="81752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243538">
                  <a:extLst>
                    <a:ext uri="{9D8B030D-6E8A-4147-A177-3AD203B41FA5}">
                      <a16:colId xmlns:a16="http://schemas.microsoft.com/office/drawing/2014/main" val="20004"/>
                    </a:ext>
                  </a:extLst>
                </a:gridCol>
                <a:gridCol w="1402382">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819339">
                  <a:extLst>
                    <a:ext uri="{9D8B030D-6E8A-4147-A177-3AD203B41FA5}">
                      <a16:colId xmlns:a16="http://schemas.microsoft.com/office/drawing/2014/main" val="20007"/>
                    </a:ext>
                  </a:extLst>
                </a:gridCol>
                <a:gridCol w="277941">
                  <a:extLst>
                    <a:ext uri="{9D8B030D-6E8A-4147-A177-3AD203B41FA5}">
                      <a16:colId xmlns:a16="http://schemas.microsoft.com/office/drawing/2014/main" val="20008"/>
                    </a:ext>
                  </a:extLst>
                </a:gridCol>
                <a:gridCol w="1645920">
                  <a:extLst>
                    <a:ext uri="{9D8B030D-6E8A-4147-A177-3AD203B41FA5}">
                      <a16:colId xmlns:a16="http://schemas.microsoft.com/office/drawing/2014/main" val="20009"/>
                    </a:ext>
                  </a:extLst>
                </a:gridCol>
              </a:tblGrid>
              <a:tr h="324000">
                <a:tc gridSpan="10">
                  <a:txBody>
                    <a:bodyPr/>
                    <a:lstStyle/>
                    <a:p>
                      <a:r>
                        <a:rPr lang="nl-BE" sz="1600" dirty="0"/>
                        <a:t>Tabella A.3: gradi in ogni classe di resistenza alla corrosione (CRC)</a:t>
                      </a:r>
                      <a:endParaRPr lang="it-IT" sz="1600"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0"/>
                  </a:ext>
                </a:extLst>
              </a:tr>
              <a:tr h="324000">
                <a:tc gridSpan="2">
                  <a:txBody>
                    <a:bodyPr/>
                    <a:lstStyle/>
                    <a:p>
                      <a:endParaRPr lang="nl-BE" sz="1600" dirty="0"/>
                    </a:p>
                  </a:txBody>
                  <a:tcPr/>
                </a:tc>
                <a:tc hMerge="1">
                  <a:txBody>
                    <a:bodyPr/>
                    <a:lstStyle/>
                    <a:p>
                      <a:endParaRPr lang="nl-BE"/>
                    </a:p>
                  </a:txBody>
                  <a:tcPr/>
                </a:tc>
                <a:tc gridSpan="8">
                  <a:txBody>
                    <a:bodyPr/>
                    <a:lstStyle/>
                    <a:p>
                      <a:pPr algn="ctr"/>
                      <a:r>
                        <a:rPr lang="nl-BE" sz="1600" dirty="0"/>
                        <a:t>Classe di resistenza alla corrosione CRC</a:t>
                      </a:r>
                      <a:endParaRPr lang="it-IT" sz="1600"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1"/>
                  </a:ext>
                </a:extLst>
              </a:tr>
              <a:tr h="324000">
                <a:tc gridSpan="2">
                  <a:txBody>
                    <a:bodyPr/>
                    <a:lstStyle/>
                    <a:p>
                      <a:pPr algn="ctr"/>
                      <a:r>
                        <a:rPr lang="nl-BE" sz="1600" dirty="0"/>
                        <a:t>I</a:t>
                      </a:r>
                      <a:endParaRPr lang="it-IT" sz="1600" dirty="0"/>
                    </a:p>
                  </a:txBody>
                  <a:tcPr/>
                </a:tc>
                <a:tc hMerge="1">
                  <a:txBody>
                    <a:bodyPr/>
                    <a:lstStyle/>
                    <a:p>
                      <a:endParaRPr lang="nl-BE"/>
                    </a:p>
                  </a:txBody>
                  <a:tcPr/>
                </a:tc>
                <a:tc gridSpan="2">
                  <a:txBody>
                    <a:bodyPr/>
                    <a:lstStyle/>
                    <a:p>
                      <a:pPr algn="ctr"/>
                      <a:r>
                        <a:rPr lang="nl-BE" sz="1600" dirty="0"/>
                        <a:t>II</a:t>
                      </a:r>
                      <a:endParaRPr lang="it-IT" sz="1600" dirty="0"/>
                    </a:p>
                  </a:txBody>
                  <a:tcPr/>
                </a:tc>
                <a:tc hMerge="1">
                  <a:txBody>
                    <a:bodyPr/>
                    <a:lstStyle/>
                    <a:p>
                      <a:endParaRPr lang="nl-BE"/>
                    </a:p>
                  </a:txBody>
                  <a:tcPr/>
                </a:tc>
                <a:tc gridSpan="2">
                  <a:txBody>
                    <a:bodyPr/>
                    <a:lstStyle/>
                    <a:p>
                      <a:pPr algn="ctr"/>
                      <a:r>
                        <a:rPr lang="nl-BE" sz="1600" dirty="0"/>
                        <a:t>III</a:t>
                      </a:r>
                      <a:endParaRPr lang="it-IT" sz="1600" dirty="0"/>
                    </a:p>
                  </a:txBody>
                  <a:tcPr/>
                </a:tc>
                <a:tc hMerge="1">
                  <a:txBody>
                    <a:bodyPr/>
                    <a:lstStyle/>
                    <a:p>
                      <a:endParaRPr lang="nl-BE"/>
                    </a:p>
                  </a:txBody>
                  <a:tcPr/>
                </a:tc>
                <a:tc gridSpan="3">
                  <a:txBody>
                    <a:bodyPr/>
                    <a:lstStyle/>
                    <a:p>
                      <a:pPr algn="ctr"/>
                      <a:r>
                        <a:rPr lang="nl-BE" sz="1600" dirty="0"/>
                        <a:t>IV</a:t>
                      </a:r>
                      <a:endParaRPr lang="it-IT"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V</a:t>
                      </a:r>
                      <a:endParaRPr lang="it-IT" sz="1600" dirty="0"/>
                    </a:p>
                  </a:txBody>
                  <a:tcPr/>
                </a:tc>
                <a:extLst>
                  <a:ext uri="{0D108BD9-81ED-4DB2-BD59-A6C34878D82A}">
                    <a16:rowId xmlns:a16="http://schemas.microsoft.com/office/drawing/2014/main" val="10002"/>
                  </a:ext>
                </a:extLst>
              </a:tr>
              <a:tr h="324000">
                <a:tc gridSpan="2">
                  <a:txBody>
                    <a:bodyPr/>
                    <a:lstStyle/>
                    <a:p>
                      <a:pPr algn="ctr"/>
                      <a:r>
                        <a:rPr lang="nl-BE" sz="1600" dirty="0"/>
                        <a:t>1.4003</a:t>
                      </a:r>
                      <a:endParaRPr lang="it-IT" sz="1600" dirty="0"/>
                    </a:p>
                  </a:txBody>
                  <a:tcPr>
                    <a:solidFill>
                      <a:schemeClr val="accent6"/>
                    </a:solidFill>
                  </a:tcPr>
                </a:tc>
                <a:tc hMerge="1">
                  <a:txBody>
                    <a:bodyPr/>
                    <a:lstStyle/>
                    <a:p>
                      <a:endParaRPr lang="nl-BE"/>
                    </a:p>
                  </a:txBody>
                  <a:tcPr/>
                </a:tc>
                <a:tc gridSpan="2">
                  <a:txBody>
                    <a:bodyPr/>
                    <a:lstStyle/>
                    <a:p>
                      <a:pPr algn="ctr"/>
                      <a:r>
                        <a:rPr lang="nl-BE" sz="1600" dirty="0"/>
                        <a:t>1.4301</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1.4401</a:t>
                      </a:r>
                      <a:endParaRPr lang="it-IT" sz="1600" dirty="0"/>
                    </a:p>
                  </a:txBody>
                  <a:tcPr>
                    <a:solidFill>
                      <a:schemeClr val="accent1"/>
                    </a:solidFill>
                  </a:tcPr>
                </a:tc>
                <a:tc hMerge="1">
                  <a:txBody>
                    <a:bodyPr/>
                    <a:lstStyle/>
                    <a:p>
                      <a:endParaRPr lang="nl-BE"/>
                    </a:p>
                  </a:txBody>
                  <a:tcPr/>
                </a:tc>
                <a:tc gridSpan="3">
                  <a:txBody>
                    <a:bodyPr/>
                    <a:lstStyle/>
                    <a:p>
                      <a:pPr algn="ctr"/>
                      <a:r>
                        <a:rPr lang="nl-BE" sz="1600" dirty="0"/>
                        <a:t>1.4439</a:t>
                      </a:r>
                      <a:endParaRPr lang="it-IT" sz="1600" dirty="0"/>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1.4565</a:t>
                      </a:r>
                      <a:endParaRPr lang="it-IT" sz="1600" dirty="0"/>
                    </a:p>
                  </a:txBody>
                  <a:tcPr>
                    <a:solidFill>
                      <a:schemeClr val="accent3"/>
                    </a:solidFill>
                  </a:tcPr>
                </a:tc>
                <a:extLst>
                  <a:ext uri="{0D108BD9-81ED-4DB2-BD59-A6C34878D82A}">
                    <a16:rowId xmlns:a16="http://schemas.microsoft.com/office/drawing/2014/main" val="10003"/>
                  </a:ext>
                </a:extLst>
              </a:tr>
              <a:tr h="324000">
                <a:tc gridSpan="2">
                  <a:txBody>
                    <a:bodyPr/>
                    <a:lstStyle/>
                    <a:p>
                      <a:pPr algn="ctr"/>
                      <a:r>
                        <a:rPr lang="nl-BE" sz="1600" dirty="0"/>
                        <a:t>1.4016</a:t>
                      </a:r>
                      <a:endParaRPr lang="it-IT" sz="1600" dirty="0"/>
                    </a:p>
                  </a:txBody>
                  <a:tcPr>
                    <a:solidFill>
                      <a:schemeClr val="accent6"/>
                    </a:solidFill>
                  </a:tcPr>
                </a:tc>
                <a:tc hMerge="1">
                  <a:txBody>
                    <a:bodyPr/>
                    <a:lstStyle/>
                    <a:p>
                      <a:endParaRPr lang="nl-BE"/>
                    </a:p>
                  </a:txBody>
                  <a:tcPr/>
                </a:tc>
                <a:tc gridSpan="2">
                  <a:txBody>
                    <a:bodyPr/>
                    <a:lstStyle/>
                    <a:p>
                      <a:pPr algn="ctr"/>
                      <a:r>
                        <a:rPr lang="nl-BE" sz="1600" dirty="0"/>
                        <a:t>1.4307</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1.4404</a:t>
                      </a:r>
                      <a:endParaRPr lang="it-IT" sz="1600" dirty="0"/>
                    </a:p>
                  </a:txBody>
                  <a:tcPr>
                    <a:solidFill>
                      <a:schemeClr val="accent1"/>
                    </a:solidFill>
                  </a:tcPr>
                </a:tc>
                <a:tc hMerge="1">
                  <a:txBody>
                    <a:bodyPr/>
                    <a:lstStyle/>
                    <a:p>
                      <a:endParaRPr lang="nl-BE"/>
                    </a:p>
                  </a:txBody>
                  <a:tcPr/>
                </a:tc>
                <a:tc gridSpan="3">
                  <a:txBody>
                    <a:bodyPr/>
                    <a:lstStyle/>
                    <a:p>
                      <a:pPr algn="ctr"/>
                      <a:r>
                        <a:rPr lang="nl-BE" sz="1600" dirty="0"/>
                        <a:t>1.4539</a:t>
                      </a:r>
                      <a:endParaRPr lang="it-IT" sz="1600" dirty="0"/>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1.4529</a:t>
                      </a:r>
                      <a:endParaRPr lang="it-IT" sz="1600" dirty="0"/>
                    </a:p>
                  </a:txBody>
                  <a:tcPr>
                    <a:solidFill>
                      <a:schemeClr val="accent3"/>
                    </a:solidFill>
                  </a:tcPr>
                </a:tc>
                <a:extLst>
                  <a:ext uri="{0D108BD9-81ED-4DB2-BD59-A6C34878D82A}">
                    <a16:rowId xmlns:a16="http://schemas.microsoft.com/office/drawing/2014/main" val="10004"/>
                  </a:ext>
                </a:extLst>
              </a:tr>
              <a:tr h="324000">
                <a:tc gridSpan="2">
                  <a:txBody>
                    <a:bodyPr/>
                    <a:lstStyle/>
                    <a:p>
                      <a:pPr algn="ctr"/>
                      <a:r>
                        <a:rPr lang="nl-BE" sz="1600" dirty="0"/>
                        <a:t>1.4512</a:t>
                      </a:r>
                      <a:endParaRPr lang="it-IT" sz="1600" dirty="0"/>
                    </a:p>
                  </a:txBody>
                  <a:tcPr>
                    <a:solidFill>
                      <a:schemeClr val="accent6"/>
                    </a:solidFill>
                  </a:tcPr>
                </a:tc>
                <a:tc hMerge="1">
                  <a:txBody>
                    <a:bodyPr/>
                    <a:lstStyle/>
                    <a:p>
                      <a:endParaRPr lang="nl-BE"/>
                    </a:p>
                  </a:txBody>
                  <a:tcPr/>
                </a:tc>
                <a:tc gridSpan="2">
                  <a:txBody>
                    <a:bodyPr/>
                    <a:lstStyle/>
                    <a:p>
                      <a:pPr algn="ctr"/>
                      <a:r>
                        <a:rPr lang="nl-BE" sz="1600" dirty="0"/>
                        <a:t>1.4311</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1.4435</a:t>
                      </a:r>
                      <a:endParaRPr lang="it-IT" sz="1600" dirty="0"/>
                    </a:p>
                  </a:txBody>
                  <a:tcPr>
                    <a:solidFill>
                      <a:schemeClr val="accent1"/>
                    </a:solidFill>
                  </a:tcPr>
                </a:tc>
                <a:tc hMerge="1">
                  <a:txBody>
                    <a:bodyPr/>
                    <a:lstStyle/>
                    <a:p>
                      <a:endParaRPr lang="nl-BE"/>
                    </a:p>
                  </a:txBody>
                  <a:tcPr/>
                </a:tc>
                <a:tc gridSpan="3">
                  <a:txBody>
                    <a:bodyPr/>
                    <a:lstStyle/>
                    <a:p>
                      <a:pPr algn="ctr"/>
                      <a:r>
                        <a:rPr lang="nl-BE" sz="1600" dirty="0"/>
                        <a:t>1.4462</a:t>
                      </a:r>
                      <a:endParaRPr lang="it-IT" sz="1600" dirty="0"/>
                    </a:p>
                  </a:txBody>
                  <a:tcPr>
                    <a:solidFill>
                      <a:schemeClr val="accent2"/>
                    </a:solidFill>
                  </a:tcPr>
                </a:tc>
                <a:tc hMerge="1">
                  <a:txBody>
                    <a:bodyPr/>
                    <a:lstStyle/>
                    <a:p>
                      <a:endParaRPr lang="nl-BE"/>
                    </a:p>
                  </a:txBody>
                  <a:tcPr/>
                </a:tc>
                <a:tc hMerge="1">
                  <a:txBody>
                    <a:bodyPr/>
                    <a:lstStyle/>
                    <a:p>
                      <a:endParaRPr lang="nl-BE"/>
                    </a:p>
                  </a:txBody>
                  <a:tcPr/>
                </a:tc>
                <a:tc>
                  <a:txBody>
                    <a:bodyPr/>
                    <a:lstStyle/>
                    <a:p>
                      <a:pPr algn="ctr"/>
                      <a:r>
                        <a:rPr lang="nl-BE" sz="1600" dirty="0"/>
                        <a:t>1.4547</a:t>
                      </a:r>
                      <a:endParaRPr lang="it-IT" sz="1600" dirty="0"/>
                    </a:p>
                  </a:txBody>
                  <a:tcPr>
                    <a:solidFill>
                      <a:schemeClr val="accent3"/>
                    </a:solidFill>
                  </a:tcPr>
                </a:tc>
                <a:extLst>
                  <a:ext uri="{0D108BD9-81ED-4DB2-BD59-A6C34878D82A}">
                    <a16:rowId xmlns:a16="http://schemas.microsoft.com/office/drawing/2014/main" val="10005"/>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1.4541</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1.4571</a:t>
                      </a:r>
                      <a:endParaRPr lang="it-IT" sz="1600" dirty="0"/>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1.4410</a:t>
                      </a:r>
                      <a:endParaRPr lang="it-IT" sz="1600" dirty="0"/>
                    </a:p>
                  </a:txBody>
                  <a:tcPr>
                    <a:solidFill>
                      <a:schemeClr val="accent2"/>
                    </a:solidFill>
                  </a:tcPr>
                </a:tc>
                <a:extLst>
                  <a:ext uri="{0D108BD9-81ED-4DB2-BD59-A6C34878D82A}">
                    <a16:rowId xmlns:a16="http://schemas.microsoft.com/office/drawing/2014/main" val="10006"/>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1.4318</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1.4429</a:t>
                      </a:r>
                      <a:endParaRPr lang="it-IT" sz="1600" dirty="0"/>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1.4501</a:t>
                      </a:r>
                      <a:endParaRPr lang="it-IT" sz="1600" dirty="0"/>
                    </a:p>
                  </a:txBody>
                  <a:tcPr>
                    <a:solidFill>
                      <a:schemeClr val="accent2"/>
                    </a:solidFill>
                  </a:tcPr>
                </a:tc>
                <a:extLst>
                  <a:ext uri="{0D108BD9-81ED-4DB2-BD59-A6C34878D82A}">
                    <a16:rowId xmlns:a16="http://schemas.microsoft.com/office/drawing/2014/main" val="10007"/>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1.4306</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1.4432</a:t>
                      </a:r>
                      <a:endParaRPr lang="it-IT" sz="1600" dirty="0"/>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1.4507</a:t>
                      </a:r>
                      <a:endParaRPr lang="it-IT" sz="1600" dirty="0"/>
                    </a:p>
                  </a:txBody>
                  <a:tcPr>
                    <a:solidFill>
                      <a:schemeClr val="accent2"/>
                    </a:solidFill>
                  </a:tcPr>
                </a:tc>
                <a:extLst>
                  <a:ext uri="{0D108BD9-81ED-4DB2-BD59-A6C34878D82A}">
                    <a16:rowId xmlns:a16="http://schemas.microsoft.com/office/drawing/2014/main" val="10008"/>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1.4567</a:t>
                      </a:r>
                      <a:endParaRPr lang="it-IT" sz="1600" dirty="0"/>
                    </a:p>
                  </a:txBody>
                  <a:tcPr>
                    <a:solidFill>
                      <a:schemeClr val="accent5"/>
                    </a:solidFill>
                  </a:tcPr>
                </a:tc>
                <a:tc hMerge="1">
                  <a:txBody>
                    <a:bodyPr/>
                    <a:lstStyle/>
                    <a:p>
                      <a:endParaRPr lang="nl-BE"/>
                    </a:p>
                  </a:txBody>
                  <a:tcPr/>
                </a:tc>
                <a:tc gridSpan="2">
                  <a:txBody>
                    <a:bodyPr/>
                    <a:lstStyle/>
                    <a:p>
                      <a:pPr algn="ctr"/>
                      <a:r>
                        <a:rPr lang="nl-BE" sz="1600" dirty="0"/>
                        <a:t>1.4578</a:t>
                      </a:r>
                      <a:endParaRPr lang="it-IT" sz="1600" dirty="0"/>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09"/>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1.4482</a:t>
                      </a:r>
                      <a:endParaRPr lang="it-IT" sz="1600" dirty="0"/>
                    </a:p>
                  </a:txBody>
                  <a:tcPr>
                    <a:solidFill>
                      <a:srgbClr val="FFFF00"/>
                    </a:solidFill>
                  </a:tcPr>
                </a:tc>
                <a:tc hMerge="1">
                  <a:txBody>
                    <a:bodyPr/>
                    <a:lstStyle/>
                    <a:p>
                      <a:endParaRPr lang="nl-BE"/>
                    </a:p>
                  </a:txBody>
                  <a:tcPr/>
                </a:tc>
                <a:tc gridSpan="2">
                  <a:txBody>
                    <a:bodyPr/>
                    <a:lstStyle/>
                    <a:p>
                      <a:pPr algn="ctr"/>
                      <a:r>
                        <a:rPr lang="nl-BE" sz="1600" dirty="0"/>
                        <a:t>1.4662</a:t>
                      </a:r>
                      <a:endParaRPr lang="it-IT" sz="1600" dirty="0"/>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0"/>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1.4362</a:t>
                      </a:r>
                      <a:endParaRPr lang="it-IT" sz="1600" dirty="0"/>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1"/>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1.4062</a:t>
                      </a:r>
                      <a:endParaRPr lang="it-IT" sz="1600" dirty="0"/>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2"/>
                  </a:ext>
                </a:extLst>
              </a:tr>
              <a:tr h="324000">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r>
                        <a:rPr lang="nl-BE" sz="1600" dirty="0"/>
                        <a:t>1.4162</a:t>
                      </a:r>
                      <a:endParaRPr lang="it-IT" sz="1600" dirty="0"/>
                    </a:p>
                  </a:txBody>
                  <a:tcPr>
                    <a:lnB w="12700" cap="flat" cmpd="sng" algn="ctr">
                      <a:solidFill>
                        <a:schemeClr val="tx1"/>
                      </a:solidFill>
                      <a:prstDash val="solid"/>
                      <a:round/>
                      <a:headEnd type="none" w="med" len="med"/>
                      <a:tailEnd type="none" w="med" len="med"/>
                    </a:lnB>
                    <a:solidFill>
                      <a:srgbClr val="FFFF00"/>
                    </a:solidFill>
                  </a:tcPr>
                </a:tc>
                <a:tc hMerge="1">
                  <a:txBody>
                    <a:bodyPr/>
                    <a:lstStyle/>
                    <a:p>
                      <a:endParaRPr lang="nl-BE"/>
                    </a:p>
                  </a:txBody>
                  <a:tcPr/>
                </a:tc>
                <a:tc gridSpan="3">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ctr"/>
                      <a:endParaRPr lang="nl-B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88000">
                <a:tc>
                  <a:txBody>
                    <a:bodyPr/>
                    <a:lstStyle/>
                    <a:p>
                      <a:pPr algn="r"/>
                      <a:endParaRPr lang="nl-BE" sz="14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gridSpan="2">
                  <a:txBody>
                    <a:bodyPr/>
                    <a:lstStyle/>
                    <a:p>
                      <a:pPr algn="just"/>
                      <a:r>
                        <a:rPr lang="nl-BE" sz="1200" dirty="0"/>
                        <a:t>Ferritici</a:t>
                      </a:r>
                      <a:endParaRPr lang="it-IT"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gridSpan="2">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pPr algn="ctr"/>
                      <a:endParaRPr lang="nl-BE" dirty="0"/>
                    </a:p>
                  </a:txBody>
                  <a:tcPr>
                    <a:solidFill>
                      <a:schemeClr val="bg1"/>
                    </a:solidFill>
                  </a:tcPr>
                </a:tc>
                <a:tc gridSpan="2">
                  <a:txBody>
                    <a:bodyPr/>
                    <a:lstStyle/>
                    <a:p>
                      <a:pPr algn="just"/>
                      <a:r>
                        <a:rPr lang="nl-BE" sz="1200" dirty="0"/>
                        <a:t>Austenitici standard</a:t>
                      </a:r>
                      <a:endParaRPr lang="it-IT"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gridSpan="2">
                  <a:txBody>
                    <a:bodyPr/>
                    <a:lstStyle/>
                    <a:p>
                      <a:pPr algn="just"/>
                      <a:r>
                        <a:rPr lang="nl-BE" sz="1200" dirty="0"/>
                        <a:t>Austenitici Mo</a:t>
                      </a:r>
                      <a:endParaRPr lang="it-IT"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extLst>
                  <a:ext uri="{0D108BD9-81ED-4DB2-BD59-A6C34878D82A}">
                    <a16:rowId xmlns:a16="http://schemas.microsoft.com/office/drawing/2014/main" val="10014"/>
                  </a:ext>
                </a:extLst>
              </a:tr>
              <a:tr h="288000">
                <a:tc>
                  <a:txBody>
                    <a:bodyPr/>
                    <a:lstStyle/>
                    <a:p>
                      <a:pPr algn="r"/>
                      <a:endParaRPr lang="nl-BE" sz="14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gridSpan="2">
                  <a:txBody>
                    <a:bodyPr/>
                    <a:lstStyle/>
                    <a:p>
                      <a:pPr algn="just"/>
                      <a:r>
                        <a:rPr lang="nl-BE" sz="1200" dirty="0"/>
                        <a:t>Duplex semplice</a:t>
                      </a:r>
                      <a:endParaRPr lang="it-IT"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gridSpan="2">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gridSpan="2">
                  <a:txBody>
                    <a:bodyPr/>
                    <a:lstStyle/>
                    <a:p>
                      <a:pPr algn="just"/>
                      <a:r>
                        <a:rPr lang="nl-BE" sz="1200" dirty="0"/>
                        <a:t>Austenitici super</a:t>
                      </a:r>
                      <a:endParaRPr lang="it-IT"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gridSpan="2">
                  <a:txBody>
                    <a:bodyPr/>
                    <a:lstStyle/>
                    <a:p>
                      <a:pPr algn="just"/>
                      <a:r>
                        <a:rPr lang="nl-BE" sz="1200" dirty="0"/>
                        <a:t>Duplex/super duplex</a:t>
                      </a:r>
                      <a:endParaRPr lang="it-IT"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5"/>
                  </a:ext>
                </a:extLst>
              </a:tr>
              <a:tr h="288000">
                <a:tc>
                  <a:txBody>
                    <a:bodyPr/>
                    <a:lstStyle/>
                    <a:p>
                      <a:pPr algn="just"/>
                      <a:r>
                        <a:rPr lang="nl-BE" sz="1400" dirty="0"/>
                        <a:t>Note:</a:t>
                      </a:r>
                      <a:endParaRPr lang="it-IT" sz="14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9">
                  <a:txBody>
                    <a:bodyPr/>
                    <a:lstStyle/>
                    <a:p>
                      <a:pPr algn="just"/>
                      <a:r>
                        <a:rPr lang="nl-BE" sz="1200" dirty="0"/>
                        <a:t>vedere l'appendice per le denominazioni delle norme EN</a:t>
                      </a:r>
                    </a:p>
                    <a:p>
                      <a:pPr marL="0" marR="0" indent="0" algn="just" defTabSz="914400" rtl="0" eaLnBrk="1" fontAlgn="auto" latinLnBrk="0" hangingPunct="1">
                        <a:lnSpc>
                          <a:spcPct val="100000"/>
                        </a:lnSpc>
                        <a:spcBef>
                          <a:spcPts val="0"/>
                        </a:spcBef>
                        <a:spcAft>
                          <a:spcPts val="0"/>
                        </a:spcAft>
                        <a:buClrTx/>
                        <a:buSzTx/>
                        <a:buFontTx/>
                        <a:buNone/>
                        <a:tabLst/>
                        <a:defRPr/>
                      </a:pPr>
                      <a:r>
                        <a:rPr lang="nl-BE" sz="1200" dirty="0"/>
                        <a:t>Questo non si applica alle piscine</a:t>
                      </a:r>
                      <a:endParaRPr lang="it-IT"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6"/>
                  </a:ext>
                </a:extLst>
              </a:tr>
            </a:tbl>
          </a:graphicData>
        </a:graphic>
      </p:graphicFrame>
      <p:sp>
        <p:nvSpPr>
          <p:cNvPr id="12605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CDC251E2-C5FE-488F-8EA3-08FADF0C6158}" type="slidenum">
              <a:rPr lang="fr-BE">
                <a:cs typeface="Arial" charset="0"/>
              </a:rPr>
              <a:pPr defTabSz="446088" fontAlgn="base">
                <a:spcBef>
                  <a:spcPct val="0"/>
                </a:spcBef>
                <a:spcAft>
                  <a:spcPct val="0"/>
                </a:spcAft>
                <a:defRPr/>
              </a:pPr>
              <a:t>45</a:t>
            </a:fld>
            <a:endParaRPr lang="it-IT">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pPr eaLnBrk="1" hangingPunct="1"/>
            <a:r>
              <a:rPr lang="it-IT"/>
              <a:t> 4 -2 Altre applicazioni</a:t>
            </a:r>
          </a:p>
        </p:txBody>
      </p:sp>
      <p:sp>
        <p:nvSpPr>
          <p:cNvPr id="126978" name="Subtitle 2"/>
          <p:cNvSpPr>
            <a:spLocks noGrp="1"/>
          </p:cNvSpPr>
          <p:nvPr>
            <p:ph idx="1"/>
          </p:nvPr>
        </p:nvSpPr>
        <p:spPr/>
        <p:txBody>
          <a:bodyPr/>
          <a:lstStyle/>
          <a:p>
            <a:pPr eaLnBrk="1" hangingPunct="1"/>
            <a:r>
              <a:rPr lang="it-IT"/>
              <a:t>Non sono applicabili altri regolamenti specifici</a:t>
            </a:r>
          </a:p>
          <a:p>
            <a:pPr eaLnBrk="1" hangingPunct="1"/>
            <a:r>
              <a:rPr lang="it-IT"/>
              <a:t>La scelta del grado deve essere adeguata alle prestazioni attese</a:t>
            </a:r>
          </a:p>
          <a:p>
            <a:pPr eaLnBrk="1" hangingPunct="1"/>
            <a:r>
              <a:rPr lang="it-IT"/>
              <a:t>Tre modi per farlo:</a:t>
            </a:r>
          </a:p>
          <a:p>
            <a:pPr lvl="1" eaLnBrk="1" hangingPunct="1"/>
            <a:r>
              <a:rPr lang="it-IT"/>
              <a:t>Chiedere a un esperto</a:t>
            </a:r>
          </a:p>
          <a:p>
            <a:pPr lvl="1" eaLnBrk="1" hangingPunct="1"/>
            <a:r>
              <a:rPr lang="it-IT"/>
              <a:t>Chiedere aiuto alle associazioni per lo sviluppo dell'acciaio inossidabile</a:t>
            </a:r>
          </a:p>
          <a:p>
            <a:pPr lvl="1" eaLnBrk="1" hangingPunct="1"/>
            <a:r>
              <a:rPr lang="it-IT"/>
              <a:t>Trovare casi di successo con ambienti simili (solitamente disponibili)</a:t>
            </a:r>
          </a:p>
        </p:txBody>
      </p:sp>
      <p:sp>
        <p:nvSpPr>
          <p:cNvPr id="12697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0973557-6BCC-4B35-A9AF-19AD0CDCF534}" type="slidenum">
              <a:rPr lang="fr-BE">
                <a:cs typeface="Arial" charset="0"/>
              </a:rPr>
              <a:pPr defTabSz="446088" fontAlgn="base">
                <a:spcBef>
                  <a:spcPct val="0"/>
                </a:spcBef>
                <a:spcAft>
                  <a:spcPct val="0"/>
                </a:spcAft>
                <a:defRPr/>
              </a:pPr>
              <a:t>46</a:t>
            </a:fld>
            <a:endParaRPr lang="it-IT">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74638"/>
            <a:ext cx="8515350" cy="1143000"/>
          </a:xfrm>
        </p:spPr>
        <p:txBody>
          <a:bodyPr rtlCol="0">
            <a:normAutofit fontScale="90000"/>
          </a:bodyPr>
          <a:lstStyle/>
          <a:p>
            <a:pPr eaLnBrk="1" fontAlgn="auto" hangingPunct="1">
              <a:spcAft>
                <a:spcPts val="0"/>
              </a:spcAft>
              <a:defRPr/>
            </a:pPr>
            <a:r>
              <a:rPr lang="it-IT" sz="3600" dirty="0"/>
              <a:t>Guida alla scelta del grado per l'architettura</a:t>
            </a:r>
            <a:r>
              <a:rPr lang="it-IT" sz="3600" baseline="50000" dirty="0"/>
              <a:t>10</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r>
              <a:rPr lang="it-IT"/>
              <a:t>Attenzione: NON applicabile quando</a:t>
            </a:r>
            <a:endParaRPr lang="it-IT" dirty="0"/>
          </a:p>
          <a:p>
            <a:pPr eaLnBrk="1" fontAlgn="auto" hangingPunct="1">
              <a:spcAft>
                <a:spcPts val="0"/>
              </a:spcAft>
              <a:defRPr/>
            </a:pPr>
            <a:r>
              <a:rPr lang="it-IT"/>
              <a:t>L'aspetto non conta</a:t>
            </a:r>
            <a:endParaRPr lang="it-IT" dirty="0"/>
          </a:p>
          <a:p>
            <a:pPr eaLnBrk="1" fontAlgn="auto" hangingPunct="1">
              <a:spcAft>
                <a:spcPts val="0"/>
              </a:spcAft>
              <a:defRPr/>
            </a:pPr>
            <a:r>
              <a:rPr lang="it-IT"/>
              <a:t>L'integrità strutturale è la preoccupazione principale (passare a 4 – 1)</a:t>
            </a:r>
            <a:endParaRPr lang="it-IT" dirty="0"/>
          </a:p>
        </p:txBody>
      </p:sp>
      <p:sp>
        <p:nvSpPr>
          <p:cNvPr id="12902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818F73AC-CAE9-41CD-998B-7ED93C280853}" type="slidenum">
              <a:rPr lang="fr-BE">
                <a:cs typeface="Arial" charset="0"/>
              </a:rPr>
              <a:pPr defTabSz="446088" fontAlgn="base">
                <a:spcBef>
                  <a:spcPct val="0"/>
                </a:spcBef>
                <a:spcAft>
                  <a:spcPct val="0"/>
                </a:spcAft>
                <a:defRPr/>
              </a:pPr>
              <a:t>47</a:t>
            </a:fld>
            <a:endParaRPr lang="it-IT">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it-IT"/>
              <a:t>Come funziona la procedura</a:t>
            </a:r>
          </a:p>
        </p:txBody>
      </p:sp>
      <p:sp>
        <p:nvSpPr>
          <p:cNvPr id="3" name="Content Placeholder 2"/>
          <p:cNvSpPr>
            <a:spLocks noGrp="1"/>
          </p:cNvSpPr>
          <p:nvPr>
            <p:ph idx="1"/>
          </p:nvPr>
        </p:nvSpPr>
        <p:spPr>
          <a:xfrm>
            <a:off x="457200" y="1257300"/>
            <a:ext cx="8229600" cy="5305425"/>
          </a:xfrm>
        </p:spPr>
        <p:txBody>
          <a:bodyPr rtlCol="0">
            <a:normAutofit fontScale="92500" lnSpcReduction="20000"/>
          </a:bodyPr>
          <a:lstStyle/>
          <a:p>
            <a:pPr eaLnBrk="1" fontAlgn="auto" hangingPunct="1">
              <a:spcAft>
                <a:spcPts val="0"/>
              </a:spcAft>
              <a:defRPr/>
            </a:pPr>
            <a:r>
              <a:rPr lang="it-IT" sz="2200" dirty="0"/>
              <a:t>È necessario calcolare un punteggio di</a:t>
            </a:r>
            <a:r>
              <a:rPr lang="it-IT" dirty="0"/>
              <a:t> </a:t>
            </a:r>
            <a:r>
              <a:rPr lang="it-IT" sz="2200" dirty="0"/>
              <a:t>valutazione</a:t>
            </a:r>
          </a:p>
          <a:p>
            <a:pPr eaLnBrk="1" fontAlgn="auto" hangingPunct="1">
              <a:spcAft>
                <a:spcPts val="0"/>
              </a:spcAft>
              <a:defRPr/>
            </a:pPr>
            <a:r>
              <a:rPr lang="it-IT" sz="2200" dirty="0"/>
              <a:t>Per ogni punteggio viene fornita una lista di</a:t>
            </a:r>
            <a:r>
              <a:rPr lang="it-IT" dirty="0"/>
              <a:t> </a:t>
            </a:r>
            <a:r>
              <a:rPr lang="it-IT" sz="2200" dirty="0"/>
              <a:t>gradi</a:t>
            </a:r>
            <a:r>
              <a:rPr lang="it-IT" dirty="0"/>
              <a:t> </a:t>
            </a:r>
            <a:r>
              <a:rPr lang="it-IT" sz="2200" dirty="0"/>
              <a:t>di acciaio inossidabile</a:t>
            </a:r>
            <a:r>
              <a:rPr lang="it-IT" dirty="0"/>
              <a:t> </a:t>
            </a:r>
            <a:r>
              <a:rPr lang="it-IT" sz="2200" dirty="0"/>
              <a:t>consigliati</a:t>
            </a:r>
          </a:p>
          <a:p>
            <a:pPr eaLnBrk="1" fontAlgn="auto" hangingPunct="1">
              <a:spcAft>
                <a:spcPts val="0"/>
              </a:spcAft>
              <a:defRPr/>
            </a:pPr>
            <a:endParaRPr lang="it-IT" dirty="0"/>
          </a:p>
          <a:p>
            <a:pPr marL="0" indent="0" eaLnBrk="1" fontAlgn="auto" hangingPunct="1">
              <a:spcAft>
                <a:spcPts val="0"/>
              </a:spcAft>
              <a:buFont typeface="Wingdings" pitchFamily="2" charset="2"/>
              <a:buNone/>
              <a:defRPr/>
            </a:pPr>
            <a:r>
              <a:rPr lang="it-IT" dirty="0"/>
              <a:t>Criteri utilizzati per il punteggio di valutazione (vedere le prossime slide):</a:t>
            </a:r>
          </a:p>
          <a:p>
            <a:pPr marL="571500" indent="-571500" eaLnBrk="1" fontAlgn="auto" hangingPunct="1">
              <a:spcAft>
                <a:spcPts val="0"/>
              </a:spcAft>
              <a:buFont typeface="+mj-lt"/>
              <a:buAutoNum type="romanLcPeriod"/>
              <a:defRPr/>
            </a:pPr>
            <a:r>
              <a:rPr lang="it-IT" dirty="0"/>
              <a:t>Inquinamento ambientale</a:t>
            </a:r>
          </a:p>
          <a:p>
            <a:pPr marL="571500" indent="-571500" eaLnBrk="1" fontAlgn="auto" hangingPunct="1">
              <a:spcAft>
                <a:spcPts val="0"/>
              </a:spcAft>
              <a:buFont typeface="+mj-lt"/>
              <a:buAutoNum type="romanLcPeriod"/>
              <a:defRPr/>
            </a:pPr>
            <a:r>
              <a:rPr lang="it-IT" dirty="0"/>
              <a:t>Esposizione costiera o esposizione ai sali antighiaccio</a:t>
            </a:r>
          </a:p>
          <a:p>
            <a:pPr marL="571500" indent="-571500" eaLnBrk="1" fontAlgn="auto" hangingPunct="1">
              <a:spcAft>
                <a:spcPts val="0"/>
              </a:spcAft>
              <a:buFont typeface="+mj-lt"/>
              <a:buAutoNum type="romanLcPeriod"/>
              <a:defRPr/>
            </a:pPr>
            <a:r>
              <a:rPr lang="it-IT" dirty="0"/>
              <a:t>Modello del meteo locale</a:t>
            </a:r>
          </a:p>
          <a:p>
            <a:pPr marL="571500" indent="-571500" eaLnBrk="1" fontAlgn="auto" hangingPunct="1">
              <a:spcAft>
                <a:spcPts val="0"/>
              </a:spcAft>
              <a:buFont typeface="+mj-lt"/>
              <a:buAutoNum type="romanLcPeriod"/>
              <a:defRPr/>
            </a:pPr>
            <a:r>
              <a:rPr lang="it-IT" dirty="0"/>
              <a:t>Considerazioni per la progettazione</a:t>
            </a:r>
          </a:p>
          <a:p>
            <a:pPr marL="571500" indent="-571500" eaLnBrk="1" fontAlgn="auto" hangingPunct="1">
              <a:spcAft>
                <a:spcPts val="0"/>
              </a:spcAft>
              <a:buFont typeface="+mj-lt"/>
              <a:buAutoNum type="romanLcPeriod"/>
              <a:defRPr/>
            </a:pPr>
            <a:r>
              <a:rPr lang="it-IT" dirty="0"/>
              <a:t>Programma di manutenzione</a:t>
            </a:r>
          </a:p>
        </p:txBody>
      </p:sp>
      <p:sp>
        <p:nvSpPr>
          <p:cNvPr id="13005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F1A39539-2CF0-4B06-9C4D-C1F75FB7B7DD}" type="slidenum">
              <a:rPr lang="fr-BE">
                <a:cs typeface="Arial" charset="0"/>
              </a:rPr>
              <a:pPr defTabSz="446088" fontAlgn="base">
                <a:spcBef>
                  <a:spcPct val="0"/>
                </a:spcBef>
                <a:spcAft>
                  <a:spcPct val="0"/>
                </a:spcAft>
                <a:defRPr/>
              </a:pPr>
              <a:t>48</a:t>
            </a:fld>
            <a:endParaRPr lang="it-IT">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marL="857250" indent="-857250" eaLnBrk="1" hangingPunct="1">
              <a:buFont typeface="Calibri" pitchFamily="34" charset="0"/>
              <a:buAutoNum type="romanLcPeriod"/>
            </a:pPr>
            <a:r>
              <a:rPr lang="it-IT"/>
              <a:t>Inquinamento ambientale</a:t>
            </a:r>
          </a:p>
        </p:txBody>
      </p:sp>
      <p:graphicFrame>
        <p:nvGraphicFramePr>
          <p:cNvPr id="5" name="Content Placeholder 4"/>
          <p:cNvGraphicFramePr>
            <a:graphicFrameLocks noGrp="1"/>
          </p:cNvGraphicFramePr>
          <p:nvPr>
            <p:ph idx="1"/>
          </p:nvPr>
        </p:nvGraphicFramePr>
        <p:xfrm>
          <a:off x="457200" y="1600200"/>
          <a:ext cx="8229600" cy="461772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t>Punti</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Rurale</a:t>
                      </a:r>
                      <a:endParaRPr lang="it-IT"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t>0</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Inquinamento assente o molto basso</a:t>
                      </a:r>
                      <a:endParaRPr lang="it-IT"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Inquinamento urbano (industria leggera, scarichi delle auto)</a:t>
                      </a:r>
                      <a:endParaRPr lang="it-IT"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gn="ctr"/>
                      <a:r>
                        <a:t>0</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0" dirty="0"/>
                        <a:t>Basso</a:t>
                      </a:r>
                      <a:endParaRPr lang="it-IT" b="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t>2</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Moderato</a:t>
                      </a:r>
                      <a:endParaRPr lang="it-IT"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t>3</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Alto *</a:t>
                      </a:r>
                      <a:endParaRPr lang="it-IT"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Inquinamento industriale (gas aggressivi, ossidi di ferro, sostanze chimiche ecc.)</a:t>
                      </a:r>
                      <a:endParaRPr lang="it-IT"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70840">
                <a:tc>
                  <a:txBody>
                    <a:bodyPr/>
                    <a:lstStyle/>
                    <a:p>
                      <a:pPr algn="ctr"/>
                      <a:r>
                        <a:t>3</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Basso o moderato</a:t>
                      </a:r>
                      <a:endParaRPr lang="it-IT"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t>4</a:t>
                      </a:r>
                      <a:endParaRPr lang="it-IT"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t>Alto *</a:t>
                      </a:r>
                      <a:endParaRPr lang="it-IT"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algn="just"/>
                      <a:r>
                        <a:t>* Una località potenzialmente altamente corrosiva. Far valutare il sito da un esperto di acciaio inossidabile.</a:t>
                      </a:r>
                      <a:endParaRPr lang="it-IT"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13107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8F589DE2-4924-42D8-A6FB-5F9B15D36354}" type="slidenum">
              <a:rPr lang="fr-BE">
                <a:cs typeface="Arial" charset="0"/>
              </a:rPr>
              <a:pPr defTabSz="446088" fontAlgn="base">
                <a:spcBef>
                  <a:spcPct val="0"/>
                </a:spcBef>
                <a:spcAft>
                  <a:spcPct val="0"/>
                </a:spcAft>
                <a:defRPr/>
              </a:pPr>
              <a:t>49</a:t>
            </a:fld>
            <a:endParaRPr lang="it-IT">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La maggior parte dei materiali è soggetta a decadimento nel tempo</a:t>
            </a:r>
            <a:endParaRPr lang="it-IT" dirty="0"/>
          </a:p>
        </p:txBody>
      </p:sp>
      <p:graphicFrame>
        <p:nvGraphicFramePr>
          <p:cNvPr id="4" name="Content Placeholder 3"/>
          <p:cNvGraphicFramePr>
            <a:graphicFrameLocks noGrp="1"/>
          </p:cNvGraphicFramePr>
          <p:nvPr>
            <p:ph idx="1"/>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dirty="0" err="1"/>
                        <a:t>Materiale</a:t>
                      </a:r>
                      <a:endParaRPr lang="it-IT" dirty="0"/>
                    </a:p>
                  </a:txBody>
                  <a:tcPr/>
                </a:tc>
                <a:tc>
                  <a:txBody>
                    <a:bodyPr/>
                    <a:lstStyle/>
                    <a:p>
                      <a:r>
                        <a:t>Pietra</a:t>
                      </a:r>
                      <a:endParaRPr lang="it-IT" dirty="0"/>
                    </a:p>
                  </a:txBody>
                  <a:tcPr/>
                </a:tc>
                <a:tc>
                  <a:txBody>
                    <a:bodyPr/>
                    <a:lstStyle/>
                    <a:p>
                      <a:r>
                        <a:t>Vetro</a:t>
                      </a:r>
                      <a:endParaRPr lang="it-IT" dirty="0"/>
                    </a:p>
                  </a:txBody>
                  <a:tcPr/>
                </a:tc>
                <a:tc>
                  <a:txBody>
                    <a:bodyPr/>
                    <a:lstStyle/>
                    <a:p>
                      <a:r>
                        <a:t>Polimeri</a:t>
                      </a:r>
                      <a:endParaRPr lang="it-IT"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t>Tipo di decadimento</a:t>
                      </a:r>
                      <a:endParaRPr lang="it-IT" dirty="0">
                        <a:solidFill>
                          <a:schemeClr val="bg1"/>
                        </a:solidFill>
                      </a:endParaRPr>
                    </a:p>
                  </a:txBody>
                  <a:tcPr/>
                </a:tc>
                <a:tc>
                  <a:txBody>
                    <a:bodyPr/>
                    <a:lstStyle/>
                    <a:p>
                      <a:r>
                        <a:t>Usura</a:t>
                      </a:r>
                    </a:p>
                    <a:p>
                      <a:r>
                        <a:t>Danno da inquinamento</a:t>
                      </a:r>
                      <a:endParaRPr lang="it-IT" dirty="0"/>
                    </a:p>
                  </a:txBody>
                  <a:tcPr/>
                </a:tc>
                <a:tc>
                  <a:txBody>
                    <a:bodyPr/>
                    <a:lstStyle/>
                    <a:p>
                      <a:r>
                        <a:t>Rotture</a:t>
                      </a:r>
                      <a:endParaRPr lang="it-IT" dirty="0"/>
                    </a:p>
                  </a:txBody>
                  <a:tcPr/>
                </a:tc>
                <a:tc>
                  <a:txBody>
                    <a:bodyPr/>
                    <a:lstStyle/>
                    <a:p>
                      <a:r>
                        <a:rPr dirty="0" err="1"/>
                        <a:t>Diventa</a:t>
                      </a:r>
                      <a:r>
                        <a:rPr dirty="0"/>
                        <a:t> fragile sotto la </a:t>
                      </a:r>
                      <a:r>
                        <a:rPr dirty="0" err="1"/>
                        <a:t>luce</a:t>
                      </a:r>
                      <a:r>
                        <a:rPr dirty="0"/>
                        <a:t> UV</a:t>
                      </a:r>
                      <a:endParaRPr lang="it-IT" dirty="0"/>
                    </a:p>
                  </a:txBody>
                  <a:tcPr/>
                </a:tc>
                <a:extLst>
                  <a:ext uri="{0D108BD9-81ED-4DB2-BD59-A6C34878D82A}">
                    <a16:rowId xmlns:a16="http://schemas.microsoft.com/office/drawing/2014/main" val="10002"/>
                  </a:ext>
                </a:extLst>
              </a:tr>
              <a:tr h="911620">
                <a:tc>
                  <a:txBody>
                    <a:bodyPr/>
                    <a:lstStyle/>
                    <a:p>
                      <a:r>
                        <a:t>Azioni che attenuano il danno</a:t>
                      </a:r>
                      <a:endParaRPr lang="it-IT" dirty="0">
                        <a:solidFill>
                          <a:schemeClr val="bg1"/>
                        </a:solidFill>
                      </a:endParaRPr>
                    </a:p>
                  </a:txBody>
                  <a:tcPr/>
                </a:tc>
                <a:tc>
                  <a:txBody>
                    <a:bodyPr/>
                    <a:lstStyle/>
                    <a:p>
                      <a:r>
                        <a:t>Solitamente nessuna</a:t>
                      </a:r>
                      <a:endParaRPr lang="it-IT" dirty="0"/>
                    </a:p>
                  </a:txBody>
                  <a:tcPr/>
                </a:tc>
                <a:tc>
                  <a:txBody>
                    <a:bodyPr/>
                    <a:lstStyle/>
                    <a:p>
                      <a:r>
                        <a:t>Vetro temperato</a:t>
                      </a:r>
                      <a:endParaRPr lang="it-IT" dirty="0"/>
                    </a:p>
                  </a:txBody>
                  <a:tcPr/>
                </a:tc>
                <a:tc>
                  <a:txBody>
                    <a:bodyPr/>
                    <a:lstStyle/>
                    <a:p>
                      <a:r>
                        <a:t>Miglioramento dei gradi dei polimeri</a:t>
                      </a:r>
                      <a:endParaRPr lang="it-IT" dirty="0"/>
                    </a:p>
                  </a:txBody>
                  <a:tcPr/>
                </a:tc>
                <a:extLst>
                  <a:ext uri="{0D108BD9-81ED-4DB2-BD59-A6C34878D82A}">
                    <a16:rowId xmlns:a16="http://schemas.microsoft.com/office/drawing/2014/main" val="10003"/>
                  </a:ext>
                </a:extLst>
              </a:tr>
            </a:tbl>
          </a:graphicData>
        </a:graphic>
      </p:graphicFrame>
      <p:sp>
        <p:nvSpPr>
          <p:cNvPr id="46106"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8B82BEE3-9FDF-42F6-BEA1-525B7E82E0E5}" type="slidenum">
              <a:rPr lang="fr-BE">
                <a:cs typeface="Arial" charset="0"/>
              </a:rPr>
              <a:pPr defTabSz="446088" fontAlgn="base">
                <a:spcBef>
                  <a:spcPct val="0"/>
                </a:spcBef>
                <a:spcAft>
                  <a:spcPct val="0"/>
                </a:spcAft>
                <a:defRPr/>
              </a:pPr>
              <a:t>5</a:t>
            </a:fld>
            <a:endParaRPr lang="it-IT">
              <a:cs typeface="Arial" charset="0"/>
            </a:endParaRPr>
          </a:p>
        </p:txBody>
      </p:sp>
      <p:pic>
        <p:nvPicPr>
          <p:cNvPr id="46107" name="Picture 2" descr="http://4.bp.blogspot.com/_jKnJY2a-_E8/SpF8DJNkVTI/AAAAAAAAAQs/j-J64TaOsOI/s400/Steps.JPG"/>
          <p:cNvPicPr>
            <a:picLocks noChangeAspect="1" noChangeArrowheads="1"/>
          </p:cNvPicPr>
          <p:nvPr/>
        </p:nvPicPr>
        <p:blipFill>
          <a:blip r:embed="rId3"/>
          <a:srcRect/>
          <a:stretch>
            <a:fillRect/>
          </a:stretch>
        </p:blipFill>
        <p:spPr bwMode="auto">
          <a:xfrm>
            <a:off x="2609850" y="2154238"/>
            <a:ext cx="1800225" cy="1266825"/>
          </a:xfrm>
          <a:prstGeom prst="rect">
            <a:avLst/>
          </a:prstGeom>
          <a:noFill/>
          <a:ln w="12700">
            <a:solidFill>
              <a:schemeClr val="tx1"/>
            </a:solidFill>
            <a:miter lim="800000"/>
            <a:headEnd/>
            <a:tailEnd/>
          </a:ln>
        </p:spPr>
      </p:pic>
      <p:pic>
        <p:nvPicPr>
          <p:cNvPr id="46108" name="Picture 4" descr="https://encrypted-tbn1.gstatic.com/images?q=tbn:ANd9GcREQP7g6BZ5zrcBmL11bmXD4Y_v7_24j2BPifm3YI4UHjGmeOjThg"/>
          <p:cNvPicPr>
            <a:picLocks noChangeAspect="1" noChangeArrowheads="1"/>
          </p:cNvPicPr>
          <p:nvPr/>
        </p:nvPicPr>
        <p:blipFill>
          <a:blip r:embed="rId4"/>
          <a:srcRect/>
          <a:stretch>
            <a:fillRect/>
          </a:stretch>
        </p:blipFill>
        <p:spPr bwMode="auto">
          <a:xfrm>
            <a:off x="4725988" y="2154238"/>
            <a:ext cx="1800225" cy="1266825"/>
          </a:xfrm>
          <a:prstGeom prst="rect">
            <a:avLst/>
          </a:prstGeom>
          <a:noFill/>
          <a:ln w="12700">
            <a:solidFill>
              <a:schemeClr val="tx1"/>
            </a:solidFill>
            <a:miter lim="800000"/>
            <a:headEnd/>
            <a:tailEnd/>
          </a:ln>
        </p:spPr>
      </p:pic>
      <p:pic>
        <p:nvPicPr>
          <p:cNvPr id="46109" name="Picture 6" descr="http://www.iplasticsupply.com/wp-content/uploads/2010/11/broke-chair-300x225.jpg"/>
          <p:cNvPicPr>
            <a:picLocks noChangeAspect="1" noChangeArrowheads="1"/>
          </p:cNvPicPr>
          <p:nvPr/>
        </p:nvPicPr>
        <p:blipFill>
          <a:blip r:embed="rId5"/>
          <a:srcRect/>
          <a:stretch>
            <a:fillRect/>
          </a:stretch>
        </p:blipFill>
        <p:spPr bwMode="auto">
          <a:xfrm>
            <a:off x="6777038" y="2154238"/>
            <a:ext cx="1800225" cy="1266825"/>
          </a:xfrm>
          <a:prstGeom prst="rect">
            <a:avLst/>
          </a:prstGeom>
          <a:noFill/>
          <a:ln w="12700">
            <a:solidFill>
              <a:schemeClr val="tx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marL="857250" indent="-857250" eaLnBrk="1" hangingPunct="1">
              <a:buFont typeface="Calibri" pitchFamily="34" charset="0"/>
              <a:buAutoNum type="romanLcPeriod" startAt="2"/>
            </a:pPr>
            <a:r>
              <a:rPr lang="it-IT"/>
              <a:t>A) Esposizione costiera</a:t>
            </a:r>
          </a:p>
        </p:txBody>
      </p:sp>
      <p:graphicFrame>
        <p:nvGraphicFramePr>
          <p:cNvPr id="5" name="Content Placeholder 4"/>
          <p:cNvGraphicFramePr>
            <a:graphicFrameLocks noGrp="1"/>
          </p:cNvGraphicFramePr>
          <p:nvPr>
            <p:ph idx="1"/>
          </p:nvPr>
        </p:nvGraphicFramePr>
        <p:xfrm>
          <a:off x="457200" y="1600200"/>
          <a:ext cx="8229600" cy="442976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t>Punti</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Esposizione costiera o al sale marino</a:t>
                      </a:r>
                      <a:endParaRPr lang="it-IT"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Bassa (&gt;1,6 -16 km (1 - 10 miglia) dall'acqua salata)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t>3</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Moderata (30m - 1,6 km (100 piedi - 1 miglio) dall'acqua salata)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t>4</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Alta (&lt;30m (100 piedi) dall'acqua salata)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t>5</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Marina (alcuni spruzzi di sale o ondate occasionali)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t>8</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Fortemente marina (ondate continue)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t>10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t>Fortemente marina (immersione continua)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t>* Una località potenzialmente altamente corrosiva. Far valutare il sito da un esperto di corrosione dell'acciaio inossidabile.</a:t>
                      </a:r>
                    </a:p>
                    <a:p>
                      <a:pPr marL="0" indent="0" algn="just">
                        <a:buFont typeface="Arial" charset="0"/>
                        <a:buNone/>
                      </a:pPr>
                      <a:r>
                        <a:t>** Questo intervallo indica la distanza a cui si trovano solitamente i cloruri da corpi d'acqua salata. Alcune località di questo tipo sono esposte ai cloruri ma altre non lo sono.</a:t>
                      </a:r>
                      <a:endParaRPr lang="it-IT"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13209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B233867-D12A-4127-8F7E-1B8ED0D1D282}" type="slidenum">
              <a:rPr lang="fr-BE">
                <a:cs typeface="Arial" charset="0"/>
              </a:rPr>
              <a:pPr defTabSz="446088" fontAlgn="base">
                <a:spcBef>
                  <a:spcPct val="0"/>
                </a:spcBef>
                <a:spcAft>
                  <a:spcPct val="0"/>
                </a:spcAft>
                <a:defRPr/>
              </a:pPr>
              <a:t>50</a:t>
            </a:fld>
            <a:endParaRPr lang="it-IT">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809625"/>
          </a:xfrm>
        </p:spPr>
        <p:txBody>
          <a:bodyPr rtlCol="0">
            <a:normAutofit fontScale="90000"/>
          </a:bodyPr>
          <a:lstStyle/>
          <a:p>
            <a:pPr marL="857250" indent="-857250" eaLnBrk="1" fontAlgn="auto" hangingPunct="1">
              <a:spcAft>
                <a:spcPts val="0"/>
              </a:spcAft>
              <a:buFont typeface="+mj-lt"/>
              <a:buAutoNum type="romanLcPeriod" startAt="2"/>
              <a:defRPr/>
            </a:pPr>
            <a:r>
              <a:rPr lang="it-IT" dirty="0"/>
              <a:t>B) Esposizione ai sali antighiaccio</a:t>
            </a:r>
          </a:p>
        </p:txBody>
      </p:sp>
      <p:graphicFrame>
        <p:nvGraphicFramePr>
          <p:cNvPr id="5" name="Content Placeholder 4"/>
          <p:cNvGraphicFramePr>
            <a:graphicFrameLocks noGrp="1"/>
          </p:cNvGraphicFramePr>
          <p:nvPr>
            <p:ph idx="1"/>
          </p:nvPr>
        </p:nvGraphicFramePr>
        <p:xfrm>
          <a:off x="457200" y="923924"/>
          <a:ext cx="8362950" cy="5929068"/>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314079">
                  <a:extLst>
                    <a:ext uri="{9D8B030D-6E8A-4147-A177-3AD203B41FA5}">
                      <a16:colId xmlns:a16="http://schemas.microsoft.com/office/drawing/2014/main" val="20001"/>
                    </a:ext>
                  </a:extLst>
                </a:gridCol>
              </a:tblGrid>
              <a:tr h="371476">
                <a:tc>
                  <a:txBody>
                    <a:bodyPr/>
                    <a:lstStyle/>
                    <a:p>
                      <a:pPr algn="ctr"/>
                      <a:r>
                        <a:rPr dirty="0" err="1"/>
                        <a:t>Punti</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Esposizione ai sali antighiaccio (distanza dalla strada o dal terreno)</a:t>
                      </a:r>
                      <a:endParaRPr lang="it-IT"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7097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dirty="0"/>
                        <a:t>Non è </a:t>
                      </a:r>
                      <a:r>
                        <a:rPr dirty="0" err="1"/>
                        <a:t>stata</a:t>
                      </a:r>
                      <a:r>
                        <a:rPr dirty="0"/>
                        <a:t> </a:t>
                      </a:r>
                      <a:r>
                        <a:rPr dirty="0" err="1"/>
                        <a:t>rilevata</a:t>
                      </a:r>
                      <a:r>
                        <a:rPr dirty="0"/>
                        <a:t> la </a:t>
                      </a:r>
                      <a:r>
                        <a:rPr dirty="0" err="1"/>
                        <a:t>presenza</a:t>
                      </a:r>
                      <a:r>
                        <a:rPr dirty="0"/>
                        <a:t> di sale </a:t>
                      </a:r>
                      <a:r>
                        <a:rPr dirty="0" err="1"/>
                        <a:t>nel</a:t>
                      </a:r>
                      <a:r>
                        <a:rPr dirty="0"/>
                        <a:t> </a:t>
                      </a:r>
                      <a:r>
                        <a:rPr dirty="0" err="1"/>
                        <a:t>campione</a:t>
                      </a:r>
                      <a:r>
                        <a:rPr dirty="0"/>
                        <a:t> </a:t>
                      </a:r>
                      <a:r>
                        <a:rPr dirty="0" err="1"/>
                        <a:t>prelevato</a:t>
                      </a:r>
                      <a:r>
                        <a:rPr dirty="0"/>
                        <a:t> dal </a:t>
                      </a:r>
                      <a:r>
                        <a:rPr dirty="0" err="1"/>
                        <a:t>sito</a:t>
                      </a:r>
                      <a:r>
                        <a:rPr dirty="0"/>
                        <a:t> e non </a:t>
                      </a:r>
                      <a:r>
                        <a:rPr dirty="0" err="1"/>
                        <a:t>si</a:t>
                      </a:r>
                      <a:r>
                        <a:rPr dirty="0"/>
                        <a:t> </a:t>
                      </a:r>
                      <a:r>
                        <a:rPr dirty="0" err="1"/>
                        <a:t>attendono</a:t>
                      </a:r>
                      <a:r>
                        <a:rPr dirty="0"/>
                        <a:t> </a:t>
                      </a:r>
                      <a:r>
                        <a:rPr dirty="0" err="1"/>
                        <a:t>cambiamenti</a:t>
                      </a:r>
                      <a:r>
                        <a:rPr dirty="0"/>
                        <a:t> </a:t>
                      </a:r>
                      <a:r>
                        <a:rPr dirty="0" err="1"/>
                        <a:t>delle</a:t>
                      </a:r>
                      <a:r>
                        <a:rPr dirty="0"/>
                        <a:t> </a:t>
                      </a:r>
                      <a:r>
                        <a:rPr dirty="0" err="1"/>
                        <a:t>condizioni</a:t>
                      </a:r>
                      <a:r>
                        <a:rPr dirty="0"/>
                        <a:t> di </a:t>
                      </a:r>
                      <a:r>
                        <a:rPr dirty="0" err="1"/>
                        <a:t>esposizione</a:t>
                      </a:r>
                      <a:r>
                        <a:rPr dirty="0"/>
                        <a:t>.</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88931">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spc="-30" baseline="0" dirty="0"/>
                        <a:t>I </a:t>
                      </a:r>
                      <a:r>
                        <a:rPr spc="-30" baseline="0" dirty="0" err="1"/>
                        <a:t>livelli</a:t>
                      </a:r>
                      <a:r>
                        <a:rPr spc="-30" baseline="0" dirty="0"/>
                        <a:t> di </a:t>
                      </a:r>
                      <a:r>
                        <a:rPr spc="-30" baseline="0" dirty="0" err="1"/>
                        <a:t>traffico</a:t>
                      </a:r>
                      <a:r>
                        <a:rPr spc="-30" baseline="0" dirty="0"/>
                        <a:t> e </a:t>
                      </a:r>
                      <a:r>
                        <a:rPr spc="-30" baseline="0" dirty="0" err="1"/>
                        <a:t>vento</a:t>
                      </a:r>
                      <a:r>
                        <a:rPr spc="-30" baseline="0" dirty="0"/>
                        <a:t> </a:t>
                      </a:r>
                      <a:r>
                        <a:rPr spc="-30" baseline="0" dirty="0" err="1"/>
                        <a:t>sulle</a:t>
                      </a:r>
                      <a:r>
                        <a:rPr spc="-30" baseline="0" dirty="0"/>
                        <a:t> </a:t>
                      </a:r>
                      <a:r>
                        <a:rPr spc="-30" baseline="0" dirty="0" err="1"/>
                        <a:t>strade</a:t>
                      </a:r>
                      <a:r>
                        <a:rPr spc="-30" baseline="0" dirty="0"/>
                        <a:t> </a:t>
                      </a:r>
                      <a:r>
                        <a:rPr spc="-30" baseline="0" dirty="0" err="1"/>
                        <a:t>vicine</a:t>
                      </a:r>
                      <a:r>
                        <a:rPr spc="-30" baseline="0" dirty="0"/>
                        <a:t> </a:t>
                      </a:r>
                      <a:r>
                        <a:rPr spc="-30" baseline="0" dirty="0" err="1"/>
                        <a:t>sono</a:t>
                      </a:r>
                      <a:r>
                        <a:rPr spc="-30" baseline="0" dirty="0"/>
                        <a:t> </a:t>
                      </a:r>
                      <a:r>
                        <a:rPr spc="-30" baseline="0" dirty="0" err="1"/>
                        <a:t>troppo</a:t>
                      </a:r>
                      <a:r>
                        <a:rPr spc="-30" baseline="0" dirty="0"/>
                        <a:t> </a:t>
                      </a:r>
                      <a:r>
                        <a:rPr spc="-30" baseline="0" dirty="0" err="1"/>
                        <a:t>bassi</a:t>
                      </a:r>
                      <a:r>
                        <a:rPr spc="-30" baseline="0" dirty="0"/>
                        <a:t> per </a:t>
                      </a:r>
                      <a:r>
                        <a:rPr spc="-30" baseline="0" dirty="0" err="1"/>
                        <a:t>trasportare</a:t>
                      </a:r>
                      <a:r>
                        <a:rPr spc="-30" baseline="0" dirty="0"/>
                        <a:t> </a:t>
                      </a:r>
                      <a:r>
                        <a:rPr spc="-30" baseline="0" dirty="0" err="1"/>
                        <a:t>cloruri</a:t>
                      </a:r>
                      <a:r>
                        <a:rPr spc="-30" baseline="0" dirty="0"/>
                        <a:t> </a:t>
                      </a:r>
                      <a:r>
                        <a:rPr spc="-30" baseline="0" dirty="0" err="1"/>
                        <a:t>nel</a:t>
                      </a:r>
                      <a:r>
                        <a:rPr spc="-30" baseline="0" dirty="0"/>
                        <a:t> </a:t>
                      </a:r>
                      <a:r>
                        <a:rPr spc="-30" baseline="0" dirty="0" err="1"/>
                        <a:t>sito</a:t>
                      </a:r>
                      <a:r>
                        <a:rPr spc="-30" baseline="0" dirty="0"/>
                        <a:t> e sui </a:t>
                      </a:r>
                      <a:r>
                        <a:rPr spc="-30" baseline="0" dirty="0" err="1"/>
                        <a:t>marciapiedi</a:t>
                      </a:r>
                      <a:r>
                        <a:rPr spc="-30" baseline="0" dirty="0"/>
                        <a:t> non </a:t>
                      </a:r>
                      <a:r>
                        <a:rPr spc="-30" baseline="0" dirty="0" err="1"/>
                        <a:t>sono</a:t>
                      </a:r>
                      <a:r>
                        <a:rPr spc="-30" baseline="0" dirty="0"/>
                        <a:t> </a:t>
                      </a:r>
                      <a:r>
                        <a:rPr spc="-30" baseline="0" dirty="0" err="1"/>
                        <a:t>presenti</a:t>
                      </a:r>
                      <a:r>
                        <a:rPr spc="-30" baseline="0" dirty="0"/>
                        <a:t> </a:t>
                      </a:r>
                      <a:r>
                        <a:rPr spc="-30" baseline="0" dirty="0" err="1"/>
                        <a:t>sali</a:t>
                      </a:r>
                      <a:r>
                        <a:rPr spc="-30" baseline="0" dirty="0"/>
                        <a:t> </a:t>
                      </a:r>
                      <a:r>
                        <a:rPr spc="-30" baseline="0" dirty="0" err="1"/>
                        <a:t>antighiaccio</a:t>
                      </a:r>
                      <a:endParaRPr lang="it-IT" spc="-30" baseline="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65592">
                <a:tc>
                  <a:txBody>
                    <a:bodyPr/>
                    <a:lstStyle/>
                    <a:p>
                      <a:pPr algn="ctr"/>
                      <a:r>
                        <a:rPr dirty="0"/>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spc="-40" baseline="0" dirty="0" err="1"/>
                        <a:t>Esposizione</a:t>
                      </a:r>
                      <a:r>
                        <a:rPr spc="-40" baseline="0" dirty="0"/>
                        <a:t> al sale molto </a:t>
                      </a:r>
                      <a:r>
                        <a:rPr spc="-40" baseline="0" dirty="0" err="1"/>
                        <a:t>bassa</a:t>
                      </a:r>
                      <a:r>
                        <a:rPr spc="-40" baseline="0" dirty="0"/>
                        <a:t> (≥10 m - 1 km (33 - 3.280 </a:t>
                      </a:r>
                      <a:r>
                        <a:rPr spc="-40" baseline="0" dirty="0" err="1"/>
                        <a:t>piedi</a:t>
                      </a:r>
                      <a:r>
                        <a:rPr spc="-40" baseline="0" dirty="0"/>
                        <a:t>) o 3 - 60 </a:t>
                      </a:r>
                      <a:r>
                        <a:rPr spc="-40" baseline="0" dirty="0" err="1"/>
                        <a:t>piani</a:t>
                      </a:r>
                      <a:r>
                        <a:rPr spc="-40" baseline="0" dirty="0"/>
                        <a:t>) **</a:t>
                      </a:r>
                      <a:endParaRPr lang="it-IT" spc="-40" baseline="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51177">
                <a:tc>
                  <a:txBody>
                    <a:bodyPr/>
                    <a:lstStyle/>
                    <a:p>
                      <a:pPr algn="ctr"/>
                      <a:r>
                        <a:t>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spc="-50" baseline="0" dirty="0" err="1"/>
                        <a:t>Esposizione</a:t>
                      </a:r>
                      <a:r>
                        <a:rPr spc="-50" baseline="0" dirty="0"/>
                        <a:t> al sale </a:t>
                      </a:r>
                      <a:r>
                        <a:rPr spc="-50" baseline="0" dirty="0" err="1"/>
                        <a:t>bassa</a:t>
                      </a:r>
                      <a:r>
                        <a:rPr spc="-50" baseline="0" dirty="0"/>
                        <a:t> (&lt; 10 - 500 m (33 - 1600 </a:t>
                      </a:r>
                      <a:r>
                        <a:rPr spc="-50" baseline="0" dirty="0" err="1"/>
                        <a:t>piedi</a:t>
                      </a:r>
                      <a:r>
                        <a:rPr spc="-50" baseline="0" dirty="0"/>
                        <a:t>) </a:t>
                      </a:r>
                      <a:r>
                        <a:rPr spc="-50" baseline="0" dirty="0" err="1"/>
                        <a:t>oppure</a:t>
                      </a:r>
                      <a:r>
                        <a:rPr spc="-50" baseline="0" dirty="0"/>
                        <a:t> 2 - 34 </a:t>
                      </a:r>
                      <a:r>
                        <a:rPr spc="-50" baseline="0" dirty="0" err="1"/>
                        <a:t>piani</a:t>
                      </a:r>
                      <a:r>
                        <a:rPr spc="-50" baseline="0" dirty="0"/>
                        <a:t>) **</a:t>
                      </a:r>
                      <a:endParaRPr lang="it-IT" spc="-50" baseline="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43000">
                <a:tc>
                  <a:txBody>
                    <a:bodyPr/>
                    <a:lstStyle/>
                    <a:p>
                      <a:pPr algn="ctr"/>
                      <a:r>
                        <a:rPr dirty="0"/>
                        <a:t>3</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spc="-40" baseline="0" dirty="0" err="1"/>
                        <a:t>Esposizione</a:t>
                      </a:r>
                      <a:r>
                        <a:rPr spc="-40" baseline="0" dirty="0"/>
                        <a:t> al sale </a:t>
                      </a:r>
                      <a:r>
                        <a:rPr spc="-40" baseline="0" dirty="0" err="1"/>
                        <a:t>moderata</a:t>
                      </a:r>
                      <a:r>
                        <a:rPr spc="-40" baseline="0" dirty="0"/>
                        <a:t> (&lt; 3 - 100 m (10 - 328 </a:t>
                      </a:r>
                      <a:r>
                        <a:rPr spc="-40" baseline="0" dirty="0" err="1"/>
                        <a:t>piedi</a:t>
                      </a:r>
                      <a:r>
                        <a:rPr spc="-40" baseline="0" dirty="0"/>
                        <a:t>) </a:t>
                      </a:r>
                      <a:r>
                        <a:rPr spc="-40" baseline="0" dirty="0" err="1"/>
                        <a:t>oppure</a:t>
                      </a:r>
                      <a:r>
                        <a:rPr spc="-40" baseline="0" dirty="0"/>
                        <a:t> 1 - 22 </a:t>
                      </a:r>
                      <a:r>
                        <a:rPr spc="-40" baseline="0" dirty="0" err="1"/>
                        <a:t>piani</a:t>
                      </a:r>
                      <a:r>
                        <a:rPr spc="-40" baseline="0" dirty="0"/>
                        <a:t>) **</a:t>
                      </a:r>
                      <a:endParaRPr lang="it-IT" spc="-40" baseline="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405565">
                <a:tc>
                  <a:txBody>
                    <a:bodyPr/>
                    <a:lstStyle/>
                    <a:p>
                      <a:pPr algn="ctr"/>
                      <a:r>
                        <a:t>4</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dirty="0" err="1"/>
                        <a:t>Esposizione</a:t>
                      </a:r>
                      <a:r>
                        <a:rPr dirty="0"/>
                        <a:t> al sale </a:t>
                      </a:r>
                      <a:r>
                        <a:rPr dirty="0" err="1"/>
                        <a:t>alta</a:t>
                      </a:r>
                      <a:r>
                        <a:rPr dirty="0"/>
                        <a:t> (&lt;2 - 50 m (6,5 - 164 </a:t>
                      </a:r>
                      <a:r>
                        <a:rPr dirty="0" err="1"/>
                        <a:t>piedi</a:t>
                      </a:r>
                      <a:r>
                        <a:rPr dirty="0"/>
                        <a:t>) </a:t>
                      </a:r>
                      <a:r>
                        <a:rPr dirty="0" err="1"/>
                        <a:t>oppure</a:t>
                      </a:r>
                      <a:r>
                        <a:rPr dirty="0"/>
                        <a:t> 1 - 3 </a:t>
                      </a:r>
                      <a:r>
                        <a:rPr dirty="0" err="1"/>
                        <a:t>piani</a:t>
                      </a:r>
                      <a:r>
                        <a:rPr dirty="0"/>
                        <a:t>) *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622262">
                <a:tc gridSpan="2">
                  <a:txBody>
                    <a:bodyPr/>
                    <a:lstStyle/>
                    <a:p>
                      <a:pPr marL="0" indent="0" algn="just">
                        <a:buFont typeface="Arial" charset="0"/>
                        <a:buNone/>
                      </a:pPr>
                      <a:r>
                        <a:rPr spc="-50" baseline="0" dirty="0"/>
                        <a:t>* Una </a:t>
                      </a:r>
                      <a:r>
                        <a:rPr spc="-50" baseline="0" dirty="0" err="1"/>
                        <a:t>località</a:t>
                      </a:r>
                      <a:r>
                        <a:rPr spc="-50" baseline="0" dirty="0"/>
                        <a:t> </a:t>
                      </a:r>
                      <a:r>
                        <a:rPr spc="-50" baseline="0" dirty="0" err="1"/>
                        <a:t>potenzialmente</a:t>
                      </a:r>
                      <a:r>
                        <a:rPr spc="-50" baseline="0" dirty="0"/>
                        <a:t> </a:t>
                      </a:r>
                      <a:r>
                        <a:rPr spc="-50" baseline="0" dirty="0" err="1"/>
                        <a:t>altamente</a:t>
                      </a:r>
                      <a:r>
                        <a:rPr spc="-50" baseline="0" dirty="0"/>
                        <a:t> </a:t>
                      </a:r>
                      <a:r>
                        <a:rPr spc="-50" baseline="0" dirty="0" err="1"/>
                        <a:t>corrosiva</a:t>
                      </a:r>
                      <a:r>
                        <a:rPr spc="-50" baseline="0" dirty="0"/>
                        <a:t>. Far </a:t>
                      </a:r>
                      <a:r>
                        <a:rPr spc="-50" baseline="0" dirty="0" err="1"/>
                        <a:t>valutare</a:t>
                      </a:r>
                      <a:r>
                        <a:rPr spc="-50" baseline="0" dirty="0"/>
                        <a:t> </a:t>
                      </a:r>
                      <a:r>
                        <a:rPr spc="-50" baseline="0" dirty="0" err="1"/>
                        <a:t>il</a:t>
                      </a:r>
                      <a:r>
                        <a:rPr spc="-50" baseline="0" dirty="0"/>
                        <a:t> </a:t>
                      </a:r>
                      <a:r>
                        <a:rPr spc="-50" baseline="0" dirty="0" err="1"/>
                        <a:t>sito</a:t>
                      </a:r>
                      <a:r>
                        <a:rPr spc="-50" baseline="0" dirty="0"/>
                        <a:t> da un </a:t>
                      </a:r>
                      <a:r>
                        <a:rPr spc="-50" baseline="0" dirty="0" err="1"/>
                        <a:t>esperto</a:t>
                      </a:r>
                      <a:r>
                        <a:rPr spc="-50" baseline="0" dirty="0"/>
                        <a:t> di </a:t>
                      </a:r>
                      <a:r>
                        <a:rPr spc="-50" baseline="0" dirty="0" err="1"/>
                        <a:t>corrosione</a:t>
                      </a:r>
                      <a:r>
                        <a:rPr spc="-50" baseline="0" dirty="0"/>
                        <a:t> </a:t>
                      </a:r>
                      <a:r>
                        <a:rPr spc="-50" baseline="0" dirty="0" err="1"/>
                        <a:t>dell'acciaio</a:t>
                      </a:r>
                      <a:r>
                        <a:rPr spc="-50" baseline="0" dirty="0"/>
                        <a:t> </a:t>
                      </a:r>
                      <a:r>
                        <a:rPr spc="-50" baseline="0" dirty="0" err="1"/>
                        <a:t>inossidabile</a:t>
                      </a:r>
                      <a:r>
                        <a:rPr spc="-50" baseline="0" dirty="0"/>
                        <a:t>.</a:t>
                      </a:r>
                    </a:p>
                    <a:p>
                      <a:pPr marL="0" indent="0" algn="just">
                        <a:buFont typeface="Arial" charset="0"/>
                        <a:buNone/>
                      </a:pPr>
                      <a:r>
                        <a:rPr spc="-50" baseline="0" dirty="0"/>
                        <a:t>** </a:t>
                      </a:r>
                      <a:r>
                        <a:rPr spc="-50" baseline="0" dirty="0" err="1"/>
                        <a:t>Questo</a:t>
                      </a:r>
                      <a:r>
                        <a:rPr spc="-50" baseline="0" dirty="0"/>
                        <a:t> </a:t>
                      </a:r>
                      <a:r>
                        <a:rPr spc="-50" baseline="0" dirty="0" err="1"/>
                        <a:t>intervallo</a:t>
                      </a:r>
                      <a:r>
                        <a:rPr spc="-50" baseline="0" dirty="0"/>
                        <a:t> </a:t>
                      </a:r>
                      <a:r>
                        <a:rPr spc="-50" baseline="0" dirty="0" err="1"/>
                        <a:t>indica</a:t>
                      </a:r>
                      <a:r>
                        <a:rPr spc="-50" baseline="0" dirty="0"/>
                        <a:t> la </a:t>
                      </a:r>
                      <a:r>
                        <a:rPr spc="-50" baseline="0" dirty="0" err="1"/>
                        <a:t>distanza</a:t>
                      </a:r>
                      <a:r>
                        <a:rPr spc="-50" baseline="0" dirty="0"/>
                        <a:t> </a:t>
                      </a:r>
                      <a:r>
                        <a:rPr spc="-50" baseline="0" dirty="0" err="1"/>
                        <a:t>alla</a:t>
                      </a:r>
                      <a:r>
                        <a:rPr spc="-50" baseline="0" dirty="0"/>
                        <a:t> quale è </a:t>
                      </a:r>
                      <a:r>
                        <a:rPr spc="-50" baseline="0" dirty="0" err="1"/>
                        <a:t>stata</a:t>
                      </a:r>
                      <a:r>
                        <a:rPr spc="-50" baseline="0" dirty="0"/>
                        <a:t> </a:t>
                      </a:r>
                      <a:r>
                        <a:rPr spc="-50" baseline="0" dirty="0" err="1"/>
                        <a:t>rilevata</a:t>
                      </a:r>
                      <a:r>
                        <a:rPr spc="-50" baseline="0" dirty="0"/>
                        <a:t> la </a:t>
                      </a:r>
                      <a:r>
                        <a:rPr spc="-50" baseline="0" dirty="0" err="1"/>
                        <a:t>concentrazione</a:t>
                      </a:r>
                      <a:r>
                        <a:rPr spc="-50" baseline="0" dirty="0"/>
                        <a:t> di </a:t>
                      </a:r>
                      <a:r>
                        <a:rPr spc="-50" baseline="0" dirty="0" err="1"/>
                        <a:t>cloruro</a:t>
                      </a:r>
                      <a:r>
                        <a:rPr spc="-50" baseline="0" dirty="0"/>
                        <a:t> </a:t>
                      </a:r>
                      <a:r>
                        <a:rPr spc="-50" baseline="0" dirty="0" err="1"/>
                        <a:t>dalle</a:t>
                      </a:r>
                      <a:r>
                        <a:rPr spc="-50" baseline="0" dirty="0"/>
                        <a:t> </a:t>
                      </a:r>
                      <a:r>
                        <a:rPr spc="-50" baseline="0" dirty="0" err="1"/>
                        <a:t>strade</a:t>
                      </a:r>
                      <a:r>
                        <a:rPr spc="-50" baseline="0" dirty="0"/>
                        <a:t> </a:t>
                      </a:r>
                      <a:r>
                        <a:rPr spc="-50" baseline="0" dirty="0" err="1"/>
                        <a:t>rurali</a:t>
                      </a:r>
                      <a:r>
                        <a:rPr spc="-50" baseline="0" dirty="0"/>
                        <a:t> e da </a:t>
                      </a:r>
                      <a:r>
                        <a:rPr spc="-50" baseline="0" dirty="0" err="1"/>
                        <a:t>quelle</a:t>
                      </a:r>
                      <a:r>
                        <a:rPr spc="-50" baseline="0" dirty="0"/>
                        <a:t> </a:t>
                      </a:r>
                      <a:r>
                        <a:rPr spc="-50" baseline="0" dirty="0" err="1"/>
                        <a:t>altamente</a:t>
                      </a:r>
                      <a:r>
                        <a:rPr spc="-50" baseline="0" dirty="0"/>
                        <a:t> </a:t>
                      </a:r>
                      <a:r>
                        <a:rPr spc="-50" baseline="0" dirty="0" err="1"/>
                        <a:t>trafficate</a:t>
                      </a:r>
                      <a:r>
                        <a:rPr spc="-50" baseline="0" dirty="0"/>
                        <a:t>. </a:t>
                      </a:r>
                      <a:r>
                        <a:rPr spc="-50" baseline="0" dirty="0" err="1"/>
                        <a:t>Controllare</a:t>
                      </a:r>
                      <a:r>
                        <a:rPr spc="-50" baseline="0" dirty="0"/>
                        <a:t> le </a:t>
                      </a:r>
                      <a:r>
                        <a:rPr spc="-50" baseline="0" dirty="0" err="1"/>
                        <a:t>concentrazioni</a:t>
                      </a:r>
                      <a:r>
                        <a:rPr spc="-50" baseline="0" dirty="0"/>
                        <a:t> di </a:t>
                      </a:r>
                      <a:r>
                        <a:rPr spc="-50" baseline="0" dirty="0" err="1"/>
                        <a:t>cloruro</a:t>
                      </a:r>
                      <a:r>
                        <a:rPr spc="-50" baseline="0" dirty="0"/>
                        <a:t> </a:t>
                      </a:r>
                      <a:r>
                        <a:rPr spc="-50" baseline="0" dirty="0" err="1"/>
                        <a:t>superficiali</a:t>
                      </a:r>
                      <a:r>
                        <a:rPr spc="-50" baseline="0" dirty="0"/>
                        <a:t>.</a:t>
                      </a:r>
                      <a:endParaRPr lang="it-IT" spc="-50" baseline="0"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r h="405565">
                <a:tc gridSpan="2">
                  <a:txBody>
                    <a:bodyPr/>
                    <a:lstStyle/>
                    <a:p>
                      <a:pPr marL="0" indent="0" algn="just">
                        <a:buFont typeface="Arial" charset="0"/>
                        <a:buNone/>
                      </a:pPr>
                      <a:r>
                        <a:rPr lang="nl-BE" dirty="0">
                          <a:solidFill>
                            <a:sysClr val="windowText" lastClr="000000"/>
                          </a:solidFill>
                        </a:rPr>
                        <a:t>Nota: in presenza di esposizione costiera e di sali antighiaccio, consultare un esperto</a:t>
                      </a:r>
                      <a:endParaRPr lang="it-IT" dirty="0">
                        <a:solidFill>
                          <a:sysClr val="windowText" lastClr="000000"/>
                        </a:solidFill>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1331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AD6B9C50-C831-464F-AE3A-EE74C8C28B68}" type="slidenum">
              <a:rPr lang="fr-BE">
                <a:cs typeface="Arial" charset="0"/>
              </a:rPr>
              <a:pPr defTabSz="446088" fontAlgn="base">
                <a:spcBef>
                  <a:spcPct val="0"/>
                </a:spcBef>
                <a:spcAft>
                  <a:spcPct val="0"/>
                </a:spcAft>
                <a:defRPr/>
              </a:pPr>
              <a:t>51</a:t>
            </a:fld>
            <a:endParaRPr lang="it-IT">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marL="857250" indent="-857250" eaLnBrk="1" hangingPunct="1">
              <a:buFont typeface="Calibri" pitchFamily="34" charset="0"/>
              <a:buAutoNum type="romanLcPeriod" startAt="3"/>
            </a:pPr>
            <a:r>
              <a:rPr lang="it-IT"/>
              <a:t>Modello del meteo locale</a:t>
            </a:r>
          </a:p>
        </p:txBody>
      </p:sp>
      <p:graphicFrame>
        <p:nvGraphicFramePr>
          <p:cNvPr id="5" name="Content Placeholder 4"/>
          <p:cNvGraphicFramePr>
            <a:graphicFrameLocks noGrp="1"/>
          </p:cNvGraphicFramePr>
          <p:nvPr>
            <p:ph idx="1"/>
          </p:nvPr>
        </p:nvGraphicFramePr>
        <p:xfrm>
          <a:off x="457200" y="1600200"/>
          <a:ext cx="8229600" cy="36068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t>Punti</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Clima freddo o temperato, forti piogge abituali</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Clima caldo o freddo con umidità tipicamente inferiore a 50%</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Clima freddo o temperato, forti piogge occasionali</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Tropicale o subtropicale, umido, piogge molto forti stagionali o regolari</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Clima temperato, pioggia non frequente, umidità superiore a 50%</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Pioggerellina regolare o nebbia frequente</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t>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t>Caldo, umidità superiore a 50%, precipitazioni molto scarse o assenti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t>*** In presenza di esposizione al sale o all'inquinamento, far valutare il sito a un esperto di corrosione dell'acciaio inossidabile.</a:t>
                      </a:r>
                      <a:endParaRPr lang="it-IT"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13414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B6F11229-1409-4FAA-8D9E-CF211D919208}" type="slidenum">
              <a:rPr lang="fr-BE">
                <a:cs typeface="Arial" charset="0"/>
              </a:rPr>
              <a:pPr defTabSz="446088" fontAlgn="base">
                <a:spcBef>
                  <a:spcPct val="0"/>
                </a:spcBef>
                <a:spcAft>
                  <a:spcPct val="0"/>
                </a:spcAft>
                <a:defRPr/>
              </a:pPr>
              <a:t>52</a:t>
            </a:fld>
            <a:endParaRPr lang="it-IT">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
            <a:ext cx="8229600" cy="1143000"/>
          </a:xfrm>
        </p:spPr>
        <p:txBody>
          <a:bodyPr rtlCol="0">
            <a:normAutofit fontScale="90000"/>
          </a:bodyPr>
          <a:lstStyle/>
          <a:p>
            <a:pPr marL="857250" indent="-857250" eaLnBrk="1" fontAlgn="auto" hangingPunct="1">
              <a:spcAft>
                <a:spcPts val="0"/>
              </a:spcAft>
              <a:buFont typeface="+mj-lt"/>
              <a:buAutoNum type="romanLcPeriod" startAt="4"/>
              <a:defRPr/>
            </a:pPr>
            <a:r>
              <a:rPr lang="it-IT" spc="-30" dirty="0"/>
              <a:t>Considerazioni per la progettazione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2688753"/>
              </p:ext>
            </p:extLst>
          </p:nvPr>
        </p:nvGraphicFramePr>
        <p:xfrm>
          <a:off x="457200" y="917803"/>
          <a:ext cx="8229600" cy="461772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t>Punti</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dirty="0" err="1"/>
                        <a:t>Marcatamente</a:t>
                      </a:r>
                      <a:r>
                        <a:rPr dirty="0"/>
                        <a:t> </a:t>
                      </a:r>
                      <a:r>
                        <a:rPr dirty="0" err="1"/>
                        <a:t>esposto</a:t>
                      </a:r>
                      <a:r>
                        <a:rPr dirty="0"/>
                        <a:t> per </a:t>
                      </a:r>
                      <a:r>
                        <a:rPr dirty="0" err="1"/>
                        <a:t>una</a:t>
                      </a:r>
                      <a:r>
                        <a:rPr dirty="0"/>
                        <a:t> facile </a:t>
                      </a:r>
                      <a:r>
                        <a:rPr dirty="0" err="1"/>
                        <a:t>pulizia</a:t>
                      </a:r>
                      <a:r>
                        <a:rPr dirty="0"/>
                        <a:t> con la </a:t>
                      </a:r>
                      <a:r>
                        <a:rPr dirty="0" err="1"/>
                        <a:t>pioggia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Superfici verticali con fibratura diritta o nessun grano di finitura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t>-2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La finitura superficiale è decapata, con lucidatura elettrolitica o ruvidità ≤ R</a:t>
                      </a:r>
                      <a:r>
                        <a:rPr lang="nl-BE" baseline="-30000" dirty="0"/>
                        <a:t>a</a:t>
                      </a:r>
                      <a:r>
                        <a:t> 0,3 </a:t>
                      </a:r>
                      <a:r>
                        <a:rPr lang="nl-BE" i="1" baseline="0" dirty="0"/>
                        <a:t>µ</a:t>
                      </a:r>
                      <a:r>
                        <a:t>m (12</a:t>
                      </a:r>
                      <a:r>
                        <a:rPr lang="nl-BE" i="1" baseline="0" dirty="0"/>
                        <a:t>µ</a:t>
                      </a:r>
                      <a:r>
                        <a:t>in)</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t>Ruvidità della finitura superficiale R</a:t>
                      </a:r>
                      <a:r>
                        <a:rPr lang="nl-BE" baseline="-30000" dirty="0"/>
                        <a:t>a</a:t>
                      </a:r>
                      <a:r>
                        <a:t> 0,3 </a:t>
                      </a:r>
                      <a:r>
                        <a:rPr lang="nl-BE" i="1" baseline="0" dirty="0"/>
                        <a:t>µ</a:t>
                      </a:r>
                      <a:r>
                        <a:t>m (12</a:t>
                      </a:r>
                      <a:r>
                        <a:rPr lang="nl-BE" i="1" baseline="0" dirty="0"/>
                        <a:t>µ</a:t>
                      </a:r>
                      <a:r>
                        <a:t>in) &lt; X ≤ R</a:t>
                      </a:r>
                      <a:r>
                        <a:rPr lang="nl-BE" baseline="-30000" dirty="0"/>
                        <a:t>a</a:t>
                      </a:r>
                      <a:r>
                        <a:t> 0,5 </a:t>
                      </a:r>
                      <a:r>
                        <a:rPr lang="nl-BE" i="1" baseline="0" dirty="0"/>
                        <a:t>µ</a:t>
                      </a:r>
                      <a:r>
                        <a:t>m (20</a:t>
                      </a:r>
                      <a:r>
                        <a:rPr lang="nl-BE" i="1" baseline="0" dirty="0"/>
                        <a:t>µ</a:t>
                      </a:r>
                      <a:r>
                        <a:t>in)</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t>Ruvidità della finitura superficiale R</a:t>
                      </a:r>
                      <a:r>
                        <a:rPr lang="nl-BE" baseline="-30000" dirty="0"/>
                        <a:t>a</a:t>
                      </a:r>
                      <a:r>
                        <a:t> 0,5 </a:t>
                      </a:r>
                      <a:r>
                        <a:rPr lang="nl-BE" i="1" baseline="0" dirty="0"/>
                        <a:t>µ</a:t>
                      </a:r>
                      <a:r>
                        <a:t>m (20</a:t>
                      </a:r>
                      <a:r>
                        <a:rPr lang="nl-BE" i="1" baseline="0" dirty="0"/>
                        <a:t>µ</a:t>
                      </a:r>
                      <a:r>
                        <a:t>in) &lt; X ≤ R</a:t>
                      </a:r>
                      <a:r>
                        <a:rPr lang="nl-BE" baseline="-30000" dirty="0"/>
                        <a:t>a</a:t>
                      </a:r>
                      <a:r>
                        <a:t> 1 </a:t>
                      </a:r>
                      <a:r>
                        <a:rPr lang="nl-BE" i="1" baseline="0" dirty="0"/>
                        <a:t>µ</a:t>
                      </a:r>
                      <a:r>
                        <a:t>m (40</a:t>
                      </a:r>
                      <a:r>
                        <a:rPr lang="nl-BE" i="1" baseline="0" dirty="0"/>
                        <a:t>µ</a:t>
                      </a:r>
                      <a:r>
                        <a:t>in)</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t>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t>Ruvidità della finitura superficiale &gt; R</a:t>
                      </a:r>
                      <a:r>
                        <a:rPr lang="nl-BE" baseline="-30000" dirty="0"/>
                        <a:t>a</a:t>
                      </a:r>
                      <a:r>
                        <a:t> 1 </a:t>
                      </a:r>
                      <a:r>
                        <a:rPr lang="nl-BE" i="1" baseline="0" dirty="0"/>
                        <a:t>µ</a:t>
                      </a:r>
                      <a:r>
                        <a:t>m (40</a:t>
                      </a:r>
                      <a:r>
                        <a:rPr lang="nl-BE" i="1" baseline="0" dirty="0"/>
                        <a:t>µ</a:t>
                      </a:r>
                      <a:r>
                        <a:t>in)</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Posizione riparata o interstizi non sigillati ***</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Superfici orizzontali</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t>Orientamento orizzontale del grano della finitura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0" indent="0" algn="just">
                        <a:buFont typeface="Arial" charset="0"/>
                        <a:buNone/>
                      </a:pPr>
                      <a:r>
                        <a:rPr dirty="0"/>
                        <a:t>*** In </a:t>
                      </a:r>
                      <a:r>
                        <a:rPr dirty="0" err="1"/>
                        <a:t>presenza</a:t>
                      </a:r>
                      <a:r>
                        <a:rPr dirty="0"/>
                        <a:t> di </a:t>
                      </a:r>
                      <a:r>
                        <a:rPr dirty="0" err="1"/>
                        <a:t>esposizione</a:t>
                      </a:r>
                      <a:r>
                        <a:rPr dirty="0"/>
                        <a:t> al sale o </a:t>
                      </a:r>
                      <a:r>
                        <a:rPr dirty="0" err="1"/>
                        <a:t>all'inquinamento</a:t>
                      </a:r>
                      <a:r>
                        <a:rPr dirty="0"/>
                        <a:t>, far </a:t>
                      </a:r>
                      <a:r>
                        <a:rPr dirty="0" err="1"/>
                        <a:t>valutare</a:t>
                      </a:r>
                      <a:r>
                        <a:rPr dirty="0"/>
                        <a:t> </a:t>
                      </a:r>
                      <a:r>
                        <a:rPr dirty="0" err="1"/>
                        <a:t>il</a:t>
                      </a:r>
                      <a:r>
                        <a:rPr dirty="0"/>
                        <a:t> </a:t>
                      </a:r>
                      <a:r>
                        <a:rPr dirty="0" err="1"/>
                        <a:t>sito</a:t>
                      </a:r>
                      <a:r>
                        <a:rPr dirty="0"/>
                        <a:t> a un </a:t>
                      </a:r>
                      <a:r>
                        <a:rPr dirty="0" err="1"/>
                        <a:t>esperto</a:t>
                      </a:r>
                      <a:r>
                        <a:rPr dirty="0"/>
                        <a:t> di </a:t>
                      </a:r>
                      <a:r>
                        <a:rPr dirty="0" err="1"/>
                        <a:t>corrosione</a:t>
                      </a:r>
                      <a:r>
                        <a:rPr dirty="0"/>
                        <a:t> </a:t>
                      </a:r>
                      <a:r>
                        <a:rPr dirty="0" err="1"/>
                        <a:t>dell'acciaio</a:t>
                      </a:r>
                      <a:r>
                        <a:rPr dirty="0"/>
                        <a:t> </a:t>
                      </a:r>
                      <a:r>
                        <a:rPr dirty="0" err="1"/>
                        <a:t>inossidabile</a:t>
                      </a:r>
                      <a:r>
                        <a:rPr dirty="0"/>
                        <a:t>.</a:t>
                      </a:r>
                      <a:endParaRPr lang="it-IT"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13517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A590B775-161D-438C-AC12-93392228FABF}" type="slidenum">
              <a:rPr lang="fr-BE">
                <a:cs typeface="Arial" charset="0"/>
              </a:rPr>
              <a:pPr defTabSz="446088" fontAlgn="base">
                <a:spcBef>
                  <a:spcPct val="0"/>
                </a:spcBef>
                <a:spcAft>
                  <a:spcPct val="0"/>
                </a:spcAft>
                <a:defRPr/>
              </a:pPr>
              <a:t>53</a:t>
            </a:fld>
            <a:endParaRPr lang="it-IT">
              <a:cs typeface="Arial" charset="0"/>
            </a:endParaRPr>
          </a:p>
        </p:txBody>
      </p:sp>
      <p:sp>
        <p:nvSpPr>
          <p:cNvPr id="135172" name="ZoneTexte 2"/>
          <p:cNvSpPr txBox="1">
            <a:spLocks noChangeArrowheads="1"/>
          </p:cNvSpPr>
          <p:nvPr/>
        </p:nvSpPr>
        <p:spPr bwMode="auto">
          <a:xfrm>
            <a:off x="457200" y="5532973"/>
            <a:ext cx="8229600" cy="523220"/>
          </a:xfrm>
          <a:prstGeom prst="rect">
            <a:avLst/>
          </a:prstGeom>
          <a:noFill/>
          <a:ln w="9525">
            <a:noFill/>
            <a:miter lim="800000"/>
            <a:headEnd/>
            <a:tailEnd/>
          </a:ln>
        </p:spPr>
        <p:txBody>
          <a:bodyPr wrap="square">
            <a:spAutoFit/>
          </a:bodyPr>
          <a:lstStyle/>
          <a:p>
            <a:r>
              <a:rPr lang="it-IT" sz="1400" dirty="0">
                <a:latin typeface="+mn-lt"/>
              </a:rPr>
              <a:t> </a:t>
            </a:r>
            <a:r>
              <a:rPr lang="it-IT" sz="1400" dirty="0"/>
              <a:t>Circa la rugosità (Ra)</a:t>
            </a:r>
            <a:r>
              <a:rPr lang="it-IT" sz="1400" dirty="0">
                <a:solidFill>
                  <a:srgbClr val="0070C0"/>
                </a:solidFill>
                <a:latin typeface="+mn-lt"/>
              </a:rPr>
              <a:t>: </a:t>
            </a:r>
            <a:r>
              <a:rPr lang="fr-FR" sz="1400" dirty="0">
                <a:solidFill>
                  <a:srgbClr val="0070C0"/>
                </a:solidFill>
                <a:latin typeface="+mn-lt"/>
                <a:hlinkClick r:id="rId2"/>
              </a:rPr>
              <a:t>http://www.worldstainless.org/Files/issf/non-image-files/PDF/Euro_Inox/RoughnessMeasurement_EN.pdf</a:t>
            </a:r>
            <a:r>
              <a:rPr lang="fr-FR" sz="1400" dirty="0">
                <a:solidFill>
                  <a:srgbClr val="0070C0"/>
                </a:solidFill>
                <a:latin typeface="+mn-lt"/>
              </a:rPr>
              <a:t> </a:t>
            </a:r>
            <a:endParaRPr lang="it-IT" sz="1400" dirty="0">
              <a:solidFill>
                <a:srgbClr val="0070C0"/>
              </a:solidFill>
              <a:latin typeface="+mn-lt"/>
            </a:endParaRPr>
          </a:p>
        </p:txBody>
      </p:sp>
      <p:sp>
        <p:nvSpPr>
          <p:cNvPr id="6" name="Rectangle à coins arrondis 5"/>
          <p:cNvSpPr/>
          <p:nvPr/>
        </p:nvSpPr>
        <p:spPr>
          <a:xfrm>
            <a:off x="337930" y="6019608"/>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FF0000"/>
                </a:solidFill>
                <a:hlinkClick r:id="rId3"/>
              </a:rPr>
              <a:t>La tabella mostra che la resistenza alla corrosione dipende anche dalla finitura superficiale.</a:t>
            </a:r>
            <a:endParaRPr lang="en-GB" dirty="0">
              <a:solidFill>
                <a:srgbClr val="FF0000"/>
              </a:solidFill>
              <a:hlinkClick r:id="rId3"/>
            </a:endParaRPr>
          </a:p>
          <a:p>
            <a:r>
              <a:rPr lang="it-IT" dirty="0">
                <a:solidFill>
                  <a:srgbClr val="FF0000"/>
                </a:solidFill>
                <a:hlinkClick r:id="rId3"/>
              </a:rPr>
              <a:t>Per maggiori informazioni sulle finiture disponibili vedere il Modulo 08</a:t>
            </a:r>
            <a:endParaRPr lang="en-US" b="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marL="857250" indent="-857250" eaLnBrk="1" hangingPunct="1">
              <a:buFont typeface="Calibri" pitchFamily="34" charset="0"/>
              <a:buAutoNum type="romanLcPeriod" startAt="5"/>
            </a:pPr>
            <a:r>
              <a:rPr lang="it-IT"/>
              <a:t>Programma di manutenzione</a:t>
            </a:r>
          </a:p>
        </p:txBody>
      </p:sp>
      <p:graphicFrame>
        <p:nvGraphicFramePr>
          <p:cNvPr id="5" name="Content Placeholder 4"/>
          <p:cNvGraphicFramePr>
            <a:graphicFrameLocks noGrp="1"/>
          </p:cNvGraphicFramePr>
          <p:nvPr>
            <p:ph idx="1"/>
          </p:nvPr>
        </p:nvGraphicFramePr>
        <p:xfrm>
          <a:off x="457200" y="1600200"/>
          <a:ext cx="8229600" cy="18542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t>Punti</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t>0</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Non lavato</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t>-1</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Lavato almeno naturalmente</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t>-2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Lavato quattro o più volte l'anno</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t>-3</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t>Lavato almeno una volta al mese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61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B20F60E9-56BB-4BFC-9D50-309967CF61CF}" type="slidenum">
              <a:rPr lang="fr-BE">
                <a:cs typeface="Arial" charset="0"/>
              </a:rPr>
              <a:pPr defTabSz="446088" fontAlgn="base">
                <a:spcBef>
                  <a:spcPct val="0"/>
                </a:spcBef>
                <a:spcAft>
                  <a:spcPct val="0"/>
                </a:spcAft>
                <a:defRPr/>
              </a:pPr>
              <a:t>54</a:t>
            </a:fld>
            <a:endParaRPr lang="it-IT">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Sistema di assegnazione del punteggio per la scelta dell'acciaio inossidabile</a:t>
            </a:r>
            <a:endParaRPr lang="it-IT" dirty="0"/>
          </a:p>
        </p:txBody>
      </p:sp>
      <p:graphicFrame>
        <p:nvGraphicFramePr>
          <p:cNvPr id="5" name="Content Placeholder 4"/>
          <p:cNvGraphicFramePr>
            <a:graphicFrameLocks noGrp="1"/>
          </p:cNvGraphicFramePr>
          <p:nvPr>
            <p:ph idx="1"/>
          </p:nvPr>
        </p:nvGraphicFramePr>
        <p:xfrm>
          <a:off x="457200" y="1600200"/>
          <a:ext cx="8239189" cy="3307080"/>
        </p:xfrm>
        <a:graphic>
          <a:graphicData uri="http://schemas.openxmlformats.org/drawingml/2006/table">
            <a:tbl>
              <a:tblPr firstRow="1">
                <a:tableStyleId>{D113A9D2-9D6B-4929-AA2D-F23B5EE8CBE7}</a:tableStyleId>
              </a:tblPr>
              <a:tblGrid>
                <a:gridCol w="1259685">
                  <a:extLst>
                    <a:ext uri="{9D8B030D-6E8A-4147-A177-3AD203B41FA5}">
                      <a16:colId xmlns:a16="http://schemas.microsoft.com/office/drawing/2014/main" val="20000"/>
                    </a:ext>
                  </a:extLst>
                </a:gridCol>
                <a:gridCol w="6979504">
                  <a:extLst>
                    <a:ext uri="{9D8B030D-6E8A-4147-A177-3AD203B41FA5}">
                      <a16:colId xmlns:a16="http://schemas.microsoft.com/office/drawing/2014/main" val="20001"/>
                    </a:ext>
                  </a:extLst>
                </a:gridCol>
              </a:tblGrid>
              <a:tr h="370840">
                <a:tc>
                  <a:txBody>
                    <a:bodyPr/>
                    <a:lstStyle/>
                    <a:p>
                      <a:pPr algn="ctr"/>
                      <a:r>
                        <a:t>Punteggio totale</a:t>
                      </a:r>
                      <a:endParaRPr lang="it-IT"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t>Scelta dell'acciaio inossidabile</a:t>
                      </a:r>
                      <a:endParaRPr lang="it-IT"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t>da 0 a 2</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Il tipo 304/304L è generalmente la scelta più economica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t>3</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Il tipo 316/316L o 444 è generalmente la scelta più economica</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t>4</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t>È consigliato il tipo 317L o un acciaio inossidabile più resistente alla corrosione</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t>≥ 5</a:t>
                      </a:r>
                      <a:endParaRPr lang="it-IT"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t>Potrebbe essere necessario un acciaio inossidabile più resistente alla corrosione come ad esempio 4462, 317LMN, 904L, super duplex, super ferritico o un acciaio inossidabile super austenitico con 6% di molibdeno</a:t>
                      </a:r>
                      <a:endParaRPr lang="it-IT"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pPr algn="just"/>
                      <a:r>
                        <a:rPr lang="nl-BE" dirty="0">
                          <a:solidFill>
                            <a:sysClr val="windowText" lastClr="000000"/>
                          </a:solidFill>
                        </a:rPr>
                        <a:t>Nota: vedere l'appendice per le denominazioni delle norme EN</a:t>
                      </a:r>
                      <a:endParaRPr lang="it-IT" dirty="0">
                        <a:solidFill>
                          <a:sysClr val="windowText" lastClr="000000"/>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solidFill>
                          <a:sysClr val="windowText" lastClr="00000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721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52FBE68F-1BE4-4069-AE9B-3305FED20B02}" type="slidenum">
              <a:rPr lang="fr-BE">
                <a:cs typeface="Arial" charset="0"/>
              </a:rPr>
              <a:pPr defTabSz="446088" fontAlgn="base">
                <a:spcBef>
                  <a:spcPct val="0"/>
                </a:spcBef>
                <a:spcAft>
                  <a:spcPct val="0"/>
                </a:spcAft>
                <a:defRPr/>
              </a:pPr>
              <a:t>55</a:t>
            </a:fld>
            <a:endParaRPr lang="it-IT">
              <a:cs typeface="Arial" charset="0"/>
            </a:endParaRPr>
          </a:p>
        </p:txBody>
      </p:sp>
      <p:sp>
        <p:nvSpPr>
          <p:cNvPr id="6" name="Rectangle à coins arrondis 5"/>
          <p:cNvSpPr/>
          <p:nvPr/>
        </p:nvSpPr>
        <p:spPr>
          <a:xfrm>
            <a:off x="228249" y="5376218"/>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FF0000"/>
                </a:solidFill>
                <a:hlinkClick r:id="rId2"/>
              </a:rPr>
              <a:t>La corretta scelta del tipo di acciaio inossidabile da impiegare porta ad una lunga durata in servizio del materiale, senza necessità di manutenzione, con un basso costo del ciclo di vita ed una eccellente sostenibilità. Per maggiori informazioni vedere il Modulo 11</a:t>
            </a:r>
            <a:endParaRPr lang="en-US"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it-IT"/>
              <a:t>Conclusione</a:t>
            </a:r>
          </a:p>
        </p:txBody>
      </p:sp>
      <p:sp>
        <p:nvSpPr>
          <p:cNvPr id="138242" name="Content Placeholder 2"/>
          <p:cNvSpPr>
            <a:spLocks noGrp="1"/>
          </p:cNvSpPr>
          <p:nvPr>
            <p:ph idx="1"/>
          </p:nvPr>
        </p:nvSpPr>
        <p:spPr/>
        <p:txBody>
          <a:bodyPr/>
          <a:lstStyle/>
          <a:p>
            <a:pPr algn="just" eaLnBrk="1" hangingPunct="1"/>
            <a:r>
              <a:rPr lang="it-IT"/>
              <a:t>La scelta corretta del grado di acciaio inossidabile giusto per l'applicazione e l'ambiente merita attenzione.</a:t>
            </a:r>
          </a:p>
          <a:p>
            <a:pPr algn="just" eaLnBrk="1" hangingPunct="1"/>
            <a:endParaRPr lang="it-IT"/>
          </a:p>
          <a:p>
            <a:pPr algn="just" eaLnBrk="1" hangingPunct="1"/>
            <a:r>
              <a:rPr lang="it-IT"/>
              <a:t>Una volta effettuata questa scelta, l'acciaio inossidabile fornirà una durata in servizio illimitata senza manutenzione.</a:t>
            </a:r>
          </a:p>
        </p:txBody>
      </p:sp>
      <p:sp>
        <p:nvSpPr>
          <p:cNvPr id="13824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69196333-7251-465B-A5E0-BE090DBD531A}" type="slidenum">
              <a:rPr lang="fr-BE">
                <a:cs typeface="Arial" charset="0"/>
              </a:rPr>
              <a:pPr defTabSz="446088" fontAlgn="base">
                <a:spcBef>
                  <a:spcPct val="0"/>
                </a:spcBef>
                <a:spcAft>
                  <a:spcPct val="0"/>
                </a:spcAft>
                <a:defRPr/>
              </a:pPr>
              <a:t>56</a:t>
            </a:fld>
            <a:endParaRPr lang="it-IT">
              <a:cs typeface="Arial" charset="0"/>
            </a:endParaRPr>
          </a:p>
        </p:txBody>
      </p:sp>
      <p:sp>
        <p:nvSpPr>
          <p:cNvPr id="5" name="Rectangle à coins arrondis 4"/>
          <p:cNvSpPr/>
          <p:nvPr/>
        </p:nvSpPr>
        <p:spPr>
          <a:xfrm>
            <a:off x="218660" y="5721381"/>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rPr>
              <a:t>Nel </a:t>
            </a:r>
            <a:r>
              <a:rPr lang="it-IT" dirty="0">
                <a:solidFill>
                  <a:srgbClr val="FF0000"/>
                </a:solidFill>
                <a:hlinkClick r:id="rId2"/>
              </a:rPr>
              <a:t>Modulo 2</a:t>
            </a:r>
            <a:r>
              <a:rPr lang="it-IT" dirty="0">
                <a:solidFill>
                  <a:srgbClr val="FF0000"/>
                </a:solidFill>
              </a:rPr>
              <a:t> è presente un’ampia gamma di applicazioni di successo con protagonista l’acciaio inossidabile e nel </a:t>
            </a:r>
            <a:r>
              <a:rPr lang="it-IT" dirty="0">
                <a:solidFill>
                  <a:srgbClr val="FF0000"/>
                </a:solidFill>
                <a:hlinkClick r:id="rId3"/>
              </a:rPr>
              <a:t>Modulo 1</a:t>
            </a:r>
            <a:r>
              <a:rPr lang="it-IT" dirty="0">
                <a:solidFill>
                  <a:srgbClr val="FF0000"/>
                </a:solidFill>
              </a:rPr>
              <a:t> è rappresentata “l’arte senza tempo”, a livello globale.</a:t>
            </a:r>
            <a:endParaRPr lang="fr-FR"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it-IT"/>
              <a:t>5. Riferimenti</a:t>
            </a:r>
          </a:p>
        </p:txBody>
      </p:sp>
      <p:sp>
        <p:nvSpPr>
          <p:cNvPr id="3" name="Content Placeholder 2"/>
          <p:cNvSpPr>
            <a:spLocks noGrp="1"/>
          </p:cNvSpPr>
          <p:nvPr>
            <p:ph idx="1"/>
          </p:nvPr>
        </p:nvSpPr>
        <p:spPr>
          <a:xfrm>
            <a:off x="457200" y="1149822"/>
            <a:ext cx="8229600" cy="4962525"/>
          </a:xfrm>
        </p:spPr>
        <p:txBody>
          <a:bodyPr/>
          <a:lstStyle/>
          <a:p>
            <a:pPr marL="514350" indent="-514350">
              <a:buFont typeface="+mj-lt"/>
              <a:buAutoNum type="arabicPeriod"/>
            </a:pPr>
            <a:r>
              <a:rPr lang="it-IT" sz="1200" dirty="0"/>
              <a:t>Un corso eccellente sulla corrosione. Vedere i capitoli 7 (Galvanic Corrosion), 8 (intergranular corrosion), 11 (crevice corrosion) 12 (pitting) 14 (Stress corrosion cracking) e 15 (stress corrosion cracking of stainless steels) Fonte originale: </a:t>
            </a:r>
            <a:r>
              <a:rPr lang="it-IT" sz="1200" dirty="0">
                <a:hlinkClick r:id="rId2"/>
              </a:rPr>
              <a:t>http://corrosion.kaist.ac.kr</a:t>
            </a:r>
            <a:r>
              <a:rPr lang="it-IT" sz="1200" dirty="0"/>
              <a:t>  Dowload disponibile da: </a:t>
            </a:r>
            <a:r>
              <a:rPr lang="it-IT" sz="1200" dirty="0">
                <a:hlinkClick r:id="rId3"/>
              </a:rPr>
              <a:t>http://www.worldstainless.org/Files/issf/Education_references/Zrefs_on_corrosion.zip</a:t>
            </a:r>
            <a:endParaRPr lang="it-IT" sz="1200" dirty="0"/>
          </a:p>
          <a:p>
            <a:pPr marL="514350" indent="-514350">
              <a:buFont typeface="+mj-lt"/>
              <a:buAutoNum type="arabicPeriod"/>
            </a:pPr>
            <a:r>
              <a:rPr lang="it-IT" sz="1200" dirty="0"/>
              <a:t>Alcune nozioni fondamentali sulla corrosione a cura del NACE  </a:t>
            </a:r>
            <a:r>
              <a:rPr lang="it-IT" sz="1200" dirty="0">
                <a:hlinkClick r:id="rId4"/>
              </a:rPr>
              <a:t>http://corrosion-doctors.org/Corrosion-History/Course.htm#Scope</a:t>
            </a:r>
            <a:r>
              <a:rPr lang="it-IT" sz="1200" dirty="0"/>
              <a:t>  </a:t>
            </a:r>
          </a:p>
          <a:p>
            <a:pPr marL="514350" indent="-514350">
              <a:buFont typeface="+mj-lt"/>
              <a:buAutoNum type="arabicPeriod"/>
            </a:pPr>
            <a:r>
              <a:rPr lang="it-IT" sz="1200" dirty="0"/>
              <a:t>Un corso online sulla corrosione </a:t>
            </a:r>
            <a:r>
              <a:rPr lang="it-IT" sz="1200" dirty="0">
                <a:hlinkClick r:id="rId5"/>
              </a:rPr>
              <a:t>http://www.corrosionclinic.com/corrosion_online_lectures/ME303L10.HTM#top</a:t>
            </a:r>
            <a:r>
              <a:rPr lang="it-IT" sz="1200" dirty="0"/>
              <a:t> </a:t>
            </a:r>
          </a:p>
          <a:p>
            <a:pPr marL="514350" indent="-514350">
              <a:buFont typeface="+mj-lt"/>
              <a:buAutoNum type="arabicPeriod"/>
            </a:pPr>
            <a:r>
              <a:rPr lang="it-IT" sz="1200" dirty="0"/>
              <a:t>Informazioni sui controlli elettrochimici   </a:t>
            </a:r>
            <a:r>
              <a:rPr lang="it-IT" sz="1200" dirty="0">
                <a:hlinkClick r:id="rId6"/>
              </a:rPr>
              <a:t>http://mee-inc.com/esca.html</a:t>
            </a:r>
            <a:r>
              <a:rPr lang="it-IT" sz="1200" dirty="0"/>
              <a:t>     </a:t>
            </a:r>
          </a:p>
          <a:p>
            <a:pPr marL="514350" indent="-514350">
              <a:buFont typeface="+mj-lt"/>
              <a:buAutoNum type="arabicPeriod"/>
            </a:pPr>
            <a:r>
              <a:rPr lang="it-IT" sz="1200" dirty="0"/>
              <a:t>Ugitech: comunicazione privata</a:t>
            </a:r>
          </a:p>
          <a:p>
            <a:pPr marL="514350" indent="-514350">
              <a:buFont typeface="+mj-lt"/>
              <a:buAutoNum type="arabicPeriod"/>
            </a:pPr>
            <a:r>
              <a:rPr lang="it-IT" sz="1200" dirty="0"/>
              <a:t>Sito web BSSA (British Stainless Steel Association) "Calculation of pitting resistance equivalent numbers (PREN)”  </a:t>
            </a:r>
            <a:r>
              <a:rPr lang="it-IT" sz="1200" dirty="0">
                <a:hlinkClick r:id="rId7"/>
              </a:rPr>
              <a:t>http://www.bssa.org.uk/topics.php?article=111</a:t>
            </a:r>
            <a:r>
              <a:rPr lang="it-IT" sz="1200" dirty="0"/>
              <a:t>  </a:t>
            </a:r>
          </a:p>
          <a:p>
            <a:pPr marL="514350" indent="-514350">
              <a:buFont typeface="+mj-lt"/>
              <a:buAutoNum type="arabicPeriod"/>
            </a:pPr>
            <a:r>
              <a:rPr lang="it-IT" sz="1200" dirty="0"/>
              <a:t>Sulla corrosione puntiforme  </a:t>
            </a:r>
            <a:r>
              <a:rPr lang="it-IT" sz="1200" dirty="0">
                <a:hlinkClick r:id="rId8"/>
              </a:rPr>
              <a:t>https://kb.osu.edu/dspace/bitstream/handle/1811/45442/FrankelG_JournalElectrochemicalSociety_1998_v145n6_p2186-2198.pdf?sequence=1</a:t>
            </a:r>
            <a:endParaRPr lang="it-IT" sz="1200" dirty="0"/>
          </a:p>
          <a:p>
            <a:pPr marL="514350" indent="-514350">
              <a:buFont typeface="+mj-lt"/>
              <a:buAutoNum type="arabicPeriod"/>
            </a:pPr>
            <a:r>
              <a:rPr lang="it-IT" sz="1200" dirty="0">
                <a:hlinkClick r:id="rId9"/>
              </a:rPr>
              <a:t>http://www.imoa.info/download_files/stainless-steel/Duplex_Stainless_Steel_3rd_Edition.pdf</a:t>
            </a:r>
            <a:r>
              <a:rPr lang="it-IT" sz="1200" dirty="0"/>
              <a:t> </a:t>
            </a:r>
          </a:p>
          <a:p>
            <a:pPr marL="514350" indent="-514350">
              <a:buFont typeface="+mj-lt"/>
              <a:buAutoNum type="arabicPeriod"/>
            </a:pPr>
            <a:r>
              <a:rPr lang="it-IT" sz="1200" dirty="0">
                <a:hlinkClick r:id="rId10"/>
              </a:rPr>
              <a:t>http://www.imoa.info/molybdenum-uses/molybdenum-grade-stainless-steels/steel-grades.php</a:t>
            </a:r>
            <a:r>
              <a:rPr lang="it-IT" sz="1200" dirty="0"/>
              <a:t> </a:t>
            </a:r>
          </a:p>
          <a:p>
            <a:pPr marL="514350" indent="-514350">
              <a:buFont typeface="+mj-lt"/>
              <a:buAutoNum type="arabicPeriod"/>
            </a:pPr>
            <a:r>
              <a:rPr lang="fr-FR" sz="1200" dirty="0">
                <a:hlinkClick r:id="rId11"/>
              </a:rPr>
              <a:t>http://www.imoa.info/download_files/stainless-steel/IMOA_Houska-Selecting_Stainless_Steel_for_Optimum_Perormance.pdf</a:t>
            </a:r>
            <a:r>
              <a:rPr lang="fr-FR" sz="1200" dirty="0"/>
              <a:t> </a:t>
            </a:r>
          </a:p>
          <a:p>
            <a:pPr marL="514350" indent="-514350">
              <a:buFont typeface="+mj-lt"/>
              <a:buAutoNum type="arabicPeriod"/>
            </a:pPr>
            <a:r>
              <a:rPr lang="it-IT" sz="1200" dirty="0">
                <a:hlinkClick r:id="rId12"/>
              </a:rPr>
              <a:t>http://en.wikipedia.org/wiki/Galvanic_corrosion</a:t>
            </a:r>
            <a:endParaRPr lang="it-IT" sz="1200" dirty="0"/>
          </a:p>
          <a:p>
            <a:pPr marL="514350" indent="-514350">
              <a:buFont typeface="+mj-lt"/>
              <a:buAutoNum type="arabicPeriod"/>
            </a:pPr>
            <a:r>
              <a:rPr lang="it-IT" sz="1200" dirty="0">
                <a:hlinkClick r:id="rId13"/>
              </a:rPr>
              <a:t>http://www.bssa.org.uk/topics.php?article=668</a:t>
            </a:r>
            <a:r>
              <a:rPr lang="it-IT" sz="1200" dirty="0"/>
              <a:t> </a:t>
            </a:r>
          </a:p>
          <a:p>
            <a:pPr marL="514350" indent="-514350">
              <a:buFont typeface="+mj-lt"/>
              <a:buAutoNum type="arabicPeriod"/>
            </a:pPr>
            <a:r>
              <a:rPr lang="it-IT" sz="1200" dirty="0">
                <a:hlinkClick r:id="rId14"/>
              </a:rPr>
              <a:t>http://www.stainless-steel-world.net/pdf/SSW_0812_duplex.pdf</a:t>
            </a:r>
            <a:r>
              <a:rPr lang="it-IT" sz="1200" dirty="0"/>
              <a:t> </a:t>
            </a:r>
          </a:p>
          <a:p>
            <a:pPr marL="514350" indent="-514350">
              <a:buFont typeface="+mj-lt"/>
              <a:buAutoNum type="arabicPeriod"/>
            </a:pPr>
            <a:r>
              <a:rPr lang="it-IT" sz="1200" dirty="0">
                <a:hlinkClick r:id="rId15"/>
              </a:rPr>
              <a:t>http://www.outokumpu.com/en/stainless-steel/grades/duplex/Pages/default.aspx</a:t>
            </a:r>
            <a:r>
              <a:rPr lang="it-IT" sz="1200" dirty="0"/>
              <a:t> </a:t>
            </a:r>
          </a:p>
          <a:p>
            <a:pPr marL="514350" indent="-514350">
              <a:buFont typeface="+mj-lt"/>
              <a:buAutoNum type="arabicPeriod"/>
            </a:pPr>
            <a:r>
              <a:rPr lang="it-IT" sz="1200" dirty="0">
                <a:hlinkClick r:id="rId16"/>
              </a:rPr>
              <a:t>http://www.aperam.com/uploads/stainlesseurope/TechnicalPublications/Duplex_Maastricht_EN-22p-7064Ko.pdf</a:t>
            </a:r>
            <a:r>
              <a:rPr lang="it-IT" sz="1200" dirty="0"/>
              <a:t> </a:t>
            </a:r>
          </a:p>
          <a:p>
            <a:pPr marL="514350" indent="-514350">
              <a:buFont typeface="+mj-lt"/>
              <a:buAutoNum type="arabicPeriod"/>
            </a:pPr>
            <a:r>
              <a:rPr lang="it-IT" sz="1200" dirty="0">
                <a:hlinkClick r:id="rId17"/>
              </a:rPr>
              <a:t>http://www.bssa.org.uk/topics.php?article=606</a:t>
            </a:r>
            <a:r>
              <a:rPr lang="it-IT" sz="1200" dirty="0"/>
              <a:t> </a:t>
            </a:r>
          </a:p>
          <a:p>
            <a:pPr marL="514350" indent="-514350">
              <a:buFont typeface="+mj-lt"/>
              <a:buAutoNum type="arabicPeriod"/>
            </a:pPr>
            <a:r>
              <a:rPr lang="it-IT" sz="1200" dirty="0"/>
              <a:t>a) Composizione chimica dei prodotti piani in acciaio inossidabile per impieghi generali secondo la norma EN 10088-2: </a:t>
            </a:r>
            <a:r>
              <a:rPr lang="it-IT" sz="1200" dirty="0">
                <a:hlinkClick r:id="rId18"/>
              </a:rPr>
              <a:t>http://www.bssa.org.uk/topics.php?article=44</a:t>
            </a:r>
            <a:r>
              <a:rPr lang="it-IT" sz="1200" dirty="0"/>
              <a:t> b) Composizione chimica dei prodotti lunghi in acciaio inossidabile per impieghi generali secondo la norma EN 10088-3: </a:t>
            </a:r>
            <a:r>
              <a:rPr lang="it-IT" sz="1200" dirty="0">
                <a:hlinkClick r:id="rId19"/>
              </a:rPr>
              <a:t>http://www.bssa.org.uk/topics.php?article=46</a:t>
            </a:r>
            <a:endParaRPr lang="it-IT" sz="1200" dirty="0"/>
          </a:p>
        </p:txBody>
      </p:sp>
      <p:sp>
        <p:nvSpPr>
          <p:cNvPr id="139267" name="Slide Number Placeholder 3"/>
          <p:cNvSpPr>
            <a:spLocks noGrp="1"/>
          </p:cNvSpPr>
          <p:nvPr>
            <p:ph type="sldNum" sz="quarter" idx="12"/>
          </p:nvPr>
        </p:nvSpPr>
        <p:spPr/>
        <p:txBody>
          <a:bodyPr/>
          <a:lstStyle/>
          <a:p>
            <a:fld id="{DB7A1F5A-BAAD-42A5-8C75-F32D4901F132}" type="slidenum">
              <a:rPr lang="fr-BE" smtClean="0"/>
              <a:pPr/>
              <a:t>57</a:t>
            </a:fld>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it-IT"/>
              <a:t>Appendice: Denominazioni</a:t>
            </a:r>
            <a:r>
              <a:rPr lang="it-IT" baseline="50000"/>
              <a:t>17</a:t>
            </a:r>
          </a:p>
        </p:txBody>
      </p:sp>
      <p:sp>
        <p:nvSpPr>
          <p:cNvPr id="14029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BA36C41C-B58C-43A3-A6F7-9FC717AB0BD3}" type="slidenum">
              <a:rPr lang="fr-BE">
                <a:cs typeface="Arial" charset="0"/>
              </a:rPr>
              <a:pPr defTabSz="446088" fontAlgn="base">
                <a:spcBef>
                  <a:spcPct val="0"/>
                </a:spcBef>
                <a:spcAft>
                  <a:spcPct val="0"/>
                </a:spcAft>
                <a:defRPr/>
              </a:pPr>
              <a:t>58</a:t>
            </a:fld>
            <a:endParaRPr lang="it-IT">
              <a:cs typeface="Arial" charset="0"/>
            </a:endParaRPr>
          </a:p>
        </p:txBody>
      </p:sp>
      <p:pic>
        <p:nvPicPr>
          <p:cNvPr id="140291" name="Picture 2"/>
          <p:cNvPicPr>
            <a:picLocks noChangeAspect="1" noChangeArrowheads="1"/>
          </p:cNvPicPr>
          <p:nvPr/>
        </p:nvPicPr>
        <p:blipFill>
          <a:blip r:embed="rId2"/>
          <a:srcRect/>
          <a:stretch>
            <a:fillRect/>
          </a:stretch>
        </p:blipFill>
        <p:spPr bwMode="auto">
          <a:xfrm>
            <a:off x="50800" y="1468438"/>
            <a:ext cx="4456113" cy="4386262"/>
          </a:xfrm>
          <a:prstGeom prst="rect">
            <a:avLst/>
          </a:prstGeom>
          <a:noFill/>
          <a:ln w="9525">
            <a:noFill/>
            <a:miter lim="800000"/>
            <a:headEnd/>
            <a:tailEnd/>
          </a:ln>
        </p:spPr>
      </p:pic>
      <p:pic>
        <p:nvPicPr>
          <p:cNvPr id="140292" name="Picture 3"/>
          <p:cNvPicPr>
            <a:picLocks noChangeAspect="1" noChangeArrowheads="1"/>
          </p:cNvPicPr>
          <p:nvPr/>
        </p:nvPicPr>
        <p:blipFill>
          <a:blip r:embed="rId3"/>
          <a:srcRect/>
          <a:stretch>
            <a:fillRect/>
          </a:stretch>
        </p:blipFill>
        <p:spPr bwMode="auto">
          <a:xfrm>
            <a:off x="4584700" y="1468438"/>
            <a:ext cx="4267200" cy="4962525"/>
          </a:xfrm>
          <a:prstGeom prst="rect">
            <a:avLst/>
          </a:prstGeom>
          <a:noFill/>
          <a:ln w="9525">
            <a:noFill/>
            <a:miter lim="800000"/>
            <a:headEnd/>
            <a:tailEnd/>
          </a:ln>
        </p:spPr>
      </p:pic>
      <p:sp>
        <p:nvSpPr>
          <p:cNvPr id="140293" name="TextBox 5"/>
          <p:cNvSpPr txBox="1">
            <a:spLocks noChangeArrowheads="1"/>
          </p:cNvSpPr>
          <p:nvPr/>
        </p:nvSpPr>
        <p:spPr bwMode="auto">
          <a:xfrm>
            <a:off x="50800" y="6051550"/>
            <a:ext cx="4184650" cy="615950"/>
          </a:xfrm>
          <a:prstGeom prst="rect">
            <a:avLst/>
          </a:prstGeom>
          <a:noFill/>
          <a:ln w="9525">
            <a:noFill/>
            <a:miter lim="800000"/>
            <a:headEnd/>
            <a:tailEnd/>
          </a:ln>
        </p:spPr>
        <p:txBody>
          <a:bodyPr>
            <a:spAutoFit/>
          </a:bodyPr>
          <a:lstStyle/>
          <a:p>
            <a:r>
              <a:rPr lang="it-IT">
                <a:latin typeface="Calibri" pitchFamily="34" charset="0"/>
              </a:rPr>
              <a:t>Nota:  questa è una tabella semplificata. Per gradi speciali, vedere il riferimento 17.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ctrTitle"/>
          </p:nvPr>
        </p:nvSpPr>
        <p:spPr/>
        <p:txBody>
          <a:bodyPr/>
          <a:lstStyle/>
          <a:p>
            <a:pPr eaLnBrk="1" hangingPunct="1"/>
            <a:r>
              <a:rPr lang="it-IT"/>
              <a:t>Grazie</a:t>
            </a:r>
          </a:p>
        </p:txBody>
      </p:sp>
      <p:sp>
        <p:nvSpPr>
          <p:cNvPr id="141314"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C5185C1C-9FDC-4551-AFB3-83FEC690BD02}" type="slidenum">
              <a:rPr lang="fr-BE">
                <a:cs typeface="Arial" charset="0"/>
              </a:rPr>
              <a:pPr defTabSz="446088" fontAlgn="base">
                <a:spcBef>
                  <a:spcPct val="0"/>
                </a:spcBef>
                <a:spcAft>
                  <a:spcPct val="0"/>
                </a:spcAft>
                <a:defRPr/>
              </a:pPr>
              <a:t>59</a:t>
            </a:fld>
            <a:endParaRPr lang="it-IT">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a:t>La maggior parte dei materiali è soggetta a decadimento nel tempo</a:t>
            </a:r>
            <a:endParaRPr lang="it-IT" dirty="0"/>
          </a:p>
        </p:txBody>
      </p:sp>
      <p:graphicFrame>
        <p:nvGraphicFramePr>
          <p:cNvPr id="4" name="Content Placeholder 3"/>
          <p:cNvGraphicFramePr>
            <a:graphicFrameLocks noGrp="1"/>
          </p:cNvGraphicFramePr>
          <p:nvPr>
            <p:ph idx="1"/>
          </p:nvPr>
        </p:nvGraphicFramePr>
        <p:xfrm>
          <a:off x="457200" y="1600200"/>
          <a:ext cx="8229600" cy="4918552"/>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t>Materiale</a:t>
                      </a:r>
                      <a:endParaRPr lang="it-IT" dirty="0"/>
                    </a:p>
                  </a:txBody>
                  <a:tcPr/>
                </a:tc>
                <a:tc>
                  <a:txBody>
                    <a:bodyPr/>
                    <a:lstStyle/>
                    <a:p>
                      <a:r>
                        <a:t>Alluminio*</a:t>
                      </a:r>
                      <a:endParaRPr lang="it-IT" dirty="0"/>
                    </a:p>
                  </a:txBody>
                  <a:tcPr/>
                </a:tc>
                <a:tc>
                  <a:txBody>
                    <a:bodyPr/>
                    <a:lstStyle/>
                    <a:p>
                      <a:r>
                        <a:t>Rame</a:t>
                      </a:r>
                      <a:endParaRPr lang="it-IT" dirty="0"/>
                    </a:p>
                  </a:txBody>
                  <a:tcPr/>
                </a:tc>
                <a:tc>
                  <a:txBody>
                    <a:bodyPr/>
                    <a:lstStyle/>
                    <a:p>
                      <a:r>
                        <a:t>Acciaio inossidabile</a:t>
                      </a:r>
                      <a:endParaRPr lang="it-IT"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t>Tipo di decadimento</a:t>
                      </a:r>
                      <a:endParaRPr lang="it-IT" dirty="0">
                        <a:solidFill>
                          <a:schemeClr val="bg1"/>
                        </a:solidFill>
                      </a:endParaRPr>
                    </a:p>
                  </a:txBody>
                  <a:tcPr/>
                </a:tc>
                <a:tc>
                  <a:txBody>
                    <a:bodyPr/>
                    <a:lstStyle/>
                    <a:p>
                      <a:r>
                        <a:t>Pitting nel tempo, eventuale corrosione galvanica</a:t>
                      </a:r>
                      <a:endParaRPr lang="it-IT" dirty="0"/>
                    </a:p>
                  </a:txBody>
                  <a:tcPr/>
                </a:tc>
                <a:tc>
                  <a:txBody>
                    <a:bodyPr/>
                    <a:lstStyle/>
                    <a:p>
                      <a:r>
                        <a:t>Forma una patina verde nel tempo</a:t>
                      </a:r>
                      <a:endParaRPr lang="it-IT" dirty="0"/>
                    </a:p>
                  </a:txBody>
                  <a:tcPr/>
                </a:tc>
                <a:tc>
                  <a:txBody>
                    <a:bodyPr/>
                    <a:lstStyle/>
                    <a:p>
                      <a:r>
                        <a:t>Nessun decadimento</a:t>
                      </a:r>
                      <a:endParaRPr lang="it-IT" dirty="0"/>
                    </a:p>
                  </a:txBody>
                  <a:tcPr/>
                </a:tc>
                <a:extLst>
                  <a:ext uri="{0D108BD9-81ED-4DB2-BD59-A6C34878D82A}">
                    <a16:rowId xmlns:a16="http://schemas.microsoft.com/office/drawing/2014/main" val="10002"/>
                  </a:ext>
                </a:extLst>
              </a:tr>
              <a:tr h="911620">
                <a:tc>
                  <a:txBody>
                    <a:bodyPr/>
                    <a:lstStyle/>
                    <a:p>
                      <a:r>
                        <a:t>Azioni che attenuano il danno</a:t>
                      </a:r>
                      <a:endParaRPr lang="it-IT" dirty="0">
                        <a:solidFill>
                          <a:schemeClr val="bg1"/>
                        </a:solidFill>
                      </a:endParaRPr>
                    </a:p>
                  </a:txBody>
                  <a:tcPr/>
                </a:tc>
                <a:tc>
                  <a:txBody>
                    <a:bodyPr/>
                    <a:lstStyle/>
                    <a:p>
                      <a:r>
                        <a:t>La corrosione galvanica può essere evitata</a:t>
                      </a:r>
                      <a:endParaRPr lang="it-IT" dirty="0"/>
                    </a:p>
                  </a:txBody>
                  <a:tcPr/>
                </a:tc>
                <a:tc>
                  <a:txBody>
                    <a:bodyPr/>
                    <a:lstStyle/>
                    <a:p>
                      <a:r>
                        <a:t>Nessuna</a:t>
                      </a:r>
                      <a:endParaRPr lang="it-IT" dirty="0"/>
                    </a:p>
                  </a:txBody>
                  <a:tcPr/>
                </a:tc>
                <a:tc>
                  <a:txBody>
                    <a:bodyPr/>
                    <a:lstStyle/>
                    <a:p>
                      <a:r>
                        <a:t>Nessuna richiesta</a:t>
                      </a:r>
                      <a:endParaRPr lang="it-IT" dirty="0"/>
                    </a:p>
                  </a:txBody>
                  <a:tcPr/>
                </a:tc>
                <a:extLst>
                  <a:ext uri="{0D108BD9-81ED-4DB2-BD59-A6C34878D82A}">
                    <a16:rowId xmlns:a16="http://schemas.microsoft.com/office/drawing/2014/main" val="10003"/>
                  </a:ext>
                </a:extLst>
              </a:tr>
              <a:tr h="911620">
                <a:tc gridSpan="4">
                  <a:txBody>
                    <a:bodyPr/>
                    <a:lstStyle/>
                    <a:p>
                      <a:r>
                        <a:rPr lang="fr-BE" sz="1400" dirty="0">
                          <a:solidFill>
                            <a:srgbClr val="0070C0"/>
                          </a:solidFill>
                        </a:rPr>
                        <a:t>* L'alluminio</a:t>
                      </a:r>
                      <a:r>
                        <a:t> </a:t>
                      </a:r>
                      <a:r>
                        <a:rPr lang="fr-BE" sz="1400" baseline="0" dirty="0">
                          <a:solidFill>
                            <a:srgbClr val="0070C0"/>
                          </a:solidFill>
                        </a:rPr>
                        <a:t>forma un sottile ossido protettivo</a:t>
                      </a:r>
                      <a:r>
                        <a:t> </a:t>
                      </a:r>
                      <a:r>
                        <a:rPr lang="fr-BE" sz="1400" baseline="0" dirty="0">
                          <a:solidFill>
                            <a:srgbClr val="0070C0"/>
                          </a:solidFill>
                        </a:rPr>
                        <a:t>proprio</a:t>
                      </a:r>
                      <a:r>
                        <a:t> </a:t>
                      </a:r>
                      <a:r>
                        <a:rPr lang="fr-BE" sz="1400" baseline="0" dirty="0">
                          <a:solidFill>
                            <a:srgbClr val="0070C0"/>
                          </a:solidFill>
                        </a:rPr>
                        <a:t>come</a:t>
                      </a:r>
                      <a:r>
                        <a:t> </a:t>
                      </a:r>
                      <a:r>
                        <a:rPr lang="fr-BE" sz="1400" baseline="0" dirty="0">
                          <a:solidFill>
                            <a:srgbClr val="0070C0"/>
                          </a:solidFill>
                        </a:rPr>
                        <a:t>quello dell'acciaio inossidabile, ma con una</a:t>
                      </a:r>
                      <a:r>
                        <a:t> </a:t>
                      </a:r>
                      <a:r>
                        <a:rPr lang="fr-BE" sz="1400" baseline="0" dirty="0">
                          <a:solidFill>
                            <a:srgbClr val="0070C0"/>
                          </a:solidFill>
                        </a:rPr>
                        <a:t>resistenza alla corrosione molto inferiore</a:t>
                      </a:r>
                      <a:endParaRPr lang="it-IT"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sp>
        <p:nvSpPr>
          <p:cNvPr id="4815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928432B8-B1A8-4110-8184-AFF69DC882F4}" type="slidenum">
              <a:rPr lang="fr-BE">
                <a:cs typeface="Arial" charset="0"/>
              </a:rPr>
              <a:pPr defTabSz="446088" fontAlgn="base">
                <a:spcBef>
                  <a:spcPct val="0"/>
                </a:spcBef>
                <a:spcAft>
                  <a:spcPct val="0"/>
                </a:spcAft>
                <a:defRPr/>
              </a:pPr>
              <a:t>6</a:t>
            </a:fld>
            <a:endParaRPr lang="it-IT">
              <a:cs typeface="Arial" charset="0"/>
            </a:endParaRPr>
          </a:p>
        </p:txBody>
      </p:sp>
      <p:pic>
        <p:nvPicPr>
          <p:cNvPr id="48156" name="Picture 6" descr="http://rnr-marine.com/images/Pitting-advanced1_500x282.jpg"/>
          <p:cNvPicPr>
            <a:picLocks noChangeAspect="1" noChangeArrowheads="1"/>
          </p:cNvPicPr>
          <p:nvPr/>
        </p:nvPicPr>
        <p:blipFill>
          <a:blip r:embed="rId3"/>
          <a:srcRect/>
          <a:stretch>
            <a:fillRect/>
          </a:stretch>
        </p:blipFill>
        <p:spPr bwMode="auto">
          <a:xfrm>
            <a:off x="2603500" y="2146300"/>
            <a:ext cx="1800225" cy="1014413"/>
          </a:xfrm>
          <a:prstGeom prst="rect">
            <a:avLst/>
          </a:prstGeom>
          <a:noFill/>
          <a:ln w="9525">
            <a:solidFill>
              <a:schemeClr val="tx1"/>
            </a:solidFill>
            <a:miter lim="800000"/>
            <a:headEnd/>
            <a:tailEnd/>
          </a:ln>
        </p:spPr>
      </p:pic>
      <p:pic>
        <p:nvPicPr>
          <p:cNvPr id="48157" name="Picture 2" descr="http://s3.amazonaws.com/stainlessreflections/assets/27/chrysler_building_original.jpg"/>
          <p:cNvPicPr>
            <a:picLocks noChangeAspect="1" noChangeArrowheads="1"/>
          </p:cNvPicPr>
          <p:nvPr/>
        </p:nvPicPr>
        <p:blipFill>
          <a:blip r:embed="rId4"/>
          <a:srcRect/>
          <a:stretch>
            <a:fillRect/>
          </a:stretch>
        </p:blipFill>
        <p:spPr bwMode="auto">
          <a:xfrm>
            <a:off x="6786563" y="2146300"/>
            <a:ext cx="811212" cy="1079500"/>
          </a:xfrm>
          <a:prstGeom prst="rect">
            <a:avLst/>
          </a:prstGeom>
          <a:noFill/>
          <a:ln w="9525">
            <a:solidFill>
              <a:schemeClr val="tx1"/>
            </a:solidFill>
            <a:miter lim="800000"/>
            <a:headEnd/>
            <a:tailEnd/>
          </a:ln>
        </p:spPr>
      </p:pic>
      <p:pic>
        <p:nvPicPr>
          <p:cNvPr id="48158" name="Picture 2"/>
          <p:cNvPicPr>
            <a:picLocks noChangeAspect="1"/>
          </p:cNvPicPr>
          <p:nvPr/>
        </p:nvPicPr>
        <p:blipFill>
          <a:blip r:embed="rId5"/>
          <a:srcRect/>
          <a:stretch>
            <a:fillRect/>
          </a:stretch>
        </p:blipFill>
        <p:spPr bwMode="auto">
          <a:xfrm>
            <a:off x="4705350" y="2152650"/>
            <a:ext cx="1798638" cy="1008063"/>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sz="3100" dirty="0"/>
              <a:t>La corrosione nel cemento</a:t>
            </a:r>
            <a:br>
              <a:rPr dirty="0"/>
            </a:br>
            <a:r>
              <a:rPr lang="it-IT" sz="2700" dirty="0"/>
              <a:t>(i problemi di corrosione non sono limitati alle superfici esterne!)</a:t>
            </a:r>
          </a:p>
        </p:txBody>
      </p:sp>
      <p:sp>
        <p:nvSpPr>
          <p:cNvPr id="50178" name="Content Placeholder 5"/>
          <p:cNvSpPr>
            <a:spLocks noGrp="1"/>
          </p:cNvSpPr>
          <p:nvPr>
            <p:ph sz="half" idx="1"/>
          </p:nvPr>
        </p:nvSpPr>
        <p:spPr>
          <a:xfrm>
            <a:off x="2301875" y="4076700"/>
            <a:ext cx="2305050" cy="2592388"/>
          </a:xfrm>
          <a:ln>
            <a:solidFill>
              <a:schemeClr val="tx1"/>
            </a:solidFill>
          </a:ln>
        </p:spPr>
        <p:txBody>
          <a:bodyPr/>
          <a:lstStyle/>
          <a:p>
            <a:pPr marL="0" indent="0" algn="ctr" eaLnBrk="1" hangingPunct="1">
              <a:buFont typeface="Wingdings" pitchFamily="2" charset="2"/>
              <a:buNone/>
            </a:pPr>
            <a:r>
              <a:rPr lang="it-IT" sz="1800">
                <a:solidFill>
                  <a:srgbClr val="11852D"/>
                </a:solidFill>
              </a:rPr>
              <a:t>L'acciaio inossidabile è sinonimo di forza e resistenza alla corrosione all'interno del cemento, fornisce una lunga durata in servizio senza manutenzione.</a:t>
            </a:r>
          </a:p>
        </p:txBody>
      </p:sp>
      <p:sp>
        <p:nvSpPr>
          <p:cNvPr id="50179" name="Content Placeholder 6"/>
          <p:cNvSpPr>
            <a:spLocks noGrp="1"/>
          </p:cNvSpPr>
          <p:nvPr>
            <p:ph sz="half" idx="2"/>
          </p:nvPr>
        </p:nvSpPr>
        <p:spPr>
          <a:xfrm>
            <a:off x="4648200" y="1458913"/>
            <a:ext cx="4191000" cy="5310187"/>
          </a:xfrm>
        </p:spPr>
        <p:txBody>
          <a:bodyPr/>
          <a:lstStyle/>
          <a:p>
            <a:pPr marL="285750" indent="-285750" algn="just" eaLnBrk="1" hangingPunct="1">
              <a:spcBef>
                <a:spcPts val="200"/>
              </a:spcBef>
            </a:pPr>
            <a:r>
              <a:rPr lang="it-IT" sz="1800"/>
              <a:t>La corrosione dell'acciaio al carbonio non protetto si verifica anche all'interno delle strutture di cemento armato poiché i cloruri presenti nell'ambiente (marino/antighiaccio) si diffondono nel cemento. </a:t>
            </a:r>
          </a:p>
          <a:p>
            <a:pPr marL="285750" indent="-285750" algn="just" eaLnBrk="1" hangingPunct="1">
              <a:spcBef>
                <a:spcPts val="200"/>
              </a:spcBef>
            </a:pPr>
            <a:r>
              <a:rPr lang="it-IT" sz="1800"/>
              <a:t>I prodotti di corrosione (ruggine) hanno un volume maggiore rispetto al metallo, creano tensioni interne che provocano lo sfaldamento del cemento.</a:t>
            </a:r>
          </a:p>
          <a:p>
            <a:pPr marL="285750" indent="-285750" algn="just" eaLnBrk="1" hangingPunct="1">
              <a:spcBef>
                <a:spcPts val="200"/>
              </a:spcBef>
            </a:pPr>
            <a:r>
              <a:rPr lang="it-IT" sz="1800"/>
              <a:t>Attenuare la corrosione delle barre di acciaio nel cemento è un must.</a:t>
            </a:r>
          </a:p>
          <a:p>
            <a:pPr marL="285750" indent="-285750" algn="just" eaLnBrk="1" hangingPunct="1">
              <a:spcBef>
                <a:spcPts val="200"/>
              </a:spcBef>
            </a:pPr>
            <a:r>
              <a:rPr lang="it-IT" sz="1800"/>
              <a:t>Si utilizzano diverse tecniche: rivestimento più spesso del cemento; protezione catodica; membrane, rivestimento epossidico... e acciaio inossidabile al posto dell’acciaio al carbonio.</a:t>
            </a:r>
          </a:p>
        </p:txBody>
      </p:sp>
      <p:pic>
        <p:nvPicPr>
          <p:cNvPr id="50180" name="Picture 7"/>
          <p:cNvPicPr>
            <a:picLocks noChangeAspect="1"/>
          </p:cNvPicPr>
          <p:nvPr/>
        </p:nvPicPr>
        <p:blipFill>
          <a:blip r:embed="rId3"/>
          <a:srcRect/>
          <a:stretch>
            <a:fillRect/>
          </a:stretch>
        </p:blipFill>
        <p:spPr bwMode="auto">
          <a:xfrm>
            <a:off x="446088" y="4076700"/>
            <a:ext cx="1855787" cy="2592388"/>
          </a:xfrm>
          <a:prstGeom prst="rect">
            <a:avLst/>
          </a:prstGeom>
          <a:noFill/>
          <a:ln w="9525">
            <a:solidFill>
              <a:schemeClr val="tx1"/>
            </a:solidFill>
            <a:miter lim="800000"/>
            <a:headEnd/>
            <a:tailEnd/>
          </a:ln>
        </p:spPr>
      </p:pic>
      <p:pic>
        <p:nvPicPr>
          <p:cNvPr id="50181" name="Picture 2"/>
          <p:cNvPicPr>
            <a:picLocks noChangeAspect="1" noChangeArrowheads="1"/>
          </p:cNvPicPr>
          <p:nvPr/>
        </p:nvPicPr>
        <p:blipFill>
          <a:blip r:embed="rId4"/>
          <a:srcRect/>
          <a:stretch>
            <a:fillRect/>
          </a:stretch>
        </p:blipFill>
        <p:spPr bwMode="auto">
          <a:xfrm>
            <a:off x="446088" y="1592263"/>
            <a:ext cx="4160837" cy="2411412"/>
          </a:xfrm>
          <a:prstGeom prst="rect">
            <a:avLst/>
          </a:prstGeom>
          <a:noFill/>
          <a:ln w="9525">
            <a:solidFill>
              <a:schemeClr val="tx1"/>
            </a:solidFill>
            <a:miter lim="800000"/>
            <a:headEnd/>
            <a:tailEnd/>
          </a:ln>
        </p:spPr>
      </p:pic>
      <p:sp>
        <p:nvSpPr>
          <p:cNvPr id="50182"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69CB4594-D028-4296-B197-5DC8AEA532A7}" type="slidenum">
              <a:rPr lang="fr-BE">
                <a:cs typeface="Arial" charset="0"/>
              </a:rPr>
              <a:pPr defTabSz="446088" fontAlgn="base">
                <a:spcBef>
                  <a:spcPct val="0"/>
                </a:spcBef>
                <a:spcAft>
                  <a:spcPct val="0"/>
                </a:spcAft>
                <a:defRPr/>
              </a:pPr>
              <a:t>7</a:t>
            </a:fld>
            <a:endParaRPr lang="it-IT">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rtlCol="0">
            <a:normAutofit fontScale="90000"/>
          </a:bodyPr>
          <a:lstStyle/>
          <a:p>
            <a:pPr eaLnBrk="1" fontAlgn="auto" hangingPunct="1">
              <a:spcAft>
                <a:spcPts val="0"/>
              </a:spcAft>
              <a:defRPr/>
            </a:pPr>
            <a:r>
              <a:rPr lang="it-IT"/>
              <a:t>2. Perché l'acciaio inossidabile resiste alla corrosione</a:t>
            </a:r>
            <a:endParaRPr lang="it-IT" dirty="0"/>
          </a:p>
        </p:txBody>
      </p:sp>
      <p:sp>
        <p:nvSpPr>
          <p:cNvPr id="52226"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2A78E3FA-3067-493D-A3A8-B516E59AC13A}" type="slidenum">
              <a:rPr lang="fr-BE">
                <a:cs typeface="Arial" charset="0"/>
              </a:rPr>
              <a:pPr defTabSz="446088" fontAlgn="base">
                <a:spcBef>
                  <a:spcPct val="0"/>
                </a:spcBef>
                <a:spcAft>
                  <a:spcPct val="0"/>
                </a:spcAft>
                <a:defRPr/>
              </a:pPr>
              <a:t>8</a:t>
            </a:fld>
            <a:endParaRPr lang="it-IT">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2609850" y="2095500"/>
            <a:ext cx="3811588" cy="1431925"/>
          </a:xfrm>
          <a:prstGeom prst="rect">
            <a:avLst/>
          </a:prstGeom>
          <a:noFill/>
          <a:ln w="9525">
            <a:noFill/>
            <a:miter lim="800000"/>
            <a:headEnd/>
            <a:tailEnd/>
          </a:ln>
        </p:spPr>
      </p:pic>
      <p:sp>
        <p:nvSpPr>
          <p:cNvPr id="2" name="Title 1"/>
          <p:cNvSpPr>
            <a:spLocks noGrp="1"/>
          </p:cNvSpPr>
          <p:nvPr>
            <p:ph type="title"/>
          </p:nvPr>
        </p:nvSpPr>
        <p:spPr>
          <a:xfrm>
            <a:off x="365125" y="122238"/>
            <a:ext cx="8229600" cy="728662"/>
          </a:xfrm>
        </p:spPr>
        <p:txBody>
          <a:bodyPr rtlCol="0">
            <a:normAutofit fontScale="90000"/>
          </a:bodyPr>
          <a:lstStyle/>
          <a:p>
            <a:pPr eaLnBrk="1" fontAlgn="auto" hangingPunct="1">
              <a:spcAft>
                <a:spcPts val="0"/>
              </a:spcAft>
              <a:defRPr/>
            </a:pPr>
            <a:r>
              <a:rPr lang="it-IT"/>
              <a:t>Strato passivo vs. rivestimenti</a:t>
            </a:r>
            <a:endParaRPr lang="it-IT" dirty="0"/>
          </a:p>
        </p:txBody>
      </p:sp>
      <p:sp>
        <p:nvSpPr>
          <p:cNvPr id="53251" name="Rectangle 25"/>
          <p:cNvSpPr>
            <a:spLocks noChangeArrowheads="1"/>
          </p:cNvSpPr>
          <p:nvPr/>
        </p:nvSpPr>
        <p:spPr bwMode="auto">
          <a:xfrm>
            <a:off x="2744788" y="1365250"/>
            <a:ext cx="3471862" cy="293688"/>
          </a:xfrm>
          <a:prstGeom prst="rect">
            <a:avLst/>
          </a:prstGeom>
          <a:solidFill>
            <a:srgbClr val="FFFFFF"/>
          </a:solidFill>
          <a:ln w="9525">
            <a:noFill/>
            <a:miter lim="800000"/>
            <a:headEnd/>
            <a:tailEnd/>
          </a:ln>
        </p:spPr>
        <p:txBody>
          <a:bodyPr wrap="none" lIns="0" tIns="0" rIns="0" bIns="0">
            <a:spAutoFit/>
          </a:bodyPr>
          <a:lstStyle/>
          <a:p>
            <a:pPr eaLnBrk="0" hangingPunct="0"/>
            <a:r>
              <a:rPr lang="it-IT" sz="1900" b="1">
                <a:latin typeface="Calibri" pitchFamily="34" charset="0"/>
              </a:rPr>
              <a:t>PELLICOLA PASSIVA su ACCIAIO INOSSIDABILE:</a:t>
            </a:r>
            <a:endParaRPr lang="it-IT" b="1">
              <a:latin typeface="Calibri" pitchFamily="34" charset="0"/>
            </a:endParaRPr>
          </a:p>
        </p:txBody>
      </p:sp>
      <p:sp>
        <p:nvSpPr>
          <p:cNvPr id="53252" name="Rectangle 26"/>
          <p:cNvSpPr>
            <a:spLocks noChangeArrowheads="1"/>
          </p:cNvSpPr>
          <p:nvPr/>
        </p:nvSpPr>
        <p:spPr bwMode="auto">
          <a:xfrm>
            <a:off x="2724150" y="1646238"/>
            <a:ext cx="2827338" cy="293687"/>
          </a:xfrm>
          <a:prstGeom prst="rect">
            <a:avLst/>
          </a:prstGeom>
          <a:solidFill>
            <a:srgbClr val="FFFFFF"/>
          </a:solidFill>
          <a:ln w="9525">
            <a:noFill/>
            <a:miter lim="800000"/>
            <a:headEnd/>
            <a:tailEnd/>
          </a:ln>
        </p:spPr>
        <p:txBody>
          <a:bodyPr wrap="none" lIns="0" tIns="0" rIns="0" bIns="0">
            <a:spAutoFit/>
          </a:bodyPr>
          <a:lstStyle/>
          <a:p>
            <a:pPr eaLnBrk="0" hangingPunct="0"/>
            <a:r>
              <a:rPr lang="it-IT" sz="1900" b="1">
                <a:latin typeface="Calibri" pitchFamily="34" charset="0"/>
              </a:rPr>
              <a:t>Ossi-idrossidi di Fe e Cr</a:t>
            </a:r>
            <a:endParaRPr lang="it-IT" b="1">
              <a:latin typeface="Calibri" pitchFamily="34" charset="0"/>
            </a:endParaRPr>
          </a:p>
        </p:txBody>
      </p:sp>
      <p:sp>
        <p:nvSpPr>
          <p:cNvPr id="53253" name="Line 27"/>
          <p:cNvSpPr>
            <a:spLocks noChangeShapeType="1"/>
          </p:cNvSpPr>
          <p:nvPr/>
        </p:nvSpPr>
        <p:spPr bwMode="auto">
          <a:xfrm>
            <a:off x="6526213" y="2065338"/>
            <a:ext cx="1587" cy="414337"/>
          </a:xfrm>
          <a:prstGeom prst="line">
            <a:avLst/>
          </a:prstGeom>
          <a:noFill/>
          <a:ln w="20638">
            <a:solidFill>
              <a:srgbClr val="000000"/>
            </a:solidFill>
            <a:round/>
            <a:headEnd/>
            <a:tailEnd/>
          </a:ln>
        </p:spPr>
        <p:txBody>
          <a:bodyPr/>
          <a:lstStyle/>
          <a:p>
            <a:endParaRPr lang="it-IT"/>
          </a:p>
        </p:txBody>
      </p:sp>
      <p:sp>
        <p:nvSpPr>
          <p:cNvPr id="53254" name="Freeform 28"/>
          <p:cNvSpPr>
            <a:spLocks/>
          </p:cNvSpPr>
          <p:nvPr/>
        </p:nvSpPr>
        <p:spPr bwMode="auto">
          <a:xfrm>
            <a:off x="6465888" y="2274888"/>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it-IT"/>
          </a:p>
        </p:txBody>
      </p:sp>
      <p:sp>
        <p:nvSpPr>
          <p:cNvPr id="53255" name="Line 29"/>
          <p:cNvSpPr>
            <a:spLocks noChangeShapeType="1"/>
          </p:cNvSpPr>
          <p:nvPr/>
        </p:nvSpPr>
        <p:spPr bwMode="auto">
          <a:xfrm flipV="1">
            <a:off x="6526213" y="2674938"/>
            <a:ext cx="1587" cy="414337"/>
          </a:xfrm>
          <a:prstGeom prst="line">
            <a:avLst/>
          </a:prstGeom>
          <a:noFill/>
          <a:ln w="20638">
            <a:solidFill>
              <a:srgbClr val="000000"/>
            </a:solidFill>
            <a:round/>
            <a:headEnd/>
            <a:tailEnd/>
          </a:ln>
        </p:spPr>
        <p:txBody>
          <a:bodyPr/>
          <a:lstStyle/>
          <a:p>
            <a:endParaRPr lang="it-IT"/>
          </a:p>
        </p:txBody>
      </p:sp>
      <p:sp>
        <p:nvSpPr>
          <p:cNvPr id="53256" name="Freeform 30"/>
          <p:cNvSpPr>
            <a:spLocks/>
          </p:cNvSpPr>
          <p:nvPr/>
        </p:nvSpPr>
        <p:spPr bwMode="auto">
          <a:xfrm>
            <a:off x="6465888" y="2647950"/>
            <a:ext cx="122237" cy="242888"/>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it-IT"/>
          </a:p>
        </p:txBody>
      </p:sp>
      <p:sp>
        <p:nvSpPr>
          <p:cNvPr id="53257" name="Rectangle 31"/>
          <p:cNvSpPr>
            <a:spLocks noChangeArrowheads="1"/>
          </p:cNvSpPr>
          <p:nvPr/>
        </p:nvSpPr>
        <p:spPr bwMode="auto">
          <a:xfrm>
            <a:off x="6711950" y="2384425"/>
            <a:ext cx="1550988" cy="1570038"/>
          </a:xfrm>
          <a:prstGeom prst="rect">
            <a:avLst/>
          </a:prstGeom>
          <a:solidFill>
            <a:srgbClr val="FFFFFF"/>
          </a:solidFill>
          <a:ln w="9525">
            <a:noFill/>
            <a:miter lim="800000"/>
            <a:headEnd/>
            <a:tailEnd/>
          </a:ln>
        </p:spPr>
        <p:txBody>
          <a:bodyPr wrap="none" lIns="0" tIns="0" rIns="0" bIns="0">
            <a:spAutoFit/>
          </a:bodyPr>
          <a:lstStyle/>
          <a:p>
            <a:pPr eaLnBrk="0" hangingPunct="0"/>
            <a:r>
              <a:rPr lang="it-IT" b="1">
                <a:latin typeface="Calibri" pitchFamily="34" charset="0"/>
              </a:rPr>
              <a:t>2-3 nm di spessore</a:t>
            </a:r>
            <a:r>
              <a:rPr lang="it-IT">
                <a:latin typeface="Calibri" pitchFamily="34" charset="0"/>
              </a:rPr>
              <a:t> </a:t>
            </a:r>
          </a:p>
          <a:p>
            <a:pPr eaLnBrk="0" hangingPunct="0"/>
            <a:r>
              <a:rPr lang="it-IT" b="1">
                <a:latin typeface="Calibri" pitchFamily="34" charset="0"/>
              </a:rPr>
              <a:t>(0,002-0,003 µm)</a:t>
            </a:r>
          </a:p>
          <a:p>
            <a:pPr eaLnBrk="0" hangingPunct="0"/>
            <a:endParaRPr lang="it-IT" b="1">
              <a:latin typeface="Calibri" pitchFamily="34" charset="0"/>
            </a:endParaRPr>
          </a:p>
          <a:p>
            <a:pPr eaLnBrk="0" hangingPunct="0"/>
            <a:r>
              <a:rPr lang="it-IT" b="1">
                <a:latin typeface="Calibri" pitchFamily="34" charset="0"/>
              </a:rPr>
              <a:t>Trasparente</a:t>
            </a:r>
          </a:p>
          <a:p>
            <a:pPr eaLnBrk="0" hangingPunct="0"/>
            <a:r>
              <a:rPr lang="it-IT" b="1">
                <a:latin typeface="Calibri" pitchFamily="34" charset="0"/>
              </a:rPr>
              <a:t>Aderente</a:t>
            </a:r>
          </a:p>
          <a:p>
            <a:pPr eaLnBrk="0" hangingPunct="0"/>
            <a:r>
              <a:rPr lang="it-IT" b="1">
                <a:latin typeface="Calibri" pitchFamily="34" charset="0"/>
              </a:rPr>
              <a:t>Autoriparante</a:t>
            </a:r>
          </a:p>
        </p:txBody>
      </p:sp>
      <p:grpSp>
        <p:nvGrpSpPr>
          <p:cNvPr id="53258" name="Group 16"/>
          <p:cNvGrpSpPr>
            <a:grpSpLocks/>
          </p:cNvGrpSpPr>
          <p:nvPr/>
        </p:nvGrpSpPr>
        <p:grpSpPr bwMode="auto">
          <a:xfrm>
            <a:off x="709613" y="4310063"/>
            <a:ext cx="8066087" cy="2311400"/>
            <a:chOff x="1089060" y="3733800"/>
            <a:chExt cx="8217241" cy="2311400"/>
          </a:xfrm>
        </p:grpSpPr>
        <p:sp>
          <p:nvSpPr>
            <p:cNvPr id="53262"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it-IT">
                <a:latin typeface="Calibri" pitchFamily="34" charset="0"/>
              </a:endParaRPr>
            </a:p>
          </p:txBody>
        </p:sp>
        <p:sp>
          <p:nvSpPr>
            <p:cNvPr id="53263"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it-IT">
                <a:latin typeface="Calibri" pitchFamily="34" charset="0"/>
              </a:endParaRPr>
            </a:p>
          </p:txBody>
        </p:sp>
        <p:sp>
          <p:nvSpPr>
            <p:cNvPr id="53264"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it-IT">
                <a:latin typeface="Calibri" pitchFamily="34" charset="0"/>
              </a:endParaRPr>
            </a:p>
          </p:txBody>
        </p:sp>
        <p:sp>
          <p:nvSpPr>
            <p:cNvPr id="53265"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it-IT">
                <a:latin typeface="Calibri" pitchFamily="34" charset="0"/>
              </a:endParaRPr>
            </a:p>
          </p:txBody>
        </p:sp>
        <p:sp>
          <p:nvSpPr>
            <p:cNvPr id="53266" name="Rectangle 7"/>
            <p:cNvSpPr>
              <a:spLocks noChangeArrowheads="1"/>
            </p:cNvSpPr>
            <p:nvPr/>
          </p:nvSpPr>
          <p:spPr bwMode="auto">
            <a:xfrm>
              <a:off x="4200285" y="5334000"/>
              <a:ext cx="1240317" cy="292388"/>
            </a:xfrm>
            <a:prstGeom prst="rect">
              <a:avLst/>
            </a:prstGeom>
            <a:noFill/>
            <a:ln w="9525">
              <a:noFill/>
              <a:miter lim="800000"/>
              <a:headEnd/>
              <a:tailEnd/>
            </a:ln>
          </p:spPr>
          <p:txBody>
            <a:bodyPr wrap="none" lIns="0" tIns="0" rIns="0" bIns="0">
              <a:spAutoFit/>
            </a:bodyPr>
            <a:lstStyle/>
            <a:p>
              <a:pPr algn="ctr" eaLnBrk="0" hangingPunct="0"/>
              <a:r>
                <a:rPr lang="it-IT" sz="1900" b="1">
                  <a:latin typeface="Calibri" pitchFamily="34" charset="0"/>
                </a:rPr>
                <a:t>ACCIAIO DOLCE</a:t>
              </a:r>
              <a:endParaRPr lang="it-IT" b="1">
                <a:latin typeface="Calibri" pitchFamily="34" charset="0"/>
              </a:endParaRPr>
            </a:p>
          </p:txBody>
        </p:sp>
        <p:sp>
          <p:nvSpPr>
            <p:cNvPr id="53267" name="Rectangle 8"/>
            <p:cNvSpPr>
              <a:spLocks noChangeArrowheads="1"/>
            </p:cNvSpPr>
            <p:nvPr/>
          </p:nvSpPr>
          <p:spPr bwMode="auto">
            <a:xfrm>
              <a:off x="1171178" y="4416425"/>
              <a:ext cx="445294" cy="276999"/>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1800" b="1">
                  <a:latin typeface="Calibri" pitchFamily="34" charset="0"/>
                </a:rPr>
                <a:t>Strato di copertura</a:t>
              </a:r>
            </a:p>
          </p:txBody>
        </p:sp>
        <p:sp>
          <p:nvSpPr>
            <p:cNvPr id="53268" name="Rectangle 9"/>
            <p:cNvSpPr>
              <a:spLocks noChangeArrowheads="1"/>
            </p:cNvSpPr>
            <p:nvPr/>
          </p:nvSpPr>
          <p:spPr bwMode="auto">
            <a:xfrm>
              <a:off x="1089060" y="3963988"/>
              <a:ext cx="765106" cy="276999"/>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1800" b="1">
                  <a:latin typeface="Calibri" pitchFamily="34" charset="0"/>
                </a:rPr>
                <a:t>Ultima mano</a:t>
              </a:r>
            </a:p>
          </p:txBody>
        </p:sp>
        <p:sp>
          <p:nvSpPr>
            <p:cNvPr id="53269" name="Rectangle 10"/>
            <p:cNvSpPr>
              <a:spLocks noChangeArrowheads="1"/>
            </p:cNvSpPr>
            <p:nvPr/>
          </p:nvSpPr>
          <p:spPr bwMode="auto">
            <a:xfrm>
              <a:off x="1442595" y="4845050"/>
              <a:ext cx="658111" cy="276999"/>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1800" b="1">
                  <a:latin typeface="Calibri" pitchFamily="34" charset="0"/>
                </a:rPr>
                <a:t>Primer</a:t>
              </a:r>
            </a:p>
          </p:txBody>
        </p:sp>
        <p:sp>
          <p:nvSpPr>
            <p:cNvPr id="53270" name="Line 11"/>
            <p:cNvSpPr>
              <a:spLocks noChangeShapeType="1"/>
            </p:cNvSpPr>
            <p:nvPr/>
          </p:nvSpPr>
          <p:spPr bwMode="auto">
            <a:xfrm>
              <a:off x="2203717" y="4129376"/>
              <a:ext cx="712522" cy="163224"/>
            </a:xfrm>
            <a:prstGeom prst="line">
              <a:avLst/>
            </a:prstGeom>
            <a:noFill/>
            <a:ln w="30163">
              <a:solidFill>
                <a:srgbClr val="000000"/>
              </a:solidFill>
              <a:round/>
              <a:headEnd/>
              <a:tailEnd/>
            </a:ln>
          </p:spPr>
          <p:txBody>
            <a:bodyPr/>
            <a:lstStyle/>
            <a:p>
              <a:endParaRPr lang="it-IT"/>
            </a:p>
          </p:txBody>
        </p:sp>
        <p:sp>
          <p:nvSpPr>
            <p:cNvPr id="53271" name="Line 12"/>
            <p:cNvSpPr>
              <a:spLocks noChangeShapeType="1"/>
            </p:cNvSpPr>
            <p:nvPr/>
          </p:nvSpPr>
          <p:spPr bwMode="auto">
            <a:xfrm flipV="1">
              <a:off x="2394243" y="4552950"/>
              <a:ext cx="517231" cy="0"/>
            </a:xfrm>
            <a:prstGeom prst="line">
              <a:avLst/>
            </a:prstGeom>
            <a:noFill/>
            <a:ln w="30163">
              <a:solidFill>
                <a:srgbClr val="000000"/>
              </a:solidFill>
              <a:round/>
              <a:headEnd/>
              <a:tailEnd/>
            </a:ln>
          </p:spPr>
          <p:txBody>
            <a:bodyPr/>
            <a:lstStyle/>
            <a:p>
              <a:endParaRPr lang="it-IT"/>
            </a:p>
          </p:txBody>
        </p:sp>
        <p:sp>
          <p:nvSpPr>
            <p:cNvPr id="53272" name="Line 13"/>
            <p:cNvSpPr>
              <a:spLocks noChangeShapeType="1"/>
            </p:cNvSpPr>
            <p:nvPr/>
          </p:nvSpPr>
          <p:spPr bwMode="auto">
            <a:xfrm flipV="1">
              <a:off x="2598738" y="4738688"/>
              <a:ext cx="336550" cy="179387"/>
            </a:xfrm>
            <a:prstGeom prst="line">
              <a:avLst/>
            </a:prstGeom>
            <a:noFill/>
            <a:ln w="30163">
              <a:solidFill>
                <a:srgbClr val="000000"/>
              </a:solidFill>
              <a:round/>
              <a:headEnd/>
              <a:tailEnd/>
            </a:ln>
          </p:spPr>
          <p:txBody>
            <a:bodyPr/>
            <a:lstStyle/>
            <a:p>
              <a:endParaRPr lang="it-IT"/>
            </a:p>
          </p:txBody>
        </p:sp>
        <p:sp>
          <p:nvSpPr>
            <p:cNvPr id="53273" name="Rectangle 14"/>
            <p:cNvSpPr>
              <a:spLocks noChangeArrowheads="1"/>
            </p:cNvSpPr>
            <p:nvPr/>
          </p:nvSpPr>
          <p:spPr bwMode="auto">
            <a:xfrm>
              <a:off x="2987675" y="3836988"/>
              <a:ext cx="2464891" cy="292388"/>
            </a:xfrm>
            <a:prstGeom prst="rect">
              <a:avLst/>
            </a:prstGeom>
            <a:solidFill>
              <a:srgbClr val="FFFFFF"/>
            </a:solidFill>
            <a:ln w="9525">
              <a:noFill/>
              <a:miter lim="800000"/>
              <a:headEnd/>
              <a:tailEnd/>
            </a:ln>
          </p:spPr>
          <p:txBody>
            <a:bodyPr wrap="none" lIns="0" tIns="0" rIns="0" bIns="0">
              <a:spAutoFit/>
            </a:bodyPr>
            <a:lstStyle/>
            <a:p>
              <a:pPr eaLnBrk="0" hangingPunct="0"/>
              <a:r>
                <a:rPr lang="it-IT" sz="1900" b="1">
                  <a:latin typeface="Calibri" pitchFamily="34" charset="0"/>
                </a:rPr>
                <a:t>RIVESTIMENTI MULTISTRATO</a:t>
              </a:r>
              <a:endParaRPr lang="it-IT" b="1">
                <a:latin typeface="Calibri" pitchFamily="34" charset="0"/>
              </a:endParaRPr>
            </a:p>
          </p:txBody>
        </p:sp>
        <p:sp>
          <p:nvSpPr>
            <p:cNvPr id="53274" name="Rectangle 16"/>
            <p:cNvSpPr>
              <a:spLocks noChangeArrowheads="1"/>
            </p:cNvSpPr>
            <p:nvPr/>
          </p:nvSpPr>
          <p:spPr bwMode="auto">
            <a:xfrm>
              <a:off x="7163108" y="4271963"/>
              <a:ext cx="890588" cy="292388"/>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1900" b="1">
                  <a:latin typeface="Calibri" pitchFamily="34" charset="0"/>
                </a:rPr>
                <a:t>Solitamente</a:t>
              </a:r>
              <a:endParaRPr lang="it-IT" b="1">
                <a:latin typeface="Calibri" pitchFamily="34" charset="0"/>
              </a:endParaRPr>
            </a:p>
          </p:txBody>
        </p:sp>
        <p:sp>
          <p:nvSpPr>
            <p:cNvPr id="53275" name="Rectangle 17"/>
            <p:cNvSpPr>
              <a:spLocks noChangeArrowheads="1"/>
            </p:cNvSpPr>
            <p:nvPr/>
          </p:nvSpPr>
          <p:spPr bwMode="auto">
            <a:xfrm>
              <a:off x="7090877" y="4592638"/>
              <a:ext cx="2215424" cy="877163"/>
            </a:xfrm>
            <a:prstGeom prst="rect">
              <a:avLst/>
            </a:prstGeom>
            <a:solidFill>
              <a:srgbClr val="FFFFFF"/>
            </a:solidFill>
            <a:ln w="9525">
              <a:noFill/>
              <a:miter lim="800000"/>
              <a:headEnd/>
              <a:tailEnd/>
            </a:ln>
          </p:spPr>
          <p:txBody>
            <a:bodyPr lIns="0" tIns="0" rIns="0" bIns="0">
              <a:spAutoFit/>
            </a:bodyPr>
            <a:lstStyle/>
            <a:p>
              <a:pPr eaLnBrk="0" hangingPunct="0"/>
              <a:r>
                <a:rPr lang="it-IT" sz="1900" b="1">
                  <a:latin typeface="Calibri" pitchFamily="34" charset="0"/>
                </a:rPr>
                <a:t>20-200 µm di spessore</a:t>
              </a:r>
            </a:p>
            <a:p>
              <a:pPr eaLnBrk="0" hangingPunct="0"/>
              <a:r>
                <a:rPr lang="it-IT" sz="1900" b="1">
                  <a:latin typeface="Calibri" pitchFamily="34" charset="0"/>
                </a:rPr>
                <a:t>Può staccarsi</a:t>
              </a:r>
            </a:p>
            <a:p>
              <a:pPr eaLnBrk="0" hangingPunct="0"/>
              <a:r>
                <a:rPr lang="it-IT" sz="1900" b="1">
                  <a:latin typeface="Calibri" pitchFamily="34" charset="0"/>
                </a:rPr>
                <a:t>Non autoriparante</a:t>
              </a:r>
              <a:endParaRPr lang="it-IT" b="1">
                <a:latin typeface="Calibri" pitchFamily="34" charset="0"/>
              </a:endParaRPr>
            </a:p>
          </p:txBody>
        </p:sp>
        <p:sp>
          <p:nvSpPr>
            <p:cNvPr id="53276" name="Line 18"/>
            <p:cNvSpPr>
              <a:spLocks noChangeShapeType="1"/>
            </p:cNvSpPr>
            <p:nvPr/>
          </p:nvSpPr>
          <p:spPr bwMode="auto">
            <a:xfrm flipV="1">
              <a:off x="6942138" y="4911725"/>
              <a:ext cx="1587" cy="414338"/>
            </a:xfrm>
            <a:prstGeom prst="line">
              <a:avLst/>
            </a:prstGeom>
            <a:noFill/>
            <a:ln w="20638">
              <a:solidFill>
                <a:srgbClr val="000000"/>
              </a:solidFill>
              <a:round/>
              <a:headEnd/>
              <a:tailEnd/>
            </a:ln>
          </p:spPr>
          <p:txBody>
            <a:bodyPr/>
            <a:lstStyle/>
            <a:p>
              <a:endParaRPr lang="it-IT"/>
            </a:p>
          </p:txBody>
        </p:sp>
        <p:sp>
          <p:nvSpPr>
            <p:cNvPr id="53277"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it-IT"/>
            </a:p>
          </p:txBody>
        </p:sp>
        <p:sp>
          <p:nvSpPr>
            <p:cNvPr id="53278" name="Line 20"/>
            <p:cNvSpPr>
              <a:spLocks noChangeShapeType="1"/>
            </p:cNvSpPr>
            <p:nvPr/>
          </p:nvSpPr>
          <p:spPr bwMode="auto">
            <a:xfrm>
              <a:off x="6942138" y="3733800"/>
              <a:ext cx="1587" cy="414338"/>
            </a:xfrm>
            <a:prstGeom prst="line">
              <a:avLst/>
            </a:prstGeom>
            <a:noFill/>
            <a:ln w="20638">
              <a:solidFill>
                <a:srgbClr val="000000"/>
              </a:solidFill>
              <a:round/>
              <a:headEnd/>
              <a:tailEnd/>
            </a:ln>
          </p:spPr>
          <p:txBody>
            <a:bodyPr/>
            <a:lstStyle/>
            <a:p>
              <a:endParaRPr lang="it-IT"/>
            </a:p>
          </p:txBody>
        </p:sp>
        <p:sp>
          <p:nvSpPr>
            <p:cNvPr id="53279"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it-IT"/>
            </a:p>
          </p:txBody>
        </p:sp>
      </p:grpSp>
      <p:sp>
        <p:nvSpPr>
          <p:cNvPr id="53259"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defTabSz="446088" fontAlgn="base">
              <a:spcBef>
                <a:spcPct val="0"/>
              </a:spcBef>
              <a:spcAft>
                <a:spcPct val="0"/>
              </a:spcAft>
              <a:defRPr/>
            </a:pPr>
            <a:fld id="{44BC8B0C-0BFC-4F95-B4A0-C5954C0277CB}" type="slidenum">
              <a:rPr lang="fr-BE">
                <a:solidFill>
                  <a:schemeClr val="tx1"/>
                </a:solidFill>
                <a:cs typeface="Arial" charset="0"/>
              </a:rPr>
              <a:pPr defTabSz="446088" fontAlgn="base">
                <a:spcBef>
                  <a:spcPct val="0"/>
                </a:spcBef>
                <a:spcAft>
                  <a:spcPct val="0"/>
                </a:spcAft>
                <a:defRPr/>
              </a:pPr>
              <a:t>9</a:t>
            </a:fld>
            <a:endParaRPr lang="it-IT">
              <a:solidFill>
                <a:schemeClr val="tx1"/>
              </a:solidFill>
              <a:cs typeface="Arial" charset="0"/>
            </a:endParaRPr>
          </a:p>
        </p:txBody>
      </p:sp>
      <p:cxnSp>
        <p:nvCxnSpPr>
          <p:cNvPr id="5" name="Straight Arrow Connector 4"/>
          <p:cNvCxnSpPr/>
          <p:nvPr/>
        </p:nvCxnSpPr>
        <p:spPr>
          <a:xfrm>
            <a:off x="1892300" y="2371725"/>
            <a:ext cx="965200" cy="2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61" name="Rectangle 9"/>
          <p:cNvSpPr>
            <a:spLocks noChangeArrowheads="1"/>
          </p:cNvSpPr>
          <p:nvPr/>
        </p:nvSpPr>
        <p:spPr bwMode="auto">
          <a:xfrm>
            <a:off x="1092200" y="2251075"/>
            <a:ext cx="711200" cy="277813"/>
          </a:xfrm>
          <a:prstGeom prst="rect">
            <a:avLst/>
          </a:prstGeom>
          <a:solidFill>
            <a:srgbClr val="FFFFFF"/>
          </a:solidFill>
          <a:ln w="9525">
            <a:noFill/>
            <a:miter lim="800000"/>
            <a:headEnd/>
            <a:tailEnd/>
          </a:ln>
        </p:spPr>
        <p:txBody>
          <a:bodyPr wrap="none" lIns="0" tIns="0" rIns="0" bIns="0">
            <a:spAutoFit/>
          </a:bodyPr>
          <a:lstStyle/>
          <a:p>
            <a:pPr algn="ctr" eaLnBrk="0" hangingPunct="0"/>
            <a:r>
              <a:rPr lang="it-IT" sz="1800">
                <a:latin typeface="Calibri" pitchFamily="34" charset="0"/>
              </a:rPr>
              <a:t>Ossigeno</a:t>
            </a: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2742</TotalTime>
  <Words>4706</Words>
  <Application>Microsoft Office PowerPoint</Application>
  <PresentationFormat>On-screen Show (4:3)</PresentationFormat>
  <Paragraphs>771</Paragraphs>
  <Slides>59</Slides>
  <Notes>40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Gotham Book</vt:lpstr>
      <vt:lpstr>Tahoma</vt:lpstr>
      <vt:lpstr>Wingdings</vt:lpstr>
      <vt:lpstr>2_Custom Design</vt:lpstr>
      <vt:lpstr>3_Custom Design</vt:lpstr>
      <vt:lpstr>4_Custom Design</vt:lpstr>
      <vt:lpstr>Graphique Microsoft Excel</vt:lpstr>
      <vt:lpstr>Paint Shop Pro Image</vt:lpstr>
      <vt:lpstr>Presentazione di supporto per i docenti di Architettura e Ingegneria civile</vt:lpstr>
      <vt:lpstr>Indice</vt:lpstr>
      <vt:lpstr>1. La maggior parte dei materiali è soggetta a decadimento nel tempo</vt:lpstr>
      <vt:lpstr>La maggior parte dei materiali è soggetta a decadimento nel tempo</vt:lpstr>
      <vt:lpstr>La maggior parte dei materiali è soggetta a decadimento nel tempo</vt:lpstr>
      <vt:lpstr>La maggior parte dei materiali è soggetta a decadimento nel tempo</vt:lpstr>
      <vt:lpstr>La corrosione nel cemento (i problemi di corrosione non sono limitati alle superfici esterne!)</vt:lpstr>
      <vt:lpstr>2. Perché l'acciaio inossidabile resiste alla corrosione</vt:lpstr>
      <vt:lpstr>Strato passivo vs. rivestimenti</vt:lpstr>
      <vt:lpstr>Danno allo strato protettivo</vt:lpstr>
      <vt:lpstr>3. Tipi di corrosione degli acciai inossidabili</vt:lpstr>
      <vt:lpstr>Effetto del tenore di cromo sulla resistenza alla corrosione atmosferica (corrosione uniforme)</vt:lpstr>
      <vt:lpstr>Se il grado dell'acciaio inossidabile non è stato scelto correttamente, può verificarsi corrosione </vt:lpstr>
      <vt:lpstr>Tipi di corrosione sugli acciai inossidabili</vt:lpstr>
      <vt:lpstr>a) Che cos'è la corrosione uniforme?</vt:lpstr>
      <vt:lpstr>b) Che cos'è la corrosione puntiforme1,2,3,7?</vt:lpstr>
      <vt:lpstr>Meccanismi della corrosione puntiforme</vt:lpstr>
      <vt:lpstr>La vaiolatura può essere riprodotta in una cella elettrochimica4</vt:lpstr>
      <vt:lpstr>Principali fattori che influenzano la corrosione puntiforme1 (il potenziale di vaiolatura Epit è generalmente utilizzato come criterio per la vaiolatura)</vt:lpstr>
      <vt:lpstr>Principali fattori che influenzano la corrosione puntiforme5 (il potenziale di vaiolatura Epit è generalmente utilizzato come criterio per la vaiolatura)</vt:lpstr>
      <vt:lpstr>Principali fattori che influenzano la corrosione puntiforme1 (il potenziale di vaiolatura Epit è generalmente utilizzato come criterio per la vaiolatura)</vt:lpstr>
      <vt:lpstr>Pitting Resistance Equivalent Number (PREN)6</vt:lpstr>
      <vt:lpstr>PREN di alcuni gradi comuni9</vt:lpstr>
      <vt:lpstr>c) Che cos'è la corrosione interstiziale1?</vt:lpstr>
      <vt:lpstr>Meccanismo della corrosione interstiziale</vt:lpstr>
      <vt:lpstr>Temperatura critica di resistenza alla vaiolatura (CPT) Temperatura critica di corrosione interstiziale (CCT) di diversi gradi austenitici e duplex8</vt:lpstr>
      <vt:lpstr>Come evitare la corrosione interstiziale</vt:lpstr>
      <vt:lpstr>d) Che cos'è la corrosione galvanica1? (conosciuta anche con il nome di corrosione bimetallica)</vt:lpstr>
      <vt:lpstr>Meccanismo della corrosione galvanica</vt:lpstr>
      <vt:lpstr>Serie galvanica per metalli in acqua marina corrente</vt:lpstr>
      <vt:lpstr>Regole fondamentali su come evitare la corrosione galvanica</vt:lpstr>
      <vt:lpstr>e) Che cos'è la corrosione intergranulare1?</vt:lpstr>
      <vt:lpstr>Vista schematica dell’impoverimento in Cr in corrispondenza dei bordi dei grani</vt:lpstr>
      <vt:lpstr>Quando si verifica la corrosione intergranulare?</vt:lpstr>
      <vt:lpstr>Come evitare la corrosione intergranulare</vt:lpstr>
      <vt:lpstr>f) Che cos'è la rottura da tensocorrosione1 (SCC)?</vt:lpstr>
      <vt:lpstr>Meccanismo della rottura da tensocorrosione (SCC)</vt:lpstr>
      <vt:lpstr>Evitare la SCC - due opzioni</vt:lpstr>
      <vt:lpstr>4. Come scegliere l'acciaio inossidabile giusto per una resistenza alla corrosione adeguata</vt:lpstr>
      <vt:lpstr> 4 - 1 Applicazioni strutturali</vt:lpstr>
      <vt:lpstr>Come funziona la procedura</vt:lpstr>
      <vt:lpstr>PowerPoint Presentation</vt:lpstr>
      <vt:lpstr>PowerPoint Presentation</vt:lpstr>
      <vt:lpstr>Tabella delle corrispondenze</vt:lpstr>
      <vt:lpstr>Classi di resistenza alla corrosione degli acciai inossidabili</vt:lpstr>
      <vt:lpstr> 4 -2 Altre applicazioni</vt:lpstr>
      <vt:lpstr>Guida alla scelta del grado per l'architettura10</vt:lpstr>
      <vt:lpstr>Come funziona la procedura</vt:lpstr>
      <vt:lpstr>Inquinamento ambientale</vt:lpstr>
      <vt:lpstr>A) Esposizione costiera</vt:lpstr>
      <vt:lpstr>B) Esposizione ai sali antighiaccio</vt:lpstr>
      <vt:lpstr>Modello del meteo locale</vt:lpstr>
      <vt:lpstr>Considerazioni per la progettazione</vt:lpstr>
      <vt:lpstr>Programma di manutenzione</vt:lpstr>
      <vt:lpstr>Sistema di assegnazione del punteggio per la scelta dell'acciaio inossidabile</vt:lpstr>
      <vt:lpstr>Conclusione</vt:lpstr>
      <vt:lpstr>5. Riferimenti</vt:lpstr>
      <vt:lpstr>Appendice: Denominazioni17</vt:lpstr>
      <vt:lpstr>Grazie</vt:lpstr>
    </vt:vector>
  </TitlesOfParts>
  <Company>Outokumpu</Company>
  <LinksUpToDate>false</LinksUpToDate>
  <SharedDoc>false</SharedDoc>
  <HyperlinkBase>Outokumpu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Resistenza alla corrosione degli acciai inossidabili</dc:title>
  <dc:creator>Arto Rousu</dc:creator>
  <cp:keywords>acciaio inossidabile formazione, architettura, ingegneria civile</cp:keywords>
  <cp:lastModifiedBy>Jo Claes</cp:lastModifiedBy>
  <cp:revision>538</cp:revision>
  <cp:lastPrinted>2015-04-09T12:49:41Z</cp:lastPrinted>
  <dcterms:created xsi:type="dcterms:W3CDTF">2013-07-31T06:42:37Z</dcterms:created>
  <dcterms:modified xsi:type="dcterms:W3CDTF">2020-06-08T09:50:34Z</dcterms:modified>
  <cp:category>Presentazione di supporto per i docenti di Architettura e Ingegneria civile</cp:category>
</cp:coreProperties>
</file>