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356" r:id="rId2"/>
    <p:sldId id="370" r:id="rId3"/>
    <p:sldId id="357" r:id="rId4"/>
    <p:sldId id="358" r:id="rId5"/>
    <p:sldId id="359" r:id="rId6"/>
    <p:sldId id="360" r:id="rId7"/>
    <p:sldId id="361" r:id="rId8"/>
    <p:sldId id="362" r:id="rId9"/>
    <p:sldId id="363" r:id="rId10"/>
    <p:sldId id="364" r:id="rId11"/>
    <p:sldId id="365" r:id="rId12"/>
    <p:sldId id="367" r:id="rId13"/>
    <p:sldId id="371" r:id="rId14"/>
    <p:sldId id="366" r:id="rId15"/>
    <p:sldId id="372" r:id="rId16"/>
    <p:sldId id="373" r:id="rId17"/>
    <p:sldId id="374" r:id="rId18"/>
    <p:sldId id="375" r:id="rId19"/>
    <p:sldId id="376" r:id="rId20"/>
    <p:sldId id="377" r:id="rId21"/>
    <p:sldId id="378" r:id="rId22"/>
    <p:sldId id="379" r:id="rId23"/>
    <p:sldId id="380" r:id="rId24"/>
    <p:sldId id="381" r:id="rId25"/>
    <p:sldId id="368" r:id="rId26"/>
    <p:sldId id="349" r:id="rId27"/>
    <p:sldId id="369" r:id="rId28"/>
    <p:sldId id="333"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0000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4D1A2-4F4E-4F65-A189-E8DC9EF74FE0}" v="11" dt="2020-01-30T12:42:23.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79" autoAdjust="0"/>
    <p:restoredTop sz="94383" autoAdjust="0"/>
  </p:normalViewPr>
  <p:slideViewPr>
    <p:cSldViewPr>
      <p:cViewPr varScale="1">
        <p:scale>
          <a:sx n="82" d="100"/>
          <a:sy n="82" d="100"/>
        </p:scale>
        <p:origin x="1522" y="82"/>
      </p:cViewPr>
      <p:guideLst>
        <p:guide orient="horz" pos="2160"/>
        <p:guide pos="2880"/>
      </p:guideLst>
    </p:cSldViewPr>
  </p:slideViewPr>
  <p:notesTextViewPr>
    <p:cViewPr>
      <p:scale>
        <a:sx n="1" d="1"/>
        <a:sy n="1" d="1"/>
      </p:scale>
      <p:origin x="0" y="0"/>
    </p:cViewPr>
  </p:notesTextViewPr>
  <p:sorterViewPr>
    <p:cViewPr>
      <p:scale>
        <a:sx n="56" d="100"/>
        <a:sy n="5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1574D1A2-4F4E-4F65-A189-E8DC9EF74FE0}"/>
    <pc:docChg chg="modSld">
      <pc:chgData name="Jo Claes" userId="d64208f3-0076-4064-b6ac-7d8ee9dc279f" providerId="ADAL" clId="{1574D1A2-4F4E-4F65-A189-E8DC9EF74FE0}" dt="2020-01-30T12:42:23.922" v="22" actId="20577"/>
      <pc:docMkLst>
        <pc:docMk/>
      </pc:docMkLst>
      <pc:sldChg chg="modSp">
        <pc:chgData name="Jo Claes" userId="d64208f3-0076-4064-b6ac-7d8ee9dc279f" providerId="ADAL" clId="{1574D1A2-4F4E-4F65-A189-E8DC9EF74FE0}" dt="2020-01-30T12:42:23.922" v="22" actId="20577"/>
        <pc:sldMkLst>
          <pc:docMk/>
          <pc:sldMk cId="3068224204" sldId="369"/>
        </pc:sldMkLst>
        <pc:spChg chg="mod">
          <ac:chgData name="Jo Claes" userId="d64208f3-0076-4064-b6ac-7d8ee9dc279f" providerId="ADAL" clId="{1574D1A2-4F4E-4F65-A189-E8DC9EF74FE0}" dt="2020-01-30T12:42:10.976" v="18" actId="1035"/>
          <ac:spMkLst>
            <pc:docMk/>
            <pc:sldMk cId="3068224204" sldId="369"/>
            <ac:spMk id="2" creationId="{00000000-0000-0000-0000-000000000000}"/>
          </ac:spMkLst>
        </pc:spChg>
        <pc:spChg chg="mod">
          <ac:chgData name="Jo Claes" userId="d64208f3-0076-4064-b6ac-7d8ee9dc279f" providerId="ADAL" clId="{1574D1A2-4F4E-4F65-A189-E8DC9EF74FE0}" dt="2020-01-30T12:42:23.922" v="22" actId="20577"/>
          <ac:spMkLst>
            <pc:docMk/>
            <pc:sldMk cId="3068224204" sldId="369"/>
            <ac:spMk id="3" creationId="{00000000-0000-0000-0000-000000000000}"/>
          </ac:spMkLst>
        </pc:spChg>
      </pc:sldChg>
    </pc:docChg>
  </pc:docChgLst>
  <pc:docChgLst>
    <pc:chgData name="Jo Claes" userId="d64208f3-0076-4064-b6ac-7d8ee9dc279f" providerId="ADAL" clId="{8E401F50-2636-4B22-80D9-416FDA33B92C}"/>
    <pc:docChg chg="modSld">
      <pc:chgData name="Jo Claes" userId="d64208f3-0076-4064-b6ac-7d8ee9dc279f" providerId="ADAL" clId="{8E401F50-2636-4B22-80D9-416FDA33B92C}" dt="2019-11-25T13:43:08.999" v="1" actId="2711"/>
      <pc:docMkLst>
        <pc:docMk/>
      </pc:docMkLst>
      <pc:sldChg chg="modSp">
        <pc:chgData name="Jo Claes" userId="d64208f3-0076-4064-b6ac-7d8ee9dc279f" providerId="ADAL" clId="{8E401F50-2636-4B22-80D9-416FDA33B92C}" dt="2019-11-25T13:43:08.999" v="1" actId="2711"/>
        <pc:sldMkLst>
          <pc:docMk/>
          <pc:sldMk cId="3068224204" sldId="369"/>
        </pc:sldMkLst>
        <pc:spChg chg="mod">
          <ac:chgData name="Jo Claes" userId="d64208f3-0076-4064-b6ac-7d8ee9dc279f" providerId="ADAL" clId="{8E401F50-2636-4B22-80D9-416FDA33B92C}" dt="2019-11-25T13:43:08.999" v="1" actId="2711"/>
          <ac:spMkLst>
            <pc:docMk/>
            <pc:sldMk cId="3068224204" sldId="36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DC47E7-629B-40FF-A9B6-C48EFEB99100}" type="datetimeFigureOut">
              <a:rPr lang="fr-FR" smtClean="0"/>
              <a:t>30/01/2020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B37B04-E346-4859-9CA7-88FF33329E65}" type="slidenum">
              <a:rPr lang="fr-FR" smtClean="0"/>
              <a:t>‹#›</a:t>
            </a:fld>
            <a:endParaRPr lang="fr-FR"/>
          </a:p>
        </p:txBody>
      </p:sp>
    </p:spTree>
    <p:extLst>
      <p:ext uri="{BB962C8B-B14F-4D97-AF65-F5344CB8AC3E}">
        <p14:creationId xmlns:p14="http://schemas.microsoft.com/office/powerpoint/2010/main" val="61972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4B37B04-E346-4859-9CA7-88FF33329E65}" type="slidenum">
              <a:rPr lang="fr-FR" smtClean="0"/>
              <a:t>3</a:t>
            </a:fld>
            <a:endParaRPr lang="fr-FR"/>
          </a:p>
        </p:txBody>
      </p:sp>
    </p:spTree>
    <p:extLst>
      <p:ext uri="{BB962C8B-B14F-4D97-AF65-F5344CB8AC3E}">
        <p14:creationId xmlns:p14="http://schemas.microsoft.com/office/powerpoint/2010/main" val="384516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i="1" dirty="0"/>
          </a:p>
        </p:txBody>
      </p:sp>
      <p:sp>
        <p:nvSpPr>
          <p:cNvPr id="4" name="Slide Number Placeholder 3"/>
          <p:cNvSpPr>
            <a:spLocks noGrp="1"/>
          </p:cNvSpPr>
          <p:nvPr>
            <p:ph type="sldNum" sz="quarter" idx="10"/>
          </p:nvPr>
        </p:nvSpPr>
        <p:spPr/>
        <p:txBody>
          <a:bodyPr/>
          <a:lstStyle/>
          <a:p>
            <a:fld id="{84B37B04-E346-4859-9CA7-88FF33329E65}" type="slidenum">
              <a:rPr lang="fr-FR" smtClean="0"/>
              <a:t>4</a:t>
            </a:fld>
            <a:endParaRPr lang="fr-FR"/>
          </a:p>
        </p:txBody>
      </p:sp>
    </p:spTree>
    <p:extLst>
      <p:ext uri="{BB962C8B-B14F-4D97-AF65-F5344CB8AC3E}">
        <p14:creationId xmlns:p14="http://schemas.microsoft.com/office/powerpoint/2010/main" val="38917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B37B04-E346-4859-9CA7-88FF33329E65}" type="slidenum">
              <a:rPr lang="fr-FR" smtClean="0"/>
              <a:t>6</a:t>
            </a:fld>
            <a:endParaRPr lang="fr-FR"/>
          </a:p>
        </p:txBody>
      </p:sp>
    </p:spTree>
    <p:extLst>
      <p:ext uri="{BB962C8B-B14F-4D97-AF65-F5344CB8AC3E}">
        <p14:creationId xmlns:p14="http://schemas.microsoft.com/office/powerpoint/2010/main" val="393452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fr-FR" dirty="0"/>
          </a:p>
        </p:txBody>
      </p:sp>
      <p:sp>
        <p:nvSpPr>
          <p:cNvPr id="4" name="Slide Number Placeholder 3"/>
          <p:cNvSpPr>
            <a:spLocks noGrp="1"/>
          </p:cNvSpPr>
          <p:nvPr>
            <p:ph type="sldNum" sz="quarter" idx="10"/>
          </p:nvPr>
        </p:nvSpPr>
        <p:spPr/>
        <p:txBody>
          <a:bodyPr/>
          <a:lstStyle/>
          <a:p>
            <a:fld id="{84B37B04-E346-4859-9CA7-88FF33329E65}" type="slidenum">
              <a:rPr lang="fr-FR" smtClean="0"/>
              <a:t>7</a:t>
            </a:fld>
            <a:endParaRPr lang="fr-FR"/>
          </a:p>
        </p:txBody>
      </p:sp>
    </p:spTree>
    <p:extLst>
      <p:ext uri="{BB962C8B-B14F-4D97-AF65-F5344CB8AC3E}">
        <p14:creationId xmlns:p14="http://schemas.microsoft.com/office/powerpoint/2010/main" val="353454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fr-FR" dirty="0">
              <a:solidFill>
                <a:srgbClr val="0070C0"/>
              </a:solidFill>
            </a:endParaRPr>
          </a:p>
        </p:txBody>
      </p:sp>
      <p:sp>
        <p:nvSpPr>
          <p:cNvPr id="4" name="Slide Number Placeholder 3"/>
          <p:cNvSpPr>
            <a:spLocks noGrp="1"/>
          </p:cNvSpPr>
          <p:nvPr>
            <p:ph type="sldNum" sz="quarter" idx="10"/>
          </p:nvPr>
        </p:nvSpPr>
        <p:spPr/>
        <p:txBody>
          <a:bodyPr/>
          <a:lstStyle/>
          <a:p>
            <a:fld id="{84B37B04-E346-4859-9CA7-88FF33329E65}" type="slidenum">
              <a:rPr lang="fr-FR" smtClean="0"/>
              <a:t>10</a:t>
            </a:fld>
            <a:endParaRPr lang="fr-FR"/>
          </a:p>
        </p:txBody>
      </p:sp>
    </p:spTree>
    <p:extLst>
      <p:ext uri="{BB962C8B-B14F-4D97-AF65-F5344CB8AC3E}">
        <p14:creationId xmlns:p14="http://schemas.microsoft.com/office/powerpoint/2010/main" val="202347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5AF66AA0-E37C-4065-8BE7-D4086C065B53}" type="slidenum">
              <a:rPr lang="fr-BE" smtClean="0"/>
              <a:pPr/>
              <a:t>‹#›</a:t>
            </a:fld>
            <a:endParaRPr lang="fr-BE" dirty="0"/>
          </a:p>
        </p:txBody>
      </p:sp>
      <p:sp>
        <p:nvSpPr>
          <p:cNvPr id="7" name="Rectangle 6"/>
          <p:cNvSpPr/>
          <p:nvPr/>
        </p:nvSpPr>
        <p:spPr>
          <a:xfrm>
            <a:off x="8928000" y="0"/>
            <a:ext cx="216000" cy="68580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ja-JP" altLang="en-US" sz="1400" b="1" dirty="0">
                <a:latin typeface="+mn-ea"/>
                <a:ea typeface="+mn-ea"/>
              </a:rPr>
              <a:t>第</a:t>
            </a:r>
            <a:r>
              <a:rPr lang="en-US" altLang="ja-JP" sz="1400" b="1" dirty="0">
                <a:latin typeface="+mn-ea"/>
                <a:ea typeface="+mn-ea"/>
              </a:rPr>
              <a:t>8</a:t>
            </a:r>
            <a:r>
              <a:rPr lang="ja-JP" altLang="en-US" sz="1400" b="1" dirty="0">
                <a:latin typeface="+mn-ea"/>
                <a:ea typeface="+mn-ea"/>
              </a:rPr>
              <a:t>章　表面仕上げ</a:t>
            </a:r>
            <a:endParaRPr lang="en-US" altLang="ja-JP" sz="1400" b="1" dirty="0">
              <a:latin typeface="+mn-ea"/>
              <a:ea typeface="+mn-ea"/>
            </a:endParaRPr>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969696"/>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969696"/>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969696"/>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www.legrand-sgm.fr/" TargetMode="External"/><Relationship Id="rId13" Type="http://schemas.openxmlformats.org/officeDocument/2006/relationships/hyperlink" Target="https://gkd.de/architekturgewebe/" TargetMode="External"/><Relationship Id="rId3" Type="http://schemas.openxmlformats.org/officeDocument/2006/relationships/hyperlink" Target="http://www.ssina.com/download_a_file/special_finishes.pdf" TargetMode="External"/><Relationship Id="rId7" Type="http://schemas.openxmlformats.org/officeDocument/2006/relationships/hyperlink" Target="https://www.worldstainless.org/Files/issf/non-image-files/PDF/Euro_Inox/Electropolishing_EN.pdf" TargetMode="External"/><Relationship Id="rId12" Type="http://schemas.openxmlformats.org/officeDocument/2006/relationships/hyperlink" Target="http://cambridgearchitectural.com/" TargetMode="External"/><Relationship Id="rId2" Type="http://schemas.openxmlformats.org/officeDocument/2006/relationships/hyperlink" Target="https://www.worldstainless.org/Files/issf/non-image-files/PDF/Euro_Inox/Finishes02_EN.pdf" TargetMode="External"/><Relationship Id="rId1" Type="http://schemas.openxmlformats.org/officeDocument/2006/relationships/slideLayout" Target="../slideLayouts/slideLayout2.xml"/><Relationship Id="rId6" Type="http://schemas.openxmlformats.org/officeDocument/2006/relationships/hyperlink" Target="http://www.poligrat.de/home/" TargetMode="External"/><Relationship Id="rId11" Type="http://schemas.openxmlformats.org/officeDocument/2006/relationships/hyperlink" Target="https://www.exyd.com/waterfront-building.html" TargetMode="External"/><Relationship Id="rId5" Type="http://schemas.openxmlformats.org/officeDocument/2006/relationships/hyperlink" Target="http://www.uginox.com/sites/default/files/public/Triptyque%20Lusignan_web.pdf" TargetMode="External"/><Relationship Id="rId15" Type="http://schemas.openxmlformats.org/officeDocument/2006/relationships/hyperlink" Target="http://www.worldstainless.org/Files/issf/non-image-files/PDF/Euro_Inox/RoughnessMeasurement_EN.pdf" TargetMode="External"/><Relationship Id="rId10" Type="http://schemas.openxmlformats.org/officeDocument/2006/relationships/hyperlink" Target="http://cambridgearchitectural.com/projects/ft-lauderdale-hollywood-international-airport-rental-car-center" TargetMode="External"/><Relationship Id="rId4" Type="http://schemas.openxmlformats.org/officeDocument/2006/relationships/hyperlink" Target="http://www.bssa.org.uk/topics.php?article=47" TargetMode="External"/><Relationship Id="rId9" Type="http://schemas.openxmlformats.org/officeDocument/2006/relationships/hyperlink" Target="https://www.worldstainless.org/Files/issf/non-image-files/PDF/Euro_Inox/3D_Finishes_EN.pdf" TargetMode="External"/><Relationship Id="rId14" Type="http://schemas.openxmlformats.org/officeDocument/2006/relationships/hyperlink" Target="http://www.diedrahtweber-architektur.com/de/anwendungen-architekturgewebe/medienfassad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ja-JP" altLang="en-US" sz="5400" dirty="0">
                <a:latin typeface="+mn-ea"/>
                <a:ea typeface="+mn-ea"/>
              </a:rPr>
              <a:t>建築・土木科</a:t>
            </a:r>
            <a:br>
              <a:rPr lang="en-US" altLang="ja-JP" sz="5400" dirty="0">
                <a:latin typeface="+mn-ea"/>
                <a:ea typeface="+mn-ea"/>
              </a:rPr>
            </a:br>
            <a:r>
              <a:rPr lang="ja-JP" altLang="en-US" sz="5400" dirty="0">
                <a:latin typeface="+mn-ea"/>
                <a:ea typeface="+mn-ea"/>
              </a:rPr>
              <a:t>講師用補助教材</a:t>
            </a:r>
            <a:endParaRPr lang="fr-FR" sz="5400" dirty="0">
              <a:latin typeface="+mn-ea"/>
              <a:ea typeface="+mn-ea"/>
            </a:endParaRPr>
          </a:p>
        </p:txBody>
      </p:sp>
      <p:sp>
        <p:nvSpPr>
          <p:cNvPr id="3" name="Subtitle 2"/>
          <p:cNvSpPr>
            <a:spLocks noGrp="1"/>
          </p:cNvSpPr>
          <p:nvPr>
            <p:ph type="subTitle" idx="1"/>
          </p:nvPr>
        </p:nvSpPr>
        <p:spPr/>
        <p:txBody>
          <a:bodyPr>
            <a:normAutofit/>
          </a:bodyPr>
          <a:lstStyle/>
          <a:p>
            <a:r>
              <a:rPr lang="ja-JP" altLang="en-US" sz="4400" b="1" dirty="0">
                <a:solidFill>
                  <a:srgbClr val="969696"/>
                </a:solidFill>
              </a:rPr>
              <a:t>第</a:t>
            </a:r>
            <a:r>
              <a:rPr lang="en-US" altLang="ja-JP" sz="4400" b="1" dirty="0">
                <a:solidFill>
                  <a:srgbClr val="969696"/>
                </a:solidFill>
              </a:rPr>
              <a:t>8</a:t>
            </a:r>
            <a:r>
              <a:rPr lang="ja-JP" altLang="en-US" sz="4400" b="1" dirty="0">
                <a:solidFill>
                  <a:srgbClr val="969696"/>
                </a:solidFill>
              </a:rPr>
              <a:t>章</a:t>
            </a:r>
            <a:endParaRPr lang="en-US" altLang="ja-JP" sz="4400" b="1" dirty="0">
              <a:solidFill>
                <a:srgbClr val="969696"/>
              </a:solidFill>
            </a:endParaRPr>
          </a:p>
          <a:p>
            <a:r>
              <a:rPr lang="ja-JP" altLang="en-US" sz="4400" b="1" dirty="0">
                <a:solidFill>
                  <a:srgbClr val="969696"/>
                </a:solidFill>
              </a:rPr>
              <a:t>表面仕上げ</a:t>
            </a:r>
            <a:endParaRPr lang="fr-FR" sz="4400" b="1" dirty="0">
              <a:solidFill>
                <a:srgbClr val="969696"/>
              </a:solidFill>
            </a:endParaRPr>
          </a:p>
        </p:txBody>
      </p:sp>
      <p:sp>
        <p:nvSpPr>
          <p:cNvPr id="5" name="Slide Number Placeholder 3">
            <a:extLst>
              <a:ext uri="{FF2B5EF4-FFF2-40B4-BE49-F238E27FC236}">
                <a16:creationId xmlns:a16="http://schemas.microsoft.com/office/drawing/2014/main" id="{093F2E3A-DEBC-4B94-9CDF-217C51CBE219}"/>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a:t>
            </a:fld>
            <a:endParaRPr lang="fr-BE" dirty="0"/>
          </a:p>
        </p:txBody>
      </p:sp>
    </p:spTree>
    <p:extLst>
      <p:ext uri="{BB962C8B-B14F-4D97-AF65-F5344CB8AC3E}">
        <p14:creationId xmlns:p14="http://schemas.microsoft.com/office/powerpoint/2010/main" val="33349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特注仕上げ </a:t>
            </a:r>
            <a:r>
              <a:rPr lang="en-US" altLang="ja-JP" baseline="50000" dirty="0"/>
              <a:t>4,5</a:t>
            </a:r>
            <a:br>
              <a:rPr lang="fr-FR" dirty="0"/>
            </a:br>
            <a:r>
              <a:rPr lang="ja-JP" altLang="en-US" sz="2200" dirty="0"/>
              <a:t>多くの固有および特注仕上げが専門のメーカーから入手できる</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9553" y="2349000"/>
            <a:ext cx="31225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3789160"/>
            <a:ext cx="3118110"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5229320"/>
            <a:ext cx="31377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4" name="Group 3"/>
          <p:cNvGrpSpPr/>
          <p:nvPr/>
        </p:nvGrpSpPr>
        <p:grpSpPr>
          <a:xfrm>
            <a:off x="5523531" y="2349000"/>
            <a:ext cx="3152925" cy="3960320"/>
            <a:chOff x="4644009" y="2349000"/>
            <a:chExt cx="3152925" cy="3960320"/>
          </a:xfrm>
        </p:grpSpPr>
        <p:pic>
          <p:nvPicPr>
            <p:cNvPr id="11"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644009" y="2349000"/>
              <a:ext cx="31225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6"/>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48560" y="3789160"/>
              <a:ext cx="3118108" cy="1080000"/>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7"/>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59187" y="5229320"/>
              <a:ext cx="3137747"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14" name="Slide Number Placeholder 3">
            <a:extLst>
              <a:ext uri="{FF2B5EF4-FFF2-40B4-BE49-F238E27FC236}">
                <a16:creationId xmlns:a16="http://schemas.microsoft.com/office/drawing/2014/main" id="{AF014A61-CF4B-4F39-B307-11BFD4E0FFCD}"/>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10</a:t>
            </a:fld>
            <a:endParaRPr lang="fr-BE" dirty="0"/>
          </a:p>
        </p:txBody>
      </p:sp>
    </p:spTree>
    <p:extLst>
      <p:ext uri="{BB962C8B-B14F-4D97-AF65-F5344CB8AC3E}">
        <p14:creationId xmlns:p14="http://schemas.microsoft.com/office/powerpoint/2010/main" val="1934381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電解研磨 </a:t>
            </a:r>
            <a:r>
              <a:rPr lang="en-US" altLang="ja-JP" baseline="30000" dirty="0"/>
              <a:t>6</a:t>
            </a:r>
            <a:endParaRPr lang="en-GB" baseline="30000" dirty="0"/>
          </a:p>
        </p:txBody>
      </p:sp>
      <p:pic>
        <p:nvPicPr>
          <p:cNvPr id="8" name="Picture 2"/>
          <p:cNvPicPr>
            <a:picLocks noGrp="1" noChangeAspect="1" noChangeArrowheads="1"/>
          </p:cNvPicPr>
          <p:nvPr>
            <p:ph sz="half" idx="1"/>
          </p:nvPr>
        </p:nvPicPr>
        <p:blipFill rotWithShape="1">
          <a:blip r:embed="rId2" cstate="email">
            <a:extLst>
              <a:ext uri="{28A0092B-C50C-407E-A947-70E740481C1C}">
                <a14:useLocalDpi xmlns:a14="http://schemas.microsoft.com/office/drawing/2010/main"/>
              </a:ext>
            </a:extLst>
          </a:blip>
          <a:srcRect/>
          <a:stretch/>
        </p:blipFill>
        <p:spPr>
          <a:xfrm>
            <a:off x="529388" y="1600200"/>
            <a:ext cx="3907857" cy="2685448"/>
          </a:xfrm>
          <a:ln>
            <a:solidFill>
              <a:schemeClr val="tx1"/>
            </a:solidFill>
          </a:ln>
        </p:spPr>
      </p:pic>
      <p:sp>
        <p:nvSpPr>
          <p:cNvPr id="7" name="Content Placeholder 6"/>
          <p:cNvSpPr>
            <a:spLocks noGrp="1"/>
          </p:cNvSpPr>
          <p:nvPr>
            <p:ph sz="half" idx="2"/>
          </p:nvPr>
        </p:nvSpPr>
        <p:spPr>
          <a:xfrm>
            <a:off x="4648200" y="1600200"/>
            <a:ext cx="4038600" cy="4525963"/>
          </a:xfrm>
        </p:spPr>
        <p:txBody>
          <a:bodyPr>
            <a:normAutofit fontScale="85000" lnSpcReduction="20000"/>
          </a:bodyPr>
          <a:lstStyle/>
          <a:p>
            <a:pPr marL="0" indent="0">
              <a:buNone/>
            </a:pPr>
            <a:r>
              <a:rPr lang="ja-JP" altLang="en-US" dirty="0"/>
              <a:t>以下に示す特徴を持つ明るく、反射性の表面が作り出される。</a:t>
            </a:r>
            <a:endParaRPr lang="fr-FR" dirty="0"/>
          </a:p>
          <a:p>
            <a:r>
              <a:rPr lang="ja-JP" altLang="en-US" dirty="0"/>
              <a:t>鋼種を問わず最適な耐食性が得られる。</a:t>
            </a:r>
          </a:p>
          <a:p>
            <a:r>
              <a:rPr lang="ja-JP" altLang="en-US" dirty="0"/>
              <a:t>消毒や洗浄が他の仕上げより容易である。</a:t>
            </a:r>
          </a:p>
          <a:p>
            <a:r>
              <a:rPr lang="ja-JP" altLang="en-US" dirty="0"/>
              <a:t>落書きの消去も他の仕上げより容易である。</a:t>
            </a:r>
          </a:p>
          <a:p>
            <a:pPr marL="0" indent="0">
              <a:buNone/>
            </a:pPr>
            <a:endParaRPr lang="fr-FR" dirty="0"/>
          </a:p>
          <a:p>
            <a:pPr marL="0" indent="0">
              <a:buNone/>
            </a:pPr>
            <a:r>
              <a:rPr lang="ja-JP" altLang="en-US" dirty="0"/>
              <a:t>但し</a:t>
            </a:r>
            <a:endParaRPr lang="fr-FR" dirty="0"/>
          </a:p>
          <a:p>
            <a:r>
              <a:rPr lang="ja-JP" altLang="en-US" dirty="0"/>
              <a:t>表面のむらが目立つ。</a:t>
            </a:r>
          </a:p>
          <a:p>
            <a:r>
              <a:rPr lang="ja-JP" altLang="en-US" dirty="0"/>
              <a:t>また引っかき傷や機械的損傷も目立つ。</a:t>
            </a:r>
          </a:p>
        </p:txBody>
      </p:sp>
      <p:sp>
        <p:nvSpPr>
          <p:cNvPr id="6" name="Slide Number Placeholder 3">
            <a:extLst>
              <a:ext uri="{FF2B5EF4-FFF2-40B4-BE49-F238E27FC236}">
                <a16:creationId xmlns:a16="http://schemas.microsoft.com/office/drawing/2014/main" id="{C77F2D4D-1AC4-42E5-A044-523AA12D5875}"/>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11</a:t>
            </a:fld>
            <a:endParaRPr lang="fr-BE" dirty="0"/>
          </a:p>
        </p:txBody>
      </p:sp>
    </p:spTree>
    <p:extLst>
      <p:ext uri="{BB962C8B-B14F-4D97-AF65-F5344CB8AC3E}">
        <p14:creationId xmlns:p14="http://schemas.microsoft.com/office/powerpoint/2010/main" val="202398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ビード・ブラスト仕上げ </a:t>
            </a:r>
            <a:r>
              <a:rPr lang="en-US" altLang="ja-JP" baseline="30000" dirty="0"/>
              <a:t>8</a:t>
            </a:r>
            <a:endParaRPr lang="fr-FR" sz="2700" baseline="30000" dirty="0"/>
          </a:p>
        </p:txBody>
      </p:sp>
      <p:sp>
        <p:nvSpPr>
          <p:cNvPr id="9" name="Content Placeholder 8"/>
          <p:cNvSpPr>
            <a:spLocks noGrp="1"/>
          </p:cNvSpPr>
          <p:nvPr>
            <p:ph sz="half" idx="2"/>
          </p:nvPr>
        </p:nvSpPr>
        <p:spPr>
          <a:xfrm>
            <a:off x="4648200" y="1572776"/>
            <a:ext cx="4038600" cy="4525963"/>
          </a:xfrm>
        </p:spPr>
        <p:txBody>
          <a:bodyPr/>
          <a:lstStyle/>
          <a:p>
            <a:pPr marL="0" indent="0" algn="just">
              <a:buNone/>
            </a:pPr>
            <a:r>
              <a:rPr lang="ja-JP" altLang="en-US" dirty="0"/>
              <a:t>外観はブラストの材料で様々に変えられる。</a:t>
            </a:r>
            <a:endParaRPr lang="en-US" altLang="ja-JP" dirty="0"/>
          </a:p>
          <a:p>
            <a:pPr marL="0" indent="0" algn="just">
              <a:buNone/>
            </a:pPr>
            <a:r>
              <a:rPr lang="ja-JP" altLang="en-US" dirty="0"/>
              <a:t>例えばガラス玉</a:t>
            </a:r>
            <a:r>
              <a:rPr lang="en-US" altLang="ja-JP" dirty="0"/>
              <a:t>(</a:t>
            </a:r>
            <a:r>
              <a:rPr lang="ja-JP" altLang="en-US" dirty="0"/>
              <a:t>上</a:t>
            </a:r>
            <a:r>
              <a:rPr lang="en-US" altLang="ja-JP" dirty="0"/>
              <a:t>)</a:t>
            </a:r>
            <a:r>
              <a:rPr lang="ja-JP" altLang="en-US" dirty="0"/>
              <a:t>または破砕ガラス（下）等。</a:t>
            </a:r>
            <a:endParaRPr lang="en-GB"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467544" y="1572776"/>
            <a:ext cx="3368842" cy="128016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7544" y="3429000"/>
            <a:ext cx="3368843" cy="129700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Slide Number Placeholder 3">
            <a:extLst>
              <a:ext uri="{FF2B5EF4-FFF2-40B4-BE49-F238E27FC236}">
                <a16:creationId xmlns:a16="http://schemas.microsoft.com/office/drawing/2014/main" id="{CB289E47-37A4-4282-8029-52CC184DDC50}"/>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12</a:t>
            </a:fld>
            <a:endParaRPr lang="fr-BE" dirty="0"/>
          </a:p>
        </p:txBody>
      </p:sp>
    </p:spTree>
    <p:extLst>
      <p:ext uri="{BB962C8B-B14F-4D97-AF65-F5344CB8AC3E}">
        <p14:creationId xmlns:p14="http://schemas.microsoft.com/office/powerpoint/2010/main" val="145022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ja-JP" altLang="en-US" dirty="0"/>
              <a:t>補足説明</a:t>
            </a:r>
            <a:endParaRPr lang="fr-FR" dirty="0"/>
          </a:p>
        </p:txBody>
      </p:sp>
      <p:sp>
        <p:nvSpPr>
          <p:cNvPr id="4" name="ZoneTexte 3"/>
          <p:cNvSpPr txBox="1"/>
          <p:nvPr/>
        </p:nvSpPr>
        <p:spPr>
          <a:xfrm>
            <a:off x="440788" y="1907107"/>
            <a:ext cx="8147248" cy="3477875"/>
          </a:xfrm>
          <a:prstGeom prst="rect">
            <a:avLst/>
          </a:prstGeom>
          <a:noFill/>
        </p:spPr>
        <p:txBody>
          <a:bodyPr wrap="square" rtlCol="0">
            <a:spAutoFit/>
          </a:bodyPr>
          <a:lstStyle/>
          <a:p>
            <a:r>
              <a:rPr lang="ja-JP" altLang="ja-JP" sz="2000" dirty="0"/>
              <a:t>ステンレス鋼には様々な</a:t>
            </a:r>
            <a:r>
              <a:rPr lang="ja-JP" altLang="en-US" sz="2000" dirty="0"/>
              <a:t>鋼種</a:t>
            </a:r>
            <a:r>
              <a:rPr lang="ja-JP" altLang="ja-JP" sz="2000" dirty="0"/>
              <a:t>があり、</a:t>
            </a:r>
            <a:r>
              <a:rPr lang="ja-JP" altLang="en-US" sz="2000" dirty="0"/>
              <a:t>厳しい腐食環境下での耐食性要求や高強度、加工性や溶接性など</a:t>
            </a:r>
            <a:r>
              <a:rPr lang="ja-JP" altLang="ja-JP" sz="2000" dirty="0"/>
              <a:t>、幅広い設計問題</a:t>
            </a:r>
            <a:r>
              <a:rPr lang="ja-JP" altLang="en-US" sz="2000" dirty="0"/>
              <a:t>に対応することができます</a:t>
            </a:r>
            <a:r>
              <a:rPr lang="ja-JP" altLang="ja-JP" sz="2000" dirty="0"/>
              <a:t>。</a:t>
            </a:r>
            <a:r>
              <a:rPr lang="ja-JP" altLang="en-US" sz="2000" dirty="0"/>
              <a:t>鋼種</a:t>
            </a:r>
            <a:r>
              <a:rPr lang="ja-JP" altLang="ja-JP" sz="2000" dirty="0"/>
              <a:t>同様に</a:t>
            </a:r>
            <a:r>
              <a:rPr lang="ja-JP" altLang="en-US" sz="2000" dirty="0"/>
              <a:t>表面仕上げに関しても多くの選択肢があり、</a:t>
            </a:r>
            <a:r>
              <a:rPr lang="ja-JP" altLang="ja-JP" sz="2000" dirty="0"/>
              <a:t>建築家</a:t>
            </a:r>
            <a:r>
              <a:rPr lang="ja-JP" altLang="en-US" sz="2000" dirty="0"/>
              <a:t>の求める美観、景観を追求することができます。</a:t>
            </a:r>
            <a:r>
              <a:rPr lang="ja-JP" altLang="ja-JP" sz="2000" dirty="0"/>
              <a:t>表面仕上げは、平滑な艶消し</a:t>
            </a:r>
            <a:r>
              <a:rPr lang="ja-JP" altLang="en-US" sz="2000" dirty="0"/>
              <a:t>、</a:t>
            </a:r>
            <a:r>
              <a:rPr lang="ja-JP" altLang="ja-JP" sz="2000" dirty="0"/>
              <a:t>テクスチャ加工された模様や色</a:t>
            </a:r>
            <a:r>
              <a:rPr lang="ja-JP" altLang="en-US" sz="2000" dirty="0"/>
              <a:t>調、</a:t>
            </a:r>
            <a:r>
              <a:rPr lang="ja-JP" altLang="ja-JP" sz="2000" dirty="0"/>
              <a:t>研磨</a:t>
            </a:r>
            <a:r>
              <a:rPr lang="ja-JP" altLang="en-US" sz="2000" dirty="0"/>
              <a:t>による</a:t>
            </a:r>
            <a:r>
              <a:rPr lang="ja-JP" altLang="ja-JP" sz="2000" dirty="0"/>
              <a:t>鏡面仕上げに至るまで様々です。 これらは想像力豊かなデザイナーに幅広いオプションを提供します</a:t>
            </a:r>
            <a:r>
              <a:rPr lang="ja-JP" altLang="en-US" sz="2000" dirty="0"/>
              <a:t>。</a:t>
            </a:r>
            <a:endParaRPr lang="en-US" altLang="ja-JP" sz="2000" dirty="0"/>
          </a:p>
          <a:p>
            <a:endParaRPr lang="en-US" altLang="ja-JP" sz="2000" dirty="0"/>
          </a:p>
          <a:p>
            <a:r>
              <a:rPr lang="ja-JP" altLang="en-US" sz="2000" dirty="0"/>
              <a:t>鏡面</a:t>
            </a:r>
            <a:r>
              <a:rPr lang="ja-JP" altLang="ja-JP" sz="2000" dirty="0"/>
              <a:t>仕上げ</a:t>
            </a:r>
            <a:r>
              <a:rPr lang="ja-JP" altLang="en-US" sz="2000" dirty="0"/>
              <a:t>の採用においては、光沢、</a:t>
            </a:r>
            <a:r>
              <a:rPr lang="ja-JP" altLang="ja-JP" sz="2000" dirty="0"/>
              <a:t>熱反射の問題を意識</a:t>
            </a:r>
            <a:r>
              <a:rPr lang="ja-JP" altLang="en-US" sz="2000" dirty="0"/>
              <a:t>する</a:t>
            </a:r>
            <a:r>
              <a:rPr lang="ja-JP" altLang="ja-JP" sz="2000" dirty="0"/>
              <a:t>必要があります。 特に、太陽と凹形面</a:t>
            </a:r>
            <a:r>
              <a:rPr lang="ja-JP" altLang="en-US" sz="2000" dirty="0"/>
              <a:t>を有</a:t>
            </a:r>
            <a:r>
              <a:rPr lang="ja-JP" altLang="ja-JP" sz="2000" dirty="0"/>
              <a:t>する建物</a:t>
            </a:r>
            <a:r>
              <a:rPr lang="ja-JP" altLang="en-US" sz="2000" dirty="0"/>
              <a:t>において</a:t>
            </a:r>
            <a:r>
              <a:rPr lang="ja-JP" altLang="ja-JP" sz="2000" dirty="0"/>
              <a:t>は、計画段階で特別な注意が必要です</a:t>
            </a:r>
            <a:endParaRPr lang="fr-FR" sz="2000" b="1" dirty="0"/>
          </a:p>
          <a:p>
            <a:endParaRPr lang="fr-FR" sz="2000" dirty="0"/>
          </a:p>
        </p:txBody>
      </p:sp>
      <p:sp>
        <p:nvSpPr>
          <p:cNvPr id="5" name="Slide Number Placeholder 3">
            <a:extLst>
              <a:ext uri="{FF2B5EF4-FFF2-40B4-BE49-F238E27FC236}">
                <a16:creationId xmlns:a16="http://schemas.microsoft.com/office/drawing/2014/main" id="{B728D4B7-7103-408C-BF6A-42F1D7237448}"/>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13</a:t>
            </a:fld>
            <a:endParaRPr lang="fr-BE" dirty="0"/>
          </a:p>
        </p:txBody>
      </p:sp>
    </p:spTree>
    <p:extLst>
      <p:ext uri="{BB962C8B-B14F-4D97-AF65-F5344CB8AC3E}">
        <p14:creationId xmlns:p14="http://schemas.microsoft.com/office/powerpoint/2010/main" val="88006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ja-JP" altLang="en-US" dirty="0"/>
              <a:t>建築デザイナーは様々なステンレスの表面仕上げを使っている　</a:t>
            </a:r>
            <a:r>
              <a:rPr lang="en-US" altLang="ja-JP" baseline="30000" dirty="0"/>
              <a:t>7</a:t>
            </a:r>
            <a:endParaRPr lang="fr-FR" baseline="30000" dirty="0"/>
          </a:p>
        </p:txBody>
      </p:sp>
      <p:sp>
        <p:nvSpPr>
          <p:cNvPr id="5" name="Subtitle 4"/>
          <p:cNvSpPr>
            <a:spLocks noGrp="1"/>
          </p:cNvSpPr>
          <p:nvPr>
            <p:ph type="subTitle" idx="1"/>
          </p:nvPr>
        </p:nvSpPr>
        <p:spPr/>
        <p:txBody>
          <a:bodyPr>
            <a:normAutofit/>
          </a:bodyPr>
          <a:lstStyle/>
          <a:p>
            <a:r>
              <a:rPr lang="ja-JP" altLang="en-US" dirty="0"/>
              <a:t>美観に優れた表面仕上の</a:t>
            </a:r>
            <a:endParaRPr lang="en-US" altLang="ja-JP" dirty="0"/>
          </a:p>
          <a:p>
            <a:r>
              <a:rPr lang="ja-JP" altLang="en-US" dirty="0"/>
              <a:t>採用例については</a:t>
            </a:r>
            <a:endParaRPr lang="en-US" altLang="ja-JP" dirty="0"/>
          </a:p>
          <a:p>
            <a:r>
              <a:rPr lang="ja-JP" altLang="en-US" dirty="0"/>
              <a:t>第</a:t>
            </a:r>
            <a:r>
              <a:rPr lang="en-US" altLang="ja-JP" dirty="0"/>
              <a:t>2</a:t>
            </a:r>
            <a:r>
              <a:rPr lang="ja-JP" altLang="en-US" dirty="0"/>
              <a:t>章を参照して下さい</a:t>
            </a:r>
            <a:endParaRPr lang="fr-FR" dirty="0"/>
          </a:p>
        </p:txBody>
      </p:sp>
      <p:sp>
        <p:nvSpPr>
          <p:cNvPr id="6" name="Slide Number Placeholder 3">
            <a:extLst>
              <a:ext uri="{FF2B5EF4-FFF2-40B4-BE49-F238E27FC236}">
                <a16:creationId xmlns:a16="http://schemas.microsoft.com/office/drawing/2014/main" id="{BBB4D0DF-4612-4ED4-84CD-ED9923671E22}"/>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14</a:t>
            </a:fld>
            <a:endParaRPr lang="fr-BE" dirty="0"/>
          </a:p>
        </p:txBody>
      </p:sp>
    </p:spTree>
    <p:extLst>
      <p:ext uri="{BB962C8B-B14F-4D97-AF65-F5344CB8AC3E}">
        <p14:creationId xmlns:p14="http://schemas.microsoft.com/office/powerpoint/2010/main" val="763767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2 – </a:t>
            </a:r>
            <a:r>
              <a:rPr lang="ja-JP" altLang="en-US" dirty="0"/>
              <a:t>３次元仕上げ</a:t>
            </a:r>
            <a:r>
              <a:rPr lang="fr-FR" dirty="0"/>
              <a:t> </a:t>
            </a:r>
            <a:r>
              <a:rPr lang="fr-FR" baseline="50000" dirty="0"/>
              <a:t>9</a:t>
            </a:r>
          </a:p>
        </p:txBody>
      </p:sp>
      <p:sp>
        <p:nvSpPr>
          <p:cNvPr id="6" name="Subtitle 5"/>
          <p:cNvSpPr>
            <a:spLocks noGrp="1"/>
          </p:cNvSpPr>
          <p:nvPr>
            <p:ph type="subTitle" idx="1"/>
          </p:nvPr>
        </p:nvSpPr>
        <p:spPr/>
        <p:txBody>
          <a:bodyPr>
            <a:normAutofit fontScale="85000" lnSpcReduction="10000"/>
          </a:bodyPr>
          <a:lstStyle/>
          <a:p>
            <a:r>
              <a:rPr lang="ja-JP" altLang="en-US" dirty="0">
                <a:solidFill>
                  <a:schemeClr val="tx1"/>
                </a:solidFill>
              </a:rPr>
              <a:t>エンボス、パンチ、カット、プロファイリングなどで得られるパターンよりも深い３次元の仕上げであり、一般的にはコンピュータ制御された機械加工により製造される</a:t>
            </a:r>
            <a:endParaRPr lang="fr-FR" dirty="0">
              <a:solidFill>
                <a:schemeClr val="tx1"/>
              </a:solidFill>
            </a:endParaRPr>
          </a:p>
        </p:txBody>
      </p:sp>
      <p:sp>
        <p:nvSpPr>
          <p:cNvPr id="7" name="Slide Number Placeholder 3">
            <a:extLst>
              <a:ext uri="{FF2B5EF4-FFF2-40B4-BE49-F238E27FC236}">
                <a16:creationId xmlns:a16="http://schemas.microsoft.com/office/drawing/2014/main" id="{3C7E2BCA-8870-4673-8193-16AFFAF8F375}"/>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15</a:t>
            </a:fld>
            <a:endParaRPr lang="fr-BE" dirty="0"/>
          </a:p>
        </p:txBody>
      </p:sp>
    </p:spTree>
    <p:extLst>
      <p:ext uri="{BB962C8B-B14F-4D97-AF65-F5344CB8AC3E}">
        <p14:creationId xmlns:p14="http://schemas.microsoft.com/office/powerpoint/2010/main" val="370522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ja-JP" altLang="en-US" sz="3600" dirty="0"/>
              <a:t>エンボスパターン</a:t>
            </a:r>
            <a:r>
              <a:rPr lang="fr-FR" sz="3600" dirty="0"/>
              <a:t> </a:t>
            </a:r>
            <a:r>
              <a:rPr lang="fr-FR" sz="3600" baseline="50000" dirty="0"/>
              <a:t>9</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86304" y="2123488"/>
            <a:ext cx="3772181" cy="1825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41012" y="4303314"/>
            <a:ext cx="3783276" cy="184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86304" y="4303314"/>
            <a:ext cx="3772181" cy="1841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41012" y="2123488"/>
            <a:ext cx="3783276" cy="182505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a:extLst>
              <a:ext uri="{FF2B5EF4-FFF2-40B4-BE49-F238E27FC236}">
                <a16:creationId xmlns:a16="http://schemas.microsoft.com/office/drawing/2014/main" id="{9E0DF02D-6AF0-4D2F-8A8E-C198A5F49F92}"/>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16</a:t>
            </a:fld>
            <a:endParaRPr lang="fr-BE" dirty="0"/>
          </a:p>
        </p:txBody>
      </p:sp>
    </p:spTree>
    <p:extLst>
      <p:ext uri="{BB962C8B-B14F-4D97-AF65-F5344CB8AC3E}">
        <p14:creationId xmlns:p14="http://schemas.microsoft.com/office/powerpoint/2010/main" val="1737632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ja-JP" altLang="en-US" sz="3600" dirty="0"/>
              <a:t>不規則模様</a:t>
            </a:r>
            <a:r>
              <a:rPr lang="fr-FR" sz="3600" baseline="50000" dirty="0"/>
              <a:t>9</a:t>
            </a:r>
            <a:r>
              <a:rPr lang="fr-FR" sz="3600" dirty="0"/>
              <a:t> (</a:t>
            </a:r>
            <a:r>
              <a:rPr lang="ja-JP" altLang="en-US" sz="3600" dirty="0"/>
              <a:t>流線形</a:t>
            </a:r>
            <a:r>
              <a:rPr lang="fr-FR" sz="3600" dirty="0"/>
              <a:t>)</a:t>
            </a: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84890" y="1467716"/>
            <a:ext cx="3038311" cy="25223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16878" y="4305611"/>
            <a:ext cx="3076701" cy="248226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184890" y="4305611"/>
            <a:ext cx="3038311" cy="24822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616878" y="1467716"/>
            <a:ext cx="3076701" cy="25300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3">
            <a:extLst>
              <a:ext uri="{FF2B5EF4-FFF2-40B4-BE49-F238E27FC236}">
                <a16:creationId xmlns:a16="http://schemas.microsoft.com/office/drawing/2014/main" id="{56A5C1F0-E601-47E0-87DC-8C15B334ECCF}"/>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17</a:t>
            </a:fld>
            <a:endParaRPr lang="fr-BE" dirty="0"/>
          </a:p>
        </p:txBody>
      </p:sp>
    </p:spTree>
    <p:extLst>
      <p:ext uri="{BB962C8B-B14F-4D97-AF65-F5344CB8AC3E}">
        <p14:creationId xmlns:p14="http://schemas.microsoft.com/office/powerpoint/2010/main" val="3297128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t>パンチメタルシート</a:t>
            </a:r>
            <a:r>
              <a:rPr lang="fr-FR" sz="3600" dirty="0"/>
              <a:t> </a:t>
            </a:r>
            <a:r>
              <a:rPr lang="fr-FR" sz="3600" baseline="50000" dirty="0"/>
              <a:t>9</a:t>
            </a:r>
          </a:p>
        </p:txBody>
      </p:sp>
      <p:pic>
        <p:nvPicPr>
          <p:cNvPr id="3074"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84712" y="1319444"/>
            <a:ext cx="3687288" cy="299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801400" y="1319444"/>
            <a:ext cx="2755075" cy="29972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84711" y="4546948"/>
            <a:ext cx="3686679" cy="2122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5" name="Picture 7"/>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801400" y="4589812"/>
            <a:ext cx="2755075" cy="2079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Slide Number Placeholder 3">
            <a:extLst>
              <a:ext uri="{FF2B5EF4-FFF2-40B4-BE49-F238E27FC236}">
                <a16:creationId xmlns:a16="http://schemas.microsoft.com/office/drawing/2014/main" id="{4BDDC1DB-55D2-4368-B94B-8007341D0C5B}"/>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18</a:t>
            </a:fld>
            <a:endParaRPr lang="fr-BE" dirty="0"/>
          </a:p>
        </p:txBody>
      </p:sp>
    </p:spTree>
    <p:extLst>
      <p:ext uri="{BB962C8B-B14F-4D97-AF65-F5344CB8AC3E}">
        <p14:creationId xmlns:p14="http://schemas.microsoft.com/office/powerpoint/2010/main" val="155364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32" y="8336"/>
            <a:ext cx="8229600" cy="814876"/>
          </a:xfrm>
        </p:spPr>
        <p:txBody>
          <a:bodyPr>
            <a:normAutofit/>
          </a:bodyPr>
          <a:lstStyle/>
          <a:p>
            <a:r>
              <a:rPr lang="ja-JP" altLang="en-US" sz="2800" dirty="0"/>
              <a:t>パンチングメタルを使用した半透明ガラスシート</a:t>
            </a:r>
            <a:r>
              <a:rPr lang="fr-FR" sz="2800" baseline="30000" dirty="0"/>
              <a:t>10</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721450" y="1079072"/>
            <a:ext cx="3960000" cy="27856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1450" y="3972053"/>
            <a:ext cx="3960000" cy="243632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3568" y="1412776"/>
            <a:ext cx="3263900" cy="3962400"/>
          </a:xfrm>
          <a:prstGeom prst="rect">
            <a:avLst/>
          </a:prstGeom>
        </p:spPr>
      </p:pic>
      <p:sp>
        <p:nvSpPr>
          <p:cNvPr id="4" name="テキスト ボックス 3">
            <a:extLst>
              <a:ext uri="{FF2B5EF4-FFF2-40B4-BE49-F238E27FC236}">
                <a16:creationId xmlns:a16="http://schemas.microsoft.com/office/drawing/2014/main" id="{EC9951F7-D2CA-4EBA-A4B1-1F2FC6FDFC20}"/>
              </a:ext>
            </a:extLst>
          </p:cNvPr>
          <p:cNvSpPr txBox="1"/>
          <p:nvPr/>
        </p:nvSpPr>
        <p:spPr>
          <a:xfrm>
            <a:off x="2305239" y="1403152"/>
            <a:ext cx="1872208" cy="369332"/>
          </a:xfrm>
          <a:prstGeom prst="rect">
            <a:avLst/>
          </a:prstGeom>
          <a:solidFill>
            <a:schemeClr val="bg1"/>
          </a:solidFill>
        </p:spPr>
        <p:txBody>
          <a:bodyPr wrap="square" rtlCol="0">
            <a:spAutoFit/>
          </a:bodyPr>
          <a:lstStyle/>
          <a:p>
            <a:r>
              <a:rPr kumimoji="1" lang="ja-JP" altLang="en-US" dirty="0"/>
              <a:t>パンチングメタル</a:t>
            </a:r>
          </a:p>
        </p:txBody>
      </p:sp>
      <p:sp>
        <p:nvSpPr>
          <p:cNvPr id="8" name="テキスト ボックス 7">
            <a:extLst>
              <a:ext uri="{FF2B5EF4-FFF2-40B4-BE49-F238E27FC236}">
                <a16:creationId xmlns:a16="http://schemas.microsoft.com/office/drawing/2014/main" id="{75F31619-F71A-4FF9-9543-EBD220C96EDD}"/>
              </a:ext>
            </a:extLst>
          </p:cNvPr>
          <p:cNvSpPr txBox="1"/>
          <p:nvPr/>
        </p:nvSpPr>
        <p:spPr>
          <a:xfrm>
            <a:off x="611560" y="4931876"/>
            <a:ext cx="965998" cy="369332"/>
          </a:xfrm>
          <a:prstGeom prst="rect">
            <a:avLst/>
          </a:prstGeom>
          <a:solidFill>
            <a:schemeClr val="bg1"/>
          </a:solidFill>
        </p:spPr>
        <p:txBody>
          <a:bodyPr wrap="square" rtlCol="0">
            <a:spAutoFit/>
          </a:bodyPr>
          <a:lstStyle/>
          <a:p>
            <a:r>
              <a:rPr kumimoji="1" lang="ja-JP" altLang="en-US" dirty="0"/>
              <a:t>ガラス</a:t>
            </a:r>
          </a:p>
        </p:txBody>
      </p:sp>
      <p:sp>
        <p:nvSpPr>
          <p:cNvPr id="9" name="テキスト ボックス 8">
            <a:extLst>
              <a:ext uri="{FF2B5EF4-FFF2-40B4-BE49-F238E27FC236}">
                <a16:creationId xmlns:a16="http://schemas.microsoft.com/office/drawing/2014/main" id="{57F830D9-050F-4529-88C4-8802A3A30B04}"/>
              </a:ext>
            </a:extLst>
          </p:cNvPr>
          <p:cNvSpPr txBox="1"/>
          <p:nvPr/>
        </p:nvSpPr>
        <p:spPr>
          <a:xfrm>
            <a:off x="2758343" y="2439892"/>
            <a:ext cx="1597633" cy="369332"/>
          </a:xfrm>
          <a:prstGeom prst="rect">
            <a:avLst/>
          </a:prstGeom>
          <a:solidFill>
            <a:schemeClr val="bg1"/>
          </a:solidFill>
        </p:spPr>
        <p:txBody>
          <a:bodyPr wrap="square" rtlCol="0">
            <a:spAutoFit/>
          </a:bodyPr>
          <a:lstStyle/>
          <a:p>
            <a:r>
              <a:rPr kumimoji="1" lang="ja-JP" altLang="en-US" dirty="0"/>
              <a:t>特殊フィルム</a:t>
            </a:r>
          </a:p>
        </p:txBody>
      </p:sp>
      <p:sp>
        <p:nvSpPr>
          <p:cNvPr id="10" name="Slide Number Placeholder 3">
            <a:extLst>
              <a:ext uri="{FF2B5EF4-FFF2-40B4-BE49-F238E27FC236}">
                <a16:creationId xmlns:a16="http://schemas.microsoft.com/office/drawing/2014/main" id="{F572EF68-E3E2-4F6E-95D5-8F076E0D178A}"/>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19</a:t>
            </a:fld>
            <a:endParaRPr lang="fr-BE" dirty="0"/>
          </a:p>
        </p:txBody>
      </p:sp>
    </p:spTree>
    <p:extLst>
      <p:ext uri="{BB962C8B-B14F-4D97-AF65-F5344CB8AC3E}">
        <p14:creationId xmlns:p14="http://schemas.microsoft.com/office/powerpoint/2010/main" val="725217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4400" dirty="0"/>
              <a:t>目次</a:t>
            </a:r>
            <a:endParaRPr lang="fr-FR" sz="4400" dirty="0"/>
          </a:p>
        </p:txBody>
      </p:sp>
      <p:sp>
        <p:nvSpPr>
          <p:cNvPr id="3" name="Content Placeholder 2"/>
          <p:cNvSpPr>
            <a:spLocks noGrp="1"/>
          </p:cNvSpPr>
          <p:nvPr>
            <p:ph idx="1"/>
          </p:nvPr>
        </p:nvSpPr>
        <p:spPr/>
        <p:txBody>
          <a:bodyPr/>
          <a:lstStyle/>
          <a:p>
            <a:pPr marL="514350" indent="-514350">
              <a:buFont typeface="+mj-lt"/>
              <a:buAutoNum type="arabicPeriod"/>
            </a:pPr>
            <a:r>
              <a:rPr lang="ja-JP" altLang="en-US" dirty="0"/>
              <a:t>ステンレス鋼の表面仕上げ</a:t>
            </a:r>
            <a:endParaRPr lang="fr-FR" dirty="0"/>
          </a:p>
          <a:p>
            <a:pPr marL="514350" indent="-514350">
              <a:buFont typeface="+mj-lt"/>
              <a:buAutoNum type="arabicPeriod"/>
            </a:pPr>
            <a:r>
              <a:rPr lang="en-US" altLang="ja-JP" dirty="0"/>
              <a:t>3</a:t>
            </a:r>
            <a:r>
              <a:rPr lang="ja-JP" altLang="en-US" dirty="0"/>
              <a:t>次元仕上げ</a:t>
            </a:r>
            <a:endParaRPr lang="fr-FR" dirty="0"/>
          </a:p>
          <a:p>
            <a:pPr marL="514350" indent="-514350">
              <a:buFont typeface="+mj-lt"/>
              <a:buAutoNum type="arabicPeriod"/>
            </a:pPr>
            <a:r>
              <a:rPr lang="ja-JP" altLang="en-US" dirty="0"/>
              <a:t>メッシュ構造</a:t>
            </a:r>
            <a:endParaRPr lang="fr-FR" dirty="0"/>
          </a:p>
          <a:p>
            <a:pPr marL="514350" indent="-514350">
              <a:buFont typeface="+mj-lt"/>
              <a:buAutoNum type="arabicPeriod"/>
            </a:pPr>
            <a:r>
              <a:rPr lang="ja-JP" altLang="en-US" dirty="0"/>
              <a:t>参考サイト</a:t>
            </a:r>
            <a:endParaRPr lang="fr-FR" dirty="0"/>
          </a:p>
        </p:txBody>
      </p:sp>
      <p:sp>
        <p:nvSpPr>
          <p:cNvPr id="6" name="Slide Number Placeholder 3">
            <a:extLst>
              <a:ext uri="{FF2B5EF4-FFF2-40B4-BE49-F238E27FC236}">
                <a16:creationId xmlns:a16="http://schemas.microsoft.com/office/drawing/2014/main" id="{F4AF386E-DB57-48E3-99CC-C90F0C0B94C0}"/>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a:t>
            </a:fld>
            <a:endParaRPr lang="fr-BE" dirty="0"/>
          </a:p>
        </p:txBody>
      </p:sp>
    </p:spTree>
    <p:extLst>
      <p:ext uri="{BB962C8B-B14F-4D97-AF65-F5344CB8AC3E}">
        <p14:creationId xmlns:p14="http://schemas.microsoft.com/office/powerpoint/2010/main" val="21734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t>エキスパンドメタルシート</a:t>
            </a:r>
            <a:endParaRPr lang="fr-FR" sz="3600" dirty="0"/>
          </a:p>
        </p:txBody>
      </p:sp>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634558" y="1892174"/>
            <a:ext cx="3340729" cy="13942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34558" y="5278170"/>
            <a:ext cx="3340730" cy="13399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634558" y="3603279"/>
            <a:ext cx="3340729" cy="1358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a:extLst>
              <a:ext uri="{FF2B5EF4-FFF2-40B4-BE49-F238E27FC236}">
                <a16:creationId xmlns:a16="http://schemas.microsoft.com/office/drawing/2014/main" id="{B5D604EF-5305-4595-BDDD-D2C8D450DAAC}"/>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20</a:t>
            </a:fld>
            <a:endParaRPr lang="fr-BE" dirty="0"/>
          </a:p>
        </p:txBody>
      </p:sp>
    </p:spTree>
    <p:extLst>
      <p:ext uri="{BB962C8B-B14F-4D97-AF65-F5344CB8AC3E}">
        <p14:creationId xmlns:p14="http://schemas.microsoft.com/office/powerpoint/2010/main" val="135869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400"/>
            <a:ext cx="8229600" cy="634082"/>
          </a:xfrm>
        </p:spPr>
        <p:txBody>
          <a:bodyPr>
            <a:noAutofit/>
          </a:bodyPr>
          <a:lstStyle/>
          <a:p>
            <a:r>
              <a:rPr lang="ja-JP" altLang="en-US" sz="2800" dirty="0"/>
              <a:t>複合技術</a:t>
            </a:r>
            <a:r>
              <a:rPr lang="fr-FR" sz="2800" dirty="0"/>
              <a:t> </a:t>
            </a:r>
            <a:r>
              <a:rPr lang="fr-FR" sz="2800" baseline="30000" dirty="0"/>
              <a:t>11</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222" y="1578818"/>
            <a:ext cx="5162550" cy="51625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23284" y="4405360"/>
            <a:ext cx="3669196" cy="23360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79512" y="692696"/>
            <a:ext cx="8568952" cy="677108"/>
          </a:xfrm>
          <a:prstGeom prst="rect">
            <a:avLst/>
          </a:prstGeom>
        </p:spPr>
        <p:txBody>
          <a:bodyPr wrap="square">
            <a:spAutoFit/>
          </a:bodyPr>
          <a:lstStyle/>
          <a:p>
            <a:pPr lvl="0" algn="ctr">
              <a:spcBef>
                <a:spcPct val="0"/>
              </a:spcBef>
            </a:pPr>
            <a:r>
              <a:rPr lang="ja-JP" altLang="en-US" sz="2000" dirty="0">
                <a:ea typeface="+mj-ea"/>
                <a:cs typeface="+mj-cs"/>
              </a:rPr>
              <a:t>ストックホルム（スウェーデン）の臨海地域ビル</a:t>
            </a:r>
            <a:endParaRPr lang="fr-FR" sz="2000" dirty="0">
              <a:ea typeface="+mj-ea"/>
              <a:cs typeface="+mj-cs"/>
            </a:endParaRPr>
          </a:p>
          <a:p>
            <a:pPr lvl="0" algn="ctr">
              <a:spcBef>
                <a:spcPct val="0"/>
              </a:spcBef>
            </a:pPr>
            <a:r>
              <a:rPr lang="ja-JP" altLang="en-US" dirty="0">
                <a:ea typeface="+mj-ea"/>
                <a:cs typeface="+mj-cs"/>
              </a:rPr>
              <a:t>写真右下の溶けた氷の表面をイメージした天井模様</a:t>
            </a:r>
            <a:endParaRPr lang="fr-FR" dirty="0">
              <a:ea typeface="+mj-ea"/>
              <a:cs typeface="+mj-cs"/>
            </a:endParaRPr>
          </a:p>
        </p:txBody>
      </p: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23284" y="2370906"/>
            <a:ext cx="3669196" cy="19922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a:extLst>
              <a:ext uri="{FF2B5EF4-FFF2-40B4-BE49-F238E27FC236}">
                <a16:creationId xmlns:a16="http://schemas.microsoft.com/office/drawing/2014/main" id="{7C1F100C-E1B2-4BB9-AE57-1D950E7DA2CF}"/>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21</a:t>
            </a:fld>
            <a:endParaRPr lang="fr-BE" dirty="0"/>
          </a:p>
        </p:txBody>
      </p:sp>
    </p:spTree>
    <p:extLst>
      <p:ext uri="{BB962C8B-B14F-4D97-AF65-F5344CB8AC3E}">
        <p14:creationId xmlns:p14="http://schemas.microsoft.com/office/powerpoint/2010/main" val="4013998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fr-FR" dirty="0"/>
              <a:t>3 – </a:t>
            </a:r>
            <a:r>
              <a:rPr lang="ja-JP" altLang="en-US" dirty="0"/>
              <a:t>メッシュ構造</a:t>
            </a:r>
            <a:endParaRPr lang="fr-FR" dirty="0"/>
          </a:p>
        </p:txBody>
      </p:sp>
      <p:sp>
        <p:nvSpPr>
          <p:cNvPr id="6" name="Slide Number Placeholder 3">
            <a:extLst>
              <a:ext uri="{FF2B5EF4-FFF2-40B4-BE49-F238E27FC236}">
                <a16:creationId xmlns:a16="http://schemas.microsoft.com/office/drawing/2014/main" id="{2558A201-AB63-47B9-9631-BBF2C176433C}"/>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22</a:t>
            </a:fld>
            <a:endParaRPr lang="fr-BE" dirty="0"/>
          </a:p>
        </p:txBody>
      </p:sp>
    </p:spTree>
    <p:extLst>
      <p:ext uri="{BB962C8B-B14F-4D97-AF65-F5344CB8AC3E}">
        <p14:creationId xmlns:p14="http://schemas.microsoft.com/office/powerpoint/2010/main" val="3236690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t>規格</a:t>
            </a:r>
            <a:r>
              <a:rPr lang="fr-FR" sz="3600" dirty="0"/>
              <a:t> </a:t>
            </a:r>
            <a:r>
              <a:rPr lang="fr-FR" sz="3600" baseline="50000" dirty="0"/>
              <a:t>12-14</a:t>
            </a:r>
          </a:p>
        </p:txBody>
      </p:sp>
      <p:sp>
        <p:nvSpPr>
          <p:cNvPr id="12" name="Content Placeholder 11"/>
          <p:cNvSpPr>
            <a:spLocks noGrp="1"/>
          </p:cNvSpPr>
          <p:nvPr>
            <p:ph sz="half" idx="2"/>
          </p:nvPr>
        </p:nvSpPr>
        <p:spPr>
          <a:xfrm>
            <a:off x="5436096" y="1600200"/>
            <a:ext cx="3250704" cy="4565104"/>
          </a:xfrm>
        </p:spPr>
        <p:txBody>
          <a:bodyPr>
            <a:normAutofit/>
          </a:bodyPr>
          <a:lstStyle/>
          <a:p>
            <a:pPr marL="0" indent="0">
              <a:buNone/>
            </a:pPr>
            <a:r>
              <a:rPr lang="ja-JP" altLang="en-US" sz="2000" dirty="0"/>
              <a:t>非常に幅広い形状の選択肢があり、用途、目的に応じて選択可能</a:t>
            </a:r>
            <a:endParaRPr lang="fr-FR" sz="2000" dirty="0"/>
          </a:p>
          <a:p>
            <a:r>
              <a:rPr lang="ja-JP" altLang="en-US" dirty="0"/>
              <a:t>細密模様</a:t>
            </a:r>
            <a:endParaRPr lang="fr-FR" dirty="0"/>
          </a:p>
          <a:p>
            <a:r>
              <a:rPr lang="ja-JP" altLang="en-US" dirty="0"/>
              <a:t>開放空間</a:t>
            </a:r>
            <a:endParaRPr lang="en-US" altLang="ja-JP" dirty="0"/>
          </a:p>
          <a:p>
            <a:r>
              <a:rPr lang="ja-JP" altLang="en-US" dirty="0"/>
              <a:t>光の拡散</a:t>
            </a:r>
            <a:endParaRPr lang="en-US" altLang="ja-JP" dirty="0"/>
          </a:p>
          <a:p>
            <a:r>
              <a:rPr lang="ja-JP" altLang="en-US" dirty="0"/>
              <a:t>音響透過性</a:t>
            </a:r>
            <a:endParaRPr lang="en-US" altLang="ja-JP" dirty="0"/>
          </a:p>
          <a:p>
            <a:r>
              <a:rPr lang="ja-JP" altLang="en-US" dirty="0"/>
              <a:t>色調</a:t>
            </a:r>
            <a:endParaRPr lang="fr-FR" dirty="0"/>
          </a:p>
          <a:p>
            <a:r>
              <a:rPr lang="ja-JP" altLang="en-US" dirty="0"/>
              <a:t>その他</a:t>
            </a:r>
            <a:endParaRPr lang="fr-FR" dirty="0"/>
          </a:p>
          <a:p>
            <a:pPr marL="0" indent="0">
              <a:buNone/>
            </a:pPr>
            <a:endParaRPr lang="nl-BE" dirty="0"/>
          </a:p>
        </p:txBody>
      </p:sp>
      <p:pic>
        <p:nvPicPr>
          <p:cNvPr id="1028" name="Picture 4"/>
          <p:cNvPicPr preferRelativeResize="0">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7784" y="4005304"/>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784" y="1600200"/>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4"/>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3808" y="1600200"/>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preferRelativeResize="0">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808" y="4005304"/>
            <a:ext cx="2160000" cy="21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Slide Number Placeholder 3">
            <a:extLst>
              <a:ext uri="{FF2B5EF4-FFF2-40B4-BE49-F238E27FC236}">
                <a16:creationId xmlns:a16="http://schemas.microsoft.com/office/drawing/2014/main" id="{D515A0CB-6C22-4208-8151-3AB177DAAC0A}"/>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23</a:t>
            </a:fld>
            <a:endParaRPr lang="fr-BE" dirty="0"/>
          </a:p>
        </p:txBody>
      </p:sp>
    </p:spTree>
    <p:extLst>
      <p:ext uri="{BB962C8B-B14F-4D97-AF65-F5344CB8AC3E}">
        <p14:creationId xmlns:p14="http://schemas.microsoft.com/office/powerpoint/2010/main" val="2851235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ja-JP" altLang="en-US" sz="3200" dirty="0"/>
              <a:t>ステンレスメッシュの採用事例</a:t>
            </a:r>
            <a:endParaRPr lang="fr-FR" sz="3200" dirty="0"/>
          </a:p>
        </p:txBody>
      </p:sp>
      <p:pic>
        <p:nvPicPr>
          <p:cNvPr id="5" name="Picture 4" descr="D:\Mes images\02 professionnel\Batilux\donnees table inter\2_foin\Matières lumières et transparences\scenographie P Lion 4 photo Dominique Azamb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6" y="1817616"/>
            <a:ext cx="7560840" cy="4707728"/>
          </a:xfrm>
          <a:prstGeom prst="rect">
            <a:avLst/>
          </a:prstGeom>
          <a:noFill/>
          <a:ln>
            <a:solidFill>
              <a:schemeClr val="tx1"/>
            </a:solidFill>
          </a:ln>
        </p:spPr>
      </p:pic>
      <p:sp>
        <p:nvSpPr>
          <p:cNvPr id="6" name="Slide Number Placeholder 3">
            <a:extLst>
              <a:ext uri="{FF2B5EF4-FFF2-40B4-BE49-F238E27FC236}">
                <a16:creationId xmlns:a16="http://schemas.microsoft.com/office/drawing/2014/main" id="{88574C0E-D416-48E8-8A6D-D2BD3ABB2F6B}"/>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24</a:t>
            </a:fld>
            <a:endParaRPr lang="fr-BE" dirty="0"/>
          </a:p>
        </p:txBody>
      </p:sp>
    </p:spTree>
    <p:extLst>
      <p:ext uri="{BB962C8B-B14F-4D97-AF65-F5344CB8AC3E}">
        <p14:creationId xmlns:p14="http://schemas.microsoft.com/office/powerpoint/2010/main" val="391913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3008313" cy="454372"/>
          </a:xfrm>
        </p:spPr>
        <p:txBody>
          <a:bodyPr>
            <a:normAutofit fontScale="90000"/>
          </a:bodyPr>
          <a:lstStyle/>
          <a:p>
            <a:r>
              <a:rPr lang="ja-JP" altLang="en-US" dirty="0"/>
              <a:t>ステンレス・ワイヤー・メッシュ</a:t>
            </a:r>
            <a:endParaRPr lang="fr-FR" dirty="0"/>
          </a:p>
        </p:txBody>
      </p:sp>
      <p:sp>
        <p:nvSpPr>
          <p:cNvPr id="5" name="Text Placeholder 4"/>
          <p:cNvSpPr>
            <a:spLocks noGrp="1"/>
          </p:cNvSpPr>
          <p:nvPr>
            <p:ph type="body" sz="half" idx="2"/>
          </p:nvPr>
        </p:nvSpPr>
        <p:spPr/>
        <p:txBody>
          <a:bodyPr/>
          <a:lstStyle/>
          <a:p>
            <a:pPr algn="just"/>
            <a:r>
              <a:rPr lang="ja-JP" altLang="en-US" dirty="0"/>
              <a:t>ステンレス・ワイヤー・メッシュは装飾用に広く使用されている。</a:t>
            </a:r>
          </a:p>
          <a:p>
            <a:pPr algn="just"/>
            <a:r>
              <a:rPr lang="ja-JP" altLang="en-US" dirty="0"/>
              <a:t>例えば照明（</a:t>
            </a:r>
            <a:r>
              <a:rPr lang="en-US" altLang="ja-JP" dirty="0"/>
              <a:t>LED</a:t>
            </a:r>
            <a:r>
              <a:rPr lang="ja-JP" altLang="en-US" dirty="0"/>
              <a:t>）等と組み合わせると写真のような特殊効果が得られる。</a:t>
            </a:r>
          </a:p>
          <a:p>
            <a:pPr algn="just"/>
            <a:r>
              <a:rPr lang="ja-JP" altLang="en-US" dirty="0"/>
              <a:t>（</a:t>
            </a:r>
            <a:r>
              <a:rPr lang="en-US" altLang="ja-JP" dirty="0"/>
              <a:t>Swarovski Building </a:t>
            </a:r>
            <a:r>
              <a:rPr lang="ja-JP" altLang="en-US" dirty="0"/>
              <a:t>本部）</a:t>
            </a:r>
          </a:p>
        </p:txBody>
      </p:sp>
      <p:pic>
        <p:nvPicPr>
          <p:cNvPr id="1027" name="Picture 3" descr="D:\Mes docs\ISSF_Closed_projects\ISSF_pptes_Hors_Corrosion\photos\Swarovski Projekt Bild 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13968" y="0"/>
            <a:ext cx="4662488" cy="685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98E4B0CB-D67C-46F6-87BB-57AA1EA026B9}"/>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25</a:t>
            </a:fld>
            <a:endParaRPr lang="fr-BE" dirty="0"/>
          </a:p>
        </p:txBody>
      </p:sp>
    </p:spTree>
    <p:extLst>
      <p:ext uri="{BB962C8B-B14F-4D97-AF65-F5344CB8AC3E}">
        <p14:creationId xmlns:p14="http://schemas.microsoft.com/office/powerpoint/2010/main" val="4073030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sz="3600" dirty="0"/>
              <a:t>ステンレスメッシュと</a:t>
            </a:r>
            <a:r>
              <a:rPr lang="en-US" altLang="ja-JP" sz="3600" dirty="0"/>
              <a:t>LED</a:t>
            </a:r>
            <a:r>
              <a:rPr lang="ja-JP" altLang="en-US" sz="3600" dirty="0"/>
              <a:t>照明</a:t>
            </a:r>
            <a:r>
              <a:rPr lang="fr-FR" sz="3600" baseline="50000" dirty="0"/>
              <a:t>13</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7" y="2231203"/>
            <a:ext cx="3460990" cy="46267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21986" y="2231202"/>
            <a:ext cx="6003354" cy="4626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a:extLst>
              <a:ext uri="{FF2B5EF4-FFF2-40B4-BE49-F238E27FC236}">
                <a16:creationId xmlns:a16="http://schemas.microsoft.com/office/drawing/2014/main" id="{DC4AA9EB-0996-4B2D-8B22-F42F4EAF5D66}"/>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26</a:t>
            </a:fld>
            <a:endParaRPr lang="fr-BE" dirty="0"/>
          </a:p>
        </p:txBody>
      </p:sp>
    </p:spTree>
    <p:extLst>
      <p:ext uri="{BB962C8B-B14F-4D97-AF65-F5344CB8AC3E}">
        <p14:creationId xmlns:p14="http://schemas.microsoft.com/office/powerpoint/2010/main" val="276547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n-US" altLang="ja-JP" dirty="0"/>
              <a:t>4 - </a:t>
            </a:r>
            <a:r>
              <a:rPr lang="ja-JP" altLang="en-US" dirty="0"/>
              <a:t>参考サイト・文献</a:t>
            </a:r>
            <a:endParaRPr lang="en-GB" dirty="0"/>
          </a:p>
        </p:txBody>
      </p:sp>
      <p:sp>
        <p:nvSpPr>
          <p:cNvPr id="3" name="Content Placeholder 2"/>
          <p:cNvSpPr>
            <a:spLocks noGrp="1"/>
          </p:cNvSpPr>
          <p:nvPr>
            <p:ph idx="1"/>
          </p:nvPr>
        </p:nvSpPr>
        <p:spPr>
          <a:xfrm>
            <a:off x="457200" y="1052736"/>
            <a:ext cx="8229600" cy="4853136"/>
          </a:xfrm>
        </p:spPr>
        <p:txBody>
          <a:bodyPr>
            <a:noAutofit/>
          </a:bodyPr>
          <a:lstStyle/>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2"/>
              </a:rPr>
              <a:t>https://www.worldstainless.org/Files/issf/non-image-files/PDF/Euro_Inox/Finishes02_EN.pdf</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3"/>
              </a:rPr>
              <a:t>http://www.ssina.com/download_a_file/special_finishes.pdf</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4"/>
              </a:rPr>
              <a:t>http://www.bssa.org.uk/topics.php?article=47</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en-US" sz="1600" dirty="0">
                <a:latin typeface="MS Gothic" panose="020B0609070205080204" pitchFamily="49" charset="-128"/>
                <a:ea typeface="MS Gothic" panose="020B0609070205080204" pitchFamily="49" charset="-128"/>
                <a:hlinkClick r:id="rId5"/>
              </a:rPr>
              <a:t>www.uginox.com/sites/default/files/public/Triptyque%20Lusignan_web.pdf</a:t>
            </a:r>
            <a:endParaRPr lang="en-US"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6"/>
              </a:rPr>
              <a:t>http://www.poligrat.de/home/</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7"/>
              </a:rPr>
              <a:t>https://www.worldstainless.org/Files/issf/non-image-files/PDF/Euro_Inox/Electropolishing_EN.pdf</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8"/>
              </a:rPr>
              <a:t>http://www.legrand-sgm.fr/</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9"/>
              </a:rPr>
              <a:t>https://www.worldstainless.org/Files/issf/non-image-files/PDF/Euro_Inox/3D_Finishes_EN.pdf</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0"/>
              </a:rPr>
              <a:t>https://cambridgearchitectural.com/projects/ft-lauderdale-hollywood-international-airport-rental-car-center</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1"/>
              </a:rPr>
              <a:t>https://www.exyd.com/waterfront-building.html</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2"/>
              </a:rPr>
              <a:t>http://cambridgearchitectural.com</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3"/>
              </a:rPr>
              <a:t>https://gkd.de/architekturgewebe/</a:t>
            </a:r>
            <a:r>
              <a:rPr lang="fr-FR" sz="1600" dirty="0">
                <a:latin typeface="MS Gothic" panose="020B0609070205080204" pitchFamily="49" charset="-128"/>
                <a:ea typeface="MS Gothic" panose="020B0609070205080204" pitchFamily="49" charset="-128"/>
              </a:rPr>
              <a:t> </a:t>
            </a: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4"/>
              </a:rPr>
              <a:t>http://www.diedrahtweber-architektur.com/de/anwendungen-architekturgewebe/medienfassade/</a:t>
            </a:r>
            <a:endParaRPr lang="fr-FR" sz="1600" dirty="0">
              <a:latin typeface="MS Gothic" panose="020B0609070205080204" pitchFamily="49" charset="-128"/>
              <a:ea typeface="MS Gothic" panose="020B0609070205080204" pitchFamily="49" charset="-128"/>
            </a:endParaRPr>
          </a:p>
          <a:p>
            <a:pPr marL="514350" indent="-514350">
              <a:buFont typeface="+mj-lt"/>
              <a:buAutoNum type="arabicPeriod"/>
            </a:pPr>
            <a:r>
              <a:rPr lang="fr-FR" sz="1600" dirty="0">
                <a:latin typeface="MS Gothic" panose="020B0609070205080204" pitchFamily="49" charset="-128"/>
                <a:ea typeface="MS Gothic" panose="020B0609070205080204" pitchFamily="49" charset="-128"/>
                <a:hlinkClick r:id="rId15"/>
              </a:rPr>
              <a:t>https://www.worldstainless.org/Files/issf/non-image-files/PDF/Euro_Inox/RoughnessMeasurement_EN.pdf</a:t>
            </a:r>
            <a:endParaRPr lang="fr-FR" sz="1600" b="1" dirty="0">
              <a:solidFill>
                <a:srgbClr val="FF0000"/>
              </a:solidFill>
              <a:latin typeface="MS Gothic" panose="020B0609070205080204" pitchFamily="49" charset="-128"/>
              <a:ea typeface="MS Gothic" panose="020B0609070205080204" pitchFamily="49" charset="-128"/>
            </a:endParaRPr>
          </a:p>
        </p:txBody>
      </p:sp>
      <p:sp>
        <p:nvSpPr>
          <p:cNvPr id="5" name="Slide Number Placeholder 3">
            <a:extLst>
              <a:ext uri="{FF2B5EF4-FFF2-40B4-BE49-F238E27FC236}">
                <a16:creationId xmlns:a16="http://schemas.microsoft.com/office/drawing/2014/main" id="{DEDF1AE3-9ED4-48A8-84D1-3A70F7AD0FF7}"/>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27</a:t>
            </a:fld>
            <a:endParaRPr lang="fr-BE" dirty="0"/>
          </a:p>
        </p:txBody>
      </p:sp>
    </p:spTree>
    <p:extLst>
      <p:ext uri="{BB962C8B-B14F-4D97-AF65-F5344CB8AC3E}">
        <p14:creationId xmlns:p14="http://schemas.microsoft.com/office/powerpoint/2010/main" val="3068224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a:t>Thank you</a:t>
            </a:r>
            <a:endParaRPr lang="fr-FR" dirty="0"/>
          </a:p>
        </p:txBody>
      </p:sp>
      <p:sp>
        <p:nvSpPr>
          <p:cNvPr id="4" name="Slide Number Placeholder 3">
            <a:extLst>
              <a:ext uri="{FF2B5EF4-FFF2-40B4-BE49-F238E27FC236}">
                <a16:creationId xmlns:a16="http://schemas.microsoft.com/office/drawing/2014/main" id="{BD26AA8A-C328-4C6B-A443-63B6940AC4E8}"/>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28</a:t>
            </a:fld>
            <a:endParaRPr lang="fr-BE" dirty="0"/>
          </a:p>
        </p:txBody>
      </p:sp>
    </p:spTree>
    <p:extLst>
      <p:ext uri="{BB962C8B-B14F-4D97-AF65-F5344CB8AC3E}">
        <p14:creationId xmlns:p14="http://schemas.microsoft.com/office/powerpoint/2010/main" val="150125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ステンレスの表面仕上げ </a:t>
            </a:r>
            <a:r>
              <a:rPr lang="fr-FR" baseline="50000" dirty="0"/>
              <a:t>1,2</a:t>
            </a:r>
          </a:p>
        </p:txBody>
      </p:sp>
      <p:sp>
        <p:nvSpPr>
          <p:cNvPr id="6" name="Content Placeholder 5"/>
          <p:cNvSpPr>
            <a:spLocks noGrp="1"/>
          </p:cNvSpPr>
          <p:nvPr>
            <p:ph idx="1"/>
          </p:nvPr>
        </p:nvSpPr>
        <p:spPr/>
        <p:txBody>
          <a:bodyPr>
            <a:normAutofit/>
          </a:bodyPr>
          <a:lstStyle/>
          <a:p>
            <a:r>
              <a:rPr lang="ja-JP" altLang="en-US" sz="2400" dirty="0"/>
              <a:t>ミル仕上げ</a:t>
            </a:r>
          </a:p>
          <a:p>
            <a:r>
              <a:rPr lang="ja-JP" altLang="en-US" sz="2400" dirty="0"/>
              <a:t>機械研磨仕上げ</a:t>
            </a:r>
          </a:p>
          <a:p>
            <a:r>
              <a:rPr lang="ja-JP" altLang="en-US" sz="2400" dirty="0"/>
              <a:t>パターン仕上げ</a:t>
            </a:r>
          </a:p>
          <a:p>
            <a:r>
              <a:rPr lang="ja-JP" altLang="en-US" sz="2400" dirty="0"/>
              <a:t>ビード・ブラスト仕上げ</a:t>
            </a:r>
          </a:p>
          <a:p>
            <a:r>
              <a:rPr lang="ja-JP" altLang="en-US" sz="2400" dirty="0"/>
              <a:t>電解研磨仕上げ</a:t>
            </a:r>
          </a:p>
          <a:p>
            <a:r>
              <a:rPr lang="ja-JP" altLang="en-US" sz="2400" dirty="0"/>
              <a:t>着色仕上げ</a:t>
            </a:r>
          </a:p>
          <a:p>
            <a:r>
              <a:rPr lang="ja-JP" altLang="en-US" sz="2400" dirty="0"/>
              <a:t>電解着色仕上げ</a:t>
            </a:r>
          </a:p>
          <a:p>
            <a:r>
              <a:rPr lang="ja-JP" altLang="en-US" sz="2400" dirty="0"/>
              <a:t>電解着色・パターン仕上げ</a:t>
            </a:r>
          </a:p>
          <a:p>
            <a:r>
              <a:rPr lang="ja-JP" altLang="en-US" sz="2400" dirty="0"/>
              <a:t>有機塗装</a:t>
            </a:r>
          </a:p>
          <a:p>
            <a:r>
              <a:rPr lang="ja-JP" altLang="en-US" sz="2400" dirty="0"/>
              <a:t>特殊装飾仕上げ</a:t>
            </a:r>
          </a:p>
          <a:p>
            <a:endParaRPr lang="fr-BE" sz="2400" dirty="0"/>
          </a:p>
        </p:txBody>
      </p:sp>
      <p:sp>
        <p:nvSpPr>
          <p:cNvPr id="3" name="Oval 2"/>
          <p:cNvSpPr/>
          <p:nvPr/>
        </p:nvSpPr>
        <p:spPr>
          <a:xfrm>
            <a:off x="6372200" y="5301208"/>
            <a:ext cx="2520280" cy="14401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rgbClr val="C00000"/>
                </a:solidFill>
              </a:rPr>
              <a:t>様々な</a:t>
            </a:r>
            <a:endParaRPr lang="en-US" altLang="ja-JP" sz="2400" dirty="0">
              <a:solidFill>
                <a:srgbClr val="C00000"/>
              </a:solidFill>
            </a:endParaRPr>
          </a:p>
          <a:p>
            <a:pPr algn="ctr"/>
            <a:r>
              <a:rPr lang="ja-JP" altLang="en-US" sz="2400" dirty="0">
                <a:solidFill>
                  <a:srgbClr val="C00000"/>
                </a:solidFill>
              </a:rPr>
              <a:t>仕上げが</a:t>
            </a:r>
            <a:endParaRPr lang="en-US" altLang="ja-JP" sz="2400" dirty="0">
              <a:solidFill>
                <a:srgbClr val="C00000"/>
              </a:solidFill>
            </a:endParaRPr>
          </a:p>
          <a:p>
            <a:pPr algn="ctr"/>
            <a:r>
              <a:rPr lang="ja-JP" altLang="en-US" sz="2400" dirty="0">
                <a:solidFill>
                  <a:srgbClr val="C00000"/>
                </a:solidFill>
              </a:rPr>
              <a:t>入手可能</a:t>
            </a:r>
            <a:endParaRPr lang="fr-FR" sz="2400" dirty="0">
              <a:solidFill>
                <a:srgbClr val="C00000"/>
              </a:solidFill>
            </a:endParaRPr>
          </a:p>
        </p:txBody>
      </p:sp>
      <p:sp>
        <p:nvSpPr>
          <p:cNvPr id="7" name="Slide Number Placeholder 3">
            <a:extLst>
              <a:ext uri="{FF2B5EF4-FFF2-40B4-BE49-F238E27FC236}">
                <a16:creationId xmlns:a16="http://schemas.microsoft.com/office/drawing/2014/main" id="{FE5110A7-C8F3-4684-9A67-80D78BBBC89F}"/>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3</a:t>
            </a:fld>
            <a:endParaRPr lang="fr-BE" dirty="0"/>
          </a:p>
        </p:txBody>
      </p:sp>
    </p:spTree>
    <p:extLst>
      <p:ext uri="{BB962C8B-B14F-4D97-AF65-F5344CB8AC3E}">
        <p14:creationId xmlns:p14="http://schemas.microsoft.com/office/powerpoint/2010/main" val="3291444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30"/>
            <a:ext cx="8229600" cy="1143000"/>
          </a:xfrm>
        </p:spPr>
        <p:txBody>
          <a:bodyPr>
            <a:normAutofit/>
          </a:bodyPr>
          <a:lstStyle/>
          <a:p>
            <a:r>
              <a:rPr lang="ja-JP" altLang="en-US" dirty="0"/>
              <a:t>ミル冷延仕上げ </a:t>
            </a:r>
            <a:r>
              <a:rPr lang="en-US" altLang="ja-JP" baseline="50000" dirty="0"/>
              <a:t>1</a:t>
            </a:r>
            <a:r>
              <a:rPr lang="fr-FR" baseline="50000" dirty="0"/>
              <a:t>,</a:t>
            </a:r>
            <a:r>
              <a:rPr lang="en-US" altLang="ja-JP" baseline="50000" dirty="0"/>
              <a:t>3</a:t>
            </a:r>
            <a:br>
              <a:rPr lang="fr-FR" dirty="0"/>
            </a:br>
            <a:r>
              <a:rPr lang="ja-JP" altLang="en-US" sz="1800" dirty="0"/>
              <a:t>規格 </a:t>
            </a:r>
            <a:r>
              <a:rPr lang="en-US" altLang="ja-JP" sz="1800" dirty="0"/>
              <a:t>EN10088-2</a:t>
            </a:r>
            <a:r>
              <a:rPr lang="ja-JP" altLang="en-US" sz="1800" dirty="0"/>
              <a:t>の表</a:t>
            </a:r>
            <a:r>
              <a:rPr lang="en-US" altLang="ja-JP" sz="1800" dirty="0"/>
              <a:t>6</a:t>
            </a:r>
            <a:r>
              <a:rPr lang="ja-JP" altLang="en-US" sz="1800" dirty="0"/>
              <a:t>に示す冷延仕上げと代表的な表面粗度値</a:t>
            </a:r>
            <a:endParaRPr lang="en-GB" sz="1800" dirty="0"/>
          </a:p>
        </p:txBody>
      </p:sp>
      <p:graphicFrame>
        <p:nvGraphicFramePr>
          <p:cNvPr id="8" name="Content Placeholder 7"/>
          <p:cNvGraphicFramePr>
            <a:graphicFrameLocks noGrp="1"/>
          </p:cNvGraphicFramePr>
          <p:nvPr>
            <p:ph idx="1"/>
          </p:nvPr>
        </p:nvGraphicFramePr>
        <p:xfrm>
          <a:off x="457200" y="1556792"/>
          <a:ext cx="8229600" cy="3743936"/>
        </p:xfrm>
        <a:graphic>
          <a:graphicData uri="http://schemas.openxmlformats.org/drawingml/2006/table">
            <a:tbl>
              <a:tblPr firstRow="1" bandRow="1">
                <a:tableStyleId>{B301B821-A1FF-4177-AEE7-76D212191A09}</a:tableStyleId>
              </a:tblPr>
              <a:tblGrid>
                <a:gridCol w="946448">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1234480">
                  <a:extLst>
                    <a:ext uri="{9D8B030D-6E8A-4147-A177-3AD203B41FA5}">
                      <a16:colId xmlns:a16="http://schemas.microsoft.com/office/drawing/2014/main" val="20003"/>
                    </a:ext>
                  </a:extLst>
                </a:gridCol>
              </a:tblGrid>
              <a:tr h="370840">
                <a:tc>
                  <a:txBody>
                    <a:bodyPr/>
                    <a:lstStyle/>
                    <a:p>
                      <a:pPr algn="ctr"/>
                      <a:r>
                        <a:rPr lang="ja-JP" altLang="en-US" sz="1200" dirty="0"/>
                        <a:t>記号</a:t>
                      </a:r>
                      <a:endParaRPr lang="fr-FR" sz="1200" dirty="0">
                        <a:solidFill>
                          <a:srgbClr val="0070C0"/>
                        </a:solidFill>
                      </a:endParaRPr>
                    </a:p>
                  </a:txBody>
                  <a:tcPr marL="5396" marR="5396" marT="5396" marB="5396" anchor="ctr"/>
                </a:tc>
                <a:tc>
                  <a:txBody>
                    <a:bodyPr/>
                    <a:lstStyle/>
                    <a:p>
                      <a:pPr algn="ctr"/>
                      <a:r>
                        <a:rPr lang="ja-JP" altLang="en-US" sz="1200" dirty="0"/>
                        <a:t>仕上げプロセス</a:t>
                      </a:r>
                      <a:endParaRPr lang="fr-FR" sz="1200" dirty="0">
                        <a:solidFill>
                          <a:srgbClr val="0070C0"/>
                        </a:solidFill>
                      </a:endParaRPr>
                    </a:p>
                  </a:txBody>
                  <a:tcPr marL="5396" marR="5396" marT="5396" marB="5396" anchor="ctr"/>
                </a:tc>
                <a:tc>
                  <a:txBody>
                    <a:bodyPr/>
                    <a:lstStyle/>
                    <a:p>
                      <a:pPr algn="ctr"/>
                      <a:r>
                        <a:rPr lang="ja-JP" altLang="en-US" sz="1200" dirty="0"/>
                        <a:t>特記事項</a:t>
                      </a:r>
                      <a:endParaRPr lang="fr-FR" sz="1200" dirty="0">
                        <a:solidFill>
                          <a:srgbClr val="0070C0"/>
                        </a:solidFill>
                      </a:endParaRPr>
                    </a:p>
                  </a:txBody>
                  <a:tcPr marL="5396" marR="5396" marT="5396" marB="5396" anchor="ctr"/>
                </a:tc>
                <a:tc>
                  <a:txBody>
                    <a:bodyPr/>
                    <a:lstStyle/>
                    <a:p>
                      <a:pPr algn="ctr"/>
                      <a:r>
                        <a:rPr lang="ja-JP" altLang="en-US" sz="1200" dirty="0"/>
                        <a:t>代表的</a:t>
                      </a:r>
                      <a:endParaRPr lang="en-US" altLang="ja-JP" sz="1200" dirty="0"/>
                    </a:p>
                    <a:p>
                      <a:pPr algn="ctr"/>
                      <a:r>
                        <a:rPr lang="ja-JP" altLang="en-US" sz="1200" dirty="0"/>
                        <a:t>表面粗度値</a:t>
                      </a:r>
                    </a:p>
                    <a:p>
                      <a:pPr algn="ctr"/>
                      <a:r>
                        <a:rPr lang="fr-FR" sz="1200" dirty="0"/>
                        <a:t> </a:t>
                      </a:r>
                      <a:r>
                        <a:rPr lang="el-GR" sz="1200" dirty="0"/>
                        <a:t>μ</a:t>
                      </a:r>
                      <a:r>
                        <a:rPr lang="fr-FR" sz="1200" dirty="0"/>
                        <a:t>m</a:t>
                      </a:r>
                      <a:endParaRPr lang="fr-FR" sz="1200" dirty="0">
                        <a:solidFill>
                          <a:srgbClr val="0070C0"/>
                        </a:solidFill>
                      </a:endParaRPr>
                    </a:p>
                  </a:txBody>
                  <a:tcPr marL="5396" marR="5396" marT="5396" marB="5396" anchor="ctr"/>
                </a:tc>
                <a:extLst>
                  <a:ext uri="{0D108BD9-81ED-4DB2-BD59-A6C34878D82A}">
                    <a16:rowId xmlns:a16="http://schemas.microsoft.com/office/drawing/2014/main" val="10000"/>
                  </a:ext>
                </a:extLst>
              </a:tr>
              <a:tr h="370840">
                <a:tc>
                  <a:txBody>
                    <a:bodyPr/>
                    <a:lstStyle/>
                    <a:p>
                      <a:pPr algn="ctr"/>
                      <a:r>
                        <a:rPr lang="fr-FR" sz="1200" dirty="0"/>
                        <a:t>2B </a:t>
                      </a:r>
                      <a:endParaRPr lang="fr-FR" sz="1200" dirty="0">
                        <a:solidFill>
                          <a:srgbClr val="0070C0"/>
                        </a:solidFill>
                      </a:endParaRPr>
                    </a:p>
                  </a:txBody>
                  <a:tcPr marL="5396" marR="5396" marT="5396" marB="5396" anchor="ctr"/>
                </a:tc>
                <a:tc>
                  <a:txBody>
                    <a:bodyPr/>
                    <a:lstStyle/>
                    <a:p>
                      <a:r>
                        <a:rPr lang="ja-JP" altLang="en-US" sz="1200" dirty="0"/>
                        <a:t>冷延、熱処理、酸洗、スキンパス</a:t>
                      </a:r>
                      <a:endParaRPr lang="en-US" sz="1200" dirty="0">
                        <a:solidFill>
                          <a:srgbClr val="0070C0"/>
                        </a:solidFill>
                      </a:endParaRPr>
                    </a:p>
                  </a:txBody>
                  <a:tcPr marL="5396" marR="5396" marT="5396" marB="5396" anchor="ctr"/>
                </a:tc>
                <a:tc>
                  <a:txBody>
                    <a:bodyPr/>
                    <a:lstStyle/>
                    <a:p>
                      <a:r>
                        <a:rPr lang="ja-JP" altLang="en-US" sz="1200" dirty="0"/>
                        <a:t>最も一般的な「冷延」仕上げ。反射性はなく、滑らかな表面で、平坦度コントロールが良い。厚み範囲はメーカーのスキンパス能力により制限される。</a:t>
                      </a:r>
                      <a:r>
                        <a:rPr lang="en-US" sz="1200" dirty="0"/>
                        <a:t> </a:t>
                      </a:r>
                      <a:endParaRPr lang="en-US" sz="1200" dirty="0">
                        <a:solidFill>
                          <a:srgbClr val="0070C0"/>
                        </a:solidFill>
                      </a:endParaRPr>
                    </a:p>
                  </a:txBody>
                  <a:tcPr marL="5396" marR="5396" marT="5396" marB="5396" anchor="ctr"/>
                </a:tc>
                <a:tc>
                  <a:txBody>
                    <a:bodyPr/>
                    <a:lstStyle/>
                    <a:p>
                      <a:pPr algn="ctr"/>
                      <a:r>
                        <a:rPr lang="fr-FR" sz="1200" dirty="0"/>
                        <a:t>0.1-0.5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1"/>
                  </a:ext>
                </a:extLst>
              </a:tr>
              <a:tr h="370840">
                <a:tc>
                  <a:txBody>
                    <a:bodyPr/>
                    <a:lstStyle/>
                    <a:p>
                      <a:pPr algn="ctr"/>
                      <a:r>
                        <a:rPr lang="fr-FR" sz="1200" dirty="0"/>
                        <a:t>2C </a:t>
                      </a:r>
                      <a:endParaRPr lang="fr-FR" sz="1200" dirty="0">
                        <a:solidFill>
                          <a:srgbClr val="0070C0"/>
                        </a:solidFill>
                      </a:endParaRPr>
                    </a:p>
                  </a:txBody>
                  <a:tcPr marL="5396" marR="5396" marT="5396" marB="5396" anchor="ctr"/>
                </a:tc>
                <a:tc>
                  <a:txBody>
                    <a:bodyPr/>
                    <a:lstStyle/>
                    <a:p>
                      <a:r>
                        <a:rPr lang="ja-JP" altLang="en-US" sz="1200" dirty="0"/>
                        <a:t>冷延、熱処理、ディスケール処理は行なわない</a:t>
                      </a:r>
                      <a:endParaRPr lang="en-US" sz="1200" dirty="0">
                        <a:solidFill>
                          <a:srgbClr val="0070C0"/>
                        </a:solidFill>
                      </a:endParaRPr>
                    </a:p>
                  </a:txBody>
                  <a:tcPr marL="5396" marR="5396" marT="5396" marB="5396" anchor="ctr"/>
                </a:tc>
                <a:tc>
                  <a:txBody>
                    <a:bodyPr/>
                    <a:lstStyle/>
                    <a:p>
                      <a:r>
                        <a:rPr lang="ja-JP" altLang="en-US" sz="1200" dirty="0"/>
                        <a:t>熱処理で発生するスケール付だが表面は滑らかで次工程で機械加工またはディスケール処理が行なわれる部品あるいは耐熱性が要求される部品に適した仕上げ。</a:t>
                      </a:r>
                      <a:r>
                        <a:rPr lang="en-US" sz="1200" dirty="0"/>
                        <a:t> </a:t>
                      </a:r>
                      <a:endParaRPr lang="en-US" sz="1200" dirty="0">
                        <a:solidFill>
                          <a:srgbClr val="0070C0"/>
                        </a:solidFill>
                      </a:endParaRPr>
                    </a:p>
                  </a:txBody>
                  <a:tcPr marL="5396" marR="5396" marT="5396" marB="5396" anchor="ctr"/>
                </a:tc>
                <a:tc>
                  <a:txBody>
                    <a:bodyPr/>
                    <a:lstStyle/>
                    <a:p>
                      <a:pPr algn="ctr"/>
                      <a:r>
                        <a:rPr lang="fr-BE" sz="1800" dirty="0"/>
                        <a:t>-</a:t>
                      </a:r>
                      <a:endParaRPr lang="en-GB" sz="1800" dirty="0"/>
                    </a:p>
                  </a:txBody>
                  <a:tcPr/>
                </a:tc>
                <a:extLst>
                  <a:ext uri="{0D108BD9-81ED-4DB2-BD59-A6C34878D82A}">
                    <a16:rowId xmlns:a16="http://schemas.microsoft.com/office/drawing/2014/main" val="10002"/>
                  </a:ext>
                </a:extLst>
              </a:tr>
              <a:tr h="370840">
                <a:tc>
                  <a:txBody>
                    <a:bodyPr/>
                    <a:lstStyle/>
                    <a:p>
                      <a:pPr algn="ctr"/>
                      <a:r>
                        <a:rPr lang="fr-FR" sz="1200" dirty="0"/>
                        <a:t>2D </a:t>
                      </a:r>
                      <a:endParaRPr lang="fr-FR" sz="1200" dirty="0">
                        <a:solidFill>
                          <a:srgbClr val="0070C0"/>
                        </a:solidFill>
                      </a:endParaRPr>
                    </a:p>
                  </a:txBody>
                  <a:tcPr marL="5396" marR="5396" marT="5396" marB="5396" anchor="ctr"/>
                </a:tc>
                <a:tc>
                  <a:txBody>
                    <a:bodyPr/>
                    <a:lstStyle/>
                    <a:p>
                      <a:r>
                        <a:rPr lang="zh-TW" altLang="en-US" sz="1200" dirty="0">
                          <a:latin typeface="ＭＳ Ｐゴシック" panose="020B0600070205080204" pitchFamily="50" charset="-128"/>
                          <a:ea typeface="ＭＳ Ｐゴシック" panose="020B0600070205080204" pitchFamily="50" charset="-128"/>
                        </a:rPr>
                        <a:t>冷延</a:t>
                      </a:r>
                      <a:r>
                        <a:rPr lang="ja-JP" altLang="en-US" sz="1200" dirty="0" err="1">
                          <a:latin typeface="ＭＳ Ｐゴシック" panose="020B0600070205080204" pitchFamily="50" charset="-128"/>
                          <a:ea typeface="ＭＳ Ｐゴシック" panose="020B0600070205080204" pitchFamily="50" charset="-128"/>
                        </a:rPr>
                        <a:t>、</a:t>
                      </a:r>
                      <a:r>
                        <a:rPr lang="zh-TW" altLang="en-US" sz="1200" dirty="0">
                          <a:latin typeface="ＭＳ Ｐゴシック" panose="020B0600070205080204" pitchFamily="50" charset="-128"/>
                          <a:ea typeface="ＭＳ Ｐゴシック" panose="020B0600070205080204" pitchFamily="50" charset="-128"/>
                        </a:rPr>
                        <a:t>熱処理</a:t>
                      </a:r>
                      <a:r>
                        <a:rPr lang="ja-JP" altLang="en-US" sz="1200" dirty="0" err="1">
                          <a:latin typeface="ＭＳ Ｐゴシック" panose="020B0600070205080204" pitchFamily="50" charset="-128"/>
                          <a:ea typeface="ＭＳ Ｐゴシック" panose="020B0600070205080204" pitchFamily="50" charset="-128"/>
                        </a:rPr>
                        <a:t>、</a:t>
                      </a:r>
                      <a:r>
                        <a:rPr lang="zh-TW" altLang="en-US" sz="1200" dirty="0">
                          <a:latin typeface="ＭＳ Ｐゴシック" panose="020B0600070205080204" pitchFamily="50" charset="-128"/>
                          <a:ea typeface="ＭＳ Ｐゴシック" panose="020B0600070205080204" pitchFamily="50" charset="-128"/>
                        </a:rPr>
                        <a:t>酸洗</a:t>
                      </a:r>
                      <a:endParaRPr lang="en-US" sz="1200" dirty="0">
                        <a:solidFill>
                          <a:srgbClr val="0070C0"/>
                        </a:solidFill>
                        <a:latin typeface="ＭＳ Ｐゴシック" panose="020B0600070205080204" pitchFamily="50" charset="-128"/>
                        <a:ea typeface="ＭＳ Ｐゴシック" panose="020B0600070205080204" pitchFamily="50" charset="-128"/>
                      </a:endParaRPr>
                    </a:p>
                  </a:txBody>
                  <a:tcPr marL="5396" marR="5396" marT="5396" marB="5396" anchor="ctr"/>
                </a:tc>
                <a:tc>
                  <a:txBody>
                    <a:bodyPr/>
                    <a:lstStyle/>
                    <a:p>
                      <a:r>
                        <a:rPr lang="ja-JP" altLang="en-US" sz="1200" dirty="0"/>
                        <a:t>厚めの鋼板用。２</a:t>
                      </a:r>
                      <a:r>
                        <a:rPr lang="en-US" altLang="ja-JP" sz="1200" dirty="0"/>
                        <a:t>B</a:t>
                      </a:r>
                      <a:r>
                        <a:rPr lang="ja-JP" altLang="en-US" sz="1200" dirty="0" err="1"/>
                        <a:t>ほど</a:t>
                      </a:r>
                      <a:r>
                        <a:rPr lang="ja-JP" altLang="en-US" sz="1200" dirty="0"/>
                        <a:t>表面は滑らかではないがほとんどの用途に適する。</a:t>
                      </a:r>
                      <a:r>
                        <a:rPr lang="en-US" sz="1200" dirty="0"/>
                        <a:t> </a:t>
                      </a:r>
                      <a:endParaRPr lang="en-US" sz="1200" dirty="0">
                        <a:solidFill>
                          <a:srgbClr val="0070C0"/>
                        </a:solidFill>
                      </a:endParaRPr>
                    </a:p>
                  </a:txBody>
                  <a:tcPr marL="5396" marR="5396" marT="5396" marB="5396" anchor="ctr"/>
                </a:tc>
                <a:tc>
                  <a:txBody>
                    <a:bodyPr/>
                    <a:lstStyle/>
                    <a:p>
                      <a:pPr algn="ctr"/>
                      <a:r>
                        <a:rPr lang="fr-FR" sz="1200" dirty="0"/>
                        <a:t>0.4-1.0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3"/>
                  </a:ext>
                </a:extLst>
              </a:tr>
              <a:tr h="370840">
                <a:tc>
                  <a:txBody>
                    <a:bodyPr/>
                    <a:lstStyle/>
                    <a:p>
                      <a:pPr algn="ctr"/>
                      <a:r>
                        <a:rPr lang="fr-FR" sz="1200" dirty="0"/>
                        <a:t>2E </a:t>
                      </a:r>
                      <a:endParaRPr lang="fr-FR" sz="1200" dirty="0">
                        <a:solidFill>
                          <a:srgbClr val="0070C0"/>
                        </a:solidFill>
                      </a:endParaRPr>
                    </a:p>
                  </a:txBody>
                  <a:tcPr marL="5396" marR="5396" marT="5396" marB="5396" anchor="ctr"/>
                </a:tc>
                <a:tc>
                  <a:txBody>
                    <a:bodyPr/>
                    <a:lstStyle/>
                    <a:p>
                      <a:r>
                        <a:rPr lang="ja-JP" altLang="en-US" sz="1200" dirty="0"/>
                        <a:t>冷延、熱処理、機械的ディスケール処理</a:t>
                      </a:r>
                      <a:endParaRPr lang="en-US" sz="1200" dirty="0">
                        <a:solidFill>
                          <a:srgbClr val="0070C0"/>
                        </a:solidFill>
                      </a:endParaRPr>
                    </a:p>
                  </a:txBody>
                  <a:tcPr marL="5396" marR="5396" marT="5396" marB="5396" anchor="ctr"/>
                </a:tc>
                <a:tc>
                  <a:txBody>
                    <a:bodyPr/>
                    <a:lstStyle/>
                    <a:p>
                      <a:r>
                        <a:rPr lang="ja-JP" altLang="en-US" sz="1200" dirty="0"/>
                        <a:t>表面が粗くダル。通常酸洗液に強いスケール付鋼材に適用。</a:t>
                      </a:r>
                      <a:endParaRPr lang="en-US" sz="1200" dirty="0">
                        <a:solidFill>
                          <a:srgbClr val="0070C0"/>
                        </a:solidFill>
                      </a:endParaRPr>
                    </a:p>
                  </a:txBody>
                  <a:tcPr marL="5396" marR="5396" marT="5396" marB="5396" anchor="ctr"/>
                </a:tc>
                <a:tc>
                  <a:txBody>
                    <a:bodyPr/>
                    <a:lstStyle/>
                    <a:p>
                      <a:pPr algn="ctr"/>
                      <a:r>
                        <a:rPr lang="fr-FR" sz="1200" dirty="0"/>
                        <a:t>-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4"/>
                  </a:ext>
                </a:extLst>
              </a:tr>
              <a:tr h="370840">
                <a:tc>
                  <a:txBody>
                    <a:bodyPr/>
                    <a:lstStyle/>
                    <a:p>
                      <a:pPr algn="ctr"/>
                      <a:r>
                        <a:rPr lang="fr-FR" sz="1200" dirty="0"/>
                        <a:t>2H </a:t>
                      </a:r>
                      <a:endParaRPr lang="fr-FR" sz="1200" dirty="0">
                        <a:solidFill>
                          <a:srgbClr val="0070C0"/>
                        </a:solidFill>
                      </a:endParaRPr>
                    </a:p>
                  </a:txBody>
                  <a:tcPr marL="5396" marR="5396" marT="5396" marB="5396" anchor="ctr"/>
                </a:tc>
                <a:tc>
                  <a:txBody>
                    <a:bodyPr/>
                    <a:lstStyle/>
                    <a:p>
                      <a:r>
                        <a:rPr lang="ja-JP" altLang="en-US" sz="1200" dirty="0"/>
                        <a:t>冷延、加工硬化</a:t>
                      </a:r>
                      <a:endParaRPr lang="fr-FR" sz="1200" dirty="0">
                        <a:solidFill>
                          <a:srgbClr val="0070C0"/>
                        </a:solidFill>
                      </a:endParaRPr>
                    </a:p>
                  </a:txBody>
                  <a:tcPr marL="5396" marR="5396" marT="5396" marB="5396" anchor="ctr"/>
                </a:tc>
                <a:tc>
                  <a:txBody>
                    <a:bodyPr/>
                    <a:lstStyle/>
                    <a:p>
                      <a:r>
                        <a:rPr lang="ja-JP" altLang="en-US" sz="1200" dirty="0"/>
                        <a:t>オーステナイト系鋼種の「テンパー」圧延は機械的強度を向上させる。表面の滑らかさは２</a:t>
                      </a:r>
                      <a:r>
                        <a:rPr lang="en-US" altLang="ja-JP" sz="1200" dirty="0"/>
                        <a:t>B</a:t>
                      </a:r>
                      <a:r>
                        <a:rPr lang="ja-JP" altLang="en-US" sz="1200" dirty="0"/>
                        <a:t>に近い。</a:t>
                      </a:r>
                      <a:endParaRPr lang="en-US" sz="1200" dirty="0">
                        <a:solidFill>
                          <a:srgbClr val="0070C0"/>
                        </a:solidFill>
                      </a:endParaRPr>
                    </a:p>
                  </a:txBody>
                  <a:tcPr marL="5396" marR="5396" marT="5396" marB="5396" anchor="ctr"/>
                </a:tc>
                <a:tc>
                  <a:txBody>
                    <a:bodyPr/>
                    <a:lstStyle/>
                    <a:p>
                      <a:pPr algn="ctr"/>
                      <a:r>
                        <a:rPr lang="fr-FR" sz="1200" dirty="0"/>
                        <a:t>-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5"/>
                  </a:ext>
                </a:extLst>
              </a:tr>
              <a:tr h="370840">
                <a:tc>
                  <a:txBody>
                    <a:bodyPr/>
                    <a:lstStyle/>
                    <a:p>
                      <a:pPr algn="ctr"/>
                      <a:r>
                        <a:rPr lang="fr-FR" sz="1200" dirty="0"/>
                        <a:t>2R </a:t>
                      </a:r>
                      <a:endParaRPr lang="fr-FR" sz="1200" dirty="0">
                        <a:solidFill>
                          <a:srgbClr val="0070C0"/>
                        </a:solidFill>
                      </a:endParaRPr>
                    </a:p>
                  </a:txBody>
                  <a:tcPr marL="5396" marR="5396" marT="5396" marB="5396" anchor="ctr"/>
                </a:tc>
                <a:tc>
                  <a:txBody>
                    <a:bodyPr/>
                    <a:lstStyle/>
                    <a:p>
                      <a:r>
                        <a:rPr lang="zh-TW" altLang="en-US" sz="1200" dirty="0">
                          <a:latin typeface="ＭＳ Ｐゴシック" panose="020B0600070205080204" pitchFamily="50" charset="-128"/>
                          <a:ea typeface="ＭＳ Ｐゴシック" panose="020B0600070205080204" pitchFamily="50" charset="-128"/>
                        </a:rPr>
                        <a:t>冷延、光輝焼鈍</a:t>
                      </a:r>
                      <a:r>
                        <a:rPr lang="zh-TW" altLang="en-US" sz="1200" dirty="0"/>
                        <a:t>　（</a:t>
                      </a:r>
                      <a:r>
                        <a:rPr lang="en-US" altLang="zh-TW" sz="1200" dirty="0"/>
                        <a:t>BA</a:t>
                      </a:r>
                      <a:r>
                        <a:rPr lang="zh-TW" altLang="en-US" sz="1200" dirty="0"/>
                        <a:t>）</a:t>
                      </a:r>
                      <a:endParaRPr lang="fr-FR" sz="1200" dirty="0">
                        <a:solidFill>
                          <a:srgbClr val="0070C0"/>
                        </a:solidFill>
                      </a:endParaRPr>
                    </a:p>
                  </a:txBody>
                  <a:tcPr marL="5396" marR="5396" marT="5396" marB="5396" anchor="ctr"/>
                </a:tc>
                <a:tc>
                  <a:txBody>
                    <a:bodyPr/>
                    <a:lstStyle/>
                    <a:p>
                      <a:r>
                        <a:rPr lang="ja-JP" altLang="en-US" sz="1200" dirty="0"/>
                        <a:t>反射性の高い「ミラー（鏡面）仕上げ」表面は非常に滑らか。プレス加工用にプラスティック保護フィルム付で供給される。 </a:t>
                      </a:r>
                      <a:r>
                        <a:rPr lang="en-US" altLang="ja-JP" sz="1200" dirty="0"/>
                        <a:t>BA </a:t>
                      </a:r>
                      <a:r>
                        <a:rPr lang="ja-JP" altLang="en-US" sz="1200" dirty="0"/>
                        <a:t>仕上げの製品は通常さらなる表面処理を行なわずに使用される。</a:t>
                      </a:r>
                      <a:endParaRPr lang="en-US" sz="1200" dirty="0">
                        <a:solidFill>
                          <a:srgbClr val="0070C0"/>
                        </a:solidFill>
                      </a:endParaRPr>
                    </a:p>
                  </a:txBody>
                  <a:tcPr marL="5396" marR="5396" marT="5396" marB="5396" anchor="ctr"/>
                </a:tc>
                <a:tc>
                  <a:txBody>
                    <a:bodyPr/>
                    <a:lstStyle/>
                    <a:p>
                      <a:pPr algn="ctr"/>
                      <a:r>
                        <a:rPr lang="fr-FR" sz="1200" dirty="0"/>
                        <a:t>.05-0.1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6"/>
                  </a:ext>
                </a:extLst>
              </a:tr>
              <a:tr h="370840">
                <a:tc>
                  <a:txBody>
                    <a:bodyPr/>
                    <a:lstStyle/>
                    <a:p>
                      <a:pPr algn="ctr"/>
                      <a:r>
                        <a:rPr lang="fr-FR" sz="1200" dirty="0"/>
                        <a:t>2Q </a:t>
                      </a:r>
                      <a:endParaRPr lang="fr-FR" sz="1200" dirty="0">
                        <a:solidFill>
                          <a:srgbClr val="0070C0"/>
                        </a:solidFill>
                      </a:endParaRPr>
                    </a:p>
                  </a:txBody>
                  <a:tcPr marL="5396" marR="5396" marT="5396" marB="5396" anchor="ctr"/>
                </a:tc>
                <a:tc>
                  <a:txBody>
                    <a:bodyPr/>
                    <a:lstStyle/>
                    <a:p>
                      <a:r>
                        <a:rPr lang="ja-JP" altLang="en-US" sz="1200" dirty="0"/>
                        <a:t>冷延、硬化およびテンパー処理、スケール除去</a:t>
                      </a:r>
                      <a:endParaRPr lang="en-US" sz="1200" dirty="0">
                        <a:solidFill>
                          <a:srgbClr val="0070C0"/>
                        </a:solidFill>
                      </a:endParaRPr>
                    </a:p>
                  </a:txBody>
                  <a:tcPr marL="5396" marR="5396" marT="5396" marB="5396" anchor="ctr"/>
                </a:tc>
                <a:tc>
                  <a:txBody>
                    <a:bodyPr/>
                    <a:lstStyle/>
                    <a:p>
                      <a:r>
                        <a:rPr lang="ja-JP" altLang="en-US" sz="1200" dirty="0"/>
                        <a:t>マルテンサイト系（例えば</a:t>
                      </a:r>
                      <a:r>
                        <a:rPr lang="en-US" altLang="ja-JP" sz="1200" dirty="0"/>
                        <a:t>420</a:t>
                      </a:r>
                      <a:r>
                        <a:rPr lang="ja-JP" altLang="en-US" sz="1200" dirty="0"/>
                        <a:t>）でのみ供給可能　スケールは保護大気熱処理で回避、または熱処理後ディスケール処理される。</a:t>
                      </a:r>
                      <a:endParaRPr lang="en-US" sz="1200" dirty="0">
                        <a:solidFill>
                          <a:srgbClr val="0070C0"/>
                        </a:solidFill>
                      </a:endParaRPr>
                    </a:p>
                  </a:txBody>
                  <a:tcPr marL="5396" marR="5396" marT="5396" marB="5396" anchor="ctr"/>
                </a:tc>
                <a:tc>
                  <a:txBody>
                    <a:bodyPr/>
                    <a:lstStyle/>
                    <a:p>
                      <a:pPr algn="ctr"/>
                      <a:r>
                        <a:rPr lang="fr-FR" sz="1200" dirty="0"/>
                        <a:t>- </a:t>
                      </a:r>
                      <a:endParaRPr lang="fr-FR" sz="1200" dirty="0">
                        <a:solidFill>
                          <a:srgbClr val="0070C0"/>
                        </a:solidFill>
                      </a:endParaRPr>
                    </a:p>
                  </a:txBody>
                  <a:tcPr marL="5396" marR="5396" marT="5396" marB="5396" anchor="ctr"/>
                </a:tc>
                <a:extLst>
                  <a:ext uri="{0D108BD9-81ED-4DB2-BD59-A6C34878D82A}">
                    <a16:rowId xmlns:a16="http://schemas.microsoft.com/office/drawing/2014/main" val="10007"/>
                  </a:ext>
                </a:extLst>
              </a:tr>
            </a:tbl>
          </a:graphicData>
        </a:graphic>
      </p:graphicFrame>
      <p:sp>
        <p:nvSpPr>
          <p:cNvPr id="13" name="Oval 12"/>
          <p:cNvSpPr/>
          <p:nvPr/>
        </p:nvSpPr>
        <p:spPr>
          <a:xfrm>
            <a:off x="6372200" y="5301208"/>
            <a:ext cx="2520280" cy="1440160"/>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rgbClr val="C00000"/>
                </a:solidFill>
              </a:rPr>
              <a:t>上記が最も</a:t>
            </a:r>
            <a:endParaRPr lang="en-US" altLang="ja-JP" dirty="0">
              <a:solidFill>
                <a:srgbClr val="C00000"/>
              </a:solidFill>
            </a:endParaRPr>
          </a:p>
          <a:p>
            <a:pPr algn="ctr"/>
            <a:r>
              <a:rPr lang="ja-JP" altLang="en-US" dirty="0">
                <a:solidFill>
                  <a:srgbClr val="C00000"/>
                </a:solidFill>
              </a:rPr>
              <a:t>一般的な仕上げである。</a:t>
            </a:r>
            <a:endParaRPr lang="fr-FR" dirty="0">
              <a:solidFill>
                <a:srgbClr val="C00000"/>
              </a:solidFill>
            </a:endParaRPr>
          </a:p>
        </p:txBody>
      </p:sp>
      <p:sp>
        <p:nvSpPr>
          <p:cNvPr id="6" name="Slide Number Placeholder 3">
            <a:extLst>
              <a:ext uri="{FF2B5EF4-FFF2-40B4-BE49-F238E27FC236}">
                <a16:creationId xmlns:a16="http://schemas.microsoft.com/office/drawing/2014/main" id="{7A83B479-F67B-405C-BCE8-2DECE736660E}"/>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4</a:t>
            </a:fld>
            <a:endParaRPr lang="fr-BE" dirty="0"/>
          </a:p>
        </p:txBody>
      </p:sp>
    </p:spTree>
    <p:extLst>
      <p:ext uri="{BB962C8B-B14F-4D97-AF65-F5344CB8AC3E}">
        <p14:creationId xmlns:p14="http://schemas.microsoft.com/office/powerpoint/2010/main" val="84931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一般的なミル仕上げ</a:t>
            </a:r>
            <a:endParaRPr lang="en-GB" dirty="0"/>
          </a:p>
        </p:txBody>
      </p:sp>
      <p:graphicFrame>
        <p:nvGraphicFramePr>
          <p:cNvPr id="9" name="Content Placeholder 8"/>
          <p:cNvGraphicFramePr>
            <a:graphicFrameLocks noGrp="1"/>
          </p:cNvGraphicFramePr>
          <p:nvPr>
            <p:ph idx="1"/>
          </p:nvPr>
        </p:nvGraphicFramePr>
        <p:xfrm>
          <a:off x="457200" y="1600200"/>
          <a:ext cx="8229600" cy="4419600"/>
        </p:xfrm>
        <a:graphic>
          <a:graphicData uri="http://schemas.openxmlformats.org/drawingml/2006/table">
            <a:tbl>
              <a:tblPr firstRow="1" bandRow="1">
                <a:tableStyleId>{2D5ABB26-0587-4C30-8999-92F81FD0307C}</a:tableStyleId>
              </a:tblPr>
              <a:tblGrid>
                <a:gridCol w="3106688">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4618856">
                  <a:extLst>
                    <a:ext uri="{9D8B030D-6E8A-4147-A177-3AD203B41FA5}">
                      <a16:colId xmlns:a16="http://schemas.microsoft.com/office/drawing/2014/main" val="20002"/>
                    </a:ext>
                  </a:extLst>
                </a:gridCol>
              </a:tblGrid>
              <a:tr h="37084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2B</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altLang="ja-JP" sz="1600" dirty="0"/>
                        <a:t>2D</a:t>
                      </a:r>
                      <a:r>
                        <a:rPr lang="ja-JP" altLang="en-US" sz="1600" dirty="0"/>
                        <a:t>として製造されるがよく研磨されたロールを使用した最後の軽度圧延により表面が滑らかで、反射性があり、グレーの光沢を持つ仕上げとなる。</a:t>
                      </a:r>
                    </a:p>
                    <a:p>
                      <a:pPr algn="just"/>
                      <a:r>
                        <a:rPr lang="ja-JP" altLang="en-US" sz="1600" dirty="0"/>
                        <a:t>これは今日、最も一般的に使用されている仕上げでほとんどの研磨およびブラシ仕上げのベースとなっている。</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endParaRPr lang="en-GB" sz="16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2D</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altLang="ja-JP" sz="1600" dirty="0"/>
                        <a:t>1D</a:t>
                      </a:r>
                      <a:r>
                        <a:rPr lang="ja-JP" altLang="en-US" sz="1600" dirty="0"/>
                        <a:t>よりも高級な仕上げで冷延、熱処理、酸洗の製造工程で作られる。反射性が低いマット仕上げは産業・エンジニアリング関連用途には適しているが、建築に関しては美観がそれほど重要ではない用途に適している。</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r-BE" sz="1800" dirty="0"/>
                        <a:t>2R</a:t>
                      </a:r>
                      <a:endParaRPr lang="en-GB"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ja-JP" altLang="en-US" sz="1600" dirty="0"/>
                        <a:t>研磨ロールによる冷延後に無酸素大気状態で光輝焼鈍を行なうことで物体を明確に映し出す反射性の高い仕上げが得られる。</a:t>
                      </a:r>
                    </a:p>
                    <a:p>
                      <a:pPr algn="just"/>
                      <a:r>
                        <a:rPr lang="ja-JP" altLang="en-US" sz="1600" dirty="0"/>
                        <a:t>この非常に滑らかな表面は他のミル仕上げに比べ空中の汚染物質や湿度の付着が少なく、洗浄が非常に容易でもある。</a:t>
                      </a:r>
                      <a:endParaRPr lang="en-GB"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8542" y="1671725"/>
            <a:ext cx="2889056" cy="1099524"/>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8542" y="3001252"/>
            <a:ext cx="2889056" cy="109952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8542" y="4336388"/>
            <a:ext cx="2889056" cy="110513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Slide Number Placeholder 3">
            <a:extLst>
              <a:ext uri="{FF2B5EF4-FFF2-40B4-BE49-F238E27FC236}">
                <a16:creationId xmlns:a16="http://schemas.microsoft.com/office/drawing/2014/main" id="{9C38287B-D04A-44AA-9920-56734DF13EA8}"/>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5</a:t>
            </a:fld>
            <a:endParaRPr lang="fr-BE" dirty="0"/>
          </a:p>
        </p:txBody>
      </p:sp>
    </p:spTree>
    <p:extLst>
      <p:ext uri="{BB962C8B-B14F-4D97-AF65-F5344CB8AC3E}">
        <p14:creationId xmlns:p14="http://schemas.microsoft.com/office/powerpoint/2010/main" val="2487716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特別仕上げ </a:t>
            </a:r>
            <a:r>
              <a:rPr lang="en-US" altLang="ja-JP" baseline="50000" dirty="0"/>
              <a:t>1,3</a:t>
            </a:r>
            <a:br>
              <a:rPr lang="fr-FR" dirty="0"/>
            </a:br>
            <a:r>
              <a:rPr lang="ja-JP" altLang="en-US" sz="2000" dirty="0"/>
              <a:t>規格 </a:t>
            </a:r>
            <a:r>
              <a:rPr lang="en-US" altLang="ja-JP" sz="2000" dirty="0"/>
              <a:t>EN10088-2</a:t>
            </a:r>
            <a:r>
              <a:rPr lang="ja-JP" altLang="en-US" sz="2000" dirty="0"/>
              <a:t>の表</a:t>
            </a:r>
            <a:r>
              <a:rPr lang="en-US" altLang="ja-JP" sz="2000" dirty="0"/>
              <a:t>6</a:t>
            </a:r>
            <a:r>
              <a:rPr lang="ja-JP" altLang="en-US" sz="2000" dirty="0"/>
              <a:t>に示す冷延仕上げと代表的な表面粗度値</a:t>
            </a:r>
            <a:endParaRPr lang="en-GB" sz="2000" dirty="0"/>
          </a:p>
        </p:txBody>
      </p:sp>
      <p:graphicFrame>
        <p:nvGraphicFramePr>
          <p:cNvPr id="6" name="Content Placeholder 5"/>
          <p:cNvGraphicFramePr>
            <a:graphicFrameLocks noGrp="1"/>
          </p:cNvGraphicFramePr>
          <p:nvPr>
            <p:ph idx="1"/>
          </p:nvPr>
        </p:nvGraphicFramePr>
        <p:xfrm>
          <a:off x="457200" y="1600200"/>
          <a:ext cx="8229600" cy="3971142"/>
        </p:xfrm>
        <a:graphic>
          <a:graphicData uri="http://schemas.openxmlformats.org/drawingml/2006/table">
            <a:tbl>
              <a:tblPr firstRow="1" bandRow="1">
                <a:tableStyleId>{B301B821-A1FF-4177-AEE7-76D212191A09}</a:tableStyleId>
              </a:tblPr>
              <a:tblGrid>
                <a:gridCol w="802432">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4680520">
                  <a:extLst>
                    <a:ext uri="{9D8B030D-6E8A-4147-A177-3AD203B41FA5}">
                      <a16:colId xmlns:a16="http://schemas.microsoft.com/office/drawing/2014/main" val="20002"/>
                    </a:ext>
                  </a:extLst>
                </a:gridCol>
                <a:gridCol w="874440">
                  <a:extLst>
                    <a:ext uri="{9D8B030D-6E8A-4147-A177-3AD203B41FA5}">
                      <a16:colId xmlns:a16="http://schemas.microsoft.com/office/drawing/2014/main" val="20003"/>
                    </a:ext>
                  </a:extLst>
                </a:gridCol>
              </a:tblGrid>
              <a:tr h="337657">
                <a:tc>
                  <a:txBody>
                    <a:bodyPr/>
                    <a:lstStyle/>
                    <a:p>
                      <a:pPr algn="ctr"/>
                      <a:r>
                        <a:rPr lang="ja-JP" altLang="en-US" sz="1200" dirty="0"/>
                        <a:t>記号</a:t>
                      </a:r>
                      <a:endParaRPr lang="fr-FR" sz="1200" dirty="0">
                        <a:solidFill>
                          <a:srgbClr val="0070C0"/>
                        </a:solidFill>
                      </a:endParaRPr>
                    </a:p>
                  </a:txBody>
                  <a:tcPr marL="5396" marR="5396" marT="5396" marB="5396" anchor="ctr"/>
                </a:tc>
                <a:tc>
                  <a:txBody>
                    <a:bodyPr/>
                    <a:lstStyle/>
                    <a:p>
                      <a:pPr algn="ctr"/>
                      <a:r>
                        <a:rPr lang="ja-JP" altLang="en-US" sz="1200" dirty="0"/>
                        <a:t>仕上げプロセス</a:t>
                      </a:r>
                      <a:endParaRPr lang="fr-FR" sz="1200" dirty="0">
                        <a:solidFill>
                          <a:srgbClr val="0070C0"/>
                        </a:solidFill>
                      </a:endParaRPr>
                    </a:p>
                  </a:txBody>
                  <a:tcPr marL="5396" marR="5396" marT="5396" marB="5396" anchor="ctr"/>
                </a:tc>
                <a:tc>
                  <a:txBody>
                    <a:bodyPr/>
                    <a:lstStyle/>
                    <a:p>
                      <a:pPr algn="ctr"/>
                      <a:r>
                        <a:rPr lang="ja-JP" altLang="en-US" sz="1200" dirty="0"/>
                        <a:t>特記事項</a:t>
                      </a:r>
                      <a:endParaRPr lang="fr-FR" sz="1200" dirty="0">
                        <a:solidFill>
                          <a:srgbClr val="0070C0"/>
                        </a:solidFill>
                      </a:endParaRPr>
                    </a:p>
                  </a:txBody>
                  <a:tcPr marL="5396" marR="5396" marT="5396" marB="5396" anchor="ctr"/>
                </a:tc>
                <a:tc>
                  <a:txBody>
                    <a:bodyPr/>
                    <a:lstStyle/>
                    <a:p>
                      <a:pPr algn="ctr"/>
                      <a:r>
                        <a:rPr lang="ja-JP" altLang="en-US" sz="1200" dirty="0"/>
                        <a:t>代表的</a:t>
                      </a:r>
                      <a:endParaRPr lang="en-US" altLang="ja-JP" sz="1200" dirty="0"/>
                    </a:p>
                    <a:p>
                      <a:pPr algn="ctr"/>
                      <a:r>
                        <a:rPr lang="ja-JP" altLang="en-US" sz="1200" dirty="0"/>
                        <a:t>表面粗度値</a:t>
                      </a:r>
                    </a:p>
                    <a:p>
                      <a:pPr algn="ctr"/>
                      <a:r>
                        <a:rPr lang="fr-FR" sz="1200" dirty="0"/>
                        <a:t> </a:t>
                      </a:r>
                      <a:r>
                        <a:rPr lang="el-GR" sz="1200" dirty="0"/>
                        <a:t>μ</a:t>
                      </a:r>
                      <a:r>
                        <a:rPr lang="fr-FR" sz="1200" dirty="0"/>
                        <a:t>m</a:t>
                      </a:r>
                      <a:endParaRPr lang="fr-FR" sz="1200" dirty="0">
                        <a:solidFill>
                          <a:srgbClr val="0070C0"/>
                        </a:solidFill>
                      </a:endParaRPr>
                    </a:p>
                  </a:txBody>
                  <a:tcPr marL="5396" marR="5396" marT="5396" marB="5396" anchor="ctr"/>
                </a:tc>
                <a:extLst>
                  <a:ext uri="{0D108BD9-81ED-4DB2-BD59-A6C34878D82A}">
                    <a16:rowId xmlns:a16="http://schemas.microsoft.com/office/drawing/2014/main" val="10000"/>
                  </a:ext>
                </a:extLst>
              </a:tr>
              <a:tr h="337657">
                <a:tc>
                  <a:txBody>
                    <a:bodyPr/>
                    <a:lstStyle/>
                    <a:p>
                      <a:r>
                        <a:rPr lang="fr-FR" sz="1100" dirty="0"/>
                        <a:t>1G or 2G </a:t>
                      </a:r>
                      <a:endParaRPr lang="fr-FR" sz="1100" dirty="0">
                        <a:solidFill>
                          <a:srgbClr val="0070C0"/>
                        </a:solidFill>
                      </a:endParaRPr>
                    </a:p>
                  </a:txBody>
                  <a:tcPr marL="4947" marR="4947" marT="4947" marB="4947" anchor="ctr"/>
                </a:tc>
                <a:tc>
                  <a:txBody>
                    <a:bodyPr/>
                    <a:lstStyle/>
                    <a:p>
                      <a:pPr algn="l"/>
                      <a:r>
                        <a:rPr lang="ja-JP" altLang="en-US" sz="1100" dirty="0"/>
                        <a:t>研削</a:t>
                      </a:r>
                      <a:endParaRPr lang="fr-FR" sz="1100" dirty="0">
                        <a:solidFill>
                          <a:srgbClr val="0070C0"/>
                        </a:solidFill>
                      </a:endParaRPr>
                    </a:p>
                  </a:txBody>
                  <a:tcPr marL="4947" marR="4947" marT="4947" marB="4947" anchor="ctr"/>
                </a:tc>
                <a:tc>
                  <a:txBody>
                    <a:bodyPr/>
                    <a:lstStyle/>
                    <a:p>
                      <a:r>
                        <a:rPr lang="ja-JP" altLang="en-US" sz="1100" dirty="0"/>
                        <a:t>ミル仕上げ「１」「２」がベースとなる。テクスチャーは一方向で、反射性は低い。</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1"/>
                  </a:ext>
                </a:extLst>
              </a:tr>
              <a:tr h="337657">
                <a:tc>
                  <a:txBody>
                    <a:bodyPr/>
                    <a:lstStyle/>
                    <a:p>
                      <a:r>
                        <a:rPr lang="fr-FR" sz="1100" dirty="0"/>
                        <a:t>1J or 2J </a:t>
                      </a:r>
                      <a:endParaRPr lang="fr-FR" sz="1100" dirty="0">
                        <a:solidFill>
                          <a:srgbClr val="0070C0"/>
                        </a:solidFill>
                      </a:endParaRPr>
                    </a:p>
                  </a:txBody>
                  <a:tcPr marL="4947" marR="4947" marT="4947" marB="4947" anchor="ctr"/>
                </a:tc>
                <a:tc>
                  <a:txBody>
                    <a:bodyPr/>
                    <a:lstStyle/>
                    <a:p>
                      <a:pPr algn="l"/>
                      <a:r>
                        <a:rPr lang="ja-JP" altLang="en-US" sz="1100" dirty="0"/>
                        <a:t>ブラシまたはダル研磨</a:t>
                      </a:r>
                      <a:endParaRPr lang="fr-FR" sz="1100" dirty="0">
                        <a:solidFill>
                          <a:srgbClr val="0070C0"/>
                        </a:solidFill>
                      </a:endParaRPr>
                    </a:p>
                  </a:txBody>
                  <a:tcPr marL="4947" marR="4947" marT="4947" marB="4947" anchor="ctr"/>
                </a:tc>
                <a:tc>
                  <a:txBody>
                    <a:bodyPr/>
                    <a:lstStyle/>
                    <a:p>
                      <a:r>
                        <a:rPr lang="ja-JP" altLang="en-US" sz="1100" dirty="0"/>
                        <a:t>ミル仕上げ「１」「２」がベースとなる。</a:t>
                      </a:r>
                      <a:r>
                        <a:rPr lang="en-US" altLang="ja-JP" sz="1100" dirty="0"/>
                        <a:t>G</a:t>
                      </a:r>
                      <a:r>
                        <a:rPr lang="ja-JP" altLang="en-US" sz="1100" dirty="0"/>
                        <a:t>よりは表面が滑らかでテクスチャーは一方向、反射性は低い。</a:t>
                      </a:r>
                      <a:endParaRPr lang="en-US" sz="1100" dirty="0">
                        <a:solidFill>
                          <a:srgbClr val="0070C0"/>
                        </a:solidFill>
                      </a:endParaRPr>
                    </a:p>
                  </a:txBody>
                  <a:tcPr marL="4947" marR="4947" marT="4947" marB="4947" anchor="ctr"/>
                </a:tc>
                <a:tc>
                  <a:txBody>
                    <a:bodyPr/>
                    <a:lstStyle/>
                    <a:p>
                      <a:pPr algn="ctr"/>
                      <a:r>
                        <a:rPr lang="fr-FR" sz="1100" dirty="0"/>
                        <a:t>0.2-1.0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2"/>
                  </a:ext>
                </a:extLst>
              </a:tr>
              <a:tr h="502039">
                <a:tc>
                  <a:txBody>
                    <a:bodyPr/>
                    <a:lstStyle/>
                    <a:p>
                      <a:r>
                        <a:rPr lang="fr-FR" sz="1100" dirty="0"/>
                        <a:t>1K or 2K </a:t>
                      </a:r>
                      <a:endParaRPr lang="fr-FR" sz="1100" dirty="0">
                        <a:solidFill>
                          <a:srgbClr val="0070C0"/>
                        </a:solidFill>
                      </a:endParaRPr>
                    </a:p>
                  </a:txBody>
                  <a:tcPr marL="4947" marR="4947" marT="4947" marB="4947" anchor="ctr"/>
                </a:tc>
                <a:tc>
                  <a:txBody>
                    <a:bodyPr/>
                    <a:lstStyle/>
                    <a:p>
                      <a:pPr algn="l"/>
                      <a:r>
                        <a:rPr lang="ja-JP" altLang="en-US" sz="1100" dirty="0"/>
                        <a:t>サテン研磨</a:t>
                      </a:r>
                      <a:endParaRPr lang="fr-FR" sz="1100" dirty="0">
                        <a:solidFill>
                          <a:srgbClr val="0070C0"/>
                        </a:solidFill>
                      </a:endParaRPr>
                    </a:p>
                  </a:txBody>
                  <a:tcPr marL="4947" marR="4947" marT="4947" marB="4947" anchor="ctr"/>
                </a:tc>
                <a:tc>
                  <a:txBody>
                    <a:bodyPr/>
                    <a:lstStyle/>
                    <a:p>
                      <a:r>
                        <a:rPr lang="ja-JP" altLang="en-US" sz="1100" dirty="0"/>
                        <a:t>ミル仕上げ「１」「２」がベースとなる。ほとんどの屋外使用に適する耐食性があり、反射性が低い特別仕上げの中では表面が最も滑らか。</a:t>
                      </a:r>
                      <a:endParaRPr lang="en-US" sz="1100" dirty="0">
                        <a:solidFill>
                          <a:srgbClr val="0070C0"/>
                        </a:solidFill>
                      </a:endParaRPr>
                    </a:p>
                  </a:txBody>
                  <a:tcPr marL="4947" marR="4947" marT="4947" marB="4947" anchor="ctr"/>
                </a:tc>
                <a:tc>
                  <a:txBody>
                    <a:bodyPr/>
                    <a:lstStyle/>
                    <a:p>
                      <a:pPr algn="ctr"/>
                      <a:r>
                        <a:rPr lang="fr-FR" sz="1100" dirty="0"/>
                        <a:t>&lt;</a:t>
                      </a:r>
                      <a:r>
                        <a:rPr lang="fr-FR" sz="1100" baseline="0" dirty="0"/>
                        <a:t> </a:t>
                      </a:r>
                      <a:r>
                        <a:rPr lang="fr-FR" sz="1100" dirty="0"/>
                        <a:t>0.5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3"/>
                  </a:ext>
                </a:extLst>
              </a:tr>
              <a:tr h="337657">
                <a:tc>
                  <a:txBody>
                    <a:bodyPr/>
                    <a:lstStyle/>
                    <a:p>
                      <a:r>
                        <a:rPr lang="fr-FR" sz="1100" dirty="0"/>
                        <a:t>1P or 2P </a:t>
                      </a:r>
                      <a:endParaRPr lang="fr-FR" sz="1100" dirty="0">
                        <a:solidFill>
                          <a:srgbClr val="0070C0"/>
                        </a:solidFill>
                      </a:endParaRPr>
                    </a:p>
                  </a:txBody>
                  <a:tcPr marL="4947" marR="4947" marT="4947" marB="4947" anchor="ctr"/>
                </a:tc>
                <a:tc>
                  <a:txBody>
                    <a:bodyPr/>
                    <a:lstStyle/>
                    <a:p>
                      <a:pPr algn="l"/>
                      <a:r>
                        <a:rPr lang="ja-JP" altLang="en-US" sz="1100" dirty="0"/>
                        <a:t>光輝研磨</a:t>
                      </a:r>
                      <a:endParaRPr lang="fr-FR" sz="1100" dirty="0">
                        <a:solidFill>
                          <a:srgbClr val="0070C0"/>
                        </a:solidFill>
                      </a:endParaRPr>
                    </a:p>
                  </a:txBody>
                  <a:tcPr marL="4947" marR="4947" marT="4947" marB="4947" anchor="ctr"/>
                </a:tc>
                <a:tc>
                  <a:txBody>
                    <a:bodyPr/>
                    <a:lstStyle/>
                    <a:p>
                      <a:r>
                        <a:rPr lang="ja-JP" altLang="en-US" sz="1100" dirty="0"/>
                        <a:t>ミル仕上げ「１」「２」がベースとなる。機械研磨を行なった反射仕上げ。鏡面仕上げにもなる。</a:t>
                      </a:r>
                      <a:endParaRPr lang="en-US" sz="1100" dirty="0">
                        <a:solidFill>
                          <a:srgbClr val="0070C0"/>
                        </a:solidFill>
                      </a:endParaRPr>
                    </a:p>
                  </a:txBody>
                  <a:tcPr marL="4947" marR="4947" marT="4947" marB="4947" anchor="ctr"/>
                </a:tc>
                <a:tc>
                  <a:txBody>
                    <a:bodyPr/>
                    <a:lstStyle/>
                    <a:p>
                      <a:pPr algn="ctr"/>
                      <a:r>
                        <a:rPr lang="fr-FR" sz="1100" dirty="0"/>
                        <a:t>&lt; 0.1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4"/>
                  </a:ext>
                </a:extLst>
              </a:tr>
              <a:tr h="337657">
                <a:tc>
                  <a:txBody>
                    <a:bodyPr/>
                    <a:lstStyle/>
                    <a:p>
                      <a:r>
                        <a:rPr lang="fr-FR" sz="1100" dirty="0"/>
                        <a:t>2F </a:t>
                      </a:r>
                      <a:endParaRPr lang="fr-FR" sz="1100" dirty="0">
                        <a:solidFill>
                          <a:srgbClr val="0070C0"/>
                        </a:solidFill>
                      </a:endParaRPr>
                    </a:p>
                  </a:txBody>
                  <a:tcPr marL="4947" marR="4947" marT="4947" marB="4947" anchor="ctr"/>
                </a:tc>
                <a:tc>
                  <a:txBody>
                    <a:bodyPr/>
                    <a:lstStyle/>
                    <a:p>
                      <a:pPr algn="l"/>
                      <a:r>
                        <a:rPr lang="ja-JP" altLang="en-US" sz="1100" dirty="0"/>
                        <a:t>冷延、熱処理、粗度の高いロールでスキンパス</a:t>
                      </a:r>
                      <a:endParaRPr lang="en-US" sz="1100" dirty="0">
                        <a:solidFill>
                          <a:srgbClr val="0070C0"/>
                        </a:solidFill>
                      </a:endParaRPr>
                    </a:p>
                  </a:txBody>
                  <a:tcPr marL="4947" marR="4947" marT="4947" marB="4947" anchor="ctr"/>
                </a:tc>
                <a:tc>
                  <a:txBody>
                    <a:bodyPr/>
                    <a:lstStyle/>
                    <a:p>
                      <a:r>
                        <a:rPr lang="ja-JP" altLang="en-US" sz="1100" dirty="0"/>
                        <a:t>均一の非反射性マット仕上げ、ミル仕上げ「２</a:t>
                      </a:r>
                      <a:r>
                        <a:rPr lang="en-US" altLang="ja-JP" sz="1100" dirty="0"/>
                        <a:t>B</a:t>
                      </a:r>
                      <a:r>
                        <a:rPr lang="ja-JP" altLang="en-US" sz="1100" dirty="0"/>
                        <a:t>」「２</a:t>
                      </a:r>
                      <a:r>
                        <a:rPr lang="en-US" altLang="ja-JP" sz="1100" dirty="0"/>
                        <a:t>R</a:t>
                      </a:r>
                      <a:r>
                        <a:rPr lang="ja-JP" altLang="en-US" sz="1100" dirty="0"/>
                        <a:t>」がベースとなるもなる。</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5"/>
                  </a:ext>
                </a:extLst>
              </a:tr>
              <a:tr h="502039">
                <a:tc>
                  <a:txBody>
                    <a:bodyPr/>
                    <a:lstStyle/>
                    <a:p>
                      <a:r>
                        <a:rPr lang="fr-FR" sz="1100" dirty="0"/>
                        <a:t>1M or 2M </a:t>
                      </a:r>
                      <a:endParaRPr lang="fr-FR" sz="1100" dirty="0">
                        <a:solidFill>
                          <a:srgbClr val="0070C0"/>
                        </a:solidFill>
                      </a:endParaRPr>
                    </a:p>
                  </a:txBody>
                  <a:tcPr marL="4947" marR="4947" marT="4947" marB="4947" anchor="ctr"/>
                </a:tc>
                <a:tc>
                  <a:txBody>
                    <a:bodyPr/>
                    <a:lstStyle/>
                    <a:p>
                      <a:pPr algn="l"/>
                      <a:r>
                        <a:rPr lang="ja-JP" altLang="en-US" sz="1100" dirty="0"/>
                        <a:t>パターン仕上げ</a:t>
                      </a:r>
                      <a:endParaRPr lang="fr-FR" sz="1100" dirty="0">
                        <a:solidFill>
                          <a:srgbClr val="0070C0"/>
                        </a:solidFill>
                      </a:endParaRPr>
                    </a:p>
                  </a:txBody>
                  <a:tcPr marL="4947" marR="4947" marT="4947" marB="4947" anchor="ctr"/>
                </a:tc>
                <a:tc>
                  <a:txBody>
                    <a:bodyPr/>
                    <a:lstStyle/>
                    <a:p>
                      <a:r>
                        <a:rPr lang="ja-JP" altLang="en-US" sz="1100" dirty="0"/>
                        <a:t>ミル仕上げ「１」「２」がベースとなる。片面だけパターン仕上げし、パターンには「チェッカー」プレート（</a:t>
                      </a:r>
                      <a:r>
                        <a:rPr lang="en-US" altLang="ja-JP" sz="1100" dirty="0"/>
                        <a:t>“1”</a:t>
                      </a:r>
                      <a:r>
                        <a:rPr lang="ja-JP" altLang="en-US" sz="1100" dirty="0"/>
                        <a:t>　ミル仕上げ）やテクスチャーの細かい仕上げ（</a:t>
                      </a:r>
                      <a:r>
                        <a:rPr lang="en-US" altLang="ja-JP" sz="1100" dirty="0"/>
                        <a:t>“2”</a:t>
                      </a:r>
                      <a:r>
                        <a:rPr lang="ja-JP" altLang="en-US" sz="1100" dirty="0"/>
                        <a:t>　ミル仕上げ）等がある。</a:t>
                      </a: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6"/>
                  </a:ext>
                </a:extLst>
              </a:tr>
              <a:tr h="333330">
                <a:tc>
                  <a:txBody>
                    <a:bodyPr/>
                    <a:lstStyle/>
                    <a:p>
                      <a:r>
                        <a:rPr lang="fr-FR" sz="1100" dirty="0"/>
                        <a:t>2W </a:t>
                      </a:r>
                      <a:endParaRPr lang="fr-FR" sz="1100" dirty="0">
                        <a:solidFill>
                          <a:srgbClr val="0070C0"/>
                        </a:solidFill>
                      </a:endParaRPr>
                    </a:p>
                  </a:txBody>
                  <a:tcPr marL="4947" marR="4947" marT="4947" marB="4947" anchor="ctr"/>
                </a:tc>
                <a:tc>
                  <a:txBody>
                    <a:bodyPr/>
                    <a:lstStyle/>
                    <a:p>
                      <a:pPr algn="l"/>
                      <a:r>
                        <a:rPr lang="ja-JP" altLang="en-US" sz="1100" dirty="0"/>
                        <a:t>段面仕上げ</a:t>
                      </a:r>
                      <a:endParaRPr lang="fr-FR" sz="1100" dirty="0">
                        <a:solidFill>
                          <a:srgbClr val="0070C0"/>
                        </a:solidFill>
                      </a:endParaRPr>
                    </a:p>
                  </a:txBody>
                  <a:tcPr marL="4947" marR="4947" marT="4947" marB="4947" anchor="ctr"/>
                </a:tc>
                <a:tc>
                  <a:txBody>
                    <a:bodyPr/>
                    <a:lstStyle/>
                    <a:p>
                      <a:r>
                        <a:rPr lang="ja-JP" altLang="en-US" sz="1100" dirty="0"/>
                        <a:t>段付きロールを使用（例えば台形や正弦形）。</a:t>
                      </a:r>
                      <a:endParaRPr lang="fr-FR"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7"/>
                  </a:ext>
                </a:extLst>
              </a:tr>
              <a:tr h="337657">
                <a:tc>
                  <a:txBody>
                    <a:bodyPr/>
                    <a:lstStyle/>
                    <a:p>
                      <a:r>
                        <a:rPr lang="fr-FR" sz="1100" dirty="0"/>
                        <a:t>2L </a:t>
                      </a:r>
                      <a:endParaRPr lang="fr-FR" sz="1100" dirty="0">
                        <a:solidFill>
                          <a:srgbClr val="0070C0"/>
                        </a:solidFill>
                      </a:endParaRPr>
                    </a:p>
                  </a:txBody>
                  <a:tcPr marL="4947" marR="4947" marT="4947" marB="4947" anchor="ctr"/>
                </a:tc>
                <a:tc>
                  <a:txBody>
                    <a:bodyPr/>
                    <a:lstStyle/>
                    <a:p>
                      <a:pPr algn="l"/>
                      <a:r>
                        <a:rPr lang="ja-JP" altLang="en-US" sz="1100" dirty="0"/>
                        <a:t>着色仕上げ</a:t>
                      </a:r>
                      <a:endParaRPr lang="fr-FR" sz="1100" dirty="0">
                        <a:solidFill>
                          <a:srgbClr val="0070C0"/>
                        </a:solidFill>
                      </a:endParaRPr>
                    </a:p>
                  </a:txBody>
                  <a:tcPr marL="4947" marR="4947" marT="4947" marB="4947" anchor="ctr"/>
                </a:tc>
                <a:tc>
                  <a:txBody>
                    <a:bodyPr/>
                    <a:lstStyle/>
                    <a:p>
                      <a:r>
                        <a:rPr lang="ja-JP" altLang="en-US" sz="1100" dirty="0"/>
                        <a:t>平板</a:t>
                      </a:r>
                      <a:r>
                        <a:rPr lang="en-US" altLang="ja-JP" sz="1100" dirty="0"/>
                        <a:t>(2R, 2P </a:t>
                      </a:r>
                      <a:r>
                        <a:rPr lang="ja-JP" altLang="en-US" sz="1100" dirty="0"/>
                        <a:t>または </a:t>
                      </a:r>
                      <a:r>
                        <a:rPr lang="en-US" altLang="ja-JP" sz="1100" dirty="0"/>
                        <a:t>2K </a:t>
                      </a:r>
                      <a:r>
                        <a:rPr lang="ja-JP" altLang="en-US" sz="1100" dirty="0"/>
                        <a:t>仕上げ</a:t>
                      </a:r>
                      <a:r>
                        <a:rPr lang="en-US" altLang="ja-JP" sz="1100" dirty="0"/>
                        <a:t>)</a:t>
                      </a:r>
                      <a:r>
                        <a:rPr lang="ja-JP" altLang="en-US" sz="1100" dirty="0"/>
                        <a:t>またはパターン鋼板</a:t>
                      </a:r>
                      <a:r>
                        <a:rPr lang="en-US" altLang="ja-JP" sz="1100" dirty="0"/>
                        <a:t>(2M</a:t>
                      </a:r>
                      <a:r>
                        <a:rPr lang="ja-JP" altLang="en-US" sz="1100" dirty="0"/>
                        <a:t>仕上げ</a:t>
                      </a:r>
                      <a:r>
                        <a:rPr lang="en-US" altLang="ja-JP" sz="1100" dirty="0"/>
                        <a:t>) </a:t>
                      </a:r>
                      <a:r>
                        <a:rPr lang="ja-JP" altLang="en-US" sz="1100" dirty="0"/>
                        <a:t>に着色したもので様々な色彩の製品が入手可能。</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8"/>
                  </a:ext>
                </a:extLst>
              </a:tr>
              <a:tr h="337657">
                <a:tc>
                  <a:txBody>
                    <a:bodyPr/>
                    <a:lstStyle/>
                    <a:p>
                      <a:r>
                        <a:rPr lang="fr-FR" sz="1100" dirty="0"/>
                        <a:t>1S or 2S </a:t>
                      </a:r>
                      <a:endParaRPr lang="fr-FR" sz="1100" dirty="0">
                        <a:solidFill>
                          <a:srgbClr val="0070C0"/>
                        </a:solidFill>
                      </a:endParaRPr>
                    </a:p>
                  </a:txBody>
                  <a:tcPr marL="4947" marR="4947" marT="4947" marB="4947" anchor="ctr"/>
                </a:tc>
                <a:tc>
                  <a:txBody>
                    <a:bodyPr/>
                    <a:lstStyle/>
                    <a:p>
                      <a:pPr algn="l"/>
                      <a:r>
                        <a:rPr lang="ja-JP" altLang="en-US" sz="1100" dirty="0"/>
                        <a:t>表面処理仕上げ</a:t>
                      </a:r>
                      <a:endParaRPr lang="fr-FR" sz="1100" dirty="0">
                        <a:solidFill>
                          <a:srgbClr val="0070C0"/>
                        </a:solidFill>
                      </a:endParaRPr>
                    </a:p>
                  </a:txBody>
                  <a:tcPr marL="4947" marR="4947" marT="4947" marB="4947" anchor="ctr"/>
                </a:tc>
                <a:tc>
                  <a:txBody>
                    <a:bodyPr/>
                    <a:lstStyle/>
                    <a:p>
                      <a:r>
                        <a:rPr lang="ja-JP" altLang="en-US" sz="1100" dirty="0"/>
                        <a:t>ミル仕上げ「１」「２」がベースとなる。通常は錫、アルミまたはチタンなどの金属メッキで片面のみ表面処理。</a:t>
                      </a:r>
                      <a:endParaRPr lang="en-US" sz="1100" dirty="0">
                        <a:solidFill>
                          <a:srgbClr val="0070C0"/>
                        </a:solidFill>
                      </a:endParaRPr>
                    </a:p>
                  </a:txBody>
                  <a:tcPr marL="4947" marR="4947" marT="4947" marB="4947" anchor="ctr"/>
                </a:tc>
                <a:tc>
                  <a:txBody>
                    <a:bodyPr/>
                    <a:lstStyle/>
                    <a:p>
                      <a:pPr algn="ctr"/>
                      <a:r>
                        <a:rPr lang="fr-FR" sz="1100" dirty="0"/>
                        <a:t>- </a:t>
                      </a:r>
                      <a:endParaRPr lang="fr-FR" sz="1100" dirty="0">
                        <a:solidFill>
                          <a:srgbClr val="0070C0"/>
                        </a:solidFill>
                      </a:endParaRPr>
                    </a:p>
                  </a:txBody>
                  <a:tcPr marL="4947" marR="4947" marT="4947" marB="4947" anchor="ctr"/>
                </a:tc>
                <a:extLst>
                  <a:ext uri="{0D108BD9-81ED-4DB2-BD59-A6C34878D82A}">
                    <a16:rowId xmlns:a16="http://schemas.microsoft.com/office/drawing/2014/main" val="10009"/>
                  </a:ext>
                </a:extLst>
              </a:tr>
            </a:tbl>
          </a:graphicData>
        </a:graphic>
      </p:graphicFrame>
      <p:sp>
        <p:nvSpPr>
          <p:cNvPr id="7" name="Oval 6"/>
          <p:cNvSpPr/>
          <p:nvPr/>
        </p:nvSpPr>
        <p:spPr>
          <a:xfrm>
            <a:off x="6372200" y="5445224"/>
            <a:ext cx="2376264" cy="1152128"/>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a:solidFill>
                  <a:srgbClr val="C00000"/>
                </a:solidFill>
              </a:rPr>
              <a:t>多様な特別</a:t>
            </a:r>
            <a:endParaRPr lang="en-US" altLang="ja-JP" dirty="0">
              <a:solidFill>
                <a:srgbClr val="C00000"/>
              </a:solidFill>
            </a:endParaRPr>
          </a:p>
          <a:p>
            <a:pPr algn="ctr"/>
            <a:r>
              <a:rPr lang="ja-JP" altLang="en-US" dirty="0">
                <a:solidFill>
                  <a:srgbClr val="C00000"/>
                </a:solidFill>
              </a:rPr>
              <a:t>仕上げが入手可能</a:t>
            </a:r>
            <a:endParaRPr lang="fr-FR" dirty="0">
              <a:solidFill>
                <a:srgbClr val="C00000"/>
              </a:solidFill>
            </a:endParaRPr>
          </a:p>
        </p:txBody>
      </p:sp>
      <p:sp>
        <p:nvSpPr>
          <p:cNvPr id="8" name="Slide Number Placeholder 3">
            <a:extLst>
              <a:ext uri="{FF2B5EF4-FFF2-40B4-BE49-F238E27FC236}">
                <a16:creationId xmlns:a16="http://schemas.microsoft.com/office/drawing/2014/main" id="{BB5D07D5-6300-4641-83F6-52C3A554526C}"/>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6</a:t>
            </a:fld>
            <a:endParaRPr lang="fr-BE" dirty="0"/>
          </a:p>
        </p:txBody>
      </p:sp>
    </p:spTree>
    <p:extLst>
      <p:ext uri="{BB962C8B-B14F-4D97-AF65-F5344CB8AC3E}">
        <p14:creationId xmlns:p14="http://schemas.microsoft.com/office/powerpoint/2010/main" val="198688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ja-JP" altLang="en-US" dirty="0"/>
              <a:t>パターン仕上げ </a:t>
            </a:r>
            <a:r>
              <a:rPr lang="en-US" altLang="ja-JP" baseline="50000" dirty="0"/>
              <a:t>4,5,7</a:t>
            </a:r>
            <a:br>
              <a:rPr lang="fr-FR" dirty="0"/>
            </a:br>
            <a:r>
              <a:rPr lang="en-US" altLang="ja-JP" sz="2200" dirty="0"/>
              <a:t>2M</a:t>
            </a:r>
            <a:r>
              <a:rPr lang="ja-JP" altLang="en-US" sz="2200" dirty="0"/>
              <a:t>に分類される片面のみパターン仕上げを施した鋼板の用途例を</a:t>
            </a:r>
            <a:br>
              <a:rPr lang="en-US" altLang="ja-JP" sz="2200" dirty="0"/>
            </a:br>
            <a:r>
              <a:rPr lang="ja-JP" altLang="en-US" sz="2200" dirty="0"/>
              <a:t>以下にいくつか示す。多様なパターンが入手可能。</a:t>
            </a:r>
            <a:endParaRPr lang="en-GB" sz="2200" dirty="0"/>
          </a:p>
        </p:txBody>
      </p:sp>
      <p:graphicFrame>
        <p:nvGraphicFramePr>
          <p:cNvPr id="6" name="Content Placeholder 5"/>
          <p:cNvGraphicFramePr>
            <a:graphicFrameLocks noGrp="1"/>
          </p:cNvGraphicFramePr>
          <p:nvPr>
            <p:ph idx="1"/>
          </p:nvPr>
        </p:nvGraphicFramePr>
        <p:xfrm>
          <a:off x="457200" y="1556792"/>
          <a:ext cx="8229600" cy="4752528"/>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188132">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88132">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88132">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188132">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8265" y="1621237"/>
            <a:ext cx="2729087" cy="102659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58265" y="2827346"/>
            <a:ext cx="2729087" cy="102659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8265" y="4033458"/>
            <a:ext cx="2729087" cy="1054645"/>
          </a:xfrm>
          <a:prstGeom prst="rect">
            <a:avLst/>
          </a:prstGeom>
          <a:noFill/>
          <a:ln w="317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58265" y="5224290"/>
            <a:ext cx="2729087" cy="101943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4644009" y="2827346"/>
            <a:ext cx="2748382" cy="102659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44008" y="1621237"/>
            <a:ext cx="2748382" cy="102659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2"/>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4644009" y="4033458"/>
            <a:ext cx="2748382" cy="105464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644009" y="5224290"/>
            <a:ext cx="2748382" cy="1019435"/>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5" name="Slide Number Placeholder 3">
            <a:extLst>
              <a:ext uri="{FF2B5EF4-FFF2-40B4-BE49-F238E27FC236}">
                <a16:creationId xmlns:a16="http://schemas.microsoft.com/office/drawing/2014/main" id="{A9543400-6F17-4A9F-AEE9-B2B81AA063A2}"/>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7</a:t>
            </a:fld>
            <a:endParaRPr lang="fr-BE" dirty="0"/>
          </a:p>
        </p:txBody>
      </p:sp>
    </p:spTree>
    <p:extLst>
      <p:ext uri="{BB962C8B-B14F-4D97-AF65-F5344CB8AC3E}">
        <p14:creationId xmlns:p14="http://schemas.microsoft.com/office/powerpoint/2010/main" val="398368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ja-JP" altLang="en-US" dirty="0"/>
              <a:t>着色仕上げ</a:t>
            </a:r>
            <a:r>
              <a:rPr lang="en-US" altLang="ja-JP" baseline="30000" dirty="0"/>
              <a:t>4,5,7</a:t>
            </a:r>
            <a:br>
              <a:rPr lang="fr-FR" dirty="0"/>
            </a:br>
            <a:r>
              <a:rPr lang="ja-JP" altLang="en-US" sz="2400" dirty="0"/>
              <a:t>ステンレスを電解着色して得られる色彩効果</a:t>
            </a:r>
            <a:endParaRPr lang="en-GB" sz="2400" dirty="0"/>
          </a:p>
        </p:txBody>
      </p:sp>
      <p:pic>
        <p:nvPicPr>
          <p:cNvPr id="7"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a:ext>
            </a:extLst>
          </a:blip>
          <a:srcRect/>
          <a:stretch/>
        </p:blipFill>
        <p:spPr bwMode="auto">
          <a:xfrm>
            <a:off x="5115665" y="2349001"/>
            <a:ext cx="3553836"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563905" y="2349000"/>
            <a:ext cx="3576047" cy="3960320"/>
            <a:chOff x="707921" y="2349000"/>
            <a:chExt cx="3576047" cy="3960320"/>
          </a:xfrm>
        </p:grpSpPr>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707922" y="2349000"/>
              <a:ext cx="3576046" cy="108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707922" y="5227771"/>
              <a:ext cx="3576045" cy="1081549"/>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707921" y="3787612"/>
              <a:ext cx="3576045" cy="1081548"/>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9"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115665" y="3767947"/>
            <a:ext cx="3560791" cy="1101213"/>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Slide Number Placeholder 3">
            <a:extLst>
              <a:ext uri="{FF2B5EF4-FFF2-40B4-BE49-F238E27FC236}">
                <a16:creationId xmlns:a16="http://schemas.microsoft.com/office/drawing/2014/main" id="{D592A4DC-86C0-4AA2-BE8F-26480F5C89BB}"/>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8</a:t>
            </a:fld>
            <a:endParaRPr lang="fr-BE" dirty="0"/>
          </a:p>
        </p:txBody>
      </p:sp>
    </p:spTree>
    <p:extLst>
      <p:ext uri="{BB962C8B-B14F-4D97-AF65-F5344CB8AC3E}">
        <p14:creationId xmlns:p14="http://schemas.microsoft.com/office/powerpoint/2010/main" val="24558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92088"/>
          </a:xfrm>
        </p:spPr>
        <p:txBody>
          <a:bodyPr/>
          <a:lstStyle/>
          <a:p>
            <a:r>
              <a:rPr lang="ja-JP" altLang="en-US" dirty="0"/>
              <a:t>エッチング・パターン仕上げ</a:t>
            </a:r>
            <a:r>
              <a:rPr lang="en-US" altLang="ja-JP" baseline="30000" dirty="0"/>
              <a:t>4,5,7</a:t>
            </a:r>
            <a:endParaRPr lang="en-GB" baseline="30000" dirty="0"/>
          </a:p>
        </p:txBody>
      </p:sp>
      <p:sp>
        <p:nvSpPr>
          <p:cNvPr id="5" name="Content Placeholder 4"/>
          <p:cNvSpPr>
            <a:spLocks noGrp="1"/>
          </p:cNvSpPr>
          <p:nvPr>
            <p:ph idx="1"/>
          </p:nvPr>
        </p:nvSpPr>
        <p:spPr>
          <a:xfrm>
            <a:off x="457200" y="908720"/>
            <a:ext cx="8229600" cy="792088"/>
          </a:xfrm>
        </p:spPr>
        <p:txBody>
          <a:bodyPr>
            <a:noAutofit/>
          </a:bodyPr>
          <a:lstStyle/>
          <a:p>
            <a:pPr marL="0" indent="0">
              <a:buNone/>
            </a:pPr>
            <a:r>
              <a:rPr lang="ja-JP" altLang="en-US" sz="1400" dirty="0"/>
              <a:t>シルク・スクリーンとフォトレジスト・プロセスはステンレス表面にあらゆる模様を転写するために開発された技術で、このプロセスの後にステンレス表面を酸でエッチングすると転写された模様が現れる。酸によるエッチングは表面の鋼を少量取り除くプロセスである。エッチングされた表面はダルで若干粗めに見え、これがエッチングされない研磨またはサテン仕上げの部分とほどよいコントラストを作り出す。表面に電解・化学着色を施す場合はエッチングの前、後どちらでも可能である。</a:t>
            </a:r>
            <a:endParaRPr lang="en-GB" sz="1400" dirty="0"/>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28554" y="2352160"/>
            <a:ext cx="3731598" cy="107296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nvGrpSpPr>
          <p:cNvPr id="3" name="Group 2"/>
          <p:cNvGrpSpPr/>
          <p:nvPr/>
        </p:nvGrpSpPr>
        <p:grpSpPr>
          <a:xfrm>
            <a:off x="5044734" y="2352161"/>
            <a:ext cx="3631722" cy="2506555"/>
            <a:chOff x="4692769" y="2352161"/>
            <a:chExt cx="3631722" cy="2506555"/>
          </a:xfrm>
        </p:grpSpPr>
        <p:pic>
          <p:nvPicPr>
            <p:cNvPr id="8"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4692769" y="3789040"/>
              <a:ext cx="3631722" cy="106967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692769" y="2352161"/>
              <a:ext cx="3631721" cy="107684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pic>
        <p:nvPicPr>
          <p:cNvPr id="6" name="Picture 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31638" y="3789040"/>
            <a:ext cx="3731598" cy="106967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28554" y="5222393"/>
            <a:ext cx="3734682" cy="1086927"/>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3">
            <a:extLst>
              <a:ext uri="{FF2B5EF4-FFF2-40B4-BE49-F238E27FC236}">
                <a16:creationId xmlns:a16="http://schemas.microsoft.com/office/drawing/2014/main" id="{45C64BE1-8A21-494B-8FC8-250C88319DEE}"/>
              </a:ext>
            </a:extLst>
          </p:cNvPr>
          <p:cNvSpPr>
            <a:spLocks noGrp="1"/>
          </p:cNvSpPr>
          <p:nvPr>
            <p:ph type="sldNum" sz="quarter" idx="12"/>
          </p:nvPr>
        </p:nvSpPr>
        <p:spPr>
          <a:xfrm>
            <a:off x="8694212" y="6453336"/>
            <a:ext cx="396000" cy="365125"/>
          </a:xfrm>
        </p:spPr>
        <p:txBody>
          <a:bodyPr lIns="0" tIns="0" rIns="0" bIns="0"/>
          <a:lstStyle/>
          <a:p>
            <a:fld id="{5AF66AA0-E37C-4065-8BE7-D4086C065B53}" type="slidenum">
              <a:rPr lang="fr-BE" smtClean="0"/>
              <a:t>9</a:t>
            </a:fld>
            <a:endParaRPr lang="fr-BE" dirty="0"/>
          </a:p>
        </p:txBody>
      </p:sp>
    </p:spTree>
    <p:extLst>
      <p:ext uri="{BB962C8B-B14F-4D97-AF65-F5344CB8AC3E}">
        <p14:creationId xmlns:p14="http://schemas.microsoft.com/office/powerpoint/2010/main" val="1517606798"/>
      </p:ext>
    </p:extLst>
  </p:cSld>
  <p:clrMapOvr>
    <a:masterClrMapping/>
  </p:clrMapOvr>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 Chapter 0 Contents</Template>
  <TotalTime>1614</TotalTime>
  <Words>2963</Words>
  <Application>Microsoft Office PowerPoint</Application>
  <PresentationFormat>On-screen Show (4:3)</PresentationFormat>
  <Paragraphs>215</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MS Gothic</vt:lpstr>
      <vt:lpstr>ＭＳ Ｐゴシック</vt:lpstr>
      <vt:lpstr>Arial</vt:lpstr>
      <vt:lpstr>Calibri</vt:lpstr>
      <vt:lpstr>Wingdings</vt:lpstr>
      <vt:lpstr>3_Custom Design</vt:lpstr>
      <vt:lpstr>建築・土木科 講師用補助教材</vt:lpstr>
      <vt:lpstr>目次</vt:lpstr>
      <vt:lpstr>ステンレスの表面仕上げ 1,2</vt:lpstr>
      <vt:lpstr>ミル冷延仕上げ 1,3 規格 EN10088-2の表6に示す冷延仕上げと代表的な表面粗度値</vt:lpstr>
      <vt:lpstr>一般的なミル仕上げ</vt:lpstr>
      <vt:lpstr>特別仕上げ 1,3 規格 EN10088-2の表6に示す冷延仕上げと代表的な表面粗度値</vt:lpstr>
      <vt:lpstr>パターン仕上げ 4,5,7 2Mに分類される片面のみパターン仕上げを施した鋼板の用途例を 以下にいくつか示す。多様なパターンが入手可能。</vt:lpstr>
      <vt:lpstr>着色仕上げ4,5,7 ステンレスを電解着色して得られる色彩効果</vt:lpstr>
      <vt:lpstr>エッチング・パターン仕上げ4,5,7</vt:lpstr>
      <vt:lpstr>特注仕上げ 4,5 多くの固有および特注仕上げが専門のメーカーから入手できる</vt:lpstr>
      <vt:lpstr>電解研磨 6</vt:lpstr>
      <vt:lpstr>ビード・ブラスト仕上げ 8</vt:lpstr>
      <vt:lpstr>補足説明</vt:lpstr>
      <vt:lpstr>建築デザイナーは様々なステンレスの表面仕上げを使っている　7</vt:lpstr>
      <vt:lpstr>2 – ３次元仕上げ 9</vt:lpstr>
      <vt:lpstr>エンボスパターン 9</vt:lpstr>
      <vt:lpstr>不規則模様9 (流線形)</vt:lpstr>
      <vt:lpstr>パンチメタルシート 9</vt:lpstr>
      <vt:lpstr>パンチングメタルを使用した半透明ガラスシート10</vt:lpstr>
      <vt:lpstr>エキスパンドメタルシート</vt:lpstr>
      <vt:lpstr>複合技術 11</vt:lpstr>
      <vt:lpstr>3 – メッシュ構造</vt:lpstr>
      <vt:lpstr>規格 12-14</vt:lpstr>
      <vt:lpstr>ステンレスメッシュの採用事例</vt:lpstr>
      <vt:lpstr>ステンレス・ワイヤー・メッシュ</vt:lpstr>
      <vt:lpstr>ステンレスメッシュとLED照明13</vt:lpstr>
      <vt:lpstr>4 - 参考サイト・文献</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表面仕上げ</dc:title>
  <dc:creator>Bernard</dc:creator>
  <cp:keywords>ステンレス鋼, 教育, 建築家, 技術者（エンジニア）</cp:keywords>
  <cp:lastModifiedBy>Jo Claes</cp:lastModifiedBy>
  <cp:revision>283</cp:revision>
  <dcterms:created xsi:type="dcterms:W3CDTF">2013-01-31T08:32:33Z</dcterms:created>
  <dcterms:modified xsi:type="dcterms:W3CDTF">2020-01-30T12:42:28Z</dcterms:modified>
</cp:coreProperties>
</file>