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0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87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33752-0080-42C0-9271-2AB179ABEF4B}" v="4" dt="2020-01-30T12:55:50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0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54533752-0080-42C0-9271-2AB179ABEF4B}"/>
    <pc:docChg chg="modSld">
      <pc:chgData name="Jo Claes" userId="d64208f3-0076-4064-b6ac-7d8ee9dc279f" providerId="ADAL" clId="{54533752-0080-42C0-9271-2AB179ABEF4B}" dt="2020-01-30T12:55:51.420" v="6" actId="6549"/>
      <pc:docMkLst>
        <pc:docMk/>
      </pc:docMkLst>
      <pc:sldChg chg="modSp">
        <pc:chgData name="Jo Claes" userId="d64208f3-0076-4064-b6ac-7d8ee9dc279f" providerId="ADAL" clId="{54533752-0080-42C0-9271-2AB179ABEF4B}" dt="2020-01-30T12:55:51.420" v="6" actId="6549"/>
        <pc:sldMkLst>
          <pc:docMk/>
          <pc:sldMk cId="2319900358" sldId="295"/>
        </pc:sldMkLst>
        <pc:spChg chg="mod">
          <ac:chgData name="Jo Claes" userId="d64208f3-0076-4064-b6ac-7d8ee9dc279f" providerId="ADAL" clId="{54533752-0080-42C0-9271-2AB179ABEF4B}" dt="2020-01-30T12:55:51.420" v="6" actId="6549"/>
          <ac:spMkLst>
            <pc:docMk/>
            <pc:sldMk cId="2319900358" sldId="295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5D0D-69CC-462A-8475-FC18CE11B484}" type="datetimeFigureOut">
              <a:rPr lang="fr-FR" smtClean="0"/>
              <a:t>30/01/2020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649C-BB8F-48FC-8C06-FD9FB253CC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5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602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4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3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ja-JP" altLang="en-US" sz="1400" b="1" dirty="0">
                <a:latin typeface="+mn-ea"/>
                <a:ea typeface="+mn-ea"/>
              </a:rPr>
              <a:t>第</a:t>
            </a:r>
            <a:r>
              <a:rPr lang="en-US" altLang="ja-JP" sz="1400" b="1" dirty="0">
                <a:latin typeface="+mn-ea"/>
                <a:ea typeface="+mn-ea"/>
              </a:rPr>
              <a:t>10</a:t>
            </a:r>
            <a:r>
              <a:rPr lang="ja-JP" altLang="en-US" sz="1400" b="1" dirty="0">
                <a:latin typeface="+mn-ea"/>
                <a:ea typeface="+mn-ea"/>
              </a:rPr>
              <a:t>章　形状と供給体制</a:t>
            </a:r>
            <a:endParaRPr lang="fr-BE" sz="14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uP8L-WppI" TargetMode="External"/><Relationship Id="rId7" Type="http://schemas.openxmlformats.org/officeDocument/2006/relationships/hyperlink" Target="https://www.youtube.com/watch?v=HAeoDf6Ch_Q" TargetMode="External"/><Relationship Id="rId2" Type="http://schemas.openxmlformats.org/officeDocument/2006/relationships/hyperlink" Target="http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cKB5vW2SbQ" TargetMode="External"/><Relationship Id="rId5" Type="http://schemas.openxmlformats.org/officeDocument/2006/relationships/hyperlink" Target="http://www.youtube.com/watch?v=_qb1_bdMC5o" TargetMode="External"/><Relationship Id="rId4" Type="http://schemas.openxmlformats.org/officeDocument/2006/relationships/hyperlink" Target="https://www.columbus.co.za/processes/making-stainless-ste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latin typeface="+mj-ea"/>
              </a:rPr>
              <a:t>建築・土木科</a:t>
            </a:r>
            <a:br>
              <a:rPr lang="en-US" altLang="ja-JP" sz="5400" dirty="0">
                <a:latin typeface="+mj-ea"/>
              </a:rPr>
            </a:br>
            <a:r>
              <a:rPr lang="ja-JP" altLang="en-US" sz="5400" dirty="0">
                <a:latin typeface="+mj-ea"/>
              </a:rPr>
              <a:t>講師用補助教材</a:t>
            </a:r>
            <a:endParaRPr lang="fr-FR" sz="54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4400" b="1" dirty="0">
                <a:solidFill>
                  <a:srgbClr val="006666"/>
                </a:solidFill>
                <a:latin typeface="+mj-ea"/>
                <a:ea typeface="+mj-ea"/>
              </a:rPr>
              <a:t>第</a:t>
            </a:r>
            <a:r>
              <a:rPr lang="en-US" altLang="ja-JP" sz="4400" b="1" dirty="0">
                <a:solidFill>
                  <a:srgbClr val="006666"/>
                </a:solidFill>
                <a:latin typeface="+mj-ea"/>
                <a:ea typeface="+mj-ea"/>
              </a:rPr>
              <a:t>10</a:t>
            </a:r>
            <a:r>
              <a:rPr lang="ja-JP" altLang="en-US" sz="4400" b="1" dirty="0">
                <a:solidFill>
                  <a:srgbClr val="006666"/>
                </a:solidFill>
                <a:latin typeface="+mj-ea"/>
                <a:ea typeface="+mj-ea"/>
              </a:rPr>
              <a:t>章　</a:t>
            </a:r>
            <a:endParaRPr lang="en-US" altLang="ja-JP" sz="4400" b="1" dirty="0">
              <a:solidFill>
                <a:srgbClr val="006666"/>
              </a:solidFill>
              <a:latin typeface="+mj-ea"/>
              <a:ea typeface="+mj-ea"/>
            </a:endParaRPr>
          </a:p>
          <a:p>
            <a:r>
              <a:rPr lang="ja-JP" altLang="en-US" sz="4400" b="1" dirty="0">
                <a:solidFill>
                  <a:srgbClr val="006666"/>
                </a:solidFill>
                <a:latin typeface="+mj-ea"/>
                <a:ea typeface="+mj-ea"/>
              </a:rPr>
              <a:t>形状と供給体制</a:t>
            </a:r>
            <a:endParaRPr lang="fr-FR" sz="4400" b="1" dirty="0">
              <a:solidFill>
                <a:srgbClr val="006666"/>
              </a:solidFill>
              <a:latin typeface="+mj-ea"/>
              <a:ea typeface="+mj-ea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C6249B4-8687-4DC8-86DD-E47895DE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359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＜形状と供給体制＞を取り上げる理由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ja-JP" altLang="en-US" sz="2800" dirty="0"/>
              <a:t>納期とコストは建築家や土木エンジニアにとって非常に重要なテーマである</a:t>
            </a:r>
          </a:p>
          <a:p>
            <a:pPr algn="just"/>
            <a:r>
              <a:rPr lang="ja-JP" altLang="en-US" sz="2800" dirty="0"/>
              <a:t>全てのステンレス製品は「製鋼工程」から始まる</a:t>
            </a:r>
          </a:p>
          <a:p>
            <a:pPr marL="0" indent="0" algn="just">
              <a:buNone/>
            </a:pPr>
            <a:r>
              <a:rPr lang="ja-JP" altLang="en-US" sz="2800" dirty="0"/>
              <a:t>　　</a:t>
            </a:r>
            <a:r>
              <a:rPr lang="en-US" altLang="ja-JP" sz="2800" dirty="0"/>
              <a:t>―</a:t>
            </a:r>
            <a:r>
              <a:rPr lang="ja-JP" altLang="en-US" sz="2800" dirty="0"/>
              <a:t>ステンレス製品には多くの生産プロセスがある</a:t>
            </a:r>
          </a:p>
          <a:p>
            <a:pPr marL="0" indent="0" algn="just">
              <a:buNone/>
            </a:pPr>
            <a:r>
              <a:rPr lang="ja-JP" altLang="en-US" sz="2800" dirty="0"/>
              <a:t>　　</a:t>
            </a:r>
            <a:r>
              <a:rPr lang="en-US" altLang="ja-JP" sz="2800" dirty="0"/>
              <a:t>―</a:t>
            </a:r>
            <a:r>
              <a:rPr lang="ja-JP" altLang="en-US" sz="2800" dirty="0"/>
              <a:t>問屋、仲介業が種々のサービスを提供している</a:t>
            </a:r>
          </a:p>
          <a:p>
            <a:pPr algn="just"/>
            <a:r>
              <a:rPr lang="ja-JP" altLang="en-US" sz="2800" dirty="0"/>
              <a:t>そのため納期とコストに非常に大きな差異が生じる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98CA676-608C-4384-897A-5A5FE83B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028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ja-JP" dirty="0"/>
            </a:br>
            <a:r>
              <a:rPr lang="ja-JP" altLang="en-US" sz="4000" dirty="0"/>
              <a:t>背景情報</a:t>
            </a:r>
            <a:br>
              <a:rPr lang="ja-JP" altLang="en-US" sz="4000" dirty="0"/>
            </a:br>
            <a:r>
              <a:rPr lang="ja-JP" altLang="en-US" sz="4000" dirty="0"/>
              <a:t>ステンレスの製造方法</a:t>
            </a:r>
            <a:br>
              <a:rPr lang="ja-JP" altLang="en-US" sz="4000" dirty="0"/>
            </a:br>
            <a:endParaRPr lang="fr-FR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7281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kumimoji="1" lang="ja-JP" altLang="en-US" sz="3200" u="sng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ビデオ</a:t>
            </a:r>
            <a:r>
              <a:rPr kumimoji="1" lang="ja-JP" altLang="en-US" sz="3200" dirty="0"/>
              <a:t>：製鋼と熱間圧延工程</a:t>
            </a:r>
            <a:endParaRPr kumimoji="1" lang="en-GB" altLang="ja-JP" sz="3200" dirty="0"/>
          </a:p>
          <a:p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lang="ja-JP" altLang="en-US" sz="3200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ビデオ</a:t>
            </a:r>
            <a:r>
              <a:rPr lang="ja-JP" altLang="en-US" sz="3200" dirty="0"/>
              <a:t>：コイルの熱間圧延工程（熱延）</a:t>
            </a:r>
            <a:endParaRPr lang="en-GB" altLang="ja-JP" sz="3200" dirty="0"/>
          </a:p>
          <a:p>
            <a:r>
              <a:rPr kumimoji="1"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kumimoji="1" lang="ja-JP" altLang="en-US" sz="32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ビデオ</a:t>
            </a:r>
            <a:r>
              <a:rPr kumimoji="1" lang="ja-JP" altLang="en-US" sz="3200" dirty="0"/>
              <a:t>：コイルの冷間圧延工程（冷延）</a:t>
            </a:r>
          </a:p>
          <a:p>
            <a:r>
              <a:rPr kumimoji="1"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kumimoji="1" lang="ja-JP" altLang="en-US" sz="3200" u="sng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ビデオ</a:t>
            </a:r>
            <a:r>
              <a:rPr kumimoji="1" lang="ja-JP" altLang="en-US" sz="3200" dirty="0"/>
              <a:t>：製鋼と棒鋼の熱間圧延</a:t>
            </a:r>
          </a:p>
          <a:p>
            <a:r>
              <a:rPr kumimoji="1"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lang="ja-JP" altLang="en-US" sz="3200" u="sng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ビデオ</a:t>
            </a:r>
            <a:r>
              <a:rPr lang="fr-BE" altLang="ja-JP" sz="3200" dirty="0"/>
              <a:t>: </a:t>
            </a:r>
            <a:r>
              <a:rPr lang="en-US" sz="3200" dirty="0" err="1"/>
              <a:t>線材圧延</a:t>
            </a:r>
            <a:endParaRPr lang="fr-BE" altLang="ja-JP" sz="3200" dirty="0">
              <a:hlinkClick r:id="rId5"/>
            </a:endParaRPr>
          </a:p>
          <a:p>
            <a:r>
              <a:rPr lang="ja-JP" altLang="en-US" sz="3200" dirty="0">
                <a:solidFill>
                  <a:schemeClr val="accent3">
                    <a:lumMod val="50000"/>
                  </a:schemeClr>
                </a:solidFill>
              </a:rPr>
              <a:t>・</a:t>
            </a:r>
            <a:r>
              <a:rPr lang="ja-JP" altLang="en-US" sz="3200" dirty="0">
                <a:hlinkClick r:id="rId7"/>
              </a:rPr>
              <a:t>ビデオ</a:t>
            </a:r>
            <a:r>
              <a:rPr lang="fr-BE" altLang="ja-JP" sz="3200" dirty="0"/>
              <a:t>: </a:t>
            </a:r>
            <a:r>
              <a:rPr lang="en-US" sz="3200" dirty="0" err="1"/>
              <a:t>線材圧延</a:t>
            </a:r>
            <a:endParaRPr kumimoji="1" lang="ja-JP" altLang="en-US" sz="32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D501F49-FEC7-4F1B-B371-9C0E86F1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246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05" imgH="305" progId="TCLayout.ActiveDocument.1">
                  <p:embed/>
                </p:oleObj>
              </mc:Choice>
              <mc:Fallback>
                <p:oleObj name="think-cell Folie" r:id="rId4" imgW="305" imgH="305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981650" y="4943679"/>
            <a:ext cx="1558825" cy="68408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メーカー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系列の問屋</a:t>
            </a:r>
            <a:endParaRPr 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ステンレスのサプライチェーン</a:t>
            </a:r>
            <a:endParaRPr lang="en-GB" sz="36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325616" y="4942329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defTabSz="912813">
              <a:lnSpc>
                <a:spcPts val="1440"/>
              </a:lnSpc>
            </a:pPr>
            <a:r>
              <a:rPr lang="zh-TW" altLang="en-US" sz="16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標準部品製造</a:t>
            </a:r>
            <a:endParaRPr lang="en-US" sz="16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08966" y="1502036"/>
            <a:ext cx="1849653" cy="685435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メーカー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 marL="174625"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系列の問屋</a:t>
            </a:r>
            <a:endParaRPr 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73378" y="1502036"/>
            <a:ext cx="1733671" cy="685435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ステンレス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メーカー直売</a:t>
            </a:r>
            <a:endParaRPr 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093358" y="1409702"/>
            <a:ext cx="511090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33450">
              <a:buClrTx/>
            </a:pPr>
            <a:r>
              <a:rPr lang="ja-JP" altLang="en-US" sz="1200" b="1" dirty="0"/>
              <a:t>簡略図</a:t>
            </a:r>
            <a:endParaRPr lang="en-US" sz="1200" b="1" dirty="0"/>
          </a:p>
        </p:txBody>
      </p:sp>
      <p:cxnSp>
        <p:nvCxnSpPr>
          <p:cNvPr id="19" name="AutoShape 5"/>
          <p:cNvCxnSpPr>
            <a:cxnSpLocks noChangeShapeType="1"/>
            <a:stCxn id="17" idx="2"/>
            <a:endCxn id="17" idx="0"/>
          </p:cNvCxnSpPr>
          <p:nvPr/>
        </p:nvCxnSpPr>
        <p:spPr bwMode="auto">
          <a:xfrm>
            <a:off x="8093358" y="1409702"/>
            <a:ext cx="51109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6"/>
          <p:cNvCxnSpPr>
            <a:cxnSpLocks noChangeShapeType="1"/>
            <a:stCxn id="17" idx="4"/>
            <a:endCxn id="17" idx="6"/>
          </p:cNvCxnSpPr>
          <p:nvPr/>
        </p:nvCxnSpPr>
        <p:spPr bwMode="auto">
          <a:xfrm>
            <a:off x="8093358" y="1594368"/>
            <a:ext cx="51109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732240" y="2692579"/>
            <a:ext cx="1800000" cy="1480248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marL="174625"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加工業者</a:t>
            </a:r>
            <a:endParaRPr lang="en-US" sz="1600" b="1" dirty="0">
              <a:solidFill>
                <a:schemeClr val="bg1"/>
              </a:solidFill>
              <a:latin typeface="+mn-ea"/>
            </a:endParaRPr>
          </a:p>
          <a:p>
            <a:pPr marL="174625" algn="l" defTabSz="912813">
              <a:lnSpc>
                <a:spcPts val="1440"/>
              </a:lnSpc>
            </a:pPr>
            <a:r>
              <a:rPr lang="en-US" sz="1600" b="1" dirty="0">
                <a:solidFill>
                  <a:schemeClr val="bg1"/>
                </a:solidFill>
                <a:latin typeface="+mn-ea"/>
              </a:rPr>
              <a:t>+ </a:t>
            </a:r>
          </a:p>
          <a:p>
            <a:pPr marL="174625"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特定の仕上げ</a:t>
            </a:r>
            <a:r>
              <a:rPr lang="en-US" sz="1600" b="1" dirty="0">
                <a:solidFill>
                  <a:schemeClr val="bg1"/>
                </a:solidFill>
                <a:latin typeface="+mn-ea"/>
              </a:rPr>
              <a:t> </a:t>
            </a:r>
          </a:p>
          <a:p>
            <a:pPr marL="174625" defTabSz="912813">
              <a:lnSpc>
                <a:spcPts val="1440"/>
              </a:lnSpc>
            </a:pPr>
            <a:r>
              <a:rPr lang="en-US" sz="1600" b="1" dirty="0">
                <a:solidFill>
                  <a:schemeClr val="bg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着色等</a:t>
            </a:r>
            <a:r>
              <a:rPr lang="en-US" sz="1600" b="1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670604" y="4943679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ステンレス</a:t>
            </a:r>
            <a:endParaRPr lang="en-US" altLang="ja-JP" sz="1600" b="1" dirty="0">
              <a:solidFill>
                <a:schemeClr val="bg1"/>
              </a:solidFill>
              <a:latin typeface="+mn-ea"/>
            </a:endParaRPr>
          </a:p>
          <a:p>
            <a:pPr defTabSz="912813">
              <a:lnSpc>
                <a:spcPts val="1440"/>
              </a:lnSpc>
            </a:pPr>
            <a:r>
              <a:rPr lang="ja-JP" altLang="en-US" sz="1600" b="1" dirty="0">
                <a:solidFill>
                  <a:schemeClr val="bg1"/>
                </a:solidFill>
                <a:latin typeface="+mn-ea"/>
              </a:rPr>
              <a:t>メーカー</a:t>
            </a:r>
            <a:endParaRPr lang="en-US" sz="1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3867DFF7-F91A-495A-8C15-D09B321C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477B98A-0100-4853-A986-9979B4403F6E}"/>
              </a:ext>
            </a:extLst>
          </p:cNvPr>
          <p:cNvSpPr txBox="1"/>
          <p:nvPr/>
        </p:nvSpPr>
        <p:spPr>
          <a:xfrm>
            <a:off x="1601040" y="2215526"/>
            <a:ext cx="177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汎用品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鋼帯、鋼板、厚板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棒鋼、ワイヤー、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鉄筋材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8E4079-9392-46D4-878B-9B08F7A9F91E}"/>
              </a:ext>
            </a:extLst>
          </p:cNvPr>
          <p:cNvSpPr txBox="1"/>
          <p:nvPr/>
        </p:nvSpPr>
        <p:spPr>
          <a:xfrm>
            <a:off x="1601040" y="3193468"/>
            <a:ext cx="17789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ロット契約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最小契約重量規制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受注生産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納期　</a:t>
            </a:r>
            <a:r>
              <a:rPr kumimoji="1" lang="en-US" altLang="ja-JP" sz="1400" dirty="0">
                <a:latin typeface="+mn-ea"/>
              </a:rPr>
              <a:t>2</a:t>
            </a:r>
            <a:r>
              <a:rPr kumimoji="1" lang="ja-JP" altLang="en-US" sz="1400" dirty="0">
                <a:latin typeface="+mn-ea"/>
              </a:rPr>
              <a:t>～</a:t>
            </a:r>
            <a:r>
              <a:rPr kumimoji="1" lang="en-US" altLang="ja-JP" sz="1400" dirty="0">
                <a:latin typeface="+mn-ea"/>
              </a:rPr>
              <a:t>3</a:t>
            </a:r>
            <a:r>
              <a:rPr kumimoji="1" lang="ja-JP" altLang="en-US" sz="1400" dirty="0">
                <a:latin typeface="+mn-ea"/>
              </a:rPr>
              <a:t>週間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最低価格単位　</a:t>
            </a:r>
            <a:r>
              <a:rPr kumimoji="1" lang="en-US" altLang="ja-JP" sz="1400" dirty="0">
                <a:latin typeface="+mn-ea"/>
              </a:rPr>
              <a:t>/kg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9EDF2B2-077E-4583-B4C2-866C107C9697}"/>
              </a:ext>
            </a:extLst>
          </p:cNvPr>
          <p:cNvSpPr txBox="1"/>
          <p:nvPr/>
        </p:nvSpPr>
        <p:spPr>
          <a:xfrm>
            <a:off x="3449577" y="2215526"/>
            <a:ext cx="1778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特注品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切板、特寸、研磨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2BF1BEF-2DEC-4BC1-888E-E45A18DACE7D}"/>
              </a:ext>
            </a:extLst>
          </p:cNvPr>
          <p:cNvSpPr txBox="1"/>
          <p:nvPr/>
        </p:nvSpPr>
        <p:spPr>
          <a:xfrm>
            <a:off x="3449577" y="3193468"/>
            <a:ext cx="17789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小口契約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最小ロット制約小　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在庫出荷対応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短納期　</a:t>
            </a:r>
            <a:r>
              <a:rPr kumimoji="1" lang="en-US" altLang="ja-JP" sz="1400" dirty="0">
                <a:latin typeface="+mn-ea"/>
              </a:rPr>
              <a:t>1</a:t>
            </a:r>
            <a:r>
              <a:rPr kumimoji="1" lang="ja-JP" altLang="en-US" sz="1400" dirty="0">
                <a:latin typeface="+mn-ea"/>
              </a:rPr>
              <a:t>～</a:t>
            </a:r>
            <a:r>
              <a:rPr kumimoji="1" lang="en-US" altLang="ja-JP" sz="1400" dirty="0">
                <a:latin typeface="+mn-ea"/>
              </a:rPr>
              <a:t>3</a:t>
            </a:r>
            <a:r>
              <a:rPr kumimoji="1" lang="ja-JP" altLang="en-US" sz="1400" dirty="0">
                <a:latin typeface="+mn-ea"/>
              </a:rPr>
              <a:t>日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中間マージンあり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DB6151-D5CB-4406-BB7F-85933F50DA04}"/>
              </a:ext>
            </a:extLst>
          </p:cNvPr>
          <p:cNvSpPr txBox="1"/>
          <p:nvPr/>
        </p:nvSpPr>
        <p:spPr>
          <a:xfrm>
            <a:off x="251521" y="221552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製品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3113A2-76A2-4E0A-B655-E9033C0D61EC}"/>
              </a:ext>
            </a:extLst>
          </p:cNvPr>
          <p:cNvSpPr txBox="1"/>
          <p:nvPr/>
        </p:nvSpPr>
        <p:spPr>
          <a:xfrm>
            <a:off x="251520" y="3169633"/>
            <a:ext cx="1279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サービス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F90FC43-6C0F-474E-B711-EAABD004E85C}"/>
              </a:ext>
            </a:extLst>
          </p:cNvPr>
          <p:cNvSpPr txBox="1"/>
          <p:nvPr/>
        </p:nvSpPr>
        <p:spPr>
          <a:xfrm>
            <a:off x="3308966" y="5713512"/>
            <a:ext cx="177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製品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締め具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鋼管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バルブ、継手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23CF8C-8D79-434D-9165-7592968E63F1}"/>
              </a:ext>
            </a:extLst>
          </p:cNvPr>
          <p:cNvSpPr txBox="1"/>
          <p:nvPr/>
        </p:nvSpPr>
        <p:spPr>
          <a:xfrm>
            <a:off x="5260732" y="5713512"/>
            <a:ext cx="1778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+mn-ea"/>
              </a:rPr>
              <a:t>サービス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在庫対応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短納期対応</a:t>
            </a:r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 dirty="0">
                <a:latin typeface="+mn-ea"/>
              </a:rPr>
              <a:t>　中間マージン</a:t>
            </a:r>
          </a:p>
        </p:txBody>
      </p:sp>
    </p:spTree>
    <p:extLst>
      <p:ext uri="{BB962C8B-B14F-4D97-AF65-F5344CB8AC3E}">
        <p14:creationId xmlns:p14="http://schemas.microsoft.com/office/powerpoint/2010/main" val="238115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鋼板類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46856" y="1124743"/>
          <a:ext cx="8229600" cy="536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750">
                <a:tc>
                  <a:txBody>
                    <a:bodyPr/>
                    <a:lstStyle/>
                    <a:p>
                      <a:r>
                        <a:rPr lang="ja-JP" altLang="en-US" dirty="0"/>
                        <a:t>メーカー供給品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/>
                        <a:t>特注品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1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冷延コイル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冷延鋼帯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冷延研磨鋼板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/>
                        <a:t>レーザーカット形鋼</a:t>
                      </a:r>
                      <a:endParaRPr lang="fr-FR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厚板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厚板からのＩ形鋼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ドア・窓枠　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締め具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19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規格鋼管　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加工鋼管　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鋼管継手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16832"/>
            <a:ext cx="1441579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44" y="19168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655254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" y="3573016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8442"/>
          <a:stretch/>
        </p:blipFill>
        <p:spPr bwMode="auto">
          <a:xfrm>
            <a:off x="6876256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 bwMode="auto">
          <a:xfrm>
            <a:off x="2627944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276"/>
          <a:stretch/>
        </p:blipFill>
        <p:spPr bwMode="auto">
          <a:xfrm>
            <a:off x="541131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301208"/>
            <a:ext cx="2064464" cy="122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944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3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 bwMode="auto">
          <a:xfrm>
            <a:off x="6876256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916832"/>
            <a:ext cx="144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utoShape 2" descr="data:image/jpeg;base64,/9j/4AAQSkZJRgABAQAAAQABAAD/2wCEAAkGBxQQEBAUDxAPDxQUEBAPDxQNDxQPFBQVFBQWFxUUFBUYHCggGBolHBQUITEhJSkrLi4uGB8zODMsNygtLisBCgoKDg0OFA8QFCscFBwsLCwrLCssKywsLCssLCsrNysrNywrLDcsKywsNys3KysrLCsrKysrKysrKysrKysrK//AABEIAOEA4QMBIgACEQEDEQH/xAAcAAABBQEBAQAAAAAAAAAAAAAEAAIDBQYBBwj/xABEEAACAgEBBQQHBQMJCQEAAAABAgADEQQFEiExQQZRYXETIjJykaGxI0JigcFSc/AHFDNjgpKistEkNDVDRWTC4fEl/8QAFwEBAQEBAAAAAAAAAAAAAAAAAAECA//EABsRAQEBAQEAAwAAAAAAAAAAAAABAhExEiFB/9oADAMBAAIRAxEAPwDzOdiindwKdnJ2B2OEbHCA4R4jBHiBIskWRrJVgSrJ0kCSdJRPXCq4NXCa4UTVCq4LVC65UFVQyuB1QyqFE1wuuC1wquATXCa4NXCUlaTpJlkSSZYRIseBGrHiIHCKITsDkUUUD5oEUQimGSnZydgdjhGxwgOEeIwR4gSLJVkSyRIEySeuQJJ65RPXCq4LXCa4UXXCa4LVCq5UF1QyuB1QyuFFVQquC1QquAVXCEg1cJSVpOkmWQpJkMIlWSCRrHiIHiKcE7AUUUUD5oiiimGXYohFA7HCNjhAcI8RgjwYD1MlWRLJUMCVJOkgWTpEBFcJrgqQmuVRVcLrgdcKrhBlRhdUDqhdcqjK4VXA6zCqzALrhNcEQwlDK0KUyVJApkymETKZIDIVjwYglBncxgM7A7mdjYoHzVFFFMMuiKKKB2OjY6A4RwjRHKIEiyRI7Q6Oy9glNb2seIWtSfzOOQmss7HPpazbqqmuZVNnoq3CKFHV35tjruyWrJWWUydDDl2++9ulKWpIwaNwCvHTdOMhvGTjZqX8dGxLc209p+0XHNq2/wCaPnJNL8QKQlIMoxwIIPUEYI8xJ65tBdZhVZgaQmuEG1GF1mBVmFVGVR1ZhNZgdZhNZgGoYRWYIhhFZhRamTLBlMmUwCFMeDIVMkBlEk7mMBncwHZnYzMUD5uiEUQmGXYhFOwFHTtVZYgKrMxOAFG8T5CW6bISnjrLCpHH0NBV7CPxtyrBz5yW8OKyipnYLWjO3QICxPDoJednuyOq1xxTVuIDutZdlEXv482Oc8BNj2U7WaLS0ZroFbleKVqzOW6qbG5jlxhGh7W2a2yzeC11oAa0Tpk/ePUzF26TC22TsWvY1NhVzqLnGLCxwgx90AcR585gu0fazUazIscJWeArrHqfmeZ/OXluuZLrvvBiN9X4hhj+OMy2t2WHDNpSzYyXqcj0ij8P7a+ImbW1CX4wum3iDxBB4YODKx249RjoZPW8g1un2gmoAXWAsw4LqKlAsHdvDlYB8ZzW7MenDZW2tvZtqO8h7s9VPHkeUqNnZZgFDMe5RvTYawelqNeh3VXdVr9OQVvJUcXYn+lUHJ4cBN50zcqFDCazLHZeyaNbVnZ+oNlyZW/T6jFbhhwJXhxle9LVsVsVkYHBDjB+HSdJY58EVmFVmBoYTWZoHVmE1mB1mE1mAbWYRWYHW0IRoBimTIYKjSZWhRKmPBkCmPBlE4MWZHvTu9IJMxSPeigfOs6IoplksTsUUC37K6hq9VWynBwy8s5yOI8czQ7V7OLeGfRKEs4ltMT7fDnQf/E98y+wmxqafex8jNuwxy4EY5HGMTnt0wwWisIG6wIIOCrAqwI6MDymk7I3fa2e4PrLnX6SrWD/AGg+iu5JqFHAjoL1HtD8XPjKTZezrdJq2r1C7haslGBylig+3W33h85htZa5/tX/ALJ+UoLLSrkg7pBypBwZb65s2NwPALnAPDhyJ5CAbI2LbrbmSkoqqVNllp9RAxwvLiSSOA74Ctpr1hAsHorz6qW1rvCwk8Bcg4k5+8OPPMsNH/JhrmKmxaKl3sOWuGVUH2sY6jjPQNndgtLowltrtbZV9oWew11lhyyB08OMn2jtlrBksN32gBy5cPOBzS2bN2bVZWhQELiw437bN7ubmeXLpPNu1Xa82G06WsabfQobFbN7KFwMvzXhzx3x3a3U5duP3R9T1jv5O+zK6+9n1NNj6dFyWDGussOjNzYcOQ4fGBkewmivfUDU+kOnpTJu1NrFKz/V759okjl4T1Ztr13BU2kg9Zc06qoh13eYIuA3W908RLjtRtbQ6apKlRLN32aKFUoFIIw4PBQefDjwnkex9q2VrYiMBWzEtWyrbXnJx6rDGfHnwjo2mt2QaxvU2Lqaii2K1J3j6NuKuVHHdP7XWC1ty+H8GZhtsXfzo2i1lsCVoGUBcKvJQo4bvH2eU0mi2vVqOF+7prccbFH2Nh/Gv3G8RwnTO2LkZWYVW0Gtoas4cY6jHEHxU9RJEadWBqNCUaA1tCUaAYjSdWgSNJ0aFFK0kDQYNJFaOicNHb0gDTu9Al3p2Q705KPAZ2KITDJTuIsTuIBOzDi6o/1i/M4/WegsJ51pjh6z3Oh+DCelFOHzmNumArLC9Fryi+jsUW1H7p51nq1R+6fkZAwkbCc22j1mhe2tLdmaj1a6wvoHrVgMe01iYy+evHymXW+nTOdQV1GmdiEaihh6G9/2kJ9ZE6lDxGOBhGk1b0uHqYow6g/Lyl9qaNNtZNywJptSCCrD2Sy8iDw/jvgZTa/aC3Urm5xgeyq5CDyGefxzNpsfYduoVS+ak3VyTxY8ByHMfnMZo2XZ19mn1oSm8nd015UXeh/ZuNR4Fcnn0hui7S6zZwFd6Jc2bGp1Bc2Jatjb28DycZPLgRwEDTv2L09Nnpda5v8AWxVUMAMPxj730h21e0Fe6NOiipTXhTjCr3Lgch4zzzRbYt1GrD32tYxU+0eAHco5AQra+ozYPc+XdAoNs1tXc4sUqSd5eHAj9oHkw8pntC/FuPWaptoDBrtX09WchGPrL41NzU8/jKbU7CNYazTsdRUOeFxbVk+zagz/AHvjiABv/aHyEOps/wDUqVf1zjuH8eULqtx16dfDmfKQaXZm3HoG76ttR51W5x5ofuN5S/0V9d4J07HeABam04sX3f2x5cZntJ2a1VtQsFRRCfUNnqb3u5/WC7P2VazO7MdKlLN6S+zKitlPrBMcWfh7Im5qxLOtkh/0hCNKg7eoNVbh7HUbyXW2bvpAQSFZ6/2WxzHLhLCpwQCpDAgYKkMDOs1K52DVaTK0DVpKrzQNVo8NBFeSB4BIaO34MHjt+BPvzkh34oHh0diICdmWXMTonZ2Al5jwIPznqZX1FPeq/QTy3E9V0vrUVHvrU/LExt0wCcSJpPaJA05to2EjPhw7sdJM0iYQKWjT16na6DW2WFPQ7zHe5lcboZuYTvxC+173o9dVyV0VoCdNXpxmgKebVt94nqTAKh/+mvjprP0moTVgIar6xfQTvejfhufjqbmj/IwMrsW37dfJuR8JZbTuy6+4JzUdnjTYLtMx1Gm4hnwBZUTyW1R/mHCAbQuy490f/YAttvGSaXVsjB62KMM4IHHy7iPA8JXW2cZpux/ZO7XkEfZUg4aw8SccxWvXpx5cYEOm7PjaVjDTIKdQQXfGRRYPvOR/ym8uBmt2B/Jx/Mrhfrr9PZUgJCBSQz44ZB5Y/PM1OzOz2n2X6W2nfssKYJtsHqr1AHQeEyna7bbODlvy6Y7gIFxr+3+lJFR4FrFQLYvqhT7Lufur4DJnn/bjbBssdHoFQVt6reJzu542Lg7p3ueeMzjWDUXMPQ2uaxhnqsCqFH7WeGZZaPaFRrNNm/ZUrqpr1POvf4K9Ng9jj38PKBnRdhB049fPn/HCW2ytr2UHKNw+8j43WB557vyjNqdm3QZ0u9qkyBwA9KpPR06+8OEvdidn1pw2oK2Wg8Kh6yIcffP3m8ByliVo9m6/01SvuPVngFfrjqp6r3ZhqtK9LMtk8T9PCEhp3z4xRivHh4IrR4eVBQed34MHnd+ARvxQffihXkYiAiAjgJhlzEcBFiOAgcxPUNiHe0mnPfX9CRPMgJ6V2VOdFT4Bh/iMzprLmoWCNLDVLAHnN0RmMaPMY0CiX/idHjRYPnNBesoP+p6XxrsHzE0WpECDS6t6XDVMVPUDkw7mB4EeBke0tkprPX0oWm8D19PnCWnmTQx5E8fU8pxxIScYxnIOQRzGOsDG6nKuyurKysQ6uCjAjoRzE9B7J7Qt0OmrbVstVeWfT1umdQ29z9GpPqoeHEybZ2tosupfXVK9ledy/dyeXAWj7+OhPLEp+2OwtRRYdRvNrqmw3pC3rcT7LgcB3DHCARtHtRbrLV3juILFK1gnA48Cx+80fqdN6U+sSF6jqZkrLRkOhxW59QnhuN1rf9lx3eE0/YvtCq3qNXgoAQHK7xB+7vDqPGRGg0nZGy2o7u7pwwIAK4JHefDznn3anYT6F/RXMjb2WrKHmB1K9PIz2Tae3hgjTkN03xxH9nv855D29sJurJJJ3XY5OScnvlFfpNoWVl2ZyVK5XBIZW5AA/s980+wWJoQtxJBJ+Mw/pGs9QLk8N0L4Dl9ZZbD7QGlMWZsrB6cGA8O+WJW5Q8ZOHlboNalyhqmDDw5jz8YYrTtGBQeODwYPHB5oE707vwYNO78Ajfig+/FCPNQI4CdAnQJgICdAnQI8CBwCehdijnRqO53HzmAAm67DN/s7jutb54mdNZWuqWVlolzqFlVqFnN0BtGNJGkTQKO3/iehPeLB85qdUsyup4bR2d7zr8eM12rWBWWQdoTaIK8CMyw2Rtp9P6vt1n2q25Y67vjK1owmBo9Tsqm5Hs0irYrgG+kj1uAPIHr4H8pi9RpUofCCxQ2VTe9YHHEqDzVvBpa6bVtWwatt0ju+njM32k27ddbaGYKN4g+iATewMetjnwgo7Z+3rKLCB69ZIJRvnunoYL2p1q3WIyHICEHIxjJzL19jpbo6GGK7FprbeVfaAHsnv85jLm48ZKgrs8udXT5k/KaTbOw0vU7pFT8MkDIbHRh+sz2wCF1KFmAGD7RwM+ffNq01ErBGu7Z7tvZrcjeHVHHTzH+s0+wO0qagYs+ys4Ag+y3kek12t2fXqKhXciuu6MbwGV4Dip6GYTa/Yp9MljUFrlPEDGHXhyPf5zX3nxGr3v45/wACODzzvYXaiykivUBrEHMtnfT485udLqltQPWwZWGVI/XqDOk1DnBm/FvSDfi3pWU+9FIN+KEYkCOAiUR4EyOAR4E6BHAQOBZs+wjepcPxKfiDMgomq7DH1rh+FT8P/smmp61NgzKzVJLZoFqlnJ0U1okBhd6wRoFHreGv2cf68j4ibTVrMVtPhq9nn/uh+k3mqTnAodQIG8sdSsAtEAdpEZK8haA0mY/ah+2u99prjMdtU/aX+830gel0nGjr8NOo+U87uPCehak40o8KV+Qnnl3KKzDG0ztX6QAFRnjnljhylrsrtIatwXZsTh6w4so5f2oRsNfsU8d7Pj6xkO19iG7jVgMqkbmMBvLuMnSvSdHqktRXrYOhAwV4+Qk4bz/0nknZ7X26e6payU3iVtRuRxknI+PGel6Haa2gDO62PZP6d87TTCu7R9lKtVllAqtxwccAfeHWUmn0r6YKjcGUAEjk3iO+bkN+Xd4/+pFqtOtow4zz/LyjWUrPVX5AzwMk3pzW7Pavl6y9COnnBFtx4x3idGb8UF9OPH4RS/Jes+BHgTgEeBA6BHgRAR4EBBZouxZ+2sHfWT8CJQKJedkjjU+dbD5g/pJrxY2ZkFy8JOIxxOTqptUkAsEuNVXKu5YGa24cajQH/uh+k9E1KzzvtJws0Z7tXV8ys9IvHPzgUmrSVdqy81aSovWAA8heEuIO4gRAZI8SBMZtLjZd77TbUrl094fWYraH9Lb+8b6wPR9qnGmb91+gnnuo5fx0noPaDhp7PcxPPNVy/IxWY0GyBimvyJ+JJlvovvflKzZ4xVWPwj5y00Q5y5Kffo0chiq7wPBscfjM52sV6662TeG7YG3kyCMA44jlNTmJlBGCMjGCDxBE1c/rKm7MduN7dr1mATgLaOAbu3x085uA2cYwQRkHPAzznX9mQti2UYUbwLIcn4S52ftFqjj2lzxU8ceR6RNc+qlrWE/n39ZVa7ZgOTXwPUHl+UM0urWwZU+Y6iSFp09ZZ3+ZW/sH+9OTR7x8Yo+MOMEBHgTgEkUSK6okgE4ojwIV1RLXs4camvx3h8pWgQ7ZLbt1Z/EPnwkqxugY1pxT+s6ZydA16Sq1KS6cQDVVwMT2qHHTHu1VP1E9Is4zzvtguFqPdqKT/jE9EMALUJKnUpzl5aJV6pOcCmtEGcQ29YI8BukX7Wv94v1mGu42t43EfFsTe6Efa1+8D8JhKhm4eN3/AJmB6F2oP2FnkB9J59qj9DN72sP2LeaD5zBanp5gfExazGn0gxWnur9JY6P2T5wGkYUeQHylhpfZ/OXJU0WZwxZnVl0mDX6cHiOcnzOSWdTivV2rbKnBEudFtYPwf1W7+hgNqBhxgF1RXp5R4zxrMj8P94RTIekbv+c5HTlRKJIojVElUStHKJIBGASRRCnAQjSHDofxL9ZCBJK+BHhiSkbepsyXMrtHbmHBpydDjIL1zmTRjiBh+3K4rX99Sf8AHN6hyB7oPymJ/lAT7HPc9R+DzZUHKJ7in5QOuIDqVh7Qa5YFHqUlfYsuNVXK29YEehH2q/2j8pg9nrnUVeN6/wCcze6T2/JbD/gMw2xRnU0fv1PzMI2vbBsVH3l+sw2o5r7w+s2vbBvsx74mLcZdB3so+eZKjVKIdpuCiBYhtPITeCpCZzMRjSZtl0mczFmNJgImMYZ5zpMYxlQ30Q7ooooACyRYopSJBJFiikVII8RRSUaTZ/Ifx0lmkUU510/DjONFFIMh/KF/u586v8812k/o6/cT6CKKA9pBb1iigV2plVqIooEWm9tv3dv+QzD7C/3mj98n1MUUJWu7Yf0a+8PrMcP6Wv31nYpEjUiHVch5RRTeCnGNMUU2y5GmKKIGGNM7FKhsUU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AE8FCEF-AF1D-4D16-B591-8CF967A2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61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条鋼</a:t>
            </a:r>
            <a:endParaRPr lang="en-GB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838" y="1105692"/>
          <a:ext cx="8330212" cy="549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133"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メーカー供給品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dirty="0"/>
                        <a:t>特注品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棒鋼　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/>
                        <a:t>タイバー</a:t>
                      </a:r>
                      <a:endParaRPr lang="fr-FR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/>
                        <a:t>ネジ切り棒鋼</a:t>
                      </a:r>
                      <a:endParaRPr lang="fr-FR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/>
                        <a:t>ハンドル</a:t>
                      </a:r>
                      <a:endParaRPr lang="fr-FR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4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鉄筋棒鋼</a:t>
                      </a:r>
                      <a:r>
                        <a:rPr lang="ja-JP" altLang="en-US" sz="1400" dirty="0"/>
                        <a:t>　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ケーブル　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コンクリート・アンカー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b="1" kern="100" dirty="0">
                          <a:effectLst/>
                          <a:latin typeface="Times New Roman"/>
                          <a:ea typeface="ＭＳ ゴシック"/>
                          <a:cs typeface="ＭＳ ゴシック"/>
                        </a:rPr>
                        <a:t>日よけ</a:t>
                      </a:r>
                      <a:endParaRPr lang="ja-JP" altLang="ja-JP" sz="1400" kern="100" dirty="0">
                        <a:effectLst/>
                        <a:latin typeface="Times New Roman"/>
                        <a:ea typeface="ＭＳ ゴシック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3">
                <a:tc>
                  <a:txBody>
                    <a:bodyPr/>
                    <a:lstStyle/>
                    <a:p>
                      <a:r>
                        <a:rPr lang="ja-JP" altLang="en-US" sz="1400" b="1" dirty="0"/>
                        <a:t>線材</a:t>
                      </a:r>
                      <a:r>
                        <a:rPr lang="fr-BE" sz="1400" b="1" dirty="0"/>
                        <a:t> </a:t>
                      </a:r>
                      <a:endParaRPr lang="en-GB" sz="1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ja-JP" sz="1400" b="1" dirty="0">
                          <a:effectLst/>
                          <a:ea typeface="ＭＳ ゴシック"/>
                          <a:cs typeface="ＭＳ ゴシック"/>
                        </a:rPr>
                        <a:t>メッシュ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b="1" dirty="0">
                          <a:effectLst/>
                          <a:ea typeface="ＭＳ ゴシック"/>
                          <a:cs typeface="ＭＳ ゴシック"/>
                        </a:rPr>
                        <a:t>締め具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dirty="0"/>
                        <a:t>メッシュ・シャワー・カーテン</a:t>
                      </a:r>
                      <a:endParaRPr lang="en-GB" sz="12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21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5373216"/>
            <a:ext cx="2014353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650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9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1"/>
          <a:stretch/>
        </p:blipFill>
        <p:spPr bwMode="auto">
          <a:xfrm>
            <a:off x="539712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535641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3645024"/>
            <a:ext cx="123886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/>
          <a:stretch/>
        </p:blipFill>
        <p:spPr bwMode="auto">
          <a:xfrm>
            <a:off x="2621867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191696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1650" y="1916968"/>
            <a:ext cx="2081665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623323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33662BCE-98AE-46A9-918C-F0185E29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198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参考サイト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主要ステンレスメーカー</a:t>
            </a:r>
            <a:r>
              <a:rPr lang="fr-FR" dirty="0">
                <a:hlinkClick r:id="rId2"/>
              </a:rPr>
              <a:t>http://www.worldstainless.org/about-issf/issf-members</a:t>
            </a:r>
            <a:endParaRPr lang="fr-F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E64BDB-FD7A-49FF-B344-2C63DEC6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9032" y="6465272"/>
            <a:ext cx="396000" cy="365125"/>
          </a:xfrm>
        </p:spPr>
        <p:txBody>
          <a:bodyPr lIns="0" tIns="0" rIns="0" bIns="0"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990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Thank you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81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621</TotalTime>
  <Words>445</Words>
  <Application>Microsoft Office PowerPoint</Application>
  <PresentationFormat>On-screen Show (4:3)</PresentationFormat>
  <Paragraphs>100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ゴシック</vt:lpstr>
      <vt:lpstr>ＭＳ Ｐゴシック</vt:lpstr>
      <vt:lpstr>Arial</vt:lpstr>
      <vt:lpstr>Calibri</vt:lpstr>
      <vt:lpstr>Lucida Grande</vt:lpstr>
      <vt:lpstr>Times New Roman</vt:lpstr>
      <vt:lpstr>Wingdings</vt:lpstr>
      <vt:lpstr>3_Custom Design</vt:lpstr>
      <vt:lpstr>think-cell Folie</vt:lpstr>
      <vt:lpstr>建築・土木科 講師用補助教材</vt:lpstr>
      <vt:lpstr>＜形状と供給体制＞を取り上げる理由</vt:lpstr>
      <vt:lpstr> 背景情報 ステンレスの製造方法 </vt:lpstr>
      <vt:lpstr>ステンレスのサプライチェーン</vt:lpstr>
      <vt:lpstr>鋼板類</vt:lpstr>
      <vt:lpstr>条鋼</vt:lpstr>
      <vt:lpstr>参考サイト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形状と供給体制</dc:title>
  <dc:creator>Bernard</dc:creator>
  <cp:keywords>ステンレス鋼, 教育, 建築家, 技術者（エンジニア）</cp:keywords>
  <cp:lastModifiedBy>Jo Claes</cp:lastModifiedBy>
  <cp:revision>182</cp:revision>
  <cp:lastPrinted>2014-02-27T12:04:59Z</cp:lastPrinted>
  <dcterms:created xsi:type="dcterms:W3CDTF">2013-11-27T08:48:07Z</dcterms:created>
  <dcterms:modified xsi:type="dcterms:W3CDTF">2020-01-30T12:56:23Z</dcterms:modified>
</cp:coreProperties>
</file>