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5"/>
    <p:sldMasterId id="2147483720" r:id="rId6"/>
  </p:sldMasterIdLst>
  <p:notesMasterIdLst>
    <p:notesMasterId r:id="rId147"/>
  </p:notesMasterIdLst>
  <p:handoutMasterIdLst>
    <p:handoutMasterId r:id="rId148"/>
  </p:handoutMasterIdLst>
  <p:sldIdLst>
    <p:sldId id="258" r:id="rId7"/>
    <p:sldId id="318" r:id="rId8"/>
    <p:sldId id="315" r:id="rId9"/>
    <p:sldId id="343" r:id="rId10"/>
    <p:sldId id="316" r:id="rId11"/>
    <p:sldId id="340" r:id="rId12"/>
    <p:sldId id="352" r:id="rId13"/>
    <p:sldId id="353" r:id="rId14"/>
    <p:sldId id="347" r:id="rId15"/>
    <p:sldId id="336" r:id="rId16"/>
    <p:sldId id="337" r:id="rId17"/>
    <p:sldId id="338" r:id="rId18"/>
    <p:sldId id="341" r:id="rId19"/>
    <p:sldId id="322" r:id="rId20"/>
    <p:sldId id="334" r:id="rId21"/>
    <p:sldId id="344" r:id="rId22"/>
    <p:sldId id="342" r:id="rId23"/>
    <p:sldId id="321" r:id="rId24"/>
    <p:sldId id="350" r:id="rId25"/>
    <p:sldId id="351" r:id="rId26"/>
    <p:sldId id="265" r:id="rId27"/>
    <p:sldId id="319" r:id="rId28"/>
    <p:sldId id="349" r:id="rId29"/>
    <p:sldId id="257" r:id="rId30"/>
    <p:sldId id="355" r:id="rId31"/>
    <p:sldId id="354" r:id="rId32"/>
    <p:sldId id="267" r:id="rId33"/>
    <p:sldId id="268" r:id="rId34"/>
    <p:sldId id="393" r:id="rId35"/>
    <p:sldId id="394" r:id="rId36"/>
    <p:sldId id="346" r:id="rId37"/>
    <p:sldId id="395" r:id="rId38"/>
    <p:sldId id="396" r:id="rId39"/>
    <p:sldId id="348" r:id="rId40"/>
    <p:sldId id="345" r:id="rId41"/>
    <p:sldId id="373" r:id="rId42"/>
    <p:sldId id="374" r:id="rId43"/>
    <p:sldId id="375" r:id="rId44"/>
    <p:sldId id="376" r:id="rId45"/>
    <p:sldId id="397" r:id="rId46"/>
    <p:sldId id="377" r:id="rId47"/>
    <p:sldId id="269" r:id="rId48"/>
    <p:sldId id="402" r:id="rId49"/>
    <p:sldId id="403" r:id="rId50"/>
    <p:sldId id="273" r:id="rId51"/>
    <p:sldId id="404" r:id="rId52"/>
    <p:sldId id="274" r:id="rId53"/>
    <p:sldId id="275" r:id="rId54"/>
    <p:sldId id="405" r:id="rId55"/>
    <p:sldId id="278" r:id="rId56"/>
    <p:sldId id="279" r:id="rId57"/>
    <p:sldId id="406" r:id="rId58"/>
    <p:sldId id="281" r:id="rId59"/>
    <p:sldId id="407" r:id="rId60"/>
    <p:sldId id="398" r:id="rId61"/>
    <p:sldId id="399" r:id="rId62"/>
    <p:sldId id="392" r:id="rId63"/>
    <p:sldId id="409" r:id="rId64"/>
    <p:sldId id="284" r:id="rId65"/>
    <p:sldId id="285" r:id="rId66"/>
    <p:sldId id="286" r:id="rId67"/>
    <p:sldId id="410" r:id="rId68"/>
    <p:sldId id="411" r:id="rId69"/>
    <p:sldId id="412" r:id="rId70"/>
    <p:sldId id="413" r:id="rId71"/>
    <p:sldId id="414" r:id="rId72"/>
    <p:sldId id="327" r:id="rId73"/>
    <p:sldId id="328" r:id="rId74"/>
    <p:sldId id="415" r:id="rId75"/>
    <p:sldId id="379" r:id="rId76"/>
    <p:sldId id="380" r:id="rId77"/>
    <p:sldId id="381" r:id="rId78"/>
    <p:sldId id="382" r:id="rId79"/>
    <p:sldId id="416" r:id="rId80"/>
    <p:sldId id="384" r:id="rId81"/>
    <p:sldId id="329" r:id="rId82"/>
    <p:sldId id="417" r:id="rId83"/>
    <p:sldId id="339" r:id="rId84"/>
    <p:sldId id="418" r:id="rId85"/>
    <p:sldId id="385" r:id="rId86"/>
    <p:sldId id="419" r:id="rId87"/>
    <p:sldId id="387" r:id="rId88"/>
    <p:sldId id="388" r:id="rId89"/>
    <p:sldId id="295" r:id="rId90"/>
    <p:sldId id="420" r:id="rId91"/>
    <p:sldId id="330" r:id="rId92"/>
    <p:sldId id="331" r:id="rId93"/>
    <p:sldId id="332" r:id="rId94"/>
    <p:sldId id="333" r:id="rId95"/>
    <p:sldId id="335" r:id="rId96"/>
    <p:sldId id="421" r:id="rId97"/>
    <p:sldId id="391" r:id="rId98"/>
    <p:sldId id="422" r:id="rId99"/>
    <p:sldId id="423" r:id="rId100"/>
    <p:sldId id="424" r:id="rId101"/>
    <p:sldId id="425" r:id="rId102"/>
    <p:sldId id="426" r:id="rId103"/>
    <p:sldId id="356" r:id="rId104"/>
    <p:sldId id="357" r:id="rId105"/>
    <p:sldId id="359" r:id="rId106"/>
    <p:sldId id="427" r:id="rId107"/>
    <p:sldId id="428" r:id="rId108"/>
    <p:sldId id="429" r:id="rId109"/>
    <p:sldId id="430" r:id="rId110"/>
    <p:sldId id="431" r:id="rId111"/>
    <p:sldId id="432" r:id="rId112"/>
    <p:sldId id="433" r:id="rId113"/>
    <p:sldId id="434" r:id="rId114"/>
    <p:sldId id="435" r:id="rId115"/>
    <p:sldId id="436" r:id="rId116"/>
    <p:sldId id="437" r:id="rId117"/>
    <p:sldId id="365" r:id="rId118"/>
    <p:sldId id="438" r:id="rId119"/>
    <p:sldId id="439" r:id="rId120"/>
    <p:sldId id="440" r:id="rId121"/>
    <p:sldId id="441" r:id="rId122"/>
    <p:sldId id="442" r:id="rId123"/>
    <p:sldId id="443" r:id="rId124"/>
    <p:sldId id="444" r:id="rId125"/>
    <p:sldId id="445" r:id="rId126"/>
    <p:sldId id="296" r:id="rId127"/>
    <p:sldId id="297" r:id="rId128"/>
    <p:sldId id="298" r:id="rId129"/>
    <p:sldId id="446" r:id="rId130"/>
    <p:sldId id="400" r:id="rId131"/>
    <p:sldId id="300" r:id="rId132"/>
    <p:sldId id="301" r:id="rId133"/>
    <p:sldId id="302" r:id="rId134"/>
    <p:sldId id="303" r:id="rId135"/>
    <p:sldId id="304" r:id="rId136"/>
    <p:sldId id="447" r:id="rId137"/>
    <p:sldId id="401" r:id="rId138"/>
    <p:sldId id="448" r:id="rId139"/>
    <p:sldId id="307" r:id="rId140"/>
    <p:sldId id="308" r:id="rId141"/>
    <p:sldId id="309" r:id="rId142"/>
    <p:sldId id="310" r:id="rId143"/>
    <p:sldId id="312" r:id="rId144"/>
    <p:sldId id="449" r:id="rId145"/>
    <p:sldId id="450" r:id="rId146"/>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6C2EB5-30A0-4566-81B4-317FA975D649}" v="2" dt="2020-01-31T09:40:59.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91" autoAdjust="0"/>
    <p:restoredTop sz="94692" autoAdjust="0"/>
  </p:normalViewPr>
  <p:slideViewPr>
    <p:cSldViewPr>
      <p:cViewPr varScale="1">
        <p:scale>
          <a:sx n="82" d="100"/>
          <a:sy n="82" d="100"/>
        </p:scale>
        <p:origin x="1699" y="91"/>
      </p:cViewPr>
      <p:guideLst>
        <p:guide orient="horz" pos="2160"/>
        <p:guide pos="2880"/>
      </p:guideLst>
    </p:cSldViewPr>
  </p:slideViewPr>
  <p:notesTextViewPr>
    <p:cViewPr>
      <p:scale>
        <a:sx n="1" d="1"/>
        <a:sy n="1" d="1"/>
      </p:scale>
      <p:origin x="0" y="0"/>
    </p:cViewPr>
  </p:notesTextViewPr>
  <p:sorterViewPr>
    <p:cViewPr varScale="1">
      <p:scale>
        <a:sx n="1" d="1"/>
        <a:sy n="1" d="1"/>
      </p:scale>
      <p:origin x="0" y="-55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presProps" Target="presProps.xml"/><Relationship Id="rId5" Type="http://schemas.openxmlformats.org/officeDocument/2006/relationships/slideMaster" Target="slideMasters/slideMaster1.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viewProps" Target="viewProp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theme" Target="theme/theme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microsoft.com/office/2016/11/relationships/changesInfo" Target="changesInfos/changesInfo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microsoft.com/office/2015/10/relationships/revisionInfo" Target="revisionInfo.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Claes" userId="d64208f3-0076-4064-b6ac-7d8ee9dc279f" providerId="ADAL" clId="{C76C2EB5-30A0-4566-81B4-317FA975D649}"/>
    <pc:docChg chg="modSld">
      <pc:chgData name="Jo Claes" userId="d64208f3-0076-4064-b6ac-7d8ee9dc279f" providerId="ADAL" clId="{C76C2EB5-30A0-4566-81B4-317FA975D649}" dt="2020-01-31T09:41:17.751" v="66" actId="20577"/>
      <pc:docMkLst>
        <pc:docMk/>
      </pc:docMkLst>
      <pc:sldChg chg="modSp">
        <pc:chgData name="Jo Claes" userId="d64208f3-0076-4064-b6ac-7d8ee9dc279f" providerId="ADAL" clId="{C76C2EB5-30A0-4566-81B4-317FA975D649}" dt="2020-01-31T09:41:17.751" v="66" actId="20577"/>
        <pc:sldMkLst>
          <pc:docMk/>
          <pc:sldMk cId="1512431047" sldId="257"/>
        </pc:sldMkLst>
        <pc:spChg chg="mod">
          <ac:chgData name="Jo Claes" userId="d64208f3-0076-4064-b6ac-7d8ee9dc279f" providerId="ADAL" clId="{C76C2EB5-30A0-4566-81B4-317FA975D649}" dt="2020-01-31T09:41:17.751" v="66" actId="20577"/>
          <ac:spMkLst>
            <pc:docMk/>
            <pc:sldMk cId="1512431047" sldId="257"/>
            <ac:spMk id="6" creationId="{00000000-0000-0000-0000-000000000000}"/>
          </ac:spMkLst>
        </pc:spChg>
      </pc:sldChg>
    </pc:docChg>
  </pc:docChgLst>
  <pc:docChgLst>
    <pc:chgData name="Jo Claes" userId="d64208f3-0076-4064-b6ac-7d8ee9dc279f" providerId="ADAL" clId="{ED07CCBD-3BF0-4A8E-844E-2153DB21F683}"/>
    <pc:docChg chg="undo custSel addSld delSld modSld modMainMaster">
      <pc:chgData name="Jo Claes" userId="d64208f3-0076-4064-b6ac-7d8ee9dc279f" providerId="ADAL" clId="{ED07CCBD-3BF0-4A8E-844E-2153DB21F683}" dt="2020-01-07T14:25:10.324" v="9"/>
      <pc:docMkLst>
        <pc:docMk/>
      </pc:docMkLst>
      <pc:sldChg chg="add">
        <pc:chgData name="Jo Claes" userId="d64208f3-0076-4064-b6ac-7d8ee9dc279f" providerId="ADAL" clId="{ED07CCBD-3BF0-4A8E-844E-2153DB21F683}" dt="2020-01-07T14:16:52.294" v="1"/>
        <pc:sldMkLst>
          <pc:docMk/>
          <pc:sldMk cId="1542174912" sldId="267"/>
        </pc:sldMkLst>
      </pc:sldChg>
      <pc:sldChg chg="add">
        <pc:chgData name="Jo Claes" userId="d64208f3-0076-4064-b6ac-7d8ee9dc279f" providerId="ADAL" clId="{ED07CCBD-3BF0-4A8E-844E-2153DB21F683}" dt="2020-01-07T14:16:52.294" v="1"/>
        <pc:sldMkLst>
          <pc:docMk/>
          <pc:sldMk cId="1943568232" sldId="268"/>
        </pc:sldMkLst>
      </pc:sldChg>
      <pc:sldChg chg="add">
        <pc:chgData name="Jo Claes" userId="d64208f3-0076-4064-b6ac-7d8ee9dc279f" providerId="ADAL" clId="{ED07CCBD-3BF0-4A8E-844E-2153DB21F683}" dt="2020-01-07T14:16:52.294" v="1"/>
        <pc:sldMkLst>
          <pc:docMk/>
          <pc:sldMk cId="4285165746" sldId="269"/>
        </pc:sldMkLst>
      </pc:sldChg>
      <pc:sldChg chg="add">
        <pc:chgData name="Jo Claes" userId="d64208f3-0076-4064-b6ac-7d8ee9dc279f" providerId="ADAL" clId="{ED07CCBD-3BF0-4A8E-844E-2153DB21F683}" dt="2020-01-07T14:16:52.294" v="1"/>
        <pc:sldMkLst>
          <pc:docMk/>
          <pc:sldMk cId="4050183777" sldId="273"/>
        </pc:sldMkLst>
      </pc:sldChg>
      <pc:sldChg chg="add">
        <pc:chgData name="Jo Claes" userId="d64208f3-0076-4064-b6ac-7d8ee9dc279f" providerId="ADAL" clId="{ED07CCBD-3BF0-4A8E-844E-2153DB21F683}" dt="2020-01-07T14:16:52.294" v="1"/>
        <pc:sldMkLst>
          <pc:docMk/>
          <pc:sldMk cId="4096340253" sldId="274"/>
        </pc:sldMkLst>
      </pc:sldChg>
      <pc:sldChg chg="add">
        <pc:chgData name="Jo Claes" userId="d64208f3-0076-4064-b6ac-7d8ee9dc279f" providerId="ADAL" clId="{ED07CCBD-3BF0-4A8E-844E-2153DB21F683}" dt="2020-01-07T14:16:52.294" v="1"/>
        <pc:sldMkLst>
          <pc:docMk/>
          <pc:sldMk cId="401247974" sldId="275"/>
        </pc:sldMkLst>
      </pc:sldChg>
      <pc:sldChg chg="add">
        <pc:chgData name="Jo Claes" userId="d64208f3-0076-4064-b6ac-7d8ee9dc279f" providerId="ADAL" clId="{ED07CCBD-3BF0-4A8E-844E-2153DB21F683}" dt="2020-01-07T14:16:52.294" v="1"/>
        <pc:sldMkLst>
          <pc:docMk/>
          <pc:sldMk cId="4054668948" sldId="278"/>
        </pc:sldMkLst>
      </pc:sldChg>
      <pc:sldChg chg="add">
        <pc:chgData name="Jo Claes" userId="d64208f3-0076-4064-b6ac-7d8ee9dc279f" providerId="ADAL" clId="{ED07CCBD-3BF0-4A8E-844E-2153DB21F683}" dt="2020-01-07T14:16:52.294" v="1"/>
        <pc:sldMkLst>
          <pc:docMk/>
          <pc:sldMk cId="107290882" sldId="279"/>
        </pc:sldMkLst>
      </pc:sldChg>
      <pc:sldChg chg="add">
        <pc:chgData name="Jo Claes" userId="d64208f3-0076-4064-b6ac-7d8ee9dc279f" providerId="ADAL" clId="{ED07CCBD-3BF0-4A8E-844E-2153DB21F683}" dt="2020-01-07T14:16:52.294" v="1"/>
        <pc:sldMkLst>
          <pc:docMk/>
          <pc:sldMk cId="3661422718" sldId="281"/>
        </pc:sldMkLst>
      </pc:sldChg>
      <pc:sldChg chg="add">
        <pc:chgData name="Jo Claes" userId="d64208f3-0076-4064-b6ac-7d8ee9dc279f" providerId="ADAL" clId="{ED07CCBD-3BF0-4A8E-844E-2153DB21F683}" dt="2020-01-07T14:16:52.294" v="1"/>
        <pc:sldMkLst>
          <pc:docMk/>
          <pc:sldMk cId="3358991638" sldId="284"/>
        </pc:sldMkLst>
      </pc:sldChg>
      <pc:sldChg chg="add">
        <pc:chgData name="Jo Claes" userId="d64208f3-0076-4064-b6ac-7d8ee9dc279f" providerId="ADAL" clId="{ED07CCBD-3BF0-4A8E-844E-2153DB21F683}" dt="2020-01-07T14:16:52.294" v="1"/>
        <pc:sldMkLst>
          <pc:docMk/>
          <pc:sldMk cId="1701534318" sldId="285"/>
        </pc:sldMkLst>
      </pc:sldChg>
      <pc:sldChg chg="add">
        <pc:chgData name="Jo Claes" userId="d64208f3-0076-4064-b6ac-7d8ee9dc279f" providerId="ADAL" clId="{ED07CCBD-3BF0-4A8E-844E-2153DB21F683}" dt="2020-01-07T14:16:52.294" v="1"/>
        <pc:sldMkLst>
          <pc:docMk/>
          <pc:sldMk cId="2044020663" sldId="286"/>
        </pc:sldMkLst>
      </pc:sldChg>
      <pc:sldChg chg="add">
        <pc:chgData name="Jo Claes" userId="d64208f3-0076-4064-b6ac-7d8ee9dc279f" providerId="ADAL" clId="{ED07CCBD-3BF0-4A8E-844E-2153DB21F683}" dt="2020-01-07T14:16:52.294" v="1"/>
        <pc:sldMkLst>
          <pc:docMk/>
          <pc:sldMk cId="2345544163" sldId="295"/>
        </pc:sldMkLst>
      </pc:sldChg>
      <pc:sldChg chg="add">
        <pc:chgData name="Jo Claes" userId="d64208f3-0076-4064-b6ac-7d8ee9dc279f" providerId="ADAL" clId="{ED07CCBD-3BF0-4A8E-844E-2153DB21F683}" dt="2020-01-07T14:16:52.294" v="1"/>
        <pc:sldMkLst>
          <pc:docMk/>
          <pc:sldMk cId="3602525213" sldId="296"/>
        </pc:sldMkLst>
      </pc:sldChg>
      <pc:sldChg chg="add">
        <pc:chgData name="Jo Claes" userId="d64208f3-0076-4064-b6ac-7d8ee9dc279f" providerId="ADAL" clId="{ED07CCBD-3BF0-4A8E-844E-2153DB21F683}" dt="2020-01-07T14:16:52.294" v="1"/>
        <pc:sldMkLst>
          <pc:docMk/>
          <pc:sldMk cId="3328281605" sldId="297"/>
        </pc:sldMkLst>
      </pc:sldChg>
      <pc:sldChg chg="add">
        <pc:chgData name="Jo Claes" userId="d64208f3-0076-4064-b6ac-7d8ee9dc279f" providerId="ADAL" clId="{ED07CCBD-3BF0-4A8E-844E-2153DB21F683}" dt="2020-01-07T14:16:52.294" v="1"/>
        <pc:sldMkLst>
          <pc:docMk/>
          <pc:sldMk cId="3460268354" sldId="298"/>
        </pc:sldMkLst>
      </pc:sldChg>
      <pc:sldChg chg="add">
        <pc:chgData name="Jo Claes" userId="d64208f3-0076-4064-b6ac-7d8ee9dc279f" providerId="ADAL" clId="{ED07CCBD-3BF0-4A8E-844E-2153DB21F683}" dt="2020-01-07T14:16:52.294" v="1"/>
        <pc:sldMkLst>
          <pc:docMk/>
          <pc:sldMk cId="3683712749" sldId="300"/>
        </pc:sldMkLst>
      </pc:sldChg>
      <pc:sldChg chg="add">
        <pc:chgData name="Jo Claes" userId="d64208f3-0076-4064-b6ac-7d8ee9dc279f" providerId="ADAL" clId="{ED07CCBD-3BF0-4A8E-844E-2153DB21F683}" dt="2020-01-07T14:16:52.294" v="1"/>
        <pc:sldMkLst>
          <pc:docMk/>
          <pc:sldMk cId="1181526531" sldId="301"/>
        </pc:sldMkLst>
      </pc:sldChg>
      <pc:sldChg chg="add">
        <pc:chgData name="Jo Claes" userId="d64208f3-0076-4064-b6ac-7d8ee9dc279f" providerId="ADAL" clId="{ED07CCBD-3BF0-4A8E-844E-2153DB21F683}" dt="2020-01-07T14:16:52.294" v="1"/>
        <pc:sldMkLst>
          <pc:docMk/>
          <pc:sldMk cId="1557829002" sldId="302"/>
        </pc:sldMkLst>
      </pc:sldChg>
      <pc:sldChg chg="add">
        <pc:chgData name="Jo Claes" userId="d64208f3-0076-4064-b6ac-7d8ee9dc279f" providerId="ADAL" clId="{ED07CCBD-3BF0-4A8E-844E-2153DB21F683}" dt="2020-01-07T14:16:52.294" v="1"/>
        <pc:sldMkLst>
          <pc:docMk/>
          <pc:sldMk cId="1375625618" sldId="303"/>
        </pc:sldMkLst>
      </pc:sldChg>
      <pc:sldChg chg="add">
        <pc:chgData name="Jo Claes" userId="d64208f3-0076-4064-b6ac-7d8ee9dc279f" providerId="ADAL" clId="{ED07CCBD-3BF0-4A8E-844E-2153DB21F683}" dt="2020-01-07T14:16:52.294" v="1"/>
        <pc:sldMkLst>
          <pc:docMk/>
          <pc:sldMk cId="1518403839" sldId="304"/>
        </pc:sldMkLst>
      </pc:sldChg>
      <pc:sldChg chg="add">
        <pc:chgData name="Jo Claes" userId="d64208f3-0076-4064-b6ac-7d8ee9dc279f" providerId="ADAL" clId="{ED07CCBD-3BF0-4A8E-844E-2153DB21F683}" dt="2020-01-07T14:16:52.294" v="1"/>
        <pc:sldMkLst>
          <pc:docMk/>
          <pc:sldMk cId="479641129" sldId="307"/>
        </pc:sldMkLst>
      </pc:sldChg>
      <pc:sldChg chg="add">
        <pc:chgData name="Jo Claes" userId="d64208f3-0076-4064-b6ac-7d8ee9dc279f" providerId="ADAL" clId="{ED07CCBD-3BF0-4A8E-844E-2153DB21F683}" dt="2020-01-07T14:16:52.294" v="1"/>
        <pc:sldMkLst>
          <pc:docMk/>
          <pc:sldMk cId="262185811" sldId="308"/>
        </pc:sldMkLst>
      </pc:sldChg>
      <pc:sldChg chg="add">
        <pc:chgData name="Jo Claes" userId="d64208f3-0076-4064-b6ac-7d8ee9dc279f" providerId="ADAL" clId="{ED07CCBD-3BF0-4A8E-844E-2153DB21F683}" dt="2020-01-07T14:16:52.294" v="1"/>
        <pc:sldMkLst>
          <pc:docMk/>
          <pc:sldMk cId="3221740031" sldId="309"/>
        </pc:sldMkLst>
      </pc:sldChg>
      <pc:sldChg chg="add">
        <pc:chgData name="Jo Claes" userId="d64208f3-0076-4064-b6ac-7d8ee9dc279f" providerId="ADAL" clId="{ED07CCBD-3BF0-4A8E-844E-2153DB21F683}" dt="2020-01-07T14:16:52.294" v="1"/>
        <pc:sldMkLst>
          <pc:docMk/>
          <pc:sldMk cId="1532965447" sldId="310"/>
        </pc:sldMkLst>
      </pc:sldChg>
      <pc:sldChg chg="add">
        <pc:chgData name="Jo Claes" userId="d64208f3-0076-4064-b6ac-7d8ee9dc279f" providerId="ADAL" clId="{ED07CCBD-3BF0-4A8E-844E-2153DB21F683}" dt="2020-01-07T14:16:52.294" v="1"/>
        <pc:sldMkLst>
          <pc:docMk/>
          <pc:sldMk cId="2544014506" sldId="312"/>
        </pc:sldMkLst>
      </pc:sldChg>
      <pc:sldChg chg="addSp delSp modSp">
        <pc:chgData name="Jo Claes" userId="d64208f3-0076-4064-b6ac-7d8ee9dc279f" providerId="ADAL" clId="{ED07CCBD-3BF0-4A8E-844E-2153DB21F683}" dt="2020-01-07T14:24:32.908" v="5"/>
        <pc:sldMkLst>
          <pc:docMk/>
          <pc:sldMk cId="1686040152" sldId="318"/>
        </pc:sldMkLst>
        <pc:spChg chg="add del mod">
          <ac:chgData name="Jo Claes" userId="d64208f3-0076-4064-b6ac-7d8ee9dc279f" providerId="ADAL" clId="{ED07CCBD-3BF0-4A8E-844E-2153DB21F683}" dt="2020-01-07T14:24:29.031" v="4"/>
          <ac:spMkLst>
            <pc:docMk/>
            <pc:sldMk cId="1686040152" sldId="318"/>
            <ac:spMk id="3" creationId="{1A8C251E-821D-4DB0-AE5F-EF3C8B22ACB4}"/>
          </ac:spMkLst>
        </pc:spChg>
        <pc:spChg chg="add mod">
          <ac:chgData name="Jo Claes" userId="d64208f3-0076-4064-b6ac-7d8ee9dc279f" providerId="ADAL" clId="{ED07CCBD-3BF0-4A8E-844E-2153DB21F683}" dt="2020-01-07T14:24:32.908" v="5"/>
          <ac:spMkLst>
            <pc:docMk/>
            <pc:sldMk cId="1686040152" sldId="318"/>
            <ac:spMk id="4" creationId="{5F71D1F2-51D1-4CE2-8CC9-AE72D9CC9109}"/>
          </ac:spMkLst>
        </pc:spChg>
      </pc:sldChg>
      <pc:sldChg chg="add">
        <pc:chgData name="Jo Claes" userId="d64208f3-0076-4064-b6ac-7d8ee9dc279f" providerId="ADAL" clId="{ED07CCBD-3BF0-4A8E-844E-2153DB21F683}" dt="2020-01-07T14:16:52.294" v="1"/>
        <pc:sldMkLst>
          <pc:docMk/>
          <pc:sldMk cId="1506916987" sldId="327"/>
        </pc:sldMkLst>
      </pc:sldChg>
      <pc:sldChg chg="add">
        <pc:chgData name="Jo Claes" userId="d64208f3-0076-4064-b6ac-7d8ee9dc279f" providerId="ADAL" clId="{ED07CCBD-3BF0-4A8E-844E-2153DB21F683}" dt="2020-01-07T14:16:52.294" v="1"/>
        <pc:sldMkLst>
          <pc:docMk/>
          <pc:sldMk cId="3539140239" sldId="328"/>
        </pc:sldMkLst>
      </pc:sldChg>
      <pc:sldChg chg="add">
        <pc:chgData name="Jo Claes" userId="d64208f3-0076-4064-b6ac-7d8ee9dc279f" providerId="ADAL" clId="{ED07CCBD-3BF0-4A8E-844E-2153DB21F683}" dt="2020-01-07T14:16:52.294" v="1"/>
        <pc:sldMkLst>
          <pc:docMk/>
          <pc:sldMk cId="3033039985" sldId="329"/>
        </pc:sldMkLst>
      </pc:sldChg>
      <pc:sldChg chg="add">
        <pc:chgData name="Jo Claes" userId="d64208f3-0076-4064-b6ac-7d8ee9dc279f" providerId="ADAL" clId="{ED07CCBD-3BF0-4A8E-844E-2153DB21F683}" dt="2020-01-07T14:16:52.294" v="1"/>
        <pc:sldMkLst>
          <pc:docMk/>
          <pc:sldMk cId="2320760284" sldId="330"/>
        </pc:sldMkLst>
      </pc:sldChg>
      <pc:sldChg chg="add">
        <pc:chgData name="Jo Claes" userId="d64208f3-0076-4064-b6ac-7d8ee9dc279f" providerId="ADAL" clId="{ED07CCBD-3BF0-4A8E-844E-2153DB21F683}" dt="2020-01-07T14:16:52.294" v="1"/>
        <pc:sldMkLst>
          <pc:docMk/>
          <pc:sldMk cId="2039745198" sldId="331"/>
        </pc:sldMkLst>
      </pc:sldChg>
      <pc:sldChg chg="add">
        <pc:chgData name="Jo Claes" userId="d64208f3-0076-4064-b6ac-7d8ee9dc279f" providerId="ADAL" clId="{ED07CCBD-3BF0-4A8E-844E-2153DB21F683}" dt="2020-01-07T14:16:52.294" v="1"/>
        <pc:sldMkLst>
          <pc:docMk/>
          <pc:sldMk cId="1723916869" sldId="332"/>
        </pc:sldMkLst>
      </pc:sldChg>
      <pc:sldChg chg="add">
        <pc:chgData name="Jo Claes" userId="d64208f3-0076-4064-b6ac-7d8ee9dc279f" providerId="ADAL" clId="{ED07CCBD-3BF0-4A8E-844E-2153DB21F683}" dt="2020-01-07T14:16:52.294" v="1"/>
        <pc:sldMkLst>
          <pc:docMk/>
          <pc:sldMk cId="1885858947" sldId="333"/>
        </pc:sldMkLst>
      </pc:sldChg>
      <pc:sldChg chg="add">
        <pc:chgData name="Jo Claes" userId="d64208f3-0076-4064-b6ac-7d8ee9dc279f" providerId="ADAL" clId="{ED07CCBD-3BF0-4A8E-844E-2153DB21F683}" dt="2020-01-07T14:16:52.294" v="1"/>
        <pc:sldMkLst>
          <pc:docMk/>
          <pc:sldMk cId="68486029" sldId="335"/>
        </pc:sldMkLst>
      </pc:sldChg>
      <pc:sldChg chg="add">
        <pc:chgData name="Jo Claes" userId="d64208f3-0076-4064-b6ac-7d8ee9dc279f" providerId="ADAL" clId="{ED07CCBD-3BF0-4A8E-844E-2153DB21F683}" dt="2020-01-07T14:16:52.294" v="1"/>
        <pc:sldMkLst>
          <pc:docMk/>
          <pc:sldMk cId="2170087390" sldId="339"/>
        </pc:sldMkLst>
      </pc:sldChg>
      <pc:sldChg chg="modSp">
        <pc:chgData name="Jo Claes" userId="d64208f3-0076-4064-b6ac-7d8ee9dc279f" providerId="ADAL" clId="{ED07CCBD-3BF0-4A8E-844E-2153DB21F683}" dt="2020-01-07T14:24:42.180" v="8"/>
        <pc:sldMkLst>
          <pc:docMk/>
          <pc:sldMk cId="583014358" sldId="343"/>
        </pc:sldMkLst>
        <pc:spChg chg="mod">
          <ac:chgData name="Jo Claes" userId="d64208f3-0076-4064-b6ac-7d8ee9dc279f" providerId="ADAL" clId="{ED07CCBD-3BF0-4A8E-844E-2153DB21F683}" dt="2020-01-07T14:24:42.180" v="8"/>
          <ac:spMkLst>
            <pc:docMk/>
            <pc:sldMk cId="583014358" sldId="343"/>
            <ac:spMk id="7" creationId="{00000000-0000-0000-0000-000000000000}"/>
          </ac:spMkLst>
        </pc:spChg>
      </pc:sldChg>
      <pc:sldChg chg="add">
        <pc:chgData name="Jo Claes" userId="d64208f3-0076-4064-b6ac-7d8ee9dc279f" providerId="ADAL" clId="{ED07CCBD-3BF0-4A8E-844E-2153DB21F683}" dt="2020-01-07T14:16:52.294" v="1"/>
        <pc:sldMkLst>
          <pc:docMk/>
          <pc:sldMk cId="1463307469" sldId="345"/>
        </pc:sldMkLst>
      </pc:sldChg>
      <pc:sldChg chg="del">
        <pc:chgData name="Jo Claes" userId="d64208f3-0076-4064-b6ac-7d8ee9dc279f" providerId="ADAL" clId="{ED07CCBD-3BF0-4A8E-844E-2153DB21F683}" dt="2020-01-07T14:16:19.655" v="0" actId="2696"/>
        <pc:sldMkLst>
          <pc:docMk/>
          <pc:sldMk cId="2173931556" sldId="345"/>
        </pc:sldMkLst>
      </pc:sldChg>
      <pc:sldChg chg="add">
        <pc:chgData name="Jo Claes" userId="d64208f3-0076-4064-b6ac-7d8ee9dc279f" providerId="ADAL" clId="{ED07CCBD-3BF0-4A8E-844E-2153DB21F683}" dt="2020-01-07T14:16:52.294" v="1"/>
        <pc:sldMkLst>
          <pc:docMk/>
          <pc:sldMk cId="3432578749" sldId="346"/>
        </pc:sldMkLst>
      </pc:sldChg>
      <pc:sldChg chg="add">
        <pc:chgData name="Jo Claes" userId="d64208f3-0076-4064-b6ac-7d8ee9dc279f" providerId="ADAL" clId="{ED07CCBD-3BF0-4A8E-844E-2153DB21F683}" dt="2020-01-07T14:16:52.294" v="1"/>
        <pc:sldMkLst>
          <pc:docMk/>
          <pc:sldMk cId="3852874678" sldId="348"/>
        </pc:sldMkLst>
      </pc:sldChg>
      <pc:sldChg chg="add">
        <pc:chgData name="Jo Claes" userId="d64208f3-0076-4064-b6ac-7d8ee9dc279f" providerId="ADAL" clId="{ED07CCBD-3BF0-4A8E-844E-2153DB21F683}" dt="2020-01-07T14:16:52.294" v="1"/>
        <pc:sldMkLst>
          <pc:docMk/>
          <pc:sldMk cId="3248059716" sldId="354"/>
        </pc:sldMkLst>
      </pc:sldChg>
      <pc:sldChg chg="add">
        <pc:chgData name="Jo Claes" userId="d64208f3-0076-4064-b6ac-7d8ee9dc279f" providerId="ADAL" clId="{ED07CCBD-3BF0-4A8E-844E-2153DB21F683}" dt="2020-01-07T14:23:44.262" v="2"/>
        <pc:sldMkLst>
          <pc:docMk/>
          <pc:sldMk cId="1477716916" sldId="355"/>
        </pc:sldMkLst>
      </pc:sldChg>
      <pc:sldChg chg="add">
        <pc:chgData name="Jo Claes" userId="d64208f3-0076-4064-b6ac-7d8ee9dc279f" providerId="ADAL" clId="{ED07CCBD-3BF0-4A8E-844E-2153DB21F683}" dt="2020-01-07T14:16:52.294" v="1"/>
        <pc:sldMkLst>
          <pc:docMk/>
          <pc:sldMk cId="2348680007" sldId="356"/>
        </pc:sldMkLst>
      </pc:sldChg>
      <pc:sldChg chg="add">
        <pc:chgData name="Jo Claes" userId="d64208f3-0076-4064-b6ac-7d8ee9dc279f" providerId="ADAL" clId="{ED07CCBD-3BF0-4A8E-844E-2153DB21F683}" dt="2020-01-07T14:16:52.294" v="1"/>
        <pc:sldMkLst>
          <pc:docMk/>
          <pc:sldMk cId="3449835876" sldId="357"/>
        </pc:sldMkLst>
      </pc:sldChg>
      <pc:sldChg chg="add">
        <pc:chgData name="Jo Claes" userId="d64208f3-0076-4064-b6ac-7d8ee9dc279f" providerId="ADAL" clId="{ED07CCBD-3BF0-4A8E-844E-2153DB21F683}" dt="2020-01-07T14:16:52.294" v="1"/>
        <pc:sldMkLst>
          <pc:docMk/>
          <pc:sldMk cId="40086362" sldId="359"/>
        </pc:sldMkLst>
      </pc:sldChg>
      <pc:sldChg chg="add">
        <pc:chgData name="Jo Claes" userId="d64208f3-0076-4064-b6ac-7d8ee9dc279f" providerId="ADAL" clId="{ED07CCBD-3BF0-4A8E-844E-2153DB21F683}" dt="2020-01-07T14:16:52.294" v="1"/>
        <pc:sldMkLst>
          <pc:docMk/>
          <pc:sldMk cId="1992305864" sldId="365"/>
        </pc:sldMkLst>
      </pc:sldChg>
      <pc:sldChg chg="add">
        <pc:chgData name="Jo Claes" userId="d64208f3-0076-4064-b6ac-7d8ee9dc279f" providerId="ADAL" clId="{ED07CCBD-3BF0-4A8E-844E-2153DB21F683}" dt="2020-01-07T14:16:52.294" v="1"/>
        <pc:sldMkLst>
          <pc:docMk/>
          <pc:sldMk cId="2198471749" sldId="373"/>
        </pc:sldMkLst>
      </pc:sldChg>
      <pc:sldChg chg="add">
        <pc:chgData name="Jo Claes" userId="d64208f3-0076-4064-b6ac-7d8ee9dc279f" providerId="ADAL" clId="{ED07CCBD-3BF0-4A8E-844E-2153DB21F683}" dt="2020-01-07T14:16:52.294" v="1"/>
        <pc:sldMkLst>
          <pc:docMk/>
          <pc:sldMk cId="1458665625" sldId="374"/>
        </pc:sldMkLst>
      </pc:sldChg>
      <pc:sldChg chg="add">
        <pc:chgData name="Jo Claes" userId="d64208f3-0076-4064-b6ac-7d8ee9dc279f" providerId="ADAL" clId="{ED07CCBD-3BF0-4A8E-844E-2153DB21F683}" dt="2020-01-07T14:16:52.294" v="1"/>
        <pc:sldMkLst>
          <pc:docMk/>
          <pc:sldMk cId="1973973975" sldId="375"/>
        </pc:sldMkLst>
      </pc:sldChg>
      <pc:sldChg chg="add">
        <pc:chgData name="Jo Claes" userId="d64208f3-0076-4064-b6ac-7d8ee9dc279f" providerId="ADAL" clId="{ED07CCBD-3BF0-4A8E-844E-2153DB21F683}" dt="2020-01-07T14:16:52.294" v="1"/>
        <pc:sldMkLst>
          <pc:docMk/>
          <pc:sldMk cId="3402153506" sldId="376"/>
        </pc:sldMkLst>
      </pc:sldChg>
      <pc:sldChg chg="add">
        <pc:chgData name="Jo Claes" userId="d64208f3-0076-4064-b6ac-7d8ee9dc279f" providerId="ADAL" clId="{ED07CCBD-3BF0-4A8E-844E-2153DB21F683}" dt="2020-01-07T14:16:52.294" v="1"/>
        <pc:sldMkLst>
          <pc:docMk/>
          <pc:sldMk cId="1504782995" sldId="377"/>
        </pc:sldMkLst>
      </pc:sldChg>
      <pc:sldChg chg="add">
        <pc:chgData name="Jo Claes" userId="d64208f3-0076-4064-b6ac-7d8ee9dc279f" providerId="ADAL" clId="{ED07CCBD-3BF0-4A8E-844E-2153DB21F683}" dt="2020-01-07T14:16:52.294" v="1"/>
        <pc:sldMkLst>
          <pc:docMk/>
          <pc:sldMk cId="258562175" sldId="379"/>
        </pc:sldMkLst>
      </pc:sldChg>
      <pc:sldChg chg="add">
        <pc:chgData name="Jo Claes" userId="d64208f3-0076-4064-b6ac-7d8ee9dc279f" providerId="ADAL" clId="{ED07CCBD-3BF0-4A8E-844E-2153DB21F683}" dt="2020-01-07T14:16:52.294" v="1"/>
        <pc:sldMkLst>
          <pc:docMk/>
          <pc:sldMk cId="627356847" sldId="380"/>
        </pc:sldMkLst>
      </pc:sldChg>
      <pc:sldChg chg="add">
        <pc:chgData name="Jo Claes" userId="d64208f3-0076-4064-b6ac-7d8ee9dc279f" providerId="ADAL" clId="{ED07CCBD-3BF0-4A8E-844E-2153DB21F683}" dt="2020-01-07T14:16:52.294" v="1"/>
        <pc:sldMkLst>
          <pc:docMk/>
          <pc:sldMk cId="1495478275" sldId="381"/>
        </pc:sldMkLst>
      </pc:sldChg>
      <pc:sldChg chg="add">
        <pc:chgData name="Jo Claes" userId="d64208f3-0076-4064-b6ac-7d8ee9dc279f" providerId="ADAL" clId="{ED07CCBD-3BF0-4A8E-844E-2153DB21F683}" dt="2020-01-07T14:16:52.294" v="1"/>
        <pc:sldMkLst>
          <pc:docMk/>
          <pc:sldMk cId="2486762445" sldId="382"/>
        </pc:sldMkLst>
      </pc:sldChg>
      <pc:sldChg chg="add">
        <pc:chgData name="Jo Claes" userId="d64208f3-0076-4064-b6ac-7d8ee9dc279f" providerId="ADAL" clId="{ED07CCBD-3BF0-4A8E-844E-2153DB21F683}" dt="2020-01-07T14:16:52.294" v="1"/>
        <pc:sldMkLst>
          <pc:docMk/>
          <pc:sldMk cId="385240691" sldId="384"/>
        </pc:sldMkLst>
      </pc:sldChg>
      <pc:sldChg chg="add">
        <pc:chgData name="Jo Claes" userId="d64208f3-0076-4064-b6ac-7d8ee9dc279f" providerId="ADAL" clId="{ED07CCBD-3BF0-4A8E-844E-2153DB21F683}" dt="2020-01-07T14:16:52.294" v="1"/>
        <pc:sldMkLst>
          <pc:docMk/>
          <pc:sldMk cId="1759363197" sldId="385"/>
        </pc:sldMkLst>
      </pc:sldChg>
      <pc:sldChg chg="add">
        <pc:chgData name="Jo Claes" userId="d64208f3-0076-4064-b6ac-7d8ee9dc279f" providerId="ADAL" clId="{ED07CCBD-3BF0-4A8E-844E-2153DB21F683}" dt="2020-01-07T14:16:52.294" v="1"/>
        <pc:sldMkLst>
          <pc:docMk/>
          <pc:sldMk cId="2010833897" sldId="387"/>
        </pc:sldMkLst>
      </pc:sldChg>
      <pc:sldChg chg="add">
        <pc:chgData name="Jo Claes" userId="d64208f3-0076-4064-b6ac-7d8ee9dc279f" providerId="ADAL" clId="{ED07CCBD-3BF0-4A8E-844E-2153DB21F683}" dt="2020-01-07T14:16:52.294" v="1"/>
        <pc:sldMkLst>
          <pc:docMk/>
          <pc:sldMk cId="3998562492" sldId="388"/>
        </pc:sldMkLst>
      </pc:sldChg>
      <pc:sldChg chg="add">
        <pc:chgData name="Jo Claes" userId="d64208f3-0076-4064-b6ac-7d8ee9dc279f" providerId="ADAL" clId="{ED07CCBD-3BF0-4A8E-844E-2153DB21F683}" dt="2020-01-07T14:16:52.294" v="1"/>
        <pc:sldMkLst>
          <pc:docMk/>
          <pc:sldMk cId="3041915455" sldId="391"/>
        </pc:sldMkLst>
      </pc:sldChg>
      <pc:sldChg chg="add">
        <pc:chgData name="Jo Claes" userId="d64208f3-0076-4064-b6ac-7d8ee9dc279f" providerId="ADAL" clId="{ED07CCBD-3BF0-4A8E-844E-2153DB21F683}" dt="2020-01-07T14:16:52.294" v="1"/>
        <pc:sldMkLst>
          <pc:docMk/>
          <pc:sldMk cId="266707370" sldId="392"/>
        </pc:sldMkLst>
      </pc:sldChg>
      <pc:sldChg chg="add">
        <pc:chgData name="Jo Claes" userId="d64208f3-0076-4064-b6ac-7d8ee9dc279f" providerId="ADAL" clId="{ED07CCBD-3BF0-4A8E-844E-2153DB21F683}" dt="2020-01-07T14:16:52.294" v="1"/>
        <pc:sldMkLst>
          <pc:docMk/>
          <pc:sldMk cId="3011676026" sldId="393"/>
        </pc:sldMkLst>
      </pc:sldChg>
      <pc:sldChg chg="add">
        <pc:chgData name="Jo Claes" userId="d64208f3-0076-4064-b6ac-7d8ee9dc279f" providerId="ADAL" clId="{ED07CCBD-3BF0-4A8E-844E-2153DB21F683}" dt="2020-01-07T14:16:52.294" v="1"/>
        <pc:sldMkLst>
          <pc:docMk/>
          <pc:sldMk cId="2265773340" sldId="394"/>
        </pc:sldMkLst>
      </pc:sldChg>
      <pc:sldChg chg="add">
        <pc:chgData name="Jo Claes" userId="d64208f3-0076-4064-b6ac-7d8ee9dc279f" providerId="ADAL" clId="{ED07CCBD-3BF0-4A8E-844E-2153DB21F683}" dt="2020-01-07T14:16:52.294" v="1"/>
        <pc:sldMkLst>
          <pc:docMk/>
          <pc:sldMk cId="3711870505" sldId="395"/>
        </pc:sldMkLst>
      </pc:sldChg>
      <pc:sldChg chg="add">
        <pc:chgData name="Jo Claes" userId="d64208f3-0076-4064-b6ac-7d8ee9dc279f" providerId="ADAL" clId="{ED07CCBD-3BF0-4A8E-844E-2153DB21F683}" dt="2020-01-07T14:16:52.294" v="1"/>
        <pc:sldMkLst>
          <pc:docMk/>
          <pc:sldMk cId="3670216444" sldId="396"/>
        </pc:sldMkLst>
      </pc:sldChg>
      <pc:sldChg chg="add">
        <pc:chgData name="Jo Claes" userId="d64208f3-0076-4064-b6ac-7d8ee9dc279f" providerId="ADAL" clId="{ED07CCBD-3BF0-4A8E-844E-2153DB21F683}" dt="2020-01-07T14:16:52.294" v="1"/>
        <pc:sldMkLst>
          <pc:docMk/>
          <pc:sldMk cId="1486884053" sldId="397"/>
        </pc:sldMkLst>
      </pc:sldChg>
      <pc:sldChg chg="add">
        <pc:chgData name="Jo Claes" userId="d64208f3-0076-4064-b6ac-7d8ee9dc279f" providerId="ADAL" clId="{ED07CCBD-3BF0-4A8E-844E-2153DB21F683}" dt="2020-01-07T14:16:52.294" v="1"/>
        <pc:sldMkLst>
          <pc:docMk/>
          <pc:sldMk cId="1647111495" sldId="398"/>
        </pc:sldMkLst>
      </pc:sldChg>
      <pc:sldChg chg="add">
        <pc:chgData name="Jo Claes" userId="d64208f3-0076-4064-b6ac-7d8ee9dc279f" providerId="ADAL" clId="{ED07CCBD-3BF0-4A8E-844E-2153DB21F683}" dt="2020-01-07T14:16:52.294" v="1"/>
        <pc:sldMkLst>
          <pc:docMk/>
          <pc:sldMk cId="1383942509" sldId="399"/>
        </pc:sldMkLst>
      </pc:sldChg>
      <pc:sldChg chg="add">
        <pc:chgData name="Jo Claes" userId="d64208f3-0076-4064-b6ac-7d8ee9dc279f" providerId="ADAL" clId="{ED07CCBD-3BF0-4A8E-844E-2153DB21F683}" dt="2020-01-07T14:16:52.294" v="1"/>
        <pc:sldMkLst>
          <pc:docMk/>
          <pc:sldMk cId="3921508061" sldId="400"/>
        </pc:sldMkLst>
      </pc:sldChg>
      <pc:sldChg chg="add">
        <pc:chgData name="Jo Claes" userId="d64208f3-0076-4064-b6ac-7d8ee9dc279f" providerId="ADAL" clId="{ED07CCBD-3BF0-4A8E-844E-2153DB21F683}" dt="2020-01-07T14:16:52.294" v="1"/>
        <pc:sldMkLst>
          <pc:docMk/>
          <pc:sldMk cId="2389694010" sldId="401"/>
        </pc:sldMkLst>
      </pc:sldChg>
      <pc:sldChg chg="add">
        <pc:chgData name="Jo Claes" userId="d64208f3-0076-4064-b6ac-7d8ee9dc279f" providerId="ADAL" clId="{ED07CCBD-3BF0-4A8E-844E-2153DB21F683}" dt="2020-01-07T14:16:52.294" v="1"/>
        <pc:sldMkLst>
          <pc:docMk/>
          <pc:sldMk cId="3964149278" sldId="402"/>
        </pc:sldMkLst>
      </pc:sldChg>
      <pc:sldChg chg="add">
        <pc:chgData name="Jo Claes" userId="d64208f3-0076-4064-b6ac-7d8ee9dc279f" providerId="ADAL" clId="{ED07CCBD-3BF0-4A8E-844E-2153DB21F683}" dt="2020-01-07T14:16:52.294" v="1"/>
        <pc:sldMkLst>
          <pc:docMk/>
          <pc:sldMk cId="1621792816" sldId="403"/>
        </pc:sldMkLst>
      </pc:sldChg>
      <pc:sldChg chg="add">
        <pc:chgData name="Jo Claes" userId="d64208f3-0076-4064-b6ac-7d8ee9dc279f" providerId="ADAL" clId="{ED07CCBD-3BF0-4A8E-844E-2153DB21F683}" dt="2020-01-07T14:16:52.294" v="1"/>
        <pc:sldMkLst>
          <pc:docMk/>
          <pc:sldMk cId="1380441103" sldId="404"/>
        </pc:sldMkLst>
      </pc:sldChg>
      <pc:sldChg chg="add">
        <pc:chgData name="Jo Claes" userId="d64208f3-0076-4064-b6ac-7d8ee9dc279f" providerId="ADAL" clId="{ED07CCBD-3BF0-4A8E-844E-2153DB21F683}" dt="2020-01-07T14:16:52.294" v="1"/>
        <pc:sldMkLst>
          <pc:docMk/>
          <pc:sldMk cId="2115937072" sldId="405"/>
        </pc:sldMkLst>
      </pc:sldChg>
      <pc:sldChg chg="add">
        <pc:chgData name="Jo Claes" userId="d64208f3-0076-4064-b6ac-7d8ee9dc279f" providerId="ADAL" clId="{ED07CCBD-3BF0-4A8E-844E-2153DB21F683}" dt="2020-01-07T14:16:52.294" v="1"/>
        <pc:sldMkLst>
          <pc:docMk/>
          <pc:sldMk cId="3226711505" sldId="406"/>
        </pc:sldMkLst>
      </pc:sldChg>
      <pc:sldChg chg="add">
        <pc:chgData name="Jo Claes" userId="d64208f3-0076-4064-b6ac-7d8ee9dc279f" providerId="ADAL" clId="{ED07CCBD-3BF0-4A8E-844E-2153DB21F683}" dt="2020-01-07T14:16:52.294" v="1"/>
        <pc:sldMkLst>
          <pc:docMk/>
          <pc:sldMk cId="2106665569" sldId="407"/>
        </pc:sldMkLst>
      </pc:sldChg>
      <pc:sldChg chg="add">
        <pc:chgData name="Jo Claes" userId="d64208f3-0076-4064-b6ac-7d8ee9dc279f" providerId="ADAL" clId="{ED07CCBD-3BF0-4A8E-844E-2153DB21F683}" dt="2020-01-07T14:16:52.294" v="1"/>
        <pc:sldMkLst>
          <pc:docMk/>
          <pc:sldMk cId="2350491378" sldId="409"/>
        </pc:sldMkLst>
      </pc:sldChg>
      <pc:sldChg chg="add">
        <pc:chgData name="Jo Claes" userId="d64208f3-0076-4064-b6ac-7d8ee9dc279f" providerId="ADAL" clId="{ED07CCBD-3BF0-4A8E-844E-2153DB21F683}" dt="2020-01-07T14:16:52.294" v="1"/>
        <pc:sldMkLst>
          <pc:docMk/>
          <pc:sldMk cId="4029360649" sldId="410"/>
        </pc:sldMkLst>
      </pc:sldChg>
      <pc:sldChg chg="add">
        <pc:chgData name="Jo Claes" userId="d64208f3-0076-4064-b6ac-7d8ee9dc279f" providerId="ADAL" clId="{ED07CCBD-3BF0-4A8E-844E-2153DB21F683}" dt="2020-01-07T14:16:52.294" v="1"/>
        <pc:sldMkLst>
          <pc:docMk/>
          <pc:sldMk cId="4125338733" sldId="411"/>
        </pc:sldMkLst>
      </pc:sldChg>
      <pc:sldChg chg="add">
        <pc:chgData name="Jo Claes" userId="d64208f3-0076-4064-b6ac-7d8ee9dc279f" providerId="ADAL" clId="{ED07CCBD-3BF0-4A8E-844E-2153DB21F683}" dt="2020-01-07T14:16:52.294" v="1"/>
        <pc:sldMkLst>
          <pc:docMk/>
          <pc:sldMk cId="3333870514" sldId="412"/>
        </pc:sldMkLst>
      </pc:sldChg>
      <pc:sldChg chg="add">
        <pc:chgData name="Jo Claes" userId="d64208f3-0076-4064-b6ac-7d8ee9dc279f" providerId="ADAL" clId="{ED07CCBD-3BF0-4A8E-844E-2153DB21F683}" dt="2020-01-07T14:16:52.294" v="1"/>
        <pc:sldMkLst>
          <pc:docMk/>
          <pc:sldMk cId="3603636435" sldId="413"/>
        </pc:sldMkLst>
      </pc:sldChg>
      <pc:sldChg chg="add">
        <pc:chgData name="Jo Claes" userId="d64208f3-0076-4064-b6ac-7d8ee9dc279f" providerId="ADAL" clId="{ED07CCBD-3BF0-4A8E-844E-2153DB21F683}" dt="2020-01-07T14:16:52.294" v="1"/>
        <pc:sldMkLst>
          <pc:docMk/>
          <pc:sldMk cId="2100008093" sldId="414"/>
        </pc:sldMkLst>
      </pc:sldChg>
      <pc:sldChg chg="add">
        <pc:chgData name="Jo Claes" userId="d64208f3-0076-4064-b6ac-7d8ee9dc279f" providerId="ADAL" clId="{ED07CCBD-3BF0-4A8E-844E-2153DB21F683}" dt="2020-01-07T14:16:52.294" v="1"/>
        <pc:sldMkLst>
          <pc:docMk/>
          <pc:sldMk cId="495113358" sldId="415"/>
        </pc:sldMkLst>
      </pc:sldChg>
      <pc:sldChg chg="add">
        <pc:chgData name="Jo Claes" userId="d64208f3-0076-4064-b6ac-7d8ee9dc279f" providerId="ADAL" clId="{ED07CCBD-3BF0-4A8E-844E-2153DB21F683}" dt="2020-01-07T14:16:52.294" v="1"/>
        <pc:sldMkLst>
          <pc:docMk/>
          <pc:sldMk cId="3459263417" sldId="416"/>
        </pc:sldMkLst>
      </pc:sldChg>
      <pc:sldChg chg="add">
        <pc:chgData name="Jo Claes" userId="d64208f3-0076-4064-b6ac-7d8ee9dc279f" providerId="ADAL" clId="{ED07CCBD-3BF0-4A8E-844E-2153DB21F683}" dt="2020-01-07T14:16:52.294" v="1"/>
        <pc:sldMkLst>
          <pc:docMk/>
          <pc:sldMk cId="1200457200" sldId="417"/>
        </pc:sldMkLst>
      </pc:sldChg>
      <pc:sldChg chg="add">
        <pc:chgData name="Jo Claes" userId="d64208f3-0076-4064-b6ac-7d8ee9dc279f" providerId="ADAL" clId="{ED07CCBD-3BF0-4A8E-844E-2153DB21F683}" dt="2020-01-07T14:16:52.294" v="1"/>
        <pc:sldMkLst>
          <pc:docMk/>
          <pc:sldMk cId="2008906659" sldId="418"/>
        </pc:sldMkLst>
      </pc:sldChg>
      <pc:sldChg chg="add">
        <pc:chgData name="Jo Claes" userId="d64208f3-0076-4064-b6ac-7d8ee9dc279f" providerId="ADAL" clId="{ED07CCBD-3BF0-4A8E-844E-2153DB21F683}" dt="2020-01-07T14:16:52.294" v="1"/>
        <pc:sldMkLst>
          <pc:docMk/>
          <pc:sldMk cId="2442514764" sldId="419"/>
        </pc:sldMkLst>
      </pc:sldChg>
      <pc:sldChg chg="add">
        <pc:chgData name="Jo Claes" userId="d64208f3-0076-4064-b6ac-7d8ee9dc279f" providerId="ADAL" clId="{ED07CCBD-3BF0-4A8E-844E-2153DB21F683}" dt="2020-01-07T14:16:52.294" v="1"/>
        <pc:sldMkLst>
          <pc:docMk/>
          <pc:sldMk cId="2107540217" sldId="420"/>
        </pc:sldMkLst>
      </pc:sldChg>
      <pc:sldChg chg="add">
        <pc:chgData name="Jo Claes" userId="d64208f3-0076-4064-b6ac-7d8ee9dc279f" providerId="ADAL" clId="{ED07CCBD-3BF0-4A8E-844E-2153DB21F683}" dt="2020-01-07T14:16:52.294" v="1"/>
        <pc:sldMkLst>
          <pc:docMk/>
          <pc:sldMk cId="2810349264" sldId="421"/>
        </pc:sldMkLst>
      </pc:sldChg>
      <pc:sldChg chg="add">
        <pc:chgData name="Jo Claes" userId="d64208f3-0076-4064-b6ac-7d8ee9dc279f" providerId="ADAL" clId="{ED07CCBD-3BF0-4A8E-844E-2153DB21F683}" dt="2020-01-07T14:16:52.294" v="1"/>
        <pc:sldMkLst>
          <pc:docMk/>
          <pc:sldMk cId="3947946793" sldId="422"/>
        </pc:sldMkLst>
      </pc:sldChg>
      <pc:sldChg chg="add">
        <pc:chgData name="Jo Claes" userId="d64208f3-0076-4064-b6ac-7d8ee9dc279f" providerId="ADAL" clId="{ED07CCBD-3BF0-4A8E-844E-2153DB21F683}" dt="2020-01-07T14:16:52.294" v="1"/>
        <pc:sldMkLst>
          <pc:docMk/>
          <pc:sldMk cId="2801436885" sldId="423"/>
        </pc:sldMkLst>
      </pc:sldChg>
      <pc:sldChg chg="add">
        <pc:chgData name="Jo Claes" userId="d64208f3-0076-4064-b6ac-7d8ee9dc279f" providerId="ADAL" clId="{ED07CCBD-3BF0-4A8E-844E-2153DB21F683}" dt="2020-01-07T14:16:52.294" v="1"/>
        <pc:sldMkLst>
          <pc:docMk/>
          <pc:sldMk cId="1963741319" sldId="424"/>
        </pc:sldMkLst>
      </pc:sldChg>
      <pc:sldChg chg="add">
        <pc:chgData name="Jo Claes" userId="d64208f3-0076-4064-b6ac-7d8ee9dc279f" providerId="ADAL" clId="{ED07CCBD-3BF0-4A8E-844E-2153DB21F683}" dt="2020-01-07T14:16:52.294" v="1"/>
        <pc:sldMkLst>
          <pc:docMk/>
          <pc:sldMk cId="3417343097" sldId="425"/>
        </pc:sldMkLst>
      </pc:sldChg>
      <pc:sldChg chg="add">
        <pc:chgData name="Jo Claes" userId="d64208f3-0076-4064-b6ac-7d8ee9dc279f" providerId="ADAL" clId="{ED07CCBD-3BF0-4A8E-844E-2153DB21F683}" dt="2020-01-07T14:16:52.294" v="1"/>
        <pc:sldMkLst>
          <pc:docMk/>
          <pc:sldMk cId="3773966669" sldId="426"/>
        </pc:sldMkLst>
      </pc:sldChg>
      <pc:sldChg chg="add">
        <pc:chgData name="Jo Claes" userId="d64208f3-0076-4064-b6ac-7d8ee9dc279f" providerId="ADAL" clId="{ED07CCBD-3BF0-4A8E-844E-2153DB21F683}" dt="2020-01-07T14:16:52.294" v="1"/>
        <pc:sldMkLst>
          <pc:docMk/>
          <pc:sldMk cId="3557694910" sldId="427"/>
        </pc:sldMkLst>
      </pc:sldChg>
      <pc:sldChg chg="add">
        <pc:chgData name="Jo Claes" userId="d64208f3-0076-4064-b6ac-7d8ee9dc279f" providerId="ADAL" clId="{ED07CCBD-3BF0-4A8E-844E-2153DB21F683}" dt="2020-01-07T14:16:52.294" v="1"/>
        <pc:sldMkLst>
          <pc:docMk/>
          <pc:sldMk cId="4126960138" sldId="428"/>
        </pc:sldMkLst>
      </pc:sldChg>
      <pc:sldChg chg="add">
        <pc:chgData name="Jo Claes" userId="d64208f3-0076-4064-b6ac-7d8ee9dc279f" providerId="ADAL" clId="{ED07CCBD-3BF0-4A8E-844E-2153DB21F683}" dt="2020-01-07T14:16:52.294" v="1"/>
        <pc:sldMkLst>
          <pc:docMk/>
          <pc:sldMk cId="335764446" sldId="429"/>
        </pc:sldMkLst>
      </pc:sldChg>
      <pc:sldChg chg="add">
        <pc:chgData name="Jo Claes" userId="d64208f3-0076-4064-b6ac-7d8ee9dc279f" providerId="ADAL" clId="{ED07CCBD-3BF0-4A8E-844E-2153DB21F683}" dt="2020-01-07T14:16:52.294" v="1"/>
        <pc:sldMkLst>
          <pc:docMk/>
          <pc:sldMk cId="2339638680" sldId="430"/>
        </pc:sldMkLst>
      </pc:sldChg>
      <pc:sldChg chg="add">
        <pc:chgData name="Jo Claes" userId="d64208f3-0076-4064-b6ac-7d8ee9dc279f" providerId="ADAL" clId="{ED07CCBD-3BF0-4A8E-844E-2153DB21F683}" dt="2020-01-07T14:16:52.294" v="1"/>
        <pc:sldMkLst>
          <pc:docMk/>
          <pc:sldMk cId="3283355089" sldId="431"/>
        </pc:sldMkLst>
      </pc:sldChg>
      <pc:sldChg chg="add">
        <pc:chgData name="Jo Claes" userId="d64208f3-0076-4064-b6ac-7d8ee9dc279f" providerId="ADAL" clId="{ED07CCBD-3BF0-4A8E-844E-2153DB21F683}" dt="2020-01-07T14:16:52.294" v="1"/>
        <pc:sldMkLst>
          <pc:docMk/>
          <pc:sldMk cId="3522984274" sldId="432"/>
        </pc:sldMkLst>
      </pc:sldChg>
      <pc:sldChg chg="add">
        <pc:chgData name="Jo Claes" userId="d64208f3-0076-4064-b6ac-7d8ee9dc279f" providerId="ADAL" clId="{ED07CCBD-3BF0-4A8E-844E-2153DB21F683}" dt="2020-01-07T14:16:52.294" v="1"/>
        <pc:sldMkLst>
          <pc:docMk/>
          <pc:sldMk cId="3670565466" sldId="433"/>
        </pc:sldMkLst>
      </pc:sldChg>
      <pc:sldChg chg="add">
        <pc:chgData name="Jo Claes" userId="d64208f3-0076-4064-b6ac-7d8ee9dc279f" providerId="ADAL" clId="{ED07CCBD-3BF0-4A8E-844E-2153DB21F683}" dt="2020-01-07T14:16:52.294" v="1"/>
        <pc:sldMkLst>
          <pc:docMk/>
          <pc:sldMk cId="975472308" sldId="434"/>
        </pc:sldMkLst>
      </pc:sldChg>
      <pc:sldChg chg="add">
        <pc:chgData name="Jo Claes" userId="d64208f3-0076-4064-b6ac-7d8ee9dc279f" providerId="ADAL" clId="{ED07CCBD-3BF0-4A8E-844E-2153DB21F683}" dt="2020-01-07T14:16:52.294" v="1"/>
        <pc:sldMkLst>
          <pc:docMk/>
          <pc:sldMk cId="260799029" sldId="435"/>
        </pc:sldMkLst>
      </pc:sldChg>
      <pc:sldChg chg="add">
        <pc:chgData name="Jo Claes" userId="d64208f3-0076-4064-b6ac-7d8ee9dc279f" providerId="ADAL" clId="{ED07CCBD-3BF0-4A8E-844E-2153DB21F683}" dt="2020-01-07T14:16:52.294" v="1"/>
        <pc:sldMkLst>
          <pc:docMk/>
          <pc:sldMk cId="3296072762" sldId="436"/>
        </pc:sldMkLst>
      </pc:sldChg>
      <pc:sldChg chg="add">
        <pc:chgData name="Jo Claes" userId="d64208f3-0076-4064-b6ac-7d8ee9dc279f" providerId="ADAL" clId="{ED07CCBD-3BF0-4A8E-844E-2153DB21F683}" dt="2020-01-07T14:16:52.294" v="1"/>
        <pc:sldMkLst>
          <pc:docMk/>
          <pc:sldMk cId="786697747" sldId="437"/>
        </pc:sldMkLst>
      </pc:sldChg>
      <pc:sldChg chg="add">
        <pc:chgData name="Jo Claes" userId="d64208f3-0076-4064-b6ac-7d8ee9dc279f" providerId="ADAL" clId="{ED07CCBD-3BF0-4A8E-844E-2153DB21F683}" dt="2020-01-07T14:16:52.294" v="1"/>
        <pc:sldMkLst>
          <pc:docMk/>
          <pc:sldMk cId="332199648" sldId="438"/>
        </pc:sldMkLst>
      </pc:sldChg>
      <pc:sldChg chg="add">
        <pc:chgData name="Jo Claes" userId="d64208f3-0076-4064-b6ac-7d8ee9dc279f" providerId="ADAL" clId="{ED07CCBD-3BF0-4A8E-844E-2153DB21F683}" dt="2020-01-07T14:16:52.294" v="1"/>
        <pc:sldMkLst>
          <pc:docMk/>
          <pc:sldMk cId="2456109320" sldId="439"/>
        </pc:sldMkLst>
      </pc:sldChg>
      <pc:sldChg chg="add">
        <pc:chgData name="Jo Claes" userId="d64208f3-0076-4064-b6ac-7d8ee9dc279f" providerId="ADAL" clId="{ED07CCBD-3BF0-4A8E-844E-2153DB21F683}" dt="2020-01-07T14:16:52.294" v="1"/>
        <pc:sldMkLst>
          <pc:docMk/>
          <pc:sldMk cId="15535281" sldId="440"/>
        </pc:sldMkLst>
      </pc:sldChg>
      <pc:sldChg chg="add">
        <pc:chgData name="Jo Claes" userId="d64208f3-0076-4064-b6ac-7d8ee9dc279f" providerId="ADAL" clId="{ED07CCBD-3BF0-4A8E-844E-2153DB21F683}" dt="2020-01-07T14:16:52.294" v="1"/>
        <pc:sldMkLst>
          <pc:docMk/>
          <pc:sldMk cId="3337064300" sldId="441"/>
        </pc:sldMkLst>
      </pc:sldChg>
      <pc:sldChg chg="add">
        <pc:chgData name="Jo Claes" userId="d64208f3-0076-4064-b6ac-7d8ee9dc279f" providerId="ADAL" clId="{ED07CCBD-3BF0-4A8E-844E-2153DB21F683}" dt="2020-01-07T14:16:52.294" v="1"/>
        <pc:sldMkLst>
          <pc:docMk/>
          <pc:sldMk cId="3008319373" sldId="442"/>
        </pc:sldMkLst>
      </pc:sldChg>
      <pc:sldChg chg="add">
        <pc:chgData name="Jo Claes" userId="d64208f3-0076-4064-b6ac-7d8ee9dc279f" providerId="ADAL" clId="{ED07CCBD-3BF0-4A8E-844E-2153DB21F683}" dt="2020-01-07T14:16:52.294" v="1"/>
        <pc:sldMkLst>
          <pc:docMk/>
          <pc:sldMk cId="802193070" sldId="443"/>
        </pc:sldMkLst>
      </pc:sldChg>
      <pc:sldChg chg="add">
        <pc:chgData name="Jo Claes" userId="d64208f3-0076-4064-b6ac-7d8ee9dc279f" providerId="ADAL" clId="{ED07CCBD-3BF0-4A8E-844E-2153DB21F683}" dt="2020-01-07T14:16:52.294" v="1"/>
        <pc:sldMkLst>
          <pc:docMk/>
          <pc:sldMk cId="221688053" sldId="444"/>
        </pc:sldMkLst>
      </pc:sldChg>
      <pc:sldChg chg="add">
        <pc:chgData name="Jo Claes" userId="d64208f3-0076-4064-b6ac-7d8ee9dc279f" providerId="ADAL" clId="{ED07CCBD-3BF0-4A8E-844E-2153DB21F683}" dt="2020-01-07T14:16:52.294" v="1"/>
        <pc:sldMkLst>
          <pc:docMk/>
          <pc:sldMk cId="33954998" sldId="445"/>
        </pc:sldMkLst>
      </pc:sldChg>
      <pc:sldChg chg="add">
        <pc:chgData name="Jo Claes" userId="d64208f3-0076-4064-b6ac-7d8ee9dc279f" providerId="ADAL" clId="{ED07CCBD-3BF0-4A8E-844E-2153DB21F683}" dt="2020-01-07T14:16:52.294" v="1"/>
        <pc:sldMkLst>
          <pc:docMk/>
          <pc:sldMk cId="590084460" sldId="446"/>
        </pc:sldMkLst>
      </pc:sldChg>
      <pc:sldChg chg="add">
        <pc:chgData name="Jo Claes" userId="d64208f3-0076-4064-b6ac-7d8ee9dc279f" providerId="ADAL" clId="{ED07CCBD-3BF0-4A8E-844E-2153DB21F683}" dt="2020-01-07T14:16:52.294" v="1"/>
        <pc:sldMkLst>
          <pc:docMk/>
          <pc:sldMk cId="965306107" sldId="447"/>
        </pc:sldMkLst>
      </pc:sldChg>
      <pc:sldChg chg="add">
        <pc:chgData name="Jo Claes" userId="d64208f3-0076-4064-b6ac-7d8ee9dc279f" providerId="ADAL" clId="{ED07CCBD-3BF0-4A8E-844E-2153DB21F683}" dt="2020-01-07T14:16:52.294" v="1"/>
        <pc:sldMkLst>
          <pc:docMk/>
          <pc:sldMk cId="1748592484" sldId="448"/>
        </pc:sldMkLst>
      </pc:sldChg>
      <pc:sldChg chg="add">
        <pc:chgData name="Jo Claes" userId="d64208f3-0076-4064-b6ac-7d8ee9dc279f" providerId="ADAL" clId="{ED07CCBD-3BF0-4A8E-844E-2153DB21F683}" dt="2020-01-07T14:16:52.294" v="1"/>
        <pc:sldMkLst>
          <pc:docMk/>
          <pc:sldMk cId="1432103373" sldId="449"/>
        </pc:sldMkLst>
      </pc:sldChg>
      <pc:sldChg chg="add">
        <pc:chgData name="Jo Claes" userId="d64208f3-0076-4064-b6ac-7d8ee9dc279f" providerId="ADAL" clId="{ED07CCBD-3BF0-4A8E-844E-2153DB21F683}" dt="2020-01-07T14:16:52.294" v="1"/>
        <pc:sldMkLst>
          <pc:docMk/>
          <pc:sldMk cId="2377030745" sldId="450"/>
        </pc:sldMkLst>
      </pc:sldChg>
      <pc:sldMasterChg chg="modSp">
        <pc:chgData name="Jo Claes" userId="d64208f3-0076-4064-b6ac-7d8ee9dc279f" providerId="ADAL" clId="{ED07CCBD-3BF0-4A8E-844E-2153DB21F683}" dt="2020-01-07T14:25:10.324" v="9"/>
        <pc:sldMasterMkLst>
          <pc:docMk/>
          <pc:sldMasterMk cId="725280648" sldId="2147483708"/>
        </pc:sldMasterMkLst>
        <pc:spChg chg="mod">
          <ac:chgData name="Jo Claes" userId="d64208f3-0076-4064-b6ac-7d8ee9dc279f" providerId="ADAL" clId="{ED07CCBD-3BF0-4A8E-844E-2153DB21F683}" dt="2020-01-07T14:25:10.324" v="9"/>
          <ac:spMkLst>
            <pc:docMk/>
            <pc:sldMasterMk cId="725280648" sldId="2147483708"/>
            <ac:spMk id="7" creationId="{00000000-0000-0000-0000-000000000000}"/>
          </ac:spMkLst>
        </pc:sp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Map1"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MFort\Documents\PHD\Ansys\ISSF\Results4.xlsx" TargetMode="External"/><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MFort\Documents\PHD\Ansys\ISSF\Results4.xlsx" TargetMode="External"/><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MFort\Documents\PHD\Ansys\ISSF\Results4.xlsx" TargetMode="External"/><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1" Type="http://schemas.openxmlformats.org/officeDocument/2006/relationships/oleObject" Target="Map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Fort\Google%20Drive\LEAN%20Duplex\ISSF\CSMExampl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Fort\Google%20Drive\LEAN%20Duplex\ISSF\CSMExampl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p1"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MFort\Documents\PHD\Ansys\ISSF\Results4.xlsx" TargetMode="External"/><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Fort\Documents\PHD\Ansys\ISSF\Results4.xlsx" TargetMode="External"/><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oleObject" Target="file:///C:\Users\MFort\Documents\PHD\Ansys\ISSF\Results4.xlsx" TargetMode="External"/><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3" Type="http://schemas.openxmlformats.org/officeDocument/2006/relationships/oleObject" Target="file:///C:\Users\MFort\Documents\PHD\Ansys\ISSF\Results4.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1750" cap="rnd">
              <a:solidFill>
                <a:schemeClr val="accent6"/>
              </a:solidFill>
              <a:round/>
            </a:ln>
            <a:effectLst/>
          </c:spPr>
          <c:marker>
            <c:symbol val="none"/>
          </c:marker>
          <c:xVal>
            <c:numRef>
              <c:f>Blad1!$C$12:$C$65</c:f>
              <c:numCache>
                <c:formatCode>General</c:formatCode>
                <c:ptCount val="54"/>
                <c:pt idx="0">
                  <c:v>0</c:v>
                </c:pt>
                <c:pt idx="1">
                  <c:v>5.00000004360651E-5</c:v>
                </c:pt>
                <c:pt idx="2">
                  <c:v>1.0000005581632899E-4</c:v>
                </c:pt>
                <c:pt idx="3">
                  <c:v>1.5000095367431599E-4</c:v>
                </c:pt>
                <c:pt idx="4">
                  <c:v>2.00007144490169E-4</c:v>
                </c:pt>
                <c:pt idx="5">
                  <c:v>2.5003406758389101E-4</c:v>
                </c:pt>
                <c:pt idx="6">
                  <c:v>3.0012207031250001E-4</c:v>
                </c:pt>
                <c:pt idx="7">
                  <c:v>3.5035911833907499E-4</c:v>
                </c:pt>
                <c:pt idx="8">
                  <c:v>4.0091449474165502E-4</c:v>
                </c:pt>
                <c:pt idx="9">
                  <c:v>4.5208568572997998E-4</c:v>
                </c:pt>
                <c:pt idx="10">
                  <c:v>5.0436065073802599E-4</c:v>
                </c:pt>
                <c:pt idx="11">
                  <c:v>5.5849767466031896E-4</c:v>
                </c:pt>
                <c:pt idx="12">
                  <c:v>6.1562499999999996E-4</c:v>
                </c:pt>
                <c:pt idx="13">
                  <c:v>6.7736243669660795E-4</c:v>
                </c:pt>
                <c:pt idx="14">
                  <c:v>7.4596714740154902E-4</c:v>
                </c:pt>
                <c:pt idx="15">
                  <c:v>8.2450580596923797E-4</c:v>
                </c:pt>
                <c:pt idx="16">
                  <c:v>9.1705532693186998E-4</c:v>
                </c:pt>
                <c:pt idx="17">
                  <c:v>1.0289343637257999E-3</c:v>
                </c:pt>
                <c:pt idx="18">
                  <c:v>1.1669677734374999E-3</c:v>
                </c:pt>
                <c:pt idx="19">
                  <c:v>1.33978624583708E-3</c:v>
                </c:pt>
                <c:pt idx="20">
                  <c:v>1.5581632944673099E-3</c:v>
                </c:pt>
                <c:pt idx="21">
                  <c:v>1.83539180755615E-3</c:v>
                </c:pt>
                <c:pt idx="22">
                  <c:v>2.18770235652078E-3</c:v>
                </c:pt>
                <c:pt idx="23">
                  <c:v>2.6347254598309698E-3</c:v>
                </c:pt>
                <c:pt idx="24">
                  <c:v>3.2000000000000002E-3</c:v>
                </c:pt>
                <c:pt idx="25">
                  <c:v>3.9241072899715802E-3</c:v>
                </c:pt>
                <c:pt idx="26">
                  <c:v>5.0112889486504499E-3</c:v>
                </c:pt>
                <c:pt idx="27">
                  <c:v>6.6533692287778301E-3</c:v>
                </c:pt>
                <c:pt idx="28">
                  <c:v>9.0009382832342104E-3</c:v>
                </c:pt>
                <c:pt idx="29">
                  <c:v>1.21841183699932E-2</c:v>
                </c:pt>
                <c:pt idx="30">
                  <c:v>1.63198481753071E-2</c:v>
                </c:pt>
                <c:pt idx="31">
                  <c:v>2.1515586908159499E-2</c:v>
                </c:pt>
                <c:pt idx="32">
                  <c:v>2.7871523944493999E-2</c:v>
                </c:pt>
                <c:pt idx="33">
                  <c:v>3.54820291444378E-2</c:v>
                </c:pt>
                <c:pt idx="34">
                  <c:v>4.44366683793367E-2</c:v>
                </c:pt>
                <c:pt idx="35">
                  <c:v>5.48209488358158E-2</c:v>
                </c:pt>
                <c:pt idx="36">
                  <c:v>6.6716885954483801E-2</c:v>
                </c:pt>
                <c:pt idx="37">
                  <c:v>8.0203447056397606E-2</c:v>
                </c:pt>
                <c:pt idx="38">
                  <c:v>9.5356906521803203E-2</c:v>
                </c:pt>
                <c:pt idx="39">
                  <c:v>0.112251135595658</c:v>
                </c:pt>
                <c:pt idx="40">
                  <c:v>0.13095784265342</c:v>
                </c:pt>
                <c:pt idx="41">
                  <c:v>0.15154677512502501</c:v>
                </c:pt>
                <c:pt idx="42">
                  <c:v>0.17408589120222701</c:v>
                </c:pt>
                <c:pt idx="43">
                  <c:v>0.198641507356389</c:v>
                </c:pt>
                <c:pt idx="44">
                  <c:v>0.225278426224027</c:v>
                </c:pt>
                <c:pt idx="45">
                  <c:v>0.25406004836457602</c:v>
                </c:pt>
                <c:pt idx="46">
                  <c:v>0.28504847062572702</c:v>
                </c:pt>
                <c:pt idx="47">
                  <c:v>0.31830457327987499</c:v>
                </c:pt>
                <c:pt idx="48">
                  <c:v>0.35388809766353702</c:v>
                </c:pt>
                <c:pt idx="49">
                  <c:v>0.391857715720966</c:v>
                </c:pt>
                <c:pt idx="50">
                  <c:v>0.432271092596897</c:v>
                </c:pt>
                <c:pt idx="51">
                  <c:v>0.47518494322221699</c:v>
                </c:pt>
                <c:pt idx="52">
                  <c:v>0.52065508367695701</c:v>
                </c:pt>
                <c:pt idx="53">
                  <c:v>0.568736477987421</c:v>
                </c:pt>
              </c:numCache>
            </c:numRef>
          </c:xVal>
          <c:yVal>
            <c:numRef>
              <c:f>Blad1!$B$12:$B$65</c:f>
              <c:numCache>
                <c:formatCode>General</c:formatCode>
                <c:ptCount val="54"/>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numCache>
            </c:numRef>
          </c:yVal>
          <c:smooth val="1"/>
          <c:extLst>
            <c:ext xmlns:c16="http://schemas.microsoft.com/office/drawing/2014/chart" uri="{C3380CC4-5D6E-409C-BE32-E72D297353CC}">
              <c16:uniqueId val="{00000000-FD85-4A18-9A9F-553D27C75739}"/>
            </c:ext>
          </c:extLst>
        </c:ser>
        <c:ser>
          <c:idx val="1"/>
          <c:order val="1"/>
          <c:spPr>
            <a:ln w="31750" cap="rnd">
              <a:solidFill>
                <a:schemeClr val="accent1"/>
              </a:solidFill>
              <a:round/>
            </a:ln>
            <a:effectLst/>
          </c:spPr>
          <c:marker>
            <c:symbol val="none"/>
          </c:marker>
          <c:xVal>
            <c:numRef>
              <c:f>Blad1!$F$12:$F$47</c:f>
              <c:numCache>
                <c:formatCode>General</c:formatCode>
                <c:ptCount val="36"/>
                <c:pt idx="0">
                  <c:v>0</c:v>
                </c:pt>
                <c:pt idx="1">
                  <c:v>4.76190476190476E-5</c:v>
                </c:pt>
                <c:pt idx="2">
                  <c:v>9.5238095238095295E-5</c:v>
                </c:pt>
                <c:pt idx="3">
                  <c:v>1.42857142857143E-4</c:v>
                </c:pt>
                <c:pt idx="4">
                  <c:v>1.9047619047618999E-4</c:v>
                </c:pt>
                <c:pt idx="5">
                  <c:v>2.3809523809523799E-4</c:v>
                </c:pt>
                <c:pt idx="6">
                  <c:v>2.8571428571428601E-4</c:v>
                </c:pt>
                <c:pt idx="7">
                  <c:v>3.33333333333333E-4</c:v>
                </c:pt>
                <c:pt idx="8">
                  <c:v>3.8095238095238102E-4</c:v>
                </c:pt>
                <c:pt idx="9">
                  <c:v>4.2857142857142898E-4</c:v>
                </c:pt>
                <c:pt idx="10">
                  <c:v>4.7619047619047597E-4</c:v>
                </c:pt>
                <c:pt idx="11">
                  <c:v>5.2380952380952405E-4</c:v>
                </c:pt>
                <c:pt idx="12">
                  <c:v>5.7142857142857104E-4</c:v>
                </c:pt>
                <c:pt idx="13">
                  <c:v>6.19047619047619E-4</c:v>
                </c:pt>
                <c:pt idx="14">
                  <c:v>6.6666666666666697E-4</c:v>
                </c:pt>
                <c:pt idx="15">
                  <c:v>7.1428571428571396E-4</c:v>
                </c:pt>
                <c:pt idx="16">
                  <c:v>7.6190476190476203E-4</c:v>
                </c:pt>
                <c:pt idx="17">
                  <c:v>8.0952380952381E-4</c:v>
                </c:pt>
                <c:pt idx="18">
                  <c:v>8.5714285714285699E-4</c:v>
                </c:pt>
                <c:pt idx="19">
                  <c:v>9.0476190476190496E-4</c:v>
                </c:pt>
                <c:pt idx="20">
                  <c:v>9.5238095238095195E-4</c:v>
                </c:pt>
                <c:pt idx="21">
                  <c:v>1E-3</c:v>
                </c:pt>
                <c:pt idx="22">
                  <c:v>1.04761904761905E-3</c:v>
                </c:pt>
                <c:pt idx="23">
                  <c:v>1.0952380952381001E-3</c:v>
                </c:pt>
                <c:pt idx="24">
                  <c:v>1.11904761904762E-3</c:v>
                </c:pt>
                <c:pt idx="25">
                  <c:v>1.1999999999999999E-3</c:v>
                </c:pt>
                <c:pt idx="26">
                  <c:v>1.2999999999999999E-3</c:v>
                </c:pt>
                <c:pt idx="27">
                  <c:v>1.4E-3</c:v>
                </c:pt>
                <c:pt idx="28">
                  <c:v>1.5E-3</c:v>
                </c:pt>
                <c:pt idx="29">
                  <c:v>1.6000000000000001E-3</c:v>
                </c:pt>
                <c:pt idx="30">
                  <c:v>1.6999999999999999E-3</c:v>
                </c:pt>
                <c:pt idx="31">
                  <c:v>1.8E-3</c:v>
                </c:pt>
                <c:pt idx="32">
                  <c:v>3.0000000000000001E-3</c:v>
                </c:pt>
                <c:pt idx="33">
                  <c:v>5.0000000000000001E-3</c:v>
                </c:pt>
                <c:pt idx="34">
                  <c:v>0.01</c:v>
                </c:pt>
                <c:pt idx="35">
                  <c:v>1.4999999999999999E-2</c:v>
                </c:pt>
              </c:numCache>
            </c:numRef>
          </c:xVal>
          <c:yVal>
            <c:numRef>
              <c:f>Blad1!$E$12:$E$47</c:f>
              <c:numCache>
                <c:formatCode>General</c:formatCode>
                <c:ptCount val="36"/>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235</c:v>
                </c:pt>
                <c:pt idx="25">
                  <c:v>240</c:v>
                </c:pt>
                <c:pt idx="26">
                  <c:v>235</c:v>
                </c:pt>
                <c:pt idx="27">
                  <c:v>235</c:v>
                </c:pt>
                <c:pt idx="28">
                  <c:v>235</c:v>
                </c:pt>
                <c:pt idx="29">
                  <c:v>235</c:v>
                </c:pt>
                <c:pt idx="30">
                  <c:v>235</c:v>
                </c:pt>
                <c:pt idx="31">
                  <c:v>235</c:v>
                </c:pt>
                <c:pt idx="32">
                  <c:v>235</c:v>
                </c:pt>
                <c:pt idx="33">
                  <c:v>235</c:v>
                </c:pt>
                <c:pt idx="34">
                  <c:v>235</c:v>
                </c:pt>
                <c:pt idx="35">
                  <c:v>235</c:v>
                </c:pt>
              </c:numCache>
            </c:numRef>
          </c:yVal>
          <c:smooth val="1"/>
          <c:extLst>
            <c:ext xmlns:c16="http://schemas.microsoft.com/office/drawing/2014/chart" uri="{C3380CC4-5D6E-409C-BE32-E72D297353CC}">
              <c16:uniqueId val="{00000001-FD85-4A18-9A9F-553D27C75739}"/>
            </c:ext>
          </c:extLst>
        </c:ser>
        <c:dLbls>
          <c:showLegendKey val="0"/>
          <c:showVal val="0"/>
          <c:showCatName val="0"/>
          <c:showSerName val="0"/>
          <c:showPercent val="0"/>
          <c:showBubbleSize val="0"/>
        </c:dLbls>
        <c:axId val="108861696"/>
        <c:axId val="108883968"/>
      </c:scatterChart>
      <c:valAx>
        <c:axId val="108861696"/>
        <c:scaling>
          <c:orientation val="minMax"/>
          <c:max val="0.01"/>
        </c:scaling>
        <c:delete val="0"/>
        <c:axPos val="b"/>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08883968"/>
        <c:crosses val="autoZero"/>
        <c:crossBetween val="midCat"/>
      </c:valAx>
      <c:valAx>
        <c:axId val="108883968"/>
        <c:scaling>
          <c:orientation val="minMax"/>
          <c:max val="400"/>
        </c:scaling>
        <c:delete val="0"/>
        <c:axPos val="l"/>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088616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Results!$K$5</c:f>
              <c:strCache>
                <c:ptCount val="1"/>
                <c:pt idx="0">
                  <c:v>Uy midden onderflens</c:v>
                </c:pt>
              </c:strCache>
            </c:strRef>
          </c:tx>
          <c:spPr>
            <a:ln w="25400" cap="rnd">
              <a:noFill/>
              <a:round/>
            </a:ln>
            <a:effectLst/>
          </c:spPr>
          <c:marker>
            <c:symbol val="circle"/>
            <c:size val="5"/>
            <c:spPr>
              <a:solidFill>
                <a:schemeClr val="accent1"/>
              </a:solidFill>
              <a:ln w="9525">
                <a:solidFill>
                  <a:schemeClr val="accent1"/>
                </a:solidFill>
              </a:ln>
              <a:effectLst/>
            </c:spPr>
          </c:marker>
          <c:xVal>
            <c:numRef>
              <c:f>Results!$K$7:$K$57</c:f>
              <c:numCache>
                <c:formatCode>General</c:formatCode>
                <c:ptCount val="51"/>
                <c:pt idx="0">
                  <c:v>0</c:v>
                </c:pt>
                <c:pt idx="1">
                  <c:v>1.2591699999999999</c:v>
                </c:pt>
                <c:pt idx="2">
                  <c:v>2.51844</c:v>
                </c:pt>
                <c:pt idx="3">
                  <c:v>3.7742800000000001</c:v>
                </c:pt>
                <c:pt idx="4">
                  <c:v>5.0252600000000003</c:v>
                </c:pt>
                <c:pt idx="5">
                  <c:v>6.2673399999999981</c:v>
                </c:pt>
                <c:pt idx="6">
                  <c:v>7.4997600000000002</c:v>
                </c:pt>
                <c:pt idx="7">
                  <c:v>8.7158700000000007</c:v>
                </c:pt>
                <c:pt idx="8">
                  <c:v>9.9131600000000013</c:v>
                </c:pt>
                <c:pt idx="9">
                  <c:v>11.086600000000001</c:v>
                </c:pt>
                <c:pt idx="10">
                  <c:v>12.231400000000001</c:v>
                </c:pt>
                <c:pt idx="11">
                  <c:v>13.349299999999999</c:v>
                </c:pt>
                <c:pt idx="12">
                  <c:v>14.451700000000001</c:v>
                </c:pt>
                <c:pt idx="13">
                  <c:v>15.5443</c:v>
                </c:pt>
                <c:pt idx="14">
                  <c:v>16.636399999999991</c:v>
                </c:pt>
                <c:pt idx="15">
                  <c:v>17.732500000000002</c:v>
                </c:pt>
                <c:pt idx="16">
                  <c:v>18.835999999999999</c:v>
                </c:pt>
                <c:pt idx="17">
                  <c:v>19.9861</c:v>
                </c:pt>
                <c:pt idx="18">
                  <c:v>21.139900000000001</c:v>
                </c:pt>
                <c:pt idx="19">
                  <c:v>22.411899999999999</c:v>
                </c:pt>
                <c:pt idx="20">
                  <c:v>23.651299999999999</c:v>
                </c:pt>
                <c:pt idx="21">
                  <c:v>24.762599999999981</c:v>
                </c:pt>
                <c:pt idx="22">
                  <c:v>25.697399999999991</c:v>
                </c:pt>
                <c:pt idx="23">
                  <c:v>26.470099999999999</c:v>
                </c:pt>
                <c:pt idx="24">
                  <c:v>27.170999999999999</c:v>
                </c:pt>
                <c:pt idx="25">
                  <c:v>27.872</c:v>
                </c:pt>
                <c:pt idx="26">
                  <c:v>28.5671</c:v>
                </c:pt>
                <c:pt idx="27">
                  <c:v>29.276299999999999</c:v>
                </c:pt>
                <c:pt idx="28">
                  <c:v>30.007999999999999</c:v>
                </c:pt>
                <c:pt idx="29">
                  <c:v>30.762499999999999</c:v>
                </c:pt>
                <c:pt idx="30">
                  <c:v>31.538599999999999</c:v>
                </c:pt>
                <c:pt idx="31">
                  <c:v>32.3369</c:v>
                </c:pt>
                <c:pt idx="32">
                  <c:v>33.159100000000002</c:v>
                </c:pt>
                <c:pt idx="33">
                  <c:v>34.009500000000003</c:v>
                </c:pt>
                <c:pt idx="34">
                  <c:v>34.892000000000003</c:v>
                </c:pt>
                <c:pt idx="35">
                  <c:v>35.810400000000001</c:v>
                </c:pt>
                <c:pt idx="36">
                  <c:v>36.762700000000002</c:v>
                </c:pt>
                <c:pt idx="37">
                  <c:v>37.737699999999997</c:v>
                </c:pt>
                <c:pt idx="38">
                  <c:v>38.726700000000001</c:v>
                </c:pt>
                <c:pt idx="39">
                  <c:v>39.724400000000003</c:v>
                </c:pt>
                <c:pt idx="40">
                  <c:v>40.722900000000003</c:v>
                </c:pt>
                <c:pt idx="41">
                  <c:v>41.72</c:v>
                </c:pt>
                <c:pt idx="42">
                  <c:v>42.714799999999997</c:v>
                </c:pt>
                <c:pt idx="43">
                  <c:v>43.708400000000012</c:v>
                </c:pt>
                <c:pt idx="44">
                  <c:v>44.701000000000001</c:v>
                </c:pt>
                <c:pt idx="45">
                  <c:v>45.692600000000013</c:v>
                </c:pt>
                <c:pt idx="46">
                  <c:v>46.683799999999998</c:v>
                </c:pt>
                <c:pt idx="47">
                  <c:v>47.676499999999997</c:v>
                </c:pt>
                <c:pt idx="48">
                  <c:v>48.672899999999998</c:v>
                </c:pt>
                <c:pt idx="49">
                  <c:v>49.667999999999999</c:v>
                </c:pt>
                <c:pt idx="50">
                  <c:v>50.662100000000002</c:v>
                </c:pt>
              </c:numCache>
            </c:numRef>
          </c:xVal>
          <c:yVal>
            <c:numRef>
              <c:f>Results!$L$7:$L$57</c:f>
              <c:numCache>
                <c:formatCode>General</c:formatCode>
                <c:ptCount val="51"/>
                <c:pt idx="0">
                  <c:v>0</c:v>
                </c:pt>
                <c:pt idx="1">
                  <c:v>63.172699999999999</c:v>
                </c:pt>
                <c:pt idx="2">
                  <c:v>136.018</c:v>
                </c:pt>
                <c:pt idx="3">
                  <c:v>206.1926</c:v>
                </c:pt>
                <c:pt idx="4">
                  <c:v>272.86950000000002</c:v>
                </c:pt>
                <c:pt idx="5">
                  <c:v>335.13299999999992</c:v>
                </c:pt>
                <c:pt idx="6">
                  <c:v>392.40599999999978</c:v>
                </c:pt>
                <c:pt idx="7">
                  <c:v>444.08699999999982</c:v>
                </c:pt>
                <c:pt idx="8">
                  <c:v>490.11099999999999</c:v>
                </c:pt>
                <c:pt idx="9">
                  <c:v>530.62400000000002</c:v>
                </c:pt>
                <c:pt idx="10">
                  <c:v>566.11199999999997</c:v>
                </c:pt>
                <c:pt idx="11">
                  <c:v>597.24099999999999</c:v>
                </c:pt>
                <c:pt idx="12">
                  <c:v>624.81999999999982</c:v>
                </c:pt>
                <c:pt idx="13">
                  <c:v>649.25199999999973</c:v>
                </c:pt>
                <c:pt idx="14">
                  <c:v>671.00599999999997</c:v>
                </c:pt>
                <c:pt idx="15">
                  <c:v>690.08699999999999</c:v>
                </c:pt>
                <c:pt idx="16">
                  <c:v>706.428</c:v>
                </c:pt>
                <c:pt idx="17">
                  <c:v>720.53899999999999</c:v>
                </c:pt>
                <c:pt idx="18">
                  <c:v>731.3499999999998</c:v>
                </c:pt>
                <c:pt idx="19">
                  <c:v>738.90899999999999</c:v>
                </c:pt>
                <c:pt idx="20">
                  <c:v>738.88499999999999</c:v>
                </c:pt>
                <c:pt idx="21">
                  <c:v>725.197</c:v>
                </c:pt>
                <c:pt idx="22">
                  <c:v>696.59699999999998</c:v>
                </c:pt>
                <c:pt idx="23">
                  <c:v>657.05199999999979</c:v>
                </c:pt>
                <c:pt idx="24">
                  <c:v>618.62800000000004</c:v>
                </c:pt>
                <c:pt idx="25">
                  <c:v>586.53800000000001</c:v>
                </c:pt>
                <c:pt idx="26">
                  <c:v>558.35799999999949</c:v>
                </c:pt>
                <c:pt idx="27">
                  <c:v>534.42699999999979</c:v>
                </c:pt>
                <c:pt idx="28">
                  <c:v>514.31999999999982</c:v>
                </c:pt>
                <c:pt idx="29">
                  <c:v>497.27699999999982</c:v>
                </c:pt>
                <c:pt idx="30">
                  <c:v>482.50200000000001</c:v>
                </c:pt>
                <c:pt idx="31">
                  <c:v>469.49799999999982</c:v>
                </c:pt>
                <c:pt idx="32">
                  <c:v>457.80500000000001</c:v>
                </c:pt>
                <c:pt idx="33">
                  <c:v>446.95499999999993</c:v>
                </c:pt>
                <c:pt idx="34">
                  <c:v>436.43799999999982</c:v>
                </c:pt>
                <c:pt idx="35">
                  <c:v>425.82100000000003</c:v>
                </c:pt>
                <c:pt idx="36">
                  <c:v>415.077</c:v>
                </c:pt>
                <c:pt idx="37">
                  <c:v>404.44799999999992</c:v>
                </c:pt>
                <c:pt idx="38">
                  <c:v>394.15300000000002</c:v>
                </c:pt>
                <c:pt idx="39">
                  <c:v>384.38299999999992</c:v>
                </c:pt>
                <c:pt idx="40">
                  <c:v>375.33300000000003</c:v>
                </c:pt>
                <c:pt idx="41">
                  <c:v>367.029</c:v>
                </c:pt>
                <c:pt idx="42">
                  <c:v>359.40009999999978</c:v>
                </c:pt>
                <c:pt idx="43">
                  <c:v>352.37479999999999</c:v>
                </c:pt>
                <c:pt idx="44">
                  <c:v>345.85899999999992</c:v>
                </c:pt>
                <c:pt idx="45">
                  <c:v>339.78909999999979</c:v>
                </c:pt>
                <c:pt idx="46">
                  <c:v>334.09989999999999</c:v>
                </c:pt>
                <c:pt idx="47">
                  <c:v>328.69829999999979</c:v>
                </c:pt>
                <c:pt idx="48">
                  <c:v>323.49809999999979</c:v>
                </c:pt>
                <c:pt idx="49">
                  <c:v>318.59929999999991</c:v>
                </c:pt>
                <c:pt idx="50">
                  <c:v>313.97709999999978</c:v>
                </c:pt>
              </c:numCache>
            </c:numRef>
          </c:yVal>
          <c:smooth val="0"/>
          <c:extLst>
            <c:ext xmlns:c16="http://schemas.microsoft.com/office/drawing/2014/chart" uri="{C3380CC4-5D6E-409C-BE32-E72D297353CC}">
              <c16:uniqueId val="{00000000-BFC3-4598-B290-B31A2260A1A9}"/>
            </c:ext>
          </c:extLst>
        </c:ser>
        <c:dLbls>
          <c:showLegendKey val="0"/>
          <c:showVal val="0"/>
          <c:showCatName val="0"/>
          <c:showSerName val="0"/>
          <c:showPercent val="0"/>
          <c:showBubbleSize val="0"/>
        </c:dLbls>
        <c:axId val="112632192"/>
        <c:axId val="112731264"/>
      </c:scatterChart>
      <c:valAx>
        <c:axId val="112632192"/>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12731264"/>
        <c:crosses val="autoZero"/>
        <c:crossBetween val="midCat"/>
      </c:valAx>
      <c:valAx>
        <c:axId val="112731264"/>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126321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Results!$K$5</c:f>
              <c:strCache>
                <c:ptCount val="1"/>
                <c:pt idx="0">
                  <c:v>Uy midden onderflens</c:v>
                </c:pt>
              </c:strCache>
            </c:strRef>
          </c:tx>
          <c:spPr>
            <a:ln w="25400" cap="rnd">
              <a:solidFill>
                <a:schemeClr val="accent1"/>
              </a:solidFill>
              <a:round/>
            </a:ln>
            <a:effectLst/>
          </c:spPr>
          <c:marker>
            <c:symbol val="none"/>
          </c:marker>
          <c:xVal>
            <c:numRef>
              <c:f>Results!$K$7:$K$50</c:f>
              <c:numCache>
                <c:formatCode>General</c:formatCode>
                <c:ptCount val="44"/>
                <c:pt idx="0">
                  <c:v>0</c:v>
                </c:pt>
                <c:pt idx="1">
                  <c:v>1.2591699999999999</c:v>
                </c:pt>
                <c:pt idx="2">
                  <c:v>2.51844</c:v>
                </c:pt>
                <c:pt idx="3">
                  <c:v>3.7742800000000001</c:v>
                </c:pt>
                <c:pt idx="4">
                  <c:v>5.0252600000000003</c:v>
                </c:pt>
                <c:pt idx="5">
                  <c:v>6.2673399999999981</c:v>
                </c:pt>
                <c:pt idx="6">
                  <c:v>7.4997600000000002</c:v>
                </c:pt>
                <c:pt idx="7">
                  <c:v>8.7158700000000007</c:v>
                </c:pt>
                <c:pt idx="8">
                  <c:v>9.9131600000000013</c:v>
                </c:pt>
                <c:pt idx="9">
                  <c:v>11.086600000000001</c:v>
                </c:pt>
                <c:pt idx="10">
                  <c:v>12.231400000000001</c:v>
                </c:pt>
                <c:pt idx="11">
                  <c:v>13.349299999999999</c:v>
                </c:pt>
                <c:pt idx="12">
                  <c:v>14.451700000000001</c:v>
                </c:pt>
                <c:pt idx="13">
                  <c:v>15.5443</c:v>
                </c:pt>
                <c:pt idx="14">
                  <c:v>16.636399999999991</c:v>
                </c:pt>
                <c:pt idx="15">
                  <c:v>17.732500000000002</c:v>
                </c:pt>
                <c:pt idx="16">
                  <c:v>18.835999999999999</c:v>
                </c:pt>
                <c:pt idx="17">
                  <c:v>19.9861</c:v>
                </c:pt>
                <c:pt idx="18">
                  <c:v>21.139900000000001</c:v>
                </c:pt>
                <c:pt idx="19">
                  <c:v>22.411899999999999</c:v>
                </c:pt>
                <c:pt idx="20">
                  <c:v>23.651299999999999</c:v>
                </c:pt>
                <c:pt idx="21">
                  <c:v>24.762599999999981</c:v>
                </c:pt>
                <c:pt idx="22">
                  <c:v>25.697399999999991</c:v>
                </c:pt>
                <c:pt idx="23">
                  <c:v>26.470099999999999</c:v>
                </c:pt>
                <c:pt idx="24">
                  <c:v>27.170999999999999</c:v>
                </c:pt>
                <c:pt idx="25">
                  <c:v>27.872</c:v>
                </c:pt>
                <c:pt idx="26">
                  <c:v>28.5671</c:v>
                </c:pt>
                <c:pt idx="27">
                  <c:v>29.276299999999999</c:v>
                </c:pt>
                <c:pt idx="28">
                  <c:v>30.007999999999999</c:v>
                </c:pt>
                <c:pt idx="29">
                  <c:v>30.762499999999999</c:v>
                </c:pt>
                <c:pt idx="30">
                  <c:v>31.538599999999999</c:v>
                </c:pt>
                <c:pt idx="31">
                  <c:v>32.3369</c:v>
                </c:pt>
                <c:pt idx="32">
                  <c:v>33.159100000000002</c:v>
                </c:pt>
                <c:pt idx="33">
                  <c:v>34.009500000000003</c:v>
                </c:pt>
                <c:pt idx="34">
                  <c:v>34.892000000000003</c:v>
                </c:pt>
                <c:pt idx="35">
                  <c:v>35.810400000000001</c:v>
                </c:pt>
                <c:pt idx="36">
                  <c:v>36.762700000000002</c:v>
                </c:pt>
                <c:pt idx="37">
                  <c:v>37.737699999999997</c:v>
                </c:pt>
                <c:pt idx="38">
                  <c:v>38.726700000000001</c:v>
                </c:pt>
                <c:pt idx="39">
                  <c:v>39.724400000000003</c:v>
                </c:pt>
                <c:pt idx="40">
                  <c:v>40.722900000000003</c:v>
                </c:pt>
                <c:pt idx="41">
                  <c:v>41.72</c:v>
                </c:pt>
                <c:pt idx="42">
                  <c:v>42.714799999999997</c:v>
                </c:pt>
                <c:pt idx="43">
                  <c:v>43.708400000000012</c:v>
                </c:pt>
              </c:numCache>
            </c:numRef>
          </c:xVal>
          <c:yVal>
            <c:numRef>
              <c:f>Results!$M$7:$M$50</c:f>
              <c:numCache>
                <c:formatCode>General</c:formatCode>
                <c:ptCount val="44"/>
                <c:pt idx="0">
                  <c:v>0</c:v>
                </c:pt>
                <c:pt idx="1">
                  <c:v>19.741468749999999</c:v>
                </c:pt>
                <c:pt idx="2">
                  <c:v>42.505625000000002</c:v>
                </c:pt>
                <c:pt idx="3">
                  <c:v>64.435187499999998</c:v>
                </c:pt>
                <c:pt idx="4">
                  <c:v>85.271718749999977</c:v>
                </c:pt>
                <c:pt idx="5">
                  <c:v>104.7290625</c:v>
                </c:pt>
                <c:pt idx="6">
                  <c:v>122.626875</c:v>
                </c:pt>
                <c:pt idx="7">
                  <c:v>138.7771875</c:v>
                </c:pt>
                <c:pt idx="8">
                  <c:v>153.15968749999999</c:v>
                </c:pt>
                <c:pt idx="9">
                  <c:v>165.82</c:v>
                </c:pt>
                <c:pt idx="10">
                  <c:v>176.91</c:v>
                </c:pt>
                <c:pt idx="11">
                  <c:v>186.6378125</c:v>
                </c:pt>
                <c:pt idx="12">
                  <c:v>195.25624999999999</c:v>
                </c:pt>
                <c:pt idx="13">
                  <c:v>202.89125000000001</c:v>
                </c:pt>
                <c:pt idx="14">
                  <c:v>209.68937500000001</c:v>
                </c:pt>
                <c:pt idx="15">
                  <c:v>215.6521875</c:v>
                </c:pt>
                <c:pt idx="16">
                  <c:v>220.75874999999999</c:v>
                </c:pt>
                <c:pt idx="17">
                  <c:v>225.16843750000001</c:v>
                </c:pt>
                <c:pt idx="18">
                  <c:v>228.546875</c:v>
                </c:pt>
                <c:pt idx="19">
                  <c:v>230.9090625</c:v>
                </c:pt>
                <c:pt idx="20">
                  <c:v>230.90156250000001</c:v>
                </c:pt>
                <c:pt idx="21">
                  <c:v>226.62406250000001</c:v>
                </c:pt>
                <c:pt idx="22">
                  <c:v>217.68656250000001</c:v>
                </c:pt>
                <c:pt idx="23">
                  <c:v>205.32875000000001</c:v>
                </c:pt>
                <c:pt idx="24">
                  <c:v>193.32124999999999</c:v>
                </c:pt>
                <c:pt idx="25">
                  <c:v>183.293125</c:v>
                </c:pt>
                <c:pt idx="26">
                  <c:v>174.486875</c:v>
                </c:pt>
                <c:pt idx="27">
                  <c:v>167.00843750000001</c:v>
                </c:pt>
                <c:pt idx="28">
                  <c:v>160.72499999999999</c:v>
                </c:pt>
                <c:pt idx="29">
                  <c:v>155.39906250000001</c:v>
                </c:pt>
                <c:pt idx="30">
                  <c:v>150.78187500000001</c:v>
                </c:pt>
                <c:pt idx="31">
                  <c:v>146.71812499999999</c:v>
                </c:pt>
                <c:pt idx="32">
                  <c:v>143.06406250000001</c:v>
                </c:pt>
                <c:pt idx="33">
                  <c:v>139.67343750000001</c:v>
                </c:pt>
                <c:pt idx="34">
                  <c:v>136.386875</c:v>
                </c:pt>
                <c:pt idx="35">
                  <c:v>133.0690625</c:v>
                </c:pt>
                <c:pt idx="36">
                  <c:v>129.71156250000001</c:v>
                </c:pt>
                <c:pt idx="37">
                  <c:v>126.39</c:v>
                </c:pt>
                <c:pt idx="38">
                  <c:v>123.17281250000001</c:v>
                </c:pt>
                <c:pt idx="39">
                  <c:v>120.1196875</c:v>
                </c:pt>
                <c:pt idx="40">
                  <c:v>117.2915625</c:v>
                </c:pt>
                <c:pt idx="41">
                  <c:v>114.6965625</c:v>
                </c:pt>
                <c:pt idx="42">
                  <c:v>112.31253125000001</c:v>
                </c:pt>
                <c:pt idx="43">
                  <c:v>110.117125</c:v>
                </c:pt>
              </c:numCache>
            </c:numRef>
          </c:yVal>
          <c:smooth val="1"/>
          <c:extLst>
            <c:ext xmlns:c16="http://schemas.microsoft.com/office/drawing/2014/chart" uri="{C3380CC4-5D6E-409C-BE32-E72D297353CC}">
              <c16:uniqueId val="{00000000-7C36-48E7-B05A-FFAD76E33E34}"/>
            </c:ext>
          </c:extLst>
        </c:ser>
        <c:ser>
          <c:idx val="2"/>
          <c:order val="1"/>
          <c:spPr>
            <a:ln w="25400" cap="rnd">
              <a:solidFill>
                <a:schemeClr val="accent1"/>
              </a:solidFill>
              <a:round/>
            </a:ln>
            <a:effectLst/>
          </c:spPr>
          <c:marker>
            <c:symbol val="none"/>
          </c:marker>
          <c:dPt>
            <c:idx val="1"/>
            <c:marker>
              <c:symbol val="none"/>
            </c:marker>
            <c:bubble3D val="0"/>
            <c:spPr>
              <a:ln w="25400" cap="rnd">
                <a:solidFill>
                  <a:srgbClr val="1E27AC"/>
                </a:solidFill>
                <a:round/>
              </a:ln>
              <a:effectLst/>
            </c:spPr>
            <c:extLst>
              <c:ext xmlns:c16="http://schemas.microsoft.com/office/drawing/2014/chart" uri="{C3380CC4-5D6E-409C-BE32-E72D297353CC}">
                <c16:uniqueId val="{00000002-7C36-48E7-B05A-FFAD76E33E34}"/>
              </c:ext>
            </c:extLst>
          </c:dPt>
          <c:xVal>
            <c:numRef>
              <c:f>Results!$Q$7:$Q$8</c:f>
              <c:numCache>
                <c:formatCode>General</c:formatCode>
                <c:ptCount val="2"/>
                <c:pt idx="0">
                  <c:v>0</c:v>
                </c:pt>
                <c:pt idx="1">
                  <c:v>45</c:v>
                </c:pt>
              </c:numCache>
            </c:numRef>
          </c:xVal>
          <c:yVal>
            <c:numRef>
              <c:f>Results!$R$7:$R$8</c:f>
              <c:numCache>
                <c:formatCode>General</c:formatCode>
                <c:ptCount val="2"/>
                <c:pt idx="0">
                  <c:v>231</c:v>
                </c:pt>
                <c:pt idx="1">
                  <c:v>231</c:v>
                </c:pt>
              </c:numCache>
            </c:numRef>
          </c:yVal>
          <c:smooth val="1"/>
          <c:extLst>
            <c:ext xmlns:c16="http://schemas.microsoft.com/office/drawing/2014/chart" uri="{C3380CC4-5D6E-409C-BE32-E72D297353CC}">
              <c16:uniqueId val="{00000003-7C36-48E7-B05A-FFAD76E33E34}"/>
            </c:ext>
          </c:extLst>
        </c:ser>
        <c:ser>
          <c:idx val="4"/>
          <c:order val="2"/>
          <c:spPr>
            <a:ln w="25400" cap="rnd">
              <a:solidFill>
                <a:schemeClr val="tx1"/>
              </a:solidFill>
              <a:round/>
            </a:ln>
            <a:effectLst/>
          </c:spPr>
          <c:marker>
            <c:symbol val="none"/>
          </c:marker>
          <c:xVal>
            <c:numRef>
              <c:f>Results!$Q$7:$Q$8</c:f>
              <c:numCache>
                <c:formatCode>General</c:formatCode>
                <c:ptCount val="2"/>
                <c:pt idx="0">
                  <c:v>0</c:v>
                </c:pt>
                <c:pt idx="1">
                  <c:v>45</c:v>
                </c:pt>
              </c:numCache>
            </c:numRef>
          </c:xVal>
          <c:yVal>
            <c:numRef>
              <c:f>Results!$T$7:$T$8</c:f>
              <c:numCache>
                <c:formatCode>General</c:formatCode>
                <c:ptCount val="2"/>
                <c:pt idx="0">
                  <c:v>99</c:v>
                </c:pt>
                <c:pt idx="1">
                  <c:v>99</c:v>
                </c:pt>
              </c:numCache>
            </c:numRef>
          </c:yVal>
          <c:smooth val="1"/>
          <c:extLst>
            <c:ext xmlns:c16="http://schemas.microsoft.com/office/drawing/2014/chart" uri="{C3380CC4-5D6E-409C-BE32-E72D297353CC}">
              <c16:uniqueId val="{00000004-7C36-48E7-B05A-FFAD76E33E34}"/>
            </c:ext>
          </c:extLst>
        </c:ser>
        <c:dLbls>
          <c:showLegendKey val="0"/>
          <c:showVal val="0"/>
          <c:showCatName val="0"/>
          <c:showSerName val="0"/>
          <c:showPercent val="0"/>
          <c:showBubbleSize val="0"/>
        </c:dLbls>
        <c:axId val="112657920"/>
        <c:axId val="112659456"/>
      </c:scatterChart>
      <c:valAx>
        <c:axId val="112657920"/>
        <c:scaling>
          <c:orientation val="minMax"/>
          <c:max val="4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12659456"/>
        <c:crosses val="autoZero"/>
        <c:crossBetween val="midCat"/>
      </c:valAx>
      <c:valAx>
        <c:axId val="112659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126579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Results!$K$5</c:f>
              <c:strCache>
                <c:ptCount val="1"/>
                <c:pt idx="0">
                  <c:v>Uy midden onderflens</c:v>
                </c:pt>
              </c:strCache>
            </c:strRef>
          </c:tx>
          <c:spPr>
            <a:ln w="25400" cap="rnd">
              <a:solidFill>
                <a:schemeClr val="accent1"/>
              </a:solidFill>
              <a:round/>
            </a:ln>
            <a:effectLst/>
          </c:spPr>
          <c:marker>
            <c:symbol val="none"/>
          </c:marker>
          <c:xVal>
            <c:numRef>
              <c:f>Results!$K$7:$K$50</c:f>
              <c:numCache>
                <c:formatCode>General</c:formatCode>
                <c:ptCount val="44"/>
                <c:pt idx="0">
                  <c:v>0</c:v>
                </c:pt>
                <c:pt idx="1">
                  <c:v>1.2591699999999999</c:v>
                </c:pt>
                <c:pt idx="2">
                  <c:v>2.51844</c:v>
                </c:pt>
                <c:pt idx="3">
                  <c:v>3.7742800000000001</c:v>
                </c:pt>
                <c:pt idx="4">
                  <c:v>5.0252600000000003</c:v>
                </c:pt>
                <c:pt idx="5">
                  <c:v>6.2673399999999981</c:v>
                </c:pt>
                <c:pt idx="6">
                  <c:v>7.4997600000000002</c:v>
                </c:pt>
                <c:pt idx="7">
                  <c:v>8.7158700000000007</c:v>
                </c:pt>
                <c:pt idx="8">
                  <c:v>9.9131600000000013</c:v>
                </c:pt>
                <c:pt idx="9">
                  <c:v>11.086600000000001</c:v>
                </c:pt>
                <c:pt idx="10">
                  <c:v>12.231400000000001</c:v>
                </c:pt>
                <c:pt idx="11">
                  <c:v>13.349299999999999</c:v>
                </c:pt>
                <c:pt idx="12">
                  <c:v>14.451700000000001</c:v>
                </c:pt>
                <c:pt idx="13">
                  <c:v>15.5443</c:v>
                </c:pt>
                <c:pt idx="14">
                  <c:v>16.636399999999991</c:v>
                </c:pt>
                <c:pt idx="15">
                  <c:v>17.732500000000002</c:v>
                </c:pt>
                <c:pt idx="16">
                  <c:v>18.835999999999999</c:v>
                </c:pt>
                <c:pt idx="17">
                  <c:v>19.9861</c:v>
                </c:pt>
                <c:pt idx="18">
                  <c:v>21.139900000000001</c:v>
                </c:pt>
                <c:pt idx="19">
                  <c:v>22.411899999999999</c:v>
                </c:pt>
                <c:pt idx="20">
                  <c:v>23.651299999999999</c:v>
                </c:pt>
                <c:pt idx="21">
                  <c:v>24.762599999999981</c:v>
                </c:pt>
                <c:pt idx="22">
                  <c:v>25.697399999999991</c:v>
                </c:pt>
                <c:pt idx="23">
                  <c:v>26.470099999999999</c:v>
                </c:pt>
                <c:pt idx="24">
                  <c:v>27.170999999999999</c:v>
                </c:pt>
                <c:pt idx="25">
                  <c:v>27.872</c:v>
                </c:pt>
                <c:pt idx="26">
                  <c:v>28.5671</c:v>
                </c:pt>
                <c:pt idx="27">
                  <c:v>29.276299999999999</c:v>
                </c:pt>
                <c:pt idx="28">
                  <c:v>30.007999999999999</c:v>
                </c:pt>
                <c:pt idx="29">
                  <c:v>30.762499999999999</c:v>
                </c:pt>
                <c:pt idx="30">
                  <c:v>31.538599999999999</c:v>
                </c:pt>
                <c:pt idx="31">
                  <c:v>32.3369</c:v>
                </c:pt>
                <c:pt idx="32">
                  <c:v>33.159100000000002</c:v>
                </c:pt>
                <c:pt idx="33">
                  <c:v>34.009500000000003</c:v>
                </c:pt>
                <c:pt idx="34">
                  <c:v>34.892000000000003</c:v>
                </c:pt>
                <c:pt idx="35">
                  <c:v>35.810400000000001</c:v>
                </c:pt>
                <c:pt idx="36">
                  <c:v>36.762700000000002</c:v>
                </c:pt>
                <c:pt idx="37">
                  <c:v>37.737699999999997</c:v>
                </c:pt>
                <c:pt idx="38">
                  <c:v>38.726700000000001</c:v>
                </c:pt>
                <c:pt idx="39">
                  <c:v>39.724400000000003</c:v>
                </c:pt>
                <c:pt idx="40">
                  <c:v>40.722900000000003</c:v>
                </c:pt>
                <c:pt idx="41">
                  <c:v>41.72</c:v>
                </c:pt>
                <c:pt idx="42">
                  <c:v>42.714799999999997</c:v>
                </c:pt>
                <c:pt idx="43">
                  <c:v>43.708400000000012</c:v>
                </c:pt>
              </c:numCache>
            </c:numRef>
          </c:xVal>
          <c:yVal>
            <c:numRef>
              <c:f>Results!$M$7:$M$50</c:f>
              <c:numCache>
                <c:formatCode>General</c:formatCode>
                <c:ptCount val="44"/>
                <c:pt idx="0">
                  <c:v>0</c:v>
                </c:pt>
                <c:pt idx="1">
                  <c:v>19.741468749999999</c:v>
                </c:pt>
                <c:pt idx="2">
                  <c:v>42.505625000000002</c:v>
                </c:pt>
                <c:pt idx="3">
                  <c:v>64.435187499999998</c:v>
                </c:pt>
                <c:pt idx="4">
                  <c:v>85.271718749999977</c:v>
                </c:pt>
                <c:pt idx="5">
                  <c:v>104.7290625</c:v>
                </c:pt>
                <c:pt idx="6">
                  <c:v>122.626875</c:v>
                </c:pt>
                <c:pt idx="7">
                  <c:v>138.7771875</c:v>
                </c:pt>
                <c:pt idx="8">
                  <c:v>153.15968749999999</c:v>
                </c:pt>
                <c:pt idx="9">
                  <c:v>165.82</c:v>
                </c:pt>
                <c:pt idx="10">
                  <c:v>176.91</c:v>
                </c:pt>
                <c:pt idx="11">
                  <c:v>186.6378125</c:v>
                </c:pt>
                <c:pt idx="12">
                  <c:v>195.25624999999999</c:v>
                </c:pt>
                <c:pt idx="13">
                  <c:v>202.89125000000001</c:v>
                </c:pt>
                <c:pt idx="14">
                  <c:v>209.68937500000001</c:v>
                </c:pt>
                <c:pt idx="15">
                  <c:v>215.6521875</c:v>
                </c:pt>
                <c:pt idx="16">
                  <c:v>220.75874999999999</c:v>
                </c:pt>
                <c:pt idx="17">
                  <c:v>225.16843750000001</c:v>
                </c:pt>
                <c:pt idx="18">
                  <c:v>228.546875</c:v>
                </c:pt>
                <c:pt idx="19">
                  <c:v>230.9090625</c:v>
                </c:pt>
                <c:pt idx="20">
                  <c:v>230.90156250000001</c:v>
                </c:pt>
                <c:pt idx="21">
                  <c:v>226.62406250000001</c:v>
                </c:pt>
                <c:pt idx="22">
                  <c:v>217.68656250000001</c:v>
                </c:pt>
                <c:pt idx="23">
                  <c:v>205.32875000000001</c:v>
                </c:pt>
                <c:pt idx="24">
                  <c:v>193.32124999999999</c:v>
                </c:pt>
                <c:pt idx="25">
                  <c:v>183.293125</c:v>
                </c:pt>
                <c:pt idx="26">
                  <c:v>174.486875</c:v>
                </c:pt>
                <c:pt idx="27">
                  <c:v>167.00843750000001</c:v>
                </c:pt>
                <c:pt idx="28">
                  <c:v>160.72499999999999</c:v>
                </c:pt>
                <c:pt idx="29">
                  <c:v>155.39906250000001</c:v>
                </c:pt>
                <c:pt idx="30">
                  <c:v>150.78187500000001</c:v>
                </c:pt>
                <c:pt idx="31">
                  <c:v>146.71812499999999</c:v>
                </c:pt>
                <c:pt idx="32">
                  <c:v>143.06406250000001</c:v>
                </c:pt>
                <c:pt idx="33">
                  <c:v>139.67343750000001</c:v>
                </c:pt>
                <c:pt idx="34">
                  <c:v>136.386875</c:v>
                </c:pt>
                <c:pt idx="35">
                  <c:v>133.0690625</c:v>
                </c:pt>
                <c:pt idx="36">
                  <c:v>129.71156250000001</c:v>
                </c:pt>
                <c:pt idx="37">
                  <c:v>126.39</c:v>
                </c:pt>
                <c:pt idx="38">
                  <c:v>123.17281250000001</c:v>
                </c:pt>
                <c:pt idx="39">
                  <c:v>120.1196875</c:v>
                </c:pt>
                <c:pt idx="40">
                  <c:v>117.2915625</c:v>
                </c:pt>
                <c:pt idx="41">
                  <c:v>114.6965625</c:v>
                </c:pt>
                <c:pt idx="42">
                  <c:v>112.31253125000001</c:v>
                </c:pt>
                <c:pt idx="43">
                  <c:v>110.117125</c:v>
                </c:pt>
              </c:numCache>
            </c:numRef>
          </c:yVal>
          <c:smooth val="1"/>
          <c:extLst>
            <c:ext xmlns:c16="http://schemas.microsoft.com/office/drawing/2014/chart" uri="{C3380CC4-5D6E-409C-BE32-E72D297353CC}">
              <c16:uniqueId val="{00000000-4B9E-4D34-8883-46CFFD4CEC9A}"/>
            </c:ext>
          </c:extLst>
        </c:ser>
        <c:ser>
          <c:idx val="1"/>
          <c:order val="1"/>
          <c:spPr>
            <a:ln w="25400" cap="rnd">
              <a:solidFill>
                <a:schemeClr val="accent2"/>
              </a:solidFill>
              <a:round/>
            </a:ln>
            <a:effectLst/>
          </c:spPr>
          <c:marker>
            <c:symbol val="none"/>
          </c:marker>
          <c:xVal>
            <c:numRef>
              <c:f>'Results LTB2'!$K$7:$K$35</c:f>
              <c:numCache>
                <c:formatCode>General</c:formatCode>
                <c:ptCount val="29"/>
                <c:pt idx="0">
                  <c:v>0</c:v>
                </c:pt>
                <c:pt idx="1">
                  <c:v>2.5139399999999998</c:v>
                </c:pt>
                <c:pt idx="2">
                  <c:v>5.01546</c:v>
                </c:pt>
                <c:pt idx="3">
                  <c:v>7.4836400000000003</c:v>
                </c:pt>
                <c:pt idx="4">
                  <c:v>9.9036400000000029</c:v>
                </c:pt>
                <c:pt idx="5">
                  <c:v>12.212199999999999</c:v>
                </c:pt>
                <c:pt idx="6">
                  <c:v>14.3072</c:v>
                </c:pt>
                <c:pt idx="7">
                  <c:v>16.405799999999999</c:v>
                </c:pt>
                <c:pt idx="8">
                  <c:v>18.472799999999982</c:v>
                </c:pt>
                <c:pt idx="9">
                  <c:v>20.832900000000009</c:v>
                </c:pt>
                <c:pt idx="10">
                  <c:v>21.562999999999999</c:v>
                </c:pt>
                <c:pt idx="11">
                  <c:v>22.152200000000001</c:v>
                </c:pt>
                <c:pt idx="12">
                  <c:v>22.734000000000009</c:v>
                </c:pt>
                <c:pt idx="13">
                  <c:v>22.999099999999999</c:v>
                </c:pt>
                <c:pt idx="14">
                  <c:v>23.283899999999999</c:v>
                </c:pt>
                <c:pt idx="15">
                  <c:v>23.718299999999999</c:v>
                </c:pt>
                <c:pt idx="16">
                  <c:v>24.42909999999998</c:v>
                </c:pt>
                <c:pt idx="17">
                  <c:v>25.570800000000009</c:v>
                </c:pt>
                <c:pt idx="18">
                  <c:v>26.926400000000001</c:v>
                </c:pt>
                <c:pt idx="19">
                  <c:v>28.3965</c:v>
                </c:pt>
                <c:pt idx="20">
                  <c:v>30.0517</c:v>
                </c:pt>
                <c:pt idx="21">
                  <c:v>31.971599999999999</c:v>
                </c:pt>
                <c:pt idx="22">
                  <c:v>32.971800000000002</c:v>
                </c:pt>
                <c:pt idx="23">
                  <c:v>33.983800000000002</c:v>
                </c:pt>
                <c:pt idx="24">
                  <c:v>35.499700000000011</c:v>
                </c:pt>
                <c:pt idx="25">
                  <c:v>37.498899999999999</c:v>
                </c:pt>
                <c:pt idx="26">
                  <c:v>39.480699999999999</c:v>
                </c:pt>
                <c:pt idx="27">
                  <c:v>41.463300000000011</c:v>
                </c:pt>
                <c:pt idx="28">
                  <c:v>43.4465</c:v>
                </c:pt>
              </c:numCache>
            </c:numRef>
          </c:xVal>
          <c:yVal>
            <c:numRef>
              <c:f>'Results LTB2'!$M$7:$M$35</c:f>
              <c:numCache>
                <c:formatCode>General</c:formatCode>
                <c:ptCount val="29"/>
                <c:pt idx="0">
                  <c:v>0</c:v>
                </c:pt>
                <c:pt idx="1">
                  <c:v>40.877281249999989</c:v>
                </c:pt>
                <c:pt idx="2">
                  <c:v>84.467749999999995</c:v>
                </c:pt>
                <c:pt idx="3">
                  <c:v>127.03687499999999</c:v>
                </c:pt>
                <c:pt idx="4">
                  <c:v>166.77374999999989</c:v>
                </c:pt>
                <c:pt idx="5">
                  <c:v>201.5440625</c:v>
                </c:pt>
                <c:pt idx="6">
                  <c:v>229.43843749999999</c:v>
                </c:pt>
                <c:pt idx="7">
                  <c:v>250.0390625</c:v>
                </c:pt>
                <c:pt idx="8">
                  <c:v>264.80062500000003</c:v>
                </c:pt>
                <c:pt idx="9">
                  <c:v>269.66531249999991</c:v>
                </c:pt>
                <c:pt idx="10">
                  <c:v>266.96062499999999</c:v>
                </c:pt>
                <c:pt idx="11">
                  <c:v>259.21031249999982</c:v>
                </c:pt>
                <c:pt idx="12">
                  <c:v>239.97062500000001</c:v>
                </c:pt>
                <c:pt idx="13">
                  <c:v>230.2684375</c:v>
                </c:pt>
                <c:pt idx="14">
                  <c:v>222.14500000000001</c:v>
                </c:pt>
                <c:pt idx="15">
                  <c:v>211.06125</c:v>
                </c:pt>
                <c:pt idx="16">
                  <c:v>198.02218750000009</c:v>
                </c:pt>
                <c:pt idx="17">
                  <c:v>182.87718749999999</c:v>
                </c:pt>
                <c:pt idx="18">
                  <c:v>171.3190625</c:v>
                </c:pt>
                <c:pt idx="19">
                  <c:v>162.62687500000001</c:v>
                </c:pt>
                <c:pt idx="20">
                  <c:v>154.99656250000001</c:v>
                </c:pt>
                <c:pt idx="21">
                  <c:v>146.45281249999999</c:v>
                </c:pt>
                <c:pt idx="22">
                  <c:v>142.33281249999999</c:v>
                </c:pt>
                <c:pt idx="23">
                  <c:v>138.4503125</c:v>
                </c:pt>
                <c:pt idx="24">
                  <c:v>133.265625</c:v>
                </c:pt>
                <c:pt idx="25">
                  <c:v>127.49187499999999</c:v>
                </c:pt>
                <c:pt idx="26">
                  <c:v>122.6778125</c:v>
                </c:pt>
                <c:pt idx="27">
                  <c:v>118.44471875000001</c:v>
                </c:pt>
                <c:pt idx="28">
                  <c:v>114.66328125</c:v>
                </c:pt>
              </c:numCache>
            </c:numRef>
          </c:yVal>
          <c:smooth val="1"/>
          <c:extLst>
            <c:ext xmlns:c16="http://schemas.microsoft.com/office/drawing/2014/chart" uri="{C3380CC4-5D6E-409C-BE32-E72D297353CC}">
              <c16:uniqueId val="{00000001-4B9E-4D34-8883-46CFFD4CEC9A}"/>
            </c:ext>
          </c:extLst>
        </c:ser>
        <c:ser>
          <c:idx val="2"/>
          <c:order val="2"/>
          <c:spPr>
            <a:ln w="25400" cap="rnd">
              <a:solidFill>
                <a:schemeClr val="accent1"/>
              </a:solidFill>
              <a:round/>
            </a:ln>
            <a:effectLst/>
          </c:spPr>
          <c:marker>
            <c:symbol val="none"/>
          </c:marker>
          <c:dPt>
            <c:idx val="1"/>
            <c:marker>
              <c:symbol val="none"/>
            </c:marker>
            <c:bubble3D val="0"/>
            <c:spPr>
              <a:ln w="25400" cap="rnd">
                <a:solidFill>
                  <a:srgbClr val="1E27AC"/>
                </a:solidFill>
                <a:round/>
              </a:ln>
              <a:effectLst/>
            </c:spPr>
            <c:extLst>
              <c:ext xmlns:c16="http://schemas.microsoft.com/office/drawing/2014/chart" uri="{C3380CC4-5D6E-409C-BE32-E72D297353CC}">
                <c16:uniqueId val="{00000003-4B9E-4D34-8883-46CFFD4CEC9A}"/>
              </c:ext>
            </c:extLst>
          </c:dPt>
          <c:xVal>
            <c:numRef>
              <c:f>Results!$Q$7:$Q$8</c:f>
              <c:numCache>
                <c:formatCode>General</c:formatCode>
                <c:ptCount val="2"/>
                <c:pt idx="0">
                  <c:v>0</c:v>
                </c:pt>
                <c:pt idx="1">
                  <c:v>45</c:v>
                </c:pt>
              </c:numCache>
            </c:numRef>
          </c:xVal>
          <c:yVal>
            <c:numRef>
              <c:f>Results!$R$7:$R$8</c:f>
              <c:numCache>
                <c:formatCode>General</c:formatCode>
                <c:ptCount val="2"/>
                <c:pt idx="0">
                  <c:v>231</c:v>
                </c:pt>
                <c:pt idx="1">
                  <c:v>231</c:v>
                </c:pt>
              </c:numCache>
            </c:numRef>
          </c:yVal>
          <c:smooth val="1"/>
          <c:extLst>
            <c:ext xmlns:c16="http://schemas.microsoft.com/office/drawing/2014/chart" uri="{C3380CC4-5D6E-409C-BE32-E72D297353CC}">
              <c16:uniqueId val="{00000004-4B9E-4D34-8883-46CFFD4CEC9A}"/>
            </c:ext>
          </c:extLst>
        </c:ser>
        <c:ser>
          <c:idx val="3"/>
          <c:order val="3"/>
          <c:spPr>
            <a:ln w="25400" cap="rnd">
              <a:solidFill>
                <a:srgbClr val="C00000"/>
              </a:solidFill>
              <a:round/>
            </a:ln>
            <a:effectLst/>
          </c:spPr>
          <c:marker>
            <c:symbol val="none"/>
          </c:marker>
          <c:xVal>
            <c:numRef>
              <c:f>Results!$Q$7:$Q$8</c:f>
              <c:numCache>
                <c:formatCode>General</c:formatCode>
                <c:ptCount val="2"/>
                <c:pt idx="0">
                  <c:v>0</c:v>
                </c:pt>
                <c:pt idx="1">
                  <c:v>45</c:v>
                </c:pt>
              </c:numCache>
            </c:numRef>
          </c:xVal>
          <c:yVal>
            <c:numRef>
              <c:f>Results!$S$7:$S$8</c:f>
              <c:numCache>
                <c:formatCode>General</c:formatCode>
                <c:ptCount val="2"/>
                <c:pt idx="0">
                  <c:v>270</c:v>
                </c:pt>
                <c:pt idx="1">
                  <c:v>270</c:v>
                </c:pt>
              </c:numCache>
            </c:numRef>
          </c:yVal>
          <c:smooth val="1"/>
          <c:extLst>
            <c:ext xmlns:c16="http://schemas.microsoft.com/office/drawing/2014/chart" uri="{C3380CC4-5D6E-409C-BE32-E72D297353CC}">
              <c16:uniqueId val="{00000005-4B9E-4D34-8883-46CFFD4CEC9A}"/>
            </c:ext>
          </c:extLst>
        </c:ser>
        <c:ser>
          <c:idx val="4"/>
          <c:order val="4"/>
          <c:spPr>
            <a:ln w="25400" cap="rnd">
              <a:solidFill>
                <a:schemeClr val="tx1"/>
              </a:solidFill>
              <a:round/>
            </a:ln>
            <a:effectLst/>
          </c:spPr>
          <c:marker>
            <c:symbol val="none"/>
          </c:marker>
          <c:xVal>
            <c:numRef>
              <c:f>Results!$Q$7:$Q$8</c:f>
              <c:numCache>
                <c:formatCode>General</c:formatCode>
                <c:ptCount val="2"/>
                <c:pt idx="0">
                  <c:v>0</c:v>
                </c:pt>
                <c:pt idx="1">
                  <c:v>45</c:v>
                </c:pt>
              </c:numCache>
            </c:numRef>
          </c:xVal>
          <c:yVal>
            <c:numRef>
              <c:f>Results!$T$7:$T$8</c:f>
              <c:numCache>
                <c:formatCode>General</c:formatCode>
                <c:ptCount val="2"/>
                <c:pt idx="0">
                  <c:v>99</c:v>
                </c:pt>
                <c:pt idx="1">
                  <c:v>99</c:v>
                </c:pt>
              </c:numCache>
            </c:numRef>
          </c:yVal>
          <c:smooth val="1"/>
          <c:extLst>
            <c:ext xmlns:c16="http://schemas.microsoft.com/office/drawing/2014/chart" uri="{C3380CC4-5D6E-409C-BE32-E72D297353CC}">
              <c16:uniqueId val="{00000006-4B9E-4D34-8883-46CFFD4CEC9A}"/>
            </c:ext>
          </c:extLst>
        </c:ser>
        <c:dLbls>
          <c:showLegendKey val="0"/>
          <c:showVal val="0"/>
          <c:showCatName val="0"/>
          <c:showSerName val="0"/>
          <c:showPercent val="0"/>
          <c:showBubbleSize val="0"/>
        </c:dLbls>
        <c:axId val="113031424"/>
        <c:axId val="112918528"/>
      </c:scatterChart>
      <c:valAx>
        <c:axId val="113031424"/>
        <c:scaling>
          <c:orientation val="minMax"/>
          <c:max val="4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12918528"/>
        <c:crosses val="autoZero"/>
        <c:crossBetween val="midCat"/>
      </c:valAx>
      <c:valAx>
        <c:axId val="112918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130314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1750" cap="rnd">
              <a:solidFill>
                <a:schemeClr val="accent6"/>
              </a:solidFill>
              <a:round/>
            </a:ln>
            <a:effectLst/>
          </c:spPr>
          <c:marker>
            <c:symbol val="none"/>
          </c:marker>
          <c:xVal>
            <c:numRef>
              <c:f>Blad1!$C$12:$C$65</c:f>
              <c:numCache>
                <c:formatCode>General</c:formatCode>
                <c:ptCount val="54"/>
                <c:pt idx="0">
                  <c:v>0</c:v>
                </c:pt>
                <c:pt idx="1">
                  <c:v>5.00000004360651E-5</c:v>
                </c:pt>
                <c:pt idx="2">
                  <c:v>1.0000005581632899E-4</c:v>
                </c:pt>
                <c:pt idx="3">
                  <c:v>1.5000095367431599E-4</c:v>
                </c:pt>
                <c:pt idx="4">
                  <c:v>2.00007144490169E-4</c:v>
                </c:pt>
                <c:pt idx="5">
                  <c:v>2.5003406758389101E-4</c:v>
                </c:pt>
                <c:pt idx="6">
                  <c:v>3.0012207031250001E-4</c:v>
                </c:pt>
                <c:pt idx="7">
                  <c:v>3.5035911833907499E-4</c:v>
                </c:pt>
                <c:pt idx="8">
                  <c:v>4.0091449474165502E-4</c:v>
                </c:pt>
                <c:pt idx="9">
                  <c:v>4.5208568572997998E-4</c:v>
                </c:pt>
                <c:pt idx="10">
                  <c:v>5.0436065073802599E-4</c:v>
                </c:pt>
                <c:pt idx="11">
                  <c:v>5.5849767466031896E-4</c:v>
                </c:pt>
                <c:pt idx="12">
                  <c:v>6.1562499999999996E-4</c:v>
                </c:pt>
                <c:pt idx="13">
                  <c:v>6.7736243669660795E-4</c:v>
                </c:pt>
                <c:pt idx="14">
                  <c:v>7.4596714740154902E-4</c:v>
                </c:pt>
                <c:pt idx="15">
                  <c:v>8.2450580596923797E-4</c:v>
                </c:pt>
                <c:pt idx="16">
                  <c:v>9.1705532693186998E-4</c:v>
                </c:pt>
                <c:pt idx="17">
                  <c:v>1.0289343637257999E-3</c:v>
                </c:pt>
                <c:pt idx="18">
                  <c:v>1.1669677734374999E-3</c:v>
                </c:pt>
                <c:pt idx="19">
                  <c:v>1.33978624583708E-3</c:v>
                </c:pt>
                <c:pt idx="20">
                  <c:v>1.5581632944673099E-3</c:v>
                </c:pt>
                <c:pt idx="21">
                  <c:v>1.83539180755615E-3</c:v>
                </c:pt>
                <c:pt idx="22">
                  <c:v>2.18770235652078E-3</c:v>
                </c:pt>
                <c:pt idx="23">
                  <c:v>2.6347254598309698E-3</c:v>
                </c:pt>
                <c:pt idx="24">
                  <c:v>3.2000000000000002E-3</c:v>
                </c:pt>
                <c:pt idx="25">
                  <c:v>3.9241072899715802E-3</c:v>
                </c:pt>
                <c:pt idx="26">
                  <c:v>5.0112889486504499E-3</c:v>
                </c:pt>
                <c:pt idx="27">
                  <c:v>6.6533692287778301E-3</c:v>
                </c:pt>
                <c:pt idx="28">
                  <c:v>9.0009382832342104E-3</c:v>
                </c:pt>
                <c:pt idx="29">
                  <c:v>1.21841183699932E-2</c:v>
                </c:pt>
                <c:pt idx="30">
                  <c:v>1.63198481753071E-2</c:v>
                </c:pt>
                <c:pt idx="31">
                  <c:v>2.1515586908159499E-2</c:v>
                </c:pt>
                <c:pt idx="32">
                  <c:v>2.7871523944493999E-2</c:v>
                </c:pt>
                <c:pt idx="33">
                  <c:v>3.54820291444378E-2</c:v>
                </c:pt>
                <c:pt idx="34">
                  <c:v>4.44366683793367E-2</c:v>
                </c:pt>
                <c:pt idx="35">
                  <c:v>5.48209488358158E-2</c:v>
                </c:pt>
                <c:pt idx="36">
                  <c:v>6.6716885954483801E-2</c:v>
                </c:pt>
                <c:pt idx="37">
                  <c:v>8.0203447056397606E-2</c:v>
                </c:pt>
                <c:pt idx="38">
                  <c:v>9.5356906521803203E-2</c:v>
                </c:pt>
                <c:pt idx="39">
                  <c:v>0.112251135595658</c:v>
                </c:pt>
                <c:pt idx="40">
                  <c:v>0.13095784265342</c:v>
                </c:pt>
                <c:pt idx="41">
                  <c:v>0.15154677512502501</c:v>
                </c:pt>
                <c:pt idx="42">
                  <c:v>0.17408589120222701</c:v>
                </c:pt>
                <c:pt idx="43">
                  <c:v>0.198641507356389</c:v>
                </c:pt>
                <c:pt idx="44">
                  <c:v>0.225278426224027</c:v>
                </c:pt>
                <c:pt idx="45">
                  <c:v>0.25406004836457602</c:v>
                </c:pt>
                <c:pt idx="46">
                  <c:v>0.28504847062572702</c:v>
                </c:pt>
                <c:pt idx="47">
                  <c:v>0.31830457327987499</c:v>
                </c:pt>
                <c:pt idx="48">
                  <c:v>0.35388809766353702</c:v>
                </c:pt>
                <c:pt idx="49">
                  <c:v>0.391857715720966</c:v>
                </c:pt>
                <c:pt idx="50">
                  <c:v>0.432271092596897</c:v>
                </c:pt>
                <c:pt idx="51">
                  <c:v>0.47518494322221699</c:v>
                </c:pt>
                <c:pt idx="52">
                  <c:v>0.52065508367695701</c:v>
                </c:pt>
                <c:pt idx="53">
                  <c:v>0.568736477987421</c:v>
                </c:pt>
              </c:numCache>
            </c:numRef>
          </c:xVal>
          <c:yVal>
            <c:numRef>
              <c:f>Blad1!$B$12:$B$65</c:f>
              <c:numCache>
                <c:formatCode>General</c:formatCode>
                <c:ptCount val="54"/>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numCache>
            </c:numRef>
          </c:yVal>
          <c:smooth val="1"/>
          <c:extLst>
            <c:ext xmlns:c16="http://schemas.microsoft.com/office/drawing/2014/chart" uri="{C3380CC4-5D6E-409C-BE32-E72D297353CC}">
              <c16:uniqueId val="{00000000-C800-4163-93D6-CC2B256CA1E5}"/>
            </c:ext>
          </c:extLst>
        </c:ser>
        <c:ser>
          <c:idx val="1"/>
          <c:order val="1"/>
          <c:spPr>
            <a:ln w="31750" cap="rnd">
              <a:solidFill>
                <a:schemeClr val="accent1"/>
              </a:solidFill>
              <a:round/>
            </a:ln>
            <a:effectLst/>
          </c:spPr>
          <c:marker>
            <c:symbol val="none"/>
          </c:marker>
          <c:xVal>
            <c:numRef>
              <c:f>Blad1!$F$12:$F$47</c:f>
              <c:numCache>
                <c:formatCode>General</c:formatCode>
                <c:ptCount val="36"/>
                <c:pt idx="0">
                  <c:v>0</c:v>
                </c:pt>
                <c:pt idx="1">
                  <c:v>4.76190476190476E-5</c:v>
                </c:pt>
                <c:pt idx="2">
                  <c:v>9.5238095238095295E-5</c:v>
                </c:pt>
                <c:pt idx="3">
                  <c:v>1.42857142857143E-4</c:v>
                </c:pt>
                <c:pt idx="4">
                  <c:v>1.9047619047618999E-4</c:v>
                </c:pt>
                <c:pt idx="5">
                  <c:v>2.3809523809523799E-4</c:v>
                </c:pt>
                <c:pt idx="6">
                  <c:v>2.8571428571428601E-4</c:v>
                </c:pt>
                <c:pt idx="7">
                  <c:v>3.33333333333333E-4</c:v>
                </c:pt>
                <c:pt idx="8">
                  <c:v>3.8095238095238102E-4</c:v>
                </c:pt>
                <c:pt idx="9">
                  <c:v>4.2857142857142898E-4</c:v>
                </c:pt>
                <c:pt idx="10">
                  <c:v>4.7619047619047597E-4</c:v>
                </c:pt>
                <c:pt idx="11">
                  <c:v>5.2380952380952405E-4</c:v>
                </c:pt>
                <c:pt idx="12">
                  <c:v>5.7142857142857104E-4</c:v>
                </c:pt>
                <c:pt idx="13">
                  <c:v>6.19047619047619E-4</c:v>
                </c:pt>
                <c:pt idx="14">
                  <c:v>6.6666666666666697E-4</c:v>
                </c:pt>
                <c:pt idx="15">
                  <c:v>7.1428571428571396E-4</c:v>
                </c:pt>
                <c:pt idx="16">
                  <c:v>7.6190476190476203E-4</c:v>
                </c:pt>
                <c:pt idx="17">
                  <c:v>8.0952380952381E-4</c:v>
                </c:pt>
                <c:pt idx="18">
                  <c:v>8.5714285714285699E-4</c:v>
                </c:pt>
                <c:pt idx="19">
                  <c:v>9.0476190476190496E-4</c:v>
                </c:pt>
                <c:pt idx="20">
                  <c:v>9.5238095238095195E-4</c:v>
                </c:pt>
                <c:pt idx="21">
                  <c:v>1E-3</c:v>
                </c:pt>
                <c:pt idx="22">
                  <c:v>1.04761904761905E-3</c:v>
                </c:pt>
                <c:pt idx="23">
                  <c:v>1.0952380952381001E-3</c:v>
                </c:pt>
                <c:pt idx="24">
                  <c:v>1.11904761904762E-3</c:v>
                </c:pt>
                <c:pt idx="25">
                  <c:v>1.1999999999999999E-3</c:v>
                </c:pt>
                <c:pt idx="26">
                  <c:v>1.2999999999999999E-3</c:v>
                </c:pt>
                <c:pt idx="27">
                  <c:v>1.4E-3</c:v>
                </c:pt>
                <c:pt idx="28">
                  <c:v>1.5E-3</c:v>
                </c:pt>
                <c:pt idx="29">
                  <c:v>1.6000000000000001E-3</c:v>
                </c:pt>
                <c:pt idx="30">
                  <c:v>1.6999999999999999E-3</c:v>
                </c:pt>
                <c:pt idx="31">
                  <c:v>1.8E-3</c:v>
                </c:pt>
                <c:pt idx="32">
                  <c:v>3.0000000000000001E-3</c:v>
                </c:pt>
                <c:pt idx="33">
                  <c:v>5.0000000000000001E-3</c:v>
                </c:pt>
                <c:pt idx="34">
                  <c:v>0.01</c:v>
                </c:pt>
                <c:pt idx="35">
                  <c:v>1.4999999999999999E-2</c:v>
                </c:pt>
              </c:numCache>
            </c:numRef>
          </c:xVal>
          <c:yVal>
            <c:numRef>
              <c:f>Blad1!$E$12:$E$47</c:f>
              <c:numCache>
                <c:formatCode>General</c:formatCode>
                <c:ptCount val="36"/>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235</c:v>
                </c:pt>
                <c:pt idx="25">
                  <c:v>240</c:v>
                </c:pt>
                <c:pt idx="26">
                  <c:v>235</c:v>
                </c:pt>
                <c:pt idx="27">
                  <c:v>235</c:v>
                </c:pt>
                <c:pt idx="28">
                  <c:v>235</c:v>
                </c:pt>
                <c:pt idx="29">
                  <c:v>235</c:v>
                </c:pt>
                <c:pt idx="30">
                  <c:v>235</c:v>
                </c:pt>
                <c:pt idx="31">
                  <c:v>235</c:v>
                </c:pt>
                <c:pt idx="32">
                  <c:v>235</c:v>
                </c:pt>
                <c:pt idx="33">
                  <c:v>235</c:v>
                </c:pt>
                <c:pt idx="34">
                  <c:v>235</c:v>
                </c:pt>
                <c:pt idx="35">
                  <c:v>235</c:v>
                </c:pt>
              </c:numCache>
            </c:numRef>
          </c:yVal>
          <c:smooth val="1"/>
          <c:extLst>
            <c:ext xmlns:c16="http://schemas.microsoft.com/office/drawing/2014/chart" uri="{C3380CC4-5D6E-409C-BE32-E72D297353CC}">
              <c16:uniqueId val="{00000001-C800-4163-93D6-CC2B256CA1E5}"/>
            </c:ext>
          </c:extLst>
        </c:ser>
        <c:dLbls>
          <c:showLegendKey val="0"/>
          <c:showVal val="0"/>
          <c:showCatName val="0"/>
          <c:showSerName val="0"/>
          <c:showPercent val="0"/>
          <c:showBubbleSize val="0"/>
        </c:dLbls>
        <c:axId val="110939520"/>
        <c:axId val="110950272"/>
      </c:scatterChart>
      <c:valAx>
        <c:axId val="110939520"/>
        <c:scaling>
          <c:orientation val="minMax"/>
          <c:max val="0.01"/>
        </c:scaling>
        <c:delete val="0"/>
        <c:axPos val="b"/>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10950272"/>
        <c:crosses val="autoZero"/>
        <c:crossBetween val="midCat"/>
      </c:valAx>
      <c:valAx>
        <c:axId val="110950272"/>
        <c:scaling>
          <c:orientation val="minMax"/>
          <c:max val="400"/>
        </c:scaling>
        <c:delete val="0"/>
        <c:axPos val="l"/>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109395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5870780348993E-2"/>
          <c:y val="3.52631827382556E-2"/>
          <c:w val="0.95882584393020198"/>
          <c:h val="0.93652627107113995"/>
        </c:manualLayout>
      </c:layout>
      <c:scatterChart>
        <c:scatterStyle val="smoothMarker"/>
        <c:varyColors val="0"/>
        <c:ser>
          <c:idx val="0"/>
          <c:order val="0"/>
          <c:spPr>
            <a:ln w="25400" cap="rnd">
              <a:solidFill>
                <a:schemeClr val="accent2"/>
              </a:solidFill>
              <a:round/>
            </a:ln>
            <a:effectLst/>
          </c:spPr>
          <c:marker>
            <c:symbol val="none"/>
          </c:marker>
          <c:xVal>
            <c:numRef>
              <c:f>Curve!$E$12:$E$65</c:f>
              <c:numCache>
                <c:formatCode>General</c:formatCode>
                <c:ptCount val="54"/>
                <c:pt idx="0">
                  <c:v>-0.2</c:v>
                </c:pt>
                <c:pt idx="1">
                  <c:v>-0.19499999864897599</c:v>
                </c:pt>
                <c:pt idx="2">
                  <c:v>-0.18999991353448101</c:v>
                </c:pt>
                <c:pt idx="3">
                  <c:v>-0.18499901510369601</c:v>
                </c:pt>
                <c:pt idx="4">
                  <c:v>-0.17999446620677201</c:v>
                </c:pt>
                <c:pt idx="5">
                  <c:v>-0.17497889025410601</c:v>
                </c:pt>
                <c:pt idx="6">
                  <c:v>-0.169936966636516</c:v>
                </c:pt>
                <c:pt idx="7">
                  <c:v>-0.16484105340833899</c:v>
                </c:pt>
                <c:pt idx="8">
                  <c:v>-0.15964583723342901</c:v>
                </c:pt>
                <c:pt idx="9">
                  <c:v>-0.15428201059406599</c:v>
                </c:pt>
                <c:pt idx="10">
                  <c:v>-0.14864897626277601</c:v>
                </c:pt>
                <c:pt idx="11">
                  <c:v>-0.14260657903706001</c:v>
                </c:pt>
                <c:pt idx="12">
                  <c:v>-0.13596586473703001</c:v>
                </c:pt>
                <c:pt idx="13">
                  <c:v>-0.12847886646595499</c:v>
                </c:pt>
                <c:pt idx="14">
                  <c:v>-0.11982741813372</c:v>
                </c:pt>
                <c:pt idx="15">
                  <c:v>-0.109610995243187</c:v>
                </c:pt>
                <c:pt idx="16">
                  <c:v>-9.7333582939472196E-2</c:v>
                </c:pt>
                <c:pt idx="17">
                  <c:v>-8.2389571322127195E-2</c:v>
                </c:pt>
                <c:pt idx="18">
                  <c:v>-6.4048678020233299E-2</c:v>
                </c:pt>
                <c:pt idx="19">
                  <c:v>-4.14398980304026E-2</c:v>
                </c:pt>
                <c:pt idx="20">
                  <c:v>-1.35344808176887E-2</c:v>
                </c:pt>
                <c:pt idx="21">
                  <c:v>2.08720653205926E-2</c:v>
                </c:pt>
                <c:pt idx="22">
                  <c:v>6.3178941628134505E-2</c:v>
                </c:pt>
                <c:pt idx="23">
                  <c:v>0.115</c:v>
                </c:pt>
                <c:pt idx="24">
                  <c:v>0.18324964926269499</c:v>
                </c:pt>
                <c:pt idx="25">
                  <c:v>0.29160082512160601</c:v>
                </c:pt>
                <c:pt idx="26">
                  <c:v>0.457427991628159</c:v>
                </c:pt>
                <c:pt idx="27">
                  <c:v>0.69359888317395701</c:v>
                </c:pt>
                <c:pt idx="28">
                  <c:v>1.01086371566418</c:v>
                </c:pt>
                <c:pt idx="29">
                  <c:v>1.41865021005508</c:v>
                </c:pt>
                <c:pt idx="30">
                  <c:v>1.9254563955580339</c:v>
                </c:pt>
                <c:pt idx="31">
                  <c:v>2.539080025579155</c:v>
                </c:pt>
                <c:pt idx="32">
                  <c:v>3.2667666245661922</c:v>
                </c:pt>
                <c:pt idx="33">
                  <c:v>4.1153116882590206</c:v>
                </c:pt>
                <c:pt idx="34">
                  <c:v>5.0911347743767656</c:v>
                </c:pt>
                <c:pt idx="35">
                  <c:v>6.2003352559989349</c:v>
                </c:pt>
                <c:pt idx="36">
                  <c:v>7.4487355285565711</c:v>
                </c:pt>
                <c:pt idx="37">
                  <c:v>8.8419153011777798</c:v>
                </c:pt>
                <c:pt idx="38">
                  <c:v>10.385239353785339</c:v>
                </c:pt>
                <c:pt idx="39">
                  <c:v>12.0838803807109</c:v>
                </c:pt>
                <c:pt idx="40">
                  <c:v>13.94283805850443</c:v>
                </c:pt>
                <c:pt idx="41">
                  <c:v>15.966955157728909</c:v>
                </c:pt>
                <c:pt idx="42">
                  <c:v>18.160931302933179</c:v>
                </c:pt>
                <c:pt idx="43">
                  <c:v>20.529334834912849</c:v>
                </c:pt>
                <c:pt idx="44">
                  <c:v>23.076613122490802</c:v>
                </c:pt>
                <c:pt idx="45">
                  <c:v>25.807101593400049</c:v>
                </c:pt>
                <c:pt idx="46">
                  <c:v>28.725031696428921</c:v>
                </c:pt>
                <c:pt idx="47">
                  <c:v>31.834537963842731</c:v>
                </c:pt>
                <c:pt idx="48">
                  <c:v>35.139664310215053</c:v>
                </c:pt>
                <c:pt idx="49">
                  <c:v>38.644369678415558</c:v>
                </c:pt>
                <c:pt idx="50">
                  <c:v>42.352533123672103</c:v>
                </c:pt>
                <c:pt idx="51">
                  <c:v>46.267958410969499</c:v>
                </c:pt>
                <c:pt idx="52">
                  <c:v>50.39437818856635</c:v>
                </c:pt>
                <c:pt idx="53">
                  <c:v>54.735457790368812</c:v>
                </c:pt>
              </c:numCache>
            </c:numRef>
          </c:xVal>
          <c:yVal>
            <c:numRef>
              <c:f>Curve!$B$12:$B$65</c:f>
              <c:numCache>
                <c:formatCode>General</c:formatCode>
                <c:ptCount val="54"/>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numCache>
            </c:numRef>
          </c:yVal>
          <c:smooth val="1"/>
          <c:extLst>
            <c:ext xmlns:c16="http://schemas.microsoft.com/office/drawing/2014/chart" uri="{C3380CC4-5D6E-409C-BE32-E72D297353CC}">
              <c16:uniqueId val="{00000000-E0BA-47C7-8413-E7CA7FF23692}"/>
            </c:ext>
          </c:extLst>
        </c:ser>
        <c:dLbls>
          <c:showLegendKey val="0"/>
          <c:showVal val="0"/>
          <c:showCatName val="0"/>
          <c:showSerName val="0"/>
          <c:showPercent val="0"/>
          <c:showBubbleSize val="0"/>
        </c:dLbls>
        <c:axId val="110408448"/>
        <c:axId val="110409984"/>
      </c:scatterChart>
      <c:scatterChart>
        <c:scatterStyle val="lineMarker"/>
        <c:varyColors val="0"/>
        <c:ser>
          <c:idx val="1"/>
          <c:order val="1"/>
          <c:spPr>
            <a:ln w="25400" cap="rnd">
              <a:solidFill>
                <a:schemeClr val="tx2"/>
              </a:solidFill>
              <a:round/>
            </a:ln>
            <a:effectLst/>
          </c:spPr>
          <c:marker>
            <c:symbol val="none"/>
          </c:marker>
          <c:xVal>
            <c:numRef>
              <c:f>Curve!$H$12:$H$14</c:f>
              <c:numCache>
                <c:formatCode>General</c:formatCode>
                <c:ptCount val="3"/>
                <c:pt idx="0">
                  <c:v>0</c:v>
                </c:pt>
                <c:pt idx="1">
                  <c:v>0.115</c:v>
                </c:pt>
                <c:pt idx="2">
                  <c:v>9.19</c:v>
                </c:pt>
              </c:numCache>
            </c:numRef>
          </c:xVal>
          <c:yVal>
            <c:numRef>
              <c:f>Curve!$F$12:$F$14</c:f>
              <c:numCache>
                <c:formatCode>General</c:formatCode>
                <c:ptCount val="3"/>
                <c:pt idx="0">
                  <c:v>0</c:v>
                </c:pt>
                <c:pt idx="1">
                  <c:v>230</c:v>
                </c:pt>
                <c:pt idx="2">
                  <c:v>540</c:v>
                </c:pt>
              </c:numCache>
            </c:numRef>
          </c:yVal>
          <c:smooth val="0"/>
          <c:extLst>
            <c:ext xmlns:c16="http://schemas.microsoft.com/office/drawing/2014/chart" uri="{C3380CC4-5D6E-409C-BE32-E72D297353CC}">
              <c16:uniqueId val="{00000001-E0BA-47C7-8413-E7CA7FF23692}"/>
            </c:ext>
          </c:extLst>
        </c:ser>
        <c:dLbls>
          <c:showLegendKey val="0"/>
          <c:showVal val="0"/>
          <c:showCatName val="0"/>
          <c:showSerName val="0"/>
          <c:showPercent val="0"/>
          <c:showBubbleSize val="0"/>
        </c:dLbls>
        <c:axId val="110408448"/>
        <c:axId val="110409984"/>
      </c:scatterChart>
      <c:valAx>
        <c:axId val="110408448"/>
        <c:scaling>
          <c:orientation val="minMax"/>
          <c:max val="10"/>
          <c:min val="-1"/>
        </c:scaling>
        <c:delete val="0"/>
        <c:axPos val="b"/>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10409984"/>
        <c:crosses val="autoZero"/>
        <c:crossBetween val="midCat"/>
        <c:majorUnit val="1"/>
      </c:valAx>
      <c:valAx>
        <c:axId val="110409984"/>
        <c:scaling>
          <c:orientation val="minMax"/>
        </c:scaling>
        <c:delete val="0"/>
        <c:axPos val="l"/>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1040844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5870780348993E-2"/>
          <c:y val="3.52631827382556E-2"/>
          <c:w val="0.95882584393020198"/>
          <c:h val="0.93652627107113995"/>
        </c:manualLayout>
      </c:layout>
      <c:scatterChart>
        <c:scatterStyle val="smoothMarker"/>
        <c:varyColors val="0"/>
        <c:ser>
          <c:idx val="0"/>
          <c:order val="0"/>
          <c:spPr>
            <a:ln w="25400" cap="rnd">
              <a:solidFill>
                <a:schemeClr val="accent2"/>
              </a:solidFill>
              <a:round/>
            </a:ln>
            <a:effectLst/>
          </c:spPr>
          <c:marker>
            <c:symbol val="none"/>
          </c:marker>
          <c:xVal>
            <c:numRef>
              <c:f>Curve!$E$12:$E$65</c:f>
              <c:numCache>
                <c:formatCode>General</c:formatCode>
                <c:ptCount val="54"/>
                <c:pt idx="0">
                  <c:v>-0.2</c:v>
                </c:pt>
                <c:pt idx="1">
                  <c:v>-0.19499999864897599</c:v>
                </c:pt>
                <c:pt idx="2">
                  <c:v>-0.18999991353448101</c:v>
                </c:pt>
                <c:pt idx="3">
                  <c:v>-0.18499901510369601</c:v>
                </c:pt>
                <c:pt idx="4">
                  <c:v>-0.17999446620677201</c:v>
                </c:pt>
                <c:pt idx="5">
                  <c:v>-0.17497889025410601</c:v>
                </c:pt>
                <c:pt idx="6">
                  <c:v>-0.169936966636516</c:v>
                </c:pt>
                <c:pt idx="7">
                  <c:v>-0.16484105340833899</c:v>
                </c:pt>
                <c:pt idx="8">
                  <c:v>-0.15964583723342901</c:v>
                </c:pt>
                <c:pt idx="9">
                  <c:v>-0.15428201059406599</c:v>
                </c:pt>
                <c:pt idx="10">
                  <c:v>-0.14864897626277601</c:v>
                </c:pt>
                <c:pt idx="11">
                  <c:v>-0.14260657903706001</c:v>
                </c:pt>
                <c:pt idx="12">
                  <c:v>-0.13596586473703001</c:v>
                </c:pt>
                <c:pt idx="13">
                  <c:v>-0.12847886646595499</c:v>
                </c:pt>
                <c:pt idx="14">
                  <c:v>-0.11982741813372</c:v>
                </c:pt>
                <c:pt idx="15">
                  <c:v>-0.109610995243187</c:v>
                </c:pt>
                <c:pt idx="16">
                  <c:v>-9.7333582939472196E-2</c:v>
                </c:pt>
                <c:pt idx="17">
                  <c:v>-8.2389571322127195E-2</c:v>
                </c:pt>
                <c:pt idx="18">
                  <c:v>-6.4048678020233299E-2</c:v>
                </c:pt>
                <c:pt idx="19">
                  <c:v>-4.14398980304026E-2</c:v>
                </c:pt>
                <c:pt idx="20">
                  <c:v>-1.35344808176887E-2</c:v>
                </c:pt>
                <c:pt idx="21">
                  <c:v>2.08720653205926E-2</c:v>
                </c:pt>
                <c:pt idx="22">
                  <c:v>6.3178941628134505E-2</c:v>
                </c:pt>
                <c:pt idx="23">
                  <c:v>0.115</c:v>
                </c:pt>
                <c:pt idx="24">
                  <c:v>0.18324964926269499</c:v>
                </c:pt>
                <c:pt idx="25">
                  <c:v>0.29160082512160601</c:v>
                </c:pt>
                <c:pt idx="26">
                  <c:v>0.457427991628159</c:v>
                </c:pt>
                <c:pt idx="27">
                  <c:v>0.69359888317395701</c:v>
                </c:pt>
                <c:pt idx="28">
                  <c:v>1.01086371566418</c:v>
                </c:pt>
                <c:pt idx="29">
                  <c:v>1.41865021005508</c:v>
                </c:pt>
                <c:pt idx="30">
                  <c:v>1.9254563955580339</c:v>
                </c:pt>
                <c:pt idx="31">
                  <c:v>2.539080025579155</c:v>
                </c:pt>
                <c:pt idx="32">
                  <c:v>3.2667666245661922</c:v>
                </c:pt>
                <c:pt idx="33">
                  <c:v>4.1153116882590206</c:v>
                </c:pt>
                <c:pt idx="34">
                  <c:v>5.0911347743767656</c:v>
                </c:pt>
                <c:pt idx="35">
                  <c:v>6.2003352559989349</c:v>
                </c:pt>
                <c:pt idx="36">
                  <c:v>7.4487355285565711</c:v>
                </c:pt>
                <c:pt idx="37">
                  <c:v>8.8419153011777798</c:v>
                </c:pt>
                <c:pt idx="38">
                  <c:v>10.385239353785339</c:v>
                </c:pt>
                <c:pt idx="39">
                  <c:v>12.0838803807109</c:v>
                </c:pt>
                <c:pt idx="40">
                  <c:v>13.94283805850443</c:v>
                </c:pt>
                <c:pt idx="41">
                  <c:v>15.966955157728909</c:v>
                </c:pt>
                <c:pt idx="42">
                  <c:v>18.160931302933179</c:v>
                </c:pt>
                <c:pt idx="43">
                  <c:v>20.529334834912849</c:v>
                </c:pt>
                <c:pt idx="44">
                  <c:v>23.076613122490802</c:v>
                </c:pt>
                <c:pt idx="45">
                  <c:v>25.807101593400049</c:v>
                </c:pt>
                <c:pt idx="46">
                  <c:v>28.725031696428921</c:v>
                </c:pt>
                <c:pt idx="47">
                  <c:v>31.834537963842731</c:v>
                </c:pt>
                <c:pt idx="48">
                  <c:v>35.139664310215053</c:v>
                </c:pt>
                <c:pt idx="49">
                  <c:v>38.644369678415558</c:v>
                </c:pt>
                <c:pt idx="50">
                  <c:v>42.352533123672103</c:v>
                </c:pt>
                <c:pt idx="51">
                  <c:v>46.267958410969499</c:v>
                </c:pt>
                <c:pt idx="52">
                  <c:v>50.39437818856635</c:v>
                </c:pt>
                <c:pt idx="53">
                  <c:v>54.735457790368812</c:v>
                </c:pt>
              </c:numCache>
            </c:numRef>
          </c:xVal>
          <c:yVal>
            <c:numRef>
              <c:f>Curve!$B$12:$B$65</c:f>
              <c:numCache>
                <c:formatCode>General</c:formatCode>
                <c:ptCount val="54"/>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numCache>
            </c:numRef>
          </c:yVal>
          <c:smooth val="1"/>
          <c:extLst>
            <c:ext xmlns:c16="http://schemas.microsoft.com/office/drawing/2014/chart" uri="{C3380CC4-5D6E-409C-BE32-E72D297353CC}">
              <c16:uniqueId val="{00000000-4F71-4EB4-AFF9-65DF706905B3}"/>
            </c:ext>
          </c:extLst>
        </c:ser>
        <c:dLbls>
          <c:showLegendKey val="0"/>
          <c:showVal val="0"/>
          <c:showCatName val="0"/>
          <c:showSerName val="0"/>
          <c:showPercent val="0"/>
          <c:showBubbleSize val="0"/>
        </c:dLbls>
        <c:axId val="112804608"/>
        <c:axId val="112806144"/>
      </c:scatterChart>
      <c:scatterChart>
        <c:scatterStyle val="lineMarker"/>
        <c:varyColors val="0"/>
        <c:ser>
          <c:idx val="1"/>
          <c:order val="1"/>
          <c:spPr>
            <a:ln w="25400" cap="rnd">
              <a:solidFill>
                <a:schemeClr val="tx2"/>
              </a:solidFill>
              <a:round/>
            </a:ln>
            <a:effectLst/>
          </c:spPr>
          <c:marker>
            <c:symbol val="none"/>
          </c:marker>
          <c:xVal>
            <c:numRef>
              <c:f>Curve!$H$12:$H$14</c:f>
              <c:numCache>
                <c:formatCode>General</c:formatCode>
                <c:ptCount val="3"/>
                <c:pt idx="0">
                  <c:v>0</c:v>
                </c:pt>
                <c:pt idx="1">
                  <c:v>0.115</c:v>
                </c:pt>
                <c:pt idx="2">
                  <c:v>9.19</c:v>
                </c:pt>
              </c:numCache>
            </c:numRef>
          </c:xVal>
          <c:yVal>
            <c:numRef>
              <c:f>Curve!$F$12:$F$14</c:f>
              <c:numCache>
                <c:formatCode>General</c:formatCode>
                <c:ptCount val="3"/>
                <c:pt idx="0">
                  <c:v>0</c:v>
                </c:pt>
                <c:pt idx="1">
                  <c:v>230</c:v>
                </c:pt>
                <c:pt idx="2">
                  <c:v>540</c:v>
                </c:pt>
              </c:numCache>
            </c:numRef>
          </c:yVal>
          <c:smooth val="0"/>
          <c:extLst>
            <c:ext xmlns:c16="http://schemas.microsoft.com/office/drawing/2014/chart" uri="{C3380CC4-5D6E-409C-BE32-E72D297353CC}">
              <c16:uniqueId val="{00000001-4F71-4EB4-AFF9-65DF706905B3}"/>
            </c:ext>
          </c:extLst>
        </c:ser>
        <c:dLbls>
          <c:showLegendKey val="0"/>
          <c:showVal val="0"/>
          <c:showCatName val="0"/>
          <c:showSerName val="0"/>
          <c:showPercent val="0"/>
          <c:showBubbleSize val="0"/>
        </c:dLbls>
        <c:axId val="112804608"/>
        <c:axId val="112806144"/>
      </c:scatterChart>
      <c:valAx>
        <c:axId val="112804608"/>
        <c:scaling>
          <c:orientation val="minMax"/>
          <c:max val="10"/>
          <c:min val="-1"/>
        </c:scaling>
        <c:delete val="0"/>
        <c:axPos val="b"/>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12806144"/>
        <c:crosses val="autoZero"/>
        <c:crossBetween val="midCat"/>
        <c:majorUnit val="1"/>
      </c:valAx>
      <c:valAx>
        <c:axId val="112806144"/>
        <c:scaling>
          <c:orientation val="minMax"/>
        </c:scaling>
        <c:delete val="0"/>
        <c:axPos val="l"/>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128046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Blad1!$B$12:$B$76</c:f>
              <c:numCache>
                <c:formatCode>General</c:formatCode>
                <c:ptCount val="65"/>
                <c:pt idx="0">
                  <c:v>0</c:v>
                </c:pt>
                <c:pt idx="1">
                  <c:v>5.0000009710483098E-5</c:v>
                </c:pt>
                <c:pt idx="2">
                  <c:v>1.0000031073546E-4</c:v>
                </c:pt>
                <c:pt idx="3">
                  <c:v>1.50002359647396E-4</c:v>
                </c:pt>
                <c:pt idx="4">
                  <c:v>2.00009943534706E-4</c:v>
                </c:pt>
                <c:pt idx="5">
                  <c:v>2.5003034525972298E-4</c:v>
                </c:pt>
                <c:pt idx="6">
                  <c:v>3.0007550871667302E-4</c:v>
                </c:pt>
                <c:pt idx="7">
                  <c:v>3.5016320408965199E-4</c:v>
                </c:pt>
                <c:pt idx="8">
                  <c:v>4.0031819311059098E-4</c:v>
                </c:pt>
                <c:pt idx="9">
                  <c:v>4.5057339431723897E-4</c:v>
                </c:pt>
                <c:pt idx="10">
                  <c:v>5.0097104831112996E-4</c:v>
                </c:pt>
                <c:pt idx="11">
                  <c:v>5.5156388301555697E-4</c:v>
                </c:pt>
                <c:pt idx="12">
                  <c:v>6.0241627893355002E-4</c:v>
                </c:pt>
                <c:pt idx="13">
                  <c:v>6.5360543440584195E-4</c:v>
                </c:pt>
                <c:pt idx="14">
                  <c:v>7.0522253086884902E-4</c:v>
                </c:pt>
                <c:pt idx="15">
                  <c:v>7.5737389811264002E-4</c:v>
                </c:pt>
                <c:pt idx="16">
                  <c:v>8.1018217953890902E-4</c:v>
                </c:pt>
                <c:pt idx="17">
                  <c:v>8.6378749741895301E-4</c:v>
                </c:pt>
                <c:pt idx="18">
                  <c:v>9.1834861815164297E-4</c:v>
                </c:pt>
                <c:pt idx="19">
                  <c:v>9.7404411752139396E-4</c:v>
                </c:pt>
                <c:pt idx="20">
                  <c:v>1.0310735459561401E-3</c:v>
                </c:pt>
                <c:pt idx="21">
                  <c:v>1.08965859378532E-3</c:v>
                </c:pt>
                <c:pt idx="22">
                  <c:v>1.1500442564978299E-3</c:v>
                </c:pt>
                <c:pt idx="23">
                  <c:v>1.2125E-3</c:v>
                </c:pt>
                <c:pt idx="24">
                  <c:v>1.27732092587359E-3</c:v>
                </c:pt>
                <c:pt idx="25">
                  <c:v>1.3448289366337399E-3</c:v>
                </c:pt>
                <c:pt idx="26">
                  <c:v>1.4153739009869399E-3</c:v>
                </c:pt>
                <c:pt idx="27">
                  <c:v>1.48933481908904E-3</c:v>
                </c:pt>
                <c:pt idx="28">
                  <c:v>1.56712098780317E-3</c:v>
                </c:pt>
                <c:pt idx="29">
                  <c:v>1.64917316595775E-3</c:v>
                </c:pt>
                <c:pt idx="30">
                  <c:v>1.7359647396044599E-3</c:v>
                </c:pt>
                <c:pt idx="31">
                  <c:v>1.82800288727621E-3</c:v>
                </c:pt>
                <c:pt idx="32">
                  <c:v>1.92582974524509E-3</c:v>
                </c:pt>
                <c:pt idx="33">
                  <c:v>2.0300235727803801E-3</c:v>
                </c:pt>
                <c:pt idx="34">
                  <c:v>2.14119991740652E-3</c:v>
                </c:pt>
                <c:pt idx="35">
                  <c:v>2.26001278016103E-3</c:v>
                </c:pt>
                <c:pt idx="36">
                  <c:v>2.3871557808525698E-3</c:v>
                </c:pt>
                <c:pt idx="37">
                  <c:v>2.5233633233188498E-3</c:v>
                </c:pt>
                <c:pt idx="38">
                  <c:v>2.6694117606846E-3</c:v>
                </c:pt>
                <c:pt idx="39">
                  <c:v>2.8261205606195899E-3</c:v>
                </c:pt>
                <c:pt idx="40">
                  <c:v>2.9943534705965799E-3</c:v>
                </c:pt>
                <c:pt idx="41">
                  <c:v>3.1750196831492701E-3</c:v>
                </c:pt>
                <c:pt idx="42">
                  <c:v>3.3690750011302999E-3</c:v>
                </c:pt>
                <c:pt idx="43">
                  <c:v>3.5775230029692299E-3</c:v>
                </c:pt>
                <c:pt idx="44">
                  <c:v>3.8014162079304998E-3</c:v>
                </c:pt>
                <c:pt idx="45">
                  <c:v>4.0418572413713797E-3</c:v>
                </c:pt>
                <c:pt idx="46">
                  <c:v>4.3E-3</c:v>
                </c:pt>
                <c:pt idx="47">
                  <c:v>4.5782561892602604E-3</c:v>
                </c:pt>
                <c:pt idx="48">
                  <c:v>4.9590432838228903E-3</c:v>
                </c:pt>
                <c:pt idx="49">
                  <c:v>5.6190715437312204E-3</c:v>
                </c:pt>
                <c:pt idx="50">
                  <c:v>6.79072296618721E-3</c:v>
                </c:pt>
                <c:pt idx="51">
                  <c:v>8.7511210376280991E-3</c:v>
                </c:pt>
                <c:pt idx="52">
                  <c:v>1.1816057805402199E-2</c:v>
                </c:pt>
                <c:pt idx="53">
                  <c:v>1.6335932700368601E-2</c:v>
                </c:pt>
                <c:pt idx="54">
                  <c:v>2.2692779023884498E-2</c:v>
                </c:pt>
                <c:pt idx="55">
                  <c:v>3.1297961295467899E-2</c:v>
                </c:pt>
                <c:pt idx="56">
                  <c:v>4.2590322082372997E-2</c:v>
                </c:pt>
                <c:pt idx="57">
                  <c:v>5.7034647855725401E-2</c:v>
                </c:pt>
                <c:pt idx="58">
                  <c:v>7.5120371165245697E-2</c:v>
                </c:pt>
                <c:pt idx="59">
                  <c:v>9.7360453748578102E-2</c:v>
                </c:pt>
                <c:pt idx="60">
                  <c:v>0.12429041187347201</c:v>
                </c:pt>
                <c:pt idx="61">
                  <c:v>0.15646745592658401</c:v>
                </c:pt>
                <c:pt idx="62">
                  <c:v>0.19446972343369201</c:v>
                </c:pt>
                <c:pt idx="63">
                  <c:v>0.23889558966038399</c:v>
                </c:pt>
                <c:pt idx="64">
                  <c:v>0.29036304347826097</c:v>
                </c:pt>
              </c:numCache>
            </c:numRef>
          </c:xVal>
          <c:yVal>
            <c:numRef>
              <c:f>Blad1!$A$12:$A$76</c:f>
              <c:numCache>
                <c:formatCode>General</c:formatCode>
                <c:ptCount val="65"/>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pt idx="60">
                  <c:v>600</c:v>
                </c:pt>
                <c:pt idx="61">
                  <c:v>610</c:v>
                </c:pt>
                <c:pt idx="62">
                  <c:v>620</c:v>
                </c:pt>
                <c:pt idx="63">
                  <c:v>630</c:v>
                </c:pt>
                <c:pt idx="64">
                  <c:v>640</c:v>
                </c:pt>
              </c:numCache>
            </c:numRef>
          </c:yVal>
          <c:smooth val="1"/>
          <c:extLst>
            <c:ext xmlns:c16="http://schemas.microsoft.com/office/drawing/2014/chart" uri="{C3380CC4-5D6E-409C-BE32-E72D297353CC}">
              <c16:uniqueId val="{00000000-0BEB-45D7-91A9-AC9A742006FB}"/>
            </c:ext>
          </c:extLst>
        </c:ser>
        <c:dLbls>
          <c:showLegendKey val="0"/>
          <c:showVal val="0"/>
          <c:showCatName val="0"/>
          <c:showSerName val="0"/>
          <c:showPercent val="0"/>
          <c:showBubbleSize val="0"/>
        </c:dLbls>
        <c:axId val="112885760"/>
        <c:axId val="112887296"/>
      </c:scatterChart>
      <c:valAx>
        <c:axId val="112885760"/>
        <c:scaling>
          <c:orientation val="minMax"/>
          <c:max val="0.3"/>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12887296"/>
        <c:crosses val="autoZero"/>
        <c:crossBetween val="midCat"/>
      </c:valAx>
      <c:valAx>
        <c:axId val="112887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128857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Results!$K$5</c:f>
              <c:strCache>
                <c:ptCount val="1"/>
                <c:pt idx="0">
                  <c:v>Uy midden onderflens</c:v>
                </c:pt>
              </c:strCache>
            </c:strRef>
          </c:tx>
          <c:spPr>
            <a:ln w="25400" cap="rnd">
              <a:noFill/>
              <a:round/>
            </a:ln>
            <a:effectLst/>
          </c:spPr>
          <c:marker>
            <c:symbol val="circle"/>
            <c:size val="5"/>
            <c:spPr>
              <a:solidFill>
                <a:schemeClr val="accent1"/>
              </a:solidFill>
              <a:ln w="9525">
                <a:solidFill>
                  <a:schemeClr val="accent1"/>
                </a:solidFill>
              </a:ln>
              <a:effectLst/>
            </c:spPr>
          </c:marker>
          <c:xVal>
            <c:numRef>
              <c:f>Results!$K$7:$K$15</c:f>
              <c:numCache>
                <c:formatCode>General</c:formatCode>
                <c:ptCount val="9"/>
                <c:pt idx="0">
                  <c:v>0</c:v>
                </c:pt>
                <c:pt idx="1">
                  <c:v>1.2591699999999999</c:v>
                </c:pt>
                <c:pt idx="2">
                  <c:v>2.51844</c:v>
                </c:pt>
                <c:pt idx="3">
                  <c:v>3.7742800000000001</c:v>
                </c:pt>
                <c:pt idx="4">
                  <c:v>5.0252600000000003</c:v>
                </c:pt>
                <c:pt idx="5">
                  <c:v>6.2673399999999981</c:v>
                </c:pt>
                <c:pt idx="6">
                  <c:v>7.4997600000000002</c:v>
                </c:pt>
                <c:pt idx="7">
                  <c:v>8.7158700000000007</c:v>
                </c:pt>
                <c:pt idx="8">
                  <c:v>9.9131600000000013</c:v>
                </c:pt>
              </c:numCache>
            </c:numRef>
          </c:xVal>
          <c:yVal>
            <c:numRef>
              <c:f>Results!$L$7:$L$15</c:f>
              <c:numCache>
                <c:formatCode>General</c:formatCode>
                <c:ptCount val="9"/>
                <c:pt idx="0">
                  <c:v>0</c:v>
                </c:pt>
                <c:pt idx="1">
                  <c:v>63.172699999999999</c:v>
                </c:pt>
                <c:pt idx="2">
                  <c:v>136.018</c:v>
                </c:pt>
                <c:pt idx="3">
                  <c:v>206.1926</c:v>
                </c:pt>
                <c:pt idx="4">
                  <c:v>272.86950000000002</c:v>
                </c:pt>
                <c:pt idx="5">
                  <c:v>335.13299999999992</c:v>
                </c:pt>
                <c:pt idx="6">
                  <c:v>392.40599999999978</c:v>
                </c:pt>
                <c:pt idx="7">
                  <c:v>444.08699999999982</c:v>
                </c:pt>
                <c:pt idx="8">
                  <c:v>490.11099999999999</c:v>
                </c:pt>
              </c:numCache>
            </c:numRef>
          </c:yVal>
          <c:smooth val="0"/>
          <c:extLst>
            <c:ext xmlns:c16="http://schemas.microsoft.com/office/drawing/2014/chart" uri="{C3380CC4-5D6E-409C-BE32-E72D297353CC}">
              <c16:uniqueId val="{00000000-3C36-4FA2-9E7E-6B7F2BBFDC9B}"/>
            </c:ext>
          </c:extLst>
        </c:ser>
        <c:dLbls>
          <c:showLegendKey val="0"/>
          <c:showVal val="0"/>
          <c:showCatName val="0"/>
          <c:showSerName val="0"/>
          <c:showPercent val="0"/>
          <c:showBubbleSize val="0"/>
        </c:dLbls>
        <c:axId val="108216320"/>
        <c:axId val="108218240"/>
      </c:scatterChart>
      <c:valAx>
        <c:axId val="108216320"/>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08218240"/>
        <c:crosses val="autoZero"/>
        <c:crossBetween val="midCat"/>
      </c:valAx>
      <c:valAx>
        <c:axId val="108218240"/>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082163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Results!$K$5</c:f>
              <c:strCache>
                <c:ptCount val="1"/>
                <c:pt idx="0">
                  <c:v>Uy midden onderflens</c:v>
                </c:pt>
              </c:strCache>
            </c:strRef>
          </c:tx>
          <c:spPr>
            <a:ln w="25400" cap="rnd">
              <a:noFill/>
              <a:round/>
            </a:ln>
            <a:effectLst/>
          </c:spPr>
          <c:marker>
            <c:symbol val="circle"/>
            <c:size val="5"/>
            <c:spPr>
              <a:solidFill>
                <a:schemeClr val="accent1"/>
              </a:solidFill>
              <a:ln w="9525">
                <a:solidFill>
                  <a:schemeClr val="accent1"/>
                </a:solidFill>
              </a:ln>
              <a:effectLst/>
            </c:spPr>
          </c:marker>
          <c:xVal>
            <c:numRef>
              <c:f>Results!$K$7:$K$21</c:f>
              <c:numCache>
                <c:formatCode>General</c:formatCode>
                <c:ptCount val="15"/>
                <c:pt idx="0">
                  <c:v>0</c:v>
                </c:pt>
                <c:pt idx="1">
                  <c:v>1.2591699999999999</c:v>
                </c:pt>
                <c:pt idx="2">
                  <c:v>2.51844</c:v>
                </c:pt>
                <c:pt idx="3">
                  <c:v>3.7742800000000001</c:v>
                </c:pt>
                <c:pt idx="4">
                  <c:v>5.0252600000000003</c:v>
                </c:pt>
                <c:pt idx="5">
                  <c:v>6.2673399999999981</c:v>
                </c:pt>
                <c:pt idx="6">
                  <c:v>7.4997600000000002</c:v>
                </c:pt>
                <c:pt idx="7">
                  <c:v>8.7158700000000007</c:v>
                </c:pt>
                <c:pt idx="8">
                  <c:v>9.9131600000000013</c:v>
                </c:pt>
                <c:pt idx="9">
                  <c:v>11.086600000000001</c:v>
                </c:pt>
                <c:pt idx="10">
                  <c:v>12.231400000000001</c:v>
                </c:pt>
                <c:pt idx="11">
                  <c:v>13.349299999999999</c:v>
                </c:pt>
                <c:pt idx="12">
                  <c:v>14.451700000000001</c:v>
                </c:pt>
                <c:pt idx="13">
                  <c:v>15.5443</c:v>
                </c:pt>
                <c:pt idx="14">
                  <c:v>16.636399999999991</c:v>
                </c:pt>
              </c:numCache>
            </c:numRef>
          </c:xVal>
          <c:yVal>
            <c:numRef>
              <c:f>Results!$L$7:$L$21</c:f>
              <c:numCache>
                <c:formatCode>General</c:formatCode>
                <c:ptCount val="15"/>
                <c:pt idx="0">
                  <c:v>0</c:v>
                </c:pt>
                <c:pt idx="1">
                  <c:v>63.172699999999999</c:v>
                </c:pt>
                <c:pt idx="2">
                  <c:v>136.018</c:v>
                </c:pt>
                <c:pt idx="3">
                  <c:v>206.1926</c:v>
                </c:pt>
                <c:pt idx="4">
                  <c:v>272.86950000000002</c:v>
                </c:pt>
                <c:pt idx="5">
                  <c:v>335.13299999999992</c:v>
                </c:pt>
                <c:pt idx="6">
                  <c:v>392.40599999999978</c:v>
                </c:pt>
                <c:pt idx="7">
                  <c:v>444.08699999999982</c:v>
                </c:pt>
                <c:pt idx="8">
                  <c:v>490.11099999999999</c:v>
                </c:pt>
                <c:pt idx="9">
                  <c:v>530.62400000000002</c:v>
                </c:pt>
                <c:pt idx="10">
                  <c:v>566.11199999999997</c:v>
                </c:pt>
                <c:pt idx="11">
                  <c:v>597.24099999999999</c:v>
                </c:pt>
                <c:pt idx="12">
                  <c:v>624.81999999999982</c:v>
                </c:pt>
                <c:pt idx="13">
                  <c:v>649.25199999999973</c:v>
                </c:pt>
                <c:pt idx="14">
                  <c:v>671.00599999999997</c:v>
                </c:pt>
              </c:numCache>
            </c:numRef>
          </c:yVal>
          <c:smooth val="0"/>
          <c:extLst>
            <c:ext xmlns:c16="http://schemas.microsoft.com/office/drawing/2014/chart" uri="{C3380CC4-5D6E-409C-BE32-E72D297353CC}">
              <c16:uniqueId val="{00000000-9FC3-4542-B213-56275A9FC217}"/>
            </c:ext>
          </c:extLst>
        </c:ser>
        <c:dLbls>
          <c:showLegendKey val="0"/>
          <c:showVal val="0"/>
          <c:showCatName val="0"/>
          <c:showSerName val="0"/>
          <c:showPercent val="0"/>
          <c:showBubbleSize val="0"/>
        </c:dLbls>
        <c:axId val="108142592"/>
        <c:axId val="108144128"/>
      </c:scatterChart>
      <c:valAx>
        <c:axId val="108142592"/>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08144128"/>
        <c:crosses val="autoZero"/>
        <c:crossBetween val="midCat"/>
      </c:valAx>
      <c:valAx>
        <c:axId val="108144128"/>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081425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Results!$K$5</c:f>
              <c:strCache>
                <c:ptCount val="1"/>
                <c:pt idx="0">
                  <c:v>Uy midden onderflens</c:v>
                </c:pt>
              </c:strCache>
            </c:strRef>
          </c:tx>
          <c:spPr>
            <a:ln w="25400" cap="rnd">
              <a:noFill/>
              <a:round/>
            </a:ln>
            <a:effectLst/>
          </c:spPr>
          <c:marker>
            <c:symbol val="circle"/>
            <c:size val="5"/>
            <c:spPr>
              <a:solidFill>
                <a:schemeClr val="accent1"/>
              </a:solidFill>
              <a:ln w="9525">
                <a:solidFill>
                  <a:schemeClr val="accent1"/>
                </a:solidFill>
              </a:ln>
              <a:effectLst/>
            </c:spPr>
          </c:marker>
          <c:xVal>
            <c:numRef>
              <c:f>Results!$K$7:$K$27</c:f>
              <c:numCache>
                <c:formatCode>General</c:formatCode>
                <c:ptCount val="21"/>
                <c:pt idx="0">
                  <c:v>0</c:v>
                </c:pt>
                <c:pt idx="1">
                  <c:v>1.2591699999999999</c:v>
                </c:pt>
                <c:pt idx="2">
                  <c:v>2.51844</c:v>
                </c:pt>
                <c:pt idx="3">
                  <c:v>3.7742800000000001</c:v>
                </c:pt>
                <c:pt idx="4">
                  <c:v>5.0252600000000003</c:v>
                </c:pt>
                <c:pt idx="5">
                  <c:v>6.2673399999999981</c:v>
                </c:pt>
                <c:pt idx="6">
                  <c:v>7.4997600000000002</c:v>
                </c:pt>
                <c:pt idx="7">
                  <c:v>8.7158700000000007</c:v>
                </c:pt>
                <c:pt idx="8">
                  <c:v>9.9131600000000013</c:v>
                </c:pt>
                <c:pt idx="9">
                  <c:v>11.086600000000001</c:v>
                </c:pt>
                <c:pt idx="10">
                  <c:v>12.231400000000001</c:v>
                </c:pt>
                <c:pt idx="11">
                  <c:v>13.349299999999999</c:v>
                </c:pt>
                <c:pt idx="12">
                  <c:v>14.451700000000001</c:v>
                </c:pt>
                <c:pt idx="13">
                  <c:v>15.5443</c:v>
                </c:pt>
                <c:pt idx="14">
                  <c:v>16.636399999999991</c:v>
                </c:pt>
                <c:pt idx="15">
                  <c:v>17.732500000000002</c:v>
                </c:pt>
                <c:pt idx="16">
                  <c:v>18.835999999999999</c:v>
                </c:pt>
                <c:pt idx="17">
                  <c:v>19.9861</c:v>
                </c:pt>
                <c:pt idx="18">
                  <c:v>21.139900000000001</c:v>
                </c:pt>
                <c:pt idx="19">
                  <c:v>22.411899999999999</c:v>
                </c:pt>
                <c:pt idx="20">
                  <c:v>23.651299999999999</c:v>
                </c:pt>
              </c:numCache>
            </c:numRef>
          </c:xVal>
          <c:yVal>
            <c:numRef>
              <c:f>Results!$L$7:$L$27</c:f>
              <c:numCache>
                <c:formatCode>General</c:formatCode>
                <c:ptCount val="21"/>
                <c:pt idx="0">
                  <c:v>0</c:v>
                </c:pt>
                <c:pt idx="1">
                  <c:v>63.172699999999999</c:v>
                </c:pt>
                <c:pt idx="2">
                  <c:v>136.018</c:v>
                </c:pt>
                <c:pt idx="3">
                  <c:v>206.1926</c:v>
                </c:pt>
                <c:pt idx="4">
                  <c:v>272.86950000000002</c:v>
                </c:pt>
                <c:pt idx="5">
                  <c:v>335.13299999999992</c:v>
                </c:pt>
                <c:pt idx="6">
                  <c:v>392.40599999999978</c:v>
                </c:pt>
                <c:pt idx="7">
                  <c:v>444.08699999999982</c:v>
                </c:pt>
                <c:pt idx="8">
                  <c:v>490.11099999999999</c:v>
                </c:pt>
                <c:pt idx="9">
                  <c:v>530.62400000000002</c:v>
                </c:pt>
                <c:pt idx="10">
                  <c:v>566.11199999999997</c:v>
                </c:pt>
                <c:pt idx="11">
                  <c:v>597.24099999999999</c:v>
                </c:pt>
                <c:pt idx="12">
                  <c:v>624.81999999999982</c:v>
                </c:pt>
                <c:pt idx="13">
                  <c:v>649.25199999999973</c:v>
                </c:pt>
                <c:pt idx="14">
                  <c:v>671.00599999999997</c:v>
                </c:pt>
                <c:pt idx="15">
                  <c:v>690.08699999999999</c:v>
                </c:pt>
                <c:pt idx="16">
                  <c:v>706.428</c:v>
                </c:pt>
                <c:pt idx="17">
                  <c:v>720.53899999999999</c:v>
                </c:pt>
                <c:pt idx="18">
                  <c:v>731.3499999999998</c:v>
                </c:pt>
                <c:pt idx="19">
                  <c:v>738.90899999999999</c:v>
                </c:pt>
                <c:pt idx="20">
                  <c:v>738.88499999999999</c:v>
                </c:pt>
              </c:numCache>
            </c:numRef>
          </c:yVal>
          <c:smooth val="0"/>
          <c:extLst>
            <c:ext xmlns:c16="http://schemas.microsoft.com/office/drawing/2014/chart" uri="{C3380CC4-5D6E-409C-BE32-E72D297353CC}">
              <c16:uniqueId val="{00000000-8906-428D-A137-BD92D7E55D20}"/>
            </c:ext>
          </c:extLst>
        </c:ser>
        <c:dLbls>
          <c:showLegendKey val="0"/>
          <c:showVal val="0"/>
          <c:showCatName val="0"/>
          <c:showSerName val="0"/>
          <c:showPercent val="0"/>
          <c:showBubbleSize val="0"/>
        </c:dLbls>
        <c:axId val="108157952"/>
        <c:axId val="108184704"/>
      </c:scatterChart>
      <c:valAx>
        <c:axId val="108157952"/>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08184704"/>
        <c:crosses val="autoZero"/>
        <c:crossBetween val="midCat"/>
      </c:valAx>
      <c:valAx>
        <c:axId val="108184704"/>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081579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Results!$K$5</c:f>
              <c:strCache>
                <c:ptCount val="1"/>
                <c:pt idx="0">
                  <c:v>Uy midden onderflens</c:v>
                </c:pt>
              </c:strCache>
            </c:strRef>
          </c:tx>
          <c:spPr>
            <a:ln w="25400" cap="rnd">
              <a:noFill/>
              <a:round/>
            </a:ln>
            <a:effectLst/>
          </c:spPr>
          <c:marker>
            <c:symbol val="circle"/>
            <c:size val="5"/>
            <c:spPr>
              <a:solidFill>
                <a:schemeClr val="accent1"/>
              </a:solidFill>
              <a:ln w="9525">
                <a:solidFill>
                  <a:schemeClr val="accent1"/>
                </a:solidFill>
              </a:ln>
              <a:effectLst/>
            </c:spPr>
          </c:marker>
          <c:xVal>
            <c:numRef>
              <c:f>Results!$K$7:$K$37</c:f>
              <c:numCache>
                <c:formatCode>General</c:formatCode>
                <c:ptCount val="31"/>
                <c:pt idx="0">
                  <c:v>0</c:v>
                </c:pt>
                <c:pt idx="1">
                  <c:v>1.2591699999999999</c:v>
                </c:pt>
                <c:pt idx="2">
                  <c:v>2.51844</c:v>
                </c:pt>
                <c:pt idx="3">
                  <c:v>3.7742800000000001</c:v>
                </c:pt>
                <c:pt idx="4">
                  <c:v>5.0252600000000003</c:v>
                </c:pt>
                <c:pt idx="5">
                  <c:v>6.2673399999999981</c:v>
                </c:pt>
                <c:pt idx="6">
                  <c:v>7.4997600000000002</c:v>
                </c:pt>
                <c:pt idx="7">
                  <c:v>8.7158700000000007</c:v>
                </c:pt>
                <c:pt idx="8">
                  <c:v>9.9131600000000013</c:v>
                </c:pt>
                <c:pt idx="9">
                  <c:v>11.086600000000001</c:v>
                </c:pt>
                <c:pt idx="10">
                  <c:v>12.231400000000001</c:v>
                </c:pt>
                <c:pt idx="11">
                  <c:v>13.349299999999999</c:v>
                </c:pt>
                <c:pt idx="12">
                  <c:v>14.451700000000001</c:v>
                </c:pt>
                <c:pt idx="13">
                  <c:v>15.5443</c:v>
                </c:pt>
                <c:pt idx="14">
                  <c:v>16.636399999999991</c:v>
                </c:pt>
                <c:pt idx="15">
                  <c:v>17.732500000000002</c:v>
                </c:pt>
                <c:pt idx="16">
                  <c:v>18.835999999999999</c:v>
                </c:pt>
                <c:pt idx="17">
                  <c:v>19.9861</c:v>
                </c:pt>
                <c:pt idx="18">
                  <c:v>21.139900000000001</c:v>
                </c:pt>
                <c:pt idx="19">
                  <c:v>22.411899999999999</c:v>
                </c:pt>
                <c:pt idx="20">
                  <c:v>23.651299999999999</c:v>
                </c:pt>
                <c:pt idx="21">
                  <c:v>24.762599999999981</c:v>
                </c:pt>
                <c:pt idx="22">
                  <c:v>25.697399999999991</c:v>
                </c:pt>
                <c:pt idx="23">
                  <c:v>26.470099999999999</c:v>
                </c:pt>
                <c:pt idx="24">
                  <c:v>27.170999999999999</c:v>
                </c:pt>
                <c:pt idx="25">
                  <c:v>27.872</c:v>
                </c:pt>
                <c:pt idx="26">
                  <c:v>28.5671</c:v>
                </c:pt>
                <c:pt idx="27">
                  <c:v>29.276299999999999</c:v>
                </c:pt>
                <c:pt idx="28">
                  <c:v>30.007999999999999</c:v>
                </c:pt>
                <c:pt idx="29">
                  <c:v>30.762499999999999</c:v>
                </c:pt>
                <c:pt idx="30">
                  <c:v>31.538599999999999</c:v>
                </c:pt>
              </c:numCache>
            </c:numRef>
          </c:xVal>
          <c:yVal>
            <c:numRef>
              <c:f>Results!$L$7:$L$37</c:f>
              <c:numCache>
                <c:formatCode>General</c:formatCode>
                <c:ptCount val="31"/>
                <c:pt idx="0">
                  <c:v>0</c:v>
                </c:pt>
                <c:pt idx="1">
                  <c:v>63.172699999999999</c:v>
                </c:pt>
                <c:pt idx="2">
                  <c:v>136.018</c:v>
                </c:pt>
                <c:pt idx="3">
                  <c:v>206.1926</c:v>
                </c:pt>
                <c:pt idx="4">
                  <c:v>272.86950000000002</c:v>
                </c:pt>
                <c:pt idx="5">
                  <c:v>335.13299999999992</c:v>
                </c:pt>
                <c:pt idx="6">
                  <c:v>392.40599999999978</c:v>
                </c:pt>
                <c:pt idx="7">
                  <c:v>444.08699999999982</c:v>
                </c:pt>
                <c:pt idx="8">
                  <c:v>490.11099999999999</c:v>
                </c:pt>
                <c:pt idx="9">
                  <c:v>530.62400000000002</c:v>
                </c:pt>
                <c:pt idx="10">
                  <c:v>566.11199999999997</c:v>
                </c:pt>
                <c:pt idx="11">
                  <c:v>597.24099999999999</c:v>
                </c:pt>
                <c:pt idx="12">
                  <c:v>624.81999999999982</c:v>
                </c:pt>
                <c:pt idx="13">
                  <c:v>649.25199999999973</c:v>
                </c:pt>
                <c:pt idx="14">
                  <c:v>671.00599999999997</c:v>
                </c:pt>
                <c:pt idx="15">
                  <c:v>690.08699999999999</c:v>
                </c:pt>
                <c:pt idx="16">
                  <c:v>706.428</c:v>
                </c:pt>
                <c:pt idx="17">
                  <c:v>720.53899999999999</c:v>
                </c:pt>
                <c:pt idx="18">
                  <c:v>731.3499999999998</c:v>
                </c:pt>
                <c:pt idx="19">
                  <c:v>738.90899999999999</c:v>
                </c:pt>
                <c:pt idx="20">
                  <c:v>738.88499999999999</c:v>
                </c:pt>
                <c:pt idx="21">
                  <c:v>725.197</c:v>
                </c:pt>
                <c:pt idx="22">
                  <c:v>696.59699999999998</c:v>
                </c:pt>
                <c:pt idx="23">
                  <c:v>657.05199999999979</c:v>
                </c:pt>
                <c:pt idx="24">
                  <c:v>618.62800000000004</c:v>
                </c:pt>
                <c:pt idx="25">
                  <c:v>586.53800000000001</c:v>
                </c:pt>
                <c:pt idx="26">
                  <c:v>558.35799999999949</c:v>
                </c:pt>
                <c:pt idx="27">
                  <c:v>534.42699999999979</c:v>
                </c:pt>
                <c:pt idx="28">
                  <c:v>514.31999999999982</c:v>
                </c:pt>
                <c:pt idx="29">
                  <c:v>497.27699999999982</c:v>
                </c:pt>
                <c:pt idx="30">
                  <c:v>482.50200000000001</c:v>
                </c:pt>
              </c:numCache>
            </c:numRef>
          </c:yVal>
          <c:smooth val="0"/>
          <c:extLst>
            <c:ext xmlns:c16="http://schemas.microsoft.com/office/drawing/2014/chart" uri="{C3380CC4-5D6E-409C-BE32-E72D297353CC}">
              <c16:uniqueId val="{00000000-0649-4EC2-9FC0-8F1614DFD79D}"/>
            </c:ext>
          </c:extLst>
        </c:ser>
        <c:dLbls>
          <c:showLegendKey val="0"/>
          <c:showVal val="0"/>
          <c:showCatName val="0"/>
          <c:showSerName val="0"/>
          <c:showPercent val="0"/>
          <c:showBubbleSize val="0"/>
        </c:dLbls>
        <c:axId val="112623616"/>
        <c:axId val="112625536"/>
      </c:scatterChart>
      <c:valAx>
        <c:axId val="11262361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12625536"/>
        <c:crosses val="autoZero"/>
        <c:crossBetween val="midCat"/>
      </c:valAx>
      <c:valAx>
        <c:axId val="112625536"/>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nl-NL" sz="900" b="0" i="0" u="none" strike="noStrike" kern="1200" baseline="0">
                <a:solidFill>
                  <a:schemeClr val="tx1">
                    <a:lumMod val="65000"/>
                    <a:lumOff val="35000"/>
                  </a:schemeClr>
                </a:solidFill>
                <a:latin typeface="+mn-lt"/>
                <a:ea typeface="+mn-ea"/>
                <a:cs typeface="+mn-cs"/>
              </a:defRPr>
            </a:pPr>
            <a:endParaRPr lang="en-US"/>
          </a:p>
        </c:txPr>
        <c:crossAx val="1126236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113.wmf"/><Relationship Id="rId5" Type="http://schemas.openxmlformats.org/officeDocument/2006/relationships/image" Target="../media/image117.wmf"/><Relationship Id="rId4" Type="http://schemas.openxmlformats.org/officeDocument/2006/relationships/image" Target="../media/image11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image" Target="../media/image6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image" Target="../media/image67.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emf"/><Relationship Id="rId1" Type="http://schemas.openxmlformats.org/officeDocument/2006/relationships/image" Target="../media/image7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image" Target="../media/image8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613C3AA-689C-44AE-A84C-ED700B7D1818}" type="datetimeFigureOut">
              <a:rPr lang="nl-BE" smtClean="0"/>
              <a:t>31/01/2020</a:t>
            </a:fld>
            <a:endParaRPr lang="nl-BE"/>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F965A47-DE49-466D-9A0D-FF39F66AC40F}" type="slidenum">
              <a:rPr lang="nl-BE" smtClean="0"/>
              <a:t>‹#›</a:t>
            </a:fld>
            <a:endParaRPr lang="nl-BE"/>
          </a:p>
        </p:txBody>
      </p:sp>
    </p:spTree>
    <p:extLst>
      <p:ext uri="{BB962C8B-B14F-4D97-AF65-F5344CB8AC3E}">
        <p14:creationId xmlns:p14="http://schemas.microsoft.com/office/powerpoint/2010/main" val="1678380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4E3447B-48AD-4579-AF00-442363ECB115}" type="datetimeFigureOut">
              <a:rPr lang="fr-FR" smtClean="0"/>
              <a:t>31/01/2020</a:t>
            </a:fld>
            <a:endParaRPr lang="fr-FR"/>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A1493CB-4046-46AB-AF17-750713C41672}" type="slidenum">
              <a:rPr lang="fr-FR" smtClean="0"/>
              <a:t>‹#›</a:t>
            </a:fld>
            <a:endParaRPr lang="fr-FR"/>
          </a:p>
        </p:txBody>
      </p:sp>
    </p:spTree>
    <p:extLst>
      <p:ext uri="{BB962C8B-B14F-4D97-AF65-F5344CB8AC3E}">
        <p14:creationId xmlns:p14="http://schemas.microsoft.com/office/powerpoint/2010/main" val="1678292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A1493CB-4046-46AB-AF17-750713C41672}" type="slidenum">
              <a:rPr lang="fr-FR" smtClean="0"/>
              <a:t>15</a:t>
            </a:fld>
            <a:endParaRPr lang="fr-FR"/>
          </a:p>
        </p:txBody>
      </p:sp>
    </p:spTree>
    <p:extLst>
      <p:ext uri="{BB962C8B-B14F-4D97-AF65-F5344CB8AC3E}">
        <p14:creationId xmlns:p14="http://schemas.microsoft.com/office/powerpoint/2010/main" val="3717142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s-ES_tradnl" noProof="0" dirty="0"/>
              <a:t>OBJETIVO:</a:t>
            </a:r>
            <a:r>
              <a:rPr lang="es-ES_tradnl" baseline="0" noProof="0" dirty="0"/>
              <a:t> analizar las características mecánicas del acero inoxidable y las diferencias con el acero al carbono.</a:t>
            </a:r>
            <a:endParaRPr lang="es-ES_tradnl" noProof="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1493CB-4046-46AB-AF17-750713C4167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078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noProof="0"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1493CB-4046-46AB-AF17-750713C4167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0243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r>
              <a:rPr lang="es-ES" altLang="en-US" noProof="0" dirty="0"/>
              <a:t>La diferencia más notable</a:t>
            </a:r>
            <a:r>
              <a:rPr lang="es-ES" altLang="en-US" baseline="0" noProof="0" dirty="0"/>
              <a:t> entre el acero al carbono y el acero inoxidable radica en la curva tenso-</a:t>
            </a:r>
            <a:r>
              <a:rPr lang="es-ES" altLang="en-US" baseline="0" noProof="0" dirty="0" err="1"/>
              <a:t>deformacional</a:t>
            </a:r>
            <a:r>
              <a:rPr lang="es-ES" altLang="en-US" baseline="0" noProof="0" dirty="0"/>
              <a:t>, como se muestra en esta diapositiva. El acero al carbono presenta un comportamiento lineal hasta el límite elástico, claramente definido, después del cual la deformación aumenta sin que la tensión se incremente, aunque puede haber un pequeño endurecimiento por deformación.</a:t>
            </a:r>
          </a:p>
          <a:p>
            <a:endParaRPr lang="es-ES" altLang="en-US" baseline="0" noProof="0" dirty="0"/>
          </a:p>
          <a:p>
            <a:r>
              <a:rPr lang="es-ES" altLang="en-US" baseline="0" noProof="0" dirty="0"/>
              <a:t>El acero inoxidable presenta un comportamiento totalmente distinto, mostrando una plastificación mucho más gradual junto con un importante incremento de resistencia debido al endurecimiento por deformación.</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C5A9C-D71C-4508-9C21-6FB0358F470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8799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defTabSz="882284" eaLnBrk="0" hangingPunct="0">
              <a:defRPr sz="2600">
                <a:solidFill>
                  <a:srgbClr val="00438D"/>
                </a:solidFill>
                <a:latin typeface="Arial" pitchFamily="34" charset="0"/>
              </a:defRPr>
            </a:lvl1pPr>
            <a:lvl2pPr marL="697481" indent="-268262" defTabSz="882284" eaLnBrk="0" hangingPunct="0">
              <a:defRPr sz="2600">
                <a:solidFill>
                  <a:srgbClr val="00438D"/>
                </a:solidFill>
                <a:latin typeface="Arial" pitchFamily="34" charset="0"/>
              </a:defRPr>
            </a:lvl2pPr>
            <a:lvl3pPr marL="1073048" indent="-214610" defTabSz="882284" eaLnBrk="0" hangingPunct="0">
              <a:defRPr sz="2600">
                <a:solidFill>
                  <a:srgbClr val="00438D"/>
                </a:solidFill>
                <a:latin typeface="Arial" pitchFamily="34" charset="0"/>
              </a:defRPr>
            </a:lvl3pPr>
            <a:lvl4pPr marL="1502268" indent="-214610" defTabSz="882284" eaLnBrk="0" hangingPunct="0">
              <a:defRPr sz="2600">
                <a:solidFill>
                  <a:srgbClr val="00438D"/>
                </a:solidFill>
                <a:latin typeface="Arial" pitchFamily="34" charset="0"/>
              </a:defRPr>
            </a:lvl4pPr>
            <a:lvl5pPr marL="1931487" indent="-214610" defTabSz="882284" eaLnBrk="0" hangingPunct="0">
              <a:defRPr sz="2600">
                <a:solidFill>
                  <a:srgbClr val="00438D"/>
                </a:solidFill>
                <a:latin typeface="Arial" pitchFamily="34" charset="0"/>
              </a:defRPr>
            </a:lvl5pPr>
            <a:lvl6pPr marL="2360706"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6pPr>
            <a:lvl7pPr marL="2789926"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7pPr>
            <a:lvl8pPr marL="3219145"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8pPr>
            <a:lvl9pPr marL="3648365"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2284" rtl="0" eaLnBrk="1" fontAlgn="auto" latinLnBrk="0" hangingPunct="1">
              <a:lnSpc>
                <a:spcPct val="100000"/>
              </a:lnSpc>
              <a:spcBef>
                <a:spcPts val="0"/>
              </a:spcBef>
              <a:spcAft>
                <a:spcPts val="0"/>
              </a:spcAft>
              <a:buClrTx/>
              <a:buSzTx/>
              <a:buFontTx/>
              <a:buNone/>
              <a:tabLst/>
              <a:defRPr/>
            </a:pPr>
            <a:fld id="{573147AE-3FF5-48A1-BF9F-878AEE9C1B25}" type="slidenum">
              <a:rPr kumimoji="0" lang="en-GB"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2284"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60419" name="Rectangle 2"/>
          <p:cNvSpPr>
            <a:spLocks noGrp="1" noRot="1" noChangeAspect="1" noChangeArrowheads="1" noTextEdit="1"/>
          </p:cNvSpPr>
          <p:nvPr>
            <p:ph type="sldImg"/>
          </p:nvPr>
        </p:nvSpPr>
        <p:spPr>
          <a:xfrm>
            <a:off x="1144588" y="685800"/>
            <a:ext cx="4572000" cy="3429000"/>
          </a:xfrm>
          <a:ln/>
        </p:spPr>
      </p:sp>
      <p:sp>
        <p:nvSpPr>
          <p:cNvPr id="60420" name="Rectangle 3"/>
          <p:cNvSpPr>
            <a:spLocks noGrp="1" noChangeArrowheads="1"/>
          </p:cNvSpPr>
          <p:nvPr>
            <p:ph type="body" idx="1"/>
          </p:nvPr>
        </p:nvSpPr>
        <p:spPr>
          <a:xfrm>
            <a:off x="915757" y="4343940"/>
            <a:ext cx="5026486" cy="4113720"/>
          </a:xfrm>
          <a:noFill/>
        </p:spPr>
        <p:txBody>
          <a:bodyPr/>
          <a:lstStyle/>
          <a:p>
            <a:r>
              <a:rPr lang="es-ES" altLang="en-US" noProof="0" dirty="0"/>
              <a:t>Para</a:t>
            </a:r>
            <a:r>
              <a:rPr lang="es-ES" altLang="en-US" baseline="0" noProof="0" dirty="0"/>
              <a:t> el acero al carbono, se toma directamente el límite elástico como resistencia de cálculo. No obstante, una de las dificultades a la hora de trabajar con materiales de respuesta tenso-</a:t>
            </a:r>
            <a:r>
              <a:rPr lang="es-ES" altLang="en-US" baseline="0" noProof="0" dirty="0" err="1"/>
              <a:t>deformacional</a:t>
            </a:r>
            <a:r>
              <a:rPr lang="es-ES" altLang="en-US" baseline="0" noProof="0" dirty="0"/>
              <a:t> no lineal es la elección de la resistencia de cálculo adecuada. </a:t>
            </a:r>
            <a:endParaRPr lang="es-ES" altLang="en-US" noProof="0" dirty="0"/>
          </a:p>
          <a:p>
            <a:endParaRPr lang="es-ES" altLang="en-US" noProof="0" dirty="0"/>
          </a:p>
          <a:p>
            <a:r>
              <a:rPr lang="es-ES" altLang="en-US" noProof="0" dirty="0"/>
              <a:t>La</a:t>
            </a:r>
            <a:r>
              <a:rPr lang="es-ES" altLang="en-US" baseline="0" noProof="0" dirty="0"/>
              <a:t> manera c</a:t>
            </a:r>
            <a:r>
              <a:rPr lang="es-ES" altLang="en-US" noProof="0" dirty="0"/>
              <a:t>onvencional</a:t>
            </a:r>
            <a:r>
              <a:rPr lang="es-ES" altLang="en-US" baseline="0" noProof="0" dirty="0"/>
              <a:t> de determinar la resistencia de cálculo de metales como el acero inoxidable, aleaciones de aluminio y aceros de alta resistencia que no muestran un claro punto de plastificación es la adopción de la tensión correspondiente a una deformación remanente de 0.2%.</a:t>
            </a:r>
          </a:p>
          <a:p>
            <a:endParaRPr lang="en-GB" altLang="en-US" baseline="0" dirty="0"/>
          </a:p>
          <a:p>
            <a:r>
              <a:rPr lang="es-ES" altLang="en-US" noProof="0" dirty="0"/>
              <a:t>Esta figura muestra la definición de “</a:t>
            </a:r>
            <a:r>
              <a:rPr lang="es-ES" altLang="en-US" baseline="0" noProof="0" dirty="0"/>
              <a:t>tensión correspondiente a una deformación remanente de 0.2%”.</a:t>
            </a:r>
            <a:endParaRPr lang="es-ES" altLang="en-US" noProof="0" dirty="0"/>
          </a:p>
          <a:p>
            <a:endParaRPr lang="en-GB"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s-ES" altLang="en-US" noProof="0" dirty="0"/>
              <a:t>Los aceros inoxidables</a:t>
            </a:r>
            <a:r>
              <a:rPr lang="es-ES" altLang="en-US" baseline="0" noProof="0" dirty="0"/>
              <a:t> </a:t>
            </a:r>
            <a:r>
              <a:rPr lang="es-ES" altLang="en-US" baseline="0" noProof="0" dirty="0" err="1"/>
              <a:t>austeníticos</a:t>
            </a:r>
            <a:r>
              <a:rPr lang="es-ES" altLang="en-US" baseline="0" noProof="0" dirty="0"/>
              <a:t> presentan tensiones correspondientes a una deformación remanente de 0.2% de alrededor de </a:t>
            </a:r>
            <a:r>
              <a:rPr lang="es-ES" altLang="en-US" noProof="0" dirty="0"/>
              <a:t>220 </a:t>
            </a:r>
            <a:r>
              <a:rPr lang="es-ES" altLang="en-US" noProof="0" dirty="0" err="1"/>
              <a:t>MPa</a:t>
            </a:r>
            <a:r>
              <a:rPr lang="es-ES" altLang="en-US" noProof="0" dirty="0"/>
              <a:t>, mientras que los dúplex doblan esta</a:t>
            </a:r>
            <a:r>
              <a:rPr lang="es-ES" altLang="en-US" baseline="0" noProof="0" dirty="0"/>
              <a:t> resistencia, con tensiones correspondientes a una deformación remanente de 0.2% rondando los </a:t>
            </a:r>
            <a:r>
              <a:rPr lang="es-ES" altLang="en-US" noProof="0" dirty="0"/>
              <a:t>450 </a:t>
            </a:r>
            <a:r>
              <a:rPr lang="es-ES" altLang="en-US" noProof="0" dirty="0" err="1"/>
              <a:t>MPa</a:t>
            </a:r>
            <a:r>
              <a:rPr lang="es-ES" altLang="en-US" noProof="0" dirty="0"/>
              <a:t>.</a:t>
            </a:r>
          </a:p>
          <a:p>
            <a:pPr eaLnBrk="1" hangingPunct="1"/>
            <a:endParaRPr lang="es-ES" altLang="en-US" noProof="0" dirty="0"/>
          </a:p>
          <a:p>
            <a:pPr eaLnBrk="1" hangingPunct="1"/>
            <a:r>
              <a:rPr lang="es-ES" altLang="en-US" noProof="0" dirty="0"/>
              <a:t>La alta resistencia</a:t>
            </a:r>
            <a:r>
              <a:rPr lang="es-ES" altLang="en-US" baseline="0" noProof="0" dirty="0"/>
              <a:t> de los aceros inoxidables tipo dúplex permiten el empleo de secciones más ligeras en comparación con el uso del acero al carbono.</a:t>
            </a:r>
          </a:p>
          <a:p>
            <a:pPr eaLnBrk="1" hangingPunct="1"/>
            <a:endParaRPr lang="es-ES" altLang="en-US" baseline="0" noProof="0" dirty="0"/>
          </a:p>
          <a:p>
            <a:pPr eaLnBrk="1" hangingPunct="1"/>
            <a:r>
              <a:rPr lang="es-ES" altLang="en-US" baseline="0" noProof="0" dirty="0"/>
              <a:t>Debe tenerse en cuenta que los límites elásticos medidos en aceros inoxidables </a:t>
            </a:r>
            <a:r>
              <a:rPr lang="es-ES" altLang="en-US" baseline="0" noProof="0" dirty="0" err="1"/>
              <a:t>austeníticos</a:t>
            </a:r>
            <a:r>
              <a:rPr lang="es-ES" altLang="en-US" baseline="0" noProof="0" dirty="0"/>
              <a:t> pueden exceder los valores mínimos especificados entre un 25 hasta un 40% para espesores de chapa de 25mm o menores. El margen para aceros inoxidables tipo dúplex es menor, de alrededor del 20%. Existe una relación inversa entre el espesor de chapa o diámetro y el límite elástico: generalmente, a menor espesor se obtienen límites elásticos significativamente mayores que los mínimos requeridos, mientras que para espesores de 25mm y mayores, los valores obtenidos suelen ser similares a los especificados. </a:t>
            </a:r>
          </a:p>
          <a:p>
            <a:pPr eaLnBrk="1" hangingPunct="1"/>
            <a:endParaRPr lang="es-ES" altLang="en-US"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ES" altLang="en-US" baseline="0" noProof="0" dirty="0"/>
              <a:t>El módulo de Young es de </a:t>
            </a:r>
            <a:r>
              <a:rPr lang="es-ES" altLang="en-US" noProof="0" dirty="0"/>
              <a:t>200,000 </a:t>
            </a:r>
            <a:r>
              <a:rPr lang="es-ES" altLang="en-US" noProof="0" dirty="0" err="1"/>
              <a:t>MPa</a:t>
            </a:r>
            <a:r>
              <a:rPr lang="es-ES" altLang="en-US" noProof="0" dirty="0"/>
              <a:t>,</a:t>
            </a:r>
            <a:r>
              <a:rPr lang="es-ES" altLang="en-US" baseline="0" noProof="0" dirty="0"/>
              <a:t> ligeramente diferente al valor asumido para aceros al carbono, cercano a </a:t>
            </a:r>
            <a:r>
              <a:rPr lang="es-ES" altLang="en-US" noProof="0" dirty="0"/>
              <a:t>210,000 </a:t>
            </a:r>
            <a:r>
              <a:rPr lang="es-ES" altLang="en-US" noProof="0" dirty="0" err="1"/>
              <a:t>MPa</a:t>
            </a:r>
            <a:r>
              <a:rPr lang="es-ES" altLang="en-US" noProof="0" dirty="0"/>
              <a:t>.</a:t>
            </a:r>
          </a:p>
        </p:txBody>
      </p:sp>
    </p:spTree>
    <p:extLst>
      <p:ext uri="{BB962C8B-B14F-4D97-AF65-F5344CB8AC3E}">
        <p14:creationId xmlns:p14="http://schemas.microsoft.com/office/powerpoint/2010/main" val="371843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1493CB-4046-46AB-AF17-750713C4167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8076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r>
              <a:rPr lang="es-ES" altLang="en-US" noProof="0" dirty="0"/>
              <a:t>Los aceros inoxidables</a:t>
            </a:r>
            <a:r>
              <a:rPr lang="es-ES" altLang="en-US" baseline="0" noProof="0" dirty="0"/>
              <a:t> presentan un importante incremento de resistencia causado por el endurecimiento por deformación. Este incremento puede ser beneficioso en algunas situaciones y perjudicial en otras.</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9EEF3-3A87-4928-BF20-8FC510E75EC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4981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B58BF-1E41-2B44-8874-B73139500573}"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917058" y="4345776"/>
            <a:ext cx="5023884" cy="4111751"/>
          </a:xfrm>
          <a:noFill/>
          <a:ln/>
        </p:spPr>
        <p:txBody>
          <a:bodyPr/>
          <a:lstStyle/>
          <a:p>
            <a:r>
              <a:rPr lang="es-ES" noProof="0" dirty="0">
                <a:latin typeface="Times" pitchFamily="-111" charset="0"/>
              </a:rPr>
              <a:t>Las propiedades materiales varían</a:t>
            </a:r>
            <a:r>
              <a:rPr lang="es-ES" baseline="0" noProof="0" dirty="0">
                <a:latin typeface="Times" pitchFamily="-111" charset="0"/>
              </a:rPr>
              <a:t> a lo largo de las secciones conformadas de acero inoxidable debido a los efectos del trabajado en frío. Aunque también ocurre para el acero al carbono, es mucho más significativo para el acero inoxidable.</a:t>
            </a:r>
          </a:p>
          <a:p>
            <a:endParaRPr lang="es-ES" baseline="0" noProof="0" dirty="0">
              <a:latin typeface="Times" pitchFamily="-111" charset="0"/>
            </a:endParaRPr>
          </a:p>
          <a:p>
            <a:r>
              <a:rPr lang="es-ES" noProof="0" dirty="0">
                <a:latin typeface="Times" pitchFamily="-111" charset="0"/>
              </a:rPr>
              <a:t>Es posible</a:t>
            </a:r>
            <a:r>
              <a:rPr lang="es-ES" baseline="0" noProof="0" dirty="0">
                <a:latin typeface="Times" pitchFamily="-111" charset="0"/>
              </a:rPr>
              <a:t> establecer un perfil de resistencias a lo largo de la sección mediante un proceso en el que la sección se corta en una serie de flejes o </a:t>
            </a:r>
            <a:r>
              <a:rPr lang="es-ES" baseline="0" noProof="0" dirty="0" err="1">
                <a:latin typeface="Times" pitchFamily="-111" charset="0"/>
              </a:rPr>
              <a:t>strips</a:t>
            </a:r>
            <a:r>
              <a:rPr lang="es-ES" baseline="0" noProof="0" dirty="0">
                <a:latin typeface="Times" pitchFamily="-111" charset="0"/>
              </a:rPr>
              <a:t>, determinando las propiedades tenso-</a:t>
            </a:r>
            <a:r>
              <a:rPr lang="es-ES" baseline="0" noProof="0" dirty="0" err="1">
                <a:latin typeface="Times" pitchFamily="-111" charset="0"/>
              </a:rPr>
              <a:t>deformacionales</a:t>
            </a:r>
            <a:r>
              <a:rPr lang="es-ES" baseline="0" noProof="0" dirty="0">
                <a:latin typeface="Times" pitchFamily="-111" charset="0"/>
              </a:rPr>
              <a:t> de cada rebanada. Con una cantidad suficiente de datos, pueden también desarrollarse modelos predictivos.</a:t>
            </a:r>
          </a:p>
        </p:txBody>
      </p:sp>
    </p:spTree>
    <p:extLst>
      <p:ext uri="{BB962C8B-B14F-4D97-AF65-F5344CB8AC3E}">
        <p14:creationId xmlns:p14="http://schemas.microsoft.com/office/powerpoint/2010/main" val="1726382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r>
              <a:rPr lang="es-ES" altLang="en-US" noProof="0" dirty="0"/>
              <a:t>La</a:t>
            </a:r>
            <a:r>
              <a:rPr lang="es-ES" altLang="en-US" baseline="0" noProof="0" dirty="0"/>
              <a:t> reducción de ductilidad no es un problema para los aceros inoxidables </a:t>
            </a:r>
            <a:r>
              <a:rPr lang="es-ES" altLang="en-US" baseline="0" noProof="0" dirty="0" err="1"/>
              <a:t>austeníticos</a:t>
            </a:r>
            <a:r>
              <a:rPr lang="es-ES" altLang="en-US" baseline="0" noProof="0" dirty="0"/>
              <a:t> puesto que cuentan con una altísima ductilidad inicial de alrededor del 50% (e incluso mayor, como se muestra en las diapositivas siguientes).</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748D22-EAA3-49D7-8171-6F9BEAF282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5083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r>
              <a:rPr lang="es-ES" altLang="en-US" noProof="0" dirty="0"/>
              <a:t>El acero</a:t>
            </a:r>
            <a:r>
              <a:rPr lang="es-ES" altLang="en-US" baseline="0" noProof="0" dirty="0"/>
              <a:t> inoxidable es también diferente al acero al carbono el términos de ductilidad y dureza.</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4873E-D9D7-425F-9212-FB92C253149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6925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p:spPr>
        <p:txBody>
          <a:bodyPr/>
          <a:lstStyle/>
          <a:p>
            <a:r>
              <a:rPr lang="en-US" altLang="en-US" dirty="0"/>
              <a:t>E</a:t>
            </a:r>
            <a:r>
              <a:rPr lang="es-ES" altLang="en-US" noProof="0" dirty="0" err="1"/>
              <a:t>sta</a:t>
            </a:r>
            <a:r>
              <a:rPr lang="es-ES" altLang="en-US" noProof="0" dirty="0"/>
              <a:t> figura muestra las curvas tensión-deformación</a:t>
            </a:r>
            <a:r>
              <a:rPr lang="es-ES" altLang="en-US" baseline="0" noProof="0" dirty="0"/>
              <a:t> completas hasta fractura y permite comparar la ductilidad y dureza de los aceros inoxidables y el acero al carbono. Puede observarse que el acero inoxidable austenítico es considerablemente más dúctil que el acero al carbono. Asimismo, el acero inoxidable austenítico presenta una mayor dureza (comparando las áreas comprendidas bajo cada una de las curvas tenso-</a:t>
            </a:r>
            <a:r>
              <a:rPr lang="es-ES" altLang="en-US" baseline="0" noProof="0" dirty="0" err="1"/>
              <a:t>deformacionales</a:t>
            </a:r>
            <a:r>
              <a:rPr lang="es-ES" altLang="en-US" baseline="0" noProof="0" dirty="0"/>
              <a:t>).</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3BAEA-1723-45B5-B38B-2AECF19AD62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8915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Courtesy</a:t>
            </a:r>
            <a:r>
              <a:rPr lang="fr-FR" dirty="0"/>
              <a:t> </a:t>
            </a:r>
            <a:r>
              <a:rPr lang="fr-FR"/>
              <a:t>Frank Smith</a:t>
            </a:r>
          </a:p>
        </p:txBody>
      </p:sp>
      <p:sp>
        <p:nvSpPr>
          <p:cNvPr id="4" name="Slide Number Placeholder 3"/>
          <p:cNvSpPr>
            <a:spLocks noGrp="1"/>
          </p:cNvSpPr>
          <p:nvPr>
            <p:ph type="sldNum" sz="quarter" idx="10"/>
          </p:nvPr>
        </p:nvSpPr>
        <p:spPr/>
        <p:txBody>
          <a:bodyPr/>
          <a:lstStyle/>
          <a:p>
            <a:fld id="{5A1493CB-4046-46AB-AF17-750713C41672}" type="slidenum">
              <a:rPr lang="fr-FR" smtClean="0"/>
              <a:t>16</a:t>
            </a:fld>
            <a:endParaRPr lang="fr-FR"/>
          </a:p>
        </p:txBody>
      </p:sp>
    </p:spTree>
    <p:extLst>
      <p:ext uri="{BB962C8B-B14F-4D97-AF65-F5344CB8AC3E}">
        <p14:creationId xmlns:p14="http://schemas.microsoft.com/office/powerpoint/2010/main" val="2073279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r>
              <a:rPr lang="es-ES_tradnl" altLang="en-US" noProof="0" dirty="0"/>
              <a:t>Las</a:t>
            </a:r>
            <a:r>
              <a:rPr lang="es-ES_tradnl" altLang="en-US" baseline="0" noProof="0" dirty="0"/>
              <a:t> balizas de seguridad requieren una buena resistencia al impacto, así como los muros de la obra muerta de las plataformas offshore que protegen al personal en caso de explosión.</a:t>
            </a:r>
            <a:endParaRPr lang="es-ES_tradnl" altLang="en-US" noProof="0" dirty="0"/>
          </a:p>
        </p:txBody>
      </p:sp>
      <p:sp>
        <p:nvSpPr>
          <p:cNvPr id="80900" name="Slide Number Placeholder 3"/>
          <p:cNvSpPr>
            <a:spLocks noGrp="1"/>
          </p:cNvSpPr>
          <p:nvPr>
            <p:ph type="sldNum" sz="quarter" idx="5"/>
          </p:nvPr>
        </p:nvSpPr>
        <p:spPr/>
        <p:txBody>
          <a:bodyPr/>
          <a:lstStyle>
            <a:lvl1pPr defTabSz="882284" eaLnBrk="0" hangingPunct="0">
              <a:defRPr sz="2600">
                <a:solidFill>
                  <a:srgbClr val="00438D"/>
                </a:solidFill>
                <a:latin typeface="Arial" pitchFamily="34" charset="0"/>
              </a:defRPr>
            </a:lvl1pPr>
            <a:lvl2pPr marL="697481" indent="-268262" defTabSz="882284" eaLnBrk="0" hangingPunct="0">
              <a:defRPr sz="2600">
                <a:solidFill>
                  <a:srgbClr val="00438D"/>
                </a:solidFill>
                <a:latin typeface="Arial" pitchFamily="34" charset="0"/>
              </a:defRPr>
            </a:lvl2pPr>
            <a:lvl3pPr marL="1073048" indent="-214610" defTabSz="882284" eaLnBrk="0" hangingPunct="0">
              <a:defRPr sz="2600">
                <a:solidFill>
                  <a:srgbClr val="00438D"/>
                </a:solidFill>
                <a:latin typeface="Arial" pitchFamily="34" charset="0"/>
              </a:defRPr>
            </a:lvl3pPr>
            <a:lvl4pPr marL="1502268" indent="-214610" defTabSz="882284" eaLnBrk="0" hangingPunct="0">
              <a:defRPr sz="2600">
                <a:solidFill>
                  <a:srgbClr val="00438D"/>
                </a:solidFill>
                <a:latin typeface="Arial" pitchFamily="34" charset="0"/>
              </a:defRPr>
            </a:lvl4pPr>
            <a:lvl5pPr marL="1931487" indent="-214610" defTabSz="882284" eaLnBrk="0" hangingPunct="0">
              <a:defRPr sz="2600">
                <a:solidFill>
                  <a:srgbClr val="00438D"/>
                </a:solidFill>
                <a:latin typeface="Arial" pitchFamily="34" charset="0"/>
              </a:defRPr>
            </a:lvl5pPr>
            <a:lvl6pPr marL="2360706"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6pPr>
            <a:lvl7pPr marL="2789926"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7pPr>
            <a:lvl8pPr marL="3219145"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8pPr>
            <a:lvl9pPr marL="3648365"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2284" rtl="0" eaLnBrk="1" fontAlgn="auto" latinLnBrk="0" hangingPunct="1">
              <a:lnSpc>
                <a:spcPct val="100000"/>
              </a:lnSpc>
              <a:spcBef>
                <a:spcPts val="0"/>
              </a:spcBef>
              <a:spcAft>
                <a:spcPts val="0"/>
              </a:spcAft>
              <a:buClrTx/>
              <a:buSzTx/>
              <a:buFontTx/>
              <a:buNone/>
              <a:tabLst/>
              <a:defRPr/>
            </a:pPr>
            <a:fld id="{E9C67CD9-43A5-4165-B5F2-3DBDBEAA9419}" type="slidenum">
              <a:rPr kumimoji="0" lang="en-GB" alt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2284" rtl="0" eaLnBrk="1" fontAlgn="auto" latinLnBrk="0" hangingPunct="1">
                <a:lnSpc>
                  <a:spcPct val="100000"/>
                </a:lnSpc>
                <a:spcBef>
                  <a:spcPts val="0"/>
                </a:spcBef>
                <a:spcAft>
                  <a:spcPts val="0"/>
                </a:spcAft>
                <a:buClrTx/>
                <a:buSzTx/>
                <a:buFontTx/>
                <a:buNone/>
                <a:tabLst/>
                <a:defRPr/>
              </a:pPr>
              <a:t>50</a:t>
            </a:fld>
            <a:endParaRPr kumimoji="0" lang="en-GB" alt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30012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r>
              <a:rPr lang="es-ES" altLang="en-US" noProof="0" dirty="0"/>
              <a:t>A continuación consideraremos la influencia </a:t>
            </a:r>
            <a:r>
              <a:rPr lang="es-ES" altLang="en-US" baseline="0" noProof="0" dirty="0"/>
              <a:t>de la no linealidad de la curva tenso-</a:t>
            </a:r>
            <a:r>
              <a:rPr lang="es-ES" altLang="en-US" baseline="0" noProof="0" dirty="0" err="1"/>
              <a:t>deformacionales</a:t>
            </a:r>
            <a:r>
              <a:rPr lang="es-ES" altLang="en-US" baseline="0" noProof="0" dirty="0"/>
              <a:t> en el comportamiento estructural del acero inoxidable.</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A197BD-66D0-4203-9648-AE54440B54F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5435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r>
              <a:rPr lang="es-ES_tradnl" altLang="en-US" noProof="0" dirty="0"/>
              <a:t>Para</a:t>
            </a:r>
            <a:r>
              <a:rPr lang="es-ES_tradnl" altLang="en-US" baseline="0" noProof="0" dirty="0"/>
              <a:t> evaluar la influencia de las características tenso-</a:t>
            </a:r>
            <a:r>
              <a:rPr lang="es-ES_tradnl" altLang="en-US" baseline="0" noProof="0" dirty="0" err="1"/>
              <a:t>deformacionales</a:t>
            </a:r>
            <a:r>
              <a:rPr lang="es-ES_tradnl" altLang="en-US" baseline="0" noProof="0" dirty="0"/>
              <a:t> en el comportamiento a pandeo por flexión consideraremos pilares con esbelteces bajas, altas e intermedias de manera separada.</a:t>
            </a:r>
            <a:endParaRPr lang="es-ES_tradnl"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4AA25-EAD8-4A19-AC71-7A945B43E2F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376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1493CB-4046-46AB-AF17-750713C4167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7675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7604D-C4E5-EF47-A8AF-E745B03E6FDB}"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r>
              <a:rPr lang="es-ES" noProof="0" dirty="0">
                <a:latin typeface="Times" pitchFamily="-111" charset="0"/>
              </a:rPr>
              <a:t>Esta</a:t>
            </a:r>
            <a:r>
              <a:rPr lang="es-ES" baseline="0" noProof="0" dirty="0">
                <a:latin typeface="Times" pitchFamily="-111" charset="0"/>
              </a:rPr>
              <a:t> figura muestra la comparación de los factores de reducción de resistencia a temperaturas elevadas para el acero al carbono y el acero inoxidable. Las líneas continuas muestran la reducción de la resistencia para tensiones de deformación del 2%, mientras que las líneas discontinuas corresponden a la tensión de deformación plástica del 0.2%. Podemos observar cómo a partir de unos 550ºC el acero inoxidable retiene su resistencia mejor que el acero al carbono</a:t>
            </a:r>
            <a:r>
              <a:rPr lang="en-GB" baseline="0" dirty="0">
                <a:latin typeface="Times" pitchFamily="-111" charset="0"/>
              </a:rPr>
              <a:t>.</a:t>
            </a:r>
            <a:endParaRPr lang="en-GB" dirty="0">
              <a:latin typeface="Times" pitchFamily="-111" charset="0"/>
            </a:endParaRPr>
          </a:p>
        </p:txBody>
      </p:sp>
    </p:spTree>
    <p:extLst>
      <p:ext uri="{BB962C8B-B14F-4D97-AF65-F5344CB8AC3E}">
        <p14:creationId xmlns:p14="http://schemas.microsoft.com/office/powerpoint/2010/main" val="3418646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B45ED-7BA8-594E-AB92-92DAB3FA4463}"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endParaRPr lang="en-GB">
              <a:latin typeface="Times" pitchFamily="-111" charset="0"/>
            </a:endParaRPr>
          </a:p>
        </p:txBody>
      </p:sp>
    </p:spTree>
    <p:extLst>
      <p:ext uri="{BB962C8B-B14F-4D97-AF65-F5344CB8AC3E}">
        <p14:creationId xmlns:p14="http://schemas.microsoft.com/office/powerpoint/2010/main" val="508921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9D73F0-461D-534B-A408-33D04ABF93C8}"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endParaRPr lang="en-GB">
              <a:latin typeface="Times" pitchFamily="-111" charset="0"/>
            </a:endParaRPr>
          </a:p>
        </p:txBody>
      </p:sp>
    </p:spTree>
    <p:extLst>
      <p:ext uri="{BB962C8B-B14F-4D97-AF65-F5344CB8AC3E}">
        <p14:creationId xmlns:p14="http://schemas.microsoft.com/office/powerpoint/2010/main" val="2019363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r>
              <a:rPr lang="es-ES" altLang="en-US" noProof="0" dirty="0"/>
              <a:t>A continuación se presentarán</a:t>
            </a:r>
            <a:r>
              <a:rPr lang="es-ES" altLang="en-US" baseline="0" noProof="0" dirty="0"/>
              <a:t> las normas de cálculo del acero inoxidable estructural.</a:t>
            </a:r>
          </a:p>
          <a:p>
            <a:endParaRPr lang="es-ES" altLang="en-US" baseline="0" noProof="0" dirty="0"/>
          </a:p>
          <a:p>
            <a:r>
              <a:rPr lang="es-ES" altLang="en-US" baseline="0" noProof="0" dirty="0"/>
              <a:t>Aunque existe una variedad de normas a lo largo del mundo, todas ellas se basan en el diseño de estructuras seguras, útiles y económicas.</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9F366C-2ACF-434B-9460-5A4E9C99B9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2944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p:txBody>
          <a:bodyPr/>
          <a:lstStyle/>
          <a:p>
            <a:pPr>
              <a:defRPr/>
            </a:pPr>
            <a:r>
              <a:rPr lang="es-ES" altLang="en-US" noProof="0" dirty="0"/>
              <a:t>En la</a:t>
            </a:r>
            <a:r>
              <a:rPr lang="es-ES" altLang="en-US" baseline="0" noProof="0" dirty="0"/>
              <a:t> actualidad existen diez </a:t>
            </a:r>
            <a:r>
              <a:rPr lang="es-ES" altLang="en-US" baseline="0" noProof="0" dirty="0" err="1"/>
              <a:t>Eurocódigos</a:t>
            </a:r>
            <a:r>
              <a:rPr lang="es-ES" altLang="en-US" baseline="0" noProof="0" dirty="0"/>
              <a:t>. Seis de ellos tratan sobre el cálculo estructural de diferentes materiales:</a:t>
            </a:r>
          </a:p>
          <a:p>
            <a:pPr marL="160957" indent="-160957">
              <a:buFont typeface="Arial" panose="020B0604020202020204" pitchFamily="34" charset="0"/>
              <a:buChar char="•"/>
              <a:defRPr/>
            </a:pPr>
            <a:endParaRPr lang="es-ES" altLang="en-US" noProof="0" dirty="0"/>
          </a:p>
          <a:p>
            <a:pPr marL="160957" indent="-160957">
              <a:buFont typeface="Arial" panose="020B0604020202020204" pitchFamily="34" charset="0"/>
              <a:buChar char="•"/>
              <a:defRPr/>
            </a:pPr>
            <a:r>
              <a:rPr lang="es-ES" altLang="en-US" noProof="0" dirty="0"/>
              <a:t>Hormigón, </a:t>
            </a:r>
          </a:p>
          <a:p>
            <a:pPr marL="160957" indent="-160957">
              <a:buFont typeface="Arial" panose="020B0604020202020204" pitchFamily="34" charset="0"/>
              <a:buChar char="•"/>
              <a:defRPr/>
            </a:pPr>
            <a:r>
              <a:rPr lang="es-ES" altLang="en-US" noProof="0" dirty="0"/>
              <a:t>Acero, </a:t>
            </a:r>
          </a:p>
          <a:p>
            <a:pPr marL="160957" indent="-160957">
              <a:buFont typeface="Arial" panose="020B0604020202020204" pitchFamily="34" charset="0"/>
              <a:buChar char="•"/>
              <a:defRPr/>
            </a:pPr>
            <a:r>
              <a:rPr lang="es-ES" altLang="en-US" noProof="0" dirty="0"/>
              <a:t>Mixtas (hormigón y acero), </a:t>
            </a:r>
          </a:p>
          <a:p>
            <a:pPr marL="160957" indent="-160957">
              <a:buFont typeface="Arial" panose="020B0604020202020204" pitchFamily="34" charset="0"/>
              <a:buChar char="•"/>
              <a:defRPr/>
            </a:pPr>
            <a:r>
              <a:rPr lang="es-ES" altLang="en-US" noProof="0" dirty="0"/>
              <a:t>Obra de fábrica/mampostería, </a:t>
            </a:r>
          </a:p>
          <a:p>
            <a:pPr marL="160957" indent="-160957">
              <a:buFont typeface="Arial" panose="020B0604020202020204" pitchFamily="34" charset="0"/>
              <a:buChar char="•"/>
              <a:defRPr/>
            </a:pPr>
            <a:r>
              <a:rPr lang="es-ES" altLang="en-US" noProof="0" dirty="0"/>
              <a:t>Aluminio,</a:t>
            </a:r>
          </a:p>
          <a:p>
            <a:pPr marL="160957" indent="-160957">
              <a:buFont typeface="Arial" panose="020B0604020202020204" pitchFamily="34" charset="0"/>
              <a:buChar char="•"/>
              <a:defRPr/>
            </a:pPr>
            <a:r>
              <a:rPr lang="es-ES" altLang="en-US" noProof="0" dirty="0"/>
              <a:t>Madera. </a:t>
            </a:r>
          </a:p>
          <a:p>
            <a:pPr>
              <a:defRPr/>
            </a:pPr>
            <a:r>
              <a:rPr lang="es-ES" altLang="en-US" noProof="0" dirty="0"/>
              <a:t>El Eurocódigo 3 es</a:t>
            </a:r>
            <a:r>
              <a:rPr lang="es-ES" altLang="en-US" baseline="0" noProof="0" dirty="0"/>
              <a:t> el dedicado al cálculo estructural con acero.</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683A1A-C744-43D7-828A-8E63DE8F939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2692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r>
              <a:rPr lang="es-ES" altLang="en-US" noProof="0" dirty="0"/>
              <a:t>El Eurocódigo</a:t>
            </a:r>
            <a:r>
              <a:rPr lang="es-ES" altLang="en-US" baseline="0" noProof="0" dirty="0"/>
              <a:t> 3 se divide en varias partes. Cubre el </a:t>
            </a:r>
            <a:r>
              <a:rPr lang="es-ES" altLang="en-US" b="0" baseline="0" noProof="0" dirty="0">
                <a:solidFill>
                  <a:srgbClr val="FF0000"/>
                </a:solidFill>
              </a:rPr>
              <a:t>cálculo</a:t>
            </a:r>
            <a:r>
              <a:rPr lang="es-ES" altLang="en-US" baseline="0" noProof="0" dirty="0"/>
              <a:t> de diferentes tipos de estructuras de acero como pueden ser edificios, puentes, tanques, pilotes, etc.</a:t>
            </a:r>
          </a:p>
          <a:p>
            <a:r>
              <a:rPr lang="es-ES" altLang="en-US" baseline="0" noProof="0" dirty="0"/>
              <a:t>La parte 1-4 es la que proporciona las directrices para el acero inoxidable.</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14A94-C3FA-4C10-B3AA-CB1501D5E28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3999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1493CB-4046-46AB-AF17-750713C41672}" type="slidenum">
              <a:rPr lang="fr-FR" smtClean="0"/>
              <a:t>18</a:t>
            </a:fld>
            <a:endParaRPr lang="fr-FR"/>
          </a:p>
        </p:txBody>
      </p:sp>
    </p:spTree>
    <p:extLst>
      <p:ext uri="{BB962C8B-B14F-4D97-AF65-F5344CB8AC3E}">
        <p14:creationId xmlns:p14="http://schemas.microsoft.com/office/powerpoint/2010/main" val="1534734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r>
              <a:rPr lang="es-ES" altLang="en-US" noProof="0" dirty="0"/>
              <a:t>La parte principal que trata sobre el acero inoxidable</a:t>
            </a:r>
            <a:r>
              <a:rPr lang="es-ES" altLang="en-US" baseline="0" noProof="0" dirty="0"/>
              <a:t> es</a:t>
            </a:r>
            <a:r>
              <a:rPr lang="en-US" altLang="en-US" baseline="0" dirty="0"/>
              <a:t> </a:t>
            </a:r>
            <a:r>
              <a:rPr lang="es-ES" altLang="en-US" noProof="0" dirty="0"/>
              <a:t>EN1993-1-4. Esta parte de</a:t>
            </a:r>
            <a:r>
              <a:rPr lang="es-ES" altLang="en-US" baseline="0" noProof="0" dirty="0"/>
              <a:t> Eurocódigo 3 proporciona directrices adicionales para el acero inoxidable cuando su diferente comportamiento al del acero al carbono influye en las especificaciones de cálculo</a:t>
            </a:r>
            <a:r>
              <a:rPr lang="en-US" altLang="en-US" baseline="0" dirty="0"/>
              <a:t>. </a:t>
            </a:r>
            <a:r>
              <a:rPr lang="es-ES" altLang="en-US" baseline="0" noProof="0" dirty="0"/>
              <a:t>Las reglas se presentan con </a:t>
            </a:r>
            <a:r>
              <a:rPr lang="en-US" altLang="en-US" baseline="0" dirty="0"/>
              <a:t>un </a:t>
            </a:r>
            <a:r>
              <a:rPr lang="es-ES" altLang="en-US" baseline="0" noProof="0" dirty="0"/>
              <a:t>formato</a:t>
            </a:r>
            <a:r>
              <a:rPr lang="en-US" altLang="en-US" baseline="0" dirty="0"/>
              <a:t> similar a las </a:t>
            </a:r>
            <a:r>
              <a:rPr lang="es-ES" altLang="en-US" baseline="0" noProof="0" dirty="0"/>
              <a:t>recogidas para acero al carbono con el objetivo de facilitar </a:t>
            </a:r>
            <a:r>
              <a:rPr lang="en-US" altLang="en-US" baseline="0" dirty="0"/>
              <a:t>la </a:t>
            </a:r>
            <a:r>
              <a:rPr lang="es-ES" altLang="en-US" baseline="0" noProof="0" dirty="0"/>
              <a:t>tarea de los ingenieros, generalmente más habituados a trabajar con el acero al carbono.</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042AF-DFC9-4503-9D2C-B3EBAEFE419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8019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lvl1pPr defTabSz="882284" eaLnBrk="0" hangingPunct="0">
              <a:defRPr sz="2600">
                <a:solidFill>
                  <a:srgbClr val="00438D"/>
                </a:solidFill>
                <a:latin typeface="Arial" pitchFamily="34" charset="0"/>
              </a:defRPr>
            </a:lvl1pPr>
            <a:lvl2pPr marL="697481" indent="-268262" defTabSz="882284" eaLnBrk="0" hangingPunct="0">
              <a:defRPr sz="2600">
                <a:solidFill>
                  <a:srgbClr val="00438D"/>
                </a:solidFill>
                <a:latin typeface="Arial" pitchFamily="34" charset="0"/>
              </a:defRPr>
            </a:lvl2pPr>
            <a:lvl3pPr marL="1073048" indent="-214610" defTabSz="882284" eaLnBrk="0" hangingPunct="0">
              <a:defRPr sz="2600">
                <a:solidFill>
                  <a:srgbClr val="00438D"/>
                </a:solidFill>
                <a:latin typeface="Arial" pitchFamily="34" charset="0"/>
              </a:defRPr>
            </a:lvl3pPr>
            <a:lvl4pPr marL="1502268" indent="-214610" defTabSz="882284" eaLnBrk="0" hangingPunct="0">
              <a:defRPr sz="2600">
                <a:solidFill>
                  <a:srgbClr val="00438D"/>
                </a:solidFill>
                <a:latin typeface="Arial" pitchFamily="34" charset="0"/>
              </a:defRPr>
            </a:lvl4pPr>
            <a:lvl5pPr marL="1931487" indent="-214610" defTabSz="882284" eaLnBrk="0" hangingPunct="0">
              <a:defRPr sz="2600">
                <a:solidFill>
                  <a:srgbClr val="00438D"/>
                </a:solidFill>
                <a:latin typeface="Arial" pitchFamily="34" charset="0"/>
              </a:defRPr>
            </a:lvl5pPr>
            <a:lvl6pPr marL="2360706"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6pPr>
            <a:lvl7pPr marL="2789926"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7pPr>
            <a:lvl8pPr marL="3219145"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8pPr>
            <a:lvl9pPr marL="3648365"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2284" rtl="0" eaLnBrk="1" fontAlgn="auto" latinLnBrk="0" hangingPunct="1">
              <a:lnSpc>
                <a:spcPct val="100000"/>
              </a:lnSpc>
              <a:spcBef>
                <a:spcPts val="0"/>
              </a:spcBef>
              <a:spcAft>
                <a:spcPts val="0"/>
              </a:spcAft>
              <a:buClrTx/>
              <a:buSzTx/>
              <a:buFontTx/>
              <a:buNone/>
              <a:tabLst/>
              <a:defRPr/>
            </a:pPr>
            <a:fld id="{9A6A2F93-588D-4C0D-88EB-453DF290535A}"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2284"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69635" name="Rectangle 2"/>
          <p:cNvSpPr>
            <a:spLocks noGrp="1" noRot="1" noChangeAspect="1" noChangeArrowheads="1" noTextEdit="1"/>
          </p:cNvSpPr>
          <p:nvPr>
            <p:ph type="sldImg"/>
          </p:nvPr>
        </p:nvSpPr>
        <p:spPr>
          <a:xfrm>
            <a:off x="1141413" y="684213"/>
            <a:ext cx="4572000" cy="3429000"/>
          </a:xfrm>
          <a:ln/>
        </p:spPr>
      </p:sp>
      <p:sp>
        <p:nvSpPr>
          <p:cNvPr id="69636" name="Rectangle 3"/>
          <p:cNvSpPr>
            <a:spLocks noGrp="1" noChangeArrowheads="1"/>
          </p:cNvSpPr>
          <p:nvPr>
            <p:ph type="body" idx="1"/>
          </p:nvPr>
        </p:nvSpPr>
        <p:spPr>
          <a:xfrm>
            <a:off x="911061" y="4342500"/>
            <a:ext cx="5035879" cy="4116599"/>
          </a:xfrm>
          <a:noFill/>
        </p:spPr>
        <p:txBody>
          <a:bodyPr/>
          <a:lstStyle/>
          <a:p>
            <a:pPr eaLnBrk="1" hangingPunct="1"/>
            <a:r>
              <a:rPr lang="es-ES" altLang="en-US" noProof="0" dirty="0"/>
              <a:t>Esta diapositiva</a:t>
            </a:r>
            <a:r>
              <a:rPr lang="es-ES" altLang="en-US" baseline="0" noProof="0" dirty="0"/>
              <a:t> resume las principales diferencias entre el </a:t>
            </a:r>
            <a:r>
              <a:rPr lang="es-ES" altLang="en-US" b="0" baseline="0" noProof="0" dirty="0"/>
              <a:t>cálculo </a:t>
            </a:r>
            <a:r>
              <a:rPr lang="es-ES" altLang="en-US" baseline="0" noProof="0" dirty="0"/>
              <a:t>de estructuras de acero inoxidable y acero al carbono.</a:t>
            </a:r>
            <a:endParaRPr lang="es-ES" altLang="en-US" noProof="0" dirty="0"/>
          </a:p>
        </p:txBody>
      </p:sp>
    </p:spTree>
    <p:extLst>
      <p:ext uri="{BB962C8B-B14F-4D97-AF65-F5344CB8AC3E}">
        <p14:creationId xmlns:p14="http://schemas.microsoft.com/office/powerpoint/2010/main" val="411242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r>
              <a:rPr lang="es-ES" altLang="en-US" noProof="0" dirty="0"/>
              <a:t>El Eurocódigo</a:t>
            </a:r>
            <a:r>
              <a:rPr lang="es-ES" altLang="en-US" baseline="0" noProof="0" dirty="0"/>
              <a:t> es la única norma de acero inoxidable del mundo que contempla un abanico tan amplio de tipos de productos y temas.</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1D5E4-B854-40D2-8E75-7BD7FCEE5AD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407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r>
              <a:rPr lang="es-ES" altLang="en-US" noProof="0" dirty="0"/>
              <a:t>También</a:t>
            </a:r>
            <a:r>
              <a:rPr lang="es-ES" altLang="en-US" baseline="0" noProof="0" dirty="0"/>
              <a:t> existen otras normas y manuales de diseño para el acero inoxidable estructural, generalmente para elementos conformados en frío.</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1863D0-736D-4030-A435-D94A743AC6C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20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altLang="en-US" noProof="0" dirty="0"/>
              <a:t>En las diapositivas</a:t>
            </a:r>
            <a:r>
              <a:rPr lang="es-ES" altLang="en-US" baseline="0" noProof="0" dirty="0"/>
              <a:t> siguientes se muestran las </a:t>
            </a:r>
            <a:r>
              <a:rPr lang="es-ES" altLang="en-US" b="0" baseline="0" noProof="0" dirty="0"/>
              <a:t>reglas de cálculo </a:t>
            </a:r>
            <a:r>
              <a:rPr lang="es-ES" altLang="en-US" baseline="0" noProof="0" dirty="0"/>
              <a:t>para el acero inoxidable recogidas en </a:t>
            </a:r>
            <a:r>
              <a:rPr lang="es-ES" altLang="en-US" noProof="0" dirty="0"/>
              <a:t>EN1993-1-4.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AFC2D-3D92-4409-A2CE-D9495B04A40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1509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lvl1pPr defTabSz="882284" eaLnBrk="0" hangingPunct="0">
              <a:defRPr sz="2600">
                <a:solidFill>
                  <a:srgbClr val="00438D"/>
                </a:solidFill>
                <a:latin typeface="Arial" pitchFamily="34" charset="0"/>
              </a:defRPr>
            </a:lvl1pPr>
            <a:lvl2pPr marL="697481" indent="-268262" defTabSz="882284" eaLnBrk="0" hangingPunct="0">
              <a:defRPr sz="2600">
                <a:solidFill>
                  <a:srgbClr val="00438D"/>
                </a:solidFill>
                <a:latin typeface="Arial" pitchFamily="34" charset="0"/>
              </a:defRPr>
            </a:lvl2pPr>
            <a:lvl3pPr marL="1073048" indent="-214610" defTabSz="882284" eaLnBrk="0" hangingPunct="0">
              <a:defRPr sz="2600">
                <a:solidFill>
                  <a:srgbClr val="00438D"/>
                </a:solidFill>
                <a:latin typeface="Arial" pitchFamily="34" charset="0"/>
              </a:defRPr>
            </a:lvl3pPr>
            <a:lvl4pPr marL="1502268" indent="-214610" defTabSz="882284" eaLnBrk="0" hangingPunct="0">
              <a:defRPr sz="2600">
                <a:solidFill>
                  <a:srgbClr val="00438D"/>
                </a:solidFill>
                <a:latin typeface="Arial" pitchFamily="34" charset="0"/>
              </a:defRPr>
            </a:lvl4pPr>
            <a:lvl5pPr marL="1931487" indent="-214610" defTabSz="882284" eaLnBrk="0" hangingPunct="0">
              <a:defRPr sz="2600">
                <a:solidFill>
                  <a:srgbClr val="00438D"/>
                </a:solidFill>
                <a:latin typeface="Arial" pitchFamily="34" charset="0"/>
              </a:defRPr>
            </a:lvl5pPr>
            <a:lvl6pPr marL="2360706"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6pPr>
            <a:lvl7pPr marL="2789926"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7pPr>
            <a:lvl8pPr marL="3219145"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8pPr>
            <a:lvl9pPr marL="3648365"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2284" rtl="0" eaLnBrk="1" fontAlgn="auto" latinLnBrk="0" hangingPunct="1">
              <a:lnSpc>
                <a:spcPct val="100000"/>
              </a:lnSpc>
              <a:spcBef>
                <a:spcPts val="0"/>
              </a:spcBef>
              <a:spcAft>
                <a:spcPts val="0"/>
              </a:spcAft>
              <a:buClrTx/>
              <a:buSzTx/>
              <a:buFontTx/>
              <a:buNone/>
              <a:tabLst/>
              <a:defRPr/>
            </a:pPr>
            <a:fld id="{50035A03-AF86-4026-BB77-F4FDD7A3FACB}" type="slidenum">
              <a:rPr kumimoji="0" lang="en-GB"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2284"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7827" name="Rectangle 2"/>
          <p:cNvSpPr>
            <a:spLocks noGrp="1" noRot="1" noChangeAspect="1" noChangeArrowheads="1" noTextEdit="1"/>
          </p:cNvSpPr>
          <p:nvPr>
            <p:ph type="sldImg"/>
          </p:nvPr>
        </p:nvSpPr>
        <p:spPr>
          <a:xfrm>
            <a:off x="1143000" y="685800"/>
            <a:ext cx="4570413" cy="3427413"/>
          </a:xfrm>
          <a:ln/>
        </p:spPr>
      </p:sp>
      <p:sp>
        <p:nvSpPr>
          <p:cNvPr id="77828" name="Rectangle 3"/>
          <p:cNvSpPr>
            <a:spLocks noGrp="1" noChangeArrowheads="1"/>
          </p:cNvSpPr>
          <p:nvPr>
            <p:ph type="body" idx="1"/>
          </p:nvPr>
        </p:nvSpPr>
        <p:spPr>
          <a:xfrm>
            <a:off x="914191" y="4342500"/>
            <a:ext cx="5029618" cy="4115160"/>
          </a:xfrm>
          <a:noFill/>
        </p:spPr>
        <p:txBody>
          <a:bodyPr/>
          <a:lstStyle/>
          <a:p>
            <a:r>
              <a:rPr lang="es-ES" altLang="en-US" noProof="0" dirty="0"/>
              <a:t>Las secciones</a:t>
            </a:r>
            <a:r>
              <a:rPr lang="es-ES" altLang="en-US" baseline="0" noProof="0" dirty="0"/>
              <a:t> transversales de acero inoxidable se clasifican en cuatro tipo de secciones, de la misma manera que las de acero al carbono. La diferencia es que los límites de ratios ancho/espesor son generalmente más bajos para el acero inoxidable que para el acero al carbono.</a:t>
            </a:r>
          </a:p>
          <a:p>
            <a:endParaRPr lang="en-US" alt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altLang="en-US" noProof="0" dirty="0"/>
              <a:t>Las clasificaciones de secciones de acero al carbono según</a:t>
            </a:r>
            <a:r>
              <a:rPr lang="es-ES" altLang="en-US" baseline="0" noProof="0" dirty="0"/>
              <a:t> diferentes normas están recogidas en varias fuentes, como puede ser el Blue Book del SCI. No existen recursos similares para el acero in</a:t>
            </a:r>
            <a:r>
              <a:rPr lang="es-ES" altLang="en-US" i="0" baseline="0" noProof="0" dirty="0"/>
              <a:t>oxidable al no existir familias estandarizadas de formas de secciones transversales. </a:t>
            </a:r>
            <a:r>
              <a:rPr lang="es-ES" altLang="en-US" baseline="0" noProof="0" dirty="0"/>
              <a:t>Por lo tanto, es necesario que el proyectista clasifique cada una de las secciones, proceso que puede resultar laborioso. No obstante, esta tarea puede simplificarse mediante diferentes herramientas de software que pueden hallarse en </a:t>
            </a:r>
            <a:r>
              <a:rPr lang="en-GB" altLang="en-US" dirty="0">
                <a:solidFill>
                  <a:srgbClr val="20336E"/>
                </a:solidFill>
              </a:rPr>
              <a:t>www.steel-stainless.org/software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dirty="0">
              <a:solidFill>
                <a:srgbClr val="20336E"/>
              </a:solidFill>
            </a:endParaRPr>
          </a:p>
          <a:p>
            <a:r>
              <a:rPr lang="es-ES" altLang="en-US" noProof="0" dirty="0"/>
              <a:t>Desde el momento</a:t>
            </a:r>
            <a:r>
              <a:rPr lang="es-ES" altLang="en-US" baseline="0" noProof="0" dirty="0"/>
              <a:t> en el que se definieron las directrices del Eurocódigo se han realizado varias campañas experimentales que han permitido incrementar de manera significativa el conocimiento de estos elementos, justificando los nuevos límites de clasificación de secciones menos conservadores y más en línea con los establecidos para el acero al carbono. Estos nuevos límites se recogerán en la versión revisada de </a:t>
            </a:r>
            <a:r>
              <a:rPr lang="en-GB" altLang="en-US" dirty="0">
                <a:solidFill>
                  <a:srgbClr val="20336E"/>
                </a:solidFill>
              </a:rPr>
              <a:t>EN1993-1-4.</a:t>
            </a:r>
            <a:endParaRPr lang="en-US" altLang="en-US" baseline="0" dirty="0"/>
          </a:p>
        </p:txBody>
      </p:sp>
    </p:spTree>
    <p:extLst>
      <p:ext uri="{BB962C8B-B14F-4D97-AF65-F5344CB8AC3E}">
        <p14:creationId xmlns:p14="http://schemas.microsoft.com/office/powerpoint/2010/main" val="23557274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p:txBody>
          <a:bodyPr/>
          <a:lstStyle>
            <a:lvl1pPr defTabSz="880794" eaLnBrk="0" hangingPunct="0">
              <a:spcBef>
                <a:spcPct val="20000"/>
              </a:spcBef>
              <a:buClr>
                <a:srgbClr val="D4852E"/>
              </a:buClr>
              <a:buChar char="•"/>
              <a:defRPr sz="2600">
                <a:solidFill>
                  <a:srgbClr val="00438D"/>
                </a:solidFill>
                <a:latin typeface="Arial" pitchFamily="34" charset="0"/>
              </a:defRPr>
            </a:lvl1pPr>
            <a:lvl2pPr marL="697481" indent="-268262" defTabSz="880794" eaLnBrk="0" hangingPunct="0">
              <a:spcBef>
                <a:spcPct val="20000"/>
              </a:spcBef>
              <a:buClr>
                <a:srgbClr val="D4852E"/>
              </a:buClr>
              <a:buChar char="•"/>
              <a:defRPr sz="2600">
                <a:solidFill>
                  <a:srgbClr val="00438D"/>
                </a:solidFill>
                <a:latin typeface="Arial" pitchFamily="34" charset="0"/>
              </a:defRPr>
            </a:lvl2pPr>
            <a:lvl3pPr marL="1073048" indent="-214610" defTabSz="880794" eaLnBrk="0" hangingPunct="0">
              <a:spcBef>
                <a:spcPct val="20000"/>
              </a:spcBef>
              <a:buClr>
                <a:srgbClr val="D4852E"/>
              </a:buClr>
              <a:buChar char="•"/>
              <a:defRPr sz="2600">
                <a:solidFill>
                  <a:srgbClr val="00438D"/>
                </a:solidFill>
                <a:latin typeface="Arial" pitchFamily="34" charset="0"/>
              </a:defRPr>
            </a:lvl3pPr>
            <a:lvl4pPr marL="1502268" indent="-214610" defTabSz="880794" eaLnBrk="0" hangingPunct="0">
              <a:spcBef>
                <a:spcPct val="20000"/>
              </a:spcBef>
              <a:buClr>
                <a:srgbClr val="D4852E"/>
              </a:buClr>
              <a:buChar char="•"/>
              <a:defRPr sz="2600">
                <a:solidFill>
                  <a:srgbClr val="00438D"/>
                </a:solidFill>
                <a:latin typeface="Arial" pitchFamily="34" charset="0"/>
              </a:defRPr>
            </a:lvl4pPr>
            <a:lvl5pPr marL="1931487" indent="-214610" defTabSz="880794" eaLnBrk="0" hangingPunct="0">
              <a:spcBef>
                <a:spcPct val="20000"/>
              </a:spcBef>
              <a:buClr>
                <a:srgbClr val="D4852E"/>
              </a:buClr>
              <a:buChar char="•"/>
              <a:defRPr sz="2600">
                <a:solidFill>
                  <a:srgbClr val="00438D"/>
                </a:solidFill>
                <a:latin typeface="Arial" pitchFamily="34" charset="0"/>
              </a:defRPr>
            </a:lvl5pPr>
            <a:lvl6pPr marL="2360706" indent="-214610" defTabSz="880794" eaLnBrk="0" fontAlgn="base" hangingPunct="0">
              <a:spcBef>
                <a:spcPct val="20000"/>
              </a:spcBef>
              <a:spcAft>
                <a:spcPct val="0"/>
              </a:spcAft>
              <a:buClr>
                <a:srgbClr val="D4852E"/>
              </a:buClr>
              <a:buChar char="•"/>
              <a:defRPr sz="2600">
                <a:solidFill>
                  <a:srgbClr val="00438D"/>
                </a:solidFill>
                <a:latin typeface="Arial" pitchFamily="34" charset="0"/>
              </a:defRPr>
            </a:lvl6pPr>
            <a:lvl7pPr marL="2789926" indent="-214610" defTabSz="880794" eaLnBrk="0" fontAlgn="base" hangingPunct="0">
              <a:spcBef>
                <a:spcPct val="20000"/>
              </a:spcBef>
              <a:spcAft>
                <a:spcPct val="0"/>
              </a:spcAft>
              <a:buClr>
                <a:srgbClr val="D4852E"/>
              </a:buClr>
              <a:buChar char="•"/>
              <a:defRPr sz="2600">
                <a:solidFill>
                  <a:srgbClr val="00438D"/>
                </a:solidFill>
                <a:latin typeface="Arial" pitchFamily="34" charset="0"/>
              </a:defRPr>
            </a:lvl7pPr>
            <a:lvl8pPr marL="3219145" indent="-214610" defTabSz="880794" eaLnBrk="0" fontAlgn="base" hangingPunct="0">
              <a:spcBef>
                <a:spcPct val="20000"/>
              </a:spcBef>
              <a:spcAft>
                <a:spcPct val="0"/>
              </a:spcAft>
              <a:buClr>
                <a:srgbClr val="D4852E"/>
              </a:buClr>
              <a:buChar char="•"/>
              <a:defRPr sz="2600">
                <a:solidFill>
                  <a:srgbClr val="00438D"/>
                </a:solidFill>
                <a:latin typeface="Arial" pitchFamily="34" charset="0"/>
              </a:defRPr>
            </a:lvl8pPr>
            <a:lvl9pPr marL="3648365" indent="-214610" defTabSz="880794"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0794" rtl="0" eaLnBrk="1" fontAlgn="auto" latinLnBrk="0" hangingPunct="1">
              <a:lnSpc>
                <a:spcPct val="100000"/>
              </a:lnSpc>
              <a:spcBef>
                <a:spcPct val="0"/>
              </a:spcBef>
              <a:spcAft>
                <a:spcPts val="0"/>
              </a:spcAft>
              <a:buClrTx/>
              <a:buSzTx/>
              <a:buFontTx/>
              <a:buNone/>
              <a:tabLst/>
              <a:defRPr/>
            </a:pPr>
            <a:fld id="{CA65AE8C-57C9-4F01-ADE8-0E79BAB5F398}" type="slidenum">
              <a:rPr kumimoji="0" lang="en-GB" sz="11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0794" rtl="0" eaLnBrk="1" fontAlgn="auto" latinLnBrk="0" hangingPunct="1">
                <a:lnSpc>
                  <a:spcPct val="100000"/>
                </a:lnSpc>
                <a:spcBef>
                  <a:spcPct val="0"/>
                </a:spcBef>
                <a:spcAft>
                  <a:spcPts val="0"/>
                </a:spcAft>
                <a:buClrTx/>
                <a:buSzTx/>
                <a:buFontTx/>
                <a:buNone/>
                <a:tabLst/>
                <a:defRPr/>
              </a:pPr>
              <a:t>69</a:t>
            </a:fld>
            <a:endParaRPr kumimoji="0" lang="en-GB" sz="11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76803" name="Notes Placeholder 1"/>
          <p:cNvSpPr>
            <a:spLocks noGrp="1"/>
          </p:cNvSpPr>
          <p:nvPr>
            <p:ph type="body" idx="1"/>
          </p:nvPr>
        </p:nvSpPr>
        <p:spPr/>
        <p:txBody>
          <a:bodyPr/>
          <a:lstStyle/>
          <a:p>
            <a:pPr>
              <a:defRPr/>
            </a:pPr>
            <a:r>
              <a:rPr lang="es-ES_tradnl" altLang="en-US" noProof="0" dirty="0"/>
              <a:t>Los valores mínimos especificados de los límites elásticos (o tensiones c</a:t>
            </a:r>
            <a:r>
              <a:rPr lang="es-ES_tradnl" altLang="en-US" baseline="0" noProof="0" dirty="0"/>
              <a:t>orrespondientes a una deformación remanente de 0.2%) están recogidos en las normativas de material unificadas:</a:t>
            </a:r>
          </a:p>
          <a:p>
            <a:pPr marL="160957" indent="-160957">
              <a:buFont typeface="Arial" panose="020B0604020202020204" pitchFamily="34" charset="0"/>
              <a:buChar char="•"/>
              <a:defRPr/>
            </a:pPr>
            <a:r>
              <a:rPr lang="es-ES_tradnl" altLang="en-US" noProof="0" dirty="0"/>
              <a:t>EN 10088-4 es la norma</a:t>
            </a:r>
            <a:r>
              <a:rPr lang="es-ES_tradnl" altLang="en-US" baseline="0" noProof="0" dirty="0"/>
              <a:t> unificada de producto para </a:t>
            </a:r>
            <a:r>
              <a:rPr lang="es-ES_tradnl" altLang="en-US" i="0" baseline="0" noProof="0" dirty="0"/>
              <a:t>láminas, flejes y placas </a:t>
            </a:r>
            <a:r>
              <a:rPr lang="es-ES_tradnl" altLang="en-US" baseline="0" noProof="0" dirty="0"/>
              <a:t>de acero inoxidable.</a:t>
            </a:r>
            <a:endParaRPr lang="es-ES_tradnl" altLang="en-US" noProof="0" dirty="0"/>
          </a:p>
          <a:p>
            <a:pPr marL="160957" indent="-160957">
              <a:buFont typeface="Arial" panose="020B0604020202020204" pitchFamily="34" charset="0"/>
              <a:buChar char="•"/>
              <a:defRPr/>
            </a:pPr>
            <a:r>
              <a:rPr lang="es-ES_tradnl" altLang="en-US" noProof="0" dirty="0"/>
              <a:t>EN 10088-5 es la norma</a:t>
            </a:r>
            <a:r>
              <a:rPr lang="es-ES_tradnl" altLang="en-US" baseline="0" noProof="0" dirty="0"/>
              <a:t> unificada de producto para barras y varillas</a:t>
            </a:r>
            <a:r>
              <a:rPr lang="es-ES_tradnl" altLang="en-US" noProof="0" dirty="0"/>
              <a:t>. </a:t>
            </a:r>
          </a:p>
        </p:txBody>
      </p:sp>
    </p:spTree>
    <p:extLst>
      <p:ext uri="{BB962C8B-B14F-4D97-AF65-F5344CB8AC3E}">
        <p14:creationId xmlns:p14="http://schemas.microsoft.com/office/powerpoint/2010/main" val="23897464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A9978-430D-9346-87B4-1DC72FE05E28}"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GB" dirty="0">
              <a:latin typeface="Times" pitchFamily="-111" charset="0"/>
            </a:endParaRPr>
          </a:p>
        </p:txBody>
      </p:sp>
    </p:spTree>
    <p:extLst>
      <p:ext uri="{BB962C8B-B14F-4D97-AF65-F5344CB8AC3E}">
        <p14:creationId xmlns:p14="http://schemas.microsoft.com/office/powerpoint/2010/main" val="3527933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3D47F-E890-7A44-A68F-E425FC717515}"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GB">
              <a:latin typeface="Times" pitchFamily="-111" charset="0"/>
            </a:endParaRPr>
          </a:p>
        </p:txBody>
      </p:sp>
    </p:spTree>
    <p:extLst>
      <p:ext uri="{BB962C8B-B14F-4D97-AF65-F5344CB8AC3E}">
        <p14:creationId xmlns:p14="http://schemas.microsoft.com/office/powerpoint/2010/main" val="34772291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C7F0D3-28F6-9E45-825E-111B86BAF95D}"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en-GB">
              <a:latin typeface="Times" pitchFamily="-111" charset="0"/>
            </a:endParaRPr>
          </a:p>
        </p:txBody>
      </p:sp>
    </p:spTree>
    <p:extLst>
      <p:ext uri="{BB962C8B-B14F-4D97-AF65-F5344CB8AC3E}">
        <p14:creationId xmlns:p14="http://schemas.microsoft.com/office/powerpoint/2010/main" val="4224820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1493CB-4046-46AB-AF17-750713C4167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5177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FF8F9-8F02-D541-9512-487171321DB9}"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GB">
              <a:latin typeface="Times" pitchFamily="-111" charset="0"/>
            </a:endParaRPr>
          </a:p>
        </p:txBody>
      </p:sp>
    </p:spTree>
    <p:extLst>
      <p:ext uri="{BB962C8B-B14F-4D97-AF65-F5344CB8AC3E}">
        <p14:creationId xmlns:p14="http://schemas.microsoft.com/office/powerpoint/2010/main" val="721409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p:spPr>
        <p:txBody>
          <a:bodyPr/>
          <a:lstStyle/>
          <a:p>
            <a:r>
              <a:rPr lang="es-ES" altLang="en-US" noProof="0" dirty="0"/>
              <a:t>Las curvas de pandeo</a:t>
            </a:r>
            <a:r>
              <a:rPr lang="es-ES" altLang="en-US" baseline="0" noProof="0" dirty="0"/>
              <a:t> para el acero inoxidable presentan las mismas formas matemáticas que las de acero al carbono pero con factores de imperfección (</a:t>
            </a:r>
            <a:r>
              <a:rPr lang="es-ES" altLang="en-US" baseline="0" noProof="0" dirty="0" err="1"/>
              <a:t>alpha</a:t>
            </a:r>
            <a:r>
              <a:rPr lang="es-ES" altLang="en-US" baseline="0" noProof="0" dirty="0"/>
              <a:t>) y esbelteces límite (lambda barra cero) diferentes.</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EC57BF-B2E6-46B7-925B-99DEF0F8F2F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57728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p:txBody>
          <a:bodyPr/>
          <a:lstStyle>
            <a:lvl1pPr defTabSz="880794" eaLnBrk="0" hangingPunct="0">
              <a:spcBef>
                <a:spcPct val="20000"/>
              </a:spcBef>
              <a:buClr>
                <a:srgbClr val="D4852E"/>
              </a:buClr>
              <a:buChar char="•"/>
              <a:defRPr sz="2600">
                <a:solidFill>
                  <a:srgbClr val="00438D"/>
                </a:solidFill>
                <a:latin typeface="Arial" pitchFamily="34" charset="0"/>
              </a:defRPr>
            </a:lvl1pPr>
            <a:lvl2pPr marL="697481" indent="-268262" defTabSz="880794" eaLnBrk="0" hangingPunct="0">
              <a:spcBef>
                <a:spcPct val="20000"/>
              </a:spcBef>
              <a:buClr>
                <a:srgbClr val="D4852E"/>
              </a:buClr>
              <a:buChar char="•"/>
              <a:defRPr sz="2600">
                <a:solidFill>
                  <a:srgbClr val="00438D"/>
                </a:solidFill>
                <a:latin typeface="Arial" pitchFamily="34" charset="0"/>
              </a:defRPr>
            </a:lvl2pPr>
            <a:lvl3pPr marL="1073048" indent="-214610" defTabSz="880794" eaLnBrk="0" hangingPunct="0">
              <a:spcBef>
                <a:spcPct val="20000"/>
              </a:spcBef>
              <a:buClr>
                <a:srgbClr val="D4852E"/>
              </a:buClr>
              <a:buChar char="•"/>
              <a:defRPr sz="2600">
                <a:solidFill>
                  <a:srgbClr val="00438D"/>
                </a:solidFill>
                <a:latin typeface="Arial" pitchFamily="34" charset="0"/>
              </a:defRPr>
            </a:lvl3pPr>
            <a:lvl4pPr marL="1502268" indent="-214610" defTabSz="880794" eaLnBrk="0" hangingPunct="0">
              <a:spcBef>
                <a:spcPct val="20000"/>
              </a:spcBef>
              <a:buClr>
                <a:srgbClr val="D4852E"/>
              </a:buClr>
              <a:buChar char="•"/>
              <a:defRPr sz="2600">
                <a:solidFill>
                  <a:srgbClr val="00438D"/>
                </a:solidFill>
                <a:latin typeface="Arial" pitchFamily="34" charset="0"/>
              </a:defRPr>
            </a:lvl4pPr>
            <a:lvl5pPr marL="1931487" indent="-214610" defTabSz="880794" eaLnBrk="0" hangingPunct="0">
              <a:spcBef>
                <a:spcPct val="20000"/>
              </a:spcBef>
              <a:buClr>
                <a:srgbClr val="D4852E"/>
              </a:buClr>
              <a:buChar char="•"/>
              <a:defRPr sz="2600">
                <a:solidFill>
                  <a:srgbClr val="00438D"/>
                </a:solidFill>
                <a:latin typeface="Arial" pitchFamily="34" charset="0"/>
              </a:defRPr>
            </a:lvl5pPr>
            <a:lvl6pPr marL="2360706" indent="-214610" defTabSz="880794" eaLnBrk="0" fontAlgn="base" hangingPunct="0">
              <a:spcBef>
                <a:spcPct val="20000"/>
              </a:spcBef>
              <a:spcAft>
                <a:spcPct val="0"/>
              </a:spcAft>
              <a:buClr>
                <a:srgbClr val="D4852E"/>
              </a:buClr>
              <a:buChar char="•"/>
              <a:defRPr sz="2600">
                <a:solidFill>
                  <a:srgbClr val="00438D"/>
                </a:solidFill>
                <a:latin typeface="Arial" pitchFamily="34" charset="0"/>
              </a:defRPr>
            </a:lvl6pPr>
            <a:lvl7pPr marL="2789926" indent="-214610" defTabSz="880794" eaLnBrk="0" fontAlgn="base" hangingPunct="0">
              <a:spcBef>
                <a:spcPct val="20000"/>
              </a:spcBef>
              <a:spcAft>
                <a:spcPct val="0"/>
              </a:spcAft>
              <a:buClr>
                <a:srgbClr val="D4852E"/>
              </a:buClr>
              <a:buChar char="•"/>
              <a:defRPr sz="2600">
                <a:solidFill>
                  <a:srgbClr val="00438D"/>
                </a:solidFill>
                <a:latin typeface="Arial" pitchFamily="34" charset="0"/>
              </a:defRPr>
            </a:lvl7pPr>
            <a:lvl8pPr marL="3219145" indent="-214610" defTabSz="880794" eaLnBrk="0" fontAlgn="base" hangingPunct="0">
              <a:spcBef>
                <a:spcPct val="20000"/>
              </a:spcBef>
              <a:spcAft>
                <a:spcPct val="0"/>
              </a:spcAft>
              <a:buClr>
                <a:srgbClr val="D4852E"/>
              </a:buClr>
              <a:buChar char="•"/>
              <a:defRPr sz="2600">
                <a:solidFill>
                  <a:srgbClr val="00438D"/>
                </a:solidFill>
                <a:latin typeface="Arial" pitchFamily="34" charset="0"/>
              </a:defRPr>
            </a:lvl8pPr>
            <a:lvl9pPr marL="3648365" indent="-214610" defTabSz="880794"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0794" rtl="0" eaLnBrk="1" fontAlgn="auto" latinLnBrk="0" hangingPunct="1">
              <a:lnSpc>
                <a:spcPct val="100000"/>
              </a:lnSpc>
              <a:spcBef>
                <a:spcPct val="0"/>
              </a:spcBef>
              <a:spcAft>
                <a:spcPts val="0"/>
              </a:spcAft>
              <a:buClrTx/>
              <a:buSzTx/>
              <a:buFontTx/>
              <a:buNone/>
              <a:tabLst/>
              <a:defRPr/>
            </a:pPr>
            <a:fld id="{2FA64118-2456-4029-9B40-929A5F8CCA72}" type="slidenum">
              <a:rPr kumimoji="0" lang="en-GB" sz="11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0794" rtl="0" eaLnBrk="1" fontAlgn="auto" latinLnBrk="0" hangingPunct="1">
                <a:lnSpc>
                  <a:spcPct val="100000"/>
                </a:lnSpc>
                <a:spcBef>
                  <a:spcPct val="0"/>
                </a:spcBef>
                <a:spcAft>
                  <a:spcPts val="0"/>
                </a:spcAft>
                <a:buClrTx/>
                <a:buSzTx/>
                <a:buFontTx/>
                <a:buNone/>
                <a:tabLst/>
                <a:defRPr/>
              </a:pPr>
              <a:t>75</a:t>
            </a:fld>
            <a:endParaRPr kumimoji="0" lang="en-GB" sz="11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r>
              <a:rPr lang="es-ES" altLang="en-US" noProof="0" dirty="0"/>
              <a:t>Esta figura compara las curvas de pandeo para acero al carbono (secciones</a:t>
            </a:r>
            <a:r>
              <a:rPr lang="es-ES" altLang="en-US" baseline="0" noProof="0" dirty="0"/>
              <a:t> en I soldadas y secciones tubulares) y acero inoxidable (</a:t>
            </a:r>
            <a:r>
              <a:rPr lang="es-ES" altLang="en-US" noProof="0" dirty="0"/>
              <a:t>secciones</a:t>
            </a:r>
            <a:r>
              <a:rPr lang="es-ES" altLang="en-US" baseline="0" noProof="0" dirty="0"/>
              <a:t> en I soldadas y secciones tubulares).</a:t>
            </a:r>
            <a:endParaRPr lang="es-ES" altLang="en-US" noProof="0" dirty="0"/>
          </a:p>
        </p:txBody>
      </p:sp>
    </p:spTree>
    <p:extLst>
      <p:ext uri="{BB962C8B-B14F-4D97-AF65-F5344CB8AC3E}">
        <p14:creationId xmlns:p14="http://schemas.microsoft.com/office/powerpoint/2010/main" val="1027778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AB91DE-CCD5-FC43-9EA1-701E4DBF23FA}"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s-ES" noProof="0" dirty="0">
                <a:latin typeface="Times" pitchFamily="-111" charset="0"/>
              </a:rPr>
              <a:t>El</a:t>
            </a:r>
            <a:r>
              <a:rPr lang="es-ES" baseline="0" noProof="0" dirty="0">
                <a:latin typeface="Times" pitchFamily="-111" charset="0"/>
              </a:rPr>
              <a:t> pandeo lateral es el fallo del elemento asociado a vigas no arriostradas cargadas de manera que </a:t>
            </a:r>
            <a:r>
              <a:rPr lang="es-ES" baseline="0" noProof="0" dirty="0" err="1">
                <a:latin typeface="Times" pitchFamily="-111" charset="0"/>
              </a:rPr>
              <a:t>flecten</a:t>
            </a:r>
            <a:r>
              <a:rPr lang="es-ES" baseline="0" noProof="0" dirty="0">
                <a:latin typeface="Times" pitchFamily="-111" charset="0"/>
              </a:rPr>
              <a:t> alrededor de su eje fuerte…</a:t>
            </a:r>
            <a:endParaRPr lang="es-ES" noProof="0" dirty="0">
              <a:latin typeface="Times" pitchFamily="-111" charset="0"/>
            </a:endParaRPr>
          </a:p>
        </p:txBody>
      </p:sp>
    </p:spTree>
    <p:extLst>
      <p:ext uri="{BB962C8B-B14F-4D97-AF65-F5344CB8AC3E}">
        <p14:creationId xmlns:p14="http://schemas.microsoft.com/office/powerpoint/2010/main" val="1046154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F3EA4-7FF5-BF47-B2E2-8162298AFD33}"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GB">
              <a:latin typeface="Times" pitchFamily="-111" charset="0"/>
            </a:endParaRPr>
          </a:p>
        </p:txBody>
      </p:sp>
    </p:spTree>
    <p:extLst>
      <p:ext uri="{BB962C8B-B14F-4D97-AF65-F5344CB8AC3E}">
        <p14:creationId xmlns:p14="http://schemas.microsoft.com/office/powerpoint/2010/main" val="2470899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B7692-CC26-1742-9E55-09403B9FB518}"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GB">
              <a:latin typeface="Times" pitchFamily="-111" charset="0"/>
            </a:endParaRPr>
          </a:p>
        </p:txBody>
      </p:sp>
    </p:spTree>
    <p:extLst>
      <p:ext uri="{BB962C8B-B14F-4D97-AF65-F5344CB8AC3E}">
        <p14:creationId xmlns:p14="http://schemas.microsoft.com/office/powerpoint/2010/main" val="208027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4B049-2394-F240-9EF5-6E28EA591410}"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GB" dirty="0">
              <a:latin typeface="Times" pitchFamily="-111" charset="0"/>
            </a:endParaRPr>
          </a:p>
        </p:txBody>
      </p:sp>
    </p:spTree>
    <p:extLst>
      <p:ext uri="{BB962C8B-B14F-4D97-AF65-F5344CB8AC3E}">
        <p14:creationId xmlns:p14="http://schemas.microsoft.com/office/powerpoint/2010/main" val="3053794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p:spPr>
        <p:txBody>
          <a:bodyPr/>
          <a:lstStyle/>
          <a:p>
            <a:r>
              <a:rPr lang="es-ES" altLang="en-US" noProof="0" dirty="0"/>
              <a:t>Esta figura compara las curvas</a:t>
            </a:r>
            <a:r>
              <a:rPr lang="es-ES" altLang="en-US" baseline="0" noProof="0" dirty="0"/>
              <a:t> de pandeo lateral para acero al carbono (secciones en I soldadas y secciones en C conformadas en frío) y para el acero inoxidable (secciones en I soldadas y secciones en C conformadas en frío).</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398F8-C263-4F4A-BEED-46CD30C5B6B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8787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F40EB-AA90-CE49-BBE2-7F0B48AD33A9}" type="slidenum">
              <a:rPr kumimoji="0" lang="en-GB" sz="1200" b="0" i="0" u="none" strike="noStrike" kern="1200" cap="none" spc="0" normalizeH="0" baseline="0" noProof="0">
                <a:ln>
                  <a:noFill/>
                </a:ln>
                <a:solidFill>
                  <a:prstClr val="black"/>
                </a:solidFill>
                <a:effectLst/>
                <a:uLnTx/>
                <a:uFillTx/>
                <a:latin typeface="Times" pitchFamily="-111"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Times" pitchFamily="-111" charset="0"/>
              <a:ea typeface="+mn-ea"/>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GB">
              <a:latin typeface="Times" pitchFamily="-111" charset="0"/>
            </a:endParaRPr>
          </a:p>
        </p:txBody>
      </p:sp>
    </p:spTree>
    <p:extLst>
      <p:ext uri="{BB962C8B-B14F-4D97-AF65-F5344CB8AC3E}">
        <p14:creationId xmlns:p14="http://schemas.microsoft.com/office/powerpoint/2010/main" val="42231956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p:txBody>
          <a:bodyPr/>
          <a:lstStyle>
            <a:lvl1pPr defTabSz="880794" eaLnBrk="0" hangingPunct="0">
              <a:spcBef>
                <a:spcPct val="20000"/>
              </a:spcBef>
              <a:buClr>
                <a:srgbClr val="D4852E"/>
              </a:buClr>
              <a:buChar char="•"/>
              <a:defRPr sz="2600">
                <a:solidFill>
                  <a:srgbClr val="00438D"/>
                </a:solidFill>
                <a:latin typeface="Arial" pitchFamily="34" charset="0"/>
              </a:defRPr>
            </a:lvl1pPr>
            <a:lvl2pPr marL="697481" indent="-268262" defTabSz="880794" eaLnBrk="0" hangingPunct="0">
              <a:spcBef>
                <a:spcPct val="20000"/>
              </a:spcBef>
              <a:buClr>
                <a:srgbClr val="D4852E"/>
              </a:buClr>
              <a:buChar char="•"/>
              <a:defRPr sz="2600">
                <a:solidFill>
                  <a:srgbClr val="00438D"/>
                </a:solidFill>
                <a:latin typeface="Arial" pitchFamily="34" charset="0"/>
              </a:defRPr>
            </a:lvl2pPr>
            <a:lvl3pPr marL="1073048" indent="-214610" defTabSz="880794" eaLnBrk="0" hangingPunct="0">
              <a:spcBef>
                <a:spcPct val="20000"/>
              </a:spcBef>
              <a:buClr>
                <a:srgbClr val="D4852E"/>
              </a:buClr>
              <a:buChar char="•"/>
              <a:defRPr sz="2600">
                <a:solidFill>
                  <a:srgbClr val="00438D"/>
                </a:solidFill>
                <a:latin typeface="Arial" pitchFamily="34" charset="0"/>
              </a:defRPr>
            </a:lvl3pPr>
            <a:lvl4pPr marL="1502268" indent="-214610" defTabSz="880794" eaLnBrk="0" hangingPunct="0">
              <a:spcBef>
                <a:spcPct val="20000"/>
              </a:spcBef>
              <a:buClr>
                <a:srgbClr val="D4852E"/>
              </a:buClr>
              <a:buChar char="•"/>
              <a:defRPr sz="2600">
                <a:solidFill>
                  <a:srgbClr val="00438D"/>
                </a:solidFill>
                <a:latin typeface="Arial" pitchFamily="34" charset="0"/>
              </a:defRPr>
            </a:lvl4pPr>
            <a:lvl5pPr marL="1931487" indent="-214610" defTabSz="880794" eaLnBrk="0" hangingPunct="0">
              <a:spcBef>
                <a:spcPct val="20000"/>
              </a:spcBef>
              <a:buClr>
                <a:srgbClr val="D4852E"/>
              </a:buClr>
              <a:buChar char="•"/>
              <a:defRPr sz="2600">
                <a:solidFill>
                  <a:srgbClr val="00438D"/>
                </a:solidFill>
                <a:latin typeface="Arial" pitchFamily="34" charset="0"/>
              </a:defRPr>
            </a:lvl5pPr>
            <a:lvl6pPr marL="2360706" indent="-214610" defTabSz="880794" eaLnBrk="0" fontAlgn="base" hangingPunct="0">
              <a:spcBef>
                <a:spcPct val="20000"/>
              </a:spcBef>
              <a:spcAft>
                <a:spcPct val="0"/>
              </a:spcAft>
              <a:buClr>
                <a:srgbClr val="D4852E"/>
              </a:buClr>
              <a:buChar char="•"/>
              <a:defRPr sz="2600">
                <a:solidFill>
                  <a:srgbClr val="00438D"/>
                </a:solidFill>
                <a:latin typeface="Arial" pitchFamily="34" charset="0"/>
              </a:defRPr>
            </a:lvl6pPr>
            <a:lvl7pPr marL="2789926" indent="-214610" defTabSz="880794" eaLnBrk="0" fontAlgn="base" hangingPunct="0">
              <a:spcBef>
                <a:spcPct val="20000"/>
              </a:spcBef>
              <a:spcAft>
                <a:spcPct val="0"/>
              </a:spcAft>
              <a:buClr>
                <a:srgbClr val="D4852E"/>
              </a:buClr>
              <a:buChar char="•"/>
              <a:defRPr sz="2600">
                <a:solidFill>
                  <a:srgbClr val="00438D"/>
                </a:solidFill>
                <a:latin typeface="Arial" pitchFamily="34" charset="0"/>
              </a:defRPr>
            </a:lvl7pPr>
            <a:lvl8pPr marL="3219145" indent="-214610" defTabSz="880794" eaLnBrk="0" fontAlgn="base" hangingPunct="0">
              <a:spcBef>
                <a:spcPct val="20000"/>
              </a:spcBef>
              <a:spcAft>
                <a:spcPct val="0"/>
              </a:spcAft>
              <a:buClr>
                <a:srgbClr val="D4852E"/>
              </a:buClr>
              <a:buChar char="•"/>
              <a:defRPr sz="2600">
                <a:solidFill>
                  <a:srgbClr val="00438D"/>
                </a:solidFill>
                <a:latin typeface="Arial" pitchFamily="34" charset="0"/>
              </a:defRPr>
            </a:lvl8pPr>
            <a:lvl9pPr marL="3648365" indent="-214610" defTabSz="880794"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0794" rtl="0" eaLnBrk="1" fontAlgn="auto" latinLnBrk="0" hangingPunct="1">
              <a:lnSpc>
                <a:spcPct val="100000"/>
              </a:lnSpc>
              <a:spcBef>
                <a:spcPct val="0"/>
              </a:spcBef>
              <a:spcAft>
                <a:spcPts val="0"/>
              </a:spcAft>
              <a:buClrTx/>
              <a:buSzTx/>
              <a:buFontTx/>
              <a:buNone/>
              <a:tabLst/>
              <a:defRPr/>
            </a:pPr>
            <a:fld id="{B7A5A254-FF70-4929-84FD-5F1688F3D458}" type="slidenum">
              <a:rPr kumimoji="0" lang="en-GB" sz="11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0794" rtl="0" eaLnBrk="1" fontAlgn="auto" latinLnBrk="0" hangingPunct="1">
                <a:lnSpc>
                  <a:spcPct val="100000"/>
                </a:lnSpc>
                <a:spcBef>
                  <a:spcPct val="0"/>
                </a:spcBef>
                <a:spcAft>
                  <a:spcPts val="0"/>
                </a:spcAft>
                <a:buClrTx/>
                <a:buSzTx/>
                <a:buFontTx/>
                <a:buNone/>
                <a:tabLst/>
                <a:defRPr/>
              </a:pPr>
              <a:t>121</a:t>
            </a:fld>
            <a:endParaRPr kumimoji="0" lang="en-GB" sz="11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83971" name="Rectangle 2"/>
          <p:cNvSpPr>
            <a:spLocks noGrp="1" noRot="1" noChangeAspect="1" noChangeArrowheads="1" noTextEdit="1"/>
          </p:cNvSpPr>
          <p:nvPr>
            <p:ph type="sldImg"/>
          </p:nvPr>
        </p:nvSpPr>
        <p:spPr>
          <a:xfrm>
            <a:off x="1139825" y="684213"/>
            <a:ext cx="4573588" cy="3429000"/>
          </a:xfrm>
          <a:ln/>
        </p:spPr>
      </p:sp>
      <p:sp>
        <p:nvSpPr>
          <p:cNvPr id="83972" name="Rectangle 3"/>
          <p:cNvSpPr>
            <a:spLocks noGrp="1" noChangeArrowheads="1"/>
          </p:cNvSpPr>
          <p:nvPr>
            <p:ph type="body" idx="1"/>
          </p:nvPr>
        </p:nvSpPr>
        <p:spPr>
          <a:xfrm>
            <a:off x="912627" y="4342500"/>
            <a:ext cx="5032747" cy="4116599"/>
          </a:xfrm>
          <a:noFill/>
        </p:spPr>
        <p:txBody>
          <a:bodyPr/>
          <a:lstStyle/>
          <a:p>
            <a:r>
              <a:rPr lang="es-ES" altLang="en-US" noProof="0" dirty="0"/>
              <a:t>La</a:t>
            </a:r>
            <a:r>
              <a:rPr lang="es-ES" altLang="en-US" baseline="0" noProof="0" dirty="0"/>
              <a:t> no linealidad de la curva tenso-</a:t>
            </a:r>
            <a:r>
              <a:rPr lang="es-ES" altLang="en-US" baseline="0" noProof="0" dirty="0" err="1"/>
              <a:t>deformacional</a:t>
            </a:r>
            <a:r>
              <a:rPr lang="es-ES" altLang="en-US" baseline="0" noProof="0" dirty="0"/>
              <a:t> implica que la rigidez de los elementos de acero inoxidable varía con el nivel tensional, obteniendo una menor rigidez conforme la tensión aumenta. En consecuencia, las flechas son mayores que aquellas obtenidas para un elemento equivalente de acero al carbono.</a:t>
            </a:r>
            <a:endParaRPr lang="es-ES" altLang="en-US" noProof="0" dirty="0"/>
          </a:p>
          <a:p>
            <a:endParaRPr lang="es-ES" altLang="en-US" noProof="0" dirty="0"/>
          </a:p>
          <a:p>
            <a:r>
              <a:rPr lang="es-ES" altLang="en-US" noProof="0" dirty="0"/>
              <a:t>Una manera</a:t>
            </a:r>
            <a:r>
              <a:rPr lang="es-ES" altLang="en-US" baseline="0" noProof="0" dirty="0"/>
              <a:t> conservadora de estimar las flechas es usar la teoría clásica de estructuras pero considerando el módulo secante correspondiente al nivel tensional máximo en el elemento en vez del módulo de Young. </a:t>
            </a:r>
            <a:endParaRPr lang="es-ES" altLang="en-US" noProof="0" dirty="0"/>
          </a:p>
        </p:txBody>
      </p:sp>
    </p:spTree>
    <p:extLst>
      <p:ext uri="{BB962C8B-B14F-4D97-AF65-F5344CB8AC3E}">
        <p14:creationId xmlns:p14="http://schemas.microsoft.com/office/powerpoint/2010/main" val="4232715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1D2C53-CC87-4E10-A9E6-37757351F4C8}"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9789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lvl1pPr defTabSz="882284" eaLnBrk="0" hangingPunct="0">
              <a:defRPr sz="2600">
                <a:solidFill>
                  <a:srgbClr val="00438D"/>
                </a:solidFill>
                <a:latin typeface="Arial" pitchFamily="34" charset="0"/>
              </a:defRPr>
            </a:lvl1pPr>
            <a:lvl2pPr marL="697481" indent="-268262" defTabSz="882284" eaLnBrk="0" hangingPunct="0">
              <a:defRPr sz="2600">
                <a:solidFill>
                  <a:srgbClr val="00438D"/>
                </a:solidFill>
                <a:latin typeface="Arial" pitchFamily="34" charset="0"/>
              </a:defRPr>
            </a:lvl2pPr>
            <a:lvl3pPr marL="1073048" indent="-214610" defTabSz="882284" eaLnBrk="0" hangingPunct="0">
              <a:defRPr sz="2600">
                <a:solidFill>
                  <a:srgbClr val="00438D"/>
                </a:solidFill>
                <a:latin typeface="Arial" pitchFamily="34" charset="0"/>
              </a:defRPr>
            </a:lvl3pPr>
            <a:lvl4pPr marL="1502268" indent="-214610" defTabSz="882284" eaLnBrk="0" hangingPunct="0">
              <a:defRPr sz="2600">
                <a:solidFill>
                  <a:srgbClr val="00438D"/>
                </a:solidFill>
                <a:latin typeface="Arial" pitchFamily="34" charset="0"/>
              </a:defRPr>
            </a:lvl4pPr>
            <a:lvl5pPr marL="1931487" indent="-214610" defTabSz="882284" eaLnBrk="0" hangingPunct="0">
              <a:defRPr sz="2600">
                <a:solidFill>
                  <a:srgbClr val="00438D"/>
                </a:solidFill>
                <a:latin typeface="Arial" pitchFamily="34" charset="0"/>
              </a:defRPr>
            </a:lvl5pPr>
            <a:lvl6pPr marL="2360706"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6pPr>
            <a:lvl7pPr marL="2789926"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7pPr>
            <a:lvl8pPr marL="3219145"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8pPr>
            <a:lvl9pPr marL="3648365"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2284" rtl="0" eaLnBrk="1" fontAlgn="auto" latinLnBrk="0" hangingPunct="1">
              <a:lnSpc>
                <a:spcPct val="100000"/>
              </a:lnSpc>
              <a:spcBef>
                <a:spcPts val="0"/>
              </a:spcBef>
              <a:spcAft>
                <a:spcPts val="0"/>
              </a:spcAft>
              <a:buClrTx/>
              <a:buSzTx/>
              <a:buFontTx/>
              <a:buNone/>
              <a:tabLst/>
              <a:defRPr/>
            </a:pPr>
            <a:fld id="{E74DB0C0-8315-471A-B6BE-9E9D5A3AF69B}" type="slidenum">
              <a:rPr kumimoji="0" lang="en-GB"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2284"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84995" name="Rectangle 2"/>
          <p:cNvSpPr>
            <a:spLocks noGrp="1" noRot="1" noChangeAspect="1" noChangeArrowheads="1" noTextEdit="1"/>
          </p:cNvSpPr>
          <p:nvPr>
            <p:ph type="sldImg"/>
          </p:nvPr>
        </p:nvSpPr>
        <p:spPr>
          <a:xfrm>
            <a:off x="1143000" y="684213"/>
            <a:ext cx="4570413" cy="3427412"/>
          </a:xfrm>
          <a:ln/>
        </p:spPr>
      </p:sp>
      <p:sp>
        <p:nvSpPr>
          <p:cNvPr id="84996" name="Rectangle 3"/>
          <p:cNvSpPr>
            <a:spLocks noGrp="1" noChangeArrowheads="1"/>
          </p:cNvSpPr>
          <p:nvPr>
            <p:ph type="body" idx="1"/>
          </p:nvPr>
        </p:nvSpPr>
        <p:spPr>
          <a:xfrm>
            <a:off x="915757" y="4342500"/>
            <a:ext cx="5026486" cy="4116599"/>
          </a:xfrm>
          <a:noFill/>
        </p:spPr>
        <p:txBody>
          <a:bodyPr/>
          <a:lstStyle/>
          <a:p>
            <a:r>
              <a:rPr lang="es-ES" altLang="en-US" noProof="0" dirty="0"/>
              <a:t>Esta diapositiva muestra</a:t>
            </a:r>
            <a:r>
              <a:rPr lang="es-ES" altLang="en-US" baseline="0" noProof="0" dirty="0"/>
              <a:t> la diferencia entre el módulo secante y el módulo tangente. Claramente, en el origen de la curva tensión-deformación, el módulo tangente es igual al módulo de Young.</a:t>
            </a:r>
            <a:endParaRPr lang="es-ES" altLang="en-US" noProof="0" dirty="0"/>
          </a:p>
        </p:txBody>
      </p:sp>
    </p:spTree>
    <p:extLst>
      <p:ext uri="{BB962C8B-B14F-4D97-AF65-F5344CB8AC3E}">
        <p14:creationId xmlns:p14="http://schemas.microsoft.com/office/powerpoint/2010/main" val="1525946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p:txBody>
          <a:bodyPr/>
          <a:lstStyle>
            <a:lvl1pPr defTabSz="880794" eaLnBrk="0" hangingPunct="0">
              <a:spcBef>
                <a:spcPct val="20000"/>
              </a:spcBef>
              <a:buClr>
                <a:srgbClr val="D4852E"/>
              </a:buClr>
              <a:buChar char="•"/>
              <a:defRPr sz="2600">
                <a:solidFill>
                  <a:srgbClr val="00438D"/>
                </a:solidFill>
                <a:latin typeface="Arial" pitchFamily="34" charset="0"/>
              </a:defRPr>
            </a:lvl1pPr>
            <a:lvl2pPr marL="697481" indent="-268262" defTabSz="880794" eaLnBrk="0" hangingPunct="0">
              <a:spcBef>
                <a:spcPct val="20000"/>
              </a:spcBef>
              <a:buClr>
                <a:srgbClr val="D4852E"/>
              </a:buClr>
              <a:buChar char="•"/>
              <a:defRPr sz="2600">
                <a:solidFill>
                  <a:srgbClr val="00438D"/>
                </a:solidFill>
                <a:latin typeface="Arial" pitchFamily="34" charset="0"/>
              </a:defRPr>
            </a:lvl2pPr>
            <a:lvl3pPr marL="1073048" indent="-214610" defTabSz="880794" eaLnBrk="0" hangingPunct="0">
              <a:spcBef>
                <a:spcPct val="20000"/>
              </a:spcBef>
              <a:buClr>
                <a:srgbClr val="D4852E"/>
              </a:buClr>
              <a:buChar char="•"/>
              <a:defRPr sz="2600">
                <a:solidFill>
                  <a:srgbClr val="00438D"/>
                </a:solidFill>
                <a:latin typeface="Arial" pitchFamily="34" charset="0"/>
              </a:defRPr>
            </a:lvl3pPr>
            <a:lvl4pPr marL="1502268" indent="-214610" defTabSz="880794" eaLnBrk="0" hangingPunct="0">
              <a:spcBef>
                <a:spcPct val="20000"/>
              </a:spcBef>
              <a:buClr>
                <a:srgbClr val="D4852E"/>
              </a:buClr>
              <a:buChar char="•"/>
              <a:defRPr sz="2600">
                <a:solidFill>
                  <a:srgbClr val="00438D"/>
                </a:solidFill>
                <a:latin typeface="Arial" pitchFamily="34" charset="0"/>
              </a:defRPr>
            </a:lvl4pPr>
            <a:lvl5pPr marL="1931487" indent="-214610" defTabSz="880794" eaLnBrk="0" hangingPunct="0">
              <a:spcBef>
                <a:spcPct val="20000"/>
              </a:spcBef>
              <a:buClr>
                <a:srgbClr val="D4852E"/>
              </a:buClr>
              <a:buChar char="•"/>
              <a:defRPr sz="2600">
                <a:solidFill>
                  <a:srgbClr val="00438D"/>
                </a:solidFill>
                <a:latin typeface="Arial" pitchFamily="34" charset="0"/>
              </a:defRPr>
            </a:lvl5pPr>
            <a:lvl6pPr marL="2360706" indent="-214610" defTabSz="880794" eaLnBrk="0" fontAlgn="base" hangingPunct="0">
              <a:spcBef>
                <a:spcPct val="20000"/>
              </a:spcBef>
              <a:spcAft>
                <a:spcPct val="0"/>
              </a:spcAft>
              <a:buClr>
                <a:srgbClr val="D4852E"/>
              </a:buClr>
              <a:buChar char="•"/>
              <a:defRPr sz="2600">
                <a:solidFill>
                  <a:srgbClr val="00438D"/>
                </a:solidFill>
                <a:latin typeface="Arial" pitchFamily="34" charset="0"/>
              </a:defRPr>
            </a:lvl6pPr>
            <a:lvl7pPr marL="2789926" indent="-214610" defTabSz="880794" eaLnBrk="0" fontAlgn="base" hangingPunct="0">
              <a:spcBef>
                <a:spcPct val="20000"/>
              </a:spcBef>
              <a:spcAft>
                <a:spcPct val="0"/>
              </a:spcAft>
              <a:buClr>
                <a:srgbClr val="D4852E"/>
              </a:buClr>
              <a:buChar char="•"/>
              <a:defRPr sz="2600">
                <a:solidFill>
                  <a:srgbClr val="00438D"/>
                </a:solidFill>
                <a:latin typeface="Arial" pitchFamily="34" charset="0"/>
              </a:defRPr>
            </a:lvl7pPr>
            <a:lvl8pPr marL="3219145" indent="-214610" defTabSz="880794" eaLnBrk="0" fontAlgn="base" hangingPunct="0">
              <a:spcBef>
                <a:spcPct val="20000"/>
              </a:spcBef>
              <a:spcAft>
                <a:spcPct val="0"/>
              </a:spcAft>
              <a:buClr>
                <a:srgbClr val="D4852E"/>
              </a:buClr>
              <a:buChar char="•"/>
              <a:defRPr sz="2600">
                <a:solidFill>
                  <a:srgbClr val="00438D"/>
                </a:solidFill>
                <a:latin typeface="Arial" pitchFamily="34" charset="0"/>
              </a:defRPr>
            </a:lvl8pPr>
            <a:lvl9pPr marL="3648365" indent="-214610" defTabSz="880794"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0794" rtl="0" eaLnBrk="1" fontAlgn="auto" latinLnBrk="0" hangingPunct="1">
              <a:lnSpc>
                <a:spcPct val="100000"/>
              </a:lnSpc>
              <a:spcBef>
                <a:spcPct val="0"/>
              </a:spcBef>
              <a:spcAft>
                <a:spcPts val="0"/>
              </a:spcAft>
              <a:buClrTx/>
              <a:buSzTx/>
              <a:buFontTx/>
              <a:buNone/>
              <a:tabLst/>
              <a:defRPr/>
            </a:pPr>
            <a:fld id="{B722E5E7-E7C1-4610-B52C-7F0766EC16E5}" type="slidenum">
              <a:rPr kumimoji="0" lang="en-GB" sz="11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0794" rtl="0" eaLnBrk="1" fontAlgn="auto" latinLnBrk="0" hangingPunct="1">
                <a:lnSpc>
                  <a:spcPct val="100000"/>
                </a:lnSpc>
                <a:spcBef>
                  <a:spcPct val="0"/>
                </a:spcBef>
                <a:spcAft>
                  <a:spcPts val="0"/>
                </a:spcAft>
                <a:buClrTx/>
                <a:buSzTx/>
                <a:buFontTx/>
                <a:buNone/>
                <a:tabLst/>
                <a:defRPr/>
              </a:pPr>
              <a:t>123</a:t>
            </a:fld>
            <a:endParaRPr kumimoji="0" lang="en-GB" sz="11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86019" name="Rectangle 2"/>
          <p:cNvSpPr>
            <a:spLocks noGrp="1" noRot="1" noChangeAspect="1" noChangeArrowheads="1" noTextEdit="1"/>
          </p:cNvSpPr>
          <p:nvPr>
            <p:ph type="sldImg"/>
          </p:nvPr>
        </p:nvSpPr>
        <p:spPr>
          <a:xfrm>
            <a:off x="1144588" y="684213"/>
            <a:ext cx="4572000" cy="3429000"/>
          </a:xfrm>
          <a:ln/>
        </p:spPr>
      </p:sp>
      <p:sp>
        <p:nvSpPr>
          <p:cNvPr id="86020" name="Rectangle 3"/>
          <p:cNvSpPr>
            <a:spLocks noGrp="1" noChangeArrowheads="1"/>
          </p:cNvSpPr>
          <p:nvPr>
            <p:ph type="body" idx="1"/>
          </p:nvPr>
        </p:nvSpPr>
        <p:spPr>
          <a:xfrm>
            <a:off x="915757" y="4342500"/>
            <a:ext cx="5026486" cy="4116599"/>
          </a:xfrm>
          <a:noFill/>
        </p:spPr>
        <p:txBody>
          <a:bodyPr/>
          <a:lstStyle/>
          <a:p>
            <a:r>
              <a:rPr lang="es-ES" altLang="en-US" noProof="0" dirty="0"/>
              <a:t>El módulo</a:t>
            </a:r>
            <a:r>
              <a:rPr lang="es-ES" altLang="en-US" baseline="0" noProof="0" dirty="0"/>
              <a:t> secante puede calcularse usando el modelo de </a:t>
            </a:r>
            <a:r>
              <a:rPr lang="es-ES" altLang="en-US" noProof="0" dirty="0" err="1"/>
              <a:t>Ramberg-Osgood</a:t>
            </a:r>
            <a:r>
              <a:rPr lang="es-ES" altLang="en-US" noProof="0" dirty="0"/>
              <a:t>. Este modelo material es el modelo</a:t>
            </a:r>
            <a:r>
              <a:rPr lang="es-ES" altLang="en-US" baseline="0" noProof="0" dirty="0"/>
              <a:t> convencional empleado para describir las curvas tensión-deformación no lineales cerca del límite elástico.</a:t>
            </a:r>
          </a:p>
          <a:p>
            <a:endParaRPr lang="es-ES" altLang="en-US" baseline="0" noProof="0" dirty="0"/>
          </a:p>
          <a:p>
            <a:r>
              <a:rPr lang="es-ES" altLang="en-US" noProof="0" dirty="0"/>
              <a:t>El</a:t>
            </a:r>
            <a:r>
              <a:rPr lang="es-ES" altLang="en-US" baseline="0" noProof="0" dirty="0"/>
              <a:t> parámetro n describe cómo de no lineal es el material. Cuanto más no lineal sea el material, menor es el valor de n. Los aceros inoxidables </a:t>
            </a:r>
            <a:r>
              <a:rPr lang="es-ES" altLang="en-US" baseline="0" noProof="0" dirty="0" err="1"/>
              <a:t>austeníticos</a:t>
            </a:r>
            <a:r>
              <a:rPr lang="es-ES" altLang="en-US" baseline="0" noProof="0" dirty="0"/>
              <a:t> se caracterizan por un valor de n cercano a 5.6, mientras que los dúplex muestran valores de n cercanos a 7.2. (La curva tensión-deformación bilineal elástica-perfectamente plástica del acero al carbono presentaría un valor de n infinito).</a:t>
            </a:r>
            <a:endParaRPr lang="es-ES" altLang="en-US" noProof="0" dirty="0"/>
          </a:p>
        </p:txBody>
      </p:sp>
    </p:spTree>
    <p:extLst>
      <p:ext uri="{BB962C8B-B14F-4D97-AF65-F5344CB8AC3E}">
        <p14:creationId xmlns:p14="http://schemas.microsoft.com/office/powerpoint/2010/main" val="19772134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1AF61-972D-4159-B8C1-50464F15FE77}"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87043" name="Rectangle 2"/>
          <p:cNvSpPr>
            <a:spLocks noGrp="1" noRot="1" noChangeAspect="1" noChangeArrowheads="1" noTextEdit="1"/>
          </p:cNvSpPr>
          <p:nvPr>
            <p:ph type="sldImg"/>
          </p:nvPr>
        </p:nvSpPr>
        <p:spPr>
          <a:xfrm>
            <a:off x="1139825" y="684213"/>
            <a:ext cx="4573588" cy="3429000"/>
          </a:xfrm>
          <a:ln/>
        </p:spPr>
      </p:sp>
      <p:sp>
        <p:nvSpPr>
          <p:cNvPr id="87044" name="Rectangle 3"/>
          <p:cNvSpPr>
            <a:spLocks noGrp="1" noChangeArrowheads="1"/>
          </p:cNvSpPr>
          <p:nvPr>
            <p:ph type="body" idx="1"/>
          </p:nvPr>
        </p:nvSpPr>
        <p:spPr>
          <a:xfrm>
            <a:off x="912627" y="4342500"/>
            <a:ext cx="5032747" cy="4116599"/>
          </a:xfrm>
          <a:noFill/>
        </p:spPr>
        <p:txBody>
          <a:bodyPr/>
          <a:lstStyle/>
          <a:p>
            <a:r>
              <a:rPr lang="es-ES" altLang="en-US" noProof="0" dirty="0"/>
              <a:t>Esta tabla muestra cómo las flechas aumentan en relación</a:t>
            </a:r>
            <a:r>
              <a:rPr lang="es-ES" altLang="en-US" baseline="0" noProof="0" dirty="0"/>
              <a:t> con el nivel tensional. Para niveles de tensión bajos, el módulo secante es igual que el módulo de Young, 200 000MPa. A medida que la ratio de tensión f/</a:t>
            </a:r>
            <a:r>
              <a:rPr lang="es-ES" altLang="en-US" baseline="0" noProof="0" dirty="0" err="1"/>
              <a:t>fy</a:t>
            </a:r>
            <a:r>
              <a:rPr lang="es-ES" altLang="en-US" baseline="0" noProof="0" dirty="0"/>
              <a:t> aumenta por encima de 0.5, el módulo secante comienza a reducirse y baja hasta 158 000MPa para una relación de tensión de 0.7.</a:t>
            </a:r>
            <a:endParaRPr lang="es-ES" altLang="en-US" noProof="0" dirty="0"/>
          </a:p>
          <a:p>
            <a:endParaRPr lang="es-ES" altLang="en-US" noProof="0" dirty="0"/>
          </a:p>
          <a:p>
            <a:r>
              <a:rPr lang="es-ES" altLang="en-US" noProof="0" dirty="0"/>
              <a:t>La reducción del</a:t>
            </a:r>
            <a:r>
              <a:rPr lang="es-ES" altLang="en-US" baseline="0" noProof="0" dirty="0"/>
              <a:t> módulo para aceros inoxidables dúplex es menor.</a:t>
            </a:r>
            <a:endParaRPr lang="es-ES" altLang="en-US" noProof="0" dirty="0"/>
          </a:p>
        </p:txBody>
      </p:sp>
    </p:spTree>
    <p:extLst>
      <p:ext uri="{BB962C8B-B14F-4D97-AF65-F5344CB8AC3E}">
        <p14:creationId xmlns:p14="http://schemas.microsoft.com/office/powerpoint/2010/main" val="40671218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r>
              <a:rPr lang="es-ES" altLang="en-US" noProof="0" dirty="0"/>
              <a:t>Puesto que no es económico diseñar</a:t>
            </a:r>
            <a:r>
              <a:rPr lang="es-ES" altLang="en-US" baseline="0" noProof="0" dirty="0"/>
              <a:t> estructuras que respondan a las cargas sísmicas en su rango elástico, la disipación de energía a partir de deformaciones post-elásticas es una práctica común. La energía que un sistema estructural puede disipar en un evento sísmico depende de su deformación inelástica. Esto requiere la comprensión del comportamiento </a:t>
            </a:r>
            <a:r>
              <a:rPr lang="es-ES" altLang="en-US" baseline="0" noProof="0" dirty="0" err="1"/>
              <a:t>histerético</a:t>
            </a:r>
            <a:r>
              <a:rPr lang="es-ES" altLang="en-US" baseline="0" noProof="0" dirty="0"/>
              <a:t> de los elementos estructurales.</a:t>
            </a:r>
            <a:endParaRPr lang="es-ES" altLang="en-US" noProof="0" dirty="0"/>
          </a:p>
        </p:txBody>
      </p:sp>
      <p:sp>
        <p:nvSpPr>
          <p:cNvPr id="69636" name="Slide Number Placeholder 3"/>
          <p:cNvSpPr>
            <a:spLocks noGrp="1"/>
          </p:cNvSpPr>
          <p:nvPr>
            <p:ph type="sldNum" sz="quarter" idx="5"/>
          </p:nvPr>
        </p:nvSpPr>
        <p:spPr/>
        <p:txBody>
          <a:bodyPr/>
          <a:lstStyle>
            <a:lvl1pPr defTabSz="882284" eaLnBrk="0" hangingPunct="0">
              <a:defRPr sz="2600">
                <a:solidFill>
                  <a:srgbClr val="00438D"/>
                </a:solidFill>
                <a:latin typeface="Arial" pitchFamily="34" charset="0"/>
              </a:defRPr>
            </a:lvl1pPr>
            <a:lvl2pPr marL="697481" indent="-268262" defTabSz="882284" eaLnBrk="0" hangingPunct="0">
              <a:defRPr sz="2600">
                <a:solidFill>
                  <a:srgbClr val="00438D"/>
                </a:solidFill>
                <a:latin typeface="Arial" pitchFamily="34" charset="0"/>
              </a:defRPr>
            </a:lvl2pPr>
            <a:lvl3pPr marL="1073048" indent="-214610" defTabSz="882284" eaLnBrk="0" hangingPunct="0">
              <a:defRPr sz="2600">
                <a:solidFill>
                  <a:srgbClr val="00438D"/>
                </a:solidFill>
                <a:latin typeface="Arial" pitchFamily="34" charset="0"/>
              </a:defRPr>
            </a:lvl3pPr>
            <a:lvl4pPr marL="1502268" indent="-214610" defTabSz="882284" eaLnBrk="0" hangingPunct="0">
              <a:defRPr sz="2600">
                <a:solidFill>
                  <a:srgbClr val="00438D"/>
                </a:solidFill>
                <a:latin typeface="Arial" pitchFamily="34" charset="0"/>
              </a:defRPr>
            </a:lvl4pPr>
            <a:lvl5pPr marL="1931487" indent="-214610" defTabSz="882284" eaLnBrk="0" hangingPunct="0">
              <a:defRPr sz="2600">
                <a:solidFill>
                  <a:srgbClr val="00438D"/>
                </a:solidFill>
                <a:latin typeface="Arial" pitchFamily="34" charset="0"/>
              </a:defRPr>
            </a:lvl5pPr>
            <a:lvl6pPr marL="2360706"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6pPr>
            <a:lvl7pPr marL="2789926"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7pPr>
            <a:lvl8pPr marL="3219145"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8pPr>
            <a:lvl9pPr marL="3648365"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2284" rtl="0" eaLnBrk="1" fontAlgn="auto" latinLnBrk="0" hangingPunct="1">
              <a:lnSpc>
                <a:spcPct val="100000"/>
              </a:lnSpc>
              <a:spcBef>
                <a:spcPts val="0"/>
              </a:spcBef>
              <a:spcAft>
                <a:spcPts val="0"/>
              </a:spcAft>
              <a:buClrTx/>
              <a:buSzTx/>
              <a:buFontTx/>
              <a:buNone/>
              <a:tabLst/>
              <a:defRPr/>
            </a:pPr>
            <a:fld id="{9DF464C5-36D4-439F-AA28-5034572FEC52}" type="slidenum">
              <a:rPr kumimoji="0" lang="en-GB"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2284"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425278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1493CB-4046-46AB-AF17-750713C4167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6504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p:spPr>
        <p:txBody>
          <a:bodyPr/>
          <a:lstStyle/>
          <a:p>
            <a:r>
              <a:rPr lang="es-ES" altLang="en-US" noProof="0" dirty="0"/>
              <a:t>Las uniones atornilladas se calculan de manera</a:t>
            </a:r>
            <a:r>
              <a:rPr lang="es-ES" altLang="en-US" baseline="0" noProof="0" dirty="0"/>
              <a:t> muy similar para los casos de acero al carbono o acero inoxidable. No obstante, se requieren expresiones especiales para la resistencia última debido a la alta ductilidad de los aceros inoxidables </a:t>
            </a:r>
            <a:r>
              <a:rPr lang="es-ES" altLang="en-US" baseline="0" noProof="0" dirty="0" err="1"/>
              <a:t>austeníticos</a:t>
            </a:r>
            <a:r>
              <a:rPr lang="es-ES" altLang="en-US" baseline="0" noProof="0" dirty="0"/>
              <a:t>.</a:t>
            </a:r>
            <a:endParaRPr lang="es-ES" altLang="en-US" noProof="0" dirty="0"/>
          </a:p>
          <a:p>
            <a:endParaRPr lang="es-ES" altLang="en-US" noProof="0" dirty="0"/>
          </a:p>
          <a:p>
            <a:r>
              <a:rPr lang="es-ES" altLang="en-US" noProof="0" dirty="0"/>
              <a:t>Hace falta una mayor claridad a la hora de definir</a:t>
            </a:r>
            <a:r>
              <a:rPr lang="es-ES" altLang="en-US" baseline="0" noProof="0" dirty="0"/>
              <a:t> la capacidad resistente de los tornillos de acero inoxidable. Mientras que la curva carga-deformación de las uniones de acero al carbono se allana cuando se alcanza y desarrolla la plastificación, para las uniones de acero inoxidable esta curva continúa creciendo considerablemente debido al endurecimiento por deformación.</a:t>
            </a:r>
            <a:endParaRPr lang="es-ES" altLang="en-US" noProof="0" dirty="0"/>
          </a:p>
          <a:p>
            <a:endParaRPr lang="en-US" altLang="en-US" dirty="0"/>
          </a:p>
          <a:p>
            <a:r>
              <a:rPr lang="es-ES" altLang="en-US" noProof="0" dirty="0"/>
              <a:t>El</a:t>
            </a:r>
            <a:r>
              <a:rPr lang="es-ES" altLang="en-US" baseline="0" noProof="0" dirty="0"/>
              <a:t> Eurocódigo define por lo tanto una capacidad resistente en función de una resistencia última reducida</a:t>
            </a:r>
            <a:r>
              <a:rPr lang="en-GB" altLang="en-US" dirty="0"/>
              <a:t>, </a:t>
            </a:r>
            <a:r>
              <a:rPr lang="en-GB" altLang="en-US" i="0" dirty="0" err="1"/>
              <a:t>f</a:t>
            </a:r>
            <a:r>
              <a:rPr lang="en-GB" altLang="en-US" i="0" baseline="-25000" dirty="0" err="1"/>
              <a:t>u,red</a:t>
            </a:r>
            <a:r>
              <a:rPr lang="en-GB" altLang="en-US" i="0" baseline="-25000" dirty="0"/>
              <a:t> ,</a:t>
            </a:r>
            <a:r>
              <a:rPr lang="en-GB" altLang="en-US" i="1" baseline="-25000" dirty="0"/>
              <a:t> </a:t>
            </a:r>
            <a:r>
              <a:rPr lang="es-ES" altLang="en-US" i="0" baseline="0" noProof="0" dirty="0"/>
              <a:t>en oposición a la </a:t>
            </a:r>
            <a:r>
              <a:rPr lang="es-ES" altLang="en-US" baseline="0" noProof="0" dirty="0"/>
              <a:t>resistencia última utilizada para el acero al carbono</a:t>
            </a:r>
            <a:r>
              <a:rPr lang="en-GB" altLang="en-US" baseline="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4DC344-9B70-4C0A-AFDA-8EB204FB661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05959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lvl1pPr defTabSz="882284" eaLnBrk="0" hangingPunct="0">
              <a:defRPr sz="2600">
                <a:solidFill>
                  <a:srgbClr val="00438D"/>
                </a:solidFill>
                <a:latin typeface="Arial" pitchFamily="34" charset="0"/>
              </a:defRPr>
            </a:lvl1pPr>
            <a:lvl2pPr marL="697481" indent="-268262" defTabSz="882284" eaLnBrk="0" hangingPunct="0">
              <a:defRPr sz="2600">
                <a:solidFill>
                  <a:srgbClr val="00438D"/>
                </a:solidFill>
                <a:latin typeface="Arial" pitchFamily="34" charset="0"/>
              </a:defRPr>
            </a:lvl2pPr>
            <a:lvl3pPr marL="1073048" indent="-214610" defTabSz="882284" eaLnBrk="0" hangingPunct="0">
              <a:defRPr sz="2600">
                <a:solidFill>
                  <a:srgbClr val="00438D"/>
                </a:solidFill>
                <a:latin typeface="Arial" pitchFamily="34" charset="0"/>
              </a:defRPr>
            </a:lvl3pPr>
            <a:lvl4pPr marL="1502268" indent="-214610" defTabSz="882284" eaLnBrk="0" hangingPunct="0">
              <a:defRPr sz="2600">
                <a:solidFill>
                  <a:srgbClr val="00438D"/>
                </a:solidFill>
                <a:latin typeface="Arial" pitchFamily="34" charset="0"/>
              </a:defRPr>
            </a:lvl4pPr>
            <a:lvl5pPr marL="1931487" indent="-214610" defTabSz="882284" eaLnBrk="0" hangingPunct="0">
              <a:defRPr sz="2600">
                <a:solidFill>
                  <a:srgbClr val="00438D"/>
                </a:solidFill>
                <a:latin typeface="Arial" pitchFamily="34" charset="0"/>
              </a:defRPr>
            </a:lvl5pPr>
            <a:lvl6pPr marL="2360706"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6pPr>
            <a:lvl7pPr marL="2789926"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7pPr>
            <a:lvl8pPr marL="3219145"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8pPr>
            <a:lvl9pPr marL="3648365" indent="-214610" defTabSz="882284" eaLnBrk="0" fontAlgn="base" hangingPunct="0">
              <a:spcBef>
                <a:spcPct val="20000"/>
              </a:spcBef>
              <a:spcAft>
                <a:spcPct val="0"/>
              </a:spcAft>
              <a:buClr>
                <a:srgbClr val="D4852E"/>
              </a:buClr>
              <a:buChar char="•"/>
              <a:defRPr sz="2600">
                <a:solidFill>
                  <a:srgbClr val="00438D"/>
                </a:solidFill>
                <a:latin typeface="Arial" pitchFamily="34" charset="0"/>
              </a:defRPr>
            </a:lvl9pPr>
          </a:lstStyle>
          <a:p>
            <a:pPr marL="0" marR="0" lvl="0" indent="0" algn="r" defTabSz="882284" rtl="0" eaLnBrk="1" fontAlgn="auto" latinLnBrk="0" hangingPunct="1">
              <a:lnSpc>
                <a:spcPct val="100000"/>
              </a:lnSpc>
              <a:spcBef>
                <a:spcPts val="0"/>
              </a:spcBef>
              <a:spcAft>
                <a:spcPts val="0"/>
              </a:spcAft>
              <a:buClrTx/>
              <a:buSzTx/>
              <a:buFontTx/>
              <a:buNone/>
              <a:tabLst/>
              <a:defRPr/>
            </a:pPr>
            <a:fld id="{6703A74D-4F13-4611-83DD-8F77A44AA26E}" type="slidenum">
              <a:rPr kumimoji="0" lang="en-GB"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882284"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r>
              <a:rPr lang="es-ES" altLang="en-US" noProof="0" dirty="0"/>
              <a:t>Los tornillos</a:t>
            </a:r>
            <a:r>
              <a:rPr lang="es-ES" altLang="en-US" baseline="0" noProof="0" dirty="0"/>
              <a:t> </a:t>
            </a:r>
            <a:r>
              <a:rPr lang="es-ES" altLang="en-US" i="0" baseline="0" noProof="0" dirty="0"/>
              <a:t>de acero inoxidable pueden usarse como tornillos pretensados siempre que se empleen técnicas de tesado adecuadas. Si los tornillos de acero inoxidable se encuentran altamente apretados, el gripado puede ser un problema. </a:t>
            </a:r>
            <a:r>
              <a:rPr lang="es-ES" altLang="en-US" i="0" noProof="0" dirty="0">
                <a:solidFill>
                  <a:srgbClr val="FF0000"/>
                </a:solidFill>
              </a:rPr>
              <a:t>Cuando se aplica el par de fuerzas</a:t>
            </a:r>
            <a:r>
              <a:rPr lang="es-ES" altLang="en-US" i="0" baseline="0" noProof="0" dirty="0">
                <a:solidFill>
                  <a:srgbClr val="FF0000"/>
                </a:solidFill>
              </a:rPr>
              <a:t> del pretensado, debería tenerse en cuenta la relajación del acero en el tiempo. Las uniones no deben ser diseñadas como resistentes al deslizamiento en estado límite de servicio ni estado límite último a no ser que pueda demostrarse mediante ensayos la aceptabilidad de los tornillos para cada aplicación particular. Los coeficientes al deslizamiento de las superficies de contacto de acero inoxidable deben ser inferiores que para superficies equivalentes de acero al carbono.</a:t>
            </a:r>
            <a:endParaRPr lang="es-ES" altLang="en-US" i="1" noProof="0" dirty="0">
              <a:solidFill>
                <a:srgbClr val="FF0000"/>
              </a:solidFill>
            </a:endParaRPr>
          </a:p>
        </p:txBody>
      </p:sp>
    </p:spTree>
    <p:extLst>
      <p:ext uri="{BB962C8B-B14F-4D97-AF65-F5344CB8AC3E}">
        <p14:creationId xmlns:p14="http://schemas.microsoft.com/office/powerpoint/2010/main" val="30299731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r>
              <a:rPr lang="es-ES" altLang="en-US" noProof="0" dirty="0"/>
              <a:t>El acero inoxidable puede soldarse de la misma manera que el acero</a:t>
            </a:r>
            <a:r>
              <a:rPr lang="es-ES" altLang="en-US" baseline="0" noProof="0" dirty="0"/>
              <a:t> al carbono.</a:t>
            </a:r>
          </a:p>
          <a:p>
            <a:endParaRPr lang="es-ES" altLang="en-US" baseline="0" noProof="0" dirty="0"/>
          </a:p>
          <a:p>
            <a:r>
              <a:rPr lang="es-ES" altLang="en-US" baseline="0" noProof="0" dirty="0"/>
              <a:t>Resulta esencial que las soldaduras se realicen siguiendo procedimiento adecuados, incluyendo materiales de aportación adecuados con soldadores cualificados. Esto es vital no sólo para garantizar la resistencia de la soldadura y obtener la soldadura definida, sino para mantener la resistencia a la corrosión de la soldadura y el material circundante. Debe notarse que las mayores distorsiones por soldadura están asociados a los grados </a:t>
            </a:r>
            <a:r>
              <a:rPr lang="es-ES" altLang="en-US" baseline="0" noProof="0" dirty="0" err="1"/>
              <a:t>austeníticos</a:t>
            </a:r>
            <a:r>
              <a:rPr lang="es-ES" altLang="en-US" baseline="0" noProof="0" dirty="0"/>
              <a:t> de acero inoxidable más que a aceros al carbono. </a:t>
            </a:r>
          </a:p>
          <a:p>
            <a:endParaRPr lang="en-US" altLang="en-US" baseline="0" dirty="0"/>
          </a:p>
          <a:p>
            <a:r>
              <a:rPr lang="es-ES" altLang="en-US" noProof="0" dirty="0"/>
              <a:t>Una</a:t>
            </a:r>
            <a:r>
              <a:rPr lang="es-ES" altLang="en-US" baseline="0" noProof="0" dirty="0"/>
              <a:t> cuestión habitual es si el acero inoxidable puede soldarse al acero al carbono. Es posible realizar dicha unión, siempre que se escoja el material de aportación adecuado.</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141A5-1890-43D3-A9CC-9ED892E7BC8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82023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p:spPr>
        <p:txBody>
          <a:bodyPr/>
          <a:lstStyle/>
          <a:p>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7522A-0BEB-4D9B-9C7E-6543CF3049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48848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r>
              <a:rPr lang="es-ES" altLang="en-US" noProof="0" dirty="0"/>
              <a:t>Existe una</a:t>
            </a:r>
            <a:r>
              <a:rPr lang="es-ES" altLang="en-US" baseline="0" noProof="0" dirty="0"/>
              <a:t> amplia gama de herramientas que proporcionan instrucciones adicionales para el </a:t>
            </a:r>
            <a:r>
              <a:rPr lang="es-ES" altLang="en-US" b="0" baseline="0" noProof="0" dirty="0"/>
              <a:t>diseño</a:t>
            </a:r>
            <a:r>
              <a:rPr lang="es-ES" altLang="en-US" baseline="0" noProof="0" dirty="0"/>
              <a:t> del acero inoxidable.</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4F6D4-EBAC-4A2B-B01E-9004BF0720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422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es-ES" altLang="en-US" noProof="0" dirty="0"/>
              <a:t>Esta presentación</a:t>
            </a:r>
            <a:r>
              <a:rPr lang="es-ES" altLang="en-US" baseline="0" noProof="0" dirty="0"/>
              <a:t> trata sobre uso del acero inoxidable como material estructural y sus aplicaciones en la ingeniería civil. Proporciona directrices para su diseño. Ésta es la segunda de dos presentaciones: la primera proporciona una visión general del acero inoxidable y los aspectos a considerar durante el proyecto. A lo largo de la presentación, el acero inoxidable se comparará con el acero al carbono estructural.</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9155E-FDCF-4D20-BDED-7308C89046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31217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p:spPr>
        <p:txBody>
          <a:bodyPr/>
          <a:lstStyle/>
          <a:p>
            <a:r>
              <a:rPr lang="es-ES" altLang="en-US" noProof="0" dirty="0"/>
              <a:t>Este es el portal del SCI</a:t>
            </a:r>
            <a:r>
              <a:rPr lang="es-ES" altLang="en-US" baseline="0" noProof="0" dirty="0"/>
              <a:t> (Steel </a:t>
            </a:r>
            <a:r>
              <a:rPr lang="es-ES" altLang="en-US" baseline="0" noProof="0" dirty="0" err="1"/>
              <a:t>Construction</a:t>
            </a:r>
            <a:r>
              <a:rPr lang="es-ES" altLang="en-US" baseline="0" noProof="0" dirty="0"/>
              <a:t> </a:t>
            </a:r>
            <a:r>
              <a:rPr lang="es-ES" altLang="en-US" baseline="0" noProof="0" dirty="0" err="1"/>
              <a:t>Institute</a:t>
            </a:r>
            <a:r>
              <a:rPr lang="es-ES" altLang="en-US" baseline="0" noProof="0" dirty="0"/>
              <a:t>) que da acceso a varios recursos relativos a la aplicación del acero inoxidable en la construcción.</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6C3C1-9DB3-4925-9458-E614ED4208A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24563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r>
              <a:rPr lang="es-ES" altLang="en-US" noProof="0" dirty="0"/>
              <a:t>El Centro</a:t>
            </a:r>
            <a:r>
              <a:rPr lang="es-ES" altLang="en-US" baseline="0" noProof="0" dirty="0"/>
              <a:t> de Información para el uso del acero inoxidable en la construcción es un excelente punto de convergencia para obtener toda la información necesaria para </a:t>
            </a:r>
            <a:r>
              <a:rPr lang="es-ES" altLang="en-US" b="0" baseline="0" noProof="0" dirty="0"/>
              <a:t>el proyecto </a:t>
            </a:r>
            <a:r>
              <a:rPr lang="es-ES" altLang="en-US" baseline="0" noProof="0" dirty="0"/>
              <a:t>de estructuras de acero inoxidable. </a:t>
            </a:r>
            <a:endParaRPr lang="es-ES" altLang="en-US" noProof="0" dirty="0"/>
          </a:p>
          <a:p>
            <a:endParaRPr lang="en-GB" altLang="en-US" dirty="0"/>
          </a:p>
          <a:p>
            <a:r>
              <a:rPr lang="es-ES" altLang="en-US" noProof="0" dirty="0"/>
              <a:t>La</a:t>
            </a:r>
            <a:r>
              <a:rPr lang="es-ES" altLang="en-US" baseline="0" noProof="0" dirty="0"/>
              <a:t> página web incluye enlaces a diferentes sitios donde pueden encontrarse diversos recursos en diferentes idiomas</a:t>
            </a:r>
            <a:r>
              <a:rPr lang="en-GB" altLang="en-US" baseline="0" dirty="0"/>
              <a:t>. </a:t>
            </a:r>
            <a:r>
              <a:rPr lang="es-ES" altLang="en-US" baseline="0" noProof="0" dirty="0"/>
              <a:t>Los enlaces a varios de los recursos empleados en esta presentación pueden hallarse en el apartado</a:t>
            </a:r>
            <a:r>
              <a:rPr lang="en-GB" altLang="en-US" baseline="0" dirty="0"/>
              <a:t> </a:t>
            </a:r>
            <a:r>
              <a:rPr lang="en-US" altLang="en-US" dirty="0"/>
              <a:t> ‘</a:t>
            </a:r>
            <a:r>
              <a:rPr lang="es-ES" altLang="en-US" noProof="0" dirty="0" err="1"/>
              <a:t>Codes</a:t>
            </a:r>
            <a:r>
              <a:rPr lang="es-ES" altLang="en-US" noProof="0" dirty="0"/>
              <a:t> and </a:t>
            </a:r>
            <a:r>
              <a:rPr lang="es-ES" altLang="en-US" noProof="0" dirty="0" err="1"/>
              <a:t>Standards</a:t>
            </a:r>
            <a:r>
              <a:rPr lang="es-ES" altLang="en-US" noProof="0" dirty="0"/>
              <a:t>’</a:t>
            </a:r>
            <a:r>
              <a:rPr lang="en-US" altLang="en-US" dirty="0"/>
              <a:t> (</a:t>
            </a:r>
            <a:r>
              <a:rPr lang="es-ES" altLang="en-US" noProof="0" dirty="0"/>
              <a:t>Códigos</a:t>
            </a:r>
            <a:r>
              <a:rPr lang="es-ES" altLang="en-US" baseline="0" noProof="0" dirty="0"/>
              <a:t> y Normas)</a:t>
            </a:r>
            <a:r>
              <a:rPr lang="es-ES" altLang="en-US" noProof="0" dirty="0"/>
              <a:t>.</a:t>
            </a:r>
            <a:r>
              <a:rPr lang="es-ES" altLang="en-US" baseline="0" noProof="0" dirty="0"/>
              <a:t> La página web también proporciona información adicional, incluyendo algunos casos de estudio</a:t>
            </a:r>
            <a:r>
              <a:rPr lang="en-US" altLang="en-US" baseline="0" dirty="0"/>
              <a:t>.</a:t>
            </a:r>
            <a:endParaRPr lang="en-GB" altLang="en-US" baseline="0" dirty="0"/>
          </a:p>
          <a:p>
            <a:endParaRPr lang="en-GB" altLang="en-US" dirty="0"/>
          </a:p>
          <a:p>
            <a:endParaRPr lang="en-US" altLang="en-US" dirty="0"/>
          </a:p>
          <a:p>
            <a:endParaRPr lang="en-GB"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ED81-2C31-4D08-8BFA-9789C625A21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66545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p:spPr>
        <p:txBody>
          <a:bodyPr/>
          <a:lstStyle/>
          <a:p>
            <a:r>
              <a:rPr lang="es-ES" altLang="en-US" noProof="0" dirty="0"/>
              <a:t>Hay</a:t>
            </a:r>
            <a:r>
              <a:rPr lang="es-ES" altLang="en-US" baseline="0" noProof="0" dirty="0"/>
              <a:t> disponibles 12 casos de estudio que ilustran un amplio abanico de aplicaciones estructurales del acero inoxidable en puentes, edificación, estructuras offshore, etc. Estos casos describen el procedimiento de elección del grado de acero inoxidable, las bases de diseño y cálculo consideradas, las especificaciones y los aspectos más importantes de fabricación e instalación.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95AA3-0013-4E19-B80D-4B4A0BE0596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38625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p:spPr>
        <p:txBody>
          <a:bodyPr/>
          <a:lstStyle/>
          <a:p>
            <a:r>
              <a:rPr lang="es-ES" altLang="en-US" noProof="0" dirty="0"/>
              <a:t>El</a:t>
            </a:r>
            <a:r>
              <a:rPr lang="es-ES" altLang="en-US" baseline="0" noProof="0" dirty="0"/>
              <a:t> Manual de Diseño </a:t>
            </a:r>
            <a:r>
              <a:rPr lang="es-ES" altLang="en-US" noProof="0" dirty="0"/>
              <a:t>‘</a:t>
            </a:r>
            <a:r>
              <a:rPr lang="es-ES" altLang="en-US" noProof="0" dirty="0" err="1"/>
              <a:t>Design</a:t>
            </a:r>
            <a:r>
              <a:rPr lang="es-ES" altLang="en-US" noProof="0" dirty="0"/>
              <a:t> Manual </a:t>
            </a:r>
            <a:r>
              <a:rPr lang="es-ES" altLang="en-US" noProof="0" dirty="0" err="1"/>
              <a:t>for</a:t>
            </a:r>
            <a:r>
              <a:rPr lang="es-ES" altLang="en-US" noProof="0" dirty="0"/>
              <a:t> </a:t>
            </a:r>
            <a:r>
              <a:rPr lang="es-ES" altLang="en-US" noProof="0" dirty="0" err="1"/>
              <a:t>Structural</a:t>
            </a:r>
            <a:r>
              <a:rPr lang="es-ES" altLang="en-US" noProof="0" dirty="0"/>
              <a:t> </a:t>
            </a:r>
            <a:r>
              <a:rPr lang="es-ES" altLang="en-US" noProof="0" dirty="0" err="1"/>
              <a:t>Stainless</a:t>
            </a:r>
            <a:r>
              <a:rPr lang="es-ES" altLang="en-US" noProof="0" dirty="0"/>
              <a:t> Steel’</a:t>
            </a:r>
            <a:r>
              <a:rPr lang="es-ES" altLang="en-US" baseline="0" noProof="0" dirty="0"/>
              <a:t>, actualmente en su tercera edición, es un manual para el diseño del acero inoxidable estructural de acuerdo con </a:t>
            </a:r>
            <a:r>
              <a:rPr lang="es-ES" altLang="en-US" noProof="0" dirty="0"/>
              <a:t>EN 1993-1-4. El manual incluye</a:t>
            </a:r>
            <a:r>
              <a:rPr lang="es-ES" altLang="en-US" baseline="0" noProof="0" dirty="0"/>
              <a:t> tanto guías generales como una amplia selección de ejemplos de diseño. Se ha añadido también un apartado de comentarios que describe de manera concisa los diferentes trabajos de investigación en los que la guía se ha basado.</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E6662-003D-4427-BD38-62B56FD529F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12191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p:spPr>
        <p:txBody>
          <a:bodyPr/>
          <a:lstStyle/>
          <a:p>
            <a:r>
              <a:rPr lang="es-ES" altLang="en-US" noProof="0" dirty="0"/>
              <a:t>En resumen, el acero inoxidable puede proporcionar</a:t>
            </a:r>
            <a:r>
              <a:rPr lang="es-ES" altLang="en-US" baseline="0" noProof="0" dirty="0"/>
              <a:t> una solución de agradable apariencia y coste razonable cuando sus características únicas se consideran adecuadamente. El diseño en acero inoxidable no es muy diferente del diseño en acero al carbono, aunque deban considerarse algunos límites de abolladura y curvas de pandeo diferentes. Existe una gran cantidad de recursos gratuitos que pueden ayudar al proyectista a realizar diseños en acero inoxidable. </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B0E38-231B-4D3E-9577-9C1A47BB244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55984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1493CB-4046-46AB-AF17-750713C4167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3831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p:spPr>
        <p:txBody>
          <a:bodyPr/>
          <a:lstStyle/>
          <a:p>
            <a:r>
              <a:rPr lang="es-ES" altLang="en-US" noProof="0" dirty="0"/>
              <a:t>Muchas gracias por su</a:t>
            </a:r>
            <a:r>
              <a:rPr lang="es-ES" altLang="en-US" baseline="0" noProof="0" dirty="0"/>
              <a:t> atención.</a:t>
            </a:r>
            <a:endParaRPr lang="es-ES" alt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BC989-4884-49A4-9BB3-76B2CB64593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414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s-ES_tradnl" noProof="0" dirty="0"/>
              <a:t>OBJETIVO: proporcionar</a:t>
            </a:r>
            <a:r>
              <a:rPr lang="es-ES_tradnl" baseline="0" noProof="0" dirty="0"/>
              <a:t> una visión global de posibles aplicaciones estructurales.</a:t>
            </a:r>
            <a:endParaRPr lang="es-ES_tradnl" noProof="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1493CB-4046-46AB-AF17-750713C4167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0446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dirty="0"/>
          </a:p>
        </p:txBody>
      </p:sp>
    </p:spTree>
    <p:extLst>
      <p:ext uri="{BB962C8B-B14F-4D97-AF65-F5344CB8AC3E}">
        <p14:creationId xmlns:p14="http://schemas.microsoft.com/office/powerpoint/2010/main" val="2310921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fr-FR" dirty="0"/>
              <a:t>Architekt Johan Otto von Spreckelsen (*)</a:t>
            </a:r>
          </a:p>
          <a:p>
            <a:r>
              <a:rPr lang="de-DE" altLang="fr-FR" dirty="0"/>
              <a:t>ADP / P. Andreu / F. Deslaugiers</a:t>
            </a:r>
          </a:p>
          <a:p>
            <a:r>
              <a:rPr lang="de-DE" altLang="fr-FR" dirty="0"/>
              <a:t>110 m hoch, 35 Geschosse</a:t>
            </a:r>
          </a:p>
          <a:p>
            <a:r>
              <a:rPr lang="de-DE" altLang="fr-FR" dirty="0"/>
              <a:t>Nord-/Südflügen 19 m dick</a:t>
            </a:r>
          </a:p>
        </p:txBody>
      </p:sp>
    </p:spTree>
    <p:extLst>
      <p:ext uri="{BB962C8B-B14F-4D97-AF65-F5344CB8AC3E}">
        <p14:creationId xmlns:p14="http://schemas.microsoft.com/office/powerpoint/2010/main" val="2766075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4094741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3759778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2610475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1279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37314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03313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33898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16729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68313" y="179388"/>
            <a:ext cx="8231187" cy="116998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68313" y="17732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59313" y="1773238"/>
            <a:ext cx="4038600" cy="4525962"/>
          </a:xfrm>
        </p:spPr>
        <p:txBody>
          <a:bodyPr/>
          <a:lstStyle/>
          <a:p>
            <a:pPr lvl="0"/>
            <a:endParaRPr lang="en-GB" noProof="0"/>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5853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33071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60461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3362676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68313" y="179388"/>
            <a:ext cx="8231187" cy="1169987"/>
          </a:xfrm>
        </p:spPr>
        <p:txBody>
          <a:bodyPr/>
          <a:lstStyle/>
          <a:p>
            <a:r>
              <a:rPr lang="en-US"/>
              <a:t>Click to edit Master title style</a:t>
            </a:r>
            <a:endParaRPr lang="en-GB"/>
          </a:p>
        </p:txBody>
      </p:sp>
      <p:sp>
        <p:nvSpPr>
          <p:cNvPr id="3" name="Chart Placeholder 2"/>
          <p:cNvSpPr>
            <a:spLocks noGrp="1"/>
          </p:cNvSpPr>
          <p:nvPr>
            <p:ph type="chart" idx="1"/>
          </p:nvPr>
        </p:nvSpPr>
        <p:spPr>
          <a:xfrm>
            <a:off x="468313" y="1773238"/>
            <a:ext cx="8229600" cy="4525962"/>
          </a:xfrm>
        </p:spPr>
        <p:txBody>
          <a:bodyPr/>
          <a:lstStyle/>
          <a:p>
            <a:pPr lvl="0"/>
            <a:endParaRPr lang="en-GB" noProof="0"/>
          </a:p>
        </p:txBody>
      </p:sp>
      <p:sp>
        <p:nvSpPr>
          <p:cNvPr id="4"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9583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76034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68313" y="179388"/>
            <a:ext cx="8231187" cy="1169987"/>
          </a:xfrm>
        </p:spPr>
        <p:txBody>
          <a:bodyPr/>
          <a:lstStyle/>
          <a:p>
            <a:r>
              <a:rPr lang="en-US"/>
              <a:t>Click to edit Master title style</a:t>
            </a:r>
            <a:endParaRPr lang="en-GB"/>
          </a:p>
        </p:txBody>
      </p:sp>
      <p:sp>
        <p:nvSpPr>
          <p:cNvPr id="3" name="Table Placeholder 2"/>
          <p:cNvSpPr>
            <a:spLocks noGrp="1"/>
          </p:cNvSpPr>
          <p:nvPr>
            <p:ph type="tbl" idx="1"/>
          </p:nvPr>
        </p:nvSpPr>
        <p:spPr>
          <a:xfrm>
            <a:off x="468313" y="1773238"/>
            <a:ext cx="8229600" cy="4525962"/>
          </a:xfrm>
        </p:spPr>
        <p:txBody>
          <a:bodyPr/>
          <a:lstStyle/>
          <a:p>
            <a:pPr lvl="0"/>
            <a:endParaRPr lang="en-GB" noProof="0"/>
          </a:p>
        </p:txBody>
      </p:sp>
      <p:sp>
        <p:nvSpPr>
          <p:cNvPr id="4"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6725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282349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176861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3709085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2555419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2888721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623849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Tree>
    <p:extLst>
      <p:ext uri="{BB962C8B-B14F-4D97-AF65-F5344CB8AC3E}">
        <p14:creationId xmlns:p14="http://schemas.microsoft.com/office/powerpoint/2010/main" val="4002241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userDrawn="1"/>
        </p:nvSpPr>
        <p:spPr>
          <a:xfrm>
            <a:off x="8928000" y="0"/>
            <a:ext cx="216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es-ES_tradnl" sz="1600" noProof="0" dirty="0"/>
              <a:t>Acero inoxidable estructural</a:t>
            </a:r>
          </a:p>
        </p:txBody>
      </p:sp>
      <p:sp>
        <p:nvSpPr>
          <p:cNvPr id="9" name="TextBox 8"/>
          <p:cNvSpPr txBox="1"/>
          <p:nvPr userDrawn="1"/>
        </p:nvSpPr>
        <p:spPr>
          <a:xfrm>
            <a:off x="8856520" y="6669360"/>
            <a:ext cx="396000" cy="360000"/>
          </a:xfrm>
          <a:prstGeom prst="rect">
            <a:avLst/>
          </a:prstGeom>
          <a:noFill/>
        </p:spPr>
        <p:txBody>
          <a:bodyPr wrap="square" rtlCol="0">
            <a:spAutoFit/>
          </a:bodyPr>
          <a:lstStyle/>
          <a:p>
            <a:pPr algn="ctr"/>
            <a:fld id="{4E829B8C-DC59-4CBF-96F4-512DDC1FED4E}" type="slidenum">
              <a:rPr lang="en-GB" sz="1200" smtClean="0">
                <a:solidFill>
                  <a:schemeClr val="bg1"/>
                </a:solidFill>
              </a:rPr>
              <a:pPr algn="ctr"/>
              <a:t>‹#›</a:t>
            </a:fld>
            <a:endParaRPr lang="en-GB" sz="1200" dirty="0">
              <a:solidFill>
                <a:schemeClr val="bg1"/>
              </a:solidFill>
            </a:endParaRPr>
          </a:p>
        </p:txBody>
      </p:sp>
    </p:spTree>
    <p:extLst>
      <p:ext uri="{BB962C8B-B14F-4D97-AF65-F5344CB8AC3E}">
        <p14:creationId xmlns:p14="http://schemas.microsoft.com/office/powerpoint/2010/main" val="725280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0070C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noProof="0" dirty="0"/>
              <a:t>Click to </a:t>
            </a:r>
            <a:r>
              <a:rPr lang="es-ES_tradnl" noProof="0" dirty="0" err="1"/>
              <a:t>edit</a:t>
            </a:r>
            <a:r>
              <a:rPr lang="es-ES_tradnl" noProof="0" dirty="0"/>
              <a:t> Master </a:t>
            </a:r>
            <a:r>
              <a:rPr lang="es-ES_tradnl" noProof="0" dirty="0" err="1"/>
              <a:t>title</a:t>
            </a:r>
            <a:r>
              <a:rPr lang="es-ES_tradnl" noProof="0" dirty="0"/>
              <a:t> </a:t>
            </a:r>
            <a:r>
              <a:rPr lang="es-ES_tradnl" noProof="0" dirty="0" err="1"/>
              <a:t>style</a:t>
            </a:r>
            <a:endParaRPr lang="es-ES_tradnl" noProof="0" dirty="0"/>
          </a:p>
        </p:txBody>
      </p:sp>
      <p:sp>
        <p:nvSpPr>
          <p:cNvPr id="3" name="Text Placeholder 2"/>
          <p:cNvSpPr>
            <a:spLocks noGrp="1"/>
          </p:cNvSpPr>
          <p:nvPr>
            <p:ph type="body" idx="1"/>
          </p:nvPr>
        </p:nvSpPr>
        <p:spPr>
          <a:xfrm>
            <a:off x="457200" y="1600200"/>
            <a:ext cx="8229600" cy="4925144"/>
          </a:xfrm>
          <a:prstGeom prst="rect">
            <a:avLst/>
          </a:prstGeom>
        </p:spPr>
        <p:txBody>
          <a:bodyPr vert="horz" lIns="91440" tIns="45720" rIns="91440" bIns="45720" rtlCol="0">
            <a:normAutofit/>
          </a:bodyPr>
          <a:lstStyle/>
          <a:p>
            <a:pPr lvl="0"/>
            <a:r>
              <a:rPr lang="es-ES_tradnl" noProof="0" dirty="0"/>
              <a:t>Click to </a:t>
            </a:r>
            <a:r>
              <a:rPr lang="es-ES_tradnl" noProof="0" dirty="0" err="1"/>
              <a:t>edit</a:t>
            </a:r>
            <a:r>
              <a:rPr lang="es-ES_tradnl" noProof="0" dirty="0"/>
              <a:t> Master </a:t>
            </a:r>
            <a:r>
              <a:rPr lang="es-ES_tradnl" noProof="0" dirty="0" err="1"/>
              <a:t>text</a:t>
            </a:r>
            <a:r>
              <a:rPr lang="es-ES_tradnl" noProof="0" dirty="0"/>
              <a:t> </a:t>
            </a:r>
            <a:r>
              <a:rPr lang="es-ES_tradnl" noProof="0" dirty="0" err="1"/>
              <a:t>styles</a:t>
            </a:r>
            <a:endParaRPr lang="es-ES_tradnl" noProof="0" dirty="0"/>
          </a:p>
          <a:p>
            <a:pPr lvl="1"/>
            <a:r>
              <a:rPr lang="es-ES_tradnl" noProof="0" dirty="0" err="1"/>
              <a:t>Second</a:t>
            </a:r>
            <a:r>
              <a:rPr lang="es-ES_tradnl" noProof="0" dirty="0"/>
              <a:t> </a:t>
            </a:r>
            <a:r>
              <a:rPr lang="es-ES_tradnl" noProof="0" dirty="0" err="1"/>
              <a:t>level</a:t>
            </a:r>
            <a:endParaRPr lang="es-ES_tradnl" noProof="0" dirty="0"/>
          </a:p>
          <a:p>
            <a:pPr lvl="2"/>
            <a:r>
              <a:rPr lang="es-ES_tradnl" noProof="0" dirty="0" err="1"/>
              <a:t>Third</a:t>
            </a:r>
            <a:r>
              <a:rPr lang="es-ES_tradnl" noProof="0" dirty="0"/>
              <a:t> </a:t>
            </a:r>
            <a:r>
              <a:rPr lang="es-ES_tradnl" noProof="0" dirty="0" err="1"/>
              <a:t>level</a:t>
            </a:r>
            <a:endParaRPr lang="es-ES_tradnl" noProof="0" dirty="0"/>
          </a:p>
          <a:p>
            <a:pPr lvl="3"/>
            <a:r>
              <a:rPr lang="es-ES_tradnl" noProof="0" dirty="0" err="1"/>
              <a:t>Fourth</a:t>
            </a:r>
            <a:r>
              <a:rPr lang="es-ES_tradnl" noProof="0" dirty="0"/>
              <a:t> </a:t>
            </a:r>
            <a:r>
              <a:rPr lang="es-ES_tradnl" noProof="0" dirty="0" err="1"/>
              <a:t>level</a:t>
            </a:r>
            <a:endParaRPr lang="es-ES_tradnl" noProof="0" dirty="0"/>
          </a:p>
          <a:p>
            <a:pPr lvl="4"/>
            <a:r>
              <a:rPr lang="es-ES_tradnl" noProof="0" dirty="0" err="1"/>
              <a:t>Fifth</a:t>
            </a:r>
            <a:r>
              <a:rPr lang="es-ES_tradnl" noProof="0" dirty="0"/>
              <a:t> </a:t>
            </a:r>
            <a:r>
              <a:rPr lang="es-ES_tradnl" noProof="0" dirty="0" err="1"/>
              <a:t>level</a:t>
            </a:r>
            <a:endParaRPr lang="es-ES_tradnl" noProof="0" dirty="0"/>
          </a:p>
        </p:txBody>
      </p:sp>
      <p:sp>
        <p:nvSpPr>
          <p:cNvPr id="6" name="Slide Number Placeholder 5"/>
          <p:cNvSpPr>
            <a:spLocks noGrp="1"/>
          </p:cNvSpPr>
          <p:nvPr>
            <p:ph type="sldNum" sz="quarter" idx="4"/>
          </p:nvPr>
        </p:nvSpPr>
        <p:spPr>
          <a:xfrm>
            <a:off x="8820472" y="6597352"/>
            <a:ext cx="396000" cy="365125"/>
          </a:xfrm>
          <a:prstGeom prst="rect">
            <a:avLst/>
          </a:prstGeom>
        </p:spPr>
        <p:txBody>
          <a:bodyPr vert="horz" lIns="91440" tIns="45720" rIns="91440" bIns="45720" rtlCol="0" anchor="ctr"/>
          <a:lstStyle>
            <a:lvl1pPr algn="r">
              <a:defRPr sz="1200">
                <a:solidFill>
                  <a:schemeClr val="bg1"/>
                </a:solidFill>
              </a:defRPr>
            </a:lvl1pPr>
          </a:lstStyle>
          <a:p>
            <a:fld id="{5AF66AA0-E37C-4065-8BE7-D4086C065B53}" type="slidenum">
              <a:rPr lang="fr-BE" smtClean="0"/>
              <a:pPr/>
              <a:t>‹#›</a:t>
            </a:fld>
            <a:endParaRPr lang="fr-BE"/>
          </a:p>
        </p:txBody>
      </p:sp>
      <p:sp>
        <p:nvSpPr>
          <p:cNvPr id="7" name="Rectangle 6"/>
          <p:cNvSpPr/>
          <p:nvPr/>
        </p:nvSpPr>
        <p:spPr>
          <a:xfrm>
            <a:off x="8928000" y="0"/>
            <a:ext cx="216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es-ES_tradnl" sz="1600" noProof="0" dirty="0"/>
              <a:t>Acero inoxidable estructural</a:t>
            </a:r>
          </a:p>
        </p:txBody>
      </p:sp>
    </p:spTree>
    <p:extLst>
      <p:ext uri="{BB962C8B-B14F-4D97-AF65-F5344CB8AC3E}">
        <p14:creationId xmlns:p14="http://schemas.microsoft.com/office/powerpoint/2010/main" val="159948311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0070C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Layout" Target="../slideLayouts/slideLayout13.xml"/><Relationship Id="rId1" Type="http://schemas.openxmlformats.org/officeDocument/2006/relationships/vmlDrawing" Target="../drawings/vmlDrawing10.vml"/><Relationship Id="rId5" Type="http://schemas.openxmlformats.org/officeDocument/2006/relationships/image" Target="../media/image112.wmf"/><Relationship Id="rId4" Type="http://schemas.openxmlformats.org/officeDocument/2006/relationships/oleObject" Target="../embeddings/oleObject18.bin"/></Relationships>
</file>

<file path=ppt/slides/_rels/slide111.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oleObject" Target="../embeddings/oleObject19.bin"/><Relationship Id="rId7" Type="http://schemas.openxmlformats.org/officeDocument/2006/relationships/oleObject" Target="../embeddings/oleObject21.bin"/><Relationship Id="rId12" Type="http://schemas.openxmlformats.org/officeDocument/2006/relationships/image" Target="../media/image117.wmf"/><Relationship Id="rId2" Type="http://schemas.openxmlformats.org/officeDocument/2006/relationships/slideLayout" Target="../slideLayouts/slideLayout13.xml"/><Relationship Id="rId1" Type="http://schemas.openxmlformats.org/officeDocument/2006/relationships/vmlDrawing" Target="../drawings/vmlDrawing11.vml"/><Relationship Id="rId6" Type="http://schemas.openxmlformats.org/officeDocument/2006/relationships/image" Target="../media/image114.wmf"/><Relationship Id="rId11" Type="http://schemas.openxmlformats.org/officeDocument/2006/relationships/oleObject" Target="../embeddings/oleObject23.bin"/><Relationship Id="rId5" Type="http://schemas.openxmlformats.org/officeDocument/2006/relationships/oleObject" Target="../embeddings/oleObject20.bin"/><Relationship Id="rId10" Type="http://schemas.openxmlformats.org/officeDocument/2006/relationships/image" Target="../media/image116.wmf"/><Relationship Id="rId4" Type="http://schemas.openxmlformats.org/officeDocument/2006/relationships/image" Target="../media/image113.wmf"/><Relationship Id="rId9" Type="http://schemas.openxmlformats.org/officeDocument/2006/relationships/oleObject" Target="../embeddings/oleObject22.bin"/></Relationships>
</file>

<file path=ppt/slides/_rels/slide11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chart" Target="../charts/chart8.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chart" Target="../charts/chart9.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chart" Target="../charts/chart10.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12.png"/><Relationship Id="rId1" Type="http://schemas.openxmlformats.org/officeDocument/2006/relationships/slideLayout" Target="../slideLayouts/slideLayout13.xml"/><Relationship Id="rId4" Type="http://schemas.openxmlformats.org/officeDocument/2006/relationships/image" Target="../media/image1100.png"/></Relationships>
</file>

<file path=ppt/slides/_rels/slide1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14.png"/><Relationship Id="rId1" Type="http://schemas.openxmlformats.org/officeDocument/2006/relationships/slideLayout" Target="../slideLayouts/slideLayout13.xml"/><Relationship Id="rId5" Type="http://schemas.openxmlformats.org/officeDocument/2006/relationships/image" Target="../media/image113.png"/><Relationship Id="rId4" Type="http://schemas.openxmlformats.org/officeDocument/2006/relationships/image" Target="../media/image1110.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vmlDrawing" Target="../drawings/vmlDrawing12.vml"/><Relationship Id="rId5" Type="http://schemas.openxmlformats.org/officeDocument/2006/relationships/image" Target="../media/image125.wmf"/><Relationship Id="rId4" Type="http://schemas.openxmlformats.org/officeDocument/2006/relationships/oleObject" Target="../embeddings/oleObject24.bin"/></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hyperlink" Target="http://www.steel-stainless.org/"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www.stainlessconstruction.com/"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13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hyperlink" Target="http://www.steel-stainless.org/CaseStudies" TargetMode="External"/><Relationship Id="rId7" Type="http://schemas.openxmlformats.org/officeDocument/2006/relationships/image" Target="../media/image131.jpe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13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3.xml"/><Relationship Id="rId1" Type="http://schemas.openxmlformats.org/officeDocument/2006/relationships/slideLayout" Target="../slideLayouts/slideLayout19.xml"/><Relationship Id="rId5" Type="http://schemas.openxmlformats.org/officeDocument/2006/relationships/hyperlink" Target="http://www.steel-stainless.org/designmanual" TargetMode="External"/><Relationship Id="rId4" Type="http://schemas.openxmlformats.org/officeDocument/2006/relationships/hyperlink" Target="http://www.steel-stainless.org/uksoftware" TargetMode="Externa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hyperlink" Target="mailto:barbara.rossi@kuleuven.be" TargetMode="External"/><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hyperlink" Target="mailto:maarten.fortan@kuleuven.b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www.roadsbridges.com/willing-bend-0" TargetMode="External"/><Relationship Id="rId13" Type="http://schemas.openxmlformats.org/officeDocument/2006/relationships/hyperlink" Target="ftp://issf@78.129.166.137/issf/non-image-files/PDF/Structural/Stonecutters_Bridge_Towers.pdf" TargetMode="External"/><Relationship Id="rId18" Type="http://schemas.openxmlformats.org/officeDocument/2006/relationships/hyperlink" Target="http://www.worldstainless.org/Files/issf/Education_references/Ref19_Case_study_of_progreso_pier.pdf" TargetMode="External"/><Relationship Id="rId3" Type="http://schemas.openxmlformats.org/officeDocument/2006/relationships/hyperlink" Target="http://www.ledevoir.com/politique/quebec/336978/echangeur-turcot-quebec-confirme-le-mauvais-etat-des-structures" TargetMode="External"/><Relationship Id="rId21" Type="http://schemas.openxmlformats.org/officeDocument/2006/relationships/hyperlink" Target="http://www.stainlesssteelrebar.org/" TargetMode="External"/><Relationship Id="rId7" Type="http://schemas.openxmlformats.org/officeDocument/2006/relationships/hyperlink" Target="http://www.worldstainless.org/Files/issf/Education_references/Ref08_Special-issue-stainless-steel-rebar-Acom.pdf" TargetMode="External"/><Relationship Id="rId12" Type="http://schemas.openxmlformats.org/officeDocument/2006/relationships/hyperlink" Target="http://www.arup.com/Projects/Stonecutters_Bridge.aspx" TargetMode="External"/><Relationship Id="rId17" Type="http://schemas.openxmlformats.org/officeDocument/2006/relationships/hyperlink" Target="http://www.ukcares.com/downloads/guides/PART7.pdf" TargetMode="External"/><Relationship Id="rId2" Type="http://schemas.openxmlformats.org/officeDocument/2006/relationships/hyperlink" Target="http://www.lapresse.ca/actualites/montreal/201111/25/01-4471833-echangeur-turcot-254-millions-pour-lentretien-avant-la-demolition.php" TargetMode="External"/><Relationship Id="rId16" Type="http://schemas.openxmlformats.org/officeDocument/2006/relationships/hyperlink" Target="http://www.cedinox.es/opencms901/export/sites/cedinox/.galleries/publicaciones-tecnicas/59armadurasaceroinoxidable.pdf" TargetMode="External"/><Relationship Id="rId20" Type="http://schemas.openxmlformats.org/officeDocument/2006/relationships/hyperlink" Target="http://americanarminox.com/Purdue_University_Report_-_Stainless_Steel_Life_Cycle_Costing.pdf" TargetMode="External"/><Relationship Id="rId1" Type="http://schemas.openxmlformats.org/officeDocument/2006/relationships/slideLayout" Target="../slideLayouts/slideLayout2.xml"/><Relationship Id="rId6" Type="http://schemas.openxmlformats.org/officeDocument/2006/relationships/hyperlink" Target="http://www.nickelinstitute.org/en/Sustainability/LifeCycleManagement/LifeCycleAssessments/LCAProgresoPier.aspx" TargetMode="External"/><Relationship Id="rId11" Type="http://schemas.openxmlformats.org/officeDocument/2006/relationships/hyperlink" Target="http://www.engineersireland.ie/EngineersIreland/media/SiteMedia/groups/Divisions/civil/Broadmeadow-Estuary-Bridge-Integration-of-Design-and-Construction.pdf?ext=.pdf" TargetMode="External"/><Relationship Id="rId5" Type="http://schemas.openxmlformats.org/officeDocument/2006/relationships/hyperlink" Target="http://www.nachi.org/visual-inspection-concrete.htm" TargetMode="External"/><Relationship Id="rId15" Type="http://schemas.openxmlformats.org/officeDocument/2006/relationships/hyperlink" Target="http://www.infociments.fr/publications/ciments-betons/collection-technique-cimbeton/ct-t81" TargetMode="External"/><Relationship Id="rId10" Type="http://schemas.openxmlformats.org/officeDocument/2006/relationships/hyperlink" Target="http://www.aeconline.ae/major-hong-kong-stainless-steel-rebar-contract-signed-by-arminox-middle-east-42317/news.html" TargetMode="External"/><Relationship Id="rId19" Type="http://schemas.openxmlformats.org/officeDocument/2006/relationships/hyperlink" Target="http://www.sintef.no/upload/Byggforsk/Publikasjoner/Prrapp%20405.pdf" TargetMode="External"/><Relationship Id="rId4" Type="http://schemas.openxmlformats.org/officeDocument/2006/relationships/hyperlink" Target="http://www.worldstainless.org/Files/issf/Education_references/Ref07_The_use_of_predictive_models_in_specifying_selective_use_of_stainless_steel_reinforcement.pdf" TargetMode="External"/><Relationship Id="rId9" Type="http://schemas.openxmlformats.org/officeDocument/2006/relationships/hyperlink" Target="http://structurae.net/structures/data/index.cfm?id=s0011506" TargetMode="External"/><Relationship Id="rId14" Type="http://schemas.openxmlformats.org/officeDocument/2006/relationships/hyperlink" Target="http://www.cif.org/noms/2008/24_-_Ocean_Parkway_Belt_Bridge.pdf"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tainlesssteelrebar.org/" TargetMode="External"/><Relationship Id="rId3" Type="http://schemas.openxmlformats.org/officeDocument/2006/relationships/hyperlink" Target="https://www.tandfonline.com/author/Qu,+D" TargetMode="External"/><Relationship Id="rId7" Type="http://schemas.openxmlformats.org/officeDocument/2006/relationships/hyperlink" Target="https://store.nace.org/stainless-steel-rebar-for-marine-environment-a-study-of-galvanic-corrosion-with-carbon-steel-rebar-used-in-the-same-concrete-structure" TargetMode="External"/><Relationship Id="rId2" Type="http://schemas.openxmlformats.org/officeDocument/2006/relationships/hyperlink" Target="https://www.tandfonline.com/author/Qian,+S" TargetMode="External"/><Relationship Id="rId1" Type="http://schemas.openxmlformats.org/officeDocument/2006/relationships/slideLayout" Target="../slideLayouts/slideLayout2.xml"/><Relationship Id="rId6" Type="http://schemas.openxmlformats.org/officeDocument/2006/relationships/hyperlink" Target="https://www.tandfonline.com/toc/ycmq20/45/4" TargetMode="External"/><Relationship Id="rId5" Type="http://schemas.openxmlformats.org/officeDocument/2006/relationships/hyperlink" Target="https://www.tandfonline.com/toc/ycmq20/current" TargetMode="External"/><Relationship Id="rId4" Type="http://schemas.openxmlformats.org/officeDocument/2006/relationships/hyperlink" Target="https://www.tandfonline.com/author/Coates,+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54.emf"/></Relationships>
</file>

<file path=ppt/slides/_rels/slide5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56.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57.emf"/><Relationship Id="rId4"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tiff"/><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66.e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65.emf"/><Relationship Id="rId4" Type="http://schemas.openxmlformats.org/officeDocument/2006/relationships/oleObject" Target="../embeddings/oleObject2.bin"/></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39.xml"/><Relationship Id="rId7" Type="http://schemas.openxmlformats.org/officeDocument/2006/relationships/image" Target="../media/image68.emf"/><Relationship Id="rId2" Type="http://schemas.openxmlformats.org/officeDocument/2006/relationships/slideLayout" Target="../slideLayouts/slideLayout20.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oleObject" Target="../embeddings/oleObject8.bin"/><Relationship Id="rId5" Type="http://schemas.openxmlformats.org/officeDocument/2006/relationships/image" Target="../media/image67.e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69.emf"/></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40.xml"/><Relationship Id="rId7" Type="http://schemas.openxmlformats.org/officeDocument/2006/relationships/image" Target="../media/image71.emf"/><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image" Target="../media/image70.emf"/><Relationship Id="rId4" Type="http://schemas.openxmlformats.org/officeDocument/2006/relationships/oleObject" Target="../embeddings/oleObject9.bin"/><Relationship Id="rId9" Type="http://schemas.openxmlformats.org/officeDocument/2006/relationships/image" Target="../media/image72.wmf"/></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image" Target="../media/image75.jpeg"/></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80.emf"/><Relationship Id="rId4" Type="http://schemas.openxmlformats.org/officeDocument/2006/relationships/oleObject" Target="../embeddings/oleObject12.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vmlDrawing" Target="../drawings/vmlDrawing6.vml"/><Relationship Id="rId5" Type="http://schemas.openxmlformats.org/officeDocument/2006/relationships/image" Target="../media/image81.emf"/><Relationship Id="rId4" Type="http://schemas.openxmlformats.org/officeDocument/2006/relationships/oleObject" Target="../embeddings/oleObject13.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vmlDrawing" Target="../drawings/vmlDrawing7.vml"/><Relationship Id="rId5" Type="http://schemas.openxmlformats.org/officeDocument/2006/relationships/image" Target="../media/image82.emf"/><Relationship Id="rId4" Type="http://schemas.openxmlformats.org/officeDocument/2006/relationships/oleObject" Target="../embeddings/oleObject14.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84.emf"/><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oleObject" Target="../embeddings/oleObject16.bin"/><Relationship Id="rId5" Type="http://schemas.openxmlformats.org/officeDocument/2006/relationships/image" Target="../media/image83.emf"/><Relationship Id="rId4" Type="http://schemas.openxmlformats.org/officeDocument/2006/relationships/oleObject" Target="../embeddings/oleObject15.bin"/></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87.jpeg"/><Relationship Id="rId4" Type="http://schemas.openxmlformats.org/officeDocument/2006/relationships/image" Target="../media/image86.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vmlDrawing" Target="../drawings/vmlDrawing9.vml"/><Relationship Id="rId5" Type="http://schemas.openxmlformats.org/officeDocument/2006/relationships/image" Target="../media/image88.emf"/><Relationship Id="rId4" Type="http://schemas.openxmlformats.org/officeDocument/2006/relationships/oleObject" Target="../embeddings/oleObject17.bin"/></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1.xml"/><Relationship Id="rId5" Type="http://schemas.openxmlformats.org/officeDocument/2006/relationships/image" Target="../media/image71.png"/><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image" Target="../media/image72.png"/><Relationship Id="rId1" Type="http://schemas.openxmlformats.org/officeDocument/2006/relationships/slideLayout" Target="../slideLayouts/slideLayout21.xml"/><Relationship Id="rId4" Type="http://schemas.openxmlformats.org/officeDocument/2006/relationships/image" Target="../media/image74.png"/></Relationships>
</file>

<file path=ppt/slides/_rels/slide89.xml.rels><?xml version="1.0" encoding="UTF-8" standalone="yes"?>
<Relationships xmlns="http://schemas.openxmlformats.org/package/2006/relationships"><Relationship Id="rId2" Type="http://schemas.openxmlformats.org/officeDocument/2006/relationships/image" Target="../media/image750.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 Id="rId5" Type="http://schemas.openxmlformats.org/officeDocument/2006/relationships/image" Target="../media/image102.png"/><Relationship Id="rId4" Type="http://schemas.openxmlformats.org/officeDocument/2006/relationships/image" Target="../media/image10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r-FR" sz="3600" dirty="0" err="1"/>
              <a:t>Material</a:t>
            </a:r>
            <a:r>
              <a:rPr lang="fr-FR" sz="3600" dirty="0"/>
              <a:t> </a:t>
            </a:r>
            <a:r>
              <a:rPr lang="fr-FR" sz="3600" dirty="0" err="1"/>
              <a:t>didactico</a:t>
            </a:r>
            <a:r>
              <a:rPr lang="fr-FR" sz="3600" dirty="0"/>
              <a:t> para </a:t>
            </a:r>
            <a:r>
              <a:rPr lang="fr-FR" sz="3600" dirty="0" err="1"/>
              <a:t>docentes</a:t>
            </a:r>
            <a:r>
              <a:rPr lang="fr-FR" sz="3600" dirty="0"/>
              <a:t> en  </a:t>
            </a:r>
            <a:r>
              <a:rPr lang="fr-FR" sz="3600" dirty="0" err="1"/>
              <a:t>Arquitectura</a:t>
            </a:r>
            <a:r>
              <a:rPr lang="fr-FR" sz="3600" dirty="0"/>
              <a:t> o </a:t>
            </a:r>
            <a:r>
              <a:rPr lang="fr-FR" sz="3600" dirty="0" err="1"/>
              <a:t>Ingenieria</a:t>
            </a:r>
            <a:r>
              <a:rPr lang="fr-FR" sz="3600" dirty="0"/>
              <a:t> Civil </a:t>
            </a:r>
          </a:p>
        </p:txBody>
      </p:sp>
      <p:sp>
        <p:nvSpPr>
          <p:cNvPr id="3" name="Subtitle 2"/>
          <p:cNvSpPr>
            <a:spLocks noGrp="1"/>
          </p:cNvSpPr>
          <p:nvPr>
            <p:ph type="subTitle" idx="1"/>
          </p:nvPr>
        </p:nvSpPr>
        <p:spPr/>
        <p:txBody>
          <a:bodyPr>
            <a:noAutofit/>
          </a:bodyPr>
          <a:lstStyle/>
          <a:p>
            <a:r>
              <a:rPr lang="fr-FR" sz="4000" b="1" dirty="0" err="1">
                <a:solidFill>
                  <a:srgbClr val="0070C0"/>
                </a:solidFill>
              </a:rPr>
              <a:t>Capítulo</a:t>
            </a:r>
            <a:r>
              <a:rPr lang="fr-FR" sz="4000" b="1" dirty="0">
                <a:solidFill>
                  <a:srgbClr val="0070C0"/>
                </a:solidFill>
              </a:rPr>
              <a:t> 7A:</a:t>
            </a:r>
          </a:p>
          <a:p>
            <a:r>
              <a:rPr lang="fr-FR" sz="4000" b="1" dirty="0" err="1">
                <a:solidFill>
                  <a:srgbClr val="0070C0"/>
                </a:solidFill>
              </a:rPr>
              <a:t>Aplicaciones</a:t>
            </a:r>
            <a:r>
              <a:rPr lang="fr-FR" sz="4000" b="1" dirty="0">
                <a:solidFill>
                  <a:srgbClr val="0070C0"/>
                </a:solidFill>
              </a:rPr>
              <a:t> </a:t>
            </a:r>
            <a:r>
              <a:rPr lang="fr-FR" sz="4000" b="1" dirty="0" err="1">
                <a:solidFill>
                  <a:srgbClr val="0070C0"/>
                </a:solidFill>
              </a:rPr>
              <a:t>estructurales</a:t>
            </a:r>
            <a:r>
              <a:rPr lang="fr-FR" sz="4000" b="1" dirty="0">
                <a:solidFill>
                  <a:srgbClr val="0070C0"/>
                </a:solidFill>
              </a:rPr>
              <a:t> </a:t>
            </a:r>
            <a:r>
              <a:rPr lang="fr-FR" sz="4000" b="1" dirty="0" err="1">
                <a:solidFill>
                  <a:srgbClr val="0070C0"/>
                </a:solidFill>
              </a:rPr>
              <a:t>del</a:t>
            </a:r>
            <a:r>
              <a:rPr lang="fr-FR" sz="4000" b="1" dirty="0">
                <a:solidFill>
                  <a:srgbClr val="0070C0"/>
                </a:solidFill>
              </a:rPr>
              <a:t> </a:t>
            </a:r>
            <a:r>
              <a:rPr lang="fr-FR" sz="4000" b="1" dirty="0" err="1">
                <a:solidFill>
                  <a:srgbClr val="0070C0"/>
                </a:solidFill>
              </a:rPr>
              <a:t>corrugado</a:t>
            </a:r>
            <a:r>
              <a:rPr lang="fr-FR" sz="4000" b="1" dirty="0">
                <a:solidFill>
                  <a:srgbClr val="0070C0"/>
                </a:solidFill>
              </a:rPr>
              <a:t> de </a:t>
            </a:r>
            <a:r>
              <a:rPr lang="fr-FR" sz="4000" b="1" dirty="0" err="1">
                <a:solidFill>
                  <a:srgbClr val="0070C0"/>
                </a:solidFill>
              </a:rPr>
              <a:t>acero</a:t>
            </a:r>
            <a:r>
              <a:rPr lang="fr-FR" sz="4000" b="1" dirty="0">
                <a:solidFill>
                  <a:srgbClr val="0070C0"/>
                </a:solidFill>
              </a:rPr>
              <a:t> </a:t>
            </a:r>
            <a:r>
              <a:rPr lang="fr-FR" sz="4000" b="1" dirty="0" err="1">
                <a:solidFill>
                  <a:srgbClr val="0070C0"/>
                </a:solidFill>
              </a:rPr>
              <a:t>inoxidable</a:t>
            </a:r>
            <a:endParaRPr lang="fr-FR" sz="4000" b="1" dirty="0">
              <a:solidFill>
                <a:srgbClr val="0070C0"/>
              </a:solidFill>
            </a:endParaRPr>
          </a:p>
        </p:txBody>
      </p:sp>
    </p:spTree>
    <p:extLst>
      <p:ext uri="{BB962C8B-B14F-4D97-AF65-F5344CB8AC3E}">
        <p14:creationId xmlns:p14="http://schemas.microsoft.com/office/powerpoint/2010/main" val="1514388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9552" y="332657"/>
            <a:ext cx="7772400" cy="1008112"/>
          </a:xfrm>
        </p:spPr>
        <p:txBody>
          <a:bodyPr>
            <a:normAutofit/>
          </a:bodyPr>
          <a:lstStyle/>
          <a:p>
            <a:r>
              <a:rPr lang="en-US" sz="2800" dirty="0"/>
              <a:t>El embarcadero de </a:t>
            </a:r>
            <a:r>
              <a:rPr lang="en-US" sz="2800" dirty="0" err="1"/>
              <a:t>Progreso</a:t>
            </a:r>
            <a:r>
              <a:rPr lang="en-US" sz="2800" dirty="0"/>
              <a:t> (1/3)</a:t>
            </a:r>
            <a:r>
              <a:rPr lang="en-US" sz="1800" baseline="50000" dirty="0"/>
              <a:t>5,6</a:t>
            </a:r>
            <a:endParaRPr lang="fr-FR" sz="1800" baseline="50000" dirty="0"/>
          </a:p>
        </p:txBody>
      </p:sp>
      <p:sp>
        <p:nvSpPr>
          <p:cNvPr id="7" name="Text Placeholder 6"/>
          <p:cNvSpPr txBox="1">
            <a:spLocks/>
          </p:cNvSpPr>
          <p:nvPr/>
        </p:nvSpPr>
        <p:spPr>
          <a:xfrm>
            <a:off x="1852127" y="4779096"/>
            <a:ext cx="5486400" cy="11701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fr-BE" sz="1800" dirty="0"/>
              <a:t>En </a:t>
            </a:r>
            <a:r>
              <a:rPr lang="fr-BE" sz="1800" dirty="0" err="1"/>
              <a:t>Progresso</a:t>
            </a:r>
            <a:r>
              <a:rPr lang="fr-BE" sz="1800" dirty="0"/>
              <a:t> (Mexico), </a:t>
            </a:r>
            <a:r>
              <a:rPr lang="fr-BE" sz="1800" dirty="0" err="1"/>
              <a:t>fué</a:t>
            </a:r>
            <a:r>
              <a:rPr lang="fr-BE" sz="1800" dirty="0"/>
              <a:t> </a:t>
            </a:r>
            <a:r>
              <a:rPr lang="fr-BE" sz="1800" dirty="0" err="1"/>
              <a:t>construido</a:t>
            </a:r>
            <a:r>
              <a:rPr lang="fr-BE" sz="1800" dirty="0"/>
              <a:t> un </a:t>
            </a:r>
            <a:r>
              <a:rPr lang="fr-BE" sz="1800" dirty="0" err="1"/>
              <a:t>embarcadero</a:t>
            </a:r>
            <a:r>
              <a:rPr lang="fr-BE" sz="1800" dirty="0"/>
              <a:t> en 1970. </a:t>
            </a:r>
          </a:p>
          <a:p>
            <a:pPr marL="0" indent="0" algn="just">
              <a:buNone/>
            </a:pPr>
            <a:r>
              <a:rPr lang="fr-BE" sz="1800" dirty="0"/>
              <a:t>El </a:t>
            </a:r>
            <a:r>
              <a:rPr lang="fr-BE" sz="1800" dirty="0" err="1"/>
              <a:t>ambiente</a:t>
            </a:r>
            <a:r>
              <a:rPr lang="fr-BE" sz="1800" dirty="0"/>
              <a:t> </a:t>
            </a:r>
            <a:r>
              <a:rPr lang="fr-BE" sz="1800" dirty="0" err="1"/>
              <a:t>marino</a:t>
            </a:r>
            <a:r>
              <a:rPr lang="fr-BE" sz="1800" dirty="0"/>
              <a:t> </a:t>
            </a:r>
            <a:r>
              <a:rPr lang="fr-BE" sz="1800" dirty="0" err="1"/>
              <a:t>hizo</a:t>
            </a:r>
            <a:r>
              <a:rPr lang="fr-BE" sz="1800" dirty="0"/>
              <a:t> que se </a:t>
            </a:r>
            <a:r>
              <a:rPr lang="fr-BE" sz="1800" dirty="0" err="1"/>
              <a:t>corroyera</a:t>
            </a:r>
            <a:r>
              <a:rPr lang="fr-BE" sz="1800" dirty="0"/>
              <a:t> la </a:t>
            </a:r>
            <a:r>
              <a:rPr lang="fr-BE" sz="1800" dirty="0" err="1"/>
              <a:t>estructura</a:t>
            </a:r>
            <a:r>
              <a:rPr lang="fr-BE" sz="1800" dirty="0"/>
              <a:t> con el </a:t>
            </a:r>
            <a:r>
              <a:rPr lang="fr-BE" sz="1800" dirty="0" err="1"/>
              <a:t>consecuente</a:t>
            </a:r>
            <a:r>
              <a:rPr lang="fr-BE" sz="1800" dirty="0"/>
              <a:t> </a:t>
            </a:r>
            <a:r>
              <a:rPr lang="fr-BE" sz="1800" dirty="0" err="1"/>
              <a:t>fallo</a:t>
            </a:r>
            <a:r>
              <a:rPr lang="fr-BE" sz="1800" dirty="0"/>
              <a:t> de la </a:t>
            </a:r>
            <a:r>
              <a:rPr lang="fr-BE" sz="1800" dirty="0" err="1"/>
              <a:t>estructura</a:t>
            </a:r>
            <a:r>
              <a:rPr lang="fr-BE" sz="1800" dirty="0"/>
              <a:t>.</a:t>
            </a:r>
          </a:p>
        </p:txBody>
      </p:sp>
      <p:pic>
        <p:nvPicPr>
          <p:cNvPr id="8"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1821904" y="2492896"/>
            <a:ext cx="5486400" cy="19320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521359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el 1"/>
          <p:cNvSpPr>
            <a:spLocks noGrp="1"/>
          </p:cNvSpPr>
          <p:nvPr>
            <p:ph type="title"/>
          </p:nvPr>
        </p:nvSpPr>
        <p:spPr>
          <a:xfrm>
            <a:off x="457200" y="-41056"/>
            <a:ext cx="8229600" cy="1143000"/>
          </a:xfrm>
        </p:spPr>
        <p:txBody>
          <a:bodyPr>
            <a:normAutofit/>
          </a:bodyPr>
          <a:lstStyle/>
          <a:p>
            <a:r>
              <a:rPr lang="es-ES" sz="4000" dirty="0" err="1"/>
              <a:t>Direct</a:t>
            </a:r>
            <a:r>
              <a:rPr lang="es-ES" sz="4000" dirty="0"/>
              <a:t> </a:t>
            </a:r>
            <a:r>
              <a:rPr lang="es-ES" sz="4000" dirty="0" err="1"/>
              <a:t>Strength</a:t>
            </a:r>
            <a:r>
              <a:rPr lang="es-ES" sz="4000" dirty="0"/>
              <a:t> </a:t>
            </a:r>
            <a:r>
              <a:rPr lang="es-ES" sz="4000" dirty="0" err="1"/>
              <a:t>Method</a:t>
            </a:r>
            <a:r>
              <a:rPr lang="es-ES" sz="4000" dirty="0"/>
              <a:t> – Ejemplo</a:t>
            </a:r>
          </a:p>
        </p:txBody>
      </p:sp>
      <p:grpSp>
        <p:nvGrpSpPr>
          <p:cNvPr id="9" name="8 Grupo"/>
          <p:cNvGrpSpPr/>
          <p:nvPr/>
        </p:nvGrpSpPr>
        <p:grpSpPr>
          <a:xfrm>
            <a:off x="368300" y="1039157"/>
            <a:ext cx="8534400" cy="4937453"/>
            <a:chOff x="292100" y="1051857"/>
            <a:chExt cx="8534400" cy="4937453"/>
          </a:xfrm>
        </p:grpSpPr>
        <p:pic>
          <p:nvPicPr>
            <p:cNvPr id="208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1069647"/>
              <a:ext cx="8229600" cy="491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vak 9"/>
            <p:cNvSpPr txBox="1"/>
            <p:nvPr/>
          </p:nvSpPr>
          <p:spPr>
            <a:xfrm>
              <a:off x="615191" y="1051857"/>
              <a:ext cx="8211309"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700" b="0" i="0" u="none" strike="noStrike" kern="1200" cap="none" spc="0" normalizeH="0" baseline="0" noProof="0" dirty="0">
                  <a:ln>
                    <a:noFill/>
                  </a:ln>
                  <a:solidFill>
                    <a:prstClr val="black"/>
                  </a:solidFill>
                  <a:effectLst/>
                  <a:uLnTx/>
                  <a:uFillTx/>
                  <a:latin typeface="Calibri"/>
                  <a:ea typeface="+mn-ea"/>
                  <a:cs typeface="+mn-cs"/>
                </a:rPr>
                <a:t>Resistencia nominal frente a abolladura por distorsión </a:t>
              </a:r>
              <a:r>
                <a:rPr kumimoji="0" lang="es-ES" sz="2700" b="0" i="0" u="none" strike="noStrike" kern="1200" cap="none" spc="0" normalizeH="0" baseline="0" noProof="0" dirty="0" err="1">
                  <a:ln>
                    <a:noFill/>
                  </a:ln>
                  <a:solidFill>
                    <a:prstClr val="black"/>
                  </a:solidFill>
                  <a:effectLst/>
                  <a:uLnTx/>
                  <a:uFillTx/>
                  <a:latin typeface="Calibri"/>
                  <a:ea typeface="+mn-ea"/>
                  <a:cs typeface="+mn-cs"/>
                </a:rPr>
                <a:t>P</a:t>
              </a:r>
              <a:r>
                <a:rPr kumimoji="0" lang="es-ES" sz="2700" b="0" i="0" u="none" strike="noStrike" kern="1200" cap="none" spc="0" normalizeH="0" baseline="-25000" noProof="0" dirty="0" err="1">
                  <a:ln>
                    <a:noFill/>
                  </a:ln>
                  <a:solidFill>
                    <a:prstClr val="black"/>
                  </a:solidFill>
                  <a:effectLst/>
                  <a:uLnTx/>
                  <a:uFillTx/>
                  <a:latin typeface="Calibri"/>
                  <a:ea typeface="+mn-ea"/>
                  <a:cs typeface="+mn-cs"/>
                </a:rPr>
                <a:t>nd</a:t>
              </a:r>
              <a:endParaRPr kumimoji="0" lang="es-ES" sz="2700" b="0" i="0" u="none" strike="noStrike" kern="1200" cap="none" spc="0" normalizeH="0" baseline="-2500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400863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04796" y="927100"/>
            <a:ext cx="9067800" cy="4925144"/>
          </a:xfrm>
        </p:spPr>
        <p:txBody>
          <a:bodyPr>
            <a:normAutofit/>
          </a:bodyPr>
          <a:lstStyle/>
          <a:p>
            <a:r>
              <a:rPr lang="es-ES" dirty="0"/>
              <a:t>Tercer paso: La resistencia a compresión es “simplemente” la menor de las tres resistencias nominales obtenidas</a:t>
            </a:r>
          </a:p>
          <a:p>
            <a:endParaRPr lang="es-ES" sz="1600" dirty="0"/>
          </a:p>
          <a:p>
            <a:pPr lvl="2"/>
            <a:r>
              <a:rPr lang="es-ES" dirty="0"/>
              <a:t>Abolladura local: </a:t>
            </a:r>
            <a:r>
              <a:rPr lang="es-ES" dirty="0" err="1"/>
              <a:t>P</a:t>
            </a:r>
            <a:r>
              <a:rPr lang="es-ES" baseline="-25000" dirty="0" err="1"/>
              <a:t>nl</a:t>
            </a:r>
            <a:r>
              <a:rPr lang="es-ES" dirty="0"/>
              <a:t> = 93,81 kN</a:t>
            </a:r>
          </a:p>
          <a:p>
            <a:pPr lvl="2"/>
            <a:r>
              <a:rPr lang="es-ES" dirty="0"/>
              <a:t>Abolladura por distorsión: </a:t>
            </a:r>
            <a:r>
              <a:rPr lang="es-ES" dirty="0" err="1"/>
              <a:t>P</a:t>
            </a:r>
            <a:r>
              <a:rPr lang="es-ES" baseline="-25000" dirty="0" err="1"/>
              <a:t>nd</a:t>
            </a:r>
            <a:r>
              <a:rPr lang="es-ES" dirty="0"/>
              <a:t> = 344,56 kN</a:t>
            </a:r>
          </a:p>
          <a:p>
            <a:pPr lvl="2"/>
            <a:r>
              <a:rPr lang="es-ES" dirty="0"/>
              <a:t>Pandeo por flexión: </a:t>
            </a:r>
            <a:r>
              <a:rPr lang="es-ES" dirty="0" err="1"/>
              <a:t>P</a:t>
            </a:r>
            <a:r>
              <a:rPr lang="es-ES" baseline="-25000" dirty="0" err="1"/>
              <a:t>ne</a:t>
            </a:r>
            <a:r>
              <a:rPr lang="es-ES" dirty="0"/>
              <a:t> = 93,81 kN</a:t>
            </a:r>
          </a:p>
          <a:p>
            <a:pPr lvl="1">
              <a:buNone/>
            </a:pPr>
            <a:endParaRPr lang="es-ES" dirty="0"/>
          </a:p>
          <a:p>
            <a:pPr lvl="1">
              <a:buNone/>
            </a:pPr>
            <a:r>
              <a:rPr lang="es-ES" dirty="0"/>
              <a:t>                           ⇒ </a:t>
            </a:r>
            <a:r>
              <a:rPr lang="es-ES" dirty="0" err="1"/>
              <a:t>P</a:t>
            </a:r>
            <a:r>
              <a:rPr lang="es-ES" baseline="-25000" dirty="0" err="1"/>
              <a:t>n</a:t>
            </a:r>
            <a:r>
              <a:rPr lang="es-ES" dirty="0"/>
              <a:t> = 93,81 kN</a:t>
            </a:r>
          </a:p>
          <a:p>
            <a:pPr lvl="1"/>
            <a:endParaRPr lang="es-ES"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el 1"/>
          <p:cNvSpPr>
            <a:spLocks noGrp="1"/>
          </p:cNvSpPr>
          <p:nvPr>
            <p:ph type="title"/>
          </p:nvPr>
        </p:nvSpPr>
        <p:spPr>
          <a:xfrm>
            <a:off x="457200" y="-41056"/>
            <a:ext cx="8229600" cy="1143000"/>
          </a:xfrm>
        </p:spPr>
        <p:txBody>
          <a:bodyPr>
            <a:normAutofit/>
          </a:bodyPr>
          <a:lstStyle/>
          <a:p>
            <a:r>
              <a:rPr lang="es-ES" sz="4000" dirty="0" err="1"/>
              <a:t>Direct</a:t>
            </a:r>
            <a:r>
              <a:rPr lang="es-ES" sz="4000" dirty="0"/>
              <a:t> </a:t>
            </a:r>
            <a:r>
              <a:rPr lang="es-ES" sz="4000" dirty="0" err="1"/>
              <a:t>Strength</a:t>
            </a:r>
            <a:r>
              <a:rPr lang="es-ES" sz="4000" dirty="0"/>
              <a:t> </a:t>
            </a:r>
            <a:r>
              <a:rPr lang="es-ES" sz="4000" dirty="0" err="1"/>
              <a:t>Method</a:t>
            </a:r>
            <a:r>
              <a:rPr lang="es-ES" sz="4000" dirty="0"/>
              <a:t> – Ejemplo</a:t>
            </a:r>
          </a:p>
        </p:txBody>
      </p:sp>
    </p:spTree>
    <p:extLst>
      <p:ext uri="{BB962C8B-B14F-4D97-AF65-F5344CB8AC3E}">
        <p14:creationId xmlns:p14="http://schemas.microsoft.com/office/powerpoint/2010/main" val="35576949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1442"/>
            <a:ext cx="8229600" cy="1143000"/>
          </a:xfrm>
        </p:spPr>
        <p:txBody>
          <a:bodyPr/>
          <a:lstStyle/>
          <a:p>
            <a:r>
              <a:rPr lang="es-ES" dirty="0" err="1"/>
              <a:t>Continuous</a:t>
            </a:r>
            <a:r>
              <a:rPr lang="es-ES" dirty="0"/>
              <a:t> </a:t>
            </a:r>
            <a:r>
              <a:rPr lang="es-ES" dirty="0" err="1"/>
              <a:t>Strength</a:t>
            </a:r>
            <a:r>
              <a:rPr lang="es-ES" dirty="0"/>
              <a:t> </a:t>
            </a:r>
            <a:r>
              <a:rPr lang="es-ES" dirty="0" err="1"/>
              <a:t>Method</a:t>
            </a:r>
            <a:endParaRPr lang="es-ES" dirty="0"/>
          </a:p>
        </p:txBody>
      </p:sp>
      <p:sp>
        <p:nvSpPr>
          <p:cNvPr id="3" name="Tijdelijke aanduiding voor inhoud 2"/>
          <p:cNvSpPr>
            <a:spLocks noGrp="1"/>
          </p:cNvSpPr>
          <p:nvPr>
            <p:ph idx="1"/>
          </p:nvPr>
        </p:nvSpPr>
        <p:spPr>
          <a:xfrm>
            <a:off x="457200" y="1031240"/>
            <a:ext cx="8229600" cy="4925144"/>
          </a:xfrm>
        </p:spPr>
        <p:txBody>
          <a:bodyPr>
            <a:normAutofit/>
          </a:bodyPr>
          <a:lstStyle/>
          <a:p>
            <a:r>
              <a:rPr lang="es-ES" sz="2800" dirty="0"/>
              <a:t>Propiedades materiales del acero inoxidable: </a:t>
            </a:r>
          </a:p>
          <a:p>
            <a:pPr lvl="1"/>
            <a:endParaRPr lang="es-ES" sz="1600" dirty="0"/>
          </a:p>
          <a:p>
            <a:pPr lvl="1"/>
            <a:r>
              <a:rPr lang="es-ES" sz="2400" dirty="0"/>
              <a:t>Modelo material no lineal</a:t>
            </a:r>
          </a:p>
          <a:p>
            <a:pPr lvl="1"/>
            <a:r>
              <a:rPr lang="es-ES" sz="2400" dirty="0"/>
              <a:t>Importante endurecimiento por deformación</a:t>
            </a:r>
          </a:p>
          <a:p>
            <a:pPr lvl="1"/>
            <a:r>
              <a:rPr lang="es-ES" sz="2400" dirty="0"/>
              <a:t>Los métodos de cálculo convencionales no son capaces de considerar el potencial real de la sección transversal</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277646" y="3866806"/>
            <a:ext cx="4956274" cy="1569660"/>
          </a:xfrm>
          <a:prstGeom prst="rect">
            <a:avLst/>
          </a:prstGeom>
          <a:ln w="25400">
            <a:solidFill>
              <a:schemeClr val="tx1"/>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a:ea typeface="+mn-ea"/>
                <a:cs typeface="+mn-cs"/>
              </a:rPr>
              <a:t>El </a:t>
            </a:r>
            <a:r>
              <a:rPr kumimoji="0" lang="es-ES" sz="2400" b="0" i="0" u="none" strike="noStrike" kern="1200" cap="none" spc="0" normalizeH="0" baseline="0" noProof="0" dirty="0" err="1">
                <a:ln>
                  <a:noFill/>
                </a:ln>
                <a:solidFill>
                  <a:prstClr val="black"/>
                </a:solidFill>
                <a:effectLst/>
                <a:uLnTx/>
                <a:uFillTx/>
                <a:latin typeface="Calibri"/>
                <a:ea typeface="+mn-ea"/>
                <a:cs typeface="+mn-cs"/>
              </a:rPr>
              <a:t>Continuous</a:t>
            </a:r>
            <a:r>
              <a:rPr kumimoji="0" lang="es-ES" sz="2400" b="0" i="0" u="none" strike="noStrike" kern="1200" cap="none" spc="0" normalizeH="0" baseline="0" noProof="0" dirty="0">
                <a:ln>
                  <a:noFill/>
                </a:ln>
                <a:solidFill>
                  <a:prstClr val="black"/>
                </a:solidFill>
                <a:effectLst/>
                <a:uLnTx/>
                <a:uFillTx/>
                <a:latin typeface="Calibri"/>
                <a:ea typeface="+mn-ea"/>
                <a:cs typeface="+mn-cs"/>
              </a:rPr>
              <a:t> </a:t>
            </a:r>
            <a:r>
              <a:rPr kumimoji="0" lang="es-ES" sz="2400" b="0" i="0" u="none" strike="noStrike" kern="1200" cap="none" spc="0" normalizeH="0" baseline="0" noProof="0" dirty="0" err="1">
                <a:ln>
                  <a:noFill/>
                </a:ln>
                <a:solidFill>
                  <a:prstClr val="black"/>
                </a:solidFill>
                <a:effectLst/>
                <a:uLnTx/>
                <a:uFillTx/>
                <a:latin typeface="Calibri"/>
                <a:ea typeface="+mn-ea"/>
                <a:cs typeface="+mn-cs"/>
              </a:rPr>
              <a:t>Strength</a:t>
            </a:r>
            <a:r>
              <a:rPr kumimoji="0" lang="es-ES" sz="2400" b="0" i="0" u="none" strike="noStrike" kern="1200" cap="none" spc="0" normalizeH="0" baseline="0" noProof="0" dirty="0">
                <a:ln>
                  <a:noFill/>
                </a:ln>
                <a:solidFill>
                  <a:prstClr val="black"/>
                </a:solidFill>
                <a:effectLst/>
                <a:uLnTx/>
                <a:uFillTx/>
                <a:latin typeface="Calibri"/>
                <a:ea typeface="+mn-ea"/>
                <a:cs typeface="+mn-cs"/>
              </a:rPr>
              <a:t> </a:t>
            </a:r>
            <a:r>
              <a:rPr kumimoji="0" lang="es-ES" sz="2400" b="0" i="0" u="none" strike="noStrike" kern="1200" cap="none" spc="0" normalizeH="0" baseline="0" noProof="0" dirty="0" err="1">
                <a:ln>
                  <a:noFill/>
                </a:ln>
                <a:solidFill>
                  <a:prstClr val="black"/>
                </a:solidFill>
                <a:effectLst/>
                <a:uLnTx/>
                <a:uFillTx/>
                <a:latin typeface="Calibri"/>
                <a:ea typeface="+mn-ea"/>
                <a:cs typeface="+mn-cs"/>
              </a:rPr>
              <a:t>Method</a:t>
            </a:r>
            <a:r>
              <a:rPr kumimoji="0" lang="es-ES" sz="2400" b="0" i="0" u="none" strike="noStrike" kern="1200" cap="none" spc="0" normalizeH="0" baseline="0" noProof="0" dirty="0">
                <a:ln>
                  <a:noFill/>
                </a:ln>
                <a:solidFill>
                  <a:prstClr val="black"/>
                </a:solidFill>
                <a:effectLst/>
                <a:uLnTx/>
                <a:uFillTx/>
                <a:latin typeface="Calibri"/>
                <a:ea typeface="+mn-ea"/>
                <a:cs typeface="+mn-cs"/>
              </a:rPr>
              <a:t> emplea un modelo material que incluye los efectos de endurecimiento por deformación</a:t>
            </a:r>
          </a:p>
        </p:txBody>
      </p:sp>
    </p:spTree>
    <p:extLst>
      <p:ext uri="{BB962C8B-B14F-4D97-AF65-F5344CB8AC3E}">
        <p14:creationId xmlns:p14="http://schemas.microsoft.com/office/powerpoint/2010/main" val="41269601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01282"/>
            <a:ext cx="8229600" cy="1143000"/>
          </a:xfrm>
        </p:spPr>
        <p:txBody>
          <a:bodyPr>
            <a:normAutofit/>
          </a:bodyPr>
          <a:lstStyle/>
          <a:p>
            <a:r>
              <a:rPr lang="es-ES" sz="4000" dirty="0" err="1"/>
              <a:t>Continuous</a:t>
            </a:r>
            <a:r>
              <a:rPr lang="es-ES" sz="4000" dirty="0"/>
              <a:t> </a:t>
            </a:r>
            <a:r>
              <a:rPr lang="es-ES" sz="4000" dirty="0" err="1"/>
              <a:t>Strength</a:t>
            </a:r>
            <a:r>
              <a:rPr lang="es-ES" sz="4000" dirty="0"/>
              <a:t> </a:t>
            </a:r>
            <a:r>
              <a:rPr lang="es-ES" sz="4000" dirty="0" err="1"/>
              <a:t>Method</a:t>
            </a:r>
            <a:endParaRPr lang="es-ES" sz="4000" dirty="0"/>
          </a:p>
        </p:txBody>
      </p:sp>
      <p:sp>
        <p:nvSpPr>
          <p:cNvPr id="3" name="Tijdelijke aanduiding voor inhoud 2"/>
          <p:cNvSpPr>
            <a:spLocks noGrp="1"/>
          </p:cNvSpPr>
          <p:nvPr>
            <p:ph idx="1"/>
          </p:nvPr>
        </p:nvSpPr>
        <p:spPr>
          <a:xfrm>
            <a:off x="467360" y="1072682"/>
            <a:ext cx="8229600" cy="510438"/>
          </a:xfrm>
        </p:spPr>
        <p:txBody>
          <a:bodyPr>
            <a:noAutofit/>
          </a:bodyPr>
          <a:lstStyle/>
          <a:p>
            <a:r>
              <a:rPr lang="es-ES" sz="2400" dirty="0"/>
              <a:t>Modelo material considerado por el CSM:</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097" y="1503662"/>
            <a:ext cx="7006335" cy="5114776"/>
          </a:xfrm>
          <a:prstGeom prst="rect">
            <a:avLst/>
          </a:prstGeom>
        </p:spPr>
      </p:pic>
      <p:sp>
        <p:nvSpPr>
          <p:cNvPr id="5" name="Tekstvak 4"/>
          <p:cNvSpPr txBox="1"/>
          <p:nvPr/>
        </p:nvSpPr>
        <p:spPr>
          <a:xfrm>
            <a:off x="1570535" y="1522160"/>
            <a:ext cx="109580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Tensión</a:t>
            </a:r>
          </a:p>
        </p:txBody>
      </p:sp>
      <p:sp>
        <p:nvSpPr>
          <p:cNvPr id="8" name="Tekstvak 7"/>
          <p:cNvSpPr txBox="1"/>
          <p:nvPr/>
        </p:nvSpPr>
        <p:spPr>
          <a:xfrm>
            <a:off x="7347285" y="5918934"/>
            <a:ext cx="148175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Deformación</a:t>
            </a:r>
          </a:p>
        </p:txBody>
      </p:sp>
      <p:sp>
        <p:nvSpPr>
          <p:cNvPr id="9" name="Tekstvak 8"/>
          <p:cNvSpPr txBox="1"/>
          <p:nvPr/>
        </p:nvSpPr>
        <p:spPr>
          <a:xfrm>
            <a:off x="4793836" y="6238747"/>
            <a:ext cx="78809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0,1</a:t>
            </a:r>
            <a:r>
              <a:rPr kumimoji="0" 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a:t>
            </a:r>
            <a:r>
              <a:rPr kumimoji="0" lang="nl-BE"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u</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kstvak 9"/>
          <p:cNvSpPr txBox="1"/>
          <p:nvPr/>
        </p:nvSpPr>
        <p:spPr>
          <a:xfrm>
            <a:off x="2178497" y="6255684"/>
            <a:ext cx="48784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a:t>
            </a:r>
            <a:r>
              <a:rPr kumimoji="0" lang="nl-BE"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y</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kstvak 10"/>
          <p:cNvSpPr txBox="1"/>
          <p:nvPr/>
        </p:nvSpPr>
        <p:spPr>
          <a:xfrm>
            <a:off x="5669572" y="6241026"/>
            <a:ext cx="6629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a:t>
            </a:r>
            <a:r>
              <a:rPr kumimoji="0" 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a:t>
            </a:r>
            <a:r>
              <a:rPr kumimoji="0" lang="nl-BE"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y</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kstvak 11"/>
          <p:cNvSpPr txBox="1"/>
          <p:nvPr/>
        </p:nvSpPr>
        <p:spPr>
          <a:xfrm>
            <a:off x="6488434" y="6254664"/>
            <a:ext cx="83155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0,16</a:t>
            </a:r>
            <a:r>
              <a:rPr kumimoji="0" 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a:t>
            </a:r>
            <a:r>
              <a:rPr kumimoji="0" lang="nl-BE"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u</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kstvak 12"/>
          <p:cNvSpPr txBox="1"/>
          <p:nvPr/>
        </p:nvSpPr>
        <p:spPr>
          <a:xfrm>
            <a:off x="1372788" y="6256939"/>
            <a:ext cx="78809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0,002</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kstvak 13"/>
          <p:cNvSpPr txBox="1"/>
          <p:nvPr/>
        </p:nvSpPr>
        <p:spPr>
          <a:xfrm>
            <a:off x="1471086" y="3514752"/>
            <a:ext cx="37136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t>
            </a:r>
            <a:r>
              <a:rPr kumimoji="0" lang="nl-BE" sz="1800" b="0" i="0" u="none" strike="noStrike" kern="1200" cap="none" spc="0" normalizeH="0" baseline="-25000" noProof="0" dirty="0" err="1">
                <a:ln>
                  <a:noFill/>
                </a:ln>
                <a:solidFill>
                  <a:prstClr val="black"/>
                </a:solidFill>
                <a:effectLst/>
                <a:uLnTx/>
                <a:uFillTx/>
                <a:latin typeface="Arial" panose="020B0604020202020204" pitchFamily="34" charset="0"/>
                <a:ea typeface="+mn-ea"/>
                <a:cs typeface="Arial" panose="020B0604020202020204" pitchFamily="34" charset="0"/>
              </a:rPr>
              <a:t>y</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kstvak 14"/>
          <p:cNvSpPr txBox="1"/>
          <p:nvPr/>
        </p:nvSpPr>
        <p:spPr>
          <a:xfrm>
            <a:off x="1457436" y="2586701"/>
            <a:ext cx="42595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Calibri"/>
                <a:ea typeface="+mn-ea"/>
                <a:cs typeface="+mn-cs"/>
              </a:rPr>
              <a:t>f</a:t>
            </a:r>
            <a:r>
              <a:rPr kumimoji="0" lang="nl-BE" sz="1800" b="0" i="0" u="none" strike="noStrike" kern="1200" cap="none" spc="0" normalizeH="0" baseline="-25000" noProof="0" dirty="0" err="1">
                <a:ln>
                  <a:noFill/>
                </a:ln>
                <a:solidFill>
                  <a:prstClr val="black"/>
                </a:solidFill>
                <a:effectLst/>
                <a:uLnTx/>
                <a:uFillTx/>
                <a:latin typeface="Calibri"/>
                <a:ea typeface="+mn-ea"/>
                <a:cs typeface="+mn-cs"/>
              </a:rPr>
              <a:t>u</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kstvak 15"/>
          <p:cNvSpPr txBox="1"/>
          <p:nvPr/>
        </p:nvSpPr>
        <p:spPr>
          <a:xfrm>
            <a:off x="4708836" y="1882859"/>
            <a:ext cx="3456596"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Modelo de </a:t>
            </a:r>
            <a:r>
              <a:rPr kumimoji="0" lang="es-ES" sz="1800" b="0" i="0" u="none" strike="noStrike" kern="1200" cap="none" spc="0" normalizeH="0" baseline="0" noProof="0" dirty="0" err="1">
                <a:ln>
                  <a:noFill/>
                </a:ln>
                <a:solidFill>
                  <a:prstClr val="black"/>
                </a:solidFill>
                <a:effectLst/>
                <a:uLnTx/>
                <a:uFillTx/>
                <a:latin typeface="Calibri"/>
                <a:ea typeface="+mn-ea"/>
                <a:cs typeface="+mn-cs"/>
              </a:rPr>
              <a:t>Ramberg-Osgood</a:t>
            </a: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1E27AC"/>
                </a:solidFill>
                <a:effectLst/>
                <a:uLnTx/>
                <a:uFillTx/>
                <a:latin typeface="Calibri"/>
                <a:ea typeface="+mn-ea"/>
                <a:cs typeface="+mn-cs"/>
              </a:rPr>
              <a:t>Modelo del CSM</a:t>
            </a:r>
          </a:p>
        </p:txBody>
      </p:sp>
      <p:cxnSp>
        <p:nvCxnSpPr>
          <p:cNvPr id="23" name="Rechte verbindingslijn 22"/>
          <p:cNvCxnSpPr/>
          <p:nvPr/>
        </p:nvCxnSpPr>
        <p:spPr>
          <a:xfrm>
            <a:off x="4066301" y="2344924"/>
            <a:ext cx="656914" cy="0"/>
          </a:xfrm>
          <a:prstGeom prst="line">
            <a:avLst/>
          </a:prstGeom>
          <a:ln w="28575">
            <a:solidFill>
              <a:srgbClr val="1E27AC"/>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p:nvCxnSpPr>
        <p:spPr>
          <a:xfrm>
            <a:off x="4066301" y="2082987"/>
            <a:ext cx="6569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644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1442"/>
            <a:ext cx="8229600" cy="1143000"/>
          </a:xfrm>
        </p:spPr>
        <p:txBody>
          <a:bodyPr>
            <a:normAutofit/>
          </a:bodyPr>
          <a:lstStyle/>
          <a:p>
            <a:r>
              <a:rPr lang="es-ES" sz="4000" dirty="0" err="1"/>
              <a:t>Continuous</a:t>
            </a:r>
            <a:r>
              <a:rPr lang="es-ES" sz="4000" dirty="0"/>
              <a:t> </a:t>
            </a:r>
            <a:r>
              <a:rPr lang="es-ES" sz="4000" dirty="0" err="1"/>
              <a:t>Strength</a:t>
            </a:r>
            <a:r>
              <a:rPr lang="es-ES" sz="4000" dirty="0"/>
              <a:t> </a:t>
            </a:r>
            <a:r>
              <a:rPr lang="es-ES" sz="4000" dirty="0" err="1"/>
              <a:t>Method</a:t>
            </a:r>
            <a:endParaRPr lang="es-ES" sz="4000" dirty="0"/>
          </a:p>
        </p:txBody>
      </p:sp>
      <p:pic>
        <p:nvPicPr>
          <p:cNvPr id="10" name="Tijdelijke aanduiding voor inhoud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4825" y="2074042"/>
            <a:ext cx="4040188" cy="3738821"/>
          </a:xfrm>
          <a:prstGeom prst="rect">
            <a:avLst/>
          </a:prstGeom>
        </p:spPr>
      </p:pic>
      <p:pic>
        <p:nvPicPr>
          <p:cNvPr id="11" name="Tijdelijke aanduiding voor inhoud 10"/>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703866" y="2040251"/>
            <a:ext cx="3934373" cy="3744000"/>
          </a:xfrm>
          <a:prstGeom prst="rect">
            <a:avLst/>
          </a:prstGeom>
        </p:spPr>
      </p:pic>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827380" y="6173230"/>
            <a:ext cx="747776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rPr>
              <a:t>El CSM estima el comportamiento seccional de manera precisa</a:t>
            </a:r>
          </a:p>
        </p:txBody>
      </p:sp>
      <p:sp>
        <p:nvSpPr>
          <p:cNvPr id="14" name="Tijdelijke aanduiding voor inhoud 2"/>
          <p:cNvSpPr txBox="1">
            <a:spLocks/>
          </p:cNvSpPr>
          <p:nvPr/>
        </p:nvSpPr>
        <p:spPr>
          <a:xfrm>
            <a:off x="408674" y="1038160"/>
            <a:ext cx="8432800" cy="83128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rgbClr val="0070C0"/>
              </a:buClr>
              <a:buSzTx/>
              <a:buFont typeface="Wingdings" panose="05000000000000000000" pitchFamily="2" charset="2"/>
              <a:buChar char="§"/>
              <a:tabLst/>
              <a:defRPr/>
            </a:pPr>
            <a:r>
              <a:rPr kumimoji="0" lang="es-ES" sz="2400" b="0" i="0" u="none" strike="noStrike" kern="1200" cap="none" spc="0" normalizeH="0" baseline="0" noProof="0" dirty="0">
                <a:ln>
                  <a:noFill/>
                </a:ln>
                <a:solidFill>
                  <a:prstClr val="black"/>
                </a:solidFill>
                <a:effectLst/>
                <a:uLnTx/>
                <a:uFillTx/>
                <a:latin typeface="Calibri"/>
                <a:ea typeface="+mn-ea"/>
                <a:cs typeface="+mn-cs"/>
              </a:rPr>
              <a:t>Comparación entre las predicciones de EC3 y CSM y resultados experimentales:</a:t>
            </a:r>
          </a:p>
        </p:txBody>
      </p:sp>
      <p:sp>
        <p:nvSpPr>
          <p:cNvPr id="7" name="Tekstvak 6"/>
          <p:cNvSpPr txBox="1"/>
          <p:nvPr/>
        </p:nvSpPr>
        <p:spPr>
          <a:xfrm rot="16200000">
            <a:off x="-76098" y="3593638"/>
            <a:ext cx="1308100"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solidFill>
                <a:effectLst/>
                <a:uLnTx/>
                <a:uFillTx/>
                <a:latin typeface="Calibri"/>
                <a:ea typeface="+mn-ea"/>
                <a:cs typeface="+mn-cs"/>
              </a:rPr>
              <a:t>N</a:t>
            </a:r>
            <a:r>
              <a:rPr kumimoji="0" lang="nl-BE" sz="1600" b="0" i="0" u="none" strike="noStrike" kern="1200" cap="none" spc="0" normalizeH="0" baseline="-25000" noProof="0" dirty="0">
                <a:ln>
                  <a:noFill/>
                </a:ln>
                <a:solidFill>
                  <a:prstClr val="black"/>
                </a:solidFill>
                <a:effectLst/>
                <a:uLnTx/>
                <a:uFillTx/>
                <a:latin typeface="Calibri"/>
                <a:ea typeface="+mn-ea"/>
                <a:cs typeface="+mn-cs"/>
              </a:rPr>
              <a:t>u,ensayo</a:t>
            </a:r>
            <a:r>
              <a:rPr kumimoji="0" lang="nl-BE" sz="1600" b="0" i="0" u="none" strike="noStrike" kern="1200" cap="none" spc="0" normalizeH="0" baseline="0" noProof="0" dirty="0">
                <a:ln>
                  <a:noFill/>
                </a:ln>
                <a:solidFill>
                  <a:prstClr val="black"/>
                </a:solidFill>
                <a:effectLst/>
                <a:uLnTx/>
                <a:uFillTx/>
                <a:latin typeface="Calibri"/>
                <a:ea typeface="+mn-ea"/>
                <a:cs typeface="+mn-cs"/>
              </a:rPr>
              <a:t> (kN)</a:t>
            </a:r>
          </a:p>
        </p:txBody>
      </p:sp>
      <p:sp>
        <p:nvSpPr>
          <p:cNvPr id="16" name="Tekstvak 15"/>
          <p:cNvSpPr txBox="1"/>
          <p:nvPr/>
        </p:nvSpPr>
        <p:spPr>
          <a:xfrm>
            <a:off x="2146843" y="5597643"/>
            <a:ext cx="1308100"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err="1">
                <a:ln>
                  <a:noFill/>
                </a:ln>
                <a:solidFill>
                  <a:prstClr val="black"/>
                </a:solidFill>
                <a:effectLst/>
                <a:uLnTx/>
                <a:uFillTx/>
                <a:latin typeface="Calibri"/>
                <a:ea typeface="+mn-ea"/>
                <a:cs typeface="+mn-cs"/>
              </a:rPr>
              <a:t>N</a:t>
            </a:r>
            <a:r>
              <a:rPr kumimoji="0" lang="nl-BE" sz="1600" b="0" i="0" u="none" strike="noStrike" kern="1200" cap="none" spc="0" normalizeH="0" baseline="-25000" noProof="0" dirty="0" err="1">
                <a:ln>
                  <a:noFill/>
                </a:ln>
                <a:solidFill>
                  <a:prstClr val="black"/>
                </a:solidFill>
                <a:effectLst/>
                <a:uLnTx/>
                <a:uFillTx/>
                <a:latin typeface="Calibri"/>
                <a:ea typeface="+mn-ea"/>
                <a:cs typeface="+mn-cs"/>
              </a:rPr>
              <a:t>u,pred</a:t>
            </a:r>
            <a:r>
              <a:rPr kumimoji="0" lang="nl-BE" sz="1600" b="0" i="0" u="none" strike="noStrike" kern="1200" cap="none" spc="0" normalizeH="0" baseline="0" noProof="0" dirty="0">
                <a:ln>
                  <a:noFill/>
                </a:ln>
                <a:solidFill>
                  <a:prstClr val="black"/>
                </a:solidFill>
                <a:effectLst/>
                <a:uLnTx/>
                <a:uFillTx/>
                <a:latin typeface="Calibri"/>
                <a:ea typeface="+mn-ea"/>
                <a:cs typeface="+mn-cs"/>
              </a:rPr>
              <a:t> (</a:t>
            </a:r>
            <a:r>
              <a:rPr kumimoji="0" lang="nl-BE" sz="1600" b="0" i="0" u="none" strike="noStrike" kern="1200" cap="none" spc="0" normalizeH="0" baseline="0" noProof="0" dirty="0" err="1">
                <a:ln>
                  <a:noFill/>
                </a:ln>
                <a:solidFill>
                  <a:prstClr val="black"/>
                </a:solidFill>
                <a:effectLst/>
                <a:uLnTx/>
                <a:uFillTx/>
                <a:latin typeface="Calibri"/>
                <a:ea typeface="+mn-ea"/>
                <a:cs typeface="+mn-cs"/>
              </a:rPr>
              <a:t>kN</a:t>
            </a:r>
            <a:r>
              <a:rPr kumimoji="0" lang="nl-BE" sz="1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7" name="Tekstvak 16"/>
          <p:cNvSpPr txBox="1"/>
          <p:nvPr/>
        </p:nvSpPr>
        <p:spPr>
          <a:xfrm rot="16200000">
            <a:off x="4003623" y="3608166"/>
            <a:ext cx="1463829"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solidFill>
                <a:effectLst/>
                <a:uLnTx/>
                <a:uFillTx/>
                <a:latin typeface="Calibri"/>
                <a:ea typeface="+mn-ea"/>
                <a:cs typeface="+mn-cs"/>
              </a:rPr>
              <a:t>M</a:t>
            </a:r>
            <a:r>
              <a:rPr kumimoji="0" lang="nl-BE" sz="1600" b="0" i="0" u="none" strike="noStrike" kern="1200" cap="none" spc="0" normalizeH="0" baseline="-25000" noProof="0" dirty="0">
                <a:ln>
                  <a:noFill/>
                </a:ln>
                <a:solidFill>
                  <a:prstClr val="black"/>
                </a:solidFill>
                <a:effectLst/>
                <a:uLnTx/>
                <a:uFillTx/>
                <a:latin typeface="Calibri"/>
                <a:ea typeface="+mn-ea"/>
                <a:cs typeface="+mn-cs"/>
              </a:rPr>
              <a:t>u,ensayo</a:t>
            </a:r>
            <a:r>
              <a:rPr kumimoji="0" lang="nl-BE" sz="1600" b="0" i="0" u="none" strike="noStrike" kern="1200" cap="none" spc="0" normalizeH="0" baseline="0" noProof="0" dirty="0">
                <a:ln>
                  <a:noFill/>
                </a:ln>
                <a:solidFill>
                  <a:prstClr val="black"/>
                </a:solidFill>
                <a:effectLst/>
                <a:uLnTx/>
                <a:uFillTx/>
                <a:latin typeface="Calibri"/>
                <a:ea typeface="+mn-ea"/>
                <a:cs typeface="+mn-cs"/>
              </a:rPr>
              <a:t> (kNm)</a:t>
            </a:r>
          </a:p>
        </p:txBody>
      </p:sp>
      <p:sp>
        <p:nvSpPr>
          <p:cNvPr id="19" name="Tekstvak 18"/>
          <p:cNvSpPr txBox="1"/>
          <p:nvPr/>
        </p:nvSpPr>
        <p:spPr>
          <a:xfrm>
            <a:off x="6118071" y="5604415"/>
            <a:ext cx="1463829"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err="1">
                <a:ln>
                  <a:noFill/>
                </a:ln>
                <a:solidFill>
                  <a:prstClr val="black"/>
                </a:solidFill>
                <a:effectLst/>
                <a:uLnTx/>
                <a:uFillTx/>
                <a:latin typeface="Calibri"/>
                <a:ea typeface="+mn-ea"/>
                <a:cs typeface="+mn-cs"/>
              </a:rPr>
              <a:t>M</a:t>
            </a:r>
            <a:r>
              <a:rPr kumimoji="0" lang="nl-BE" sz="1600" b="0" i="0" u="none" strike="noStrike" kern="1200" cap="none" spc="0" normalizeH="0" baseline="-25000" noProof="0" dirty="0" err="1">
                <a:ln>
                  <a:noFill/>
                </a:ln>
                <a:solidFill>
                  <a:prstClr val="black"/>
                </a:solidFill>
                <a:effectLst/>
                <a:uLnTx/>
                <a:uFillTx/>
                <a:latin typeface="Calibri"/>
                <a:ea typeface="+mn-ea"/>
                <a:cs typeface="+mn-cs"/>
              </a:rPr>
              <a:t>u,pred</a:t>
            </a:r>
            <a:r>
              <a:rPr kumimoji="0" lang="nl-BE" sz="1600" b="0" i="0" u="none" strike="noStrike" kern="1200" cap="none" spc="0" normalizeH="0" baseline="0" noProof="0" dirty="0">
                <a:ln>
                  <a:noFill/>
                </a:ln>
                <a:solidFill>
                  <a:prstClr val="black"/>
                </a:solidFill>
                <a:effectLst/>
                <a:uLnTx/>
                <a:uFillTx/>
                <a:latin typeface="Calibri"/>
                <a:ea typeface="+mn-ea"/>
                <a:cs typeface="+mn-cs"/>
              </a:rPr>
              <a:t> (</a:t>
            </a:r>
            <a:r>
              <a:rPr kumimoji="0" lang="nl-BE" sz="1600" b="0" i="0" u="none" strike="noStrike" kern="1200" cap="none" spc="0" normalizeH="0" baseline="0" noProof="0" dirty="0" err="1">
                <a:ln>
                  <a:noFill/>
                </a:ln>
                <a:solidFill>
                  <a:prstClr val="black"/>
                </a:solidFill>
                <a:effectLst/>
                <a:uLnTx/>
                <a:uFillTx/>
                <a:latin typeface="Calibri"/>
                <a:ea typeface="+mn-ea"/>
                <a:cs typeface="+mn-cs"/>
              </a:rPr>
              <a:t>kNm</a:t>
            </a:r>
            <a:r>
              <a:rPr kumimoji="0" lang="nl-BE" sz="1600" b="0" i="0" u="none" strike="noStrike" kern="1200" cap="none" spc="0" normalizeH="0" baseline="0" noProof="0" dirty="0">
                <a:ln>
                  <a:noFill/>
                </a:ln>
                <a:solidFill>
                  <a:prstClr val="black"/>
                </a:solidFill>
                <a:effectLst/>
                <a:uLnTx/>
                <a:uFillTx/>
                <a:latin typeface="Calibri"/>
                <a:ea typeface="+mn-ea"/>
                <a:cs typeface="+mn-cs"/>
              </a:rPr>
              <a:t>)</a:t>
            </a:r>
          </a:p>
        </p:txBody>
      </p:sp>
      <p:grpSp>
        <p:nvGrpSpPr>
          <p:cNvPr id="22" name="Groep 21"/>
          <p:cNvGrpSpPr/>
          <p:nvPr/>
        </p:nvGrpSpPr>
        <p:grpSpPr>
          <a:xfrm>
            <a:off x="2565400" y="4693920"/>
            <a:ext cx="1765300" cy="646331"/>
            <a:chOff x="2565400" y="4787900"/>
            <a:chExt cx="1765300" cy="646331"/>
          </a:xfrm>
        </p:grpSpPr>
        <p:sp>
          <p:nvSpPr>
            <p:cNvPr id="12" name="Tekstvak 11"/>
            <p:cNvSpPr txBox="1"/>
            <p:nvPr/>
          </p:nvSpPr>
          <p:spPr>
            <a:xfrm>
              <a:off x="2565400" y="4787900"/>
              <a:ext cx="1765300" cy="646331"/>
            </a:xfrm>
            <a:prstGeom prst="rect">
              <a:avLst/>
            </a:prstGeom>
            <a:solidFill>
              <a:schemeClr val="bg1"/>
            </a:solidFill>
            <a:ln>
              <a:solidFill>
                <a:schemeClr val="bg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     CSM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     EN1993-1-4</a:t>
              </a:r>
            </a:p>
          </p:txBody>
        </p:sp>
        <p:sp>
          <p:nvSpPr>
            <p:cNvPr id="20" name="Ruit 19"/>
            <p:cNvSpPr/>
            <p:nvPr/>
          </p:nvSpPr>
          <p:spPr>
            <a:xfrm>
              <a:off x="2692400" y="4927600"/>
              <a:ext cx="108000" cy="108000"/>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uit 20"/>
            <p:cNvSpPr/>
            <p:nvPr/>
          </p:nvSpPr>
          <p:spPr>
            <a:xfrm>
              <a:off x="2692400" y="5188743"/>
              <a:ext cx="108000" cy="108000"/>
            </a:xfrm>
            <a:prstGeom prst="diamon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3" name="Groep 22"/>
          <p:cNvGrpSpPr/>
          <p:nvPr/>
        </p:nvGrpSpPr>
        <p:grpSpPr>
          <a:xfrm>
            <a:off x="6642100" y="4693920"/>
            <a:ext cx="1765300" cy="646331"/>
            <a:chOff x="2565400" y="4787900"/>
            <a:chExt cx="1765300" cy="646331"/>
          </a:xfrm>
        </p:grpSpPr>
        <p:sp>
          <p:nvSpPr>
            <p:cNvPr id="24" name="Tekstvak 23"/>
            <p:cNvSpPr txBox="1"/>
            <p:nvPr/>
          </p:nvSpPr>
          <p:spPr>
            <a:xfrm>
              <a:off x="2565400" y="4787900"/>
              <a:ext cx="1765300" cy="646331"/>
            </a:xfrm>
            <a:prstGeom prst="rect">
              <a:avLst/>
            </a:prstGeom>
            <a:solidFill>
              <a:schemeClr val="bg1"/>
            </a:solidFill>
            <a:ln>
              <a:solidFill>
                <a:schemeClr val="bg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     CSM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     EN1993-1-4</a:t>
              </a:r>
            </a:p>
          </p:txBody>
        </p:sp>
        <p:sp>
          <p:nvSpPr>
            <p:cNvPr id="25" name="Ruit 24"/>
            <p:cNvSpPr/>
            <p:nvPr/>
          </p:nvSpPr>
          <p:spPr>
            <a:xfrm>
              <a:off x="2692400" y="4927600"/>
              <a:ext cx="108000" cy="108000"/>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uit 25"/>
            <p:cNvSpPr/>
            <p:nvPr/>
          </p:nvSpPr>
          <p:spPr>
            <a:xfrm>
              <a:off x="2692400" y="5188743"/>
              <a:ext cx="108000" cy="108000"/>
            </a:xfrm>
            <a:prstGeom prst="diamon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ijdelijke aanduiding voor tekst 5"/>
          <p:cNvSpPr>
            <a:spLocks noGrp="1"/>
          </p:cNvSpPr>
          <p:nvPr>
            <p:ph type="body" idx="1"/>
          </p:nvPr>
        </p:nvSpPr>
        <p:spPr>
          <a:xfrm>
            <a:off x="2580640" y="1810487"/>
            <a:ext cx="1772539" cy="396000"/>
          </a:xfrm>
        </p:spPr>
        <p:txBody>
          <a:bodyPr>
            <a:normAutofit lnSpcReduction="10000"/>
          </a:bodyPr>
          <a:lstStyle/>
          <a:p>
            <a:r>
              <a:rPr lang="es-ES" sz="2000" dirty="0"/>
              <a:t>En compresión</a:t>
            </a:r>
          </a:p>
        </p:txBody>
      </p:sp>
      <p:sp>
        <p:nvSpPr>
          <p:cNvPr id="8" name="Tijdelijke aanduiding voor tekst 7"/>
          <p:cNvSpPr>
            <a:spLocks noGrp="1"/>
          </p:cNvSpPr>
          <p:nvPr>
            <p:ph type="body" sz="quarter" idx="3"/>
          </p:nvPr>
        </p:nvSpPr>
        <p:spPr>
          <a:xfrm>
            <a:off x="7221221" y="1818640"/>
            <a:ext cx="1262379" cy="396000"/>
          </a:xfrm>
        </p:spPr>
        <p:txBody>
          <a:bodyPr>
            <a:normAutofit lnSpcReduction="10000"/>
          </a:bodyPr>
          <a:lstStyle/>
          <a:p>
            <a:r>
              <a:rPr lang="es-ES" sz="2000" dirty="0"/>
              <a:t>En flexión</a:t>
            </a:r>
          </a:p>
        </p:txBody>
      </p:sp>
    </p:spTree>
    <p:extLst>
      <p:ext uri="{BB962C8B-B14F-4D97-AF65-F5344CB8AC3E}">
        <p14:creationId xmlns:p14="http://schemas.microsoft.com/office/powerpoint/2010/main" val="23396386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5038" y="1879600"/>
            <a:ext cx="2328309" cy="4730772"/>
          </a:xfrm>
          <a:prstGeom prst="rect">
            <a:avLst/>
          </a:prstGeom>
        </p:spPr>
      </p:pic>
      <p:sp>
        <p:nvSpPr>
          <p:cNvPr id="2" name="Titel 1"/>
          <p:cNvSpPr>
            <a:spLocks noGrp="1"/>
          </p:cNvSpPr>
          <p:nvPr>
            <p:ph type="title"/>
          </p:nvPr>
        </p:nvSpPr>
        <p:spPr>
          <a:xfrm>
            <a:off x="457200" y="-111442"/>
            <a:ext cx="8229600" cy="1143000"/>
          </a:xfrm>
        </p:spPr>
        <p:txBody>
          <a:bodyPr>
            <a:normAutofit/>
          </a:bodyPr>
          <a:lstStyle/>
          <a:p>
            <a:r>
              <a:rPr lang="es-ES" sz="4000" dirty="0"/>
              <a:t>CSM: Ejemplo de pandeo por flexión</a:t>
            </a:r>
          </a:p>
        </p:txBody>
      </p:sp>
      <p:sp>
        <p:nvSpPr>
          <p:cNvPr id="10" name="Tijdelijke aanduiding voor inhoud 9"/>
          <p:cNvSpPr>
            <a:spLocks noGrp="1"/>
          </p:cNvSpPr>
          <p:nvPr>
            <p:ph idx="1"/>
          </p:nvPr>
        </p:nvSpPr>
        <p:spPr>
          <a:xfrm>
            <a:off x="274320" y="1041400"/>
            <a:ext cx="8229600" cy="868680"/>
          </a:xfrm>
        </p:spPr>
        <p:txBody>
          <a:bodyPr>
            <a:normAutofit/>
          </a:bodyPr>
          <a:lstStyle/>
          <a:p>
            <a:r>
              <a:rPr lang="es-ES" sz="2400" dirty="0"/>
              <a:t>Sección tubular rectangular conformada en frío sometida a una compresión concéntrica (ejemplo de la diapositiva 51)</a:t>
            </a:r>
          </a:p>
        </p:txBody>
      </p:sp>
      <p:sp>
        <p:nvSpPr>
          <p:cNvPr id="5" name="Tijdelijke aanduiding voor dia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7" name="Tabel 6"/>
          <p:cNvGraphicFramePr>
            <a:graphicFrameLocks noGrp="1"/>
          </p:cNvGraphicFramePr>
          <p:nvPr/>
        </p:nvGraphicFramePr>
        <p:xfrm>
          <a:off x="1556632" y="2143126"/>
          <a:ext cx="3203457" cy="1737360"/>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20000"/>
                    </a:ext>
                  </a:extLst>
                </a:gridCol>
                <a:gridCol w="1835305">
                  <a:extLst>
                    <a:ext uri="{9D8B030D-6E8A-4147-A177-3AD203B41FA5}">
                      <a16:colId xmlns:a16="http://schemas.microsoft.com/office/drawing/2014/main" val="20001"/>
                    </a:ext>
                  </a:extLst>
                </a:gridCol>
              </a:tblGrid>
              <a:tr h="360000">
                <a:tc>
                  <a:txBody>
                    <a:bodyPr/>
                    <a:lstStyle/>
                    <a:p>
                      <a:pPr algn="ctr"/>
                      <a:endParaRPr lang="es-ES" noProof="0" dirty="0"/>
                    </a:p>
                  </a:txBody>
                  <a:tcPr>
                    <a:noFill/>
                  </a:tcPr>
                </a:tc>
                <a:tc>
                  <a:txBody>
                    <a:bodyPr/>
                    <a:lstStyle/>
                    <a:p>
                      <a:pPr algn="ctr"/>
                      <a:r>
                        <a:rPr lang="es-ES" noProof="0" dirty="0"/>
                        <a:t>Acero inoxidable austenítico</a:t>
                      </a:r>
                    </a:p>
                  </a:txBody>
                  <a:tcPr/>
                </a:tc>
                <a:extLst>
                  <a:ext uri="{0D108BD9-81ED-4DB2-BD59-A6C34878D82A}">
                    <a16:rowId xmlns:a16="http://schemas.microsoft.com/office/drawing/2014/main" val="10000"/>
                  </a:ext>
                </a:extLst>
              </a:tr>
              <a:tr h="360000">
                <a:tc>
                  <a:txBody>
                    <a:bodyPr/>
                    <a:lstStyle/>
                    <a:p>
                      <a:pPr algn="ctr"/>
                      <a:r>
                        <a:rPr lang="es-ES" b="1" noProof="0" dirty="0">
                          <a:solidFill>
                            <a:schemeClr val="bg1"/>
                          </a:solidFill>
                        </a:rPr>
                        <a:t>Material</a:t>
                      </a:r>
                    </a:p>
                  </a:txBody>
                  <a:tcPr>
                    <a:solidFill>
                      <a:schemeClr val="accent1"/>
                    </a:solidFill>
                  </a:tcPr>
                </a:tc>
                <a:tc>
                  <a:txBody>
                    <a:bodyPr/>
                    <a:lstStyle/>
                    <a:p>
                      <a:pPr algn="ctr"/>
                      <a:r>
                        <a:rPr lang="es-ES" noProof="0" dirty="0"/>
                        <a:t>EN 1.4301</a:t>
                      </a:r>
                    </a:p>
                  </a:txBody>
                  <a:tcPr/>
                </a:tc>
                <a:extLst>
                  <a:ext uri="{0D108BD9-81ED-4DB2-BD59-A6C34878D82A}">
                    <a16:rowId xmlns:a16="http://schemas.microsoft.com/office/drawing/2014/main" val="10001"/>
                  </a:ext>
                </a:extLst>
              </a:tr>
              <a:tr h="360000">
                <a:tc>
                  <a:txBody>
                    <a:bodyPr/>
                    <a:lstStyle/>
                    <a:p>
                      <a:pPr algn="ctr"/>
                      <a:r>
                        <a:rPr lang="es-ES" b="1" noProof="0" dirty="0" err="1">
                          <a:solidFill>
                            <a:schemeClr val="bg1"/>
                          </a:solidFill>
                        </a:rPr>
                        <a:t>f</a:t>
                      </a:r>
                      <a:r>
                        <a:rPr lang="es-ES" b="1" baseline="-25000" noProof="0" dirty="0" err="1">
                          <a:solidFill>
                            <a:schemeClr val="bg1"/>
                          </a:solidFill>
                        </a:rPr>
                        <a:t>y</a:t>
                      </a:r>
                      <a:r>
                        <a:rPr lang="es-ES" b="1" baseline="0" noProof="0" dirty="0">
                          <a:solidFill>
                            <a:schemeClr val="bg1"/>
                          </a:solidFill>
                        </a:rPr>
                        <a:t> [N/mm²]</a:t>
                      </a:r>
                      <a:endParaRPr lang="es-ES" b="1" noProof="0" dirty="0">
                        <a:solidFill>
                          <a:schemeClr val="bg1"/>
                        </a:solidFill>
                      </a:endParaRPr>
                    </a:p>
                  </a:txBody>
                  <a:tcPr>
                    <a:solidFill>
                      <a:schemeClr val="accent1"/>
                    </a:solidFill>
                  </a:tcPr>
                </a:tc>
                <a:tc>
                  <a:txBody>
                    <a:bodyPr/>
                    <a:lstStyle/>
                    <a:p>
                      <a:pPr algn="ctr"/>
                      <a:r>
                        <a:rPr lang="es-ES" noProof="0" dirty="0"/>
                        <a:t>230</a:t>
                      </a:r>
                    </a:p>
                  </a:txBody>
                  <a:tcPr/>
                </a:tc>
                <a:extLst>
                  <a:ext uri="{0D108BD9-81ED-4DB2-BD59-A6C34878D82A}">
                    <a16:rowId xmlns:a16="http://schemas.microsoft.com/office/drawing/2014/main" val="10002"/>
                  </a:ext>
                </a:extLst>
              </a:tr>
              <a:tr h="360000">
                <a:tc>
                  <a:txBody>
                    <a:bodyPr/>
                    <a:lstStyle/>
                    <a:p>
                      <a:pPr algn="ctr"/>
                      <a:r>
                        <a:rPr lang="es-ES" b="1" noProof="0" dirty="0">
                          <a:solidFill>
                            <a:schemeClr val="bg1"/>
                          </a:solidFill>
                        </a:rPr>
                        <a:t>E [N/mm²]</a:t>
                      </a:r>
                    </a:p>
                  </a:txBody>
                  <a:tcPr>
                    <a:solidFill>
                      <a:schemeClr val="accent1"/>
                    </a:solidFill>
                  </a:tcPr>
                </a:tc>
                <a:tc>
                  <a:txBody>
                    <a:bodyPr/>
                    <a:lstStyle/>
                    <a:p>
                      <a:pPr algn="ctr"/>
                      <a:r>
                        <a:rPr lang="es-ES" noProof="0" dirty="0"/>
                        <a:t>200000</a:t>
                      </a:r>
                    </a:p>
                  </a:txBody>
                  <a:tcPr/>
                </a:tc>
                <a:extLst>
                  <a:ext uri="{0D108BD9-81ED-4DB2-BD59-A6C34878D82A}">
                    <a16:rowId xmlns:a16="http://schemas.microsoft.com/office/drawing/2014/main" val="10003"/>
                  </a:ext>
                </a:extLst>
              </a:tr>
            </a:tbl>
          </a:graphicData>
        </a:graphic>
      </p:graphicFrame>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745" y="4062772"/>
            <a:ext cx="3096344" cy="2650403"/>
          </a:xfrm>
          <a:prstGeom prst="rect">
            <a:avLst/>
          </a:prstGeom>
        </p:spPr>
      </p:pic>
    </p:spTree>
    <p:extLst>
      <p:ext uri="{BB962C8B-B14F-4D97-AF65-F5344CB8AC3E}">
        <p14:creationId xmlns:p14="http://schemas.microsoft.com/office/powerpoint/2010/main" val="32833550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457200" y="-111442"/>
            <a:ext cx="8229600" cy="1143000"/>
          </a:xfrm>
        </p:spPr>
        <p:txBody>
          <a:bodyPr>
            <a:normAutofit/>
          </a:bodyPr>
          <a:lstStyle/>
          <a:p>
            <a:r>
              <a:rPr lang="es-ES" sz="4000" dirty="0"/>
              <a:t>CSM: Ejemplo de pandeo por flexión</a:t>
            </a:r>
          </a:p>
        </p:txBody>
      </p:sp>
      <p:sp>
        <p:nvSpPr>
          <p:cNvPr id="7" name="Espace réservé du numéro de diapositiv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5" name="Grafiek 4"/>
          <p:cNvGraphicFramePr>
            <a:graphicFrameLocks noGrp="1"/>
          </p:cNvGraphicFramePr>
          <p:nvPr/>
        </p:nvGraphicFramePr>
        <p:xfrm>
          <a:off x="1227222" y="2561389"/>
          <a:ext cx="6785810" cy="3781964"/>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graphicFrame>
            <p:nvGraphicFramePr>
              <p:cNvPr id="6" name="Tabel 5"/>
              <p:cNvGraphicFramePr>
                <a:graphicFrameLocks noGrp="1"/>
              </p:cNvGraphicFramePr>
              <p:nvPr/>
            </p:nvGraphicFramePr>
            <p:xfrm>
              <a:off x="435009" y="891725"/>
              <a:ext cx="8121149" cy="1767523"/>
            </p:xfrm>
            <a:graphic>
              <a:graphicData uri="http://schemas.openxmlformats.org/drawingml/2006/table">
                <a:tbl>
                  <a:tblPr firstRow="1" bandRow="1">
                    <a:tableStyleId>{2D5ABB26-0587-4C30-8999-92F81FD0307C}</a:tableStyleId>
                  </a:tblPr>
                  <a:tblGrid>
                    <a:gridCol w="3814011">
                      <a:extLst>
                        <a:ext uri="{9D8B030D-6E8A-4147-A177-3AD203B41FA5}">
                          <a16:colId xmlns:a16="http://schemas.microsoft.com/office/drawing/2014/main" val="20000"/>
                        </a:ext>
                      </a:extLst>
                    </a:gridCol>
                    <a:gridCol w="4307138">
                      <a:extLst>
                        <a:ext uri="{9D8B030D-6E8A-4147-A177-3AD203B41FA5}">
                          <a16:colId xmlns:a16="http://schemas.microsoft.com/office/drawing/2014/main" val="20001"/>
                        </a:ext>
                      </a:extLst>
                    </a:gridCol>
                  </a:tblGrid>
                  <a:tr h="370840">
                    <a:tc>
                      <a:txBody>
                        <a:bodyPr/>
                        <a:lstStyle/>
                        <a:p>
                          <a:pPr algn="ctr"/>
                          <a14:m>
                            <m:oMathPara xmlns:m="http://schemas.openxmlformats.org/officeDocument/2006/math">
                              <m:oMathParaPr>
                                <m:jc m:val="center"/>
                              </m:oMathParaPr>
                              <m:oMath xmlns:m="http://schemas.openxmlformats.org/officeDocument/2006/math">
                                <m:sSub>
                                  <m:sSubPr>
                                    <m:ctrlPr>
                                      <a:rPr lang="fr-FR" sz="1800" i="1" smtClean="0">
                                        <a:latin typeface="Cambria Math" panose="02040503050406030204" pitchFamily="18" charset="0"/>
                                      </a:rPr>
                                    </m:ctrlPr>
                                  </m:sSubPr>
                                  <m:e>
                                    <m:r>
                                      <a:rPr lang="nl-BE" sz="1800" b="0" i="1" smtClean="0">
                                        <a:latin typeface="Cambria Math" panose="02040503050406030204" pitchFamily="18" charset="0"/>
                                      </a:rPr>
                                      <m:t>𝑓</m:t>
                                    </m:r>
                                  </m:e>
                                  <m:sub>
                                    <m:r>
                                      <a:rPr lang="nl-BE" sz="1800" b="0" i="1" smtClean="0">
                                        <a:latin typeface="Cambria Math" panose="02040503050406030204" pitchFamily="18" charset="0"/>
                                      </a:rPr>
                                      <m:t>𝑦</m:t>
                                    </m:r>
                                  </m:sub>
                                </m:sSub>
                                <m:r>
                                  <a:rPr lang="nl-BE" sz="1800" b="0" i="1" smtClean="0">
                                    <a:latin typeface="Cambria Math" panose="02040503050406030204" pitchFamily="18" charset="0"/>
                                  </a:rPr>
                                  <m:t>=230</m:t>
                                </m:r>
                                <m:f>
                                  <m:fPr>
                                    <m:type m:val="skw"/>
                                    <m:ctrlPr>
                                      <a:rPr lang="nl-BE" sz="1800" b="0" i="1" smtClean="0">
                                        <a:latin typeface="Cambria Math" panose="02040503050406030204" pitchFamily="18" charset="0"/>
                                      </a:rPr>
                                    </m:ctrlPr>
                                  </m:fPr>
                                  <m:num>
                                    <m:r>
                                      <a:rPr lang="nl-BE" sz="1800" b="0" i="1" smtClean="0">
                                        <a:latin typeface="Cambria Math" panose="02040503050406030204" pitchFamily="18" charset="0"/>
                                      </a:rPr>
                                      <m:t>𝑁</m:t>
                                    </m:r>
                                  </m:num>
                                  <m:den>
                                    <m:r>
                                      <a:rPr lang="nl-BE" sz="1800" b="0" i="1" smtClean="0">
                                        <a:latin typeface="Cambria Math" panose="02040503050406030204" pitchFamily="18" charset="0"/>
                                      </a:rPr>
                                      <m:t>𝑚𝑚</m:t>
                                    </m:r>
                                    <m:r>
                                      <a:rPr lang="nl-BE" sz="1800" b="0" i="1" smtClean="0">
                                        <a:latin typeface="Cambria Math" panose="02040503050406030204" pitchFamily="18" charset="0"/>
                                      </a:rPr>
                                      <m:t>²</m:t>
                                    </m:r>
                                  </m:den>
                                </m:f>
                              </m:oMath>
                            </m:oMathPara>
                          </a14:m>
                          <a:endParaRPr lang="nl-BE" sz="1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lang="fr-FR" sz="1800" i="1" smtClean="0">
                                        <a:latin typeface="Cambria Math" panose="02040503050406030204" pitchFamily="18" charset="0"/>
                                      </a:rPr>
                                    </m:ctrlPr>
                                  </m:sSubPr>
                                  <m:e>
                                    <m:r>
                                      <a:rPr lang="nl-BE" sz="1800" i="1">
                                        <a:latin typeface="Cambria Math" panose="02040503050406030204" pitchFamily="18" charset="0"/>
                                      </a:rPr>
                                      <m:t>𝑓</m:t>
                                    </m:r>
                                  </m:e>
                                  <m:sub>
                                    <m:r>
                                      <a:rPr lang="nl-BE" sz="1800" b="0" i="1" smtClean="0">
                                        <a:latin typeface="Cambria Math" panose="02040503050406030204" pitchFamily="18" charset="0"/>
                                      </a:rPr>
                                      <m:t>𝑢</m:t>
                                    </m:r>
                                  </m:sub>
                                </m:sSub>
                                <m:r>
                                  <a:rPr lang="nl-BE" sz="1800" i="1">
                                    <a:latin typeface="Cambria Math" panose="02040503050406030204" pitchFamily="18" charset="0"/>
                                  </a:rPr>
                                  <m:t>=</m:t>
                                </m:r>
                                <m:r>
                                  <a:rPr lang="nl-BE" sz="1800" b="0" i="1" smtClean="0">
                                    <a:latin typeface="Cambria Math" panose="02040503050406030204" pitchFamily="18" charset="0"/>
                                  </a:rPr>
                                  <m:t>54</m:t>
                                </m:r>
                                <m:r>
                                  <a:rPr lang="nl-BE" sz="1800" i="1">
                                    <a:latin typeface="Cambria Math" panose="02040503050406030204" pitchFamily="18" charset="0"/>
                                  </a:rPr>
                                  <m:t>0</m:t>
                                </m:r>
                                <m:f>
                                  <m:fPr>
                                    <m:type m:val="skw"/>
                                    <m:ctrlPr>
                                      <a:rPr lang="nl-BE" sz="1800" i="1">
                                        <a:latin typeface="Cambria Math" panose="02040503050406030204" pitchFamily="18" charset="0"/>
                                      </a:rPr>
                                    </m:ctrlPr>
                                  </m:fPr>
                                  <m:num>
                                    <m:r>
                                      <a:rPr lang="nl-BE" sz="1800" i="1">
                                        <a:latin typeface="Cambria Math" panose="02040503050406030204" pitchFamily="18" charset="0"/>
                                      </a:rPr>
                                      <m:t>𝑁</m:t>
                                    </m:r>
                                  </m:num>
                                  <m:den>
                                    <m:r>
                                      <a:rPr lang="nl-BE" sz="1800" i="1">
                                        <a:latin typeface="Cambria Math" panose="02040503050406030204" pitchFamily="18" charset="0"/>
                                      </a:rPr>
                                      <m:t>𝑚𝑚</m:t>
                                    </m:r>
                                    <m:r>
                                      <a:rPr lang="nl-BE" sz="1800" i="1">
                                        <a:latin typeface="Cambria Math" panose="02040503050406030204" pitchFamily="18" charset="0"/>
                                      </a:rPr>
                                      <m:t>²</m:t>
                                    </m:r>
                                  </m:den>
                                </m:f>
                              </m:oMath>
                            </m:oMathPara>
                          </a14:m>
                          <a:endParaRPr lang="nl-BE" sz="1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14:m>
                            <m:oMathPara xmlns:m="http://schemas.openxmlformats.org/officeDocument/2006/math">
                              <m:oMathParaPr>
                                <m:jc m:val="center"/>
                              </m:oMathParaPr>
                              <m:oMath xmlns:m="http://schemas.openxmlformats.org/officeDocument/2006/math">
                                <m:r>
                                  <a:rPr lang="nl-BE" sz="1800" b="0" i="1" smtClean="0">
                                    <a:latin typeface="Cambria Math" panose="02040503050406030204" pitchFamily="18" charset="0"/>
                                  </a:rPr>
                                  <m:t>𝐸</m:t>
                                </m:r>
                                <m:r>
                                  <a:rPr lang="nl-BE" sz="1800" b="0" i="1" smtClean="0">
                                    <a:latin typeface="Cambria Math" panose="02040503050406030204" pitchFamily="18" charset="0"/>
                                  </a:rPr>
                                  <m:t>=200000 </m:t>
                                </m:r>
                                <m:f>
                                  <m:fPr>
                                    <m:type m:val="skw"/>
                                    <m:ctrlPr>
                                      <a:rPr lang="nl-BE" sz="1800" b="0" i="1" smtClean="0">
                                        <a:latin typeface="Cambria Math" panose="02040503050406030204" pitchFamily="18" charset="0"/>
                                      </a:rPr>
                                    </m:ctrlPr>
                                  </m:fPr>
                                  <m:num>
                                    <m:r>
                                      <a:rPr lang="nl-BE" sz="1800" b="0" i="1" smtClean="0">
                                        <a:latin typeface="Cambria Math" panose="02040503050406030204" pitchFamily="18" charset="0"/>
                                      </a:rPr>
                                      <m:t>𝑁</m:t>
                                    </m:r>
                                  </m:num>
                                  <m:den>
                                    <m:r>
                                      <a:rPr lang="nl-BE" sz="1800" b="0" i="1" smtClean="0">
                                        <a:latin typeface="Cambria Math" panose="02040503050406030204" pitchFamily="18" charset="0"/>
                                      </a:rPr>
                                      <m:t>𝑚𝑚</m:t>
                                    </m:r>
                                    <m:r>
                                      <a:rPr lang="nl-BE" sz="1800" b="0" i="1" smtClean="0">
                                        <a:latin typeface="Cambria Math" panose="02040503050406030204" pitchFamily="18" charset="0"/>
                                      </a:rPr>
                                      <m:t>²</m:t>
                                    </m:r>
                                  </m:den>
                                </m:f>
                              </m:oMath>
                            </m:oMathPara>
                          </a14:m>
                          <a:endParaRPr lang="nl-BE" sz="1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nl-BE" sz="1800" i="1" smtClean="0">
                                        <a:latin typeface="Cambria Math" panose="02040503050406030204" pitchFamily="18" charset="0"/>
                                      </a:rPr>
                                    </m:ctrlPr>
                                  </m:sSubPr>
                                  <m:e>
                                    <m:r>
                                      <a:rPr lang="nl-BE" sz="1800" b="0" i="1" smtClean="0">
                                        <a:latin typeface="Cambria Math" panose="02040503050406030204" pitchFamily="18" charset="0"/>
                                      </a:rPr>
                                      <m:t>0,16</m:t>
                                    </m:r>
                                    <m:r>
                                      <a:rPr lang="nl-BE" sz="1800" i="1">
                                        <a:latin typeface="Cambria Math" panose="02040503050406030204" pitchFamily="18" charset="0"/>
                                        <a:ea typeface="Cambria Math" panose="02040503050406030204" pitchFamily="18" charset="0"/>
                                      </a:rPr>
                                      <m:t>𝜀</m:t>
                                    </m:r>
                                  </m:e>
                                  <m:sub>
                                    <m:r>
                                      <a:rPr lang="nl-BE" sz="1800" b="0" i="1" smtClean="0">
                                        <a:latin typeface="Cambria Math" panose="02040503050406030204" pitchFamily="18" charset="0"/>
                                        <a:ea typeface="Cambria Math" panose="02040503050406030204" pitchFamily="18" charset="0"/>
                                      </a:rPr>
                                      <m:t>𝑢</m:t>
                                    </m:r>
                                  </m:sub>
                                </m:sSub>
                                <m:r>
                                  <a:rPr lang="nl-BE" sz="1800" i="1">
                                    <a:latin typeface="Cambria Math" panose="02040503050406030204" pitchFamily="18" charset="0"/>
                                  </a:rPr>
                                  <m:t>=</m:t>
                                </m:r>
                                <m:r>
                                  <a:rPr lang="nl-BE" sz="1800" b="0" i="1" smtClean="0">
                                    <a:latin typeface="Cambria Math" panose="02040503050406030204" pitchFamily="18" charset="0"/>
                                  </a:rPr>
                                  <m:t>0,16(1−</m:t>
                                </m:r>
                                <m:f>
                                  <m:fPr>
                                    <m:type m:val="skw"/>
                                    <m:ctrlPr>
                                      <a:rPr lang="nl-BE" sz="1800" i="1">
                                        <a:latin typeface="Cambria Math" panose="02040503050406030204" pitchFamily="18" charset="0"/>
                                      </a:rPr>
                                    </m:ctrlPr>
                                  </m:fPr>
                                  <m:num>
                                    <m:sSub>
                                      <m:sSubPr>
                                        <m:ctrlPr>
                                          <a:rPr lang="nl-BE" sz="1800" i="1">
                                            <a:latin typeface="Cambria Math" panose="02040503050406030204" pitchFamily="18" charset="0"/>
                                          </a:rPr>
                                        </m:ctrlPr>
                                      </m:sSubPr>
                                      <m:e>
                                        <m:r>
                                          <a:rPr lang="nl-BE" sz="1800" i="1">
                                            <a:latin typeface="Cambria Math" panose="02040503050406030204" pitchFamily="18" charset="0"/>
                                          </a:rPr>
                                          <m:t>𝑓</m:t>
                                        </m:r>
                                      </m:e>
                                      <m:sub>
                                        <m:r>
                                          <a:rPr lang="nl-BE" sz="1800" i="1">
                                            <a:latin typeface="Cambria Math" panose="02040503050406030204" pitchFamily="18" charset="0"/>
                                          </a:rPr>
                                          <m:t>𝑦</m:t>
                                        </m:r>
                                      </m:sub>
                                    </m:sSub>
                                  </m:num>
                                  <m:den>
                                    <m:sSub>
                                      <m:sSubPr>
                                        <m:ctrlPr>
                                          <a:rPr lang="nl-BE" sz="1800" i="1" smtClean="0">
                                            <a:latin typeface="Cambria Math" panose="02040503050406030204" pitchFamily="18" charset="0"/>
                                          </a:rPr>
                                        </m:ctrlPr>
                                      </m:sSubPr>
                                      <m:e>
                                        <m:r>
                                          <a:rPr lang="nl-BE" sz="1800" b="0" i="1" smtClean="0">
                                            <a:latin typeface="Cambria Math" panose="02040503050406030204" pitchFamily="18" charset="0"/>
                                          </a:rPr>
                                          <m:t>𝑓</m:t>
                                        </m:r>
                                      </m:e>
                                      <m:sub>
                                        <m:r>
                                          <a:rPr lang="nl-BE" sz="1800" b="0" i="1" smtClean="0">
                                            <a:latin typeface="Cambria Math" panose="02040503050406030204" pitchFamily="18" charset="0"/>
                                          </a:rPr>
                                          <m:t>𝑢</m:t>
                                        </m:r>
                                      </m:sub>
                                    </m:sSub>
                                  </m:den>
                                </m:f>
                                <m:r>
                                  <a:rPr lang="nl-BE" sz="1800" b="0" i="1" smtClean="0">
                                    <a:latin typeface="Cambria Math" panose="02040503050406030204" pitchFamily="18" charset="0"/>
                                  </a:rPr>
                                  <m:t>)</m:t>
                                </m:r>
                                <m:r>
                                  <a:rPr lang="nl-BE" sz="1800" i="1">
                                    <a:latin typeface="Cambria Math" panose="02040503050406030204" pitchFamily="18" charset="0"/>
                                  </a:rPr>
                                  <m:t>=0,</m:t>
                                </m:r>
                                <m:r>
                                  <a:rPr lang="nl-BE" sz="1800" b="0" i="1" smtClean="0">
                                    <a:latin typeface="Cambria Math" panose="02040503050406030204" pitchFamily="18" charset="0"/>
                                  </a:rPr>
                                  <m:t>09</m:t>
                                </m:r>
                                <m:r>
                                  <a:rPr lang="ca-ES" sz="1800" b="0" i="1" smtClean="0">
                                    <a:latin typeface="Cambria Math"/>
                                  </a:rPr>
                                  <m:t>19</m:t>
                                </m:r>
                              </m:oMath>
                            </m:oMathPara>
                          </a14:m>
                          <a:endParaRPr lang="nl-BE" sz="1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ctr"/>
                          <a14:m>
                            <m:oMathPara xmlns:m="http://schemas.openxmlformats.org/officeDocument/2006/math">
                              <m:oMathParaPr>
                                <m:jc m:val="center"/>
                              </m:oMathParaPr>
                              <m:oMath xmlns:m="http://schemas.openxmlformats.org/officeDocument/2006/math">
                                <m:sSub>
                                  <m:sSubPr>
                                    <m:ctrlPr>
                                      <a:rPr lang="nl-BE" sz="1800" b="0" i="1" smtClean="0">
                                        <a:latin typeface="Cambria Math" panose="02040503050406030204" pitchFamily="18" charset="0"/>
                                      </a:rPr>
                                    </m:ctrlPr>
                                  </m:sSubPr>
                                  <m:e>
                                    <m:r>
                                      <a:rPr lang="nl-BE" sz="1800" b="0" i="1" smtClean="0">
                                        <a:latin typeface="Cambria Math" panose="02040503050406030204" pitchFamily="18" charset="0"/>
                                        <a:ea typeface="Cambria Math" panose="02040503050406030204" pitchFamily="18" charset="0"/>
                                      </a:rPr>
                                      <m:t>𝜀</m:t>
                                    </m:r>
                                  </m:e>
                                  <m:sub>
                                    <m:r>
                                      <a:rPr lang="nl-BE" sz="1800" b="0" i="1" smtClean="0">
                                        <a:latin typeface="Cambria Math" panose="02040503050406030204" pitchFamily="18" charset="0"/>
                                      </a:rPr>
                                      <m:t>𝑦</m:t>
                                    </m:r>
                                  </m:sub>
                                </m:sSub>
                                <m:r>
                                  <a:rPr lang="nl-BE" sz="1800" b="0" i="1" smtClean="0">
                                    <a:latin typeface="Cambria Math" panose="02040503050406030204" pitchFamily="18" charset="0"/>
                                  </a:rPr>
                                  <m:t>=</m:t>
                                </m:r>
                                <m:f>
                                  <m:fPr>
                                    <m:type m:val="skw"/>
                                    <m:ctrlPr>
                                      <a:rPr lang="nl-BE" sz="1800" b="0" i="1" smtClean="0">
                                        <a:latin typeface="Cambria Math" panose="02040503050406030204" pitchFamily="18" charset="0"/>
                                      </a:rPr>
                                    </m:ctrlPr>
                                  </m:fPr>
                                  <m:num>
                                    <m:sSub>
                                      <m:sSubPr>
                                        <m:ctrlPr>
                                          <a:rPr lang="nl-BE" sz="1800" b="0" i="1" smtClean="0">
                                            <a:latin typeface="Cambria Math" panose="02040503050406030204" pitchFamily="18" charset="0"/>
                                          </a:rPr>
                                        </m:ctrlPr>
                                      </m:sSubPr>
                                      <m:e>
                                        <m:r>
                                          <a:rPr lang="nl-BE" sz="1800" b="0" i="1" smtClean="0">
                                            <a:latin typeface="Cambria Math" panose="02040503050406030204" pitchFamily="18" charset="0"/>
                                          </a:rPr>
                                          <m:t>𝑓</m:t>
                                        </m:r>
                                      </m:e>
                                      <m:sub>
                                        <m:r>
                                          <a:rPr lang="nl-BE" sz="1800" b="0" i="1" smtClean="0">
                                            <a:latin typeface="Cambria Math" panose="02040503050406030204" pitchFamily="18" charset="0"/>
                                          </a:rPr>
                                          <m:t>𝑦</m:t>
                                        </m:r>
                                      </m:sub>
                                    </m:sSub>
                                  </m:num>
                                  <m:den>
                                    <m:r>
                                      <a:rPr lang="nl-BE" sz="1800" b="0" i="1" smtClean="0">
                                        <a:latin typeface="Cambria Math" panose="02040503050406030204" pitchFamily="18" charset="0"/>
                                      </a:rPr>
                                      <m:t>𝐸</m:t>
                                    </m:r>
                                  </m:den>
                                </m:f>
                                <m:r>
                                  <a:rPr lang="nl-BE" sz="1800" b="0" i="1" smtClean="0">
                                    <a:latin typeface="Cambria Math" panose="02040503050406030204" pitchFamily="18" charset="0"/>
                                  </a:rPr>
                                  <m:t>=0,0012</m:t>
                                </m:r>
                              </m:oMath>
                            </m:oMathPara>
                          </a14:m>
                          <a:endParaRPr lang="nl-BE" sz="1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
                              </m:oMathParaPr>
                              <m:oMath xmlns:m="http://schemas.openxmlformats.org/officeDocument/2006/math">
                                <m:sSub>
                                  <m:sSubPr>
                                    <m:ctrlPr>
                                      <a:rPr lang="nl-BE" sz="1800" i="1" smtClean="0">
                                        <a:latin typeface="Cambria Math" panose="02040503050406030204" pitchFamily="18" charset="0"/>
                                      </a:rPr>
                                    </m:ctrlPr>
                                  </m:sSubPr>
                                  <m:e>
                                    <m:r>
                                      <a:rPr lang="nl-BE" sz="1800" b="0" i="1" smtClean="0">
                                        <a:latin typeface="Cambria Math" panose="02040503050406030204" pitchFamily="18" charset="0"/>
                                      </a:rPr>
                                      <m:t>𝐸</m:t>
                                    </m:r>
                                  </m:e>
                                  <m:sub>
                                    <m:r>
                                      <a:rPr lang="nl-BE" sz="1800" b="0" i="1" smtClean="0">
                                        <a:latin typeface="Cambria Math" panose="02040503050406030204" pitchFamily="18" charset="0"/>
                                      </a:rPr>
                                      <m:t>𝑠h</m:t>
                                    </m:r>
                                  </m:sub>
                                </m:sSub>
                                <m:r>
                                  <a:rPr lang="nl-BE" sz="1800" b="0" i="1" smtClean="0">
                                    <a:latin typeface="Cambria Math" panose="02040503050406030204" pitchFamily="18" charset="0"/>
                                  </a:rPr>
                                  <m:t>=</m:t>
                                </m:r>
                                <m:f>
                                  <m:fPr>
                                    <m:ctrlPr>
                                      <a:rPr lang="nl-BE" sz="1800" b="0" i="1" smtClean="0">
                                        <a:latin typeface="Cambria Math" panose="02040503050406030204" pitchFamily="18" charset="0"/>
                                      </a:rPr>
                                    </m:ctrlPr>
                                  </m:fPr>
                                  <m:num>
                                    <m:sSub>
                                      <m:sSubPr>
                                        <m:ctrlPr>
                                          <a:rPr lang="nl-BE" sz="1800" b="0" i="1" smtClean="0">
                                            <a:latin typeface="Cambria Math" panose="02040503050406030204" pitchFamily="18" charset="0"/>
                                          </a:rPr>
                                        </m:ctrlPr>
                                      </m:sSubPr>
                                      <m:e>
                                        <m:r>
                                          <a:rPr lang="nl-BE" sz="1800" b="0" i="1" smtClean="0">
                                            <a:latin typeface="Cambria Math" panose="02040503050406030204" pitchFamily="18" charset="0"/>
                                          </a:rPr>
                                          <m:t>𝑓</m:t>
                                        </m:r>
                                      </m:e>
                                      <m:sub>
                                        <m:r>
                                          <a:rPr lang="nl-BE" sz="1800" b="0" i="1" smtClean="0">
                                            <a:latin typeface="Cambria Math" panose="02040503050406030204" pitchFamily="18" charset="0"/>
                                          </a:rPr>
                                          <m:t>𝑢</m:t>
                                        </m:r>
                                      </m:sub>
                                    </m:sSub>
                                    <m:r>
                                      <a:rPr lang="nl-BE" sz="1800" b="0" i="1" smtClean="0">
                                        <a:latin typeface="Cambria Math" panose="02040503050406030204" pitchFamily="18" charset="0"/>
                                      </a:rPr>
                                      <m:t>−</m:t>
                                    </m:r>
                                    <m:sSub>
                                      <m:sSubPr>
                                        <m:ctrlPr>
                                          <a:rPr lang="nl-BE" sz="1800" b="0" i="1" smtClean="0">
                                            <a:latin typeface="Cambria Math" panose="02040503050406030204" pitchFamily="18" charset="0"/>
                                          </a:rPr>
                                        </m:ctrlPr>
                                      </m:sSubPr>
                                      <m:e>
                                        <m:r>
                                          <a:rPr lang="nl-BE" sz="1800" b="0" i="1" smtClean="0">
                                            <a:latin typeface="Cambria Math" panose="02040503050406030204" pitchFamily="18" charset="0"/>
                                          </a:rPr>
                                          <m:t>𝑓</m:t>
                                        </m:r>
                                      </m:e>
                                      <m:sub>
                                        <m:r>
                                          <a:rPr lang="nl-BE" sz="1800" b="0" i="1" smtClean="0">
                                            <a:latin typeface="Cambria Math" panose="02040503050406030204" pitchFamily="18" charset="0"/>
                                          </a:rPr>
                                          <m:t>𝑦</m:t>
                                        </m:r>
                                      </m:sub>
                                    </m:sSub>
                                  </m:num>
                                  <m:den>
                                    <m:r>
                                      <a:rPr lang="nl-BE" sz="1800" b="0" i="1" smtClean="0">
                                        <a:latin typeface="Cambria Math" panose="02040503050406030204" pitchFamily="18" charset="0"/>
                                      </a:rPr>
                                      <m:t>0,16</m:t>
                                    </m:r>
                                    <m:sSub>
                                      <m:sSubPr>
                                        <m:ctrlPr>
                                          <a:rPr lang="nl-BE" sz="1800" b="0" i="1" smtClean="0">
                                            <a:latin typeface="Cambria Math" panose="02040503050406030204" pitchFamily="18" charset="0"/>
                                          </a:rPr>
                                        </m:ctrlPr>
                                      </m:sSubPr>
                                      <m:e>
                                        <m:r>
                                          <a:rPr lang="nl-BE" sz="1800" b="0" i="1" smtClean="0">
                                            <a:latin typeface="Cambria Math" panose="02040503050406030204" pitchFamily="18" charset="0"/>
                                            <a:ea typeface="Cambria Math" panose="02040503050406030204" pitchFamily="18" charset="0"/>
                                          </a:rPr>
                                          <m:t>𝜀</m:t>
                                        </m:r>
                                      </m:e>
                                      <m:sub>
                                        <m:r>
                                          <a:rPr lang="nl-BE" sz="1800" b="0" i="1" smtClean="0">
                                            <a:latin typeface="Cambria Math" panose="02040503050406030204" pitchFamily="18" charset="0"/>
                                          </a:rPr>
                                          <m:t>𝑢</m:t>
                                        </m:r>
                                      </m:sub>
                                    </m:sSub>
                                    <m:r>
                                      <a:rPr lang="nl-BE" sz="1800" b="0" i="1" smtClean="0">
                                        <a:latin typeface="Cambria Math" panose="02040503050406030204" pitchFamily="18" charset="0"/>
                                      </a:rPr>
                                      <m:t>−</m:t>
                                    </m:r>
                                    <m:sSub>
                                      <m:sSubPr>
                                        <m:ctrlPr>
                                          <a:rPr lang="nl-BE" sz="1800" b="0" i="1" smtClean="0">
                                            <a:latin typeface="Cambria Math" panose="02040503050406030204" pitchFamily="18" charset="0"/>
                                          </a:rPr>
                                        </m:ctrlPr>
                                      </m:sSubPr>
                                      <m:e>
                                        <m:r>
                                          <a:rPr lang="nl-BE" sz="1800" b="0" i="1" smtClean="0">
                                            <a:latin typeface="Cambria Math" panose="02040503050406030204" pitchFamily="18" charset="0"/>
                                            <a:ea typeface="Cambria Math" panose="02040503050406030204" pitchFamily="18" charset="0"/>
                                          </a:rPr>
                                          <m:t>𝜀</m:t>
                                        </m:r>
                                      </m:e>
                                      <m:sub>
                                        <m:r>
                                          <a:rPr lang="nl-BE" sz="1800" b="0" i="1" smtClean="0">
                                            <a:latin typeface="Cambria Math" panose="02040503050406030204" pitchFamily="18" charset="0"/>
                                          </a:rPr>
                                          <m:t>𝑦</m:t>
                                        </m:r>
                                      </m:sub>
                                    </m:sSub>
                                  </m:den>
                                </m:f>
                                <m:r>
                                  <a:rPr lang="nl-BE" sz="1800" b="0" i="1" smtClean="0">
                                    <a:latin typeface="Cambria Math" panose="02040503050406030204" pitchFamily="18" charset="0"/>
                                  </a:rPr>
                                  <m:t>=3418 </m:t>
                                </m:r>
                                <m:f>
                                  <m:fPr>
                                    <m:type m:val="skw"/>
                                    <m:ctrlPr>
                                      <a:rPr lang="nl-BE" sz="1800" b="0" i="1" smtClean="0">
                                        <a:latin typeface="Cambria Math" panose="02040503050406030204" pitchFamily="18" charset="0"/>
                                      </a:rPr>
                                    </m:ctrlPr>
                                  </m:fPr>
                                  <m:num>
                                    <m:r>
                                      <a:rPr lang="nl-BE" sz="1800" b="0" i="1" smtClean="0">
                                        <a:latin typeface="Cambria Math" panose="02040503050406030204" pitchFamily="18" charset="0"/>
                                      </a:rPr>
                                      <m:t>𝑁</m:t>
                                    </m:r>
                                  </m:num>
                                  <m:den>
                                    <m:r>
                                      <a:rPr lang="nl-BE" sz="1800" b="0" i="1" smtClean="0">
                                        <a:latin typeface="Cambria Math" panose="02040503050406030204" pitchFamily="18" charset="0"/>
                                      </a:rPr>
                                      <m:t>𝑚𝑚</m:t>
                                    </m:r>
                                    <m:r>
                                      <a:rPr lang="nl-BE" sz="1800" b="0" i="1" smtClean="0">
                                        <a:latin typeface="Cambria Math" panose="02040503050406030204" pitchFamily="18" charset="0"/>
                                      </a:rPr>
                                      <m:t>²</m:t>
                                    </m:r>
                                  </m:den>
                                </m:f>
                              </m:oMath>
                            </m:oMathPara>
                          </a14:m>
                          <a:endParaRPr lang="nl-BE" sz="1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mc:Choice>
        <mc:Fallback xmlns="">
          <p:graphicFrame>
            <p:nvGraphicFramePr>
              <p:cNvPr id="6" name="Tabel 5"/>
              <p:cNvGraphicFramePr>
                <a:graphicFrameLocks noGrp="1"/>
              </p:cNvGraphicFramePr>
              <p:nvPr>
                <p:extLst>
                  <p:ext uri="{D42A27DB-BD31-4B8C-83A1-F6EECF244321}">
                    <p14:modId xmlns:p14="http://schemas.microsoft.com/office/powerpoint/2010/main" val="2184673475"/>
                  </p:ext>
                </p:extLst>
              </p:nvPr>
            </p:nvGraphicFramePr>
            <p:xfrm>
              <a:off x="435009" y="891725"/>
              <a:ext cx="8121149" cy="1767523"/>
            </p:xfrm>
            <a:graphic>
              <a:graphicData uri="http://schemas.openxmlformats.org/drawingml/2006/table">
                <a:tbl>
                  <a:tblPr firstRow="1" bandRow="1">
                    <a:tableStyleId>{2D5ABB26-0587-4C30-8999-92F81FD0307C}</a:tableStyleId>
                  </a:tblPr>
                  <a:tblGrid>
                    <a:gridCol w="3814011"/>
                    <a:gridCol w="4307138"/>
                  </a:tblGrid>
                  <a:tr h="481076">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t="-111392" r="-112939" b="-282278"/>
                          </a:stretch>
                        </a:blipFill>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88543" t="-111392" b="-282278"/>
                          </a:stretch>
                        </a:blipFill>
                      </a:tcPr>
                    </a:tc>
                  </a:tr>
                  <a:tr h="589026">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t="-172165" r="-112939" b="-129897"/>
                          </a:stretch>
                        </a:blipFill>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88543" t="-172165" b="-129897"/>
                          </a:stretch>
                        </a:blipFill>
                      </a:tcPr>
                    </a:tc>
                  </a:tr>
                  <a:tr h="697421">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t="-231579" r="-112939" b="-10526"/>
                          </a:stretch>
                        </a:blipFill>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88543" t="-231579" b="-10526"/>
                          </a:stretch>
                        </a:blipFill>
                      </a:tcPr>
                    </a:tc>
                  </a:tr>
                </a:tbl>
              </a:graphicData>
            </a:graphic>
          </p:graphicFrame>
        </mc:Fallback>
      </mc:AlternateContent>
      <p:sp>
        <p:nvSpPr>
          <p:cNvPr id="12" name="Tekstvak 11"/>
          <p:cNvSpPr txBox="1"/>
          <p:nvPr/>
        </p:nvSpPr>
        <p:spPr>
          <a:xfrm>
            <a:off x="3728720" y="6226322"/>
            <a:ext cx="15687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lumMod val="50000"/>
                  </a:prstClr>
                </a:solidFill>
                <a:effectLst/>
                <a:uLnTx/>
                <a:uFillTx/>
                <a:latin typeface="Calibri"/>
                <a:ea typeface="+mn-ea"/>
                <a:cs typeface="+mn-cs"/>
              </a:rPr>
              <a:t>Deformación</a:t>
            </a:r>
            <a:r>
              <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l-GR"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ε</a:t>
            </a:r>
            <a:endPar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3" name="Tekstvak 12"/>
          <p:cNvSpPr txBox="1"/>
          <p:nvPr/>
        </p:nvSpPr>
        <p:spPr>
          <a:xfrm rot="16200000">
            <a:off x="763045" y="4042929"/>
            <a:ext cx="12350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lumMod val="50000"/>
                  </a:prstClr>
                </a:solidFill>
                <a:effectLst/>
                <a:uLnTx/>
                <a:uFillTx/>
                <a:latin typeface="Calibri"/>
                <a:ea typeface="+mn-ea"/>
                <a:cs typeface="+mn-cs"/>
              </a:rPr>
              <a:t>Tensión</a:t>
            </a:r>
            <a:r>
              <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l-GR"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mn-cs"/>
              </a:rPr>
              <a:t>σ</a:t>
            </a:r>
            <a:endPar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4" name="Gelijkbenige driehoek 13"/>
          <p:cNvSpPr/>
          <p:nvPr/>
        </p:nvSpPr>
        <p:spPr>
          <a:xfrm rot="5400000">
            <a:off x="7874981" y="6182889"/>
            <a:ext cx="108000" cy="108000"/>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Gelijkbenige driehoek 14"/>
          <p:cNvSpPr/>
          <p:nvPr/>
        </p:nvSpPr>
        <p:spPr>
          <a:xfrm>
            <a:off x="1901041" y="2580683"/>
            <a:ext cx="108000" cy="108000"/>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hthoek 3"/>
          <p:cNvSpPr/>
          <p:nvPr/>
        </p:nvSpPr>
        <p:spPr>
          <a:xfrm>
            <a:off x="7451678" y="3871682"/>
            <a:ext cx="95534" cy="268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hthoek 15"/>
          <p:cNvSpPr/>
          <p:nvPr/>
        </p:nvSpPr>
        <p:spPr>
          <a:xfrm>
            <a:off x="7685966" y="3873954"/>
            <a:ext cx="95534" cy="268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7" name="Rechte verbindingslijn 16"/>
          <p:cNvCxnSpPr/>
          <p:nvPr/>
        </p:nvCxnSpPr>
        <p:spPr>
          <a:xfrm>
            <a:off x="2028093" y="4865688"/>
            <a:ext cx="0" cy="142520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a:off x="7404962" y="3032126"/>
            <a:ext cx="0" cy="325876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Rechte verbindingslijn 21"/>
          <p:cNvCxnSpPr/>
          <p:nvPr/>
        </p:nvCxnSpPr>
        <p:spPr>
          <a:xfrm flipH="1">
            <a:off x="1901041" y="3032126"/>
            <a:ext cx="550392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p:nvCxnSpPr>
        <p:spPr>
          <a:xfrm flipH="1">
            <a:off x="1901042" y="4865688"/>
            <a:ext cx="12705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kstvak 26"/>
          <p:cNvSpPr txBox="1"/>
          <p:nvPr/>
        </p:nvSpPr>
        <p:spPr>
          <a:xfrm>
            <a:off x="1545968" y="2829997"/>
            <a:ext cx="409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Calibri"/>
                <a:ea typeface="+mn-ea"/>
                <a:cs typeface="+mn-cs"/>
              </a:rPr>
              <a:t>f</a:t>
            </a:r>
            <a:r>
              <a:rPr kumimoji="0" lang="nl-BE" sz="1800" b="0" i="0" u="none" strike="noStrike" kern="1200" cap="none" spc="0" normalizeH="0" baseline="-25000" noProof="0" dirty="0" err="1">
                <a:ln>
                  <a:noFill/>
                </a:ln>
                <a:solidFill>
                  <a:prstClr val="black"/>
                </a:solidFill>
                <a:effectLst/>
                <a:uLnTx/>
                <a:uFillTx/>
                <a:latin typeface="Calibri"/>
                <a:ea typeface="+mn-ea"/>
                <a:cs typeface="+mn-cs"/>
              </a:rPr>
              <a:t>u</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Tekstvak 27"/>
          <p:cNvSpPr txBox="1"/>
          <p:nvPr/>
        </p:nvSpPr>
        <p:spPr>
          <a:xfrm>
            <a:off x="1590089" y="4678855"/>
            <a:ext cx="409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Calibri"/>
                <a:ea typeface="+mn-ea"/>
                <a:cs typeface="+mn-cs"/>
              </a:rPr>
              <a:t>f</a:t>
            </a:r>
            <a:r>
              <a:rPr kumimoji="0" lang="nl-BE" sz="1800" b="0" i="0" u="none" strike="noStrike" kern="1200" cap="none" spc="0" normalizeH="0" baseline="-25000" noProof="0" dirty="0" err="1">
                <a:ln>
                  <a:noFill/>
                </a:ln>
                <a:solidFill>
                  <a:prstClr val="black"/>
                </a:solidFill>
                <a:effectLst/>
                <a:uLnTx/>
                <a:uFillTx/>
                <a:latin typeface="Calibri"/>
                <a:ea typeface="+mn-ea"/>
                <a:cs typeface="+mn-cs"/>
              </a:rPr>
              <a:t>y</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kstvak 28"/>
          <p:cNvSpPr txBox="1"/>
          <p:nvPr/>
        </p:nvSpPr>
        <p:spPr>
          <a:xfrm>
            <a:off x="6915939" y="6262201"/>
            <a:ext cx="9888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0,16ε</a:t>
            </a:r>
            <a:r>
              <a:rPr kumimoji="0" lang="nl-BE" sz="1800" b="0" i="0" u="none" strike="noStrike" kern="1200" cap="none" spc="0" normalizeH="0" baseline="-25000" noProof="0" dirty="0">
                <a:ln>
                  <a:noFill/>
                </a:ln>
                <a:solidFill>
                  <a:prstClr val="black"/>
                </a:solidFill>
                <a:effectLst/>
                <a:uLnTx/>
                <a:uFillTx/>
                <a:latin typeface="Calibri"/>
                <a:ea typeface="+mn-ea"/>
                <a:cs typeface="+mn-cs"/>
              </a:rPr>
              <a:t>u</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kstvak 29"/>
          <p:cNvSpPr txBox="1"/>
          <p:nvPr/>
        </p:nvSpPr>
        <p:spPr>
          <a:xfrm>
            <a:off x="1875594" y="6236889"/>
            <a:ext cx="3864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ε</a:t>
            </a:r>
            <a:r>
              <a:rPr kumimoji="0" lang="nl-BE" sz="1800" b="0" i="0" u="none" strike="noStrike" kern="1200" cap="none" spc="0" normalizeH="0" baseline="-25000" noProof="0" dirty="0" err="1">
                <a:ln>
                  <a:noFill/>
                </a:ln>
                <a:solidFill>
                  <a:prstClr val="black"/>
                </a:solidFill>
                <a:effectLst/>
                <a:uLnTx/>
                <a:uFillTx/>
                <a:latin typeface="Calibri"/>
                <a:ea typeface="+mn-ea"/>
                <a:cs typeface="+mn-cs"/>
              </a:rPr>
              <a:t>y</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kstvak 30"/>
          <p:cNvSpPr txBox="1"/>
          <p:nvPr/>
        </p:nvSpPr>
        <p:spPr>
          <a:xfrm>
            <a:off x="2103865" y="5637352"/>
            <a:ext cx="409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E</a:t>
            </a:r>
          </a:p>
        </p:txBody>
      </p:sp>
      <p:sp>
        <p:nvSpPr>
          <p:cNvPr id="32" name="Tekstvak 31"/>
          <p:cNvSpPr txBox="1"/>
          <p:nvPr/>
        </p:nvSpPr>
        <p:spPr>
          <a:xfrm>
            <a:off x="5604203" y="3579575"/>
            <a:ext cx="5338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Calibri"/>
                <a:ea typeface="+mn-ea"/>
                <a:cs typeface="+mn-cs"/>
              </a:rPr>
              <a:t>E</a:t>
            </a:r>
            <a:r>
              <a:rPr kumimoji="0" lang="nl-BE" sz="1800" b="0" i="0" u="none" strike="noStrike" kern="1200" cap="none" spc="0" normalizeH="0" baseline="-25000" noProof="0" dirty="0" err="1">
                <a:ln>
                  <a:noFill/>
                </a:ln>
                <a:solidFill>
                  <a:prstClr val="black"/>
                </a:solidFill>
                <a:effectLst/>
                <a:uLnTx/>
                <a:uFillTx/>
                <a:latin typeface="Calibri"/>
                <a:ea typeface="+mn-ea"/>
                <a:cs typeface="+mn-cs"/>
              </a:rPr>
              <a:t>sh</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0" name="Groep 39"/>
          <p:cNvGrpSpPr/>
          <p:nvPr/>
        </p:nvGrpSpPr>
        <p:grpSpPr>
          <a:xfrm>
            <a:off x="4496867" y="3441162"/>
            <a:ext cx="1093240" cy="914400"/>
            <a:chOff x="4505079" y="4304459"/>
            <a:chExt cx="1093240" cy="914400"/>
          </a:xfrm>
        </p:grpSpPr>
        <p:sp>
          <p:nvSpPr>
            <p:cNvPr id="33" name="Boog 32"/>
            <p:cNvSpPr/>
            <p:nvPr/>
          </p:nvSpPr>
          <p:spPr>
            <a:xfrm>
              <a:off x="4505079" y="4304459"/>
              <a:ext cx="914400" cy="914400"/>
            </a:xfrm>
            <a:prstGeom prst="arc">
              <a:avLst>
                <a:gd name="adj1" fmla="val 20328189"/>
                <a:gd name="adj2" fmla="val 53712"/>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8" name="Rechte verbindingslijn 37"/>
            <p:cNvCxnSpPr/>
            <p:nvPr/>
          </p:nvCxnSpPr>
          <p:spPr>
            <a:xfrm>
              <a:off x="4945856" y="4762500"/>
              <a:ext cx="652463" cy="476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42" name="Groep 41"/>
          <p:cNvGrpSpPr/>
          <p:nvPr/>
        </p:nvGrpSpPr>
        <p:grpSpPr>
          <a:xfrm>
            <a:off x="1224149" y="5593418"/>
            <a:ext cx="1037846" cy="914400"/>
            <a:chOff x="4187834" y="4305300"/>
            <a:chExt cx="1037846" cy="914400"/>
          </a:xfrm>
        </p:grpSpPr>
        <p:sp>
          <p:nvSpPr>
            <p:cNvPr id="43" name="Boog 42"/>
            <p:cNvSpPr/>
            <p:nvPr/>
          </p:nvSpPr>
          <p:spPr>
            <a:xfrm>
              <a:off x="4187834" y="4305300"/>
              <a:ext cx="914400" cy="914400"/>
            </a:xfrm>
            <a:prstGeom prst="arc">
              <a:avLst>
                <a:gd name="adj1" fmla="val 18803533"/>
                <a:gd name="adj2" fmla="val 53712"/>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44" name="Rechte verbindingslijn 43"/>
            <p:cNvCxnSpPr/>
            <p:nvPr/>
          </p:nvCxnSpPr>
          <p:spPr>
            <a:xfrm>
              <a:off x="4945856" y="4762500"/>
              <a:ext cx="27982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29842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457200" y="-111442"/>
            <a:ext cx="8229600" cy="1143000"/>
          </a:xfrm>
        </p:spPr>
        <p:txBody>
          <a:bodyPr>
            <a:normAutofit/>
          </a:bodyPr>
          <a:lstStyle/>
          <a:p>
            <a:r>
              <a:rPr lang="es-ES" sz="4000" dirty="0"/>
              <a:t>CSM: Ejemplo de pandeo por flexión</a:t>
            </a:r>
          </a:p>
        </p:txBody>
      </p:sp>
      <p:sp>
        <p:nvSpPr>
          <p:cNvPr id="7" name="Espace réservé du numéro de diapositiv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5" name="Grafiek 4"/>
          <p:cNvGraphicFramePr>
            <a:graphicFrameLocks noGrp="1"/>
          </p:cNvGraphicFramePr>
          <p:nvPr/>
        </p:nvGraphicFramePr>
        <p:xfrm>
          <a:off x="1227222" y="2683309"/>
          <a:ext cx="6785810" cy="3781964"/>
        </p:xfrm>
        <a:graphic>
          <a:graphicData uri="http://schemas.openxmlformats.org/drawingml/2006/chart">
            <c:chart xmlns:c="http://schemas.openxmlformats.org/drawingml/2006/chart" xmlns:r="http://schemas.openxmlformats.org/officeDocument/2006/relationships" r:id="rId2"/>
          </a:graphicData>
        </a:graphic>
      </p:graphicFrame>
      <p:sp>
        <p:nvSpPr>
          <p:cNvPr id="12" name="Tekstvak 11"/>
          <p:cNvSpPr txBox="1"/>
          <p:nvPr/>
        </p:nvSpPr>
        <p:spPr>
          <a:xfrm>
            <a:off x="4100512" y="6345971"/>
            <a:ext cx="18938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lumMod val="50000"/>
                  </a:prstClr>
                </a:solidFill>
                <a:effectLst/>
                <a:uLnTx/>
                <a:uFillTx/>
                <a:latin typeface="Calibri"/>
                <a:ea typeface="+mn-ea"/>
                <a:cs typeface="+mn-cs"/>
              </a:rPr>
              <a:t>Deformación</a:t>
            </a:r>
            <a:r>
              <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l-GR"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ε</a:t>
            </a:r>
            <a:endPar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3" name="Tekstvak 12"/>
          <p:cNvSpPr txBox="1"/>
          <p:nvPr/>
        </p:nvSpPr>
        <p:spPr>
          <a:xfrm rot="16200000">
            <a:off x="826619" y="3487581"/>
            <a:ext cx="13704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lumMod val="50000"/>
                  </a:prstClr>
                </a:solidFill>
                <a:effectLst/>
                <a:uLnTx/>
                <a:uFillTx/>
                <a:latin typeface="Calibri"/>
                <a:ea typeface="+mn-ea"/>
                <a:cs typeface="+mn-cs"/>
              </a:rPr>
              <a:t>Tensión</a:t>
            </a:r>
            <a:r>
              <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el-GR"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mn-cs"/>
              </a:rPr>
              <a:t>σ</a:t>
            </a:r>
            <a:endPar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4" name="Gelijkbenige driehoek 13"/>
          <p:cNvSpPr/>
          <p:nvPr/>
        </p:nvSpPr>
        <p:spPr>
          <a:xfrm rot="5400000">
            <a:off x="7874981" y="6304809"/>
            <a:ext cx="108000" cy="108000"/>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Gelijkbenige driehoek 14"/>
          <p:cNvSpPr/>
          <p:nvPr/>
        </p:nvSpPr>
        <p:spPr>
          <a:xfrm>
            <a:off x="1901041" y="2702603"/>
            <a:ext cx="108000" cy="108000"/>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hthoek 3"/>
          <p:cNvSpPr/>
          <p:nvPr/>
        </p:nvSpPr>
        <p:spPr>
          <a:xfrm>
            <a:off x="7451678" y="3993602"/>
            <a:ext cx="95534" cy="268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hthoek 15"/>
          <p:cNvSpPr/>
          <p:nvPr/>
        </p:nvSpPr>
        <p:spPr>
          <a:xfrm>
            <a:off x="7685966" y="3995874"/>
            <a:ext cx="95534" cy="268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kstvak 16"/>
          <p:cNvSpPr txBox="1"/>
          <p:nvPr/>
        </p:nvSpPr>
        <p:spPr>
          <a:xfrm>
            <a:off x="2491565" y="6336116"/>
            <a:ext cx="592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ε</a:t>
            </a:r>
            <a:r>
              <a:rPr kumimoji="0" lang="nl-BE" sz="1800" b="0" i="0" u="none" strike="noStrike" kern="1200" cap="none" spc="0" normalizeH="0" baseline="-25000" noProof="0" dirty="0" err="1">
                <a:ln>
                  <a:noFill/>
                </a:ln>
                <a:solidFill>
                  <a:prstClr val="black"/>
                </a:solidFill>
                <a:effectLst/>
                <a:uLnTx/>
                <a:uFillTx/>
                <a:latin typeface="Calibri"/>
                <a:ea typeface="+mn-ea"/>
                <a:cs typeface="+mn-cs"/>
              </a:rPr>
              <a:t>csm</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8" name="Rechte verbindingslijn 17"/>
          <p:cNvCxnSpPr/>
          <p:nvPr/>
        </p:nvCxnSpPr>
        <p:spPr>
          <a:xfrm>
            <a:off x="2737779" y="4757420"/>
            <a:ext cx="0" cy="1655389"/>
          </a:xfrm>
          <a:prstGeom prst="line">
            <a:avLst/>
          </a:prstGeom>
          <a:ln>
            <a:solidFill>
              <a:schemeClr val="tx1"/>
            </a:solidFill>
            <a:prstDash val="dash"/>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flipH="1" flipV="1">
            <a:off x="1916917" y="4754246"/>
            <a:ext cx="820862" cy="3174"/>
          </a:xfrm>
          <a:prstGeom prst="line">
            <a:avLst/>
          </a:prstGeom>
          <a:ln>
            <a:solidFill>
              <a:schemeClr val="tx1"/>
            </a:solidFill>
            <a:prstDash val="dash"/>
            <a:headEnd type="none" w="lg" len="lg"/>
            <a:tailEnd type="stealth" w="med" len="lg"/>
          </a:ln>
        </p:spPr>
        <p:style>
          <a:lnRef idx="1">
            <a:schemeClr val="accent1"/>
          </a:lnRef>
          <a:fillRef idx="0">
            <a:schemeClr val="accent1"/>
          </a:fillRef>
          <a:effectRef idx="0">
            <a:schemeClr val="accent1"/>
          </a:effectRef>
          <a:fontRef idx="minor">
            <a:schemeClr val="tx1"/>
          </a:fontRef>
        </p:style>
      </p:cxnSp>
      <p:sp>
        <p:nvSpPr>
          <p:cNvPr id="22" name="Tekstvak 21"/>
          <p:cNvSpPr txBox="1"/>
          <p:nvPr/>
        </p:nvSpPr>
        <p:spPr>
          <a:xfrm>
            <a:off x="1441450" y="4569000"/>
            <a:ext cx="5100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Calibri"/>
                <a:ea typeface="+mn-ea"/>
                <a:cs typeface="+mn-cs"/>
              </a:rPr>
              <a:t>f</a:t>
            </a:r>
            <a:r>
              <a:rPr kumimoji="0" lang="nl-BE" sz="1800" b="0" i="0" u="none" strike="noStrike" kern="1200" cap="none" spc="0" normalizeH="0" baseline="-25000" noProof="0" dirty="0" err="1">
                <a:ln>
                  <a:noFill/>
                </a:ln>
                <a:solidFill>
                  <a:prstClr val="black"/>
                </a:solidFill>
                <a:effectLst/>
                <a:uLnTx/>
                <a:uFillTx/>
                <a:latin typeface="Calibri"/>
                <a:ea typeface="+mn-ea"/>
                <a:cs typeface="+mn-cs"/>
              </a:rPr>
              <a:t>csm</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graphicFrame>
            <p:nvGraphicFramePr>
              <p:cNvPr id="21" name="Tabel 5"/>
              <p:cNvGraphicFramePr>
                <a:graphicFrameLocks noGrp="1"/>
              </p:cNvGraphicFramePr>
              <p:nvPr/>
            </p:nvGraphicFramePr>
            <p:xfrm>
              <a:off x="435009" y="891725"/>
              <a:ext cx="8121149" cy="1767523"/>
            </p:xfrm>
            <a:graphic>
              <a:graphicData uri="http://schemas.openxmlformats.org/drawingml/2006/table">
                <a:tbl>
                  <a:tblPr firstRow="1" bandRow="1">
                    <a:tableStyleId>{2D5ABB26-0587-4C30-8999-92F81FD0307C}</a:tableStyleId>
                  </a:tblPr>
                  <a:tblGrid>
                    <a:gridCol w="3814011">
                      <a:extLst>
                        <a:ext uri="{9D8B030D-6E8A-4147-A177-3AD203B41FA5}">
                          <a16:colId xmlns:a16="http://schemas.microsoft.com/office/drawing/2014/main" val="20000"/>
                        </a:ext>
                      </a:extLst>
                    </a:gridCol>
                    <a:gridCol w="4307138">
                      <a:extLst>
                        <a:ext uri="{9D8B030D-6E8A-4147-A177-3AD203B41FA5}">
                          <a16:colId xmlns:a16="http://schemas.microsoft.com/office/drawing/2014/main" val="20001"/>
                        </a:ext>
                      </a:extLst>
                    </a:gridCol>
                  </a:tblGrid>
                  <a:tr h="370840">
                    <a:tc>
                      <a:txBody>
                        <a:bodyPr/>
                        <a:lstStyle/>
                        <a:p>
                          <a:pPr algn="ctr"/>
                          <a14:m>
                            <m:oMathPara xmlns:m="http://schemas.openxmlformats.org/officeDocument/2006/math">
                              <m:oMathParaPr>
                                <m:jc m:val="center"/>
                              </m:oMathParaPr>
                              <m:oMath xmlns:m="http://schemas.openxmlformats.org/officeDocument/2006/math">
                                <m:sSub>
                                  <m:sSubPr>
                                    <m:ctrlPr>
                                      <a:rPr lang="fr-FR" sz="1800" i="1" smtClean="0">
                                        <a:latin typeface="Cambria Math" panose="02040503050406030204" pitchFamily="18" charset="0"/>
                                      </a:rPr>
                                    </m:ctrlPr>
                                  </m:sSubPr>
                                  <m:e>
                                    <m:r>
                                      <a:rPr lang="nl-BE" sz="1800" b="0" i="1" smtClean="0">
                                        <a:latin typeface="Cambria Math" panose="02040503050406030204" pitchFamily="18" charset="0"/>
                                      </a:rPr>
                                      <m:t>𝑓</m:t>
                                    </m:r>
                                  </m:e>
                                  <m:sub>
                                    <m:r>
                                      <a:rPr lang="nl-BE" sz="1800" b="0" i="1" smtClean="0">
                                        <a:latin typeface="Cambria Math" panose="02040503050406030204" pitchFamily="18" charset="0"/>
                                      </a:rPr>
                                      <m:t>𝑦</m:t>
                                    </m:r>
                                  </m:sub>
                                </m:sSub>
                                <m:r>
                                  <a:rPr lang="nl-BE" sz="1800" b="0" i="1" smtClean="0">
                                    <a:latin typeface="Cambria Math" panose="02040503050406030204" pitchFamily="18" charset="0"/>
                                  </a:rPr>
                                  <m:t>=230</m:t>
                                </m:r>
                                <m:f>
                                  <m:fPr>
                                    <m:type m:val="skw"/>
                                    <m:ctrlPr>
                                      <a:rPr lang="nl-BE" sz="1800" b="0" i="1" smtClean="0">
                                        <a:latin typeface="Cambria Math" panose="02040503050406030204" pitchFamily="18" charset="0"/>
                                      </a:rPr>
                                    </m:ctrlPr>
                                  </m:fPr>
                                  <m:num>
                                    <m:r>
                                      <a:rPr lang="nl-BE" sz="1800" b="0" i="1" smtClean="0">
                                        <a:latin typeface="Cambria Math" panose="02040503050406030204" pitchFamily="18" charset="0"/>
                                      </a:rPr>
                                      <m:t>𝑁</m:t>
                                    </m:r>
                                  </m:num>
                                  <m:den>
                                    <m:r>
                                      <a:rPr lang="nl-BE" sz="1800" b="0" i="1" smtClean="0">
                                        <a:latin typeface="Cambria Math" panose="02040503050406030204" pitchFamily="18" charset="0"/>
                                      </a:rPr>
                                      <m:t>𝑚𝑚</m:t>
                                    </m:r>
                                    <m:r>
                                      <a:rPr lang="nl-BE" sz="1800" b="0" i="1" smtClean="0">
                                        <a:latin typeface="Cambria Math" panose="02040503050406030204" pitchFamily="18" charset="0"/>
                                      </a:rPr>
                                      <m:t>²</m:t>
                                    </m:r>
                                  </m:den>
                                </m:f>
                              </m:oMath>
                            </m:oMathPara>
                          </a14:m>
                          <a:endParaRPr lang="nl-BE" sz="1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lang="fr-FR" sz="1800" i="1" smtClean="0">
                                        <a:latin typeface="Cambria Math" panose="02040503050406030204" pitchFamily="18" charset="0"/>
                                      </a:rPr>
                                    </m:ctrlPr>
                                  </m:sSubPr>
                                  <m:e>
                                    <m:r>
                                      <a:rPr lang="nl-BE" sz="1800" i="1">
                                        <a:latin typeface="Cambria Math" panose="02040503050406030204" pitchFamily="18" charset="0"/>
                                      </a:rPr>
                                      <m:t>𝑓</m:t>
                                    </m:r>
                                  </m:e>
                                  <m:sub>
                                    <m:r>
                                      <a:rPr lang="nl-BE" sz="1800" b="0" i="1" smtClean="0">
                                        <a:latin typeface="Cambria Math" panose="02040503050406030204" pitchFamily="18" charset="0"/>
                                      </a:rPr>
                                      <m:t>𝑢</m:t>
                                    </m:r>
                                  </m:sub>
                                </m:sSub>
                                <m:r>
                                  <a:rPr lang="nl-BE" sz="1800" i="1">
                                    <a:latin typeface="Cambria Math" panose="02040503050406030204" pitchFamily="18" charset="0"/>
                                  </a:rPr>
                                  <m:t>=</m:t>
                                </m:r>
                                <m:r>
                                  <a:rPr lang="nl-BE" sz="1800" b="0" i="1" smtClean="0">
                                    <a:latin typeface="Cambria Math" panose="02040503050406030204" pitchFamily="18" charset="0"/>
                                  </a:rPr>
                                  <m:t>54</m:t>
                                </m:r>
                                <m:r>
                                  <a:rPr lang="nl-BE" sz="1800" i="1">
                                    <a:latin typeface="Cambria Math" panose="02040503050406030204" pitchFamily="18" charset="0"/>
                                  </a:rPr>
                                  <m:t>0</m:t>
                                </m:r>
                                <m:f>
                                  <m:fPr>
                                    <m:type m:val="skw"/>
                                    <m:ctrlPr>
                                      <a:rPr lang="nl-BE" sz="1800" i="1">
                                        <a:latin typeface="Cambria Math" panose="02040503050406030204" pitchFamily="18" charset="0"/>
                                      </a:rPr>
                                    </m:ctrlPr>
                                  </m:fPr>
                                  <m:num>
                                    <m:r>
                                      <a:rPr lang="nl-BE" sz="1800" i="1">
                                        <a:latin typeface="Cambria Math" panose="02040503050406030204" pitchFamily="18" charset="0"/>
                                      </a:rPr>
                                      <m:t>𝑁</m:t>
                                    </m:r>
                                  </m:num>
                                  <m:den>
                                    <m:r>
                                      <a:rPr lang="nl-BE" sz="1800" i="1">
                                        <a:latin typeface="Cambria Math" panose="02040503050406030204" pitchFamily="18" charset="0"/>
                                      </a:rPr>
                                      <m:t>𝑚𝑚</m:t>
                                    </m:r>
                                    <m:r>
                                      <a:rPr lang="nl-BE" sz="1800" i="1">
                                        <a:latin typeface="Cambria Math" panose="02040503050406030204" pitchFamily="18" charset="0"/>
                                      </a:rPr>
                                      <m:t>²</m:t>
                                    </m:r>
                                  </m:den>
                                </m:f>
                              </m:oMath>
                            </m:oMathPara>
                          </a14:m>
                          <a:endParaRPr lang="nl-BE" sz="1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14:m>
                            <m:oMathPara xmlns:m="http://schemas.openxmlformats.org/officeDocument/2006/math">
                              <m:oMathParaPr>
                                <m:jc m:val="center"/>
                              </m:oMathParaPr>
                              <m:oMath xmlns:m="http://schemas.openxmlformats.org/officeDocument/2006/math">
                                <m:r>
                                  <a:rPr lang="nl-BE" sz="1800" b="0" i="1" smtClean="0">
                                    <a:latin typeface="Cambria Math" panose="02040503050406030204" pitchFamily="18" charset="0"/>
                                  </a:rPr>
                                  <m:t>𝐸</m:t>
                                </m:r>
                                <m:r>
                                  <a:rPr lang="nl-BE" sz="1800" b="0" i="1" smtClean="0">
                                    <a:latin typeface="Cambria Math" panose="02040503050406030204" pitchFamily="18" charset="0"/>
                                  </a:rPr>
                                  <m:t>=200000 </m:t>
                                </m:r>
                                <m:f>
                                  <m:fPr>
                                    <m:type m:val="skw"/>
                                    <m:ctrlPr>
                                      <a:rPr lang="nl-BE" sz="1800" b="0" i="1" smtClean="0">
                                        <a:latin typeface="Cambria Math" panose="02040503050406030204" pitchFamily="18" charset="0"/>
                                      </a:rPr>
                                    </m:ctrlPr>
                                  </m:fPr>
                                  <m:num>
                                    <m:r>
                                      <a:rPr lang="nl-BE" sz="1800" b="0" i="1" smtClean="0">
                                        <a:latin typeface="Cambria Math" panose="02040503050406030204" pitchFamily="18" charset="0"/>
                                      </a:rPr>
                                      <m:t>𝑁</m:t>
                                    </m:r>
                                  </m:num>
                                  <m:den>
                                    <m:r>
                                      <a:rPr lang="nl-BE" sz="1800" b="0" i="1" smtClean="0">
                                        <a:latin typeface="Cambria Math" panose="02040503050406030204" pitchFamily="18" charset="0"/>
                                      </a:rPr>
                                      <m:t>𝑚𝑚</m:t>
                                    </m:r>
                                    <m:r>
                                      <a:rPr lang="nl-BE" sz="1800" b="0" i="1" smtClean="0">
                                        <a:latin typeface="Cambria Math" panose="02040503050406030204" pitchFamily="18" charset="0"/>
                                      </a:rPr>
                                      <m:t>²</m:t>
                                    </m:r>
                                  </m:den>
                                </m:f>
                              </m:oMath>
                            </m:oMathPara>
                          </a14:m>
                          <a:endParaRPr lang="nl-BE" sz="1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nl-BE" sz="1800" i="1" smtClean="0">
                                        <a:latin typeface="Cambria Math" panose="02040503050406030204" pitchFamily="18" charset="0"/>
                                      </a:rPr>
                                    </m:ctrlPr>
                                  </m:sSubPr>
                                  <m:e>
                                    <m:r>
                                      <a:rPr lang="nl-BE" sz="1800" b="0" i="1" smtClean="0">
                                        <a:latin typeface="Cambria Math" panose="02040503050406030204" pitchFamily="18" charset="0"/>
                                      </a:rPr>
                                      <m:t>0,16</m:t>
                                    </m:r>
                                    <m:r>
                                      <a:rPr lang="nl-BE" sz="1800" i="1">
                                        <a:latin typeface="Cambria Math" panose="02040503050406030204" pitchFamily="18" charset="0"/>
                                        <a:ea typeface="Cambria Math" panose="02040503050406030204" pitchFamily="18" charset="0"/>
                                      </a:rPr>
                                      <m:t>𝜀</m:t>
                                    </m:r>
                                  </m:e>
                                  <m:sub>
                                    <m:r>
                                      <a:rPr lang="nl-BE" sz="1800" b="0" i="1" smtClean="0">
                                        <a:latin typeface="Cambria Math" panose="02040503050406030204" pitchFamily="18" charset="0"/>
                                        <a:ea typeface="Cambria Math" panose="02040503050406030204" pitchFamily="18" charset="0"/>
                                      </a:rPr>
                                      <m:t>𝑢</m:t>
                                    </m:r>
                                  </m:sub>
                                </m:sSub>
                                <m:r>
                                  <a:rPr lang="nl-BE" sz="1800" i="1">
                                    <a:latin typeface="Cambria Math" panose="02040503050406030204" pitchFamily="18" charset="0"/>
                                  </a:rPr>
                                  <m:t>=</m:t>
                                </m:r>
                                <m:r>
                                  <a:rPr lang="nl-BE" sz="1800" b="0" i="1" smtClean="0">
                                    <a:latin typeface="Cambria Math" panose="02040503050406030204" pitchFamily="18" charset="0"/>
                                  </a:rPr>
                                  <m:t>0,16(1−</m:t>
                                </m:r>
                                <m:f>
                                  <m:fPr>
                                    <m:type m:val="skw"/>
                                    <m:ctrlPr>
                                      <a:rPr lang="nl-BE" sz="1800" i="1">
                                        <a:latin typeface="Cambria Math" panose="02040503050406030204" pitchFamily="18" charset="0"/>
                                      </a:rPr>
                                    </m:ctrlPr>
                                  </m:fPr>
                                  <m:num>
                                    <m:sSub>
                                      <m:sSubPr>
                                        <m:ctrlPr>
                                          <a:rPr lang="nl-BE" sz="1800" i="1">
                                            <a:latin typeface="Cambria Math" panose="02040503050406030204" pitchFamily="18" charset="0"/>
                                          </a:rPr>
                                        </m:ctrlPr>
                                      </m:sSubPr>
                                      <m:e>
                                        <m:r>
                                          <a:rPr lang="nl-BE" sz="1800" i="1">
                                            <a:latin typeface="Cambria Math" panose="02040503050406030204" pitchFamily="18" charset="0"/>
                                          </a:rPr>
                                          <m:t>𝑓</m:t>
                                        </m:r>
                                      </m:e>
                                      <m:sub>
                                        <m:r>
                                          <a:rPr lang="nl-BE" sz="1800" i="1">
                                            <a:latin typeface="Cambria Math" panose="02040503050406030204" pitchFamily="18" charset="0"/>
                                          </a:rPr>
                                          <m:t>𝑦</m:t>
                                        </m:r>
                                      </m:sub>
                                    </m:sSub>
                                  </m:num>
                                  <m:den>
                                    <m:sSub>
                                      <m:sSubPr>
                                        <m:ctrlPr>
                                          <a:rPr lang="nl-BE" sz="1800" i="1" smtClean="0">
                                            <a:latin typeface="Cambria Math" panose="02040503050406030204" pitchFamily="18" charset="0"/>
                                          </a:rPr>
                                        </m:ctrlPr>
                                      </m:sSubPr>
                                      <m:e>
                                        <m:r>
                                          <a:rPr lang="nl-BE" sz="1800" b="0" i="1" smtClean="0">
                                            <a:latin typeface="Cambria Math" panose="02040503050406030204" pitchFamily="18" charset="0"/>
                                          </a:rPr>
                                          <m:t>𝑓</m:t>
                                        </m:r>
                                      </m:e>
                                      <m:sub>
                                        <m:r>
                                          <a:rPr lang="nl-BE" sz="1800" b="0" i="1" smtClean="0">
                                            <a:latin typeface="Cambria Math" panose="02040503050406030204" pitchFamily="18" charset="0"/>
                                          </a:rPr>
                                          <m:t>𝑢</m:t>
                                        </m:r>
                                      </m:sub>
                                    </m:sSub>
                                  </m:den>
                                </m:f>
                                <m:r>
                                  <a:rPr lang="nl-BE" sz="1800" b="0" i="1" smtClean="0">
                                    <a:latin typeface="Cambria Math" panose="02040503050406030204" pitchFamily="18" charset="0"/>
                                  </a:rPr>
                                  <m:t>)</m:t>
                                </m:r>
                                <m:r>
                                  <a:rPr lang="nl-BE" sz="1800" i="1">
                                    <a:latin typeface="Cambria Math" panose="02040503050406030204" pitchFamily="18" charset="0"/>
                                  </a:rPr>
                                  <m:t>=0,</m:t>
                                </m:r>
                                <m:r>
                                  <a:rPr lang="nl-BE" sz="1800" b="0" i="1" smtClean="0">
                                    <a:latin typeface="Cambria Math" panose="02040503050406030204" pitchFamily="18" charset="0"/>
                                  </a:rPr>
                                  <m:t>09</m:t>
                                </m:r>
                                <m:r>
                                  <a:rPr lang="ca-ES" sz="1800" b="0" i="1" smtClean="0">
                                    <a:latin typeface="Cambria Math"/>
                                  </a:rPr>
                                  <m:t>19</m:t>
                                </m:r>
                              </m:oMath>
                            </m:oMathPara>
                          </a14:m>
                          <a:endParaRPr lang="nl-BE" sz="1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ctr"/>
                          <a14:m>
                            <m:oMathPara xmlns:m="http://schemas.openxmlformats.org/officeDocument/2006/math">
                              <m:oMathParaPr>
                                <m:jc m:val="center"/>
                              </m:oMathParaPr>
                              <m:oMath xmlns:m="http://schemas.openxmlformats.org/officeDocument/2006/math">
                                <m:sSub>
                                  <m:sSubPr>
                                    <m:ctrlPr>
                                      <a:rPr lang="nl-BE" sz="1800" b="0" i="1" smtClean="0">
                                        <a:latin typeface="Cambria Math" panose="02040503050406030204" pitchFamily="18" charset="0"/>
                                      </a:rPr>
                                    </m:ctrlPr>
                                  </m:sSubPr>
                                  <m:e>
                                    <m:r>
                                      <a:rPr lang="nl-BE" sz="1800" b="0" i="1" smtClean="0">
                                        <a:latin typeface="Cambria Math" panose="02040503050406030204" pitchFamily="18" charset="0"/>
                                        <a:ea typeface="Cambria Math" panose="02040503050406030204" pitchFamily="18" charset="0"/>
                                      </a:rPr>
                                      <m:t>𝜀</m:t>
                                    </m:r>
                                  </m:e>
                                  <m:sub>
                                    <m:r>
                                      <a:rPr lang="nl-BE" sz="1800" b="0" i="1" smtClean="0">
                                        <a:latin typeface="Cambria Math" panose="02040503050406030204" pitchFamily="18" charset="0"/>
                                      </a:rPr>
                                      <m:t>𝑦</m:t>
                                    </m:r>
                                  </m:sub>
                                </m:sSub>
                                <m:r>
                                  <a:rPr lang="nl-BE" sz="1800" b="0" i="1" smtClean="0">
                                    <a:latin typeface="Cambria Math" panose="02040503050406030204" pitchFamily="18" charset="0"/>
                                  </a:rPr>
                                  <m:t>=</m:t>
                                </m:r>
                                <m:f>
                                  <m:fPr>
                                    <m:type m:val="skw"/>
                                    <m:ctrlPr>
                                      <a:rPr lang="nl-BE" sz="1800" b="0" i="1" smtClean="0">
                                        <a:latin typeface="Cambria Math" panose="02040503050406030204" pitchFamily="18" charset="0"/>
                                      </a:rPr>
                                    </m:ctrlPr>
                                  </m:fPr>
                                  <m:num>
                                    <m:sSub>
                                      <m:sSubPr>
                                        <m:ctrlPr>
                                          <a:rPr lang="nl-BE" sz="1800" b="0" i="1" smtClean="0">
                                            <a:latin typeface="Cambria Math" panose="02040503050406030204" pitchFamily="18" charset="0"/>
                                          </a:rPr>
                                        </m:ctrlPr>
                                      </m:sSubPr>
                                      <m:e>
                                        <m:r>
                                          <a:rPr lang="nl-BE" sz="1800" b="0" i="1" smtClean="0">
                                            <a:latin typeface="Cambria Math" panose="02040503050406030204" pitchFamily="18" charset="0"/>
                                          </a:rPr>
                                          <m:t>𝑓</m:t>
                                        </m:r>
                                      </m:e>
                                      <m:sub>
                                        <m:r>
                                          <a:rPr lang="nl-BE" sz="1800" b="0" i="1" smtClean="0">
                                            <a:latin typeface="Cambria Math" panose="02040503050406030204" pitchFamily="18" charset="0"/>
                                          </a:rPr>
                                          <m:t>𝑦</m:t>
                                        </m:r>
                                      </m:sub>
                                    </m:sSub>
                                  </m:num>
                                  <m:den>
                                    <m:r>
                                      <a:rPr lang="nl-BE" sz="1800" b="0" i="1" smtClean="0">
                                        <a:latin typeface="Cambria Math" panose="02040503050406030204" pitchFamily="18" charset="0"/>
                                      </a:rPr>
                                      <m:t>𝐸</m:t>
                                    </m:r>
                                  </m:den>
                                </m:f>
                                <m:r>
                                  <a:rPr lang="nl-BE" sz="1800" b="0" i="1" smtClean="0">
                                    <a:latin typeface="Cambria Math" panose="02040503050406030204" pitchFamily="18" charset="0"/>
                                  </a:rPr>
                                  <m:t>=0,0012</m:t>
                                </m:r>
                              </m:oMath>
                            </m:oMathPara>
                          </a14:m>
                          <a:endParaRPr lang="nl-BE" sz="1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
                              </m:oMathParaPr>
                              <m:oMath xmlns:m="http://schemas.openxmlformats.org/officeDocument/2006/math">
                                <m:sSub>
                                  <m:sSubPr>
                                    <m:ctrlPr>
                                      <a:rPr lang="nl-BE" sz="1800" i="1" smtClean="0">
                                        <a:latin typeface="Cambria Math" panose="02040503050406030204" pitchFamily="18" charset="0"/>
                                      </a:rPr>
                                    </m:ctrlPr>
                                  </m:sSubPr>
                                  <m:e>
                                    <m:r>
                                      <a:rPr lang="nl-BE" sz="1800" b="0" i="1" smtClean="0">
                                        <a:latin typeface="Cambria Math" panose="02040503050406030204" pitchFamily="18" charset="0"/>
                                      </a:rPr>
                                      <m:t>𝐸</m:t>
                                    </m:r>
                                  </m:e>
                                  <m:sub>
                                    <m:r>
                                      <a:rPr lang="nl-BE" sz="1800" b="0" i="1" smtClean="0">
                                        <a:latin typeface="Cambria Math" panose="02040503050406030204" pitchFamily="18" charset="0"/>
                                      </a:rPr>
                                      <m:t>𝑠h</m:t>
                                    </m:r>
                                  </m:sub>
                                </m:sSub>
                                <m:r>
                                  <a:rPr lang="nl-BE" sz="1800" b="0" i="1" smtClean="0">
                                    <a:latin typeface="Cambria Math" panose="02040503050406030204" pitchFamily="18" charset="0"/>
                                  </a:rPr>
                                  <m:t>=</m:t>
                                </m:r>
                                <m:f>
                                  <m:fPr>
                                    <m:ctrlPr>
                                      <a:rPr lang="nl-BE" sz="1800" b="0" i="1" smtClean="0">
                                        <a:latin typeface="Cambria Math" panose="02040503050406030204" pitchFamily="18" charset="0"/>
                                      </a:rPr>
                                    </m:ctrlPr>
                                  </m:fPr>
                                  <m:num>
                                    <m:sSub>
                                      <m:sSubPr>
                                        <m:ctrlPr>
                                          <a:rPr lang="nl-BE" sz="1800" b="0" i="1" smtClean="0">
                                            <a:latin typeface="Cambria Math" panose="02040503050406030204" pitchFamily="18" charset="0"/>
                                          </a:rPr>
                                        </m:ctrlPr>
                                      </m:sSubPr>
                                      <m:e>
                                        <m:r>
                                          <a:rPr lang="nl-BE" sz="1800" b="0" i="1" smtClean="0">
                                            <a:latin typeface="Cambria Math" panose="02040503050406030204" pitchFamily="18" charset="0"/>
                                          </a:rPr>
                                          <m:t>𝑓</m:t>
                                        </m:r>
                                      </m:e>
                                      <m:sub>
                                        <m:r>
                                          <a:rPr lang="nl-BE" sz="1800" b="0" i="1" smtClean="0">
                                            <a:latin typeface="Cambria Math" panose="02040503050406030204" pitchFamily="18" charset="0"/>
                                          </a:rPr>
                                          <m:t>𝑢</m:t>
                                        </m:r>
                                      </m:sub>
                                    </m:sSub>
                                    <m:r>
                                      <a:rPr lang="nl-BE" sz="1800" b="0" i="1" smtClean="0">
                                        <a:latin typeface="Cambria Math" panose="02040503050406030204" pitchFamily="18" charset="0"/>
                                      </a:rPr>
                                      <m:t>−</m:t>
                                    </m:r>
                                    <m:sSub>
                                      <m:sSubPr>
                                        <m:ctrlPr>
                                          <a:rPr lang="nl-BE" sz="1800" b="0" i="1" smtClean="0">
                                            <a:latin typeface="Cambria Math" panose="02040503050406030204" pitchFamily="18" charset="0"/>
                                          </a:rPr>
                                        </m:ctrlPr>
                                      </m:sSubPr>
                                      <m:e>
                                        <m:r>
                                          <a:rPr lang="nl-BE" sz="1800" b="0" i="1" smtClean="0">
                                            <a:latin typeface="Cambria Math" panose="02040503050406030204" pitchFamily="18" charset="0"/>
                                          </a:rPr>
                                          <m:t>𝑓</m:t>
                                        </m:r>
                                      </m:e>
                                      <m:sub>
                                        <m:r>
                                          <a:rPr lang="nl-BE" sz="1800" b="0" i="1" smtClean="0">
                                            <a:latin typeface="Cambria Math" panose="02040503050406030204" pitchFamily="18" charset="0"/>
                                          </a:rPr>
                                          <m:t>𝑦</m:t>
                                        </m:r>
                                      </m:sub>
                                    </m:sSub>
                                  </m:num>
                                  <m:den>
                                    <m:r>
                                      <a:rPr lang="nl-BE" sz="1800" b="0" i="1" smtClean="0">
                                        <a:latin typeface="Cambria Math" panose="02040503050406030204" pitchFamily="18" charset="0"/>
                                      </a:rPr>
                                      <m:t>0,16</m:t>
                                    </m:r>
                                    <m:sSub>
                                      <m:sSubPr>
                                        <m:ctrlPr>
                                          <a:rPr lang="nl-BE" sz="1800" b="0" i="1" smtClean="0">
                                            <a:latin typeface="Cambria Math" panose="02040503050406030204" pitchFamily="18" charset="0"/>
                                          </a:rPr>
                                        </m:ctrlPr>
                                      </m:sSubPr>
                                      <m:e>
                                        <m:r>
                                          <a:rPr lang="nl-BE" sz="1800" b="0" i="1" smtClean="0">
                                            <a:latin typeface="Cambria Math" panose="02040503050406030204" pitchFamily="18" charset="0"/>
                                            <a:ea typeface="Cambria Math" panose="02040503050406030204" pitchFamily="18" charset="0"/>
                                          </a:rPr>
                                          <m:t>𝜀</m:t>
                                        </m:r>
                                      </m:e>
                                      <m:sub>
                                        <m:r>
                                          <a:rPr lang="nl-BE" sz="1800" b="0" i="1" smtClean="0">
                                            <a:latin typeface="Cambria Math" panose="02040503050406030204" pitchFamily="18" charset="0"/>
                                          </a:rPr>
                                          <m:t>𝑢</m:t>
                                        </m:r>
                                      </m:sub>
                                    </m:sSub>
                                    <m:r>
                                      <a:rPr lang="nl-BE" sz="1800" b="0" i="1" smtClean="0">
                                        <a:latin typeface="Cambria Math" panose="02040503050406030204" pitchFamily="18" charset="0"/>
                                      </a:rPr>
                                      <m:t>−</m:t>
                                    </m:r>
                                    <m:sSub>
                                      <m:sSubPr>
                                        <m:ctrlPr>
                                          <a:rPr lang="nl-BE" sz="1800" b="0" i="1" smtClean="0">
                                            <a:latin typeface="Cambria Math" panose="02040503050406030204" pitchFamily="18" charset="0"/>
                                          </a:rPr>
                                        </m:ctrlPr>
                                      </m:sSubPr>
                                      <m:e>
                                        <m:r>
                                          <a:rPr lang="nl-BE" sz="1800" b="0" i="1" smtClean="0">
                                            <a:latin typeface="Cambria Math" panose="02040503050406030204" pitchFamily="18" charset="0"/>
                                            <a:ea typeface="Cambria Math" panose="02040503050406030204" pitchFamily="18" charset="0"/>
                                          </a:rPr>
                                          <m:t>𝜀</m:t>
                                        </m:r>
                                      </m:e>
                                      <m:sub>
                                        <m:r>
                                          <a:rPr lang="nl-BE" sz="1800" b="0" i="1" smtClean="0">
                                            <a:latin typeface="Cambria Math" panose="02040503050406030204" pitchFamily="18" charset="0"/>
                                          </a:rPr>
                                          <m:t>𝑦</m:t>
                                        </m:r>
                                      </m:sub>
                                    </m:sSub>
                                  </m:den>
                                </m:f>
                                <m:r>
                                  <a:rPr lang="nl-BE" sz="1800" b="0" i="1" smtClean="0">
                                    <a:latin typeface="Cambria Math" panose="02040503050406030204" pitchFamily="18" charset="0"/>
                                  </a:rPr>
                                  <m:t>=3418 </m:t>
                                </m:r>
                                <m:f>
                                  <m:fPr>
                                    <m:type m:val="skw"/>
                                    <m:ctrlPr>
                                      <a:rPr lang="nl-BE" sz="1800" b="0" i="1" smtClean="0">
                                        <a:latin typeface="Cambria Math" panose="02040503050406030204" pitchFamily="18" charset="0"/>
                                      </a:rPr>
                                    </m:ctrlPr>
                                  </m:fPr>
                                  <m:num>
                                    <m:r>
                                      <a:rPr lang="nl-BE" sz="1800" b="0" i="1" smtClean="0">
                                        <a:latin typeface="Cambria Math" panose="02040503050406030204" pitchFamily="18" charset="0"/>
                                      </a:rPr>
                                      <m:t>𝑁</m:t>
                                    </m:r>
                                  </m:num>
                                  <m:den>
                                    <m:r>
                                      <a:rPr lang="nl-BE" sz="1800" b="0" i="1" smtClean="0">
                                        <a:latin typeface="Cambria Math" panose="02040503050406030204" pitchFamily="18" charset="0"/>
                                      </a:rPr>
                                      <m:t>𝑚𝑚</m:t>
                                    </m:r>
                                    <m:r>
                                      <a:rPr lang="nl-BE" sz="1800" b="0" i="1" smtClean="0">
                                        <a:latin typeface="Cambria Math" panose="02040503050406030204" pitchFamily="18" charset="0"/>
                                      </a:rPr>
                                      <m:t>²</m:t>
                                    </m:r>
                                  </m:den>
                                </m:f>
                              </m:oMath>
                            </m:oMathPara>
                          </a14:m>
                          <a:endParaRPr lang="nl-BE" sz="1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mc:Choice>
        <mc:Fallback xmlns="">
          <p:graphicFrame>
            <p:nvGraphicFramePr>
              <p:cNvPr id="21" name="Tabel 5"/>
              <p:cNvGraphicFramePr>
                <a:graphicFrameLocks noGrp="1"/>
              </p:cNvGraphicFramePr>
              <p:nvPr>
                <p:extLst>
                  <p:ext uri="{D42A27DB-BD31-4B8C-83A1-F6EECF244321}">
                    <p14:modId xmlns:p14="http://schemas.microsoft.com/office/powerpoint/2010/main" val="4117129185"/>
                  </p:ext>
                </p:extLst>
              </p:nvPr>
            </p:nvGraphicFramePr>
            <p:xfrm>
              <a:off x="435009" y="891725"/>
              <a:ext cx="8121149" cy="1767523"/>
            </p:xfrm>
            <a:graphic>
              <a:graphicData uri="http://schemas.openxmlformats.org/drawingml/2006/table">
                <a:tbl>
                  <a:tblPr firstRow="1" bandRow="1">
                    <a:tableStyleId>{2D5ABB26-0587-4C30-8999-92F81FD0307C}</a:tableStyleId>
                  </a:tblPr>
                  <a:tblGrid>
                    <a:gridCol w="3814011"/>
                    <a:gridCol w="4307138"/>
                  </a:tblGrid>
                  <a:tr h="481076">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t="-111392" r="-112939" b="-282278"/>
                          </a:stretch>
                        </a:blipFill>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88543" t="-111392" b="-282278"/>
                          </a:stretch>
                        </a:blipFill>
                      </a:tcPr>
                    </a:tc>
                  </a:tr>
                  <a:tr h="589026">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t="-172165" r="-112939" b="-129897"/>
                          </a:stretch>
                        </a:blipFill>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88543" t="-172165" b="-129897"/>
                          </a:stretch>
                        </a:blipFill>
                      </a:tcPr>
                    </a:tc>
                  </a:tr>
                  <a:tr h="697421">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t="-231579" r="-112939" b="-10526"/>
                          </a:stretch>
                        </a:blipFill>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88543" t="-231579" b="-10526"/>
                          </a:stretch>
                        </a:blipFill>
                      </a:tcPr>
                    </a:tc>
                  </a:tr>
                </a:tbl>
              </a:graphicData>
            </a:graphic>
          </p:graphicFrame>
        </mc:Fallback>
      </mc:AlternateContent>
    </p:spTree>
    <p:extLst>
      <p:ext uri="{BB962C8B-B14F-4D97-AF65-F5344CB8AC3E}">
        <p14:creationId xmlns:p14="http://schemas.microsoft.com/office/powerpoint/2010/main" val="36705654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01282"/>
            <a:ext cx="8229600" cy="1143000"/>
          </a:xfrm>
        </p:spPr>
        <p:txBody>
          <a:bodyPr>
            <a:normAutofit/>
          </a:bodyPr>
          <a:lstStyle/>
          <a:p>
            <a:r>
              <a:rPr lang="es-ES" sz="4000" dirty="0"/>
              <a:t>CSM: Ejemplo de pandeo por flexión</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9 Grupo"/>
          <p:cNvGrpSpPr/>
          <p:nvPr/>
        </p:nvGrpSpPr>
        <p:grpSpPr>
          <a:xfrm>
            <a:off x="508000" y="1163320"/>
            <a:ext cx="8229600" cy="4925144"/>
            <a:chOff x="609600" y="1752600"/>
            <a:chExt cx="8229600" cy="4925144"/>
          </a:xfrm>
        </p:grpSpPr>
        <p:sp>
          <p:nvSpPr>
            <p:cNvPr id="6" name="Tijdelijke aanduiding voor inhoud 2"/>
            <p:cNvSpPr txBox="1">
              <a:spLocks noRot="1" noChangeAspect="1" noMove="1" noResize="1" noEditPoints="1" noAdjustHandles="1" noChangeArrowheads="1" noChangeShapeType="1" noTextEdit="1"/>
            </p:cNvSpPr>
            <p:nvPr/>
          </p:nvSpPr>
          <p:spPr>
            <a:xfrm>
              <a:off x="609600" y="1752600"/>
              <a:ext cx="8229600" cy="4925144"/>
            </a:xfrm>
            <a:prstGeom prst="rect">
              <a:avLst/>
            </a:prstGeom>
            <a:blipFill rotWithShape="0">
              <a:blip r:embed="rId2">
                <a:extLst>
                  <a:ext uri="{28A0092B-C50C-407E-A947-70E740481C1C}">
                    <a14:useLocalDpi xmlns:a14="http://schemas.microsoft.com/office/drawing/2010/main" val="0"/>
                  </a:ext>
                </a:extLst>
              </a:blip>
              <a:stretch>
                <a:fillRect/>
              </a:stretch>
            </a:blipFill>
          </p:spPr>
          <p:txBody>
            <a:bodyPr vert="horz" lIns="91440" tIns="45720" rIns="91440" bIns="45720" rtlCol="0">
              <a:normAutofit/>
            </a:bodyPr>
            <a:lstStyle>
              <a:lvl1pPr marL="342900" indent="-342900" algn="l" defTabSz="914400" rtl="0" eaLnBrk="1" latinLnBrk="0" hangingPunct="1">
                <a:spcBef>
                  <a:spcPct val="20000"/>
                </a:spcBef>
                <a:buClr>
                  <a:srgbClr val="0070C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70C0"/>
                </a:buClr>
                <a:buSzTx/>
                <a:buFont typeface="Wingdings" panose="05000000000000000000" pitchFamily="2" charset="2"/>
                <a:buNone/>
                <a:tabLst/>
                <a:defRPr/>
              </a:pPr>
              <a:r>
                <a:rPr kumimoji="0" lang="nl-BE" sz="3200" b="0" i="0" u="none" strike="noStrike" kern="1200" cap="none" spc="0" normalizeH="0" baseline="0" noProof="0">
                  <a:ln>
                    <a:noFill/>
                  </a:ln>
                  <a:noFill/>
                  <a:effectLst/>
                  <a:uLnTx/>
                  <a:uFillTx/>
                  <a:latin typeface="Calibri"/>
                  <a:ea typeface="+mn-ea"/>
                  <a:cs typeface="+mn-cs"/>
                </a:rPr>
                <a:t> </a:t>
              </a:r>
            </a:p>
          </p:txBody>
        </p:sp>
        <p:sp>
          <p:nvSpPr>
            <p:cNvPr id="8" name="Tekstvak 11"/>
            <p:cNvSpPr txBox="1"/>
            <p:nvPr/>
          </p:nvSpPr>
          <p:spPr>
            <a:xfrm>
              <a:off x="2342832" y="2830611"/>
              <a:ext cx="6496368" cy="89255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rPr>
                <a:t>tensión crítica de abolladura de la sección transversal bruta considerando la interacción entre elementos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8 Rectángulo"/>
            <p:cNvSpPr/>
            <p:nvPr/>
          </p:nvSpPr>
          <p:spPr>
            <a:xfrm>
              <a:off x="1306512" y="3205767"/>
              <a:ext cx="1046480" cy="446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9754723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447040" y="-91122"/>
            <a:ext cx="8229600" cy="1143000"/>
          </a:xfrm>
        </p:spPr>
        <p:txBody>
          <a:bodyPr>
            <a:normAutofit/>
          </a:bodyPr>
          <a:lstStyle/>
          <a:p>
            <a:r>
              <a:rPr lang="es-ES" sz="4000" dirty="0"/>
              <a:t>CSM: Ejemplo de pandeo por flexión</a:t>
            </a:r>
          </a:p>
        </p:txBody>
      </p:sp>
      <p:sp>
        <p:nvSpPr>
          <p:cNvPr id="7" name="Espace réservé du numéro de diapositiv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0" name="Tabel 2"/>
          <p:cNvGraphicFramePr>
            <a:graphicFrameLocks noGrp="1"/>
          </p:cNvGraphicFramePr>
          <p:nvPr/>
        </p:nvGraphicFramePr>
        <p:xfrm>
          <a:off x="348720" y="3520440"/>
          <a:ext cx="8399040" cy="2259062"/>
        </p:xfrm>
        <a:graphic>
          <a:graphicData uri="http://schemas.openxmlformats.org/drawingml/2006/table">
            <a:tbl>
              <a:tblPr firstRow="1" bandRow="1">
                <a:tableStyleId>{5C22544A-7EE6-4342-B048-85BDC9FD1C3A}</a:tableStyleId>
              </a:tblPr>
              <a:tblGrid>
                <a:gridCol w="2922800">
                  <a:extLst>
                    <a:ext uri="{9D8B030D-6E8A-4147-A177-3AD203B41FA5}">
                      <a16:colId xmlns:a16="http://schemas.microsoft.com/office/drawing/2014/main" val="20000"/>
                    </a:ext>
                  </a:extLst>
                </a:gridCol>
                <a:gridCol w="1505200">
                  <a:extLst>
                    <a:ext uri="{9D8B030D-6E8A-4147-A177-3AD203B41FA5}">
                      <a16:colId xmlns:a16="http://schemas.microsoft.com/office/drawing/2014/main" val="20001"/>
                    </a:ext>
                  </a:extLst>
                </a:gridCol>
                <a:gridCol w="1796800">
                  <a:extLst>
                    <a:ext uri="{9D8B030D-6E8A-4147-A177-3AD203B41FA5}">
                      <a16:colId xmlns:a16="http://schemas.microsoft.com/office/drawing/2014/main" val="20002"/>
                    </a:ext>
                  </a:extLst>
                </a:gridCol>
                <a:gridCol w="2174240">
                  <a:extLst>
                    <a:ext uri="{9D8B030D-6E8A-4147-A177-3AD203B41FA5}">
                      <a16:colId xmlns:a16="http://schemas.microsoft.com/office/drawing/2014/main" val="20003"/>
                    </a:ext>
                  </a:extLst>
                </a:gridCol>
              </a:tblGrid>
              <a:tr h="404862">
                <a:tc>
                  <a:txBody>
                    <a:bodyPr/>
                    <a:lstStyle/>
                    <a:p>
                      <a:endParaRPr lang="es-ES" noProof="0" dirty="0">
                        <a:solidFill>
                          <a:schemeClr val="bg1"/>
                        </a:solidFill>
                      </a:endParaRPr>
                    </a:p>
                  </a:txBody>
                  <a:tcPr>
                    <a:lnR w="12700" cap="flat" cmpd="sng" algn="ctr">
                      <a:noFill/>
                      <a:prstDash val="solid"/>
                      <a:round/>
                      <a:headEnd type="none" w="med" len="med"/>
                      <a:tailEnd type="none" w="med" len="med"/>
                    </a:lnR>
                    <a:solidFill>
                      <a:schemeClr val="bg1"/>
                    </a:solidFill>
                  </a:tcPr>
                </a:tc>
                <a:tc>
                  <a:txBody>
                    <a:bodyPr/>
                    <a:lstStyle/>
                    <a:p>
                      <a:pPr algn="ctr"/>
                      <a:r>
                        <a:rPr lang="es-ES" noProof="0" dirty="0"/>
                        <a:t>EC3-1-1: S235</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s-ES" noProof="0" dirty="0"/>
                        <a:t>CSM: Austenítico</a:t>
                      </a:r>
                    </a:p>
                  </a:txBody>
                  <a:tcPr>
                    <a:lnT w="12700" cap="flat" cmpd="sng" algn="ctr">
                      <a:noFill/>
                      <a:prstDash val="solid"/>
                      <a:round/>
                      <a:headEnd type="none" w="med" len="med"/>
                      <a:tailEnd type="none" w="med" len="med"/>
                    </a:lnT>
                  </a:tcPr>
                </a:tc>
                <a:tc>
                  <a:txBody>
                    <a:bodyPr/>
                    <a:lstStyle/>
                    <a:p>
                      <a:pPr algn="ctr"/>
                      <a:r>
                        <a:rPr lang="es-ES" noProof="0" dirty="0"/>
                        <a:t>EC3-1-4: Austenítico</a:t>
                      </a:r>
                    </a:p>
                  </a:txBody>
                  <a:tcPr>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370840">
                <a:tc>
                  <a:txBody>
                    <a:bodyPr/>
                    <a:lstStyle/>
                    <a:p>
                      <a:r>
                        <a:rPr lang="es-ES" b="1" noProof="0" dirty="0" err="1">
                          <a:solidFill>
                            <a:schemeClr val="bg1"/>
                          </a:solidFill>
                        </a:rPr>
                        <a:t>f</a:t>
                      </a:r>
                      <a:r>
                        <a:rPr lang="es-ES" b="1" baseline="-25000" noProof="0" dirty="0" err="1">
                          <a:solidFill>
                            <a:schemeClr val="bg1"/>
                          </a:solidFill>
                        </a:rPr>
                        <a:t>y</a:t>
                      </a:r>
                      <a:r>
                        <a:rPr lang="es-ES" b="1" baseline="0" noProof="0" dirty="0">
                          <a:solidFill>
                            <a:schemeClr val="bg1"/>
                          </a:solidFill>
                        </a:rPr>
                        <a:t> [N/mm²]</a:t>
                      </a:r>
                      <a:endParaRPr lang="es-ES" b="1" noProof="0" dirty="0">
                        <a:solidFill>
                          <a:schemeClr val="bg1"/>
                        </a:solidFill>
                      </a:endParaRPr>
                    </a:p>
                  </a:txBody>
                  <a:tcPr>
                    <a:lnR w="12700" cap="flat" cmpd="sng" algn="ctr">
                      <a:noFill/>
                      <a:prstDash val="solid"/>
                      <a:round/>
                      <a:headEnd type="none" w="med" len="med"/>
                      <a:tailEnd type="none" w="med" len="med"/>
                    </a:lnR>
                    <a:solidFill>
                      <a:schemeClr val="accent1"/>
                    </a:solidFill>
                  </a:tcPr>
                </a:tc>
                <a:tc>
                  <a:txBody>
                    <a:bodyPr/>
                    <a:lstStyle/>
                    <a:p>
                      <a:pPr algn="ctr"/>
                      <a:r>
                        <a:rPr lang="es-ES" noProof="0" dirty="0"/>
                        <a:t>235</a:t>
                      </a:r>
                    </a:p>
                  </a:txBody>
                  <a:tcPr>
                    <a:lnL w="12700" cap="flat" cmpd="sng" algn="ctr">
                      <a:noFill/>
                      <a:prstDash val="solid"/>
                      <a:round/>
                      <a:headEnd type="none" w="med" len="med"/>
                      <a:tailEnd type="none" w="med" len="med"/>
                    </a:lnL>
                  </a:tcPr>
                </a:tc>
                <a:tc>
                  <a:txBody>
                    <a:bodyPr/>
                    <a:lstStyle/>
                    <a:p>
                      <a:pPr algn="ctr"/>
                      <a:r>
                        <a:rPr lang="es-ES" noProof="0" dirty="0">
                          <a:solidFill>
                            <a:srgbClr val="002060"/>
                          </a:solidFill>
                        </a:rPr>
                        <a:t>230</a:t>
                      </a:r>
                    </a:p>
                  </a:txBody>
                  <a:tcPr/>
                </a:tc>
                <a:tc>
                  <a:txBody>
                    <a:bodyPr/>
                    <a:lstStyle/>
                    <a:p>
                      <a:pPr algn="ctr"/>
                      <a:r>
                        <a:rPr lang="es-ES" noProof="0" dirty="0"/>
                        <a:t>230</a:t>
                      </a:r>
                    </a:p>
                  </a:txBody>
                  <a:tcPr/>
                </a:tc>
                <a:extLst>
                  <a:ext uri="{0D108BD9-81ED-4DB2-BD59-A6C34878D82A}">
                    <a16:rowId xmlns:a16="http://schemas.microsoft.com/office/drawing/2014/main" val="10001"/>
                  </a:ext>
                </a:extLst>
              </a:tr>
              <a:tr h="370840">
                <a:tc>
                  <a:txBody>
                    <a:bodyPr/>
                    <a:lstStyle/>
                    <a:p>
                      <a:endParaRPr lang="es-ES" noProof="0" dirty="0"/>
                    </a:p>
                  </a:txBody>
                  <a:tcPr>
                    <a:lnR w="12700" cap="flat" cmpd="sng" algn="ctr">
                      <a:noFill/>
                      <a:prstDash val="solid"/>
                      <a:round/>
                      <a:headEnd type="none" w="med" len="med"/>
                      <a:tailEnd type="none" w="med" len="med"/>
                    </a:lnR>
                    <a:blipFill rotWithShape="0">
                      <a:blip r:embed="rId2"/>
                      <a:stretch>
                        <a:fillRect l="-239" t="-208197" r="-200718" b="-324590"/>
                      </a:stretch>
                    </a:blipFill>
                  </a:tcPr>
                </a:tc>
                <a:tc>
                  <a:txBody>
                    <a:bodyPr/>
                    <a:lstStyle/>
                    <a:p>
                      <a:pPr algn="ctr"/>
                      <a:r>
                        <a:rPr lang="es-ES" noProof="0" dirty="0"/>
                        <a:t>1,0</a:t>
                      </a:r>
                    </a:p>
                  </a:txBody>
                  <a:tcPr>
                    <a:lnL w="12700" cap="flat" cmpd="sng" algn="ctr">
                      <a:noFill/>
                      <a:prstDash val="solid"/>
                      <a:round/>
                      <a:headEnd type="none" w="med" len="med"/>
                      <a:tailEnd type="none" w="med" len="med"/>
                    </a:lnL>
                  </a:tcPr>
                </a:tc>
                <a:tc>
                  <a:txBody>
                    <a:bodyPr/>
                    <a:lstStyle/>
                    <a:p>
                      <a:pPr algn="ctr"/>
                      <a:r>
                        <a:rPr lang="es-ES" noProof="0" dirty="0">
                          <a:solidFill>
                            <a:srgbClr val="002060"/>
                          </a:solidFill>
                        </a:rPr>
                        <a:t>1,1</a:t>
                      </a:r>
                    </a:p>
                  </a:txBody>
                  <a:tcPr/>
                </a:tc>
                <a:tc>
                  <a:txBody>
                    <a:bodyPr/>
                    <a:lstStyle/>
                    <a:p>
                      <a:pPr algn="ctr"/>
                      <a:r>
                        <a:rPr lang="es-ES" noProof="0" dirty="0"/>
                        <a:t>1,1</a:t>
                      </a:r>
                    </a:p>
                  </a:txBody>
                  <a:tcPr/>
                </a:tc>
                <a:extLst>
                  <a:ext uri="{0D108BD9-81ED-4DB2-BD59-A6C34878D82A}">
                    <a16:rowId xmlns:a16="http://schemas.microsoft.com/office/drawing/2014/main" val="10002"/>
                  </a:ext>
                </a:extLst>
              </a:tr>
              <a:tr h="370840">
                <a:tc>
                  <a:txBody>
                    <a:bodyPr/>
                    <a:lstStyle/>
                    <a:p>
                      <a:endParaRPr lang="es-ES" noProof="0" dirty="0"/>
                    </a:p>
                  </a:txBody>
                  <a:tcPr>
                    <a:lnR w="12700" cap="flat" cmpd="sng" algn="ctr">
                      <a:noFill/>
                      <a:prstDash val="solid"/>
                      <a:round/>
                      <a:headEnd type="none" w="med" len="med"/>
                      <a:tailEnd type="none" w="med" len="med"/>
                    </a:lnR>
                    <a:blipFill rotWithShape="0">
                      <a:blip r:embed="rId2"/>
                      <a:stretch>
                        <a:fillRect l="-239" t="-308197" r="-200718" b="-224590"/>
                      </a:stretch>
                    </a:blipFill>
                  </a:tcPr>
                </a:tc>
                <a:tc>
                  <a:txBody>
                    <a:bodyPr/>
                    <a:lstStyle/>
                    <a:p>
                      <a:pPr algn="ctr"/>
                      <a:r>
                        <a:rPr lang="es-ES" noProof="0" dirty="0"/>
                        <a:t>1,0</a:t>
                      </a:r>
                    </a:p>
                  </a:txBody>
                  <a:tcPr>
                    <a:lnL w="12700" cap="flat" cmpd="sng" algn="ctr">
                      <a:noFill/>
                      <a:prstDash val="solid"/>
                      <a:round/>
                      <a:headEnd type="none" w="med" len="med"/>
                      <a:tailEnd type="none" w="med" len="med"/>
                    </a:lnL>
                  </a:tcPr>
                </a:tc>
                <a:tc>
                  <a:txBody>
                    <a:bodyPr/>
                    <a:lstStyle/>
                    <a:p>
                      <a:pPr algn="ctr"/>
                      <a:r>
                        <a:rPr lang="es-ES" noProof="0" dirty="0">
                          <a:solidFill>
                            <a:srgbClr val="002060"/>
                          </a:solidFill>
                        </a:rPr>
                        <a:t>1,1</a:t>
                      </a:r>
                    </a:p>
                  </a:txBody>
                  <a:tcPr/>
                </a:tc>
                <a:tc>
                  <a:txBody>
                    <a:bodyPr/>
                    <a:lstStyle/>
                    <a:p>
                      <a:pPr algn="ctr"/>
                      <a:r>
                        <a:rPr lang="es-ES" noProof="0" dirty="0"/>
                        <a:t>1,1</a:t>
                      </a:r>
                    </a:p>
                  </a:txBody>
                  <a:tcPr/>
                </a:tc>
                <a:extLst>
                  <a:ext uri="{0D108BD9-81ED-4DB2-BD59-A6C34878D82A}">
                    <a16:rowId xmlns:a16="http://schemas.microsoft.com/office/drawing/2014/main" val="10003"/>
                  </a:ext>
                </a:extLst>
              </a:tr>
              <a:tr h="370840">
                <a:tc>
                  <a:txBody>
                    <a:bodyPr/>
                    <a:lstStyle/>
                    <a:p>
                      <a:r>
                        <a:rPr lang="es-ES" b="1" noProof="0" dirty="0">
                          <a:solidFill>
                            <a:schemeClr val="bg1"/>
                          </a:solidFill>
                        </a:rPr>
                        <a:t>Sección transversal </a:t>
                      </a:r>
                      <a:r>
                        <a:rPr lang="es-ES" b="1" noProof="0" dirty="0" err="1">
                          <a:solidFill>
                            <a:schemeClr val="bg1"/>
                          </a:solidFill>
                        </a:rPr>
                        <a:t>N</a:t>
                      </a:r>
                      <a:r>
                        <a:rPr lang="es-ES" b="1" baseline="-25000" noProof="0" dirty="0" err="1">
                          <a:solidFill>
                            <a:schemeClr val="bg1"/>
                          </a:solidFill>
                        </a:rPr>
                        <a:t>c,Rd</a:t>
                      </a:r>
                      <a:r>
                        <a:rPr lang="es-ES" b="1" baseline="0" noProof="0" dirty="0">
                          <a:solidFill>
                            <a:schemeClr val="bg1"/>
                          </a:solidFill>
                        </a:rPr>
                        <a:t> [kN]</a:t>
                      </a:r>
                      <a:endParaRPr lang="es-ES" b="1" noProof="0" dirty="0">
                        <a:solidFill>
                          <a:schemeClr val="bg1"/>
                        </a:solidFill>
                      </a:endParaRPr>
                    </a:p>
                  </a:txBody>
                  <a:tcPr>
                    <a:lnR w="12700" cap="flat" cmpd="sng" algn="ctr">
                      <a:noFill/>
                      <a:prstDash val="solid"/>
                      <a:round/>
                      <a:headEnd type="none" w="med" len="med"/>
                      <a:tailEnd type="none" w="med" len="med"/>
                    </a:lnR>
                    <a:solidFill>
                      <a:schemeClr val="accent1"/>
                    </a:solidFill>
                  </a:tcPr>
                </a:tc>
                <a:tc>
                  <a:txBody>
                    <a:bodyPr/>
                    <a:lstStyle/>
                    <a:p>
                      <a:pPr algn="ctr"/>
                      <a:r>
                        <a:rPr lang="es-ES" b="1" noProof="0" dirty="0"/>
                        <a:t>351</a:t>
                      </a:r>
                    </a:p>
                  </a:txBody>
                  <a:tcPr>
                    <a:lnL w="12700" cap="flat" cmpd="sng" algn="ctr">
                      <a:noFill/>
                      <a:prstDash val="solid"/>
                      <a:round/>
                      <a:headEnd type="none" w="med" len="med"/>
                      <a:tailEnd type="none" w="med" len="med"/>
                    </a:lnL>
                  </a:tcPr>
                </a:tc>
                <a:tc>
                  <a:txBody>
                    <a:bodyPr/>
                    <a:lstStyle/>
                    <a:p>
                      <a:pPr algn="ctr"/>
                      <a:r>
                        <a:rPr lang="es-ES" b="1" noProof="0" dirty="0">
                          <a:solidFill>
                            <a:srgbClr val="002060"/>
                          </a:solidFill>
                        </a:rPr>
                        <a:t>335</a:t>
                      </a:r>
                    </a:p>
                  </a:txBody>
                  <a:tcPr/>
                </a:tc>
                <a:tc>
                  <a:txBody>
                    <a:bodyPr/>
                    <a:lstStyle/>
                    <a:p>
                      <a:pPr algn="ctr"/>
                      <a:r>
                        <a:rPr lang="es-ES" b="1" noProof="0" dirty="0"/>
                        <a:t>313</a:t>
                      </a:r>
                    </a:p>
                  </a:txBody>
                  <a:tcPr/>
                </a:tc>
                <a:extLst>
                  <a:ext uri="{0D108BD9-81ED-4DB2-BD59-A6C34878D82A}">
                    <a16:rowId xmlns:a16="http://schemas.microsoft.com/office/drawing/2014/main" val="10004"/>
                  </a:ext>
                </a:extLst>
              </a:tr>
              <a:tr h="370840">
                <a:tc>
                  <a:txBody>
                    <a:bodyPr/>
                    <a:lstStyle/>
                    <a:p>
                      <a:r>
                        <a:rPr lang="es-ES" b="1" noProof="0" dirty="0">
                          <a:solidFill>
                            <a:schemeClr val="bg1"/>
                          </a:solidFill>
                        </a:rPr>
                        <a:t>Pandeo </a:t>
                      </a:r>
                      <a:r>
                        <a:rPr lang="es-ES" b="1" noProof="0" dirty="0" err="1">
                          <a:solidFill>
                            <a:schemeClr val="bg1"/>
                          </a:solidFill>
                        </a:rPr>
                        <a:t>N</a:t>
                      </a:r>
                      <a:r>
                        <a:rPr lang="es-ES" b="1" baseline="-25000" noProof="0" dirty="0" err="1">
                          <a:solidFill>
                            <a:schemeClr val="bg1"/>
                          </a:solidFill>
                        </a:rPr>
                        <a:t>b,Rd</a:t>
                      </a:r>
                      <a:r>
                        <a:rPr lang="es-ES" b="1" baseline="0" noProof="0" dirty="0">
                          <a:solidFill>
                            <a:schemeClr val="bg1"/>
                          </a:solidFill>
                        </a:rPr>
                        <a:t>  [kN]</a:t>
                      </a:r>
                      <a:endParaRPr lang="es-ES" b="1" noProof="0" dirty="0">
                        <a:solidFill>
                          <a:schemeClr val="bg1"/>
                        </a:solidFill>
                      </a:endParaRPr>
                    </a:p>
                  </a:txBody>
                  <a:tcPr>
                    <a:lnR w="12700" cap="flat" cmpd="sng" algn="ctr">
                      <a:noFill/>
                      <a:prstDash val="solid"/>
                      <a:round/>
                      <a:headEnd type="none" w="med" len="med"/>
                      <a:tailEnd type="none" w="med" len="med"/>
                    </a:lnR>
                    <a:solidFill>
                      <a:schemeClr val="accent1"/>
                    </a:solidFill>
                  </a:tcPr>
                </a:tc>
                <a:tc>
                  <a:txBody>
                    <a:bodyPr/>
                    <a:lstStyle/>
                    <a:p>
                      <a:pPr algn="ctr"/>
                      <a:r>
                        <a:rPr lang="es-ES" b="1" noProof="0" dirty="0"/>
                        <a:t>281</a:t>
                      </a: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r>
                        <a:rPr lang="es-ES" b="1" noProof="0" dirty="0">
                          <a:solidFill>
                            <a:srgbClr val="002060"/>
                          </a:solidFill>
                        </a:rPr>
                        <a:t>294</a:t>
                      </a:r>
                    </a:p>
                  </a:txBody>
                  <a:tcPr>
                    <a:lnB w="12700" cap="flat" cmpd="sng" algn="ctr">
                      <a:noFill/>
                      <a:prstDash val="solid"/>
                      <a:round/>
                      <a:headEnd type="none" w="med" len="med"/>
                      <a:tailEnd type="none" w="med" len="med"/>
                    </a:lnB>
                  </a:tcPr>
                </a:tc>
                <a:tc>
                  <a:txBody>
                    <a:bodyPr/>
                    <a:lstStyle/>
                    <a:p>
                      <a:pPr algn="ctr"/>
                      <a:r>
                        <a:rPr lang="es-ES" b="1" noProof="0" dirty="0"/>
                        <a:t>277</a:t>
                      </a:r>
                    </a:p>
                  </a:txBody>
                  <a:tcPr>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05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46" y="1164590"/>
            <a:ext cx="4408487"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99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9552" y="332657"/>
            <a:ext cx="7772400" cy="1008112"/>
          </a:xfrm>
        </p:spPr>
        <p:txBody>
          <a:bodyPr>
            <a:normAutofit/>
          </a:bodyPr>
          <a:lstStyle/>
          <a:p>
            <a:r>
              <a:rPr lang="en-US" sz="2800" dirty="0"/>
              <a:t>El embarcadero de </a:t>
            </a:r>
            <a:r>
              <a:rPr lang="en-US" sz="2800" dirty="0" err="1"/>
              <a:t>Progreso</a:t>
            </a:r>
            <a:r>
              <a:rPr lang="en-US" sz="2800" dirty="0"/>
              <a:t> (2/3)</a:t>
            </a:r>
            <a:endParaRPr lang="fr-FR" sz="2800" dirty="0"/>
          </a:p>
        </p:txBody>
      </p:sp>
      <p:sp>
        <p:nvSpPr>
          <p:cNvPr id="7" name="Text Placeholder 6"/>
          <p:cNvSpPr txBox="1">
            <a:spLocks/>
          </p:cNvSpPr>
          <p:nvPr/>
        </p:nvSpPr>
        <p:spPr>
          <a:xfrm>
            <a:off x="1852127" y="4779096"/>
            <a:ext cx="5486400" cy="11701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fr-BE" sz="1800" dirty="0"/>
              <a:t>El </a:t>
            </a:r>
            <a:r>
              <a:rPr lang="fr-BE" sz="1800" dirty="0" err="1"/>
              <a:t>embarcadero</a:t>
            </a:r>
            <a:r>
              <a:rPr lang="fr-BE" sz="1800" dirty="0"/>
              <a:t> que </a:t>
            </a:r>
            <a:r>
              <a:rPr lang="fr-BE" sz="1800" dirty="0" err="1"/>
              <a:t>aparece</a:t>
            </a:r>
            <a:r>
              <a:rPr lang="fr-BE" sz="1800" dirty="0"/>
              <a:t> al </a:t>
            </a:r>
            <a:r>
              <a:rPr lang="fr-BE" sz="1800" dirty="0" err="1"/>
              <a:t>lado</a:t>
            </a:r>
            <a:r>
              <a:rPr lang="fr-BE" sz="1800" dirty="0"/>
              <a:t>, </a:t>
            </a:r>
            <a:r>
              <a:rPr lang="fr-BE" sz="1800" dirty="0" err="1"/>
              <a:t>fué</a:t>
            </a:r>
            <a:r>
              <a:rPr lang="fr-BE" sz="1800" dirty="0"/>
              <a:t> </a:t>
            </a:r>
            <a:r>
              <a:rPr lang="fr-BE" sz="1800" dirty="0" err="1"/>
              <a:t>edificado</a:t>
            </a:r>
            <a:r>
              <a:rPr lang="fr-BE" sz="1800" dirty="0"/>
              <a:t> entre 1937 y 1941 </a:t>
            </a:r>
            <a:r>
              <a:rPr lang="fr-BE" sz="1800" dirty="0" err="1"/>
              <a:t>empleando</a:t>
            </a:r>
            <a:r>
              <a:rPr lang="fr-BE" sz="1800" dirty="0"/>
              <a:t> </a:t>
            </a:r>
            <a:r>
              <a:rPr lang="fr-BE" sz="1800" dirty="0" err="1"/>
              <a:t>corrugado</a:t>
            </a:r>
            <a:r>
              <a:rPr lang="fr-BE" sz="1800" dirty="0"/>
              <a:t> de </a:t>
            </a:r>
            <a:r>
              <a:rPr lang="fr-BE" sz="1800" dirty="0" err="1"/>
              <a:t>acero</a:t>
            </a:r>
            <a:r>
              <a:rPr lang="fr-BE" sz="1800" dirty="0"/>
              <a:t> </a:t>
            </a:r>
            <a:r>
              <a:rPr lang="fr-BE" sz="1800" dirty="0" err="1"/>
              <a:t>inoxidable</a:t>
            </a:r>
            <a:r>
              <a:rPr lang="fr-BE" sz="1800" dirty="0"/>
              <a:t>.</a:t>
            </a:r>
          </a:p>
        </p:txBody>
      </p:sp>
      <p:pic>
        <p:nvPicPr>
          <p:cNvPr id="9"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1821904" y="2492896"/>
            <a:ext cx="5486400" cy="19320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48730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57200" y="-101282"/>
            <a:ext cx="8229600" cy="1143000"/>
          </a:xfrm>
        </p:spPr>
        <p:txBody>
          <a:bodyPr>
            <a:normAutofit/>
          </a:bodyPr>
          <a:lstStyle/>
          <a:p>
            <a:r>
              <a:rPr lang="es-ES" sz="4000" dirty="0"/>
              <a:t>Modelo de elementos finitos</a:t>
            </a:r>
          </a:p>
        </p:txBody>
      </p:sp>
      <p:sp>
        <p:nvSpPr>
          <p:cNvPr id="9" name="Tijdelijke aanduiding voor inhoud 8"/>
          <p:cNvSpPr>
            <a:spLocks noGrp="1"/>
          </p:cNvSpPr>
          <p:nvPr>
            <p:ph idx="1"/>
          </p:nvPr>
        </p:nvSpPr>
        <p:spPr>
          <a:xfrm>
            <a:off x="457200" y="1000760"/>
            <a:ext cx="8229600" cy="1630680"/>
          </a:xfrm>
        </p:spPr>
        <p:txBody>
          <a:bodyPr>
            <a:normAutofit/>
          </a:bodyPr>
          <a:lstStyle/>
          <a:p>
            <a:r>
              <a:rPr lang="es-ES" sz="2400" dirty="0"/>
              <a:t>La curva tensión-deformación del material puede modelizarse de manera precisa (por ejemplo, utilizando el modelo de </a:t>
            </a:r>
            <a:r>
              <a:rPr lang="es-ES" sz="2400" dirty="0" err="1"/>
              <a:t>Ramberg-Osgood</a:t>
            </a:r>
            <a:r>
              <a:rPr lang="es-ES" sz="2400" dirty="0"/>
              <a:t> o a partir de la curva experimental “real” obtenida de ensayos)</a:t>
            </a:r>
          </a:p>
        </p:txBody>
      </p:sp>
      <p:sp>
        <p:nvSpPr>
          <p:cNvPr id="7" name="Tijdelijke aanduiding voor dia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6" name="Grafiek 5"/>
          <p:cNvGraphicFramePr>
            <a:graphicFrameLocks noGrp="1"/>
          </p:cNvGraphicFramePr>
          <p:nvPr/>
        </p:nvGraphicFramePr>
        <p:xfrm>
          <a:off x="647176" y="2725276"/>
          <a:ext cx="6120680" cy="347060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kstvak 9"/>
          <p:cNvSpPr txBox="1"/>
          <p:nvPr/>
        </p:nvSpPr>
        <p:spPr>
          <a:xfrm>
            <a:off x="3349846" y="6195877"/>
            <a:ext cx="16996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Deformación</a:t>
            </a:r>
            <a:r>
              <a:rPr kumimoji="0" lang="nl-BE" sz="1800" b="0" i="0" u="none" strike="noStrike" kern="1200" cap="none" spc="0" normalizeH="0" baseline="0" noProof="0" dirty="0">
                <a:ln>
                  <a:noFill/>
                </a:ln>
                <a:solidFill>
                  <a:prstClr val="black"/>
                </a:solidFill>
                <a:effectLst/>
                <a:uLnTx/>
                <a:uFillTx/>
                <a:latin typeface="Calibri"/>
                <a:ea typeface="+mn-ea"/>
                <a:cs typeface="+mn-cs"/>
              </a:rPr>
              <a:t> </a:t>
            </a:r>
            <a:r>
              <a:rPr kumimoji="0" 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kstvak 10"/>
          <p:cNvSpPr txBox="1"/>
          <p:nvPr/>
        </p:nvSpPr>
        <p:spPr>
          <a:xfrm rot="16200000">
            <a:off x="-648852" y="3989706"/>
            <a:ext cx="22121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Tensión</a:t>
            </a:r>
            <a:r>
              <a:rPr kumimoji="0" lang="nl-BE" sz="1800" b="0" i="0" u="none" strike="noStrike" kern="1200" cap="none" spc="0" normalizeH="0" baseline="0" noProof="0" dirty="0">
                <a:ln>
                  <a:noFill/>
                </a:ln>
                <a:solidFill>
                  <a:prstClr val="black"/>
                </a:solidFill>
                <a:effectLst/>
                <a:uLnTx/>
                <a:uFillTx/>
                <a:latin typeface="Calibri"/>
                <a:ea typeface="+mn-ea"/>
                <a:cs typeface="+mn-cs"/>
              </a:rPr>
              <a:t> </a:t>
            </a:r>
            <a:r>
              <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σ</a:t>
            </a:r>
            <a:r>
              <a:rPr kumimoji="0" lang="nl-B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(N/mm²)</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2" name="Objet 11"/>
          <p:cNvGraphicFramePr>
            <a:graphicFrameLocks noChangeAspect="1"/>
          </p:cNvGraphicFramePr>
          <p:nvPr/>
        </p:nvGraphicFramePr>
        <p:xfrm>
          <a:off x="3611626" y="3690368"/>
          <a:ext cx="5163021" cy="1903317"/>
        </p:xfrm>
        <a:graphic>
          <a:graphicData uri="http://schemas.openxmlformats.org/presentationml/2006/ole">
            <mc:AlternateContent xmlns:mc="http://schemas.openxmlformats.org/markup-compatibility/2006">
              <mc:Choice xmlns:v="urn:schemas-microsoft-com:vml" Requires="v">
                <p:oleObj spid="_x0000_s10242" name="Equation" r:id="rId4" imgW="2997200" imgH="1104900" progId="Equation.DSMT4">
                  <p:embed/>
                </p:oleObj>
              </mc:Choice>
              <mc:Fallback>
                <p:oleObj name="Equation" r:id="rId4" imgW="2997200" imgH="1104900" progId="Equation.DSMT4">
                  <p:embed/>
                  <p:pic>
                    <p:nvPicPr>
                      <p:cNvPr id="12" name="Obje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1626" y="3690368"/>
                        <a:ext cx="5163021" cy="1903317"/>
                      </a:xfrm>
                      <a:prstGeom prst="rect">
                        <a:avLst/>
                      </a:prstGeom>
                      <a:solidFill>
                        <a:schemeClr val="bg1"/>
                      </a:solidFill>
                    </p:spPr>
                  </p:pic>
                </p:oleObj>
              </mc:Fallback>
            </mc:AlternateContent>
          </a:graphicData>
        </a:graphic>
      </p:graphicFrame>
      <p:sp>
        <p:nvSpPr>
          <p:cNvPr id="13" name="Rectangle 12"/>
          <p:cNvSpPr/>
          <p:nvPr/>
        </p:nvSpPr>
        <p:spPr>
          <a:xfrm>
            <a:off x="3601466" y="3328154"/>
            <a:ext cx="4130294"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Modelo </a:t>
            </a:r>
            <a:r>
              <a:rPr kumimoji="0" lang="es-ES" sz="1800" b="0" i="0" u="none" strike="noStrike" kern="1200" cap="none" spc="0" normalizeH="0" baseline="0" noProof="0" dirty="0" err="1">
                <a:ln>
                  <a:noFill/>
                </a:ln>
                <a:solidFill>
                  <a:prstClr val="black"/>
                </a:solidFill>
                <a:effectLst/>
                <a:uLnTx/>
                <a:uFillTx/>
                <a:latin typeface="Calibri"/>
                <a:ea typeface="+mn-ea"/>
                <a:cs typeface="+mn-cs"/>
              </a:rPr>
              <a:t>Ramberg-Osgood</a:t>
            </a:r>
            <a:r>
              <a:rPr kumimoji="0" lang="es-ES" sz="1800" b="0" i="0" u="none" strike="noStrike" kern="1200" cap="none" spc="0" normalizeH="0" baseline="0" noProof="0" dirty="0">
                <a:ln>
                  <a:noFill/>
                </a:ln>
                <a:solidFill>
                  <a:prstClr val="black"/>
                </a:solidFill>
                <a:effectLst/>
                <a:uLnTx/>
                <a:uFillTx/>
                <a:latin typeface="Calibri"/>
                <a:ea typeface="+mn-ea"/>
                <a:cs typeface="+mn-cs"/>
              </a:rPr>
              <a:t> de dos tramos:</a:t>
            </a:r>
          </a:p>
        </p:txBody>
      </p:sp>
    </p:spTree>
    <p:extLst>
      <p:ext uri="{BB962C8B-B14F-4D97-AF65-F5344CB8AC3E}">
        <p14:creationId xmlns:p14="http://schemas.microsoft.com/office/powerpoint/2010/main" val="32960727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1122"/>
            <a:ext cx="8229600" cy="1143000"/>
          </a:xfrm>
        </p:spPr>
        <p:txBody>
          <a:bodyPr>
            <a:normAutofit/>
          </a:bodyPr>
          <a:lstStyle/>
          <a:p>
            <a:r>
              <a:rPr lang="es-ES" sz="4000" dirty="0"/>
              <a:t>Modelo de elementos finitos</a:t>
            </a:r>
          </a:p>
        </p:txBody>
      </p:sp>
      <p:sp>
        <p:nvSpPr>
          <p:cNvPr id="3" name="Espace réservé du contenu 2"/>
          <p:cNvSpPr>
            <a:spLocks noGrp="1"/>
          </p:cNvSpPr>
          <p:nvPr>
            <p:ph idx="1"/>
          </p:nvPr>
        </p:nvSpPr>
        <p:spPr>
          <a:xfrm>
            <a:off x="457200" y="939800"/>
            <a:ext cx="8229600" cy="1203960"/>
          </a:xfrm>
        </p:spPr>
        <p:txBody>
          <a:bodyPr>
            <a:normAutofit/>
          </a:bodyPr>
          <a:lstStyle/>
          <a:p>
            <a:r>
              <a:rPr lang="es-ES" sz="2400" dirty="0"/>
              <a:t>Los parámetros de no linealidad pueden obtenerse de las siguientes expresiones (de acuerdo con las ecuaciones revisadas por </a:t>
            </a:r>
            <a:r>
              <a:rPr lang="es-ES" sz="2400" dirty="0" err="1"/>
              <a:t>Rasmussen</a:t>
            </a:r>
            <a:r>
              <a:rPr lang="es-ES" sz="2400" dirty="0"/>
              <a:t>):</a:t>
            </a:r>
          </a:p>
          <a:p>
            <a:endParaRPr lang="es-ES" sz="2400" dirty="0">
              <a:solidFill>
                <a:srgbClr val="FF0000"/>
              </a:solidFill>
            </a:endParaRP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5" name="Objet 4"/>
          <p:cNvGraphicFramePr>
            <a:graphicFrameLocks noChangeAspect="1"/>
          </p:cNvGraphicFramePr>
          <p:nvPr/>
        </p:nvGraphicFramePr>
        <p:xfrm>
          <a:off x="1211215" y="2186846"/>
          <a:ext cx="1527605" cy="1240034"/>
        </p:xfrm>
        <a:graphic>
          <a:graphicData uri="http://schemas.openxmlformats.org/presentationml/2006/ole">
            <mc:AlternateContent xmlns:mc="http://schemas.openxmlformats.org/markup-compatibility/2006">
              <mc:Choice xmlns:v="urn:schemas-microsoft-com:vml" Requires="v">
                <p:oleObj spid="_x0000_s11266" name="Equation" r:id="rId3" imgW="876300" imgH="711200" progId="Equation.DSMT4">
                  <p:embed/>
                </p:oleObj>
              </mc:Choice>
              <mc:Fallback>
                <p:oleObj name="Equation" r:id="rId3" imgW="876300" imgH="711200" progId="Equation.DSMT4">
                  <p:embed/>
                  <p:pic>
                    <p:nvPicPr>
                      <p:cNvPr id="5" name="Obje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215" y="2186846"/>
                        <a:ext cx="1527605" cy="12400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7507" name="Object 3"/>
          <p:cNvGraphicFramePr>
            <a:graphicFrameLocks noChangeAspect="1"/>
          </p:cNvGraphicFramePr>
          <p:nvPr/>
        </p:nvGraphicFramePr>
        <p:xfrm>
          <a:off x="3423419" y="2180450"/>
          <a:ext cx="1702530" cy="838139"/>
        </p:xfrm>
        <a:graphic>
          <a:graphicData uri="http://schemas.openxmlformats.org/presentationml/2006/ole">
            <mc:AlternateContent xmlns:mc="http://schemas.openxmlformats.org/markup-compatibility/2006">
              <mc:Choice xmlns:v="urn:schemas-microsoft-com:vml" Requires="v">
                <p:oleObj spid="_x0000_s11267" name="Equation" r:id="rId5" imgW="952500" imgH="469900" progId="Equation.DSMT4">
                  <p:embed/>
                </p:oleObj>
              </mc:Choice>
              <mc:Fallback>
                <p:oleObj name="Equation" r:id="rId5" imgW="952500" imgH="469900" progId="Equation.DSMT4">
                  <p:embed/>
                  <p:pic>
                    <p:nvPicPr>
                      <p:cNvPr id="27750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3419" y="2180450"/>
                        <a:ext cx="1702530" cy="8381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7508" name="Object 4"/>
          <p:cNvGraphicFramePr>
            <a:graphicFrameLocks noChangeAspect="1"/>
          </p:cNvGraphicFramePr>
          <p:nvPr/>
        </p:nvGraphicFramePr>
        <p:xfrm>
          <a:off x="1201841" y="3402806"/>
          <a:ext cx="1418547" cy="871449"/>
        </p:xfrm>
        <a:graphic>
          <a:graphicData uri="http://schemas.openxmlformats.org/presentationml/2006/ole">
            <mc:AlternateContent xmlns:mc="http://schemas.openxmlformats.org/markup-compatibility/2006">
              <mc:Choice xmlns:v="urn:schemas-microsoft-com:vml" Requires="v">
                <p:oleObj spid="_x0000_s11268" name="Equation" r:id="rId7" imgW="762000" imgH="469900" progId="Equation.DSMT4">
                  <p:embed/>
                </p:oleObj>
              </mc:Choice>
              <mc:Fallback>
                <p:oleObj name="Equation" r:id="rId7" imgW="762000" imgH="469900" progId="Equation.DSMT4">
                  <p:embed/>
                  <p:pic>
                    <p:nvPicPr>
                      <p:cNvPr id="27750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1841" y="3402806"/>
                        <a:ext cx="1418547" cy="8714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7509" name="Object 5"/>
          <p:cNvGraphicFramePr>
            <a:graphicFrameLocks noChangeAspect="1"/>
          </p:cNvGraphicFramePr>
          <p:nvPr/>
        </p:nvGraphicFramePr>
        <p:xfrm>
          <a:off x="5681662" y="2167573"/>
          <a:ext cx="2365885" cy="1206469"/>
        </p:xfrm>
        <a:graphic>
          <a:graphicData uri="http://schemas.openxmlformats.org/presentationml/2006/ole">
            <mc:AlternateContent xmlns:mc="http://schemas.openxmlformats.org/markup-compatibility/2006">
              <mc:Choice xmlns:v="urn:schemas-microsoft-com:vml" Requires="v">
                <p:oleObj spid="_x0000_s11269" name="Equation" r:id="rId9" imgW="1320800" imgH="673100" progId="Equation.DSMT4">
                  <p:embed/>
                </p:oleObj>
              </mc:Choice>
              <mc:Fallback>
                <p:oleObj name="Equation" r:id="rId9" imgW="1320800" imgH="673100" progId="Equation.DSMT4">
                  <p:embed/>
                  <p:pic>
                    <p:nvPicPr>
                      <p:cNvPr id="27750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1662" y="2167573"/>
                        <a:ext cx="2365885" cy="12064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7510" name="Object 6"/>
          <p:cNvGraphicFramePr>
            <a:graphicFrameLocks noChangeAspect="1"/>
          </p:cNvGraphicFramePr>
          <p:nvPr/>
        </p:nvGraphicFramePr>
        <p:xfrm>
          <a:off x="1146197" y="4288524"/>
          <a:ext cx="5958018" cy="1863877"/>
        </p:xfrm>
        <a:graphic>
          <a:graphicData uri="http://schemas.openxmlformats.org/presentationml/2006/ole">
            <mc:AlternateContent xmlns:mc="http://schemas.openxmlformats.org/markup-compatibility/2006">
              <mc:Choice xmlns:v="urn:schemas-microsoft-com:vml" Requires="v">
                <p:oleObj spid="_x0000_s11270" name="Equation" r:id="rId11" imgW="3721100" imgH="1168400" progId="Equation.DSMT4">
                  <p:embed/>
                </p:oleObj>
              </mc:Choice>
              <mc:Fallback>
                <p:oleObj name="Equation" r:id="rId11" imgW="3721100" imgH="1168400" progId="Equation.DSMT4">
                  <p:embed/>
                  <p:pic>
                    <p:nvPicPr>
                      <p:cNvPr id="27751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6197" y="4288524"/>
                        <a:ext cx="5958018" cy="18638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9 CuadroTexto"/>
          <p:cNvSpPr txBox="1"/>
          <p:nvPr/>
        </p:nvSpPr>
        <p:spPr>
          <a:xfrm>
            <a:off x="3616960" y="4461184"/>
            <a:ext cx="49276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  para aceros  inoxidables </a:t>
            </a:r>
            <a:r>
              <a:rPr kumimoji="0" lang="es-ES" sz="1800" b="0" i="0" u="none" strike="noStrike" kern="1200" cap="none" spc="0" normalizeH="0" baseline="0" noProof="0" dirty="0" err="1">
                <a:ln>
                  <a:noFill/>
                </a:ln>
                <a:solidFill>
                  <a:prstClr val="black"/>
                </a:solidFill>
                <a:effectLst/>
                <a:uLnTx/>
                <a:uFillTx/>
                <a:latin typeface="Calibri"/>
                <a:ea typeface="+mn-ea"/>
                <a:cs typeface="+mn-cs"/>
              </a:rPr>
              <a:t>austeníticos</a:t>
            </a:r>
            <a:r>
              <a:rPr kumimoji="0" lang="es-ES" sz="1800" b="0" i="0" u="none" strike="noStrike" kern="1200" cap="none" spc="0" normalizeH="0" baseline="0" noProof="0" dirty="0">
                <a:ln>
                  <a:noFill/>
                </a:ln>
                <a:solidFill>
                  <a:prstClr val="black"/>
                </a:solidFill>
                <a:effectLst/>
                <a:uLnTx/>
                <a:uFillTx/>
                <a:latin typeface="Calibri"/>
                <a:ea typeface="+mn-ea"/>
                <a:cs typeface="+mn-cs"/>
              </a:rPr>
              <a:t> y dúplex</a:t>
            </a:r>
          </a:p>
        </p:txBody>
      </p:sp>
      <p:sp>
        <p:nvSpPr>
          <p:cNvPr id="11" name="10 CuadroTexto"/>
          <p:cNvSpPr txBox="1"/>
          <p:nvPr/>
        </p:nvSpPr>
        <p:spPr>
          <a:xfrm>
            <a:off x="3732106" y="5562036"/>
            <a:ext cx="474133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para todos los grados de acero  inoxidable</a:t>
            </a:r>
          </a:p>
        </p:txBody>
      </p:sp>
    </p:spTree>
    <p:extLst>
      <p:ext uri="{BB962C8B-B14F-4D97-AF65-F5344CB8AC3E}">
        <p14:creationId xmlns:p14="http://schemas.microsoft.com/office/powerpoint/2010/main" val="7866977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57200" y="-101282"/>
            <a:ext cx="8229600" cy="1143000"/>
          </a:xfrm>
        </p:spPr>
        <p:txBody>
          <a:bodyPr>
            <a:normAutofit/>
          </a:bodyPr>
          <a:lstStyle/>
          <a:p>
            <a:r>
              <a:rPr lang="es-ES" sz="4000" dirty="0"/>
              <a:t>Modelo de elementos finitos</a:t>
            </a:r>
          </a:p>
        </p:txBody>
      </p:sp>
      <p:sp>
        <p:nvSpPr>
          <p:cNvPr id="3" name="Tijdelijke aanduiding voor inhoud 2"/>
          <p:cNvSpPr>
            <a:spLocks noGrp="1"/>
          </p:cNvSpPr>
          <p:nvPr>
            <p:ph idx="1"/>
          </p:nvPr>
        </p:nvSpPr>
        <p:spPr>
          <a:xfrm>
            <a:off x="457200" y="997024"/>
            <a:ext cx="8229600" cy="952567"/>
          </a:xfrm>
        </p:spPr>
        <p:txBody>
          <a:bodyPr>
            <a:normAutofit/>
          </a:bodyPr>
          <a:lstStyle/>
          <a:p>
            <a:r>
              <a:rPr lang="es-ES" sz="2400" dirty="0"/>
              <a:t>Viga en I </a:t>
            </a:r>
            <a:r>
              <a:rPr lang="es-ES" sz="2400" dirty="0" err="1"/>
              <a:t>flectada</a:t>
            </a:r>
            <a:r>
              <a:rPr lang="es-ES" sz="2400" dirty="0"/>
              <a:t> sometida a pandeo lateral: todas las imperfecciones pueden ser modelizadas</a:t>
            </a:r>
          </a:p>
        </p:txBody>
      </p:sp>
      <p:sp>
        <p:nvSpPr>
          <p:cNvPr id="7" name="Tijdelijke aanduiding voor dia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1690" y="1852784"/>
            <a:ext cx="8100620" cy="4595429"/>
          </a:xfrm>
          <a:prstGeom prst="rect">
            <a:avLst/>
          </a:prstGeom>
        </p:spPr>
      </p:pic>
      <p:sp>
        <p:nvSpPr>
          <p:cNvPr id="2" name="1 CuadroTexto"/>
          <p:cNvSpPr txBox="1"/>
          <p:nvPr/>
        </p:nvSpPr>
        <p:spPr>
          <a:xfrm>
            <a:off x="1354667" y="3109904"/>
            <a:ext cx="149013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a:ea typeface="+mn-ea"/>
                <a:cs typeface="+mn-cs"/>
              </a:rPr>
              <a:t>Imperfecciones geométricas</a:t>
            </a:r>
          </a:p>
        </p:txBody>
      </p:sp>
      <p:sp>
        <p:nvSpPr>
          <p:cNvPr id="9" name="8 CuadroTexto"/>
          <p:cNvSpPr txBox="1"/>
          <p:nvPr/>
        </p:nvSpPr>
        <p:spPr>
          <a:xfrm>
            <a:off x="4995327" y="4354822"/>
            <a:ext cx="1967510"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a:ea typeface="+mn-ea"/>
                <a:cs typeface="+mn-cs"/>
              </a:rPr>
              <a:t>Tensiones residuales</a:t>
            </a:r>
          </a:p>
        </p:txBody>
      </p:sp>
      <p:sp>
        <p:nvSpPr>
          <p:cNvPr id="10" name="9 CuadroTexto"/>
          <p:cNvSpPr txBox="1"/>
          <p:nvPr/>
        </p:nvSpPr>
        <p:spPr>
          <a:xfrm>
            <a:off x="2446445" y="1940274"/>
            <a:ext cx="2266659"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a:ea typeface="+mn-ea"/>
                <a:cs typeface="+mn-cs"/>
              </a:rPr>
              <a:t>Ensayos de flexión pura</a:t>
            </a:r>
          </a:p>
        </p:txBody>
      </p:sp>
    </p:spTree>
    <p:extLst>
      <p:ext uri="{BB962C8B-B14F-4D97-AF65-F5344CB8AC3E}">
        <p14:creationId xmlns:p14="http://schemas.microsoft.com/office/powerpoint/2010/main" val="19923058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57200" y="-91122"/>
            <a:ext cx="8229600" cy="1143000"/>
          </a:xfrm>
        </p:spPr>
        <p:txBody>
          <a:bodyPr>
            <a:normAutofit/>
          </a:bodyPr>
          <a:lstStyle/>
          <a:p>
            <a:r>
              <a:rPr lang="es-ES" sz="4000" dirty="0"/>
              <a:t>Modelo de elementos finitos</a:t>
            </a:r>
          </a:p>
        </p:txBody>
      </p:sp>
      <p:sp>
        <p:nvSpPr>
          <p:cNvPr id="9" name="Tijdelijke aanduiding voor inhoud 8"/>
          <p:cNvSpPr>
            <a:spLocks noGrp="1"/>
          </p:cNvSpPr>
          <p:nvPr>
            <p:ph idx="1"/>
          </p:nvPr>
        </p:nvSpPr>
        <p:spPr>
          <a:xfrm>
            <a:off x="457200" y="1203960"/>
            <a:ext cx="8229600" cy="4925144"/>
          </a:xfrm>
        </p:spPr>
        <p:txBody>
          <a:bodyPr>
            <a:normAutofit/>
          </a:bodyPr>
          <a:lstStyle/>
          <a:p>
            <a:r>
              <a:rPr lang="es-ES" sz="2400" dirty="0"/>
              <a:t>Permiten obtener las curvas carga-flecha</a:t>
            </a:r>
          </a:p>
          <a:p>
            <a:pPr lvl="1"/>
            <a:r>
              <a:rPr lang="es-ES" sz="2000" dirty="0"/>
              <a:t>Resultados: comportamiento rama elástica e inicio de plastificación</a:t>
            </a:r>
          </a:p>
        </p:txBody>
      </p:sp>
      <p:sp>
        <p:nvSpPr>
          <p:cNvPr id="7" name="Tijdelijke aanduiding voor dia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0" name="Grafiek 9"/>
          <p:cNvGraphicFramePr>
            <a:graphicFrameLocks noGrp="1"/>
          </p:cNvGraphicFramePr>
          <p:nvPr/>
        </p:nvGraphicFramePr>
        <p:xfrm>
          <a:off x="559558" y="2144831"/>
          <a:ext cx="5336275" cy="4123338"/>
        </p:xfrm>
        <a:graphic>
          <a:graphicData uri="http://schemas.openxmlformats.org/drawingml/2006/chart">
            <c:chart xmlns:c="http://schemas.openxmlformats.org/drawingml/2006/chart" xmlns:r="http://schemas.openxmlformats.org/officeDocument/2006/relationships" r:id="rId2"/>
          </a:graphicData>
        </a:graphic>
      </p:graphicFrame>
      <p:pic>
        <p:nvPicPr>
          <p:cNvPr id="2" name="Afbeelding 1"/>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791522" y="1892002"/>
            <a:ext cx="3012632" cy="4680000"/>
          </a:xfrm>
          <a:prstGeom prst="rect">
            <a:avLst/>
          </a:prstGeom>
        </p:spPr>
      </p:pic>
      <p:sp>
        <p:nvSpPr>
          <p:cNvPr id="12" name="Tekstvak 11"/>
          <p:cNvSpPr txBox="1"/>
          <p:nvPr/>
        </p:nvSpPr>
        <p:spPr>
          <a:xfrm>
            <a:off x="2139254" y="6231493"/>
            <a:ext cx="27952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Flecha vertical (mm)</a:t>
            </a:r>
          </a:p>
        </p:txBody>
      </p:sp>
      <p:sp>
        <p:nvSpPr>
          <p:cNvPr id="13" name="Tekstvak 12"/>
          <p:cNvSpPr txBox="1"/>
          <p:nvPr/>
        </p:nvSpPr>
        <p:spPr>
          <a:xfrm rot="16200000">
            <a:off x="-572938" y="3735811"/>
            <a:ext cx="18692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Carga total (kN)</a:t>
            </a:r>
          </a:p>
        </p:txBody>
      </p:sp>
    </p:spTree>
    <p:extLst>
      <p:ext uri="{BB962C8B-B14F-4D97-AF65-F5344CB8AC3E}">
        <p14:creationId xmlns:p14="http://schemas.microsoft.com/office/powerpoint/2010/main" val="3321996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57200" y="-101282"/>
            <a:ext cx="8229600" cy="1143000"/>
          </a:xfrm>
        </p:spPr>
        <p:txBody>
          <a:bodyPr>
            <a:normAutofit/>
          </a:bodyPr>
          <a:lstStyle/>
          <a:p>
            <a:r>
              <a:rPr lang="es-ES" sz="4000" dirty="0"/>
              <a:t>Modelo de elementos finitos</a:t>
            </a:r>
          </a:p>
        </p:txBody>
      </p:sp>
      <p:sp>
        <p:nvSpPr>
          <p:cNvPr id="9" name="Tijdelijke aanduiding voor inhoud 8"/>
          <p:cNvSpPr>
            <a:spLocks noGrp="1"/>
          </p:cNvSpPr>
          <p:nvPr>
            <p:ph idx="1"/>
          </p:nvPr>
        </p:nvSpPr>
        <p:spPr>
          <a:xfrm>
            <a:off x="457200" y="1203960"/>
            <a:ext cx="8229600" cy="4925144"/>
          </a:xfrm>
        </p:spPr>
        <p:txBody>
          <a:bodyPr>
            <a:normAutofit/>
          </a:bodyPr>
          <a:lstStyle/>
          <a:p>
            <a:r>
              <a:rPr lang="es-ES" sz="2400" dirty="0"/>
              <a:t>Permiten obtener las curvas carga-flecha</a:t>
            </a:r>
          </a:p>
          <a:p>
            <a:pPr lvl="1"/>
            <a:r>
              <a:rPr lang="es-ES" sz="2000" dirty="0"/>
              <a:t>Resultados: fenómeno de inestabilidad =&gt; Pandeo lateral</a:t>
            </a:r>
          </a:p>
        </p:txBody>
      </p:sp>
      <p:sp>
        <p:nvSpPr>
          <p:cNvPr id="7" name="Tijdelijke aanduiding voor dia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0" name="Grafiek 9"/>
          <p:cNvGraphicFramePr>
            <a:graphicFrameLocks noGrp="1"/>
          </p:cNvGraphicFramePr>
          <p:nvPr/>
        </p:nvGraphicFramePr>
        <p:xfrm>
          <a:off x="559558" y="2148006"/>
          <a:ext cx="5336275" cy="4123338"/>
        </p:xfrm>
        <a:graphic>
          <a:graphicData uri="http://schemas.openxmlformats.org/drawingml/2006/chart">
            <c:chart xmlns:c="http://schemas.openxmlformats.org/drawingml/2006/chart" xmlns:r="http://schemas.openxmlformats.org/officeDocument/2006/relationships" r:id="rId2"/>
          </a:graphicData>
        </a:graphic>
      </p:graphicFrame>
      <p:sp>
        <p:nvSpPr>
          <p:cNvPr id="12" name="Tekstvak 11"/>
          <p:cNvSpPr txBox="1"/>
          <p:nvPr/>
        </p:nvSpPr>
        <p:spPr>
          <a:xfrm>
            <a:off x="2139254" y="6234668"/>
            <a:ext cx="27952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Flecha vertical (mm)</a:t>
            </a:r>
          </a:p>
        </p:txBody>
      </p:sp>
      <p:sp>
        <p:nvSpPr>
          <p:cNvPr id="13" name="Tekstvak 12"/>
          <p:cNvSpPr txBox="1"/>
          <p:nvPr/>
        </p:nvSpPr>
        <p:spPr>
          <a:xfrm rot="16200000">
            <a:off x="-572938" y="3738986"/>
            <a:ext cx="18692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Carga total (kN)</a:t>
            </a:r>
          </a:p>
        </p:txBody>
      </p:sp>
      <p:pic>
        <p:nvPicPr>
          <p:cNvPr id="3" name="Afbeelding 2"/>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865686" y="1808668"/>
            <a:ext cx="2954786" cy="4680000"/>
          </a:xfrm>
          <a:prstGeom prst="rect">
            <a:avLst/>
          </a:prstGeom>
        </p:spPr>
      </p:pic>
    </p:spTree>
    <p:extLst>
      <p:ext uri="{BB962C8B-B14F-4D97-AF65-F5344CB8AC3E}">
        <p14:creationId xmlns:p14="http://schemas.microsoft.com/office/powerpoint/2010/main" val="24561093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57200" y="-101282"/>
            <a:ext cx="8229600" cy="1143000"/>
          </a:xfrm>
        </p:spPr>
        <p:txBody>
          <a:bodyPr>
            <a:normAutofit/>
          </a:bodyPr>
          <a:lstStyle/>
          <a:p>
            <a:r>
              <a:rPr lang="es-ES" sz="4000" dirty="0"/>
              <a:t>Modelo de elementos finitos</a:t>
            </a:r>
          </a:p>
        </p:txBody>
      </p:sp>
      <p:sp>
        <p:nvSpPr>
          <p:cNvPr id="9" name="Tijdelijke aanduiding voor inhoud 8"/>
          <p:cNvSpPr>
            <a:spLocks noGrp="1"/>
          </p:cNvSpPr>
          <p:nvPr>
            <p:ph idx="1"/>
          </p:nvPr>
        </p:nvSpPr>
        <p:spPr>
          <a:xfrm>
            <a:off x="457200" y="1203960"/>
            <a:ext cx="8229600" cy="4925144"/>
          </a:xfrm>
        </p:spPr>
        <p:txBody>
          <a:bodyPr>
            <a:normAutofit/>
          </a:bodyPr>
          <a:lstStyle/>
          <a:p>
            <a:r>
              <a:rPr lang="es-ES" sz="2400" dirty="0"/>
              <a:t>Permiten obtener las curvas carga-flecha</a:t>
            </a:r>
          </a:p>
          <a:p>
            <a:pPr lvl="1"/>
            <a:r>
              <a:rPr lang="es-ES" sz="2000" dirty="0"/>
              <a:t>Resultados: fenómeno de inestabilidad =&gt; Pandeo lateral</a:t>
            </a:r>
          </a:p>
        </p:txBody>
      </p:sp>
      <p:sp>
        <p:nvSpPr>
          <p:cNvPr id="7" name="Tijdelijke aanduiding voor dia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0" name="Grafiek 9"/>
          <p:cNvGraphicFramePr>
            <a:graphicFrameLocks noGrp="1"/>
          </p:cNvGraphicFramePr>
          <p:nvPr/>
        </p:nvGraphicFramePr>
        <p:xfrm>
          <a:off x="559558" y="2148006"/>
          <a:ext cx="5336275" cy="4123338"/>
        </p:xfrm>
        <a:graphic>
          <a:graphicData uri="http://schemas.openxmlformats.org/drawingml/2006/chart">
            <c:chart xmlns:c="http://schemas.openxmlformats.org/drawingml/2006/chart" xmlns:r="http://schemas.openxmlformats.org/officeDocument/2006/relationships" r:id="rId2"/>
          </a:graphicData>
        </a:graphic>
      </p:graphicFrame>
      <p:sp>
        <p:nvSpPr>
          <p:cNvPr id="12" name="Tekstvak 11"/>
          <p:cNvSpPr txBox="1"/>
          <p:nvPr/>
        </p:nvSpPr>
        <p:spPr>
          <a:xfrm>
            <a:off x="2139254" y="6234668"/>
            <a:ext cx="27952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Flecha vertical (mm)</a:t>
            </a:r>
          </a:p>
        </p:txBody>
      </p:sp>
      <p:sp>
        <p:nvSpPr>
          <p:cNvPr id="13" name="Tekstvak 12"/>
          <p:cNvSpPr txBox="1"/>
          <p:nvPr/>
        </p:nvSpPr>
        <p:spPr>
          <a:xfrm rot="16200000">
            <a:off x="-572938" y="3738986"/>
            <a:ext cx="18692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Carga total (kN)</a:t>
            </a:r>
          </a:p>
        </p:txBody>
      </p:sp>
      <p:pic>
        <p:nvPicPr>
          <p:cNvPr id="3" name="Afbeelding 2"/>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833445" y="1808668"/>
            <a:ext cx="2987027" cy="4680000"/>
          </a:xfrm>
          <a:prstGeom prst="rect">
            <a:avLst/>
          </a:prstGeom>
        </p:spPr>
      </p:pic>
    </p:spTree>
    <p:extLst>
      <p:ext uri="{BB962C8B-B14F-4D97-AF65-F5344CB8AC3E}">
        <p14:creationId xmlns:p14="http://schemas.microsoft.com/office/powerpoint/2010/main" val="155352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57200" y="-101282"/>
            <a:ext cx="8229600" cy="1143000"/>
          </a:xfrm>
        </p:spPr>
        <p:txBody>
          <a:bodyPr>
            <a:normAutofit/>
          </a:bodyPr>
          <a:lstStyle/>
          <a:p>
            <a:r>
              <a:rPr lang="es-ES" sz="4000" dirty="0"/>
              <a:t>Modelo de elementos finitos</a:t>
            </a:r>
          </a:p>
        </p:txBody>
      </p:sp>
      <p:sp>
        <p:nvSpPr>
          <p:cNvPr id="9" name="Tijdelijke aanduiding voor inhoud 8"/>
          <p:cNvSpPr>
            <a:spLocks noGrp="1"/>
          </p:cNvSpPr>
          <p:nvPr>
            <p:ph idx="1"/>
          </p:nvPr>
        </p:nvSpPr>
        <p:spPr>
          <a:xfrm>
            <a:off x="457200" y="1203960"/>
            <a:ext cx="8229600" cy="4925144"/>
          </a:xfrm>
        </p:spPr>
        <p:txBody>
          <a:bodyPr>
            <a:normAutofit/>
          </a:bodyPr>
          <a:lstStyle/>
          <a:p>
            <a:r>
              <a:rPr lang="es-ES" sz="2400" dirty="0"/>
              <a:t>Permiten obtener las curvas carga-flecha</a:t>
            </a:r>
          </a:p>
          <a:p>
            <a:pPr lvl="1"/>
            <a:r>
              <a:rPr lang="es-ES" sz="2000" dirty="0"/>
              <a:t>Resultados: comportamiento </a:t>
            </a:r>
            <a:r>
              <a:rPr lang="es-ES" sz="2000" dirty="0" err="1"/>
              <a:t>postcrítico</a:t>
            </a:r>
            <a:endParaRPr lang="es-ES" sz="2000" dirty="0"/>
          </a:p>
        </p:txBody>
      </p:sp>
      <p:sp>
        <p:nvSpPr>
          <p:cNvPr id="7" name="Tijdelijke aanduiding voor dia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0" name="Grafiek 9"/>
          <p:cNvGraphicFramePr>
            <a:graphicFrameLocks noGrp="1"/>
          </p:cNvGraphicFramePr>
          <p:nvPr/>
        </p:nvGraphicFramePr>
        <p:xfrm>
          <a:off x="559558" y="2148006"/>
          <a:ext cx="5336275" cy="4123338"/>
        </p:xfrm>
        <a:graphic>
          <a:graphicData uri="http://schemas.openxmlformats.org/drawingml/2006/chart">
            <c:chart xmlns:c="http://schemas.openxmlformats.org/drawingml/2006/chart" xmlns:r="http://schemas.openxmlformats.org/officeDocument/2006/relationships" r:id="rId2"/>
          </a:graphicData>
        </a:graphic>
      </p:graphicFrame>
      <p:sp>
        <p:nvSpPr>
          <p:cNvPr id="12" name="Tekstvak 11"/>
          <p:cNvSpPr txBox="1"/>
          <p:nvPr/>
        </p:nvSpPr>
        <p:spPr>
          <a:xfrm>
            <a:off x="2139254" y="6234668"/>
            <a:ext cx="27952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Flecha vertical (mm)</a:t>
            </a:r>
          </a:p>
        </p:txBody>
      </p:sp>
      <p:sp>
        <p:nvSpPr>
          <p:cNvPr id="13" name="Tekstvak 12"/>
          <p:cNvSpPr txBox="1"/>
          <p:nvPr/>
        </p:nvSpPr>
        <p:spPr>
          <a:xfrm rot="16200000">
            <a:off x="-572938" y="3738986"/>
            <a:ext cx="18692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Carga total (kN)</a:t>
            </a:r>
          </a:p>
        </p:txBody>
      </p:sp>
      <p:pic>
        <p:nvPicPr>
          <p:cNvPr id="3" name="Afbeelding 2"/>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897940" y="1808668"/>
            <a:ext cx="2922532" cy="4680000"/>
          </a:xfrm>
          <a:prstGeom prst="rect">
            <a:avLst/>
          </a:prstGeom>
        </p:spPr>
      </p:pic>
    </p:spTree>
    <p:extLst>
      <p:ext uri="{BB962C8B-B14F-4D97-AF65-F5344CB8AC3E}">
        <p14:creationId xmlns:p14="http://schemas.microsoft.com/office/powerpoint/2010/main" val="33370643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57200" y="-91122"/>
            <a:ext cx="8229600" cy="1143000"/>
          </a:xfrm>
        </p:spPr>
        <p:txBody>
          <a:bodyPr>
            <a:normAutofit/>
          </a:bodyPr>
          <a:lstStyle/>
          <a:p>
            <a:r>
              <a:rPr lang="es-ES" sz="4000" dirty="0"/>
              <a:t>Modelo de elementos finitos</a:t>
            </a:r>
          </a:p>
        </p:txBody>
      </p:sp>
      <p:sp>
        <p:nvSpPr>
          <p:cNvPr id="9" name="Tijdelijke aanduiding voor inhoud 8"/>
          <p:cNvSpPr>
            <a:spLocks noGrp="1"/>
          </p:cNvSpPr>
          <p:nvPr>
            <p:ph idx="1"/>
          </p:nvPr>
        </p:nvSpPr>
        <p:spPr>
          <a:xfrm>
            <a:off x="457200" y="1203960"/>
            <a:ext cx="8229600" cy="4925144"/>
          </a:xfrm>
        </p:spPr>
        <p:txBody>
          <a:bodyPr>
            <a:normAutofit/>
          </a:bodyPr>
          <a:lstStyle/>
          <a:p>
            <a:r>
              <a:rPr lang="es-ES" sz="2400" dirty="0"/>
              <a:t>Permiten obtener las curvas carga-flecha</a:t>
            </a:r>
          </a:p>
          <a:p>
            <a:pPr lvl="1"/>
            <a:r>
              <a:rPr lang="es-ES" sz="2000" dirty="0"/>
              <a:t>Resultados: comportamiento </a:t>
            </a:r>
            <a:r>
              <a:rPr lang="es-ES" sz="2000" dirty="0" err="1"/>
              <a:t>postcrítico</a:t>
            </a:r>
            <a:endParaRPr lang="es-ES" sz="2000" dirty="0"/>
          </a:p>
        </p:txBody>
      </p:sp>
      <p:sp>
        <p:nvSpPr>
          <p:cNvPr id="7" name="Tijdelijke aanduiding voor dia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0" name="Grafiek 9"/>
          <p:cNvGraphicFramePr>
            <a:graphicFrameLocks noGrp="1"/>
          </p:cNvGraphicFramePr>
          <p:nvPr/>
        </p:nvGraphicFramePr>
        <p:xfrm>
          <a:off x="559558" y="2148006"/>
          <a:ext cx="5336275" cy="4123338"/>
        </p:xfrm>
        <a:graphic>
          <a:graphicData uri="http://schemas.openxmlformats.org/drawingml/2006/chart">
            <c:chart xmlns:c="http://schemas.openxmlformats.org/drawingml/2006/chart" xmlns:r="http://schemas.openxmlformats.org/officeDocument/2006/relationships" r:id="rId2"/>
          </a:graphicData>
        </a:graphic>
      </p:graphicFrame>
      <p:sp>
        <p:nvSpPr>
          <p:cNvPr id="12" name="Tekstvak 11"/>
          <p:cNvSpPr txBox="1"/>
          <p:nvPr/>
        </p:nvSpPr>
        <p:spPr>
          <a:xfrm>
            <a:off x="2139254" y="6234668"/>
            <a:ext cx="27952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Flecha vertical (mm)</a:t>
            </a:r>
          </a:p>
        </p:txBody>
      </p:sp>
      <p:sp>
        <p:nvSpPr>
          <p:cNvPr id="13" name="Tekstvak 12"/>
          <p:cNvSpPr txBox="1"/>
          <p:nvPr/>
        </p:nvSpPr>
        <p:spPr>
          <a:xfrm rot="16200000">
            <a:off x="-572938" y="3738986"/>
            <a:ext cx="18692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Carga total (kN)</a:t>
            </a:r>
          </a:p>
        </p:txBody>
      </p:sp>
      <p:pic>
        <p:nvPicPr>
          <p:cNvPr id="3" name="Afbeelding 2"/>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824071" y="1806704"/>
            <a:ext cx="2996401" cy="4680000"/>
          </a:xfrm>
          <a:prstGeom prst="rect">
            <a:avLst/>
          </a:prstGeom>
        </p:spPr>
      </p:pic>
    </p:spTree>
    <p:extLst>
      <p:ext uri="{BB962C8B-B14F-4D97-AF65-F5344CB8AC3E}">
        <p14:creationId xmlns:p14="http://schemas.microsoft.com/office/powerpoint/2010/main" val="30083193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1282"/>
            <a:ext cx="8229600" cy="1143000"/>
          </a:xfrm>
        </p:spPr>
        <p:txBody>
          <a:bodyPr>
            <a:normAutofit/>
          </a:bodyPr>
          <a:lstStyle/>
          <a:p>
            <a:r>
              <a:rPr lang="es-ES" sz="4000" dirty="0"/>
              <a:t>Modelo de elementos finitos</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ep 8"/>
          <p:cNvGrpSpPr/>
          <p:nvPr/>
        </p:nvGrpSpPr>
        <p:grpSpPr>
          <a:xfrm>
            <a:off x="7024037" y="3955148"/>
            <a:ext cx="1987883" cy="744035"/>
            <a:chOff x="7084996" y="2807594"/>
            <a:chExt cx="1987883" cy="744035"/>
          </a:xfrm>
        </p:grpSpPr>
        <mc:AlternateContent xmlns:mc="http://schemas.openxmlformats.org/markup-compatibility/2006" xmlns:a14="http://schemas.microsoft.com/office/drawing/2010/main">
          <mc:Choice Requires="a14">
            <p:sp>
              <p:nvSpPr>
                <p:cNvPr id="7" name="Tekstvak 6"/>
                <p:cNvSpPr txBox="1"/>
                <p:nvPr/>
              </p:nvSpPr>
              <p:spPr>
                <a:xfrm>
                  <a:off x="7122788" y="3230451"/>
                  <a:ext cx="1592808" cy="32117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nl-BE"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nl-BE"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𝑴</m:t>
                          </m:r>
                        </m:e>
                        <m:sub>
                          <m:r>
                            <a:rPr kumimoji="0" lang="nl-BE"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𝒃</m:t>
                          </m:r>
                          <m:r>
                            <a:rPr kumimoji="0" lang="nl-BE"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nl-BE"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𝑹𝒅</m:t>
                          </m:r>
                        </m:sub>
                      </m:sSub>
                    </m:oMath>
                  </a14:m>
                  <a:r>
                    <a:rPr kumimoji="0" lang="nl-BE" sz="2000" b="1" i="0" u="none" strike="noStrike" kern="1200" cap="none" spc="0" normalizeH="0" baseline="0" noProof="0" dirty="0">
                      <a:ln>
                        <a:noFill/>
                      </a:ln>
                      <a:solidFill>
                        <a:prstClr val="black"/>
                      </a:solidFill>
                      <a:effectLst/>
                      <a:uLnTx/>
                      <a:uFillTx/>
                      <a:latin typeface="Calibri"/>
                      <a:ea typeface="+mn-ea"/>
                      <a:cs typeface="+mn-cs"/>
                    </a:rPr>
                    <a:t>=99 </a:t>
                  </a:r>
                  <a:r>
                    <a:rPr kumimoji="0" lang="nl-BE" sz="2000" b="1" i="0" u="none" strike="noStrike" kern="1200" cap="none" spc="0" normalizeH="0" baseline="0" noProof="0" dirty="0" err="1">
                      <a:ln>
                        <a:noFill/>
                      </a:ln>
                      <a:solidFill>
                        <a:prstClr val="black"/>
                      </a:solidFill>
                      <a:effectLst/>
                      <a:uLnTx/>
                      <a:uFillTx/>
                      <a:latin typeface="Calibri"/>
                      <a:ea typeface="+mn-ea"/>
                      <a:cs typeface="+mn-cs"/>
                    </a:rPr>
                    <a:t>kNm</a:t>
                  </a:r>
                  <a:endParaRPr kumimoji="0" lang="nl-BE" sz="2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mv="urn:schemas-microsoft-com:mac:vml" xmlns="">
            <p:sp>
              <p:nvSpPr>
                <p:cNvPr id="7" name="Tekstvak 6"/>
                <p:cNvSpPr txBox="1">
                  <a:spLocks noRot="1" noChangeAspect="1" noMove="1" noResize="1" noEditPoints="1" noAdjustHandles="1" noChangeArrowheads="1" noChangeShapeType="1" noTextEdit="1"/>
                </p:cNvSpPr>
                <p:nvPr/>
              </p:nvSpPr>
              <p:spPr>
                <a:xfrm>
                  <a:off x="7122788" y="3230451"/>
                  <a:ext cx="1592808" cy="321178"/>
                </a:xfrm>
                <a:prstGeom prst="rect">
                  <a:avLst/>
                </a:prstGeom>
                <a:blipFill rotWithShape="0">
                  <a:blip r:embed="rId2"/>
                  <a:stretch>
                    <a:fillRect l="-5344" t="-22642" r="-8779" b="-45283"/>
                  </a:stretch>
                </a:blipFill>
              </p:spPr>
              <p:txBody>
                <a:bodyPr/>
                <a:lstStyle/>
                <a:p>
                  <a:r>
                    <a:rPr lang="nl-BE">
                      <a:noFill/>
                    </a:rPr>
                    <a:t> </a:t>
                  </a:r>
                </a:p>
              </p:txBody>
            </p:sp>
          </mc:Fallback>
        </mc:AlternateContent>
        <p:sp>
          <p:nvSpPr>
            <p:cNvPr id="8" name="Tekstvak 7"/>
            <p:cNvSpPr txBox="1"/>
            <p:nvPr/>
          </p:nvSpPr>
          <p:spPr>
            <a:xfrm>
              <a:off x="7084996" y="2807594"/>
              <a:ext cx="19878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Eurocódigo 3-1-4</a:t>
              </a:r>
            </a:p>
          </p:txBody>
        </p:sp>
      </p:grpSp>
      <p:graphicFrame>
        <p:nvGraphicFramePr>
          <p:cNvPr id="11" name="Grafiek 10"/>
          <p:cNvGraphicFramePr>
            <a:graphicFrameLocks noGrp="1"/>
          </p:cNvGraphicFramePr>
          <p:nvPr/>
        </p:nvGraphicFramePr>
        <p:xfrm>
          <a:off x="396240" y="1296536"/>
          <a:ext cx="6776113" cy="522880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kstvak 11"/>
          <p:cNvSpPr txBox="1"/>
          <p:nvPr/>
        </p:nvSpPr>
        <p:spPr>
          <a:xfrm>
            <a:off x="2078294" y="6488668"/>
            <a:ext cx="27952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Flecha vertical (mm)</a:t>
            </a:r>
          </a:p>
        </p:txBody>
      </p:sp>
      <p:sp>
        <p:nvSpPr>
          <p:cNvPr id="13" name="Tekstvak 12"/>
          <p:cNvSpPr txBox="1"/>
          <p:nvPr/>
        </p:nvSpPr>
        <p:spPr>
          <a:xfrm rot="16200000">
            <a:off x="-723028" y="3579915"/>
            <a:ext cx="18692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Momento (kNm)</a:t>
            </a:r>
          </a:p>
        </p:txBody>
      </p:sp>
      <p:grpSp>
        <p:nvGrpSpPr>
          <p:cNvPr id="17" name="Groep 13"/>
          <p:cNvGrpSpPr/>
          <p:nvPr/>
        </p:nvGrpSpPr>
        <p:grpSpPr>
          <a:xfrm>
            <a:off x="5191760" y="1845356"/>
            <a:ext cx="3716245" cy="666074"/>
            <a:chOff x="5146291" y="912282"/>
            <a:chExt cx="3716245" cy="666074"/>
          </a:xfrm>
        </p:grpSpPr>
        <mc:AlternateContent xmlns:mc="http://schemas.openxmlformats.org/markup-compatibility/2006" xmlns:a14="http://schemas.microsoft.com/office/drawing/2010/main">
          <mc:Choice Requires="a14">
            <p:sp>
              <p:nvSpPr>
                <p:cNvPr id="18" name="Tekstvak 14"/>
                <p:cNvSpPr txBox="1"/>
                <p:nvPr/>
              </p:nvSpPr>
              <p:spPr>
                <a:xfrm>
                  <a:off x="7066100" y="1270579"/>
                  <a:ext cx="1735475"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nl-BE" sz="2000" b="1" i="1" u="none" strike="noStrike" kern="1200" cap="none" spc="0" normalizeH="0" baseline="0" noProof="0" smtClean="0">
                              <a:ln>
                                <a:noFill/>
                              </a:ln>
                              <a:solidFill>
                                <a:srgbClr val="1E27AC"/>
                              </a:solidFill>
                              <a:effectLst/>
                              <a:uLnTx/>
                              <a:uFillTx/>
                              <a:latin typeface="Cambria Math" panose="02040503050406030204" pitchFamily="18" charset="0"/>
                              <a:ea typeface="+mn-ea"/>
                              <a:cs typeface="+mn-cs"/>
                            </a:rPr>
                          </m:ctrlPr>
                        </m:sSubPr>
                        <m:e>
                          <m:r>
                            <a:rPr kumimoji="0" lang="nl-BE" sz="2000" b="1" i="1" u="none" strike="noStrike" kern="1200" cap="none" spc="0" normalizeH="0" baseline="0" noProof="0" smtClean="0">
                              <a:ln>
                                <a:noFill/>
                              </a:ln>
                              <a:solidFill>
                                <a:srgbClr val="1E27AC"/>
                              </a:solidFill>
                              <a:effectLst/>
                              <a:uLnTx/>
                              <a:uFillTx/>
                              <a:latin typeface="Cambria Math" panose="02040503050406030204" pitchFamily="18" charset="0"/>
                              <a:ea typeface="+mn-ea"/>
                              <a:cs typeface="+mn-cs"/>
                            </a:rPr>
                            <m:t>𝑴</m:t>
                          </m:r>
                        </m:e>
                        <m:sub>
                          <m:r>
                            <a:rPr kumimoji="0" lang="ca-ES" sz="2000" b="1" i="1" u="none" strike="noStrike" kern="1200" cap="none" spc="0" normalizeH="0" baseline="0" noProof="0" smtClean="0">
                              <a:ln>
                                <a:noFill/>
                              </a:ln>
                              <a:solidFill>
                                <a:srgbClr val="1E27AC"/>
                              </a:solidFill>
                              <a:effectLst/>
                              <a:uLnTx/>
                              <a:uFillTx/>
                              <a:latin typeface="Cambria Math"/>
                              <a:ea typeface="+mn-ea"/>
                              <a:cs typeface="+mn-cs"/>
                            </a:rPr>
                            <m:t>𝑴𝑬𝑭</m:t>
                          </m:r>
                        </m:sub>
                      </m:sSub>
                    </m:oMath>
                  </a14:m>
                  <a:r>
                    <a:rPr kumimoji="0" lang="nl-BE" sz="2000" b="1" i="0" u="none" strike="noStrike" kern="1200" cap="none" spc="0" normalizeH="0" baseline="0" noProof="0" dirty="0">
                      <a:ln>
                        <a:noFill/>
                      </a:ln>
                      <a:solidFill>
                        <a:srgbClr val="1E27AC"/>
                      </a:solidFill>
                      <a:effectLst/>
                      <a:uLnTx/>
                      <a:uFillTx/>
                      <a:latin typeface="Calibri"/>
                      <a:ea typeface="+mn-ea"/>
                      <a:cs typeface="+mn-cs"/>
                    </a:rPr>
                    <a:t>=231 </a:t>
                  </a:r>
                  <a:r>
                    <a:rPr kumimoji="0" lang="nl-BE" sz="2000" b="1" i="0" u="none" strike="noStrike" kern="1200" cap="none" spc="0" normalizeH="0" baseline="0" noProof="0" dirty="0" err="1">
                      <a:ln>
                        <a:noFill/>
                      </a:ln>
                      <a:solidFill>
                        <a:srgbClr val="1E27AC"/>
                      </a:solidFill>
                      <a:effectLst/>
                      <a:uLnTx/>
                      <a:uFillTx/>
                      <a:latin typeface="Calibri"/>
                      <a:ea typeface="+mn-ea"/>
                      <a:cs typeface="+mn-cs"/>
                    </a:rPr>
                    <a:t>kNm</a:t>
                  </a:r>
                  <a:endParaRPr kumimoji="0" lang="nl-BE" sz="2000" b="1" i="0" u="none" strike="noStrike" kern="1200" cap="none" spc="0" normalizeH="0" baseline="0" noProof="0" dirty="0">
                    <a:ln>
                      <a:noFill/>
                    </a:ln>
                    <a:solidFill>
                      <a:srgbClr val="1E27AC"/>
                    </a:solidFill>
                    <a:effectLst/>
                    <a:uLnTx/>
                    <a:uFillTx/>
                    <a:latin typeface="Calibri"/>
                    <a:ea typeface="+mn-ea"/>
                    <a:cs typeface="+mn-cs"/>
                  </a:endParaRPr>
                </a:p>
              </p:txBody>
            </p:sp>
          </mc:Choice>
          <mc:Fallback xmlns="">
            <p:sp>
              <p:nvSpPr>
                <p:cNvPr id="18" name="Tekstvak 14"/>
                <p:cNvSpPr txBox="1">
                  <a:spLocks noRot="1" noChangeAspect="1" noMove="1" noResize="1" noEditPoints="1" noAdjustHandles="1" noChangeArrowheads="1" noChangeShapeType="1" noTextEdit="1"/>
                </p:cNvSpPr>
                <p:nvPr/>
              </p:nvSpPr>
              <p:spPr>
                <a:xfrm>
                  <a:off x="7066100" y="1270579"/>
                  <a:ext cx="1735475" cy="307777"/>
                </a:xfrm>
                <a:prstGeom prst="rect">
                  <a:avLst/>
                </a:prstGeom>
                <a:blipFill rotWithShape="1">
                  <a:blip r:embed="rId4"/>
                  <a:stretch>
                    <a:fillRect l="-5282" t="-23529" r="-8099" b="-49020"/>
                  </a:stretch>
                </a:blipFill>
              </p:spPr>
              <p:txBody>
                <a:bodyPr/>
                <a:lstStyle/>
                <a:p>
                  <a:r>
                    <a:rPr lang="es-ES">
                      <a:noFill/>
                    </a:rPr>
                    <a:t> </a:t>
                  </a:r>
                </a:p>
              </p:txBody>
            </p:sp>
          </mc:Fallback>
        </mc:AlternateContent>
        <p:sp>
          <p:nvSpPr>
            <p:cNvPr id="19" name="Tekstvak 15"/>
            <p:cNvSpPr txBox="1"/>
            <p:nvPr/>
          </p:nvSpPr>
          <p:spPr>
            <a:xfrm>
              <a:off x="5146291" y="912282"/>
              <a:ext cx="3716245" cy="369332"/>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1E27AC"/>
                  </a:solidFill>
                  <a:effectLst/>
                  <a:uLnTx/>
                  <a:uFillTx/>
                  <a:latin typeface="Calibri"/>
                  <a:ea typeface="+mn-ea"/>
                  <a:cs typeface="+mn-cs"/>
                </a:rPr>
                <a:t>Modelo material de Eurocódigo 3-1-4 </a:t>
              </a:r>
            </a:p>
          </p:txBody>
        </p:sp>
      </p:grpSp>
    </p:spTree>
    <p:extLst>
      <p:ext uri="{BB962C8B-B14F-4D97-AF65-F5344CB8AC3E}">
        <p14:creationId xmlns:p14="http://schemas.microsoft.com/office/powerpoint/2010/main" val="8021930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1282"/>
            <a:ext cx="8229600" cy="1143000"/>
          </a:xfrm>
        </p:spPr>
        <p:txBody>
          <a:bodyPr>
            <a:normAutofit/>
          </a:bodyPr>
          <a:lstStyle/>
          <a:p>
            <a:r>
              <a:rPr lang="es-ES" sz="4000" dirty="0"/>
              <a:t>Modelo de elementos finitos</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ep 8"/>
          <p:cNvGrpSpPr/>
          <p:nvPr/>
        </p:nvGrpSpPr>
        <p:grpSpPr>
          <a:xfrm>
            <a:off x="6949440" y="4354214"/>
            <a:ext cx="2049459" cy="744035"/>
            <a:chOff x="6888479" y="2807594"/>
            <a:chExt cx="2049459" cy="744035"/>
          </a:xfrm>
        </p:grpSpPr>
        <mc:AlternateContent xmlns:mc="http://schemas.openxmlformats.org/markup-compatibility/2006" xmlns:a14="http://schemas.microsoft.com/office/drawing/2010/main">
          <mc:Choice Requires="a14">
            <p:sp>
              <p:nvSpPr>
                <p:cNvPr id="7" name="Tekstvak 6"/>
                <p:cNvSpPr txBox="1"/>
                <p:nvPr/>
              </p:nvSpPr>
              <p:spPr>
                <a:xfrm>
                  <a:off x="7122788" y="3230451"/>
                  <a:ext cx="1592808" cy="32117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nl-BE"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nl-BE"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𝑴</m:t>
                          </m:r>
                        </m:e>
                        <m:sub>
                          <m:r>
                            <a:rPr kumimoji="0" lang="nl-BE"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𝒃</m:t>
                          </m:r>
                          <m:r>
                            <a:rPr kumimoji="0" lang="nl-BE"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nl-BE"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𝑹𝒅</m:t>
                          </m:r>
                        </m:sub>
                      </m:sSub>
                    </m:oMath>
                  </a14:m>
                  <a:r>
                    <a:rPr kumimoji="0" lang="nl-BE" sz="2000" b="1" i="0" u="none" strike="noStrike" kern="1200" cap="none" spc="0" normalizeH="0" baseline="0" noProof="0" dirty="0">
                      <a:ln>
                        <a:noFill/>
                      </a:ln>
                      <a:solidFill>
                        <a:prstClr val="black"/>
                      </a:solidFill>
                      <a:effectLst/>
                      <a:uLnTx/>
                      <a:uFillTx/>
                      <a:latin typeface="Calibri"/>
                      <a:ea typeface="+mn-ea"/>
                      <a:cs typeface="+mn-cs"/>
                    </a:rPr>
                    <a:t>=99 </a:t>
                  </a:r>
                  <a:r>
                    <a:rPr kumimoji="0" lang="nl-BE" sz="2000" b="1" i="0" u="none" strike="noStrike" kern="1200" cap="none" spc="0" normalizeH="0" baseline="0" noProof="0" dirty="0" err="1">
                      <a:ln>
                        <a:noFill/>
                      </a:ln>
                      <a:solidFill>
                        <a:prstClr val="black"/>
                      </a:solidFill>
                      <a:effectLst/>
                      <a:uLnTx/>
                      <a:uFillTx/>
                      <a:latin typeface="Calibri"/>
                      <a:ea typeface="+mn-ea"/>
                      <a:cs typeface="+mn-cs"/>
                    </a:rPr>
                    <a:t>kNm</a:t>
                  </a:r>
                  <a:endParaRPr kumimoji="0" lang="nl-BE" sz="2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mv="urn:schemas-microsoft-com:mac:vml" xmlns="">
            <p:sp>
              <p:nvSpPr>
                <p:cNvPr id="7" name="Tekstvak 6"/>
                <p:cNvSpPr txBox="1">
                  <a:spLocks noRot="1" noChangeAspect="1" noMove="1" noResize="1" noEditPoints="1" noAdjustHandles="1" noChangeArrowheads="1" noChangeShapeType="1" noTextEdit="1"/>
                </p:cNvSpPr>
                <p:nvPr/>
              </p:nvSpPr>
              <p:spPr>
                <a:xfrm>
                  <a:off x="7122788" y="3230451"/>
                  <a:ext cx="1592808" cy="321178"/>
                </a:xfrm>
                <a:prstGeom prst="rect">
                  <a:avLst/>
                </a:prstGeom>
                <a:blipFill rotWithShape="0">
                  <a:blip r:embed="rId2"/>
                  <a:stretch>
                    <a:fillRect l="-5344" t="-23077" r="-8779" b="-46154"/>
                  </a:stretch>
                </a:blipFill>
              </p:spPr>
              <p:txBody>
                <a:bodyPr/>
                <a:lstStyle/>
                <a:p>
                  <a:r>
                    <a:rPr lang="nl-BE">
                      <a:noFill/>
                    </a:rPr>
                    <a:t> </a:t>
                  </a:r>
                </a:p>
              </p:txBody>
            </p:sp>
          </mc:Fallback>
        </mc:AlternateContent>
        <p:sp>
          <p:nvSpPr>
            <p:cNvPr id="8" name="Tekstvak 7"/>
            <p:cNvSpPr txBox="1"/>
            <p:nvPr/>
          </p:nvSpPr>
          <p:spPr>
            <a:xfrm>
              <a:off x="6888479" y="2807594"/>
              <a:ext cx="20494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Eurocódigo 3-1-4</a:t>
              </a:r>
            </a:p>
          </p:txBody>
        </p:sp>
      </p:grpSp>
      <p:graphicFrame>
        <p:nvGraphicFramePr>
          <p:cNvPr id="11" name="Grafiek 10"/>
          <p:cNvGraphicFramePr>
            <a:graphicFrameLocks noGrp="1"/>
          </p:cNvGraphicFramePr>
          <p:nvPr/>
        </p:nvGraphicFramePr>
        <p:xfrm>
          <a:off x="346676" y="1259861"/>
          <a:ext cx="6776113" cy="5228807"/>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ep 12"/>
          <p:cNvGrpSpPr/>
          <p:nvPr/>
        </p:nvGrpSpPr>
        <p:grpSpPr>
          <a:xfrm>
            <a:off x="5557520" y="1435388"/>
            <a:ext cx="3344297" cy="680891"/>
            <a:chOff x="5476176" y="1364268"/>
            <a:chExt cx="3344297" cy="680891"/>
          </a:xfrm>
        </p:grpSpPr>
        <mc:AlternateContent xmlns:mc="http://schemas.openxmlformats.org/markup-compatibility/2006" xmlns:a14="http://schemas.microsoft.com/office/drawing/2010/main">
          <mc:Choice Requires="a14">
            <p:sp>
              <p:nvSpPr>
                <p:cNvPr id="6" name="Tekstvak 5"/>
                <p:cNvSpPr txBox="1"/>
                <p:nvPr/>
              </p:nvSpPr>
              <p:spPr>
                <a:xfrm>
                  <a:off x="7034197" y="1737382"/>
                  <a:ext cx="1735475"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nl-BE" sz="20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ctrlPr>
                        </m:sSubPr>
                        <m:e>
                          <m:r>
                            <a:rPr kumimoji="0" lang="nl-BE" sz="20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𝑴</m:t>
                          </m:r>
                        </m:e>
                        <m:sub>
                          <m:r>
                            <a:rPr kumimoji="0" lang="nl-BE" sz="20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𝑴</m:t>
                          </m:r>
                          <m:r>
                            <a:rPr kumimoji="0" lang="ca-ES" sz="2000" b="1" i="1" u="none" strike="noStrike" kern="1200" cap="none" spc="0" normalizeH="0" baseline="0" noProof="0" smtClean="0">
                              <a:ln>
                                <a:noFill/>
                              </a:ln>
                              <a:solidFill>
                                <a:srgbClr val="C00000"/>
                              </a:solidFill>
                              <a:effectLst/>
                              <a:uLnTx/>
                              <a:uFillTx/>
                              <a:latin typeface="Cambria Math"/>
                              <a:ea typeface="+mn-ea"/>
                              <a:cs typeface="+mn-cs"/>
                            </a:rPr>
                            <m:t>𝑬𝑭</m:t>
                          </m:r>
                        </m:sub>
                      </m:sSub>
                    </m:oMath>
                  </a14:m>
                  <a:r>
                    <a:rPr kumimoji="0" lang="nl-BE" sz="2000" b="1" i="0" u="none" strike="noStrike" kern="1200" cap="none" spc="0" normalizeH="0" baseline="0" noProof="0" dirty="0">
                      <a:ln>
                        <a:noFill/>
                      </a:ln>
                      <a:solidFill>
                        <a:srgbClr val="C00000"/>
                      </a:solidFill>
                      <a:effectLst/>
                      <a:uLnTx/>
                      <a:uFillTx/>
                      <a:latin typeface="Calibri"/>
                      <a:ea typeface="+mn-ea"/>
                      <a:cs typeface="+mn-cs"/>
                    </a:rPr>
                    <a:t>=270 </a:t>
                  </a:r>
                  <a:r>
                    <a:rPr kumimoji="0" lang="nl-BE" sz="2000" b="1" i="0" u="none" strike="noStrike" kern="1200" cap="none" spc="0" normalizeH="0" baseline="0" noProof="0" dirty="0" err="1">
                      <a:ln>
                        <a:noFill/>
                      </a:ln>
                      <a:solidFill>
                        <a:srgbClr val="C00000"/>
                      </a:solidFill>
                      <a:effectLst/>
                      <a:uLnTx/>
                      <a:uFillTx/>
                      <a:latin typeface="Calibri"/>
                      <a:ea typeface="+mn-ea"/>
                      <a:cs typeface="+mn-cs"/>
                    </a:rPr>
                    <a:t>kNm</a:t>
                  </a:r>
                  <a:endParaRPr kumimoji="0" lang="nl-BE" sz="2000" b="1" i="0" u="none" strike="noStrike" kern="1200" cap="none" spc="0" normalizeH="0" baseline="0" noProof="0" dirty="0">
                    <a:ln>
                      <a:noFill/>
                    </a:ln>
                    <a:solidFill>
                      <a:srgbClr val="C00000"/>
                    </a:solidFill>
                    <a:effectLst/>
                    <a:uLnTx/>
                    <a:uFillTx/>
                    <a:latin typeface="Calibri"/>
                    <a:ea typeface="+mn-ea"/>
                    <a:cs typeface="+mn-cs"/>
                  </a:endParaRPr>
                </a:p>
              </p:txBody>
            </p:sp>
          </mc:Choice>
          <mc:Fallback xmlns="">
            <p:sp>
              <p:nvSpPr>
                <p:cNvPr id="6" name="Tekstvak 5"/>
                <p:cNvSpPr txBox="1">
                  <a:spLocks noRot="1" noChangeAspect="1" noMove="1" noResize="1" noEditPoints="1" noAdjustHandles="1" noChangeArrowheads="1" noChangeShapeType="1" noTextEdit="1"/>
                </p:cNvSpPr>
                <p:nvPr/>
              </p:nvSpPr>
              <p:spPr>
                <a:xfrm>
                  <a:off x="7034197" y="1737382"/>
                  <a:ext cx="1735475" cy="307777"/>
                </a:xfrm>
                <a:prstGeom prst="rect">
                  <a:avLst/>
                </a:prstGeom>
                <a:blipFill rotWithShape="1">
                  <a:blip r:embed="rId4"/>
                  <a:stretch>
                    <a:fillRect l="-4912" t="-26000" r="-8070" b="-50000"/>
                  </a:stretch>
                </a:blipFill>
              </p:spPr>
              <p:txBody>
                <a:bodyPr/>
                <a:lstStyle/>
                <a:p>
                  <a:r>
                    <a:rPr lang="es-ES">
                      <a:noFill/>
                    </a:rPr>
                    <a:t> </a:t>
                  </a:r>
                </a:p>
              </p:txBody>
            </p:sp>
          </mc:Fallback>
        </mc:AlternateContent>
        <p:sp>
          <p:nvSpPr>
            <p:cNvPr id="12" name="Tekstvak 11"/>
            <p:cNvSpPr txBox="1"/>
            <p:nvPr/>
          </p:nvSpPr>
          <p:spPr>
            <a:xfrm>
              <a:off x="5476176" y="1364268"/>
              <a:ext cx="3344297" cy="369332"/>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0000"/>
                  </a:solidFill>
                  <a:effectLst/>
                  <a:uLnTx/>
                  <a:uFillTx/>
                  <a:latin typeface="Calibri"/>
                  <a:ea typeface="+mn-ea"/>
                  <a:cs typeface="+mn-cs"/>
                </a:rPr>
                <a:t>Propiedades materiales medidas</a:t>
              </a:r>
            </a:p>
          </p:txBody>
        </p:sp>
      </p:grpSp>
      <p:grpSp>
        <p:nvGrpSpPr>
          <p:cNvPr id="14" name="Groep 13"/>
          <p:cNvGrpSpPr/>
          <p:nvPr/>
        </p:nvGrpSpPr>
        <p:grpSpPr>
          <a:xfrm>
            <a:off x="5191760" y="2587036"/>
            <a:ext cx="3716245" cy="666074"/>
            <a:chOff x="5146291" y="912282"/>
            <a:chExt cx="3716245" cy="666074"/>
          </a:xfrm>
        </p:grpSpPr>
        <mc:AlternateContent xmlns:mc="http://schemas.openxmlformats.org/markup-compatibility/2006" xmlns:a14="http://schemas.microsoft.com/office/drawing/2010/main">
          <mc:Choice Requires="a14">
            <p:sp>
              <p:nvSpPr>
                <p:cNvPr id="15" name="Tekstvak 14"/>
                <p:cNvSpPr txBox="1"/>
                <p:nvPr/>
              </p:nvSpPr>
              <p:spPr>
                <a:xfrm>
                  <a:off x="7066100" y="1270579"/>
                  <a:ext cx="1735475"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nl-BE" sz="2000" b="1" i="1" u="none" strike="noStrike" kern="1200" cap="none" spc="0" normalizeH="0" baseline="0" noProof="0" smtClean="0">
                              <a:ln>
                                <a:noFill/>
                              </a:ln>
                              <a:solidFill>
                                <a:srgbClr val="1E27AC"/>
                              </a:solidFill>
                              <a:effectLst/>
                              <a:uLnTx/>
                              <a:uFillTx/>
                              <a:latin typeface="Cambria Math" panose="02040503050406030204" pitchFamily="18" charset="0"/>
                              <a:ea typeface="+mn-ea"/>
                              <a:cs typeface="+mn-cs"/>
                            </a:rPr>
                          </m:ctrlPr>
                        </m:sSubPr>
                        <m:e>
                          <m:r>
                            <a:rPr kumimoji="0" lang="nl-BE" sz="2000" b="1" i="1" u="none" strike="noStrike" kern="1200" cap="none" spc="0" normalizeH="0" baseline="0" noProof="0" smtClean="0">
                              <a:ln>
                                <a:noFill/>
                              </a:ln>
                              <a:solidFill>
                                <a:srgbClr val="1E27AC"/>
                              </a:solidFill>
                              <a:effectLst/>
                              <a:uLnTx/>
                              <a:uFillTx/>
                              <a:latin typeface="Cambria Math" panose="02040503050406030204" pitchFamily="18" charset="0"/>
                              <a:ea typeface="+mn-ea"/>
                              <a:cs typeface="+mn-cs"/>
                            </a:rPr>
                            <m:t>𝑴</m:t>
                          </m:r>
                        </m:e>
                        <m:sub>
                          <m:r>
                            <a:rPr kumimoji="0" lang="ca-ES" sz="2000" b="1" i="1" u="none" strike="noStrike" kern="1200" cap="none" spc="0" normalizeH="0" baseline="0" noProof="0" smtClean="0">
                              <a:ln>
                                <a:noFill/>
                              </a:ln>
                              <a:solidFill>
                                <a:srgbClr val="1E27AC"/>
                              </a:solidFill>
                              <a:effectLst/>
                              <a:uLnTx/>
                              <a:uFillTx/>
                              <a:latin typeface="Cambria Math"/>
                              <a:ea typeface="+mn-ea"/>
                              <a:cs typeface="+mn-cs"/>
                            </a:rPr>
                            <m:t>𝑴𝑬𝑭</m:t>
                          </m:r>
                        </m:sub>
                      </m:sSub>
                    </m:oMath>
                  </a14:m>
                  <a:r>
                    <a:rPr kumimoji="0" lang="nl-BE" sz="2000" b="1" i="0" u="none" strike="noStrike" kern="1200" cap="none" spc="0" normalizeH="0" baseline="0" noProof="0" dirty="0">
                      <a:ln>
                        <a:noFill/>
                      </a:ln>
                      <a:solidFill>
                        <a:srgbClr val="1E27AC"/>
                      </a:solidFill>
                      <a:effectLst/>
                      <a:uLnTx/>
                      <a:uFillTx/>
                      <a:latin typeface="Calibri"/>
                      <a:ea typeface="+mn-ea"/>
                      <a:cs typeface="+mn-cs"/>
                    </a:rPr>
                    <a:t>=231 </a:t>
                  </a:r>
                  <a:r>
                    <a:rPr kumimoji="0" lang="nl-BE" sz="2000" b="1" i="0" u="none" strike="noStrike" kern="1200" cap="none" spc="0" normalizeH="0" baseline="0" noProof="0" dirty="0" err="1">
                      <a:ln>
                        <a:noFill/>
                      </a:ln>
                      <a:solidFill>
                        <a:srgbClr val="1E27AC"/>
                      </a:solidFill>
                      <a:effectLst/>
                      <a:uLnTx/>
                      <a:uFillTx/>
                      <a:latin typeface="Calibri"/>
                      <a:ea typeface="+mn-ea"/>
                      <a:cs typeface="+mn-cs"/>
                    </a:rPr>
                    <a:t>kNm</a:t>
                  </a:r>
                  <a:endParaRPr kumimoji="0" lang="nl-BE" sz="2000" b="1" i="0" u="none" strike="noStrike" kern="1200" cap="none" spc="0" normalizeH="0" baseline="0" noProof="0" dirty="0">
                    <a:ln>
                      <a:noFill/>
                    </a:ln>
                    <a:solidFill>
                      <a:srgbClr val="1E27AC"/>
                    </a:solidFill>
                    <a:effectLst/>
                    <a:uLnTx/>
                    <a:uFillTx/>
                    <a:latin typeface="Calibri"/>
                    <a:ea typeface="+mn-ea"/>
                    <a:cs typeface="+mn-cs"/>
                  </a:endParaRPr>
                </a:p>
              </p:txBody>
            </p:sp>
          </mc:Choice>
          <mc:Fallback xmlns="">
            <p:sp>
              <p:nvSpPr>
                <p:cNvPr id="15" name="Tekstvak 14"/>
                <p:cNvSpPr txBox="1">
                  <a:spLocks noRot="1" noChangeAspect="1" noMove="1" noResize="1" noEditPoints="1" noAdjustHandles="1" noChangeArrowheads="1" noChangeShapeType="1" noTextEdit="1"/>
                </p:cNvSpPr>
                <p:nvPr/>
              </p:nvSpPr>
              <p:spPr>
                <a:xfrm>
                  <a:off x="7066100" y="1270579"/>
                  <a:ext cx="1735475" cy="307777"/>
                </a:xfrm>
                <a:prstGeom prst="rect">
                  <a:avLst/>
                </a:prstGeom>
                <a:blipFill rotWithShape="1">
                  <a:blip r:embed="rId5"/>
                  <a:stretch>
                    <a:fillRect l="-5282" t="-23529" r="-8099" b="-49020"/>
                  </a:stretch>
                </a:blipFill>
              </p:spPr>
              <p:txBody>
                <a:bodyPr/>
                <a:lstStyle/>
                <a:p>
                  <a:r>
                    <a:rPr lang="es-ES">
                      <a:noFill/>
                    </a:rPr>
                    <a:t> </a:t>
                  </a:r>
                </a:p>
              </p:txBody>
            </p:sp>
          </mc:Fallback>
        </mc:AlternateContent>
        <p:sp>
          <p:nvSpPr>
            <p:cNvPr id="16" name="Tekstvak 15"/>
            <p:cNvSpPr txBox="1"/>
            <p:nvPr/>
          </p:nvSpPr>
          <p:spPr>
            <a:xfrm>
              <a:off x="5146291" y="912282"/>
              <a:ext cx="3716245" cy="369332"/>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1E27AC"/>
                  </a:solidFill>
                  <a:effectLst/>
                  <a:uLnTx/>
                  <a:uFillTx/>
                  <a:latin typeface="Calibri"/>
                  <a:ea typeface="+mn-ea"/>
                  <a:cs typeface="+mn-cs"/>
                </a:rPr>
                <a:t>Modelo material de Eurocódigo 3-1-4 </a:t>
              </a:r>
            </a:p>
          </p:txBody>
        </p:sp>
      </p:grpSp>
      <p:sp>
        <p:nvSpPr>
          <p:cNvPr id="17" name="Tekstvak 16"/>
          <p:cNvSpPr txBox="1"/>
          <p:nvPr/>
        </p:nvSpPr>
        <p:spPr>
          <a:xfrm>
            <a:off x="2525334" y="6468348"/>
            <a:ext cx="27952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Flecha vertical (mm)</a:t>
            </a:r>
          </a:p>
        </p:txBody>
      </p:sp>
      <p:sp>
        <p:nvSpPr>
          <p:cNvPr id="18" name="Tekstvak 17"/>
          <p:cNvSpPr txBox="1"/>
          <p:nvPr/>
        </p:nvSpPr>
        <p:spPr>
          <a:xfrm rot="16200000">
            <a:off x="-692548" y="3579915"/>
            <a:ext cx="18692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Momento (kNm)</a:t>
            </a:r>
          </a:p>
        </p:txBody>
      </p:sp>
    </p:spTree>
    <p:extLst>
      <p:ext uri="{BB962C8B-B14F-4D97-AF65-F5344CB8AC3E}">
        <p14:creationId xmlns:p14="http://schemas.microsoft.com/office/powerpoint/2010/main" val="221688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9552" y="332657"/>
            <a:ext cx="7772400" cy="1008112"/>
          </a:xfrm>
        </p:spPr>
        <p:txBody>
          <a:bodyPr>
            <a:normAutofit/>
          </a:bodyPr>
          <a:lstStyle/>
          <a:p>
            <a:r>
              <a:rPr lang="en-US" sz="2800" dirty="0"/>
              <a:t>El embarcadero de </a:t>
            </a:r>
            <a:r>
              <a:rPr lang="en-US" sz="2800" dirty="0" err="1"/>
              <a:t>Progreso</a:t>
            </a:r>
            <a:r>
              <a:rPr lang="en-US" sz="2800" dirty="0"/>
              <a:t> (3/3)</a:t>
            </a:r>
            <a:endParaRPr lang="fr-FR" sz="2800" dirty="0"/>
          </a:p>
        </p:txBody>
      </p:sp>
      <p:sp>
        <p:nvSpPr>
          <p:cNvPr id="6" name="Title 1"/>
          <p:cNvSpPr txBox="1">
            <a:spLocks/>
          </p:cNvSpPr>
          <p:nvPr/>
        </p:nvSpPr>
        <p:spPr>
          <a:xfrm>
            <a:off x="6948264" y="116632"/>
            <a:ext cx="1927785" cy="1592906"/>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Sustainable Civil Works with Stainless:</a:t>
            </a:r>
            <a:br>
              <a:rPr lang="en-US" dirty="0"/>
            </a:br>
            <a:endParaRPr lang="fr-BE" dirty="0"/>
          </a:p>
        </p:txBody>
      </p:sp>
      <p:sp>
        <p:nvSpPr>
          <p:cNvPr id="7" name="Text Placeholder 6"/>
          <p:cNvSpPr txBox="1">
            <a:spLocks/>
          </p:cNvSpPr>
          <p:nvPr/>
        </p:nvSpPr>
        <p:spPr>
          <a:xfrm>
            <a:off x="1852127" y="4779096"/>
            <a:ext cx="5486400" cy="8101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fr-BE" sz="1800" dirty="0" err="1"/>
              <a:t>Desde</a:t>
            </a:r>
            <a:r>
              <a:rPr lang="fr-BE" sz="1800" dirty="0"/>
              <a:t> </a:t>
            </a:r>
            <a:r>
              <a:rPr lang="fr-BE" sz="1800" dirty="0" err="1"/>
              <a:t>entonces</a:t>
            </a:r>
            <a:r>
              <a:rPr lang="fr-BE" sz="1800" dirty="0"/>
              <a:t>, se ha </a:t>
            </a:r>
            <a:r>
              <a:rPr lang="fr-BE" sz="1800" dirty="0" err="1"/>
              <a:t>mantenido</a:t>
            </a:r>
            <a:r>
              <a:rPr lang="fr-BE" sz="1800" dirty="0"/>
              <a:t> en </a:t>
            </a:r>
            <a:r>
              <a:rPr lang="fr-BE" sz="1800" dirty="0" err="1"/>
              <a:t>servicio</a:t>
            </a:r>
            <a:r>
              <a:rPr lang="fr-BE" sz="1800" dirty="0"/>
              <a:t> sin </a:t>
            </a:r>
            <a:r>
              <a:rPr lang="fr-BE" sz="1800" dirty="0" err="1"/>
              <a:t>mantenimiento</a:t>
            </a:r>
            <a:r>
              <a:rPr lang="fr-BE" sz="1800" dirty="0"/>
              <a:t> </a:t>
            </a:r>
            <a:r>
              <a:rPr lang="fr-BE" sz="1800" dirty="0" err="1"/>
              <a:t>alguno</a:t>
            </a:r>
            <a:r>
              <a:rPr lang="fr-BE" sz="1800" dirty="0"/>
              <a:t> y </a:t>
            </a:r>
            <a:r>
              <a:rPr lang="fr-BE" sz="1800" dirty="0" err="1"/>
              <a:t>permanece</a:t>
            </a:r>
            <a:r>
              <a:rPr lang="fr-BE" sz="1800" dirty="0"/>
              <a:t> en </a:t>
            </a:r>
            <a:r>
              <a:rPr lang="fr-BE" sz="1800" dirty="0" err="1"/>
              <a:t>inalterado</a:t>
            </a:r>
            <a:r>
              <a:rPr lang="fr-BE" sz="1800" dirty="0"/>
              <a:t>.</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16100" y="2449513"/>
            <a:ext cx="5511800"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707125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es-ES" dirty="0"/>
              <a:t>Parte 5</a:t>
            </a:r>
          </a:p>
        </p:txBody>
      </p:sp>
      <p:sp>
        <p:nvSpPr>
          <p:cNvPr id="6" name="Sous-titre 5"/>
          <p:cNvSpPr>
            <a:spLocks noGrp="1"/>
          </p:cNvSpPr>
          <p:nvPr>
            <p:ph type="subTitle" idx="1"/>
          </p:nvPr>
        </p:nvSpPr>
        <p:spPr/>
        <p:txBody>
          <a:bodyPr/>
          <a:lstStyle/>
          <a:p>
            <a:r>
              <a:rPr lang="es-ES" dirty="0"/>
              <a:t>Flechas</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9549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91122"/>
            <a:ext cx="8229600" cy="1143000"/>
          </a:xfrm>
        </p:spPr>
        <p:txBody>
          <a:bodyPr>
            <a:normAutofit/>
          </a:bodyPr>
          <a:lstStyle/>
          <a:p>
            <a:r>
              <a:rPr lang="es-ES" altLang="en-US" sz="4000" dirty="0"/>
              <a:t>Flechas</a:t>
            </a:r>
          </a:p>
        </p:txBody>
      </p:sp>
      <p:sp>
        <p:nvSpPr>
          <p:cNvPr id="35843" name="Rectangle 3"/>
          <p:cNvSpPr>
            <a:spLocks noGrp="1" noChangeArrowheads="1"/>
          </p:cNvSpPr>
          <p:nvPr>
            <p:ph idx="1"/>
          </p:nvPr>
        </p:nvSpPr>
        <p:spPr>
          <a:xfrm>
            <a:off x="457200" y="1061720"/>
            <a:ext cx="8229600" cy="4925144"/>
          </a:xfrm>
        </p:spPr>
        <p:txBody>
          <a:bodyPr>
            <a:normAutofit/>
          </a:bodyPr>
          <a:lstStyle/>
          <a:p>
            <a:r>
              <a:rPr lang="es-ES" altLang="en-US" dirty="0"/>
              <a:t>La curva tenso-</a:t>
            </a:r>
            <a:r>
              <a:rPr lang="es-ES" altLang="en-US" dirty="0" err="1"/>
              <a:t>deformacional</a:t>
            </a:r>
            <a:r>
              <a:rPr lang="es-ES" altLang="en-US" dirty="0"/>
              <a:t> no lineal implica que la rigidez del acero inoxidable </a:t>
            </a:r>
            <a:r>
              <a:rPr lang="es-ES" altLang="en-US" dirty="0">
                <a:sym typeface="Symbol" pitchFamily="18" charset="2"/>
              </a:rPr>
              <a:t> </a:t>
            </a:r>
            <a:r>
              <a:rPr lang="es-ES" altLang="en-US" dirty="0"/>
              <a:t>conforme la tensión </a:t>
            </a:r>
            <a:r>
              <a:rPr lang="es-ES" altLang="en-US" dirty="0">
                <a:sym typeface="Symbol" pitchFamily="18" charset="2"/>
              </a:rPr>
              <a:t></a:t>
            </a:r>
          </a:p>
          <a:p>
            <a:r>
              <a:rPr lang="es-ES" altLang="en-US" dirty="0">
                <a:sym typeface="Symbol" pitchFamily="18" charset="2"/>
              </a:rPr>
              <a:t>Las flechas son ligeramente superiores para el acero inoxidable que para el acero al carbono</a:t>
            </a:r>
            <a:endParaRPr lang="es-ES" altLang="en-US" dirty="0"/>
          </a:p>
          <a:p>
            <a:r>
              <a:rPr lang="es-ES" altLang="en-US" dirty="0"/>
              <a:t>Debe emplearse el módulo secante correspondiente a la tensión en el elemento en Estado Límite de Servicio (ELS)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0252521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6"/>
          <p:cNvSpPr>
            <a:spLocks noGrp="1" noChangeArrowheads="1"/>
          </p:cNvSpPr>
          <p:nvPr>
            <p:ph type="title"/>
          </p:nvPr>
        </p:nvSpPr>
        <p:spPr>
          <a:xfrm>
            <a:off x="685800" y="-86677"/>
            <a:ext cx="7772400" cy="1143000"/>
          </a:xfrm>
        </p:spPr>
        <p:txBody>
          <a:bodyPr>
            <a:normAutofit/>
          </a:bodyPr>
          <a:lstStyle/>
          <a:p>
            <a:pPr eaLnBrk="1" hangingPunct="1"/>
            <a:r>
              <a:rPr lang="es-ES" altLang="en-US" sz="4000" dirty="0"/>
              <a:t>Flechas</a:t>
            </a:r>
          </a:p>
        </p:txBody>
      </p:sp>
      <p:sp>
        <p:nvSpPr>
          <p:cNvPr id="36867" name="Rectangle 17"/>
          <p:cNvSpPr>
            <a:spLocks noGrp="1" noChangeArrowheads="1"/>
          </p:cNvSpPr>
          <p:nvPr>
            <p:ph idx="1"/>
          </p:nvPr>
        </p:nvSpPr>
        <p:spPr>
          <a:xfrm>
            <a:off x="266701" y="1544638"/>
            <a:ext cx="8401050" cy="1020762"/>
          </a:xfrm>
          <a:noFill/>
        </p:spPr>
        <p:txBody>
          <a:bodyPr>
            <a:normAutofit/>
          </a:bodyPr>
          <a:lstStyle/>
          <a:p>
            <a:pPr eaLnBrk="1" hangingPunct="1">
              <a:lnSpc>
                <a:spcPct val="90000"/>
              </a:lnSpc>
              <a:buFont typeface="Wingdings" pitchFamily="2" charset="2"/>
              <a:buNone/>
            </a:pPr>
            <a:r>
              <a:rPr lang="es-ES" altLang="en-US" dirty="0"/>
              <a:t>Módulo secante </a:t>
            </a:r>
            <a:r>
              <a:rPr lang="es-ES" altLang="en-US" i="1" dirty="0"/>
              <a:t>E</a:t>
            </a:r>
            <a:r>
              <a:rPr lang="es-ES" altLang="en-US" i="1" baseline="-25000" dirty="0"/>
              <a:t>S</a:t>
            </a:r>
            <a:r>
              <a:rPr lang="es-ES" altLang="en-US" dirty="0"/>
              <a:t> para la tensión en el elemento en ELS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36868"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565400"/>
            <a:ext cx="5097462" cy="3513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17"/>
          <p:cNvSpPr txBox="1">
            <a:spLocks noChangeArrowheads="1"/>
          </p:cNvSpPr>
          <p:nvPr/>
        </p:nvSpPr>
        <p:spPr>
          <a:xfrm>
            <a:off x="2099733" y="2862395"/>
            <a:ext cx="1161344" cy="411383"/>
          </a:xfrm>
          <a:prstGeom prst="rect">
            <a:avLst/>
          </a:prstGeom>
          <a:solidFill>
            <a:srgbClr val="969696"/>
          </a:solidFill>
        </p:spPr>
        <p:txBody>
          <a:bodyPr vert="horz" lIns="91440" tIns="45720" rIns="91440" bIns="45720" rtlCol="0">
            <a:normAutofit lnSpcReduction="10000"/>
          </a:bodyPr>
          <a:lstStyle>
            <a:lvl1pPr marL="342900" indent="-342900" algn="l" defTabSz="914400" rtl="0" eaLnBrk="1" latinLnBrk="0" hangingPunct="1">
              <a:spcBef>
                <a:spcPct val="20000"/>
              </a:spcBef>
              <a:buClr>
                <a:srgbClr val="0070C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
                <a:srgbClr val="0070C0"/>
              </a:buClr>
              <a:buSzTx/>
              <a:buFont typeface="Wingdings" panose="05000000000000000000" pitchFamily="2" charset="2"/>
              <a:buNone/>
              <a:tabLst/>
              <a:defRPr/>
            </a:pPr>
            <a:r>
              <a:rPr kumimoji="0" lang="es-ES" altLang="en-US" sz="2400" b="0" i="0" u="none" strike="noStrike" kern="1200" cap="none" spc="0" normalizeH="0" baseline="0" noProof="0" dirty="0">
                <a:ln>
                  <a:noFill/>
                </a:ln>
                <a:solidFill>
                  <a:prstClr val="black"/>
                </a:solidFill>
                <a:effectLst/>
                <a:uLnTx/>
                <a:uFillTx/>
                <a:latin typeface="Calibri"/>
                <a:ea typeface="+mn-ea"/>
                <a:cs typeface="+mn-cs"/>
              </a:rPr>
              <a:t>Tensión</a:t>
            </a:r>
          </a:p>
        </p:txBody>
      </p:sp>
      <p:sp>
        <p:nvSpPr>
          <p:cNvPr id="7" name="Rectangle 17"/>
          <p:cNvSpPr txBox="1">
            <a:spLocks noChangeArrowheads="1"/>
          </p:cNvSpPr>
          <p:nvPr/>
        </p:nvSpPr>
        <p:spPr>
          <a:xfrm>
            <a:off x="2099733" y="3704740"/>
            <a:ext cx="1161344" cy="810814"/>
          </a:xfrm>
          <a:prstGeom prst="rect">
            <a:avLst/>
          </a:prstGeom>
          <a:solidFill>
            <a:srgbClr val="969696"/>
          </a:solidFill>
        </p:spPr>
        <p:txBody>
          <a:bodyPr vert="horz" lIns="91440" tIns="45720" rIns="91440" bIns="45720" rtlCol="0">
            <a:noAutofit/>
          </a:bodyPr>
          <a:lstStyle>
            <a:lvl1pPr marL="342900" indent="-342900" algn="l" defTabSz="914400" rtl="0" eaLnBrk="1" latinLnBrk="0" hangingPunct="1">
              <a:spcBef>
                <a:spcPct val="20000"/>
              </a:spcBef>
              <a:buClr>
                <a:srgbClr val="0070C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20000"/>
              </a:spcBef>
              <a:spcAft>
                <a:spcPts val="0"/>
              </a:spcAft>
              <a:buClr>
                <a:srgbClr val="0070C0"/>
              </a:buClr>
              <a:buSzTx/>
              <a:buFont typeface="Wingdings" panose="05000000000000000000" pitchFamily="2" charset="2"/>
              <a:buNone/>
              <a:tabLst/>
              <a:defRPr/>
            </a:pPr>
            <a:r>
              <a:rPr kumimoji="0" lang="es-ES" altLang="en-US" sz="2400" b="0" i="0" u="none" strike="noStrike" kern="1200" cap="none" spc="0" normalizeH="0" baseline="0" noProof="0" dirty="0">
                <a:ln>
                  <a:noFill/>
                </a:ln>
                <a:solidFill>
                  <a:prstClr val="black"/>
                </a:solidFill>
                <a:effectLst/>
                <a:uLnTx/>
                <a:uFillTx/>
                <a:latin typeface="Calibri"/>
                <a:ea typeface="+mn-ea"/>
                <a:cs typeface="+mn-cs"/>
              </a:rPr>
              <a:t>Tensión en ELS</a:t>
            </a:r>
          </a:p>
        </p:txBody>
      </p:sp>
    </p:spTree>
    <p:extLst>
      <p:ext uri="{BB962C8B-B14F-4D97-AF65-F5344CB8AC3E}">
        <p14:creationId xmlns:p14="http://schemas.microsoft.com/office/powerpoint/2010/main" val="332828160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3829050" y="3071813"/>
            <a:ext cx="9144000" cy="0"/>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20000"/>
              </a:spcBef>
              <a:spcAft>
                <a:spcPts val="0"/>
              </a:spcAft>
              <a:buClr>
                <a:srgbClr val="D4852E"/>
              </a:buClr>
              <a:buSzTx/>
              <a:buFontTx/>
              <a:buChar char="•"/>
              <a:tabLst/>
              <a:defRPr/>
            </a:pPr>
            <a:endParaRPr kumimoji="0" lang="en-US" altLang="en-US" sz="2800" b="0" i="0" u="none" strike="noStrike" kern="1200" cap="none" spc="0" normalizeH="0" baseline="0" noProof="0">
              <a:ln>
                <a:noFill/>
              </a:ln>
              <a:solidFill>
                <a:srgbClr val="00438D"/>
              </a:solidFill>
              <a:effectLst/>
              <a:uLnTx/>
              <a:uFillTx/>
              <a:latin typeface="Arial" charset="0"/>
              <a:ea typeface="+mn-ea"/>
              <a:cs typeface="+mn-cs"/>
            </a:endParaRPr>
          </a:p>
        </p:txBody>
      </p:sp>
      <p:sp>
        <p:nvSpPr>
          <p:cNvPr id="37891" name="Rectangle 3"/>
          <p:cNvSpPr>
            <a:spLocks noChangeArrowheads="1"/>
          </p:cNvSpPr>
          <p:nvPr/>
        </p:nvSpPr>
        <p:spPr bwMode="auto">
          <a:xfrm>
            <a:off x="3957638" y="3081338"/>
            <a:ext cx="9144000" cy="0"/>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20000"/>
              </a:spcBef>
              <a:spcAft>
                <a:spcPts val="0"/>
              </a:spcAft>
              <a:buClr>
                <a:srgbClr val="D4852E"/>
              </a:buClr>
              <a:buSzTx/>
              <a:buFontTx/>
              <a:buChar char="•"/>
              <a:tabLst/>
              <a:defRPr/>
            </a:pPr>
            <a:endParaRPr kumimoji="0" lang="en-US" altLang="en-US" sz="2800" b="0" i="0" u="none" strike="noStrike" kern="1200" cap="none" spc="0" normalizeH="0" baseline="0" noProof="0">
              <a:ln>
                <a:noFill/>
              </a:ln>
              <a:solidFill>
                <a:srgbClr val="00438D"/>
              </a:solidFill>
              <a:effectLst/>
              <a:uLnTx/>
              <a:uFillTx/>
              <a:latin typeface="Arial" charset="0"/>
              <a:ea typeface="+mn-ea"/>
              <a:cs typeface="+mn-cs"/>
            </a:endParaRPr>
          </a:p>
        </p:txBody>
      </p:sp>
      <p:sp>
        <p:nvSpPr>
          <p:cNvPr id="37892" name="Rectangle 5"/>
          <p:cNvSpPr>
            <a:spLocks noGrp="1" noChangeArrowheads="1"/>
          </p:cNvSpPr>
          <p:nvPr>
            <p:ph type="title"/>
          </p:nvPr>
        </p:nvSpPr>
        <p:spPr>
          <a:xfrm>
            <a:off x="457200" y="-91122"/>
            <a:ext cx="8229600" cy="1143000"/>
          </a:xfrm>
        </p:spPr>
        <p:txBody>
          <a:bodyPr>
            <a:normAutofit/>
          </a:bodyPr>
          <a:lstStyle/>
          <a:p>
            <a:r>
              <a:rPr lang="es-ES" altLang="en-US" sz="4000" dirty="0"/>
              <a:t>Flechas</a:t>
            </a:r>
          </a:p>
        </p:txBody>
      </p:sp>
      <p:sp>
        <p:nvSpPr>
          <p:cNvPr id="37893" name="Rectangle 6"/>
          <p:cNvSpPr>
            <a:spLocks noGrp="1" noChangeArrowheads="1"/>
          </p:cNvSpPr>
          <p:nvPr>
            <p:ph idx="1"/>
          </p:nvPr>
        </p:nvSpPr>
        <p:spPr>
          <a:xfrm>
            <a:off x="495018" y="935284"/>
            <a:ext cx="8438444" cy="4925144"/>
          </a:xfrm>
        </p:spPr>
        <p:txBody>
          <a:bodyPr>
            <a:normAutofit/>
          </a:bodyPr>
          <a:lstStyle/>
          <a:p>
            <a:pPr marL="0" indent="0">
              <a:buNone/>
            </a:pPr>
            <a:r>
              <a:rPr lang="es-ES" altLang="en-US" sz="2800" dirty="0"/>
              <a:t>Módulo secante E</a:t>
            </a:r>
            <a:r>
              <a:rPr lang="es-ES" altLang="en-US" sz="2800" baseline="-25000" dirty="0"/>
              <a:t>s</a:t>
            </a:r>
            <a:r>
              <a:rPr lang="es-ES" altLang="en-US" sz="2800" dirty="0"/>
              <a:t> obtenido del modelo de </a:t>
            </a:r>
            <a:r>
              <a:rPr lang="es-ES" altLang="en-US" sz="2800" dirty="0" err="1"/>
              <a:t>Ramberg-Osgood</a:t>
            </a:r>
            <a:r>
              <a:rPr lang="es-ES" altLang="en-US" sz="2800" dirty="0"/>
              <a:t>:</a:t>
            </a:r>
          </a:p>
          <a:p>
            <a:pPr marL="0" indent="0">
              <a:buNone/>
            </a:pPr>
            <a:endParaRPr lang="fr-BE" altLang="en-US" sz="2800" dirty="0"/>
          </a:p>
          <a:p>
            <a:pPr marL="0" indent="0">
              <a:buNone/>
            </a:pPr>
            <a:endParaRPr lang="fr-BE" altLang="en-US" sz="2800" dirty="0"/>
          </a:p>
          <a:p>
            <a:pPr marL="0" indent="0">
              <a:buNone/>
            </a:pPr>
            <a:endParaRPr lang="fr-BE" altLang="en-US" sz="2800" dirty="0"/>
          </a:p>
          <a:p>
            <a:pPr marL="0" indent="0">
              <a:buNone/>
            </a:pPr>
            <a:endParaRPr lang="fr-BE" altLang="en-US" sz="2800" dirty="0"/>
          </a:p>
          <a:p>
            <a:pPr marL="0" indent="0">
              <a:buNone/>
            </a:pPr>
            <a:endParaRPr lang="fr-BE" altLang="en-US" sz="2800" dirty="0"/>
          </a:p>
          <a:p>
            <a:pPr>
              <a:buNone/>
            </a:pPr>
            <a:r>
              <a:rPr lang="en-GB" altLang="en-US" sz="2800" i="1" dirty="0">
                <a:latin typeface="Times New Roman" pitchFamily="18" charset="0"/>
                <a:cs typeface="Times New Roman" pitchFamily="18" charset="0"/>
              </a:rPr>
              <a:t>f</a:t>
            </a:r>
            <a:r>
              <a:rPr lang="en-GB" altLang="en-US" sz="2800" dirty="0"/>
              <a:t>     </a:t>
            </a:r>
            <a:r>
              <a:rPr lang="es-ES" altLang="en-US" sz="2800" dirty="0"/>
              <a:t>es la tensión en estado límite de servicio </a:t>
            </a:r>
          </a:p>
          <a:p>
            <a:pPr>
              <a:buNone/>
            </a:pPr>
            <a:r>
              <a:rPr lang="en-GB" altLang="en-US" sz="2800" i="1" dirty="0">
                <a:latin typeface="Times New Roman" pitchFamily="18" charset="0"/>
                <a:cs typeface="Times New Roman" pitchFamily="18" charset="0"/>
              </a:rPr>
              <a:t>n</a:t>
            </a:r>
            <a:r>
              <a:rPr lang="en-GB" altLang="en-US" sz="2800" dirty="0"/>
              <a:t>    </a:t>
            </a:r>
            <a:r>
              <a:rPr lang="es-ES" altLang="en-US" sz="2800" dirty="0"/>
              <a:t>es una constante material</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895" name="Rectangle 10"/>
          <p:cNvSpPr>
            <a:spLocks noChangeArrowheads="1"/>
          </p:cNvSpPr>
          <p:nvPr/>
        </p:nvSpPr>
        <p:spPr bwMode="auto">
          <a:xfrm>
            <a:off x="0" y="3090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36000" bIns="36000" anchor="ctr">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20000"/>
              </a:spcBef>
              <a:spcAft>
                <a:spcPts val="0"/>
              </a:spcAft>
              <a:buClr>
                <a:srgbClr val="D4852E"/>
              </a:buClr>
              <a:buSzTx/>
              <a:buFontTx/>
              <a:buChar char="•"/>
              <a:tabLst/>
              <a:defRPr/>
            </a:pPr>
            <a:endParaRPr kumimoji="0" lang="en-US" altLang="en-US" sz="2800" b="0" i="0" u="none" strike="noStrike" kern="1200" cap="none" spc="0" normalizeH="0" baseline="0" noProof="0">
              <a:ln>
                <a:noFill/>
              </a:ln>
              <a:solidFill>
                <a:srgbClr val="00438D"/>
              </a:solidFill>
              <a:effectLst/>
              <a:uLnTx/>
              <a:uFillTx/>
              <a:latin typeface="Arial" charset="0"/>
              <a:ea typeface="+mn-ea"/>
              <a:cs typeface="+mn-cs"/>
            </a:endParaRPr>
          </a:p>
        </p:txBody>
      </p:sp>
      <p:graphicFrame>
        <p:nvGraphicFramePr>
          <p:cNvPr id="37896" name="Object 9"/>
          <p:cNvGraphicFramePr>
            <a:graphicFrameLocks noChangeAspect="1"/>
          </p:cNvGraphicFramePr>
          <p:nvPr/>
        </p:nvGraphicFramePr>
        <p:xfrm>
          <a:off x="2048511" y="2086208"/>
          <a:ext cx="4423410" cy="1971209"/>
        </p:xfrm>
        <a:graphic>
          <a:graphicData uri="http://schemas.openxmlformats.org/presentationml/2006/ole">
            <mc:AlternateContent xmlns:mc="http://schemas.openxmlformats.org/markup-compatibility/2006">
              <mc:Choice xmlns:v="urn:schemas-microsoft-com:vml" Requires="v">
                <p:oleObj spid="_x0000_s12290" name="Equation" r:id="rId4" imgW="1485900" imgH="660400" progId="Equation.3">
                  <p:embed/>
                </p:oleObj>
              </mc:Choice>
              <mc:Fallback>
                <p:oleObj name="Equation" r:id="rId4" imgW="1485900" imgH="660400" progId="Equation.3">
                  <p:embed/>
                  <p:pic>
                    <p:nvPicPr>
                      <p:cNvPr id="37896"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8511" y="2086208"/>
                        <a:ext cx="4423410" cy="1971209"/>
                      </a:xfrm>
                      <a:prstGeom prst="rect">
                        <a:avLst/>
                      </a:prstGeom>
                      <a:noFill/>
                    </p:spPr>
                  </p:pic>
                </p:oleObj>
              </mc:Fallback>
            </mc:AlternateContent>
          </a:graphicData>
        </a:graphic>
      </p:graphicFrame>
    </p:spTree>
    <p:extLst>
      <p:ext uri="{BB962C8B-B14F-4D97-AF65-F5344CB8AC3E}">
        <p14:creationId xmlns:p14="http://schemas.microsoft.com/office/powerpoint/2010/main" val="346026835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8153" y="179388"/>
            <a:ext cx="8424862" cy="1169987"/>
          </a:xfrm>
        </p:spPr>
        <p:txBody>
          <a:bodyPr>
            <a:normAutofit fontScale="90000"/>
          </a:bodyPr>
          <a:lstStyle/>
          <a:p>
            <a:r>
              <a:rPr lang="es-ES" altLang="en-US" dirty="0"/>
              <a:t>Fechas en una viga de acero inoxidable austenítico</a:t>
            </a:r>
          </a:p>
        </p:txBody>
      </p:sp>
      <p:sp>
        <p:nvSpPr>
          <p:cNvPr id="38937" name="TextBox 1"/>
          <p:cNvSpPr txBox="1">
            <a:spLocks noChangeArrowheads="1"/>
          </p:cNvSpPr>
          <p:nvPr/>
        </p:nvSpPr>
        <p:spPr bwMode="auto">
          <a:xfrm>
            <a:off x="1843088" y="4706938"/>
            <a:ext cx="50611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400" b="0" i="1" u="none" strike="noStrike" kern="1200" cap="none" spc="0" normalizeH="0" baseline="0" noProof="0" dirty="0">
                <a:ln>
                  <a:noFill/>
                </a:ln>
                <a:solidFill>
                  <a:prstClr val="black"/>
                </a:solidFill>
                <a:effectLst/>
                <a:uLnTx/>
                <a:uFillTx/>
                <a:latin typeface="Calibri"/>
                <a:ea typeface="+mn-ea"/>
                <a:cs typeface="+mn-cs"/>
              </a:rPr>
              <a:t>f </a:t>
            </a:r>
            <a:r>
              <a:rPr kumimoji="0" lang="es-ES" altLang="en-US" sz="2400" b="0" i="0" u="none" strike="noStrike" kern="1200" cap="none" spc="0" normalizeH="0" baseline="0" noProof="0" dirty="0">
                <a:ln>
                  <a:noFill/>
                </a:ln>
                <a:solidFill>
                  <a:prstClr val="black"/>
                </a:solidFill>
                <a:effectLst/>
                <a:uLnTx/>
                <a:uFillTx/>
                <a:latin typeface="Calibri"/>
                <a:ea typeface="+mn-ea"/>
                <a:cs typeface="+mn-cs"/>
              </a:rPr>
              <a:t>= tensión en Estado Límite de Servicio</a:t>
            </a:r>
          </a:p>
        </p:txBody>
      </p:sp>
      <p:graphicFrame>
        <p:nvGraphicFramePr>
          <p:cNvPr id="5" name="Tabel 2"/>
          <p:cNvGraphicFramePr>
            <a:graphicFrameLocks noGrp="1"/>
          </p:cNvGraphicFramePr>
          <p:nvPr/>
        </p:nvGraphicFramePr>
        <p:xfrm>
          <a:off x="1477750" y="2236615"/>
          <a:ext cx="6048000" cy="2255376"/>
        </p:xfrm>
        <a:graphic>
          <a:graphicData uri="http://schemas.openxmlformats.org/drawingml/2006/table">
            <a:tbl>
              <a:tblPr firstRow="1" bandRow="1">
                <a:tableStyleId>{5C22544A-7EE6-4342-B048-85BDC9FD1C3A}</a:tableStyleId>
              </a:tblPr>
              <a:tblGrid>
                <a:gridCol w="2016000">
                  <a:extLst>
                    <a:ext uri="{9D8B030D-6E8A-4147-A177-3AD203B41FA5}">
                      <a16:colId xmlns:a16="http://schemas.microsoft.com/office/drawing/2014/main" val="20000"/>
                    </a:ext>
                  </a:extLst>
                </a:gridCol>
                <a:gridCol w="2365183">
                  <a:extLst>
                    <a:ext uri="{9D8B030D-6E8A-4147-A177-3AD203B41FA5}">
                      <a16:colId xmlns:a16="http://schemas.microsoft.com/office/drawing/2014/main" val="20001"/>
                    </a:ext>
                  </a:extLst>
                </a:gridCol>
                <a:gridCol w="1666817">
                  <a:extLst>
                    <a:ext uri="{9D8B030D-6E8A-4147-A177-3AD203B41FA5}">
                      <a16:colId xmlns:a16="http://schemas.microsoft.com/office/drawing/2014/main" val="20002"/>
                    </a:ext>
                  </a:extLst>
                </a:gridCol>
              </a:tblGrid>
              <a:tr h="404862">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s-ES" sz="2000" b="0" i="0" u="none" strike="noStrike" cap="none" normalizeH="0" baseline="0" noProof="0" dirty="0">
                          <a:ln>
                            <a:noFill/>
                          </a:ln>
                          <a:solidFill>
                            <a:schemeClr val="bg1"/>
                          </a:solidFill>
                          <a:effectLst/>
                          <a:latin typeface="Calibri"/>
                          <a:cs typeface="Calibri"/>
                        </a:rPr>
                        <a:t>Relación de tensión</a:t>
                      </a:r>
                    </a:p>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s-ES" sz="2000" b="0" i="1" u="none" strike="noStrike" cap="none" normalizeH="0" baseline="0" noProof="0" dirty="0">
                          <a:ln>
                            <a:noFill/>
                          </a:ln>
                          <a:solidFill>
                            <a:schemeClr val="bg1"/>
                          </a:solidFill>
                          <a:effectLst/>
                          <a:latin typeface="Calibri"/>
                          <a:cs typeface="Calibri"/>
                        </a:rPr>
                        <a:t>f </a:t>
                      </a:r>
                      <a:r>
                        <a:rPr kumimoji="0" lang="es-ES" sz="2000" b="0" i="0" u="none" strike="noStrike" cap="none" normalizeH="0" baseline="0" noProof="0" dirty="0">
                          <a:ln>
                            <a:noFill/>
                          </a:ln>
                          <a:solidFill>
                            <a:schemeClr val="bg1"/>
                          </a:solidFill>
                          <a:effectLst/>
                          <a:latin typeface="Calibri"/>
                          <a:cs typeface="Calibri"/>
                        </a:rPr>
                        <a:t>/</a:t>
                      </a:r>
                      <a:r>
                        <a:rPr kumimoji="0" lang="es-ES" sz="2000" b="0" i="1" u="none" strike="noStrike" cap="none" normalizeH="0" baseline="0" noProof="0" dirty="0" err="1">
                          <a:ln>
                            <a:noFill/>
                          </a:ln>
                          <a:solidFill>
                            <a:schemeClr val="bg1"/>
                          </a:solidFill>
                          <a:effectLst/>
                          <a:latin typeface="Calibri"/>
                          <a:cs typeface="Calibri"/>
                        </a:rPr>
                        <a:t>f</a:t>
                      </a:r>
                      <a:r>
                        <a:rPr kumimoji="0" lang="es-ES" sz="2000" b="0" i="0" u="none" strike="noStrike" cap="none" normalizeH="0" baseline="-25000" noProof="0" dirty="0" err="1">
                          <a:ln>
                            <a:noFill/>
                          </a:ln>
                          <a:solidFill>
                            <a:schemeClr val="bg1"/>
                          </a:solidFill>
                          <a:effectLst/>
                          <a:latin typeface="Calibri"/>
                          <a:cs typeface="Calibri"/>
                        </a:rPr>
                        <a:t>y</a:t>
                      </a:r>
                      <a:endParaRPr kumimoji="0" lang="es-ES" sz="2000" b="0" i="0" u="none" strike="noStrike" cap="none" normalizeH="0" baseline="-25000" noProof="0" dirty="0">
                        <a:ln>
                          <a:noFill/>
                        </a:ln>
                        <a:solidFill>
                          <a:schemeClr val="bg1"/>
                        </a:solidFill>
                        <a:effectLst/>
                        <a:latin typeface="Calibri"/>
                        <a:cs typeface="Calibri"/>
                      </a:endParaRPr>
                    </a:p>
                  </a:txBody>
                  <a:tcPr marT="45702" marB="45702" horzOverflow="overflow">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s-ES" sz="2000" b="0" i="0" u="none" strike="noStrike" cap="none" normalizeH="0" baseline="0" noProof="0" dirty="0">
                          <a:ln>
                            <a:noFill/>
                          </a:ln>
                          <a:solidFill>
                            <a:schemeClr val="bg1"/>
                          </a:solidFill>
                          <a:effectLst/>
                          <a:latin typeface="Calibri"/>
                          <a:cs typeface="Calibri"/>
                        </a:rPr>
                        <a:t>Módulo secante, </a:t>
                      </a:r>
                      <a:r>
                        <a:rPr kumimoji="0" lang="es-ES" sz="2000" b="0" i="1" u="none" strike="noStrike" cap="none" normalizeH="0" baseline="0" noProof="0" dirty="0">
                          <a:ln>
                            <a:noFill/>
                          </a:ln>
                          <a:solidFill>
                            <a:schemeClr val="bg1"/>
                          </a:solidFill>
                          <a:effectLst/>
                          <a:latin typeface="Calibri"/>
                          <a:cs typeface="Calibri"/>
                        </a:rPr>
                        <a:t>E</a:t>
                      </a:r>
                      <a:r>
                        <a:rPr kumimoji="0" lang="es-ES" sz="2000" b="0" i="0" u="none" strike="noStrike" cap="none" normalizeH="0" baseline="-25000" noProof="0" dirty="0">
                          <a:ln>
                            <a:noFill/>
                          </a:ln>
                          <a:solidFill>
                            <a:schemeClr val="bg1"/>
                          </a:solidFill>
                          <a:effectLst/>
                          <a:latin typeface="Calibri"/>
                          <a:cs typeface="Calibri"/>
                        </a:rPr>
                        <a:t>S</a:t>
                      </a:r>
                    </a:p>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s-ES" sz="2000" b="0" i="0" u="none" strike="noStrike" cap="none" normalizeH="0" baseline="0" noProof="0" dirty="0">
                          <a:ln>
                            <a:noFill/>
                          </a:ln>
                          <a:solidFill>
                            <a:schemeClr val="bg1"/>
                          </a:solidFill>
                          <a:effectLst/>
                          <a:latin typeface="Calibri"/>
                          <a:cs typeface="Calibri"/>
                        </a:rPr>
                        <a:t>N/mm</a:t>
                      </a:r>
                      <a:r>
                        <a:rPr kumimoji="0" lang="es-ES" sz="2000" b="0" i="0" u="none" strike="noStrike" cap="none" normalizeH="0" baseline="30000" noProof="0" dirty="0">
                          <a:ln>
                            <a:noFill/>
                          </a:ln>
                          <a:solidFill>
                            <a:schemeClr val="bg1"/>
                          </a:solidFill>
                          <a:effectLst/>
                          <a:latin typeface="Calibri"/>
                          <a:cs typeface="Calibri"/>
                        </a:rPr>
                        <a:t>2</a:t>
                      </a:r>
                    </a:p>
                  </a:txBody>
                  <a:tcPr marT="45702" marB="45702" horzOverflow="overflow">
                    <a:lnT w="12700" cap="flat" cmpd="sng" algn="ctr">
                      <a:no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s-ES" sz="2000" b="0" i="0" u="none" strike="noStrike" cap="none" normalizeH="0" baseline="0" noProof="0" dirty="0">
                          <a:ln>
                            <a:noFill/>
                          </a:ln>
                          <a:solidFill>
                            <a:srgbClr val="FFFFFF"/>
                          </a:solidFill>
                          <a:effectLst/>
                          <a:latin typeface="Calibri"/>
                          <a:cs typeface="Calibri"/>
                        </a:rPr>
                        <a:t>% </a:t>
                      </a:r>
                      <a:r>
                        <a:rPr kumimoji="0" lang="es-ES" sz="2000" b="0" i="0" u="none" strike="noStrike" cap="none" normalizeH="0" baseline="0" noProof="0" dirty="0">
                          <a:ln>
                            <a:noFill/>
                          </a:ln>
                          <a:solidFill>
                            <a:srgbClr val="FFFFFF"/>
                          </a:solidFill>
                          <a:effectLst/>
                          <a:latin typeface="Calibri"/>
                          <a:cs typeface="Calibri"/>
                          <a:sym typeface="Symbol" pitchFamily="18" charset="2"/>
                        </a:rPr>
                        <a:t>incremento en flechas</a:t>
                      </a:r>
                      <a:endParaRPr kumimoji="0" lang="es-ES" sz="2000" b="0" i="0" u="none" strike="noStrike" kern="1200" cap="none" normalizeH="0" baseline="0" noProof="0" dirty="0">
                        <a:ln>
                          <a:noFill/>
                        </a:ln>
                        <a:solidFill>
                          <a:srgbClr val="FFFFFF"/>
                        </a:solidFill>
                        <a:effectLst/>
                        <a:latin typeface="Calibri"/>
                        <a:ea typeface="+mn-ea"/>
                        <a:cs typeface="Calibri"/>
                      </a:endParaRPr>
                    </a:p>
                  </a:txBody>
                  <a:tcPr marT="45702" marB="45702" horzOverflow="overflow">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s-ES" sz="2000" b="0" i="0" u="none" strike="noStrike" cap="none" normalizeH="0" baseline="0" noProof="0" dirty="0">
                          <a:ln>
                            <a:noFill/>
                          </a:ln>
                          <a:solidFill>
                            <a:schemeClr val="tx1"/>
                          </a:solidFill>
                          <a:effectLst/>
                          <a:latin typeface="Calibri"/>
                          <a:cs typeface="Calibri"/>
                        </a:rPr>
                        <a:t>0.25</a:t>
                      </a:r>
                    </a:p>
                  </a:txBody>
                  <a:tcPr marT="45702" marB="45702" horzOverflow="overflow">
                    <a:lnL w="12700" cap="flat" cmpd="sng" algn="ctr">
                      <a:no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s-ES" sz="2000" b="0" i="0" u="none" strike="noStrike" cap="none" normalizeH="0" baseline="0" noProof="0" dirty="0">
                          <a:ln>
                            <a:noFill/>
                          </a:ln>
                          <a:solidFill>
                            <a:schemeClr val="tx1"/>
                          </a:solidFill>
                          <a:effectLst/>
                          <a:latin typeface="Calibri"/>
                          <a:cs typeface="Calibri"/>
                        </a:rPr>
                        <a:t>200,000</a:t>
                      </a:r>
                    </a:p>
                  </a:txBody>
                  <a:tcPr marT="45702" marB="45702" horzOverflow="overflow"/>
                </a:tc>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s-ES" sz="2000" b="0" i="0" u="none" strike="noStrike" cap="none" normalizeH="0" baseline="0" noProof="0" dirty="0">
                          <a:ln>
                            <a:noFill/>
                          </a:ln>
                          <a:solidFill>
                            <a:schemeClr val="tx1"/>
                          </a:solidFill>
                          <a:effectLst/>
                          <a:latin typeface="Calibri"/>
                          <a:cs typeface="Calibri"/>
                        </a:rPr>
                        <a:t>0</a:t>
                      </a:r>
                    </a:p>
                  </a:txBody>
                  <a:tcPr marT="45702" marB="45702" horzOverflow="overflow"/>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s-ES" sz="2000" b="0" i="0" u="none" strike="noStrike" cap="none" normalizeH="0" baseline="0" noProof="0" dirty="0">
                          <a:ln>
                            <a:noFill/>
                          </a:ln>
                          <a:solidFill>
                            <a:schemeClr val="tx1"/>
                          </a:solidFill>
                          <a:effectLst/>
                          <a:latin typeface="Calibri"/>
                          <a:cs typeface="Calibri"/>
                        </a:rPr>
                        <a:t>0.5</a:t>
                      </a:r>
                    </a:p>
                  </a:txBody>
                  <a:tcPr marT="45702" marB="45702" horzOverflow="overflow">
                    <a:lnL w="12700" cap="flat" cmpd="sng" algn="ctr">
                      <a:no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s-ES" sz="2000" b="0" i="0" u="none" strike="noStrike" cap="none" normalizeH="0" baseline="0" noProof="0" dirty="0">
                          <a:ln>
                            <a:noFill/>
                          </a:ln>
                          <a:solidFill>
                            <a:schemeClr val="tx1"/>
                          </a:solidFill>
                          <a:effectLst/>
                          <a:latin typeface="Calibri"/>
                          <a:cs typeface="Calibri"/>
                        </a:rPr>
                        <a:t>192,000</a:t>
                      </a:r>
                    </a:p>
                  </a:txBody>
                  <a:tcPr marT="45702" marB="45702" horzOverflow="overflow"/>
                </a:tc>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s-ES" sz="2000" b="0" i="0" u="none" strike="noStrike" cap="none" normalizeH="0" baseline="0" noProof="0" dirty="0">
                          <a:ln>
                            <a:noFill/>
                          </a:ln>
                          <a:solidFill>
                            <a:schemeClr val="tx1"/>
                          </a:solidFill>
                          <a:effectLst/>
                          <a:latin typeface="Calibri"/>
                          <a:cs typeface="Calibri"/>
                        </a:rPr>
                        <a:t>4</a:t>
                      </a:r>
                    </a:p>
                  </a:txBody>
                  <a:tcPr marT="45702" marB="45702" horzOverflow="overflow"/>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s-ES" sz="2000" b="0" i="0" u="none" strike="noStrike" cap="none" normalizeH="0" baseline="0" noProof="0" dirty="0">
                          <a:ln>
                            <a:noFill/>
                          </a:ln>
                          <a:solidFill>
                            <a:schemeClr val="tx1"/>
                          </a:solidFill>
                          <a:effectLst/>
                          <a:latin typeface="Calibri"/>
                          <a:cs typeface="Calibri"/>
                        </a:rPr>
                        <a:t>0.7</a:t>
                      </a:r>
                    </a:p>
                  </a:txBody>
                  <a:tcPr marT="45702" marB="45702" horzOverflow="overflow">
                    <a:lnL w="12700" cap="flat" cmpd="sng" algn="ctr">
                      <a:no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s-ES" sz="2000" b="0" i="0" u="none" strike="noStrike" cap="none" normalizeH="0" baseline="0" noProof="0" dirty="0">
                          <a:ln>
                            <a:noFill/>
                          </a:ln>
                          <a:solidFill>
                            <a:schemeClr val="tx1"/>
                          </a:solidFill>
                          <a:effectLst/>
                          <a:latin typeface="Calibri"/>
                          <a:cs typeface="Calibri"/>
                        </a:rPr>
                        <a:t>158,000</a:t>
                      </a:r>
                    </a:p>
                  </a:txBody>
                  <a:tcPr marT="45702" marB="45702" horzOverflow="overflow"/>
                </a:tc>
                <a:tc>
                  <a:txBody>
                    <a:bodyPr/>
                    <a:lstStyle/>
                    <a:p>
                      <a:pPr marL="0" marR="0" lvl="0" indent="0" algn="ctr" defTabSz="914400" rtl="0" eaLnBrk="1" fontAlgn="base" latinLnBrk="0" hangingPunct="1">
                        <a:lnSpc>
                          <a:spcPct val="100000"/>
                        </a:lnSpc>
                        <a:spcBef>
                          <a:spcPct val="20000"/>
                        </a:spcBef>
                        <a:spcAft>
                          <a:spcPct val="0"/>
                        </a:spcAft>
                        <a:buClr>
                          <a:srgbClr val="D4852E"/>
                        </a:buClr>
                        <a:buSzTx/>
                        <a:buFont typeface="Wingdings" pitchFamily="2" charset="2"/>
                        <a:buNone/>
                        <a:tabLst/>
                      </a:pPr>
                      <a:r>
                        <a:rPr kumimoji="0" lang="es-ES" sz="2000" b="0" i="0" u="none" strike="noStrike" cap="none" normalizeH="0" baseline="0" noProof="0" dirty="0">
                          <a:ln>
                            <a:noFill/>
                          </a:ln>
                          <a:solidFill>
                            <a:schemeClr val="tx1"/>
                          </a:solidFill>
                          <a:effectLst/>
                          <a:latin typeface="Calibri"/>
                          <a:cs typeface="Calibri"/>
                        </a:rPr>
                        <a:t>27</a:t>
                      </a:r>
                    </a:p>
                  </a:txBody>
                  <a:tcPr marT="45702" marB="45702" horzOverflow="overflow"/>
                </a:tc>
                <a:extLst>
                  <a:ext uri="{0D108BD9-81ED-4DB2-BD59-A6C34878D82A}">
                    <a16:rowId xmlns:a16="http://schemas.microsoft.com/office/drawing/2014/main" val="10003"/>
                  </a:ext>
                </a:extLst>
              </a:tr>
            </a:tbl>
          </a:graphicData>
        </a:graphic>
      </p:graphicFrame>
      <p:sp>
        <p:nvSpPr>
          <p:cNvPr id="7" name="Slide Number Placeholder 1"/>
          <p:cNvSpPr txBox="1">
            <a:spLocks/>
          </p:cNvSpPr>
          <p:nvPr/>
        </p:nvSpPr>
        <p:spPr>
          <a:xfrm>
            <a:off x="8858572" y="6622752"/>
            <a:ext cx="3960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9008446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es-ES" dirty="0"/>
              <a:t>Parte 6</a:t>
            </a:r>
          </a:p>
        </p:txBody>
      </p:sp>
      <p:sp>
        <p:nvSpPr>
          <p:cNvPr id="6" name="Sous-titre 5"/>
          <p:cNvSpPr>
            <a:spLocks noGrp="1"/>
          </p:cNvSpPr>
          <p:nvPr>
            <p:ph type="subTitle" idx="1"/>
          </p:nvPr>
        </p:nvSpPr>
        <p:spPr/>
        <p:txBody>
          <a:bodyPr/>
          <a:lstStyle/>
          <a:p>
            <a:r>
              <a:rPr lang="es-ES" dirty="0"/>
              <a:t>Información adicional</a:t>
            </a:r>
          </a:p>
        </p:txBody>
      </p:sp>
      <p:sp>
        <p:nvSpPr>
          <p:cNvPr id="4" name="Espace réservé du numéro de diapositive 3"/>
          <p:cNvSpPr>
            <a:spLocks noGrp="1"/>
          </p:cNvSpPr>
          <p:nvPr>
            <p:ph type="sldNum" sz="quarter" idx="12"/>
          </p:nvPr>
        </p:nvSpPr>
        <p:spPr>
          <a:xfrm>
            <a:off x="8699500" y="6597352"/>
            <a:ext cx="5169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215080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91122"/>
            <a:ext cx="8229600" cy="1143000"/>
          </a:xfrm>
        </p:spPr>
        <p:txBody>
          <a:bodyPr>
            <a:normAutofit/>
          </a:bodyPr>
          <a:lstStyle/>
          <a:p>
            <a:r>
              <a:rPr lang="es-ES" altLang="en-US" sz="4000" dirty="0"/>
              <a:t>Respuesta frente a acciones sísmicas</a:t>
            </a:r>
          </a:p>
        </p:txBody>
      </p:sp>
      <p:sp>
        <p:nvSpPr>
          <p:cNvPr id="39939" name="Content Placeholder 2"/>
          <p:cNvSpPr>
            <a:spLocks noGrp="1"/>
          </p:cNvSpPr>
          <p:nvPr>
            <p:ph idx="1"/>
          </p:nvPr>
        </p:nvSpPr>
        <p:spPr>
          <a:xfrm>
            <a:off x="368300" y="1185863"/>
            <a:ext cx="8394700" cy="4525962"/>
          </a:xfrm>
        </p:spPr>
        <p:txBody>
          <a:bodyPr>
            <a:normAutofit fontScale="85000" lnSpcReduction="20000"/>
          </a:bodyPr>
          <a:lstStyle/>
          <a:p>
            <a:r>
              <a:rPr lang="es-ES" altLang="en-US" dirty="0"/>
              <a:t>Mayor ductilidad (acero inoxidable austenítico) + soporta mayor número de ciclos de carga</a:t>
            </a:r>
            <a:br>
              <a:rPr lang="es-ES" altLang="en-US" dirty="0"/>
            </a:br>
            <a:r>
              <a:rPr lang="es-ES" altLang="en-US" dirty="0">
                <a:solidFill>
                  <a:srgbClr val="7F7F7F"/>
                </a:solidFill>
                <a:sym typeface="Symbol" pitchFamily="18" charset="2"/>
              </a:rPr>
              <a:t></a:t>
            </a:r>
            <a:r>
              <a:rPr lang="es-ES" altLang="en-US" dirty="0">
                <a:solidFill>
                  <a:srgbClr val="7F7F7F"/>
                </a:solidFill>
              </a:rPr>
              <a:t> mayor disipación de energía </a:t>
            </a:r>
            <a:r>
              <a:rPr lang="es-ES" altLang="en-US" dirty="0" err="1">
                <a:solidFill>
                  <a:srgbClr val="7F7F7F"/>
                </a:solidFill>
              </a:rPr>
              <a:t>histerética</a:t>
            </a:r>
            <a:r>
              <a:rPr lang="es-ES" altLang="en-US" dirty="0">
                <a:solidFill>
                  <a:srgbClr val="7F7F7F"/>
                </a:solidFill>
              </a:rPr>
              <a:t> para cargas cíclicas</a:t>
            </a:r>
          </a:p>
          <a:p>
            <a:pPr marL="0" indent="0">
              <a:buNone/>
            </a:pPr>
            <a:endParaRPr lang="es-ES" altLang="en-US" dirty="0">
              <a:solidFill>
                <a:srgbClr val="7F7F7F"/>
              </a:solidFill>
            </a:endParaRPr>
          </a:p>
          <a:p>
            <a:r>
              <a:rPr lang="es-ES" altLang="en-US" dirty="0"/>
              <a:t>Mayor endurecimiento por trabajado del material</a:t>
            </a:r>
            <a:br>
              <a:rPr lang="es-ES" altLang="en-US" dirty="0"/>
            </a:br>
            <a:r>
              <a:rPr lang="es-ES" altLang="en-US" dirty="0">
                <a:solidFill>
                  <a:srgbClr val="7F7F7F"/>
                </a:solidFill>
                <a:sym typeface="Symbol" pitchFamily="18" charset="2"/>
              </a:rPr>
              <a:t></a:t>
            </a:r>
            <a:r>
              <a:rPr lang="es-ES" altLang="en-US" dirty="0">
                <a:solidFill>
                  <a:srgbClr val="7F7F7F"/>
                </a:solidFill>
              </a:rPr>
              <a:t> favorece el desarrollo de zonas plásticas mayores y deformables </a:t>
            </a:r>
          </a:p>
          <a:p>
            <a:pPr marL="0" indent="0">
              <a:buNone/>
            </a:pPr>
            <a:endParaRPr lang="es-ES" altLang="en-US" dirty="0">
              <a:solidFill>
                <a:srgbClr val="7F7F7F"/>
              </a:solidFill>
            </a:endParaRPr>
          </a:p>
          <a:p>
            <a:r>
              <a:rPr lang="es-ES" altLang="en-US" dirty="0"/>
              <a:t>Mayor dependencia a la velocidad de deformación</a:t>
            </a:r>
            <a:br>
              <a:rPr lang="es-ES" altLang="en-US" dirty="0"/>
            </a:br>
            <a:r>
              <a:rPr lang="es-ES" altLang="en-US" dirty="0">
                <a:solidFill>
                  <a:srgbClr val="7F7F7F"/>
                </a:solidFill>
                <a:sym typeface="Symbol" pitchFamily="18" charset="2"/>
              </a:rPr>
              <a:t> mayor resistencia para velocidades de deformación rápidas</a:t>
            </a:r>
            <a:endParaRPr lang="es-ES" altLang="en-US" dirty="0"/>
          </a:p>
        </p:txBody>
      </p:sp>
      <p:sp>
        <p:nvSpPr>
          <p:cNvPr id="2" name="Slide Number Placeholder 1"/>
          <p:cNvSpPr>
            <a:spLocks noGrp="1"/>
          </p:cNvSpPr>
          <p:nvPr>
            <p:ph type="sldNum" sz="quarter" idx="12"/>
          </p:nvPr>
        </p:nvSpPr>
        <p:spPr>
          <a:xfrm>
            <a:off x="8724900" y="6597352"/>
            <a:ext cx="4915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940" name="Right Arrow 5"/>
          <p:cNvSpPr>
            <a:spLocks noChangeArrowheads="1"/>
          </p:cNvSpPr>
          <p:nvPr/>
        </p:nvSpPr>
        <p:spPr bwMode="auto">
          <a:xfrm>
            <a:off x="6875463" y="2060575"/>
            <a:ext cx="360362" cy="144463"/>
          </a:xfrm>
          <a:prstGeom prst="rightArrow">
            <a:avLst>
              <a:gd name="adj1" fmla="val 50000"/>
              <a:gd name="adj2" fmla="val 4989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438D"/>
              </a:solidFill>
              <a:effectLst/>
              <a:uLnTx/>
              <a:uFillTx/>
              <a:latin typeface="Arial" charset="0"/>
              <a:ea typeface="+mn-ea"/>
              <a:cs typeface="+mn-cs"/>
            </a:endParaRPr>
          </a:p>
        </p:txBody>
      </p:sp>
    </p:spTree>
    <p:extLst>
      <p:ext uri="{BB962C8B-B14F-4D97-AF65-F5344CB8AC3E}">
        <p14:creationId xmlns:p14="http://schemas.microsoft.com/office/powerpoint/2010/main" val="36837127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101282"/>
            <a:ext cx="8229600" cy="1143000"/>
          </a:xfrm>
        </p:spPr>
        <p:txBody>
          <a:bodyPr>
            <a:normAutofit/>
          </a:bodyPr>
          <a:lstStyle/>
          <a:p>
            <a:r>
              <a:rPr lang="es-ES" altLang="en-US" sz="4000" dirty="0"/>
              <a:t>Diseño de uniones atornilladas</a:t>
            </a:r>
          </a:p>
        </p:txBody>
      </p:sp>
      <p:sp>
        <p:nvSpPr>
          <p:cNvPr id="40963" name="Content Placeholder 2"/>
          <p:cNvSpPr>
            <a:spLocks noGrp="1"/>
          </p:cNvSpPr>
          <p:nvPr>
            <p:ph idx="1"/>
          </p:nvPr>
        </p:nvSpPr>
        <p:spPr>
          <a:xfrm>
            <a:off x="304800" y="1313498"/>
            <a:ext cx="8393113" cy="4525962"/>
          </a:xfrm>
        </p:spPr>
        <p:txBody>
          <a:bodyPr>
            <a:normAutofit fontScale="92500" lnSpcReduction="20000"/>
          </a:bodyPr>
          <a:lstStyle/>
          <a:p>
            <a:r>
              <a:rPr lang="es-ES" altLang="en-US" dirty="0"/>
              <a:t>La resistencia mecánica y a la corrosión de los tornillos y del material de las piezas a unir debe ser similar</a:t>
            </a:r>
          </a:p>
          <a:p>
            <a:pPr marL="0" indent="0">
              <a:buNone/>
            </a:pPr>
            <a:endParaRPr lang="es-ES" altLang="en-US" dirty="0"/>
          </a:p>
          <a:p>
            <a:r>
              <a:rPr lang="es-ES" altLang="en-US" dirty="0"/>
              <a:t>Los tornillos de acero inoxidable deben utilizarse para conectar elementos de acero inoxidable para evitar corrosiones bimetálicas</a:t>
            </a:r>
          </a:p>
          <a:p>
            <a:pPr marL="0" indent="0">
              <a:buNone/>
            </a:pPr>
            <a:endParaRPr lang="es-ES" altLang="en-US" dirty="0"/>
          </a:p>
          <a:p>
            <a:r>
              <a:rPr lang="es-ES" altLang="en-US" dirty="0"/>
              <a:t>Los tornillos de acero inoxidable pueden también emplearse para conectar  elementos de acero galvanizado y aluminio</a:t>
            </a:r>
          </a:p>
        </p:txBody>
      </p:sp>
      <p:sp>
        <p:nvSpPr>
          <p:cNvPr id="2" name="Slide Number Placeholder 1"/>
          <p:cNvSpPr>
            <a:spLocks noGrp="1"/>
          </p:cNvSpPr>
          <p:nvPr>
            <p:ph type="sldNum" sz="quarter" idx="12"/>
          </p:nvPr>
        </p:nvSpPr>
        <p:spPr>
          <a:xfrm>
            <a:off x="8686800" y="6597352"/>
            <a:ext cx="5296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815265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70802"/>
            <a:ext cx="8229600" cy="1143000"/>
          </a:xfrm>
        </p:spPr>
        <p:txBody>
          <a:bodyPr>
            <a:normAutofit/>
          </a:bodyPr>
          <a:lstStyle/>
          <a:p>
            <a:r>
              <a:rPr lang="es-ES" altLang="en-US" sz="4000" dirty="0"/>
              <a:t>Cálculo de uniones atornilladas</a:t>
            </a:r>
          </a:p>
        </p:txBody>
      </p:sp>
      <p:sp>
        <p:nvSpPr>
          <p:cNvPr id="41988" name="Rectangle 3"/>
          <p:cNvSpPr>
            <a:spLocks noGrp="1" noChangeArrowheads="1"/>
          </p:cNvSpPr>
          <p:nvPr>
            <p:ph idx="1"/>
          </p:nvPr>
        </p:nvSpPr>
        <p:spPr>
          <a:xfrm>
            <a:off x="294640" y="1204278"/>
            <a:ext cx="8494713" cy="3240087"/>
          </a:xfrm>
        </p:spPr>
        <p:txBody>
          <a:bodyPr>
            <a:noAutofit/>
          </a:bodyPr>
          <a:lstStyle/>
          <a:p>
            <a:pPr>
              <a:defRPr/>
            </a:pPr>
            <a:r>
              <a:rPr lang="es-ES" altLang="en-US" sz="2800" dirty="0"/>
              <a:t>Las directrices para tornillos de acero al carbono pueden aplicarse al acero inoxidable de manera general (tracción, cortante)</a:t>
            </a:r>
          </a:p>
          <a:p>
            <a:pPr marL="0" indent="0">
              <a:buNone/>
              <a:defRPr/>
            </a:pPr>
            <a:endParaRPr lang="es-ES" altLang="en-US" sz="2400" dirty="0"/>
          </a:p>
          <a:p>
            <a:pPr>
              <a:defRPr/>
            </a:pPr>
            <a:r>
              <a:rPr lang="es-ES" altLang="en-US" sz="2800" dirty="0"/>
              <a:t>Debido a la alta ductilidad del acero inoxidable, deben limitarse las deformaciones mediante expresiones especiales para la resistencia última.</a:t>
            </a:r>
          </a:p>
          <a:p>
            <a:pPr marL="0" indent="0">
              <a:buNone/>
              <a:defRPr/>
            </a:pPr>
            <a:endParaRPr lang="es-ES" altLang="en-US" sz="1200" dirty="0"/>
          </a:p>
          <a:p>
            <a:pPr marL="0" indent="0">
              <a:buFont typeface="Wingdings" pitchFamily="2" charset="2"/>
              <a:buNone/>
              <a:defRPr/>
            </a:pPr>
            <a:r>
              <a:rPr lang="es-ES" altLang="en-US" sz="2800" dirty="0"/>
              <a:t>		</a:t>
            </a:r>
            <a:r>
              <a:rPr lang="es-ES" altLang="en-US" sz="2800" i="1" dirty="0" err="1">
                <a:latin typeface="Times New Roman" panose="02020603050405020304" pitchFamily="18" charset="0"/>
                <a:cs typeface="Times New Roman" panose="02020603050405020304" pitchFamily="18" charset="0"/>
              </a:rPr>
              <a:t>f</a:t>
            </a:r>
            <a:r>
              <a:rPr lang="es-ES" altLang="en-US" sz="2800" baseline="-25000" dirty="0" err="1">
                <a:latin typeface="Times New Roman" panose="02020603050405020304" pitchFamily="18" charset="0"/>
                <a:cs typeface="Times New Roman" panose="02020603050405020304" pitchFamily="18" charset="0"/>
              </a:rPr>
              <a:t>u,red</a:t>
            </a:r>
            <a:r>
              <a:rPr lang="es-ES" altLang="en-US" sz="2800" dirty="0">
                <a:latin typeface="Times New Roman" panose="02020603050405020304" pitchFamily="18" charset="0"/>
                <a:cs typeface="Times New Roman" panose="02020603050405020304" pitchFamily="18" charset="0"/>
              </a:rPr>
              <a:t>  =  0.5</a:t>
            </a:r>
            <a:r>
              <a:rPr lang="es-ES" altLang="en-US" sz="2800" i="1" dirty="0">
                <a:latin typeface="Times New Roman" panose="02020603050405020304" pitchFamily="18" charset="0"/>
                <a:cs typeface="Times New Roman" panose="02020603050405020304" pitchFamily="18" charset="0"/>
              </a:rPr>
              <a:t>f</a:t>
            </a:r>
            <a:r>
              <a:rPr lang="es-ES" altLang="en-US" sz="2800" baseline="-25000" dirty="0">
                <a:latin typeface="Times New Roman" panose="02020603050405020304" pitchFamily="18" charset="0"/>
                <a:cs typeface="Times New Roman" panose="02020603050405020304" pitchFamily="18" charset="0"/>
              </a:rPr>
              <a:t>y</a:t>
            </a:r>
            <a:r>
              <a:rPr lang="es-ES" altLang="en-US" sz="2800" dirty="0">
                <a:latin typeface="Times New Roman" panose="02020603050405020304" pitchFamily="18" charset="0"/>
                <a:cs typeface="Times New Roman" panose="02020603050405020304" pitchFamily="18" charset="0"/>
              </a:rPr>
              <a:t>  +  0.6</a:t>
            </a:r>
            <a:r>
              <a:rPr lang="es-ES" altLang="en-US" sz="2800" i="1" dirty="0">
                <a:latin typeface="Times New Roman" panose="02020603050405020304" pitchFamily="18" charset="0"/>
                <a:cs typeface="Times New Roman" panose="02020603050405020304" pitchFamily="18" charset="0"/>
              </a:rPr>
              <a:t>f</a:t>
            </a:r>
            <a:r>
              <a:rPr lang="es-ES" altLang="en-US" sz="2800" baseline="-25000" dirty="0">
                <a:latin typeface="Times New Roman" panose="02020603050405020304" pitchFamily="18" charset="0"/>
                <a:cs typeface="Times New Roman" panose="02020603050405020304" pitchFamily="18" charset="0"/>
              </a:rPr>
              <a:t>u</a:t>
            </a:r>
            <a:r>
              <a:rPr lang="es-ES" altLang="en-US" sz="2800" dirty="0">
                <a:latin typeface="Times New Roman" panose="02020603050405020304" pitchFamily="18" charset="0"/>
                <a:cs typeface="Times New Roman" panose="02020603050405020304" pitchFamily="18" charset="0"/>
              </a:rPr>
              <a:t>   </a:t>
            </a:r>
            <a:r>
              <a:rPr lang="es-ES" altLang="en-US" sz="2800" dirty="0">
                <a:latin typeface="Symbol" panose="05050102010706020507" pitchFamily="18" charset="2"/>
                <a:sym typeface="Symbol"/>
              </a:rPr>
              <a:t>&lt;  </a:t>
            </a:r>
            <a:r>
              <a:rPr lang="es-ES" altLang="en-US" sz="2800" i="1" dirty="0">
                <a:latin typeface="Times New Roman" panose="02020603050405020304" pitchFamily="18" charset="0"/>
                <a:cs typeface="Times New Roman" panose="02020603050405020304" pitchFamily="18" charset="0"/>
              </a:rPr>
              <a:t>f</a:t>
            </a:r>
            <a:r>
              <a:rPr lang="es-ES" altLang="en-US" sz="2800" baseline="-25000" dirty="0">
                <a:latin typeface="Times New Roman" panose="02020603050405020304" pitchFamily="18" charset="0"/>
                <a:cs typeface="Times New Roman" panose="02020603050405020304" pitchFamily="18" charset="0"/>
              </a:rPr>
              <a:t>u</a:t>
            </a:r>
          </a:p>
        </p:txBody>
      </p:sp>
      <p:sp>
        <p:nvSpPr>
          <p:cNvPr id="2" name="Slide Number Placeholder 1"/>
          <p:cNvSpPr>
            <a:spLocks noGrp="1"/>
          </p:cNvSpPr>
          <p:nvPr>
            <p:ph type="sldNum" sz="quarter" idx="12"/>
          </p:nvPr>
        </p:nvSpPr>
        <p:spPr>
          <a:xfrm>
            <a:off x="8699500" y="6597352"/>
            <a:ext cx="5169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578290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101282"/>
            <a:ext cx="8229600" cy="1143000"/>
          </a:xfrm>
        </p:spPr>
        <p:txBody>
          <a:bodyPr>
            <a:normAutofit/>
          </a:bodyPr>
          <a:lstStyle/>
          <a:p>
            <a:r>
              <a:rPr lang="es-ES" altLang="en-US" sz="4000" dirty="0"/>
              <a:t>Tornillos pretensados</a:t>
            </a:r>
          </a:p>
        </p:txBody>
      </p:sp>
      <p:sp>
        <p:nvSpPr>
          <p:cNvPr id="43011" name="Rectangle 3"/>
          <p:cNvSpPr>
            <a:spLocks noGrp="1" noChangeArrowheads="1"/>
          </p:cNvSpPr>
          <p:nvPr>
            <p:ph idx="1"/>
          </p:nvPr>
        </p:nvSpPr>
        <p:spPr>
          <a:xfrm>
            <a:off x="312420" y="960120"/>
            <a:ext cx="8394700" cy="4925144"/>
          </a:xfrm>
        </p:spPr>
        <p:txBody>
          <a:bodyPr>
            <a:normAutofit fontScale="92500" lnSpcReduction="20000"/>
          </a:bodyPr>
          <a:lstStyle/>
          <a:p>
            <a:pPr marL="0" indent="0">
              <a:buNone/>
            </a:pPr>
            <a:r>
              <a:rPr lang="es-ES" altLang="en-US" dirty="0"/>
              <a:t>Útiles en estructuras como puentes, torres, mástiles, etc. cuando:</a:t>
            </a:r>
          </a:p>
          <a:p>
            <a:r>
              <a:rPr lang="es-ES" altLang="en-US" dirty="0"/>
              <a:t>La unión se ve sometida a cargas de vibración, </a:t>
            </a:r>
          </a:p>
          <a:p>
            <a:r>
              <a:rPr lang="es-ES" altLang="en-US" dirty="0"/>
              <a:t>Es necesario evitar el deslizamiento entre las partes a unir,</a:t>
            </a:r>
          </a:p>
          <a:p>
            <a:r>
              <a:rPr lang="es-ES" altLang="en-US" dirty="0"/>
              <a:t>La carga aplicada cambia frecuentemente de signo positivo a negativo</a:t>
            </a:r>
          </a:p>
          <a:p>
            <a:endParaRPr lang="es-ES" altLang="en-US" dirty="0"/>
          </a:p>
          <a:p>
            <a:r>
              <a:rPr lang="es-ES" altLang="en-US" dirty="0"/>
              <a:t>No hay reglas de diseño para tornillos pretensados de acero inoxidable </a:t>
            </a:r>
          </a:p>
          <a:p>
            <a:r>
              <a:rPr lang="es-ES" altLang="en-US" dirty="0"/>
              <a:t>Siempre deben llevarse a cabo ensayos</a:t>
            </a:r>
          </a:p>
        </p:txBody>
      </p:sp>
      <p:sp>
        <p:nvSpPr>
          <p:cNvPr id="2" name="Slide Number Placeholder 1"/>
          <p:cNvSpPr>
            <a:spLocks noGrp="1"/>
          </p:cNvSpPr>
          <p:nvPr>
            <p:ph type="sldNum" sz="quarter" idx="12"/>
          </p:nvPr>
        </p:nvSpPr>
        <p:spPr>
          <a:xfrm>
            <a:off x="8737600" y="6597352"/>
            <a:ext cx="4788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75625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r-FR" dirty="0"/>
              <a:t>Las grandes </a:t>
            </a:r>
            <a:r>
              <a:rPr lang="fr-FR" dirty="0" err="1"/>
              <a:t>obras</a:t>
            </a:r>
            <a:r>
              <a:rPr lang="fr-FR" dirty="0"/>
              <a:t> de </a:t>
            </a:r>
            <a:r>
              <a:rPr lang="fr-FR" dirty="0" err="1"/>
              <a:t>ingeniería</a:t>
            </a:r>
            <a:r>
              <a:rPr lang="fr-FR" dirty="0"/>
              <a:t> civil </a:t>
            </a:r>
            <a:r>
              <a:rPr lang="fr-FR" dirty="0" err="1"/>
              <a:t>deben</a:t>
            </a:r>
            <a:r>
              <a:rPr lang="fr-FR" dirty="0"/>
              <a:t> </a:t>
            </a:r>
            <a:r>
              <a:rPr lang="fr-FR" dirty="0" err="1"/>
              <a:t>garantizar</a:t>
            </a:r>
            <a:r>
              <a:rPr lang="fr-FR" dirty="0"/>
              <a:t> </a:t>
            </a:r>
            <a:r>
              <a:rPr lang="fr-FR" dirty="0" err="1"/>
              <a:t>una</a:t>
            </a:r>
            <a:r>
              <a:rPr lang="fr-FR" dirty="0"/>
              <a:t> vida </a:t>
            </a:r>
            <a:r>
              <a:rPr lang="fr-FR" dirty="0" err="1"/>
              <a:t>útil</a:t>
            </a:r>
            <a:r>
              <a:rPr lang="fr-FR" dirty="0"/>
              <a:t> de </a:t>
            </a:r>
            <a:r>
              <a:rPr lang="fr-FR" dirty="0" err="1"/>
              <a:t>más</a:t>
            </a:r>
            <a:r>
              <a:rPr lang="fr-FR" dirty="0"/>
              <a:t> de 100 </a:t>
            </a:r>
            <a:r>
              <a:rPr lang="fr-FR" dirty="0" err="1"/>
              <a:t>años</a:t>
            </a:r>
            <a:r>
              <a:rPr lang="fr-FR" dirty="0"/>
              <a:t> en la </a:t>
            </a:r>
            <a:r>
              <a:rPr lang="fr-FR" dirty="0" err="1"/>
              <a:t>actualidad</a:t>
            </a:r>
            <a:endParaRPr lang="fr-FR" dirty="0"/>
          </a:p>
        </p:txBody>
      </p:sp>
    </p:spTree>
    <p:extLst>
      <p:ext uri="{BB962C8B-B14F-4D97-AF65-F5344CB8AC3E}">
        <p14:creationId xmlns:p14="http://schemas.microsoft.com/office/powerpoint/2010/main" val="5625520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91122"/>
            <a:ext cx="8229600" cy="1143000"/>
          </a:xfrm>
        </p:spPr>
        <p:txBody>
          <a:bodyPr>
            <a:normAutofit/>
          </a:bodyPr>
          <a:lstStyle/>
          <a:p>
            <a:r>
              <a:rPr lang="es-ES" altLang="en-US" sz="4000" dirty="0"/>
              <a:t>Cálculo de uniones soldadas</a:t>
            </a:r>
          </a:p>
        </p:txBody>
      </p:sp>
      <p:sp>
        <p:nvSpPr>
          <p:cNvPr id="44035" name="Rectangle 3"/>
          <p:cNvSpPr>
            <a:spLocks noGrp="1" noChangeArrowheads="1"/>
          </p:cNvSpPr>
          <p:nvPr>
            <p:ph idx="1"/>
          </p:nvPr>
        </p:nvSpPr>
        <p:spPr>
          <a:xfrm>
            <a:off x="302260" y="1364933"/>
            <a:ext cx="8686800" cy="3600450"/>
          </a:xfrm>
        </p:spPr>
        <p:txBody>
          <a:bodyPr>
            <a:noAutofit/>
          </a:bodyPr>
          <a:lstStyle/>
          <a:p>
            <a:r>
              <a:rPr lang="es-ES" altLang="en-US" sz="2800" dirty="0"/>
              <a:t>Las directrices para acero al carbono pueden aplicarse de manera general para el acero inoxidable</a:t>
            </a:r>
          </a:p>
          <a:p>
            <a:pPr marL="0" indent="0">
              <a:buNone/>
            </a:pPr>
            <a:endParaRPr lang="es-ES" altLang="en-US" sz="2800" dirty="0"/>
          </a:p>
          <a:p>
            <a:r>
              <a:rPr lang="es-ES" altLang="en-US" sz="2800" dirty="0"/>
              <a:t>Debe emplearse el material de aportación adecuado para el grado de acero inoxidable contemplado</a:t>
            </a:r>
          </a:p>
          <a:p>
            <a:pPr marL="0" indent="0">
              <a:buNone/>
            </a:pPr>
            <a:endParaRPr lang="es-ES" altLang="en-US" sz="2800" dirty="0"/>
          </a:p>
          <a:p>
            <a:r>
              <a:rPr lang="es-ES" altLang="en-US" sz="2800" dirty="0"/>
              <a:t>El acero inoxidable puede soldarse al acero al carbono, pero se requiere una preparación especial</a:t>
            </a:r>
          </a:p>
          <a:p>
            <a:endParaRPr lang="es-ES" altLang="en-US" sz="2800" dirty="0"/>
          </a:p>
        </p:txBody>
      </p:sp>
      <p:sp>
        <p:nvSpPr>
          <p:cNvPr id="2" name="Slide Number Placeholder 1"/>
          <p:cNvSpPr>
            <a:spLocks noGrp="1"/>
          </p:cNvSpPr>
          <p:nvPr>
            <p:ph type="sldNum" sz="quarter" idx="12"/>
          </p:nvPr>
        </p:nvSpPr>
        <p:spPr>
          <a:xfrm>
            <a:off x="8699500" y="6597352"/>
            <a:ext cx="5169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184038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47040" y="-101282"/>
            <a:ext cx="8229600" cy="1143000"/>
          </a:xfrm>
        </p:spPr>
        <p:txBody>
          <a:bodyPr>
            <a:normAutofit/>
          </a:bodyPr>
          <a:lstStyle/>
          <a:p>
            <a:r>
              <a:rPr lang="es-ES" altLang="en-US" sz="4000" dirty="0"/>
              <a:t>Resistencia frente a fatiga</a:t>
            </a:r>
          </a:p>
        </p:txBody>
      </p:sp>
      <p:sp>
        <p:nvSpPr>
          <p:cNvPr id="45059" name="Content Placeholder 2"/>
          <p:cNvSpPr>
            <a:spLocks noGrp="1"/>
          </p:cNvSpPr>
          <p:nvPr>
            <p:ph idx="1"/>
          </p:nvPr>
        </p:nvSpPr>
        <p:spPr>
          <a:xfrm>
            <a:off x="304800" y="1143000"/>
            <a:ext cx="8229600" cy="4925144"/>
          </a:xfrm>
        </p:spPr>
        <p:txBody>
          <a:bodyPr>
            <a:normAutofit/>
          </a:bodyPr>
          <a:lstStyle/>
          <a:p>
            <a:r>
              <a:rPr lang="es-ES" altLang="en-US" sz="2800" dirty="0"/>
              <a:t>El comportamiento a fatiga de las uniones soldadas está gobernado por la geometría de la soldadura</a:t>
            </a:r>
          </a:p>
          <a:p>
            <a:endParaRPr lang="es-ES" altLang="en-US" sz="2800" dirty="0"/>
          </a:p>
          <a:p>
            <a:r>
              <a:rPr lang="es-ES" altLang="en-US" sz="2800" dirty="0"/>
              <a:t>La respuesta del acero inoxidable austenítico y dúplex es al menos tan bueno como el de acero al carbono</a:t>
            </a:r>
          </a:p>
          <a:p>
            <a:endParaRPr lang="es-ES" altLang="en-US" sz="2800" dirty="0"/>
          </a:p>
          <a:p>
            <a:r>
              <a:rPr lang="es-ES" altLang="en-US" sz="2800" dirty="0"/>
              <a:t>Aplicar las directrices para acero al carbono</a:t>
            </a:r>
          </a:p>
        </p:txBody>
      </p:sp>
      <p:sp>
        <p:nvSpPr>
          <p:cNvPr id="2" name="Slide Number Placeholder 1"/>
          <p:cNvSpPr>
            <a:spLocks noGrp="1"/>
          </p:cNvSpPr>
          <p:nvPr>
            <p:ph type="sldNum" sz="quarter" idx="12"/>
          </p:nvPr>
        </p:nvSpPr>
        <p:spPr>
          <a:xfrm>
            <a:off x="8720667" y="6597352"/>
            <a:ext cx="49580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53061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es-ES" dirty="0"/>
              <a:t>Parte 7</a:t>
            </a:r>
          </a:p>
        </p:txBody>
      </p:sp>
      <p:sp>
        <p:nvSpPr>
          <p:cNvPr id="6" name="Sous-titre 5"/>
          <p:cNvSpPr>
            <a:spLocks noGrp="1"/>
          </p:cNvSpPr>
          <p:nvPr>
            <p:ph type="subTitle" idx="1"/>
          </p:nvPr>
        </p:nvSpPr>
        <p:spPr/>
        <p:txBody>
          <a:bodyPr/>
          <a:lstStyle/>
          <a:p>
            <a:r>
              <a:rPr lang="es-ES" dirty="0"/>
              <a:t>Herramientas para ingenieros</a:t>
            </a:r>
          </a:p>
        </p:txBody>
      </p:sp>
      <p:sp>
        <p:nvSpPr>
          <p:cNvPr id="4" name="Espace réservé du numéro de diapositive 3"/>
          <p:cNvSpPr>
            <a:spLocks noGrp="1"/>
          </p:cNvSpPr>
          <p:nvPr>
            <p:ph type="sldNum" sz="quarter" idx="12"/>
          </p:nvPr>
        </p:nvSpPr>
        <p:spPr>
          <a:xfrm>
            <a:off x="8724900" y="6597352"/>
            <a:ext cx="4915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896940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80962"/>
            <a:ext cx="8229600" cy="1143000"/>
          </a:xfrm>
        </p:spPr>
        <p:txBody>
          <a:bodyPr>
            <a:normAutofit/>
          </a:bodyPr>
          <a:lstStyle/>
          <a:p>
            <a:r>
              <a:rPr lang="es-ES" altLang="en-US" sz="4000" dirty="0"/>
              <a:t>Herramientas para ingenieros</a:t>
            </a:r>
          </a:p>
        </p:txBody>
      </p:sp>
      <p:sp>
        <p:nvSpPr>
          <p:cNvPr id="46083" name="Content Placeholder 2"/>
          <p:cNvSpPr>
            <a:spLocks noGrp="1"/>
          </p:cNvSpPr>
          <p:nvPr>
            <p:ph idx="1"/>
          </p:nvPr>
        </p:nvSpPr>
        <p:spPr>
          <a:xfrm>
            <a:off x="314960" y="1193800"/>
            <a:ext cx="8229600" cy="4925144"/>
          </a:xfrm>
        </p:spPr>
        <p:txBody>
          <a:bodyPr>
            <a:normAutofit/>
          </a:bodyPr>
          <a:lstStyle/>
          <a:p>
            <a:r>
              <a:rPr lang="es-ES" altLang="en-US" sz="2800" dirty="0"/>
              <a:t>Centro de Información Online</a:t>
            </a:r>
          </a:p>
          <a:p>
            <a:endParaRPr lang="es-ES" altLang="en-US" sz="2800" dirty="0"/>
          </a:p>
          <a:p>
            <a:r>
              <a:rPr lang="es-ES" altLang="en-US" sz="2800" dirty="0"/>
              <a:t>Casos de estudio</a:t>
            </a:r>
            <a:endParaRPr lang="es-ES" altLang="en-US" sz="2800" dirty="0">
              <a:solidFill>
                <a:srgbClr val="FF0000"/>
              </a:solidFill>
            </a:endParaRPr>
          </a:p>
          <a:p>
            <a:endParaRPr lang="es-ES" altLang="en-US" sz="2800" dirty="0"/>
          </a:p>
          <a:p>
            <a:r>
              <a:rPr lang="es-ES" altLang="en-US" sz="2800" dirty="0"/>
              <a:t>Guías de diseño</a:t>
            </a:r>
          </a:p>
          <a:p>
            <a:endParaRPr lang="es-ES" altLang="en-US" sz="2800" dirty="0"/>
          </a:p>
          <a:p>
            <a:r>
              <a:rPr lang="es-ES" altLang="en-US" sz="2800" dirty="0"/>
              <a:t>Ejemplos de diseño</a:t>
            </a:r>
          </a:p>
          <a:p>
            <a:endParaRPr lang="es-ES" altLang="en-US" sz="2800" dirty="0"/>
          </a:p>
          <a:p>
            <a:r>
              <a:rPr lang="es-ES" altLang="en-US" sz="2800" dirty="0"/>
              <a:t>Software</a:t>
            </a:r>
          </a:p>
        </p:txBody>
      </p:sp>
      <p:sp>
        <p:nvSpPr>
          <p:cNvPr id="2" name="Slide Number Placeholder 1"/>
          <p:cNvSpPr>
            <a:spLocks noGrp="1"/>
          </p:cNvSpPr>
          <p:nvPr>
            <p:ph type="sldNum" sz="quarter" idx="12"/>
          </p:nvPr>
        </p:nvSpPr>
        <p:spPr>
          <a:xfrm>
            <a:off x="8708571" y="6597352"/>
            <a:ext cx="507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485924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139700"/>
            <a:ext cx="7932737" cy="661828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8" name="Title 1"/>
          <p:cNvSpPr>
            <a:spLocks noGrp="1"/>
          </p:cNvSpPr>
          <p:nvPr>
            <p:ph type="title"/>
          </p:nvPr>
        </p:nvSpPr>
        <p:spPr>
          <a:xfrm>
            <a:off x="5669409" y="139700"/>
            <a:ext cx="2664296" cy="360040"/>
          </a:xfrm>
        </p:spPr>
        <p:txBody>
          <a:bodyPr>
            <a:noAutofit/>
          </a:bodyPr>
          <a:lstStyle/>
          <a:p>
            <a:pPr algn="l" eaLnBrk="1" hangingPunct="1"/>
            <a:r>
              <a:rPr lang="en-GB" altLang="en-US" sz="1800" dirty="0">
                <a:hlinkClick r:id="rId4"/>
              </a:rPr>
              <a:t>www.steel-stainless.org</a:t>
            </a:r>
            <a:r>
              <a:rPr lang="en-GB" altLang="en-US" sz="3200" dirty="0"/>
              <a:t> </a:t>
            </a:r>
          </a:p>
        </p:txBody>
      </p:sp>
      <p:sp>
        <p:nvSpPr>
          <p:cNvPr id="2" name="Slide Number Placeholder 1"/>
          <p:cNvSpPr>
            <a:spLocks noGrp="1"/>
          </p:cNvSpPr>
          <p:nvPr>
            <p:ph type="sldNum" sz="quarter" idx="12"/>
          </p:nvPr>
        </p:nvSpPr>
        <p:spPr>
          <a:xfrm>
            <a:off x="8674100" y="6597352"/>
            <a:ext cx="5423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796411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title"/>
          </p:nvPr>
        </p:nvSpPr>
        <p:spPr>
          <a:xfrm>
            <a:off x="457200" y="439738"/>
            <a:ext cx="8229600" cy="1143000"/>
          </a:xfrm>
        </p:spPr>
        <p:txBody>
          <a:bodyPr>
            <a:noAutofit/>
          </a:bodyPr>
          <a:lstStyle/>
          <a:p>
            <a:pPr eaLnBrk="1" hangingPunct="1"/>
            <a:r>
              <a:rPr lang="es-ES" altLang="en-US" sz="3600" dirty="0"/>
              <a:t>Centro de Información para el uso del acero inoxidable en la construcción </a:t>
            </a:r>
            <a:br>
              <a:rPr lang="es-ES" altLang="en-US" sz="3200" dirty="0"/>
            </a:br>
            <a:r>
              <a:rPr lang="es-ES" altLang="en-US" sz="3200" dirty="0">
                <a:hlinkClick r:id="rId3"/>
              </a:rPr>
              <a:t>www.stainlessconstruction.com</a:t>
            </a:r>
            <a:r>
              <a:rPr lang="es-ES" altLang="en-US" sz="3200" dirty="0"/>
              <a:t> </a:t>
            </a:r>
          </a:p>
        </p:txBody>
      </p:sp>
      <p:sp>
        <p:nvSpPr>
          <p:cNvPr id="2" name="Slide Number Placeholder 1"/>
          <p:cNvSpPr>
            <a:spLocks noGrp="1"/>
          </p:cNvSpPr>
          <p:nvPr>
            <p:ph type="sldNum" sz="quarter" idx="12"/>
          </p:nvPr>
        </p:nvSpPr>
        <p:spPr>
          <a:xfrm>
            <a:off x="8712200" y="6597352"/>
            <a:ext cx="5042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813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976438"/>
            <a:ext cx="7561263" cy="45847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185811"/>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350520"/>
            <a:ext cx="8229600" cy="1341438"/>
          </a:xfrm>
        </p:spPr>
        <p:txBody>
          <a:bodyPr>
            <a:normAutofit fontScale="90000"/>
          </a:bodyPr>
          <a:lstStyle/>
          <a:p>
            <a:pPr>
              <a:lnSpc>
                <a:spcPct val="80000"/>
              </a:lnSpc>
            </a:pPr>
            <a:r>
              <a:rPr lang="es-ES" altLang="en-US" dirty="0"/>
              <a:t>12 casos de estudio de aplicaciones estructurales</a:t>
            </a:r>
            <a:br>
              <a:rPr lang="es-ES" altLang="en-US" dirty="0"/>
            </a:br>
            <a:r>
              <a:rPr lang="es-ES" altLang="en-US" sz="3200" dirty="0">
                <a:hlinkClick r:id="rId3"/>
              </a:rPr>
              <a:t>www.steel-stainless.org/CaseStudies</a:t>
            </a:r>
            <a:r>
              <a:rPr lang="es-ES" altLang="en-US" dirty="0"/>
              <a:t> </a:t>
            </a:r>
          </a:p>
        </p:txBody>
      </p:sp>
      <p:sp>
        <p:nvSpPr>
          <p:cNvPr id="2" name="Slide Number Placeholder 1"/>
          <p:cNvSpPr>
            <a:spLocks noGrp="1"/>
          </p:cNvSpPr>
          <p:nvPr>
            <p:ph type="sldNum" sz="quarter" idx="12"/>
          </p:nvPr>
        </p:nvSpPr>
        <p:spPr>
          <a:xfrm>
            <a:off x="8750300" y="6597352"/>
            <a:ext cx="4661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49155" name="Picture 3" descr="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141538"/>
            <a:ext cx="3167062" cy="4508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9156" name="Picture 4" descr="Fig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428" y="2159000"/>
            <a:ext cx="2403475" cy="180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9157" name="Picture 5" descr="CIMG41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003" y="4795838"/>
            <a:ext cx="2473325" cy="1855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9158" name="Picture 6" descr="290720095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1715" y="4814888"/>
            <a:ext cx="2436813" cy="1827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9159" name="Picture 7" descr="untitled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7428" y="2163763"/>
            <a:ext cx="2449512" cy="1814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7400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ront cover V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533" y="1176973"/>
            <a:ext cx="3254375" cy="4633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0181" name="Text Box 6"/>
          <p:cNvSpPr txBox="1">
            <a:spLocks noChangeArrowheads="1"/>
          </p:cNvSpPr>
          <p:nvPr/>
        </p:nvSpPr>
        <p:spPr bwMode="auto">
          <a:xfrm>
            <a:off x="4340230" y="4329748"/>
            <a:ext cx="4138290" cy="1442309"/>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36000" bIns="36000">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altLang="en-US" sz="2800" b="0" i="0" u="none" strike="noStrike" kern="1200" cap="none" spc="0" normalizeH="0" baseline="0" noProof="0" dirty="0">
                <a:ln>
                  <a:noFill/>
                </a:ln>
                <a:solidFill>
                  <a:prstClr val="black"/>
                </a:solidFill>
                <a:effectLst/>
                <a:uLnTx/>
                <a:uFillTx/>
                <a:latin typeface="Calibri"/>
                <a:ea typeface="+mn-ea"/>
                <a:cs typeface="+mn-cs"/>
              </a:rPr>
              <a:t>Software de diseño online: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altLang="en-US" sz="2800" b="0" i="0" u="none" strike="noStrike" kern="1200" cap="none" spc="0" normalizeH="0" baseline="0" noProof="0" dirty="0">
                <a:ln>
                  <a:noFill/>
                </a:ln>
                <a:solidFill>
                  <a:prstClr val="black"/>
                </a:solidFill>
                <a:effectLst/>
                <a:uLnTx/>
                <a:uFillTx/>
                <a:latin typeface="Calibri"/>
                <a:ea typeface="+mn-ea"/>
                <a:cs typeface="+mn-cs"/>
                <a:hlinkClick r:id="rId4"/>
              </a:rPr>
              <a:t>www.steel-stainless.org/software</a:t>
            </a:r>
            <a:r>
              <a:rPr kumimoji="0" lang="es-ES" altLang="en-US" sz="2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 name="Title 2"/>
          <p:cNvSpPr>
            <a:spLocks noGrp="1"/>
          </p:cNvSpPr>
          <p:nvPr>
            <p:ph type="title"/>
          </p:nvPr>
        </p:nvSpPr>
        <p:spPr>
          <a:xfrm>
            <a:off x="457200" y="-91122"/>
            <a:ext cx="8229600" cy="1143000"/>
          </a:xfrm>
        </p:spPr>
        <p:txBody>
          <a:bodyPr>
            <a:normAutofit/>
          </a:bodyPr>
          <a:lstStyle/>
          <a:p>
            <a:r>
              <a:rPr lang="es-ES" altLang="en-US" sz="4000" dirty="0"/>
              <a:t>Manual de diseño para Eurocódigo</a:t>
            </a:r>
            <a:endParaRPr lang="es-ES" sz="4000" dirty="0"/>
          </a:p>
        </p:txBody>
      </p:sp>
      <p:sp>
        <p:nvSpPr>
          <p:cNvPr id="9" name="Content Placeholder 8"/>
          <p:cNvSpPr>
            <a:spLocks noGrp="1"/>
          </p:cNvSpPr>
          <p:nvPr>
            <p:ph sz="half" idx="1"/>
          </p:nvPr>
        </p:nvSpPr>
        <p:spPr>
          <a:xfrm>
            <a:off x="4182720" y="1176973"/>
            <a:ext cx="4402832" cy="2719387"/>
          </a:xfrm>
        </p:spPr>
        <p:txBody>
          <a:bodyPr/>
          <a:lstStyle/>
          <a:p>
            <a:pPr marL="0" indent="0">
              <a:buNone/>
            </a:pPr>
            <a:r>
              <a:rPr lang="es-ES" altLang="en-US" dirty="0">
                <a:hlinkClick r:id="rId5"/>
              </a:rPr>
              <a:t>www.steel-stainless.org/designmanual</a:t>
            </a:r>
            <a:endParaRPr lang="es-ES" altLang="en-US" dirty="0"/>
          </a:p>
          <a:p>
            <a:r>
              <a:rPr lang="es-ES" altLang="en-US" dirty="0"/>
              <a:t>Guía</a:t>
            </a:r>
          </a:p>
          <a:p>
            <a:r>
              <a:rPr lang="es-ES" altLang="en-US" dirty="0"/>
              <a:t>Comentarios</a:t>
            </a:r>
          </a:p>
          <a:p>
            <a:r>
              <a:rPr lang="es-ES" altLang="en-US" dirty="0"/>
              <a:t>Ejemplos de diseño</a:t>
            </a:r>
            <a:endParaRPr lang="es-ES" dirty="0"/>
          </a:p>
        </p:txBody>
      </p:sp>
      <p:sp>
        <p:nvSpPr>
          <p:cNvPr id="2" name="Slide Number Placeholder 1"/>
          <p:cNvSpPr>
            <a:spLocks noGrp="1"/>
          </p:cNvSpPr>
          <p:nvPr>
            <p:ph type="sldNum" sz="quarter" idx="12"/>
          </p:nvPr>
        </p:nvSpPr>
        <p:spPr>
          <a:xfrm>
            <a:off x="8724900" y="6597352"/>
            <a:ext cx="4915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3296544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91122"/>
            <a:ext cx="8229600" cy="1143000"/>
          </a:xfrm>
        </p:spPr>
        <p:txBody>
          <a:bodyPr>
            <a:normAutofit/>
          </a:bodyPr>
          <a:lstStyle/>
          <a:p>
            <a:r>
              <a:rPr lang="es-ES" altLang="en-US" sz="4000" dirty="0"/>
              <a:t>Resumen</a:t>
            </a:r>
          </a:p>
        </p:txBody>
      </p:sp>
      <p:sp>
        <p:nvSpPr>
          <p:cNvPr id="5" name="Content Placeholder 4"/>
          <p:cNvSpPr>
            <a:spLocks noGrp="1"/>
          </p:cNvSpPr>
          <p:nvPr>
            <p:ph idx="1"/>
          </p:nvPr>
        </p:nvSpPr>
        <p:spPr>
          <a:xfrm>
            <a:off x="568960" y="828040"/>
            <a:ext cx="8168640" cy="4925144"/>
          </a:xfrm>
        </p:spPr>
        <p:txBody>
          <a:bodyPr>
            <a:normAutofit/>
          </a:bodyPr>
          <a:lstStyle/>
          <a:p>
            <a:pPr>
              <a:defRPr/>
            </a:pPr>
            <a:r>
              <a:rPr lang="es-ES" altLang="en-US" dirty="0">
                <a:cs typeface="Arial" pitchFamily="34" charset="0"/>
              </a:rPr>
              <a:t>Comportamiento estructural: </a:t>
            </a:r>
            <a:r>
              <a:rPr lang="es-ES" altLang="en-US" dirty="0">
                <a:solidFill>
                  <a:schemeClr val="bg1">
                    <a:lumMod val="50000"/>
                  </a:schemeClr>
                </a:solidFill>
                <a:cs typeface="Arial" pitchFamily="34" charset="0"/>
              </a:rPr>
              <a:t>similar al del acero al carbono, aunque requiere algunas modificaciones debidas a la curva tenso-</a:t>
            </a:r>
            <a:r>
              <a:rPr lang="es-ES" altLang="en-US" dirty="0" err="1">
                <a:solidFill>
                  <a:schemeClr val="bg1">
                    <a:lumMod val="50000"/>
                  </a:schemeClr>
                </a:solidFill>
                <a:cs typeface="Arial" pitchFamily="34" charset="0"/>
              </a:rPr>
              <a:t>deformacional</a:t>
            </a:r>
            <a:r>
              <a:rPr lang="es-ES" altLang="en-US" dirty="0">
                <a:solidFill>
                  <a:schemeClr val="bg1">
                    <a:lumMod val="50000"/>
                  </a:schemeClr>
                </a:solidFill>
                <a:cs typeface="Arial" pitchFamily="34" charset="0"/>
              </a:rPr>
              <a:t> no lineal</a:t>
            </a:r>
          </a:p>
          <a:p>
            <a:pPr>
              <a:defRPr/>
            </a:pPr>
            <a:endParaRPr lang="es-ES" altLang="en-US" sz="2000" dirty="0">
              <a:solidFill>
                <a:schemeClr val="bg1">
                  <a:lumMod val="50000"/>
                </a:schemeClr>
              </a:solidFill>
              <a:cs typeface="Arial" pitchFamily="34" charset="0"/>
            </a:endParaRPr>
          </a:p>
          <a:p>
            <a:pPr algn="just">
              <a:defRPr/>
            </a:pPr>
            <a:r>
              <a:rPr lang="es-ES" altLang="en-US" dirty="0">
                <a:cs typeface="Arial" pitchFamily="34" charset="0"/>
              </a:rPr>
              <a:t>Se han desarrollado normativas de diseño</a:t>
            </a:r>
          </a:p>
          <a:p>
            <a:pPr algn="just">
              <a:defRPr/>
            </a:pPr>
            <a:endParaRPr lang="es-ES" altLang="en-US" sz="2000" dirty="0">
              <a:cs typeface="Arial" pitchFamily="34" charset="0"/>
            </a:endParaRPr>
          </a:p>
          <a:p>
            <a:pPr algn="just">
              <a:defRPr/>
            </a:pPr>
            <a:r>
              <a:rPr lang="es-ES" altLang="en-US" dirty="0">
                <a:cs typeface="Arial" pitchFamily="34" charset="0"/>
              </a:rPr>
              <a:t>Recursos gratuitos (manuales de diseño, estudio de casos, ejemplos, software) disponibles! </a:t>
            </a:r>
          </a:p>
        </p:txBody>
      </p:sp>
      <p:sp>
        <p:nvSpPr>
          <p:cNvPr id="2" name="Slide Number Placeholder 1"/>
          <p:cNvSpPr>
            <a:spLocks noGrp="1"/>
          </p:cNvSpPr>
          <p:nvPr>
            <p:ph type="sldNum" sz="quarter" idx="12"/>
          </p:nvPr>
        </p:nvSpPr>
        <p:spPr>
          <a:xfrm>
            <a:off x="8724900" y="6597352"/>
            <a:ext cx="4915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440145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91122"/>
            <a:ext cx="8229600" cy="1143000"/>
          </a:xfrm>
        </p:spPr>
        <p:txBody>
          <a:bodyPr>
            <a:normAutofit/>
          </a:bodyPr>
          <a:lstStyle/>
          <a:p>
            <a:r>
              <a:rPr lang="es-ES" sz="4000" dirty="0"/>
              <a:t>Referencias</a:t>
            </a:r>
          </a:p>
        </p:txBody>
      </p:sp>
      <p:sp>
        <p:nvSpPr>
          <p:cNvPr id="3" name="Tijdelijke aanduiding voor inhoud 2"/>
          <p:cNvSpPr>
            <a:spLocks noGrp="1"/>
          </p:cNvSpPr>
          <p:nvPr>
            <p:ph idx="1"/>
          </p:nvPr>
        </p:nvSpPr>
        <p:spPr>
          <a:xfrm>
            <a:off x="416560" y="939800"/>
            <a:ext cx="8229600" cy="4925144"/>
          </a:xfrm>
        </p:spPr>
        <p:txBody>
          <a:bodyPr>
            <a:normAutofit fontScale="47500" lnSpcReduction="20000"/>
          </a:bodyPr>
          <a:lstStyle/>
          <a:p>
            <a:r>
              <a:rPr lang="nl-BE" sz="3500" dirty="0"/>
              <a:t>EN 1993-1-1. Eurocode 3: Design of steel </a:t>
            </a:r>
            <a:r>
              <a:rPr lang="nl-BE" sz="3500" dirty="0" err="1"/>
              <a:t>structures</a:t>
            </a:r>
            <a:r>
              <a:rPr lang="nl-BE" sz="3500" dirty="0"/>
              <a:t> – Part1-1: General </a:t>
            </a:r>
            <a:r>
              <a:rPr lang="nl-BE" sz="3500" dirty="0" err="1"/>
              <a:t>rules</a:t>
            </a:r>
            <a:r>
              <a:rPr lang="nl-BE" sz="3500" dirty="0"/>
              <a:t> </a:t>
            </a:r>
            <a:r>
              <a:rPr lang="nl-BE" sz="3500" dirty="0" err="1"/>
              <a:t>and</a:t>
            </a:r>
            <a:r>
              <a:rPr lang="nl-BE" sz="3500" dirty="0"/>
              <a:t> </a:t>
            </a:r>
            <a:r>
              <a:rPr lang="nl-BE" sz="3500" dirty="0" err="1"/>
              <a:t>rules</a:t>
            </a:r>
            <a:r>
              <a:rPr lang="nl-BE" sz="3500" dirty="0"/>
              <a:t> </a:t>
            </a:r>
            <a:r>
              <a:rPr lang="nl-BE" sz="3500" dirty="0" err="1"/>
              <a:t>for</a:t>
            </a:r>
            <a:r>
              <a:rPr lang="nl-BE" sz="3500" dirty="0"/>
              <a:t> buildings. 2005</a:t>
            </a:r>
          </a:p>
          <a:p>
            <a:endParaRPr lang="nl-BE" sz="3500" dirty="0"/>
          </a:p>
          <a:p>
            <a:r>
              <a:rPr lang="nl-BE" sz="3500" dirty="0"/>
              <a:t>EN 1993-1-4. Eurocode 3: Design of steel </a:t>
            </a:r>
            <a:r>
              <a:rPr lang="nl-BE" sz="3500" dirty="0" err="1"/>
              <a:t>structures</a:t>
            </a:r>
            <a:r>
              <a:rPr lang="nl-BE" sz="3500" dirty="0"/>
              <a:t> – Part1-4: </a:t>
            </a:r>
            <a:r>
              <a:rPr lang="nl-BE" sz="3500" dirty="0" err="1"/>
              <a:t>Supplementary</a:t>
            </a:r>
            <a:r>
              <a:rPr lang="nl-BE" sz="3500" dirty="0"/>
              <a:t> </a:t>
            </a:r>
            <a:r>
              <a:rPr lang="nl-BE" sz="3500" dirty="0" err="1"/>
              <a:t>rules</a:t>
            </a:r>
            <a:r>
              <a:rPr lang="nl-BE" sz="3500" dirty="0"/>
              <a:t> </a:t>
            </a:r>
            <a:r>
              <a:rPr lang="nl-BE" sz="3500" dirty="0" err="1"/>
              <a:t>for</a:t>
            </a:r>
            <a:r>
              <a:rPr lang="nl-BE" sz="3500" dirty="0"/>
              <a:t> </a:t>
            </a:r>
            <a:r>
              <a:rPr lang="nl-BE" sz="3500" dirty="0" err="1"/>
              <a:t>stainless</a:t>
            </a:r>
            <a:r>
              <a:rPr lang="nl-BE" sz="3500" dirty="0"/>
              <a:t> steel. 2006</a:t>
            </a:r>
          </a:p>
          <a:p>
            <a:endParaRPr lang="nl-BE" sz="3500" dirty="0"/>
          </a:p>
          <a:p>
            <a:r>
              <a:rPr lang="nl-BE" sz="3500" dirty="0"/>
              <a:t>EN 1993-1-4. Eurocode 3: Design of steel </a:t>
            </a:r>
            <a:r>
              <a:rPr lang="nl-BE" sz="3500" dirty="0" err="1"/>
              <a:t>structures</a:t>
            </a:r>
            <a:r>
              <a:rPr lang="nl-BE" sz="3500" dirty="0"/>
              <a:t> – Part1-4: </a:t>
            </a:r>
            <a:r>
              <a:rPr lang="nl-BE" sz="3500" dirty="0" err="1"/>
              <a:t>Supplementary</a:t>
            </a:r>
            <a:r>
              <a:rPr lang="nl-BE" sz="3500" dirty="0"/>
              <a:t> </a:t>
            </a:r>
            <a:r>
              <a:rPr lang="nl-BE" sz="3500" dirty="0" err="1"/>
              <a:t>rules</a:t>
            </a:r>
            <a:r>
              <a:rPr lang="nl-BE" sz="3500" dirty="0"/>
              <a:t> </a:t>
            </a:r>
            <a:r>
              <a:rPr lang="nl-BE" sz="3500" dirty="0" err="1"/>
              <a:t>for</a:t>
            </a:r>
            <a:r>
              <a:rPr lang="nl-BE" sz="3500" dirty="0"/>
              <a:t> </a:t>
            </a:r>
            <a:r>
              <a:rPr lang="nl-BE" sz="3500" dirty="0" err="1"/>
              <a:t>stainless</a:t>
            </a:r>
            <a:r>
              <a:rPr lang="nl-BE" sz="3500" dirty="0"/>
              <a:t> steel. </a:t>
            </a:r>
            <a:r>
              <a:rPr lang="nl-BE" sz="3500" dirty="0" err="1"/>
              <a:t>Modifications</a:t>
            </a:r>
            <a:r>
              <a:rPr lang="nl-BE" sz="3500" dirty="0"/>
              <a:t> 2015</a:t>
            </a:r>
          </a:p>
          <a:p>
            <a:endParaRPr lang="nl-BE" sz="3500" dirty="0"/>
          </a:p>
          <a:p>
            <a:r>
              <a:rPr lang="en-US" sz="3500" dirty="0"/>
              <a:t>M. </a:t>
            </a:r>
            <a:r>
              <a:rPr lang="en-US" sz="3500" dirty="0" err="1"/>
              <a:t>Fortan</a:t>
            </a:r>
            <a:r>
              <a:rPr lang="en-US" sz="3500" dirty="0"/>
              <a:t>. Lateral-torsional buckling of duplex stainless steel beams - Experiments and design model. PhD thesis. 2014-…</a:t>
            </a:r>
            <a:endParaRPr lang="nl-BE" sz="3500" dirty="0"/>
          </a:p>
          <a:p>
            <a:endParaRPr lang="nl-BE" sz="3500" dirty="0"/>
          </a:p>
          <a:p>
            <a:r>
              <a:rPr lang="nl-BE" sz="3500" dirty="0"/>
              <a:t>AISI Standard. North American </a:t>
            </a:r>
            <a:r>
              <a:rPr lang="nl-BE" sz="3500" dirty="0" err="1"/>
              <a:t>specification</a:t>
            </a:r>
            <a:r>
              <a:rPr lang="nl-BE" sz="3500" dirty="0"/>
              <a:t> Appendix 1: Design of </a:t>
            </a:r>
            <a:r>
              <a:rPr lang="nl-BE" sz="3500" dirty="0" err="1"/>
              <a:t>Cold-Formed</a:t>
            </a:r>
            <a:r>
              <a:rPr lang="nl-BE" sz="3500" dirty="0"/>
              <a:t> Steel </a:t>
            </a:r>
            <a:r>
              <a:rPr lang="nl-BE" sz="3500" dirty="0" err="1"/>
              <a:t>Structural</a:t>
            </a:r>
            <a:r>
              <a:rPr lang="nl-BE" sz="3500" dirty="0"/>
              <a:t> Members Using the Direct </a:t>
            </a:r>
            <a:r>
              <a:rPr lang="nl-BE" sz="3500" dirty="0" err="1"/>
              <a:t>Strength</a:t>
            </a:r>
            <a:r>
              <a:rPr lang="nl-BE" sz="3500" dirty="0"/>
              <a:t> Method. 2007</a:t>
            </a:r>
          </a:p>
          <a:p>
            <a:endParaRPr lang="nl-BE" sz="3500" dirty="0"/>
          </a:p>
          <a:p>
            <a:r>
              <a:rPr lang="nl-BE" sz="3500" dirty="0"/>
              <a:t>B.W. </a:t>
            </a:r>
            <a:r>
              <a:rPr lang="nl-BE" sz="3500" dirty="0" err="1"/>
              <a:t>Schafer</a:t>
            </a:r>
            <a:r>
              <a:rPr lang="nl-BE" sz="3500" dirty="0"/>
              <a:t>. Review: The Direct </a:t>
            </a:r>
            <a:r>
              <a:rPr lang="nl-BE" sz="3500" dirty="0" err="1"/>
              <a:t>Strength</a:t>
            </a:r>
            <a:r>
              <a:rPr lang="nl-BE" sz="3500" dirty="0"/>
              <a:t> Method of </a:t>
            </a:r>
            <a:r>
              <a:rPr lang="nl-BE" sz="3500" dirty="0" err="1"/>
              <a:t>cold-formed</a:t>
            </a:r>
            <a:r>
              <a:rPr lang="nl-BE" sz="3500" dirty="0"/>
              <a:t> steel member design. Journal of </a:t>
            </a:r>
            <a:r>
              <a:rPr lang="nl-BE" sz="3500" dirty="0" err="1"/>
              <a:t>Constructional</a:t>
            </a:r>
            <a:r>
              <a:rPr lang="nl-BE" sz="3500" dirty="0"/>
              <a:t> Steel Research 64 (2008) 766-778</a:t>
            </a:r>
          </a:p>
          <a:p>
            <a:endParaRPr lang="nl-BE" sz="3500" dirty="0"/>
          </a:p>
          <a:p>
            <a:r>
              <a:rPr lang="nl-BE" sz="3500" dirty="0" err="1"/>
              <a:t>S.Afshan</a:t>
            </a:r>
            <a:r>
              <a:rPr lang="nl-BE" sz="3500" dirty="0"/>
              <a:t>, L. Gardner. The </a:t>
            </a:r>
            <a:r>
              <a:rPr lang="nl-BE" sz="3500" dirty="0" err="1"/>
              <a:t>continuous</a:t>
            </a:r>
            <a:r>
              <a:rPr lang="nl-BE" sz="3500" dirty="0"/>
              <a:t> </a:t>
            </a:r>
            <a:r>
              <a:rPr lang="nl-BE" sz="3500" dirty="0" err="1"/>
              <a:t>strength</a:t>
            </a:r>
            <a:r>
              <a:rPr lang="nl-BE" sz="3500" dirty="0"/>
              <a:t> </a:t>
            </a:r>
            <a:r>
              <a:rPr lang="nl-BE" sz="3500" dirty="0" err="1"/>
              <a:t>method</a:t>
            </a:r>
            <a:r>
              <a:rPr lang="nl-BE" sz="3500" dirty="0"/>
              <a:t> </a:t>
            </a:r>
            <a:r>
              <a:rPr lang="nl-BE" sz="3500" dirty="0" err="1"/>
              <a:t>for</a:t>
            </a:r>
            <a:r>
              <a:rPr lang="nl-BE" sz="3500" dirty="0"/>
              <a:t> </a:t>
            </a:r>
            <a:r>
              <a:rPr lang="nl-BE" sz="3500" dirty="0" err="1"/>
              <a:t>structural</a:t>
            </a:r>
            <a:r>
              <a:rPr lang="nl-BE" sz="3500" dirty="0"/>
              <a:t> </a:t>
            </a:r>
            <a:r>
              <a:rPr lang="nl-BE" sz="3500" dirty="0" err="1"/>
              <a:t>stainless</a:t>
            </a:r>
            <a:r>
              <a:rPr lang="nl-BE" sz="3500" dirty="0"/>
              <a:t> steel design. Thin-Walled Structures 68 (2013) 42-49</a:t>
            </a:r>
          </a:p>
          <a:p>
            <a:endParaRPr lang="nl-BE" dirty="0"/>
          </a:p>
        </p:txBody>
      </p:sp>
      <p:sp>
        <p:nvSpPr>
          <p:cNvPr id="4" name="Tijdelijke aanduiding voor dianummer 3"/>
          <p:cNvSpPr>
            <a:spLocks noGrp="1"/>
          </p:cNvSpPr>
          <p:nvPr>
            <p:ph type="sldNum" sz="quarter" idx="12"/>
          </p:nvPr>
        </p:nvSpPr>
        <p:spPr>
          <a:xfrm>
            <a:off x="8756952" y="6597352"/>
            <a:ext cx="45952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32103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3200" dirty="0" err="1"/>
              <a:t>Puente</a:t>
            </a:r>
            <a:r>
              <a:rPr lang="fr-FR" sz="3200" dirty="0"/>
              <a:t> </a:t>
            </a:r>
            <a:r>
              <a:rPr lang="fr-FR" sz="3200" dirty="0" err="1"/>
              <a:t>Haynes</a:t>
            </a:r>
            <a:r>
              <a:rPr lang="fr-FR" sz="3200" dirty="0"/>
              <a:t> </a:t>
            </a:r>
            <a:r>
              <a:rPr lang="fr-FR" sz="3200" dirty="0" err="1"/>
              <a:t>Inlet</a:t>
            </a:r>
            <a:r>
              <a:rPr lang="fr-FR" sz="3200" dirty="0"/>
              <a:t> </a:t>
            </a:r>
            <a:r>
              <a:rPr lang="fr-FR" sz="3200" dirty="0" err="1"/>
              <a:t>Slough,Oregon,EEUU</a:t>
            </a:r>
            <a:r>
              <a:rPr lang="fr-FR" sz="3200" dirty="0"/>
              <a:t> 2004</a:t>
            </a:r>
            <a:r>
              <a:rPr lang="fr-FR" sz="2000" baseline="50000" dirty="0"/>
              <a:t>7,8</a:t>
            </a:r>
          </a:p>
        </p:txBody>
      </p:sp>
      <p:sp>
        <p:nvSpPr>
          <p:cNvPr id="3" name="Content Placeholder 2"/>
          <p:cNvSpPr>
            <a:spLocks noGrp="1"/>
          </p:cNvSpPr>
          <p:nvPr>
            <p:ph sz="half" idx="1"/>
          </p:nvPr>
        </p:nvSpPr>
        <p:spPr>
          <a:xfrm>
            <a:off x="457200" y="1600201"/>
            <a:ext cx="4038600" cy="3052936"/>
          </a:xfrm>
        </p:spPr>
        <p:txBody>
          <a:bodyPr>
            <a:normAutofit fontScale="62500" lnSpcReduction="20000"/>
          </a:bodyPr>
          <a:lstStyle/>
          <a:p>
            <a:pPr marL="0" indent="0" algn="just">
              <a:buNone/>
            </a:pPr>
            <a:r>
              <a:rPr lang="en-US" sz="2400" dirty="0"/>
              <a:t>Se </a:t>
            </a:r>
            <a:r>
              <a:rPr lang="en-US" sz="2400" dirty="0" err="1"/>
              <a:t>trata</a:t>
            </a:r>
            <a:r>
              <a:rPr lang="en-US" sz="2400" dirty="0"/>
              <a:t> de un </a:t>
            </a:r>
            <a:r>
              <a:rPr lang="en-US" sz="2400" dirty="0" err="1"/>
              <a:t>puente</a:t>
            </a:r>
            <a:r>
              <a:rPr lang="en-US" sz="2400" dirty="0"/>
              <a:t> </a:t>
            </a:r>
            <a:r>
              <a:rPr lang="en-US" sz="2400" dirty="0" err="1"/>
              <a:t>inusual</a:t>
            </a:r>
            <a:r>
              <a:rPr lang="en-US" sz="2400" dirty="0"/>
              <a:t> de arcos con </a:t>
            </a:r>
            <a:r>
              <a:rPr lang="en-US" sz="2400" dirty="0" err="1"/>
              <a:t>bisagras</a:t>
            </a:r>
            <a:r>
              <a:rPr lang="en-US" sz="2400" dirty="0"/>
              <a:t> que </a:t>
            </a:r>
            <a:r>
              <a:rPr lang="en-US" sz="2400" dirty="0" err="1"/>
              <a:t>contiene</a:t>
            </a:r>
            <a:r>
              <a:rPr lang="en-US" sz="2400" dirty="0"/>
              <a:t> 400 </a:t>
            </a:r>
            <a:r>
              <a:rPr lang="en-US" sz="2400" dirty="0" err="1"/>
              <a:t>toneladas</a:t>
            </a:r>
            <a:r>
              <a:rPr lang="en-US" sz="2400" dirty="0"/>
              <a:t> de </a:t>
            </a:r>
            <a:r>
              <a:rPr lang="en-US" sz="2400" dirty="0" err="1"/>
              <a:t>corrugado</a:t>
            </a:r>
            <a:r>
              <a:rPr lang="en-US" sz="2400" dirty="0"/>
              <a:t> de </a:t>
            </a:r>
            <a:r>
              <a:rPr lang="en-US" sz="2400" dirty="0" err="1"/>
              <a:t>acero</a:t>
            </a:r>
            <a:r>
              <a:rPr lang="en-US" sz="2400" dirty="0"/>
              <a:t> </a:t>
            </a:r>
            <a:r>
              <a:rPr lang="en-US" sz="2400" dirty="0" err="1"/>
              <a:t>inoxidable</a:t>
            </a:r>
            <a:r>
              <a:rPr lang="en-US" sz="2400" dirty="0"/>
              <a:t> </a:t>
            </a:r>
            <a:r>
              <a:rPr lang="en-US" sz="2400" dirty="0" err="1"/>
              <a:t>en</a:t>
            </a:r>
            <a:r>
              <a:rPr lang="en-US" sz="2400" dirty="0"/>
              <a:t> </a:t>
            </a:r>
            <a:r>
              <a:rPr lang="en-US" sz="2400" dirty="0" err="1"/>
              <a:t>su</a:t>
            </a:r>
            <a:r>
              <a:rPr lang="en-US" sz="2400" dirty="0"/>
              <a:t> </a:t>
            </a:r>
            <a:r>
              <a:rPr lang="en-US" sz="2400" dirty="0" err="1"/>
              <a:t>plataforma</a:t>
            </a:r>
            <a:r>
              <a:rPr lang="en-US" sz="2400" dirty="0"/>
              <a:t>.</a:t>
            </a:r>
          </a:p>
          <a:p>
            <a:pPr marL="0" indent="0" algn="just">
              <a:buNone/>
            </a:pPr>
            <a:endParaRPr lang="en-US" sz="2400" dirty="0"/>
          </a:p>
          <a:p>
            <a:pPr marL="0" indent="0" algn="just">
              <a:buNone/>
            </a:pPr>
            <a:r>
              <a:rPr lang="en-US" sz="2400" dirty="0"/>
              <a:t>Este </a:t>
            </a:r>
            <a:r>
              <a:rPr lang="en-US" sz="2400" dirty="0" err="1"/>
              <a:t>puente</a:t>
            </a:r>
            <a:r>
              <a:rPr lang="en-US" sz="2400" dirty="0"/>
              <a:t> de 230m de </a:t>
            </a:r>
            <a:r>
              <a:rPr lang="en-US" sz="2400" dirty="0" err="1"/>
              <a:t>longitud</a:t>
            </a:r>
            <a:r>
              <a:rPr lang="en-US" sz="2400" dirty="0"/>
              <a:t> </a:t>
            </a:r>
            <a:r>
              <a:rPr lang="en-US" sz="2400" dirty="0" err="1"/>
              <a:t>sobre</a:t>
            </a:r>
            <a:r>
              <a:rPr lang="en-US" sz="2400" dirty="0"/>
              <a:t> el Haynes Inlet Slough </a:t>
            </a:r>
            <a:r>
              <a:rPr lang="en-US" sz="2400" dirty="0" err="1"/>
              <a:t>está</a:t>
            </a:r>
            <a:r>
              <a:rPr lang="en-US" sz="2400" dirty="0"/>
              <a:t> </a:t>
            </a:r>
            <a:r>
              <a:rPr lang="en-US" sz="2400" dirty="0" err="1"/>
              <a:t>diseñado</a:t>
            </a:r>
            <a:r>
              <a:rPr lang="en-US" sz="2400" dirty="0"/>
              <a:t> para </a:t>
            </a:r>
            <a:r>
              <a:rPr lang="en-US" sz="2400" dirty="0" err="1"/>
              <a:t>una</a:t>
            </a:r>
            <a:r>
              <a:rPr lang="en-US" sz="2400" dirty="0"/>
              <a:t> </a:t>
            </a:r>
            <a:r>
              <a:rPr lang="en-US" sz="2400" dirty="0" err="1"/>
              <a:t>vida</a:t>
            </a:r>
            <a:r>
              <a:rPr lang="en-US" sz="2400" dirty="0"/>
              <a:t> </a:t>
            </a:r>
            <a:r>
              <a:rPr lang="en-US" sz="2400" dirty="0" err="1"/>
              <a:t>util</a:t>
            </a:r>
            <a:r>
              <a:rPr lang="en-US" sz="2400" dirty="0"/>
              <a:t> sin </a:t>
            </a:r>
            <a:r>
              <a:rPr lang="en-US" sz="2400" dirty="0" err="1"/>
              <a:t>mantenimiento</a:t>
            </a:r>
            <a:r>
              <a:rPr lang="en-US" sz="2400" dirty="0"/>
              <a:t> de </a:t>
            </a:r>
            <a:r>
              <a:rPr lang="en-US" sz="2400" dirty="0" err="1"/>
              <a:t>más</a:t>
            </a:r>
            <a:r>
              <a:rPr lang="en-US" sz="2400" dirty="0"/>
              <a:t> de 120 </a:t>
            </a:r>
            <a:r>
              <a:rPr lang="en-US" sz="2400" dirty="0" err="1"/>
              <a:t>años</a:t>
            </a:r>
            <a:r>
              <a:rPr lang="en-US" sz="2400" dirty="0"/>
              <a:t>.</a:t>
            </a:r>
          </a:p>
          <a:p>
            <a:pPr marL="0" indent="0" algn="just">
              <a:buNone/>
            </a:pPr>
            <a:endParaRPr lang="en-US" sz="2400" dirty="0"/>
          </a:p>
          <a:p>
            <a:pPr marL="0" indent="0" algn="just">
              <a:buNone/>
            </a:pPr>
            <a:r>
              <a:rPr lang="en-US" sz="2400" dirty="0" err="1"/>
              <a:t>Pese</a:t>
            </a:r>
            <a:r>
              <a:rPr lang="en-US" sz="2400" dirty="0"/>
              <a:t> a que el </a:t>
            </a:r>
            <a:r>
              <a:rPr lang="en-US" sz="2400" dirty="0" err="1"/>
              <a:t>acero</a:t>
            </a:r>
            <a:r>
              <a:rPr lang="en-US" sz="2400" dirty="0"/>
              <a:t> </a:t>
            </a:r>
            <a:r>
              <a:rPr lang="en-US" sz="2400" dirty="0" err="1"/>
              <a:t>inoxidable</a:t>
            </a:r>
            <a:r>
              <a:rPr lang="en-US" sz="2400" dirty="0"/>
              <a:t> </a:t>
            </a:r>
            <a:r>
              <a:rPr lang="en-US" sz="2400" dirty="0" err="1"/>
              <a:t>es</a:t>
            </a:r>
            <a:r>
              <a:rPr lang="en-US" sz="2400" dirty="0"/>
              <a:t> </a:t>
            </a:r>
            <a:r>
              <a:rPr lang="en-US" sz="2400" dirty="0" err="1"/>
              <a:t>considerablemente</a:t>
            </a:r>
            <a:r>
              <a:rPr lang="en-US" sz="2400" dirty="0"/>
              <a:t> </a:t>
            </a:r>
            <a:r>
              <a:rPr lang="en-US" sz="2400" dirty="0" err="1"/>
              <a:t>más</a:t>
            </a:r>
            <a:r>
              <a:rPr lang="en-US" sz="2400" dirty="0"/>
              <a:t> </a:t>
            </a:r>
            <a:r>
              <a:rPr lang="en-US" sz="2400" dirty="0" err="1"/>
              <a:t>caro</a:t>
            </a:r>
            <a:r>
              <a:rPr lang="en-US" sz="2400" dirty="0"/>
              <a:t> que el </a:t>
            </a:r>
            <a:r>
              <a:rPr lang="en-US" sz="2400" dirty="0" err="1"/>
              <a:t>acero</a:t>
            </a:r>
            <a:r>
              <a:rPr lang="en-US" sz="2400" dirty="0"/>
              <a:t> al </a:t>
            </a:r>
            <a:r>
              <a:rPr lang="en-US" sz="2400" dirty="0" err="1"/>
              <a:t>carbono</a:t>
            </a:r>
            <a:r>
              <a:rPr lang="en-US" sz="2400" dirty="0"/>
              <a:t>, el </a:t>
            </a:r>
            <a:r>
              <a:rPr lang="en-US" sz="2400" dirty="0" err="1"/>
              <a:t>análisis</a:t>
            </a:r>
            <a:r>
              <a:rPr lang="en-US" sz="2400" dirty="0"/>
              <a:t> del </a:t>
            </a:r>
            <a:r>
              <a:rPr lang="en-US" sz="2400" dirty="0" err="1"/>
              <a:t>ciclo</a:t>
            </a:r>
            <a:r>
              <a:rPr lang="en-US" sz="2400" dirty="0"/>
              <a:t> de </a:t>
            </a:r>
            <a:r>
              <a:rPr lang="en-US" sz="2400" dirty="0" err="1"/>
              <a:t>vida</a:t>
            </a:r>
            <a:r>
              <a:rPr lang="en-US" sz="2400" dirty="0"/>
              <a:t> de la </a:t>
            </a:r>
            <a:r>
              <a:rPr lang="en-US" sz="2400" dirty="0" err="1"/>
              <a:t>estructura</a:t>
            </a:r>
            <a:r>
              <a:rPr lang="en-US" sz="2400" dirty="0"/>
              <a:t> </a:t>
            </a:r>
            <a:r>
              <a:rPr lang="en-US" sz="2400" dirty="0" err="1"/>
              <a:t>nos</a:t>
            </a:r>
            <a:r>
              <a:rPr lang="en-US" sz="2400" dirty="0"/>
              <a:t> </a:t>
            </a:r>
            <a:r>
              <a:rPr lang="en-US" sz="2400" dirty="0" err="1"/>
              <a:t>indica</a:t>
            </a:r>
            <a:r>
              <a:rPr lang="en-US" sz="2400" dirty="0"/>
              <a:t> que a la </a:t>
            </a:r>
            <a:r>
              <a:rPr lang="en-US" sz="2400" dirty="0" err="1"/>
              <a:t>larga</a:t>
            </a:r>
            <a:r>
              <a:rPr lang="en-US" sz="2400" dirty="0"/>
              <a:t> </a:t>
            </a:r>
            <a:r>
              <a:rPr lang="en-US" sz="2400" dirty="0" err="1"/>
              <a:t>acaba</a:t>
            </a:r>
            <a:r>
              <a:rPr lang="en-US" sz="2400" dirty="0"/>
              <a:t> </a:t>
            </a:r>
            <a:r>
              <a:rPr lang="en-US" sz="2400" dirty="0" err="1"/>
              <a:t>siendo</a:t>
            </a:r>
            <a:r>
              <a:rPr lang="en-US" sz="2400" dirty="0"/>
              <a:t> un </a:t>
            </a:r>
            <a:r>
              <a:rPr lang="en-US" sz="2400" dirty="0" err="1"/>
              <a:t>coste</a:t>
            </a:r>
            <a:r>
              <a:rPr lang="en-US" sz="2400" dirty="0"/>
              <a:t> </a:t>
            </a:r>
            <a:r>
              <a:rPr lang="en-US" sz="2400" dirty="0" err="1"/>
              <a:t>menor</a:t>
            </a:r>
            <a:r>
              <a:rPr lang="en-US" sz="2400" dirty="0"/>
              <a:t> que </a:t>
            </a:r>
            <a:r>
              <a:rPr lang="en-US" sz="2400" dirty="0" err="1"/>
              <a:t>optar</a:t>
            </a:r>
            <a:r>
              <a:rPr lang="en-US" sz="2400" dirty="0"/>
              <a:t> </a:t>
            </a:r>
            <a:r>
              <a:rPr lang="en-US" sz="2400" dirty="0" err="1"/>
              <a:t>por</a:t>
            </a:r>
            <a:r>
              <a:rPr lang="en-US" sz="2400" dirty="0"/>
              <a:t> un </a:t>
            </a:r>
            <a:r>
              <a:rPr lang="en-US" sz="2400" dirty="0" err="1"/>
              <a:t>acero</a:t>
            </a:r>
            <a:r>
              <a:rPr lang="en-US" sz="2400" dirty="0"/>
              <a:t> </a:t>
            </a:r>
            <a:r>
              <a:rPr lang="en-US" sz="2400" dirty="0" err="1"/>
              <a:t>más</a:t>
            </a:r>
            <a:r>
              <a:rPr lang="en-US" sz="2400" dirty="0"/>
              <a:t> </a:t>
            </a:r>
            <a:r>
              <a:rPr lang="en-US" sz="2400" dirty="0" err="1"/>
              <a:t>barato</a:t>
            </a:r>
            <a:r>
              <a:rPr lang="en-US" sz="2400" dirty="0"/>
              <a:t> y </a:t>
            </a:r>
            <a:r>
              <a:rPr lang="en-US" sz="2400" dirty="0" err="1"/>
              <a:t>sucesivos</a:t>
            </a:r>
            <a:r>
              <a:rPr lang="en-US" sz="2400" dirty="0"/>
              <a:t> </a:t>
            </a:r>
            <a:r>
              <a:rPr lang="en-US" sz="2400" dirty="0" err="1"/>
              <a:t>mantenimientos</a:t>
            </a:r>
            <a:r>
              <a:rPr lang="en-US" sz="2400" dirty="0"/>
              <a:t>.</a:t>
            </a:r>
            <a:endParaRPr lang="fr-FR" sz="2400" dirty="0"/>
          </a:p>
        </p:txBody>
      </p:sp>
      <p:pic>
        <p:nvPicPr>
          <p:cNvPr id="9" name="Picture 6"/>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rcRect/>
          <a:stretch>
            <a:fillRect/>
          </a:stretch>
        </p:blipFill>
        <p:spPr>
          <a:xfrm>
            <a:off x="4648200" y="1600200"/>
            <a:ext cx="4038600" cy="3028950"/>
          </a:xfrm>
          <a:ln>
            <a:solidFill>
              <a:schemeClr val="tx1"/>
            </a:solidFill>
          </a:ln>
        </p:spPr>
      </p:pic>
      <p:sp>
        <p:nvSpPr>
          <p:cNvPr id="4" name="AutoShape 2" descr="Haynes Inlet Brid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5" descr="http://files1.structurae.de/files/photos/3115/haynes_inlet_bridge_8_2_09_003.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solidFill>
                <a:srgbClr val="0070C0"/>
              </a:solidFill>
            </a:endParaRPr>
          </a:p>
        </p:txBody>
      </p:sp>
    </p:spTree>
    <p:extLst>
      <p:ext uri="{BB962C8B-B14F-4D97-AF65-F5344CB8AC3E}">
        <p14:creationId xmlns:p14="http://schemas.microsoft.com/office/powerpoint/2010/main" val="365822828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01" name="Rectangle 25"/>
          <p:cNvSpPr>
            <a:spLocks noChangeArrowheads="1"/>
          </p:cNvSpPr>
          <p:nvPr/>
        </p:nvSpPr>
        <p:spPr bwMode="auto">
          <a:xfrm>
            <a:off x="3311525" y="2239963"/>
            <a:ext cx="5327650" cy="161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rIns="0" bIns="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5818" name="Rectangle 42"/>
          <p:cNvSpPr>
            <a:spLocks noChangeArrowheads="1"/>
          </p:cNvSpPr>
          <p:nvPr/>
        </p:nvSpPr>
        <p:spPr bwMode="auto">
          <a:xfrm>
            <a:off x="3311525" y="2239963"/>
            <a:ext cx="5327650" cy="161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rIns="0" bIns="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 name="Title 1"/>
          <p:cNvSpPr>
            <a:spLocks noGrp="1"/>
          </p:cNvSpPr>
          <p:nvPr>
            <p:ph type="ctrTitle"/>
          </p:nvPr>
        </p:nvSpPr>
        <p:spPr/>
        <p:txBody>
          <a:bodyPr>
            <a:normAutofit fontScale="90000"/>
          </a:bodyPr>
          <a:lstStyle/>
          <a:p>
            <a:r>
              <a:rPr lang="es-ES" dirty="0"/>
              <a:t>¡Muchas gracias!</a:t>
            </a:r>
            <a:br>
              <a:rPr lang="es-ES" dirty="0"/>
            </a:br>
            <a:br>
              <a:rPr lang="es-ES" dirty="0"/>
            </a:br>
            <a:r>
              <a:rPr lang="es-ES" sz="2667" dirty="0" err="1"/>
              <a:t>Barbara</a:t>
            </a:r>
            <a:r>
              <a:rPr lang="es-ES" sz="2667" dirty="0"/>
              <a:t> </a:t>
            </a:r>
            <a:r>
              <a:rPr lang="es-ES" sz="2667" dirty="0" err="1"/>
              <a:t>Rossi</a:t>
            </a:r>
            <a:r>
              <a:rPr lang="es-ES" sz="2667" dirty="0"/>
              <a:t> – </a:t>
            </a:r>
            <a:r>
              <a:rPr lang="es-ES" sz="2667" dirty="0">
                <a:hlinkClick r:id="rId3"/>
              </a:rPr>
              <a:t>barbara.rossi@kuleuven.be</a:t>
            </a:r>
            <a:r>
              <a:rPr lang="es-ES" sz="2667" dirty="0"/>
              <a:t> </a:t>
            </a:r>
            <a:br>
              <a:rPr lang="es-ES" sz="2667" dirty="0"/>
            </a:br>
            <a:r>
              <a:rPr lang="es-ES" sz="2667" dirty="0"/>
              <a:t>Maarten </a:t>
            </a:r>
            <a:r>
              <a:rPr lang="es-ES" sz="2667" dirty="0" err="1"/>
              <a:t>Fortan</a:t>
            </a:r>
            <a:r>
              <a:rPr lang="es-ES" sz="2667" dirty="0"/>
              <a:t> – </a:t>
            </a:r>
            <a:r>
              <a:rPr lang="es-ES" sz="2667" dirty="0">
                <a:hlinkClick r:id="rId4"/>
              </a:rPr>
              <a:t>maarten.fortan@kuleuven.be</a:t>
            </a:r>
            <a:r>
              <a:rPr lang="es-ES" sz="2667" dirty="0"/>
              <a:t> </a:t>
            </a:r>
          </a:p>
        </p:txBody>
      </p:sp>
      <p:sp>
        <p:nvSpPr>
          <p:cNvPr id="4" name="Slide Number Placeholder 3"/>
          <p:cNvSpPr>
            <a:spLocks noGrp="1"/>
          </p:cNvSpPr>
          <p:nvPr>
            <p:ph type="sldNum" sz="quarter" idx="12"/>
          </p:nvPr>
        </p:nvSpPr>
        <p:spPr>
          <a:xfrm>
            <a:off x="8793238" y="6597352"/>
            <a:ext cx="4232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77030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71600" y="4865712"/>
            <a:ext cx="5486400" cy="566738"/>
          </a:xfrm>
        </p:spPr>
        <p:txBody>
          <a:bodyPr>
            <a:normAutofit fontScale="90000"/>
          </a:bodyPr>
          <a:lstStyle/>
          <a:p>
            <a:r>
              <a:rPr lang="en-US" dirty="0"/>
              <a:t>Puente Hong Kong- Zhuhai- Macau</a:t>
            </a:r>
            <a:r>
              <a:rPr lang="en-US" baseline="50000" dirty="0"/>
              <a:t>9</a:t>
            </a:r>
            <a:br>
              <a:rPr lang="en-US" dirty="0"/>
            </a:br>
            <a:r>
              <a:rPr lang="en-US" dirty="0"/>
              <a:t>(La </a:t>
            </a:r>
            <a:r>
              <a:rPr lang="en-US" dirty="0" err="1"/>
              <a:t>construcción</a:t>
            </a:r>
            <a:r>
              <a:rPr lang="en-US" dirty="0"/>
              <a:t> </a:t>
            </a:r>
            <a:r>
              <a:rPr lang="en-US" dirty="0" err="1"/>
              <a:t>empieza</a:t>
            </a:r>
            <a:r>
              <a:rPr lang="en-US" dirty="0"/>
              <a:t> </a:t>
            </a:r>
            <a:r>
              <a:rPr lang="en-US" dirty="0" err="1"/>
              <a:t>en</a:t>
            </a:r>
            <a:r>
              <a:rPr lang="en-US" dirty="0"/>
              <a:t> 2009 y se </a:t>
            </a:r>
            <a:r>
              <a:rPr lang="en-US" dirty="0" err="1"/>
              <a:t>completará</a:t>
            </a:r>
            <a:r>
              <a:rPr lang="en-US" dirty="0"/>
              <a:t> entre 2017-2018)</a:t>
            </a:r>
            <a:endParaRPr lang="fr-FR" dirty="0"/>
          </a:p>
        </p:txBody>
      </p:sp>
      <p:sp>
        <p:nvSpPr>
          <p:cNvPr id="7" name="Text Placeholder 6"/>
          <p:cNvSpPr>
            <a:spLocks noGrp="1"/>
          </p:cNvSpPr>
          <p:nvPr>
            <p:ph type="body" sz="half" idx="2"/>
          </p:nvPr>
        </p:nvSpPr>
        <p:spPr>
          <a:xfrm>
            <a:off x="971600" y="5432450"/>
            <a:ext cx="7128792" cy="1236910"/>
          </a:xfrm>
        </p:spPr>
        <p:txBody>
          <a:bodyPr>
            <a:normAutofit/>
          </a:bodyPr>
          <a:lstStyle/>
          <a:p>
            <a:pPr algn="just"/>
            <a:r>
              <a:rPr lang="en-US" dirty="0"/>
              <a:t>El </a:t>
            </a:r>
            <a:r>
              <a:rPr lang="en-US" dirty="0" err="1"/>
              <a:t>prestigioso</a:t>
            </a:r>
            <a:r>
              <a:rPr lang="en-US" dirty="0"/>
              <a:t> </a:t>
            </a:r>
            <a:r>
              <a:rPr lang="en-US" dirty="0" err="1"/>
              <a:t>proyecto</a:t>
            </a:r>
            <a:r>
              <a:rPr lang="en-US" dirty="0"/>
              <a:t> del </a:t>
            </a:r>
            <a:r>
              <a:rPr lang="en-US" dirty="0" err="1"/>
              <a:t>puente</a:t>
            </a:r>
            <a:r>
              <a:rPr lang="en-US" dirty="0"/>
              <a:t> Hong Kong- Zhuhai- Macau </a:t>
            </a:r>
            <a:r>
              <a:rPr lang="en-US" dirty="0" err="1"/>
              <a:t>es</a:t>
            </a:r>
            <a:r>
              <a:rPr lang="en-US" dirty="0"/>
              <a:t> </a:t>
            </a:r>
            <a:r>
              <a:rPr lang="en-US" dirty="0" err="1"/>
              <a:t>uno</a:t>
            </a:r>
            <a:r>
              <a:rPr lang="en-US" dirty="0"/>
              <a:t> de </a:t>
            </a:r>
            <a:r>
              <a:rPr lang="en-US" dirty="0" err="1"/>
              <a:t>los</a:t>
            </a:r>
            <a:r>
              <a:rPr lang="en-US" dirty="0"/>
              <a:t> </a:t>
            </a:r>
            <a:r>
              <a:rPr lang="en-US" dirty="0" err="1"/>
              <a:t>mayores</a:t>
            </a:r>
            <a:r>
              <a:rPr lang="en-US" dirty="0"/>
              <a:t> del </a:t>
            </a:r>
            <a:r>
              <a:rPr lang="en-US" dirty="0" err="1"/>
              <a:t>mundo</a:t>
            </a:r>
            <a:r>
              <a:rPr lang="en-US" dirty="0"/>
              <a:t>. El </a:t>
            </a:r>
            <a:r>
              <a:rPr lang="en-US" dirty="0" err="1"/>
              <a:t>tiempo</a:t>
            </a:r>
            <a:r>
              <a:rPr lang="en-US" dirty="0"/>
              <a:t> de </a:t>
            </a:r>
            <a:r>
              <a:rPr lang="en-US" dirty="0" err="1"/>
              <a:t>vida</a:t>
            </a:r>
            <a:r>
              <a:rPr lang="en-US" dirty="0"/>
              <a:t> </a:t>
            </a:r>
            <a:r>
              <a:rPr lang="en-US" dirty="0" err="1"/>
              <a:t>util</a:t>
            </a:r>
            <a:r>
              <a:rPr lang="en-US" dirty="0"/>
              <a:t> </a:t>
            </a:r>
            <a:r>
              <a:rPr lang="en-US" dirty="0" err="1"/>
              <a:t>requerido</a:t>
            </a:r>
            <a:r>
              <a:rPr lang="en-US" dirty="0"/>
              <a:t> sin </a:t>
            </a:r>
            <a:r>
              <a:rPr lang="en-US" dirty="0" err="1"/>
              <a:t>necesidad</a:t>
            </a:r>
            <a:r>
              <a:rPr lang="en-US" dirty="0"/>
              <a:t> de </a:t>
            </a:r>
            <a:r>
              <a:rPr lang="en-US" dirty="0" err="1"/>
              <a:t>mantenimiento</a:t>
            </a:r>
            <a:r>
              <a:rPr lang="en-US" dirty="0"/>
              <a:t> </a:t>
            </a:r>
            <a:r>
              <a:rPr lang="en-US" dirty="0" err="1"/>
              <a:t>es</a:t>
            </a:r>
            <a:r>
              <a:rPr lang="en-US" dirty="0"/>
              <a:t> de 120 </a:t>
            </a:r>
            <a:r>
              <a:rPr lang="en-US" dirty="0" err="1"/>
              <a:t>años</a:t>
            </a:r>
            <a:r>
              <a:rPr lang="en-US" dirty="0"/>
              <a:t>. </a:t>
            </a:r>
            <a:r>
              <a:rPr lang="en-US" dirty="0" err="1"/>
              <a:t>Por</a:t>
            </a:r>
            <a:r>
              <a:rPr lang="en-US" dirty="0"/>
              <a:t> lo </a:t>
            </a:r>
            <a:r>
              <a:rPr lang="en-US" dirty="0" err="1"/>
              <a:t>tanto</a:t>
            </a:r>
            <a:r>
              <a:rPr lang="en-US" dirty="0"/>
              <a:t>, se </a:t>
            </a:r>
            <a:r>
              <a:rPr lang="en-US" dirty="0" err="1"/>
              <a:t>hizo</a:t>
            </a:r>
            <a:r>
              <a:rPr lang="en-US" dirty="0"/>
              <a:t> </a:t>
            </a:r>
            <a:r>
              <a:rPr lang="en-US" dirty="0" err="1"/>
              <a:t>necesaria</a:t>
            </a:r>
            <a:r>
              <a:rPr lang="en-US" dirty="0"/>
              <a:t> la </a:t>
            </a:r>
            <a:r>
              <a:rPr lang="en-US" dirty="0" err="1"/>
              <a:t>prescripcion</a:t>
            </a:r>
            <a:r>
              <a:rPr lang="en-US" dirty="0"/>
              <a:t> de </a:t>
            </a:r>
            <a:r>
              <a:rPr lang="en-US" dirty="0" err="1"/>
              <a:t>corrugado</a:t>
            </a:r>
            <a:r>
              <a:rPr lang="en-US" dirty="0"/>
              <a:t> de </a:t>
            </a:r>
            <a:r>
              <a:rPr lang="en-US" dirty="0" err="1"/>
              <a:t>acero</a:t>
            </a:r>
            <a:r>
              <a:rPr lang="en-US" dirty="0"/>
              <a:t> </a:t>
            </a:r>
            <a:r>
              <a:rPr lang="en-US" dirty="0" err="1"/>
              <a:t>inoxidable</a:t>
            </a:r>
            <a:r>
              <a:rPr lang="en-US" dirty="0"/>
              <a:t> </a:t>
            </a:r>
            <a:r>
              <a:rPr lang="en-US" dirty="0" err="1"/>
              <a:t>en</a:t>
            </a:r>
            <a:r>
              <a:rPr lang="en-US" dirty="0"/>
              <a:t> las zonas </a:t>
            </a:r>
            <a:r>
              <a:rPr lang="en-US" dirty="0" err="1"/>
              <a:t>críticas</a:t>
            </a:r>
            <a:r>
              <a:rPr lang="en-US" dirty="0"/>
              <a:t> de la </a:t>
            </a:r>
            <a:r>
              <a:rPr lang="en-US" dirty="0" err="1"/>
              <a:t>estructura</a:t>
            </a:r>
            <a:r>
              <a:rPr lang="en-US" dirty="0"/>
              <a:t>, </a:t>
            </a:r>
            <a:r>
              <a:rPr lang="en-US" dirty="0" err="1"/>
              <a:t>especialmente</a:t>
            </a:r>
            <a:r>
              <a:rPr lang="en-US" dirty="0"/>
              <a:t> </a:t>
            </a:r>
            <a:r>
              <a:rPr lang="en-US" dirty="0" err="1"/>
              <a:t>en</a:t>
            </a:r>
            <a:r>
              <a:rPr lang="en-US" dirty="0"/>
              <a:t> las zonas de </a:t>
            </a:r>
            <a:r>
              <a:rPr lang="en-US" dirty="0" err="1"/>
              <a:t>carrera</a:t>
            </a:r>
            <a:r>
              <a:rPr lang="en-US" dirty="0"/>
              <a:t> de </a:t>
            </a:r>
            <a:r>
              <a:rPr lang="en-US" dirty="0" err="1"/>
              <a:t>maeras</a:t>
            </a:r>
            <a:r>
              <a:rPr lang="en-US" dirty="0"/>
              <a:t>. </a:t>
            </a:r>
            <a:r>
              <a:rPr lang="en-US" dirty="0" err="1"/>
              <a:t>Cerca</a:t>
            </a:r>
            <a:r>
              <a:rPr lang="en-US" dirty="0"/>
              <a:t> de 15.000 </a:t>
            </a:r>
            <a:r>
              <a:rPr lang="en-US" dirty="0" err="1"/>
              <a:t>toneladas</a:t>
            </a:r>
            <a:r>
              <a:rPr lang="en-US" dirty="0"/>
              <a:t> de </a:t>
            </a:r>
            <a:r>
              <a:rPr lang="en-US" dirty="0" err="1"/>
              <a:t>corrugado</a:t>
            </a:r>
            <a:r>
              <a:rPr lang="en-US" dirty="0"/>
              <a:t> </a:t>
            </a:r>
            <a:r>
              <a:rPr lang="en-US" dirty="0" err="1"/>
              <a:t>inoxidable</a:t>
            </a:r>
            <a:r>
              <a:rPr lang="en-US" dirty="0"/>
              <a:t> </a:t>
            </a:r>
            <a:r>
              <a:rPr lang="en-US" dirty="0" err="1"/>
              <a:t>serán</a:t>
            </a:r>
            <a:r>
              <a:rPr lang="en-US" dirty="0"/>
              <a:t> </a:t>
            </a:r>
            <a:r>
              <a:rPr lang="en-US" dirty="0" err="1"/>
              <a:t>instaladas</a:t>
            </a:r>
            <a:r>
              <a:rPr lang="en-US" dirty="0"/>
              <a:t> </a:t>
            </a:r>
            <a:r>
              <a:rPr lang="en-US" dirty="0" err="1"/>
              <a:t>en</a:t>
            </a:r>
            <a:r>
              <a:rPr lang="en-US" dirty="0"/>
              <a:t> el </a:t>
            </a:r>
            <a:r>
              <a:rPr lang="en-US" dirty="0" err="1"/>
              <a:t>proyecto</a:t>
            </a:r>
            <a:r>
              <a:rPr lang="en-US" dirty="0"/>
              <a:t>. </a:t>
            </a:r>
            <a:endParaRPr lang="en-GB" dirty="0"/>
          </a:p>
        </p:txBody>
      </p:sp>
      <p:sp>
        <p:nvSpPr>
          <p:cNvPr id="6" name="AutoShape 2" descr="File:Hogg's Hollow Bridge.png"/>
          <p:cNvSpPr>
            <a:spLocks noChangeAspect="1" noChangeArrowheads="1"/>
          </p:cNvSpPr>
          <p:nvPr/>
        </p:nvSpPr>
        <p:spPr bwMode="auto">
          <a:xfrm>
            <a:off x="155575" y="-2743200"/>
            <a:ext cx="7620000" cy="571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056" y="188640"/>
            <a:ext cx="7041336" cy="42908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97043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4800600"/>
            <a:ext cx="5486400" cy="566738"/>
          </a:xfrm>
        </p:spPr>
        <p:txBody>
          <a:bodyPr>
            <a:normAutofit/>
          </a:bodyPr>
          <a:lstStyle/>
          <a:p>
            <a:r>
              <a:rPr lang="en-GB" dirty="0"/>
              <a:t>Puente </a:t>
            </a:r>
            <a:r>
              <a:rPr lang="en-GB" dirty="0" err="1"/>
              <a:t>Broadmeadow</a:t>
            </a:r>
            <a:r>
              <a:rPr lang="en-GB" dirty="0"/>
              <a:t> , Dublin, </a:t>
            </a:r>
            <a:r>
              <a:rPr lang="en-GB" dirty="0" err="1"/>
              <a:t>Irlanda</a:t>
            </a:r>
            <a:r>
              <a:rPr lang="en-GB" dirty="0"/>
              <a:t> (2003)</a:t>
            </a:r>
            <a:r>
              <a:rPr lang="en-GB" baseline="50000" dirty="0"/>
              <a:t>10</a:t>
            </a:r>
            <a:endParaRPr lang="fr-FR" baseline="50000" dirty="0"/>
          </a:p>
        </p:txBody>
      </p:sp>
      <p:sp>
        <p:nvSpPr>
          <p:cNvPr id="8" name="Picture Placeholder 7"/>
          <p:cNvSpPr>
            <a:spLocks noGrp="1"/>
          </p:cNvSpPr>
          <p:nvPr>
            <p:ph type="pic" idx="1"/>
          </p:nvPr>
        </p:nvSpPr>
        <p:spPr/>
      </p:sp>
      <p:sp>
        <p:nvSpPr>
          <p:cNvPr id="4" name="Content Placeholder 3"/>
          <p:cNvSpPr>
            <a:spLocks noGrp="1"/>
          </p:cNvSpPr>
          <p:nvPr>
            <p:ph type="body" sz="half" idx="2"/>
          </p:nvPr>
        </p:nvSpPr>
        <p:spPr>
          <a:xfrm>
            <a:off x="971600" y="5367338"/>
            <a:ext cx="7128792" cy="804862"/>
          </a:xfrm>
        </p:spPr>
        <p:txBody>
          <a:bodyPr/>
          <a:lstStyle/>
          <a:p>
            <a:pPr algn="just"/>
            <a:r>
              <a:rPr lang="fr-FR" dirty="0"/>
              <a:t>Se </a:t>
            </a:r>
            <a:r>
              <a:rPr lang="fr-FR" dirty="0" err="1"/>
              <a:t>trata</a:t>
            </a:r>
            <a:r>
              <a:rPr lang="fr-FR" dirty="0"/>
              <a:t> de </a:t>
            </a:r>
            <a:r>
              <a:rPr lang="fr-FR" dirty="0" err="1"/>
              <a:t>una</a:t>
            </a:r>
            <a:r>
              <a:rPr lang="fr-FR" dirty="0"/>
              <a:t> </a:t>
            </a:r>
            <a:r>
              <a:rPr lang="fr-FR" dirty="0" err="1"/>
              <a:t>nueva</a:t>
            </a:r>
            <a:r>
              <a:rPr lang="fr-FR" dirty="0"/>
              <a:t> </a:t>
            </a:r>
            <a:r>
              <a:rPr lang="fr-FR" dirty="0" err="1"/>
              <a:t>construcción</a:t>
            </a:r>
            <a:r>
              <a:rPr lang="fr-FR" dirty="0"/>
              <a:t> </a:t>
            </a:r>
            <a:r>
              <a:rPr lang="fr-FR" dirty="0" err="1"/>
              <a:t>construida</a:t>
            </a:r>
            <a:r>
              <a:rPr lang="fr-FR" dirty="0"/>
              <a:t> sobre el </a:t>
            </a:r>
            <a:r>
              <a:rPr lang="fr-FR" dirty="0" err="1"/>
              <a:t>estuario</a:t>
            </a:r>
            <a:r>
              <a:rPr lang="fr-FR" dirty="0"/>
              <a:t> con 150 </a:t>
            </a:r>
            <a:r>
              <a:rPr lang="fr-FR" dirty="0" err="1"/>
              <a:t>toneladas</a:t>
            </a:r>
            <a:r>
              <a:rPr lang="fr-FR" dirty="0"/>
              <a:t> de </a:t>
            </a:r>
            <a:r>
              <a:rPr lang="fr-FR" dirty="0" err="1"/>
              <a:t>corrugado</a:t>
            </a:r>
            <a:r>
              <a:rPr lang="fr-FR" dirty="0"/>
              <a:t> </a:t>
            </a:r>
            <a:r>
              <a:rPr lang="fr-FR" dirty="0" err="1"/>
              <a:t>inoxidable</a:t>
            </a:r>
            <a:r>
              <a:rPr lang="fr-FR" dirty="0"/>
              <a:t> </a:t>
            </a:r>
            <a:r>
              <a:rPr lang="fr-FR" dirty="0" err="1"/>
              <a:t>distribuidos</a:t>
            </a:r>
            <a:r>
              <a:rPr lang="fr-FR" dirty="0"/>
              <a:t> entre los </a:t>
            </a:r>
            <a:r>
              <a:rPr lang="fr-FR" dirty="0" err="1"/>
              <a:t>pilares</a:t>
            </a:r>
            <a:r>
              <a:rPr lang="fr-FR" dirty="0"/>
              <a:t> y </a:t>
            </a:r>
            <a:r>
              <a:rPr lang="fr-FR" dirty="0" err="1"/>
              <a:t>parapetos</a:t>
            </a:r>
            <a:r>
              <a:rPr lang="fr-FR" dirty="0"/>
              <a:t>.</a:t>
            </a:r>
          </a:p>
        </p:txBody>
      </p:sp>
      <p:pic>
        <p:nvPicPr>
          <p:cNvPr id="5" name="Picture 2"/>
          <p:cNvPicPr preferRelativeResize="0">
            <a:picLocks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58792" y="476672"/>
            <a:ext cx="7041600" cy="4291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54489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5827" y="144016"/>
            <a:ext cx="3252089" cy="980728"/>
          </a:xfrm>
        </p:spPr>
        <p:txBody>
          <a:bodyPr>
            <a:normAutofit/>
          </a:bodyPr>
          <a:lstStyle/>
          <a:p>
            <a:r>
              <a:rPr lang="fr-FR" sz="2800" dirty="0" err="1"/>
              <a:t>Reparación</a:t>
            </a:r>
            <a:r>
              <a:rPr lang="fr-FR" sz="2800" dirty="0"/>
              <a:t> </a:t>
            </a:r>
            <a:r>
              <a:rPr lang="fr-FR" sz="2800" dirty="0" err="1"/>
              <a:t>dique</a:t>
            </a:r>
            <a:r>
              <a:rPr lang="fr-FR" sz="2800" dirty="0"/>
              <a:t> en</a:t>
            </a:r>
            <a:br>
              <a:rPr lang="fr-FR" sz="2800" dirty="0"/>
            </a:br>
            <a:r>
              <a:rPr lang="fr-FR" sz="2800" dirty="0"/>
              <a:t>Bayonne, Francia</a:t>
            </a:r>
          </a:p>
        </p:txBody>
      </p:sp>
      <p:grpSp>
        <p:nvGrpSpPr>
          <p:cNvPr id="6" name="Group 5"/>
          <p:cNvGrpSpPr/>
          <p:nvPr/>
        </p:nvGrpSpPr>
        <p:grpSpPr>
          <a:xfrm>
            <a:off x="0" y="-175621"/>
            <a:ext cx="5292000" cy="2811817"/>
            <a:chOff x="-20761" y="-15207"/>
            <a:chExt cx="5292000" cy="2811817"/>
          </a:xfrm>
        </p:grpSpPr>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761" y="-15207"/>
              <a:ext cx="5292000" cy="25105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954334" y="2504222"/>
              <a:ext cx="1316905" cy="292388"/>
            </a:xfrm>
            <a:prstGeom prst="rect">
              <a:avLst/>
            </a:prstGeom>
            <a:noFill/>
          </p:spPr>
          <p:txBody>
            <a:bodyPr wrap="square" rtlCol="0">
              <a:spAutoFit/>
            </a:bodyPr>
            <a:lstStyle/>
            <a:p>
              <a:pPr algn="r"/>
              <a:r>
                <a:rPr lang="fr-FR" sz="1300" dirty="0"/>
                <a:t>Vista </a:t>
              </a:r>
              <a:r>
                <a:rPr lang="fr-FR" sz="1300" dirty="0" err="1"/>
                <a:t>aérea</a:t>
              </a:r>
              <a:endParaRPr lang="fr-FR" sz="1300" dirty="0"/>
            </a:p>
          </p:txBody>
        </p:sp>
      </p:grpSp>
      <p:pic>
        <p:nvPicPr>
          <p:cNvPr id="7" name="Picture 2" descr="D:\Mes docs\ISSF_Projects_under_way\Education to Stainless_Steels\Pictures\fissure dalle long.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3483731"/>
            <a:ext cx="4536000" cy="34016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4" descr="D:\Mes docs\ISSF_Projects_under_way\Education to Stainless_Steels\Pictures\DN Photo 1966.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656795" y="4586574"/>
            <a:ext cx="3256445" cy="2271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52120" y="1268760"/>
            <a:ext cx="3261121" cy="3077766"/>
          </a:xfrm>
          <a:prstGeom prst="rect">
            <a:avLst/>
          </a:prstGeom>
          <a:noFill/>
        </p:spPr>
        <p:txBody>
          <a:bodyPr wrap="square" rtlCol="0">
            <a:spAutoFit/>
          </a:bodyPr>
          <a:lstStyle/>
          <a:p>
            <a:pPr marL="72000" lvl="1" algn="just"/>
            <a:r>
              <a:rPr lang="fr-FR" sz="1600" dirty="0"/>
              <a:t>El </a:t>
            </a:r>
            <a:r>
              <a:rPr lang="fr-FR" sz="1600" dirty="0" err="1"/>
              <a:t>dique</a:t>
            </a:r>
            <a:r>
              <a:rPr lang="fr-FR" sz="1600" dirty="0"/>
              <a:t> </a:t>
            </a:r>
            <a:r>
              <a:rPr lang="fr-FR" sz="1600" dirty="0" err="1"/>
              <a:t>fué</a:t>
            </a:r>
            <a:r>
              <a:rPr lang="fr-FR" sz="1600" dirty="0"/>
              <a:t> </a:t>
            </a:r>
            <a:r>
              <a:rPr lang="fr-FR" sz="1600" dirty="0" err="1"/>
              <a:t>edificado</a:t>
            </a:r>
            <a:r>
              <a:rPr lang="fr-FR" sz="1600" dirty="0"/>
              <a:t> en 1960 para </a:t>
            </a:r>
            <a:r>
              <a:rPr lang="fr-FR" sz="1600" dirty="0" err="1"/>
              <a:t>proteger</a:t>
            </a:r>
            <a:r>
              <a:rPr lang="fr-FR" sz="1600" dirty="0"/>
              <a:t> la </a:t>
            </a:r>
            <a:r>
              <a:rPr lang="fr-FR" sz="1600" dirty="0" err="1"/>
              <a:t>entrada</a:t>
            </a:r>
            <a:r>
              <a:rPr lang="fr-FR" sz="1600" dirty="0"/>
              <a:t> al </a:t>
            </a:r>
            <a:r>
              <a:rPr lang="fr-FR" sz="1600" dirty="0" err="1"/>
              <a:t>puerto</a:t>
            </a:r>
            <a:endParaRPr lang="fr-FR" sz="1600" dirty="0"/>
          </a:p>
          <a:p>
            <a:pPr marL="72000" lvl="1" algn="just"/>
            <a:endParaRPr lang="fr-FR" sz="1600" dirty="0"/>
          </a:p>
          <a:p>
            <a:pPr marL="72000" lvl="1" algn="just"/>
            <a:r>
              <a:rPr lang="fr-FR" sz="1600" dirty="0"/>
              <a:t>El </a:t>
            </a:r>
            <a:r>
              <a:rPr lang="fr-FR" sz="1600" dirty="0" err="1"/>
              <a:t>lado</a:t>
            </a:r>
            <a:r>
              <a:rPr lang="fr-FR" sz="1600" dirty="0"/>
              <a:t> que da al </a:t>
            </a:r>
            <a:r>
              <a:rPr lang="fr-FR" sz="1600" dirty="0" err="1"/>
              <a:t>océano</a:t>
            </a:r>
            <a:r>
              <a:rPr lang="fr-FR" sz="1600" dirty="0"/>
              <a:t> es </a:t>
            </a:r>
            <a:r>
              <a:rPr lang="fr-FR" sz="1600" dirty="0" err="1"/>
              <a:t>mayor</a:t>
            </a:r>
            <a:r>
              <a:rPr lang="fr-FR" sz="1600" dirty="0"/>
              <a:t> y </a:t>
            </a:r>
            <a:r>
              <a:rPr lang="fr-FR" sz="1600" dirty="0" err="1"/>
              <a:t>está</a:t>
            </a:r>
            <a:r>
              <a:rPr lang="fr-FR" sz="1600" dirty="0"/>
              <a:t> </a:t>
            </a:r>
            <a:r>
              <a:rPr lang="fr-FR" sz="1600" dirty="0" err="1"/>
              <a:t>protegido</a:t>
            </a:r>
            <a:r>
              <a:rPr lang="fr-FR" sz="1600" dirty="0"/>
              <a:t> </a:t>
            </a:r>
            <a:r>
              <a:rPr lang="fr-FR" sz="1600" dirty="0" err="1"/>
              <a:t>por</a:t>
            </a:r>
            <a:r>
              <a:rPr lang="fr-FR" sz="1600" dirty="0"/>
              <a:t> bloques de 40 tons que </a:t>
            </a:r>
            <a:r>
              <a:rPr lang="fr-FR" sz="1600" dirty="0" err="1"/>
              <a:t>deben</a:t>
            </a:r>
            <a:r>
              <a:rPr lang="fr-FR" sz="1600" dirty="0"/>
              <a:t> </a:t>
            </a:r>
            <a:r>
              <a:rPr lang="fr-FR" sz="1600" dirty="0" err="1"/>
              <a:t>ser</a:t>
            </a:r>
            <a:r>
              <a:rPr lang="fr-FR" sz="1600" dirty="0"/>
              <a:t> </a:t>
            </a:r>
            <a:r>
              <a:rPr lang="fr-FR" sz="1600" dirty="0" err="1"/>
              <a:t>reemplazados</a:t>
            </a:r>
            <a:r>
              <a:rPr lang="fr-FR" sz="1600" dirty="0"/>
              <a:t> a </a:t>
            </a:r>
            <a:r>
              <a:rPr lang="fr-FR" sz="1600" dirty="0" err="1"/>
              <a:t>medida</a:t>
            </a:r>
            <a:r>
              <a:rPr lang="fr-FR" sz="1600" dirty="0"/>
              <a:t> que las </a:t>
            </a:r>
            <a:r>
              <a:rPr lang="fr-FR" sz="1600" dirty="0" err="1"/>
              <a:t>tormentas</a:t>
            </a:r>
            <a:r>
              <a:rPr lang="fr-FR" sz="1600" dirty="0"/>
              <a:t> los van </a:t>
            </a:r>
            <a:r>
              <a:rPr lang="fr-FR" sz="1600" dirty="0" err="1"/>
              <a:t>desgastando</a:t>
            </a:r>
            <a:endParaRPr lang="fr-FR" sz="1600" dirty="0"/>
          </a:p>
          <a:p>
            <a:pPr marL="72000" lvl="1" algn="just"/>
            <a:endParaRPr lang="fr-FR" dirty="0"/>
          </a:p>
          <a:p>
            <a:pPr marL="72000" lvl="1" algn="just"/>
            <a:r>
              <a:rPr lang="fr-FR" sz="1600" dirty="0"/>
              <a:t>En el </a:t>
            </a:r>
            <a:r>
              <a:rPr lang="fr-FR" sz="1600" dirty="0" err="1"/>
              <a:t>lado</a:t>
            </a:r>
            <a:r>
              <a:rPr lang="fr-FR" sz="1600" dirty="0"/>
              <a:t> </a:t>
            </a:r>
            <a:r>
              <a:rPr lang="fr-FR" sz="1600" dirty="0" err="1"/>
              <a:t>del</a:t>
            </a:r>
            <a:r>
              <a:rPr lang="fr-FR" sz="1600" dirty="0"/>
              <a:t> río, </a:t>
            </a:r>
            <a:r>
              <a:rPr lang="fr-FR" sz="1600" dirty="0" err="1"/>
              <a:t>una</a:t>
            </a:r>
            <a:r>
              <a:rPr lang="fr-FR" sz="1600" dirty="0"/>
              <a:t> </a:t>
            </a:r>
            <a:r>
              <a:rPr lang="fr-FR" sz="1600" dirty="0" err="1"/>
              <a:t>plataforma</a:t>
            </a:r>
            <a:r>
              <a:rPr lang="fr-FR" sz="1600" dirty="0"/>
              <a:t> de 7m de </a:t>
            </a:r>
            <a:r>
              <a:rPr lang="fr-FR" sz="1600" dirty="0" err="1"/>
              <a:t>ancho</a:t>
            </a:r>
            <a:r>
              <a:rPr lang="fr-FR" sz="1600" dirty="0"/>
              <a:t> </a:t>
            </a:r>
            <a:r>
              <a:rPr lang="fr-FR" sz="1600" dirty="0" err="1"/>
              <a:t>permite</a:t>
            </a:r>
            <a:r>
              <a:rPr lang="fr-FR" sz="1600" dirty="0"/>
              <a:t> a las </a:t>
            </a:r>
            <a:r>
              <a:rPr lang="fr-FR" sz="1600" dirty="0" err="1"/>
              <a:t>grúas</a:t>
            </a:r>
            <a:r>
              <a:rPr lang="fr-FR" sz="1600" dirty="0"/>
              <a:t> </a:t>
            </a:r>
            <a:r>
              <a:rPr lang="fr-FR" sz="1600" dirty="0" err="1"/>
              <a:t>reponer</a:t>
            </a:r>
            <a:r>
              <a:rPr lang="fr-FR" sz="1600" dirty="0"/>
              <a:t> los bloques</a:t>
            </a:r>
          </a:p>
        </p:txBody>
      </p:sp>
      <p:sp>
        <p:nvSpPr>
          <p:cNvPr id="10" name="TextBox 9"/>
          <p:cNvSpPr txBox="1"/>
          <p:nvPr/>
        </p:nvSpPr>
        <p:spPr>
          <a:xfrm>
            <a:off x="0" y="3068960"/>
            <a:ext cx="4332294" cy="292388"/>
          </a:xfrm>
          <a:prstGeom prst="rect">
            <a:avLst/>
          </a:prstGeom>
          <a:noFill/>
        </p:spPr>
        <p:txBody>
          <a:bodyPr wrap="square" rtlCol="0">
            <a:spAutoFit/>
          </a:bodyPr>
          <a:lstStyle/>
          <a:p>
            <a:r>
              <a:rPr lang="fr-FR" sz="1300" dirty="0" err="1"/>
              <a:t>Grietas</a:t>
            </a:r>
            <a:r>
              <a:rPr lang="fr-FR" sz="1300" dirty="0"/>
              <a:t> en el </a:t>
            </a:r>
            <a:r>
              <a:rPr lang="fr-FR" sz="1300" dirty="0" err="1"/>
              <a:t>dique</a:t>
            </a:r>
            <a:r>
              <a:rPr lang="fr-FR" sz="1300" dirty="0"/>
              <a:t> y las </a:t>
            </a:r>
            <a:r>
              <a:rPr lang="fr-FR" sz="1300" dirty="0" err="1"/>
              <a:t>paredes</a:t>
            </a:r>
            <a:r>
              <a:rPr lang="fr-FR" sz="1300" dirty="0"/>
              <a:t> que </a:t>
            </a:r>
            <a:r>
              <a:rPr lang="fr-FR" sz="1300" dirty="0" err="1"/>
              <a:t>necesitan</a:t>
            </a:r>
            <a:r>
              <a:rPr lang="fr-FR" sz="1300" dirty="0"/>
              <a:t> </a:t>
            </a:r>
            <a:r>
              <a:rPr lang="fr-FR" sz="1300" dirty="0" err="1"/>
              <a:t>reparación</a:t>
            </a:r>
            <a:endParaRPr lang="fr-FR" sz="1300" dirty="0"/>
          </a:p>
        </p:txBody>
      </p:sp>
    </p:spTree>
    <p:extLst>
      <p:ext uri="{BB962C8B-B14F-4D97-AF65-F5344CB8AC3E}">
        <p14:creationId xmlns:p14="http://schemas.microsoft.com/office/powerpoint/2010/main" val="4184268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1399" y="620688"/>
            <a:ext cx="2943297" cy="1080120"/>
          </a:xfrm>
        </p:spPr>
        <p:txBody>
          <a:bodyPr>
            <a:normAutofit fontScale="90000"/>
          </a:bodyPr>
          <a:lstStyle/>
          <a:p>
            <a:pPr algn="l"/>
            <a:r>
              <a:rPr lang="fr-FR" sz="2800" dirty="0" err="1"/>
              <a:t>Reparación</a:t>
            </a:r>
            <a:r>
              <a:rPr lang="fr-FR" sz="2800" dirty="0"/>
              <a:t> </a:t>
            </a:r>
            <a:r>
              <a:rPr lang="fr-FR" sz="2800" dirty="0" err="1"/>
              <a:t>del</a:t>
            </a:r>
            <a:r>
              <a:rPr lang="fr-FR" sz="2800" dirty="0"/>
              <a:t> </a:t>
            </a:r>
            <a:r>
              <a:rPr lang="fr-FR" sz="2800" dirty="0" err="1"/>
              <a:t>rompeolas</a:t>
            </a:r>
            <a:r>
              <a:rPr lang="fr-FR" sz="2800" dirty="0"/>
              <a:t> Bayonne, Francia</a:t>
            </a:r>
          </a:p>
        </p:txBody>
      </p:sp>
      <p:sp>
        <p:nvSpPr>
          <p:cNvPr id="10" name="TextBox 9"/>
          <p:cNvSpPr txBox="1"/>
          <p:nvPr/>
        </p:nvSpPr>
        <p:spPr>
          <a:xfrm>
            <a:off x="72006" y="395372"/>
            <a:ext cx="3510118" cy="369332"/>
          </a:xfrm>
          <a:prstGeom prst="rect">
            <a:avLst/>
          </a:prstGeom>
          <a:noFill/>
        </p:spPr>
        <p:txBody>
          <a:bodyPr wrap="square" rtlCol="0">
            <a:spAutoFit/>
          </a:bodyPr>
          <a:lstStyle/>
          <a:p>
            <a:r>
              <a:rPr lang="fr-FR" dirty="0" err="1"/>
              <a:t>Sección</a:t>
            </a:r>
            <a:r>
              <a:rPr lang="fr-FR" dirty="0"/>
              <a:t> </a:t>
            </a:r>
            <a:r>
              <a:rPr lang="fr-FR" dirty="0" err="1"/>
              <a:t>del</a:t>
            </a:r>
            <a:r>
              <a:rPr lang="fr-FR" dirty="0"/>
              <a:t> </a:t>
            </a:r>
            <a:r>
              <a:rPr lang="fr-FR" dirty="0" err="1"/>
              <a:t>rompeolas</a:t>
            </a:r>
            <a:endParaRPr lang="fr-FR" dirty="0"/>
          </a:p>
        </p:txBody>
      </p:sp>
      <p:sp>
        <p:nvSpPr>
          <p:cNvPr id="11" name="TextBox 10"/>
          <p:cNvSpPr txBox="1"/>
          <p:nvPr/>
        </p:nvSpPr>
        <p:spPr>
          <a:xfrm>
            <a:off x="5991399" y="1751066"/>
            <a:ext cx="2829073" cy="1077218"/>
          </a:xfrm>
          <a:prstGeom prst="rect">
            <a:avLst/>
          </a:prstGeom>
          <a:noFill/>
        </p:spPr>
        <p:txBody>
          <a:bodyPr wrap="square" rtlCol="0">
            <a:spAutoFit/>
          </a:bodyPr>
          <a:lstStyle/>
          <a:p>
            <a:pPr algn="just"/>
            <a:r>
              <a:rPr lang="fr-FR" sz="1600" dirty="0"/>
              <a:t>El </a:t>
            </a:r>
            <a:r>
              <a:rPr lang="fr-FR" sz="1600" dirty="0" err="1"/>
              <a:t>rompeolas</a:t>
            </a:r>
            <a:r>
              <a:rPr lang="fr-FR" sz="1600" dirty="0"/>
              <a:t> y la </a:t>
            </a:r>
            <a:r>
              <a:rPr lang="fr-FR" sz="1600" dirty="0" err="1"/>
              <a:t>plataforma</a:t>
            </a:r>
            <a:r>
              <a:rPr lang="fr-FR" sz="1600" dirty="0"/>
              <a:t> han </a:t>
            </a:r>
            <a:r>
              <a:rPr lang="fr-FR" sz="1600" dirty="0" err="1"/>
              <a:t>sido</a:t>
            </a:r>
            <a:r>
              <a:rPr lang="fr-FR" sz="1600" dirty="0"/>
              <a:t> </a:t>
            </a:r>
            <a:r>
              <a:rPr lang="fr-FR" sz="1600" dirty="0" err="1"/>
              <a:t>reforzadas</a:t>
            </a:r>
            <a:r>
              <a:rPr lang="fr-FR" sz="1600" dirty="0"/>
              <a:t> con un </a:t>
            </a:r>
            <a:r>
              <a:rPr lang="fr-FR" sz="1600" dirty="0" err="1"/>
              <a:t>inoxidable</a:t>
            </a:r>
            <a:r>
              <a:rPr lang="fr-FR" sz="1600" dirty="0"/>
              <a:t> </a:t>
            </a:r>
            <a:r>
              <a:rPr lang="fr-FR" sz="1600" dirty="0" err="1"/>
              <a:t>tipo</a:t>
            </a:r>
            <a:r>
              <a:rPr lang="fr-FR" sz="1600" dirty="0"/>
              <a:t> </a:t>
            </a:r>
            <a:r>
              <a:rPr lang="fr-FR" sz="1600" dirty="0" err="1"/>
              <a:t>lean</a:t>
            </a:r>
            <a:r>
              <a:rPr lang="fr-FR" sz="1600" dirty="0"/>
              <a:t> duplex (EN 1.4362)</a:t>
            </a:r>
            <a:r>
              <a:rPr lang="fr-FR" sz="1600" baseline="50000" dirty="0"/>
              <a:t>11</a:t>
            </a:r>
          </a:p>
        </p:txBody>
      </p:sp>
      <p:grpSp>
        <p:nvGrpSpPr>
          <p:cNvPr id="7" name="Group 6"/>
          <p:cNvGrpSpPr/>
          <p:nvPr/>
        </p:nvGrpSpPr>
        <p:grpSpPr>
          <a:xfrm>
            <a:off x="72006" y="3069263"/>
            <a:ext cx="8820474" cy="3168049"/>
            <a:chOff x="72006" y="3573016"/>
            <a:chExt cx="8820474" cy="3168049"/>
          </a:xfrm>
        </p:grpSpPr>
        <p:sp>
          <p:nvSpPr>
            <p:cNvPr id="3" name="TextBox 2"/>
            <p:cNvSpPr txBox="1"/>
            <p:nvPr/>
          </p:nvSpPr>
          <p:spPr>
            <a:xfrm>
              <a:off x="86869" y="3573016"/>
              <a:ext cx="2607653" cy="338554"/>
            </a:xfrm>
            <a:prstGeom prst="rect">
              <a:avLst/>
            </a:prstGeom>
            <a:noFill/>
          </p:spPr>
          <p:txBody>
            <a:bodyPr wrap="square" rtlCol="0">
              <a:spAutoFit/>
            </a:bodyPr>
            <a:lstStyle/>
            <a:p>
              <a:r>
                <a:rPr lang="fr-FR" sz="1600" dirty="0" err="1"/>
                <a:t>Reparación</a:t>
              </a:r>
              <a:r>
                <a:rPr lang="fr-FR" sz="1600" dirty="0"/>
                <a:t> </a:t>
              </a:r>
              <a:r>
                <a:rPr lang="fr-FR" sz="1600" dirty="0" err="1"/>
                <a:t>del</a:t>
              </a:r>
              <a:r>
                <a:rPr lang="fr-FR" sz="1600" dirty="0"/>
                <a:t> </a:t>
              </a:r>
              <a:r>
                <a:rPr lang="fr-FR" sz="1600" dirty="0" err="1"/>
                <a:t>rompeolas</a:t>
              </a:r>
              <a:r>
                <a:rPr lang="fr-FR" sz="1600" dirty="0"/>
                <a:t> </a:t>
              </a:r>
              <a:endParaRPr lang="fr-FR" dirty="0"/>
            </a:p>
          </p:txBody>
        </p:sp>
        <p:grpSp>
          <p:nvGrpSpPr>
            <p:cNvPr id="6" name="Group 5"/>
            <p:cNvGrpSpPr/>
            <p:nvPr/>
          </p:nvGrpSpPr>
          <p:grpSpPr>
            <a:xfrm>
              <a:off x="72006" y="4005064"/>
              <a:ext cx="8820474" cy="2736001"/>
              <a:chOff x="-1" y="3570134"/>
              <a:chExt cx="8820474" cy="2736001"/>
            </a:xfrm>
          </p:grpSpPr>
          <p:pic>
            <p:nvPicPr>
              <p:cNvPr id="9" name="Picture 3" descr="D:\Mes docs\ISSF_Projects_under_way\Education to Stainless_Steels\Pictures\digue-bayonn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3570135"/>
                <a:ext cx="3647679" cy="273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3510117" y="3570134"/>
                <a:ext cx="5310356" cy="27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sp>
        <p:nvSpPr>
          <p:cNvPr id="5" name="TextBox 4"/>
          <p:cNvSpPr txBox="1"/>
          <p:nvPr/>
        </p:nvSpPr>
        <p:spPr>
          <a:xfrm>
            <a:off x="3635896" y="3069263"/>
            <a:ext cx="3770039" cy="338554"/>
          </a:xfrm>
          <a:prstGeom prst="rect">
            <a:avLst/>
          </a:prstGeom>
          <a:noFill/>
        </p:spPr>
        <p:txBody>
          <a:bodyPr wrap="square" rtlCol="0">
            <a:spAutoFit/>
          </a:bodyPr>
          <a:lstStyle/>
          <a:p>
            <a:r>
              <a:rPr lang="fr-FR" sz="1600" dirty="0" err="1"/>
              <a:t>Principios</a:t>
            </a:r>
            <a:r>
              <a:rPr lang="fr-FR" sz="1600" dirty="0"/>
              <a:t> de 2014, temporal sobre el </a:t>
            </a:r>
            <a:r>
              <a:rPr lang="fr-FR" sz="1600" dirty="0" err="1"/>
              <a:t>dique</a:t>
            </a:r>
            <a:endParaRPr lang="fr-FR" sz="16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804916"/>
            <a:ext cx="5740400" cy="1892300"/>
          </a:xfrm>
          <a:prstGeom prst="rect">
            <a:avLst/>
          </a:prstGeom>
        </p:spPr>
      </p:pic>
    </p:spTree>
    <p:extLst>
      <p:ext uri="{BB962C8B-B14F-4D97-AF65-F5344CB8AC3E}">
        <p14:creationId xmlns:p14="http://schemas.microsoft.com/office/powerpoint/2010/main" val="3718425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4800600"/>
            <a:ext cx="7121200" cy="566738"/>
          </a:xfrm>
        </p:spPr>
        <p:txBody>
          <a:bodyPr>
            <a:normAutofit/>
          </a:bodyPr>
          <a:lstStyle/>
          <a:p>
            <a:pPr lvl="0"/>
            <a:r>
              <a:rPr lang="en-US" altLang="fr-FR" dirty="0"/>
              <a:t>Puente Stonecutters  Hong Kong</a:t>
            </a:r>
            <a:r>
              <a:rPr lang="en-US" altLang="fr-FR" baseline="50000" dirty="0"/>
              <a:t>12,13</a:t>
            </a:r>
            <a:endParaRPr lang="fr-FR" baseline="50000" dirty="0"/>
          </a:p>
        </p:txBody>
      </p:sp>
      <p:sp>
        <p:nvSpPr>
          <p:cNvPr id="3" name="Espace réservé du contenu 2"/>
          <p:cNvSpPr>
            <a:spLocks noGrp="1"/>
          </p:cNvSpPr>
          <p:nvPr>
            <p:ph type="body" sz="half" idx="2"/>
          </p:nvPr>
        </p:nvSpPr>
        <p:spPr>
          <a:xfrm>
            <a:off x="971600" y="5367338"/>
            <a:ext cx="7121200" cy="804862"/>
          </a:xfrm>
        </p:spPr>
        <p:txBody>
          <a:bodyPr>
            <a:normAutofit fontScale="92500" lnSpcReduction="20000"/>
          </a:bodyPr>
          <a:lstStyle/>
          <a:p>
            <a:pPr lvl="0" algn="just"/>
            <a:r>
              <a:rPr lang="en-US" altLang="fr-FR" dirty="0"/>
              <a:t>Se </a:t>
            </a:r>
            <a:r>
              <a:rPr lang="en-US" altLang="fr-FR" dirty="0" err="1"/>
              <a:t>trata</a:t>
            </a:r>
            <a:r>
              <a:rPr lang="en-US" altLang="fr-FR" dirty="0"/>
              <a:t> del </a:t>
            </a:r>
            <a:r>
              <a:rPr lang="en-US" altLang="fr-FR" dirty="0" err="1"/>
              <a:t>segundo</a:t>
            </a:r>
            <a:r>
              <a:rPr lang="en-US" altLang="fr-FR" dirty="0"/>
              <a:t> </a:t>
            </a:r>
            <a:r>
              <a:rPr lang="en-US" altLang="fr-FR" dirty="0" err="1"/>
              <a:t>puente</a:t>
            </a:r>
            <a:r>
              <a:rPr lang="en-US" altLang="fr-FR" dirty="0"/>
              <a:t> </a:t>
            </a:r>
            <a:r>
              <a:rPr lang="en-US" altLang="fr-FR" dirty="0" err="1"/>
              <a:t>atirantado</a:t>
            </a:r>
            <a:r>
              <a:rPr lang="en-US" altLang="fr-FR" dirty="0"/>
              <a:t> </a:t>
            </a:r>
            <a:r>
              <a:rPr lang="en-US" altLang="fr-FR" dirty="0" err="1"/>
              <a:t>más</a:t>
            </a:r>
            <a:r>
              <a:rPr lang="en-US" altLang="fr-FR" dirty="0"/>
              <a:t> largo del </a:t>
            </a:r>
            <a:r>
              <a:rPr lang="en-US" altLang="fr-FR" dirty="0" err="1"/>
              <a:t>mundo</a:t>
            </a:r>
            <a:r>
              <a:rPr lang="en-US" altLang="fr-FR" dirty="0"/>
              <a:t>, con un </a:t>
            </a:r>
            <a:r>
              <a:rPr lang="en-US" altLang="fr-FR" dirty="0" err="1"/>
              <a:t>vano</a:t>
            </a:r>
            <a:r>
              <a:rPr lang="en-US" altLang="fr-FR" dirty="0"/>
              <a:t> central de 1,018m.</a:t>
            </a:r>
            <a:endParaRPr lang="fr-FR" altLang="fr-FR" dirty="0"/>
          </a:p>
          <a:p>
            <a:pPr lvl="0" algn="just"/>
            <a:r>
              <a:rPr lang="en-US" altLang="fr-FR" dirty="0"/>
              <a:t>Las </a:t>
            </a:r>
            <a:r>
              <a:rPr lang="en-US" altLang="fr-FR" dirty="0" err="1"/>
              <a:t>torres</a:t>
            </a:r>
            <a:r>
              <a:rPr lang="en-US" altLang="fr-FR" dirty="0"/>
              <a:t> son de 298m de </a:t>
            </a:r>
            <a:r>
              <a:rPr lang="en-US" altLang="fr-FR" dirty="0" err="1"/>
              <a:t>altura</a:t>
            </a:r>
            <a:r>
              <a:rPr lang="en-US" altLang="fr-FR" dirty="0"/>
              <a:t> con 1,600 </a:t>
            </a:r>
            <a:r>
              <a:rPr lang="en-US" altLang="fr-FR" dirty="0" err="1"/>
              <a:t>toneladas</a:t>
            </a:r>
            <a:r>
              <a:rPr lang="en-US" altLang="fr-FR" dirty="0"/>
              <a:t> de </a:t>
            </a:r>
            <a:r>
              <a:rPr lang="en-US" altLang="fr-FR" dirty="0" err="1"/>
              <a:t>acero</a:t>
            </a:r>
            <a:r>
              <a:rPr lang="en-US" altLang="fr-FR" dirty="0"/>
              <a:t> </a:t>
            </a:r>
            <a:r>
              <a:rPr lang="en-US" altLang="fr-FR" dirty="0" err="1"/>
              <a:t>inoxidable</a:t>
            </a:r>
            <a:r>
              <a:rPr lang="en-US" altLang="fr-FR" dirty="0"/>
              <a:t> </a:t>
            </a:r>
            <a:r>
              <a:rPr lang="en-US" altLang="fr-FR" dirty="0" err="1"/>
              <a:t>estructural</a:t>
            </a:r>
            <a:r>
              <a:rPr lang="en-US" altLang="fr-FR" dirty="0"/>
              <a:t> </a:t>
            </a:r>
            <a:r>
              <a:rPr lang="en-US" altLang="fr-FR" dirty="0" err="1"/>
              <a:t>en</a:t>
            </a:r>
            <a:r>
              <a:rPr lang="en-US" altLang="fr-FR" dirty="0"/>
              <a:t> la zona de </a:t>
            </a:r>
            <a:r>
              <a:rPr lang="en-US" altLang="fr-FR" dirty="0" err="1"/>
              <a:t>los</a:t>
            </a:r>
            <a:r>
              <a:rPr lang="en-US" altLang="fr-FR" dirty="0"/>
              <a:t> </a:t>
            </a:r>
            <a:r>
              <a:rPr lang="en-US" altLang="fr-FR" dirty="0" err="1"/>
              <a:t>anclajes</a:t>
            </a:r>
            <a:r>
              <a:rPr lang="en-US" altLang="fr-FR" dirty="0"/>
              <a:t> del cable y  2800 </a:t>
            </a:r>
            <a:r>
              <a:rPr lang="en-US" altLang="fr-FR" dirty="0" err="1"/>
              <a:t>toneladas</a:t>
            </a:r>
            <a:r>
              <a:rPr lang="en-US" altLang="fr-FR" dirty="0"/>
              <a:t> de </a:t>
            </a:r>
            <a:r>
              <a:rPr lang="en-US" altLang="fr-FR" dirty="0" err="1"/>
              <a:t>acero</a:t>
            </a:r>
            <a:r>
              <a:rPr lang="en-US" altLang="fr-FR" dirty="0"/>
              <a:t> </a:t>
            </a:r>
            <a:r>
              <a:rPr lang="en-US" altLang="fr-FR" dirty="0" err="1"/>
              <a:t>inoxidable</a:t>
            </a:r>
            <a:r>
              <a:rPr lang="en-US" altLang="fr-FR" dirty="0"/>
              <a:t> </a:t>
            </a:r>
            <a:r>
              <a:rPr lang="en-US" altLang="fr-FR" dirty="0" err="1"/>
              <a:t>corrugado</a:t>
            </a:r>
            <a:r>
              <a:rPr lang="en-US" altLang="fr-FR" dirty="0"/>
              <a:t> </a:t>
            </a:r>
            <a:r>
              <a:rPr lang="en-US" altLang="fr-FR" dirty="0" err="1"/>
              <a:t>en</a:t>
            </a:r>
            <a:r>
              <a:rPr lang="en-US" altLang="fr-FR" dirty="0"/>
              <a:t> el </a:t>
            </a:r>
            <a:r>
              <a:rPr lang="en-US" altLang="fr-FR" dirty="0" err="1"/>
              <a:t>hormigón</a:t>
            </a:r>
            <a:r>
              <a:rPr lang="en-US" altLang="fr-FR" dirty="0"/>
              <a:t> </a:t>
            </a:r>
            <a:r>
              <a:rPr lang="en-US" altLang="fr-FR" dirty="0" err="1"/>
              <a:t>armado</a:t>
            </a:r>
            <a:r>
              <a:rPr lang="en-US" altLang="fr-FR" dirty="0"/>
              <a:t> de las </a:t>
            </a:r>
            <a:r>
              <a:rPr lang="en-US" altLang="fr-FR" dirty="0" err="1"/>
              <a:t>torres</a:t>
            </a:r>
            <a:r>
              <a:rPr lang="en-US" altLang="fr-FR" dirty="0"/>
              <a:t>.</a:t>
            </a:r>
            <a:endParaRPr lang="fr-FR" dirty="0"/>
          </a:p>
        </p:txBody>
      </p:sp>
      <p:sp>
        <p:nvSpPr>
          <p:cNvPr id="4" name="Rectangle 2"/>
          <p:cNvSpPr>
            <a:spLocks noChangeArrowheads="1"/>
          </p:cNvSpPr>
          <p:nvPr/>
        </p:nvSpPr>
        <p:spPr bwMode="auto">
          <a:xfrm>
            <a:off x="-180528" y="289979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3073" name="Image 30" descr="http://www.conexpo.co.uk/wp-content/gallery/projects/supplied-high-psv-aggregate-for-the-surfacing-of-stonecutters-bridge-hong-kong.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1034700" y="576025"/>
            <a:ext cx="7041600" cy="42211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452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r-FR" dirty="0"/>
              <a:t>Una </a:t>
            </a:r>
            <a:r>
              <a:rPr lang="fr-FR" dirty="0" err="1"/>
              <a:t>mala</a:t>
            </a:r>
            <a:r>
              <a:rPr lang="fr-FR" dirty="0"/>
              <a:t> </a:t>
            </a:r>
            <a:r>
              <a:rPr lang="fr-FR" dirty="0" err="1"/>
              <a:t>elección</a:t>
            </a:r>
            <a:r>
              <a:rPr lang="fr-FR" dirty="0"/>
              <a:t> de </a:t>
            </a:r>
            <a:r>
              <a:rPr lang="fr-FR" dirty="0" err="1"/>
              <a:t>materiales</a:t>
            </a:r>
            <a:r>
              <a:rPr lang="fr-FR" dirty="0"/>
              <a:t> </a:t>
            </a:r>
            <a:r>
              <a:rPr lang="fr-FR" dirty="0" err="1"/>
              <a:t>puede</a:t>
            </a:r>
            <a:r>
              <a:rPr lang="fr-FR" dirty="0"/>
              <a:t> </a:t>
            </a:r>
            <a:r>
              <a:rPr lang="fr-FR" dirty="0" err="1"/>
              <a:t>derivar</a:t>
            </a:r>
            <a:r>
              <a:rPr lang="fr-FR" dirty="0"/>
              <a:t> en graves </a:t>
            </a:r>
            <a:r>
              <a:rPr lang="fr-FR" dirty="0" err="1"/>
              <a:t>problemas</a:t>
            </a:r>
            <a:endParaRPr lang="fr-FR" dirty="0"/>
          </a:p>
        </p:txBody>
      </p:sp>
      <p:sp>
        <p:nvSpPr>
          <p:cNvPr id="4" name="Subtitle 3">
            <a:extLst>
              <a:ext uri="{FF2B5EF4-FFF2-40B4-BE49-F238E27FC236}">
                <a16:creationId xmlns:a16="http://schemas.microsoft.com/office/drawing/2014/main" id="{5F71D1F2-51D1-4CE2-8CC9-AE72D9CC9109}"/>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686040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err="1"/>
              <a:t>Puente</a:t>
            </a:r>
            <a:r>
              <a:rPr lang="fr-FR" dirty="0"/>
              <a:t> Belt </a:t>
            </a:r>
            <a:r>
              <a:rPr lang="fr-FR" dirty="0" err="1"/>
              <a:t>Parkway</a:t>
            </a:r>
            <a:r>
              <a:rPr lang="fr-FR" dirty="0"/>
              <a:t>, Brooklyn, EEUU (2004)</a:t>
            </a:r>
            <a:r>
              <a:rPr lang="fr-FR" baseline="50000" dirty="0"/>
              <a:t>14</a:t>
            </a:r>
          </a:p>
        </p:txBody>
      </p:sp>
      <p:pic>
        <p:nvPicPr>
          <p:cNvPr id="10" name="Picture Placeholder 9"/>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ln>
            <a:solidFill>
              <a:schemeClr val="tx1"/>
            </a:solidFill>
          </a:ln>
        </p:spPr>
      </p:pic>
      <p:sp>
        <p:nvSpPr>
          <p:cNvPr id="3" name="Espace réservé du contenu 2"/>
          <p:cNvSpPr>
            <a:spLocks noGrp="1"/>
          </p:cNvSpPr>
          <p:nvPr>
            <p:ph type="body" sz="half" idx="2"/>
          </p:nvPr>
        </p:nvSpPr>
        <p:spPr/>
        <p:txBody>
          <a:bodyPr>
            <a:normAutofit fontScale="92500" lnSpcReduction="10000"/>
          </a:bodyPr>
          <a:lstStyle/>
          <a:p>
            <a:pPr algn="just"/>
            <a:r>
              <a:rPr lang="en-US" dirty="0"/>
              <a:t>Para </a:t>
            </a:r>
            <a:r>
              <a:rPr lang="en-US" dirty="0" err="1"/>
              <a:t>asegurar</a:t>
            </a:r>
            <a:r>
              <a:rPr lang="en-US" dirty="0"/>
              <a:t> </a:t>
            </a:r>
            <a:r>
              <a:rPr lang="en-US" dirty="0" err="1"/>
              <a:t>una</a:t>
            </a:r>
            <a:r>
              <a:rPr lang="en-US" dirty="0"/>
              <a:t> </a:t>
            </a:r>
            <a:r>
              <a:rPr lang="en-US" dirty="0" err="1"/>
              <a:t>durabilidad</a:t>
            </a:r>
            <a:r>
              <a:rPr lang="en-US" dirty="0"/>
              <a:t> de </a:t>
            </a:r>
            <a:r>
              <a:rPr lang="en-US" dirty="0" err="1"/>
              <a:t>más</a:t>
            </a:r>
            <a:r>
              <a:rPr lang="en-US" dirty="0"/>
              <a:t> de 100 </a:t>
            </a:r>
            <a:r>
              <a:rPr lang="en-US" dirty="0" err="1"/>
              <a:t>años</a:t>
            </a:r>
            <a:r>
              <a:rPr lang="en-US" dirty="0"/>
              <a:t> junto con </a:t>
            </a:r>
            <a:r>
              <a:rPr lang="en-US" dirty="0" err="1"/>
              <a:t>una</a:t>
            </a:r>
            <a:r>
              <a:rPr lang="en-US" dirty="0"/>
              <a:t> </a:t>
            </a:r>
            <a:r>
              <a:rPr lang="en-US" dirty="0" err="1"/>
              <a:t>resistencia</a:t>
            </a:r>
            <a:r>
              <a:rPr lang="en-US" dirty="0"/>
              <a:t> a la </a:t>
            </a:r>
            <a:r>
              <a:rPr lang="en-US" dirty="0" err="1"/>
              <a:t>corrosión</a:t>
            </a:r>
            <a:r>
              <a:rPr lang="en-US" dirty="0"/>
              <a:t> </a:t>
            </a:r>
            <a:r>
              <a:rPr lang="en-US" dirty="0" err="1"/>
              <a:t>proveniente</a:t>
            </a:r>
            <a:r>
              <a:rPr lang="en-US" dirty="0"/>
              <a:t> de las sales de </a:t>
            </a:r>
            <a:r>
              <a:rPr lang="en-US" dirty="0" err="1"/>
              <a:t>deshielo</a:t>
            </a:r>
            <a:r>
              <a:rPr lang="en-US" dirty="0"/>
              <a:t> y el </a:t>
            </a:r>
            <a:r>
              <a:rPr lang="en-US" dirty="0" err="1"/>
              <a:t>ambiente</a:t>
            </a:r>
            <a:r>
              <a:rPr lang="en-US" dirty="0"/>
              <a:t> </a:t>
            </a:r>
            <a:r>
              <a:rPr lang="en-US" dirty="0" err="1"/>
              <a:t>marino</a:t>
            </a:r>
            <a:r>
              <a:rPr lang="en-US" dirty="0"/>
              <a:t>, el </a:t>
            </a:r>
            <a:r>
              <a:rPr lang="en-US" dirty="0" err="1"/>
              <a:t>puente</a:t>
            </a:r>
            <a:r>
              <a:rPr lang="en-US" dirty="0"/>
              <a:t> y </a:t>
            </a:r>
            <a:r>
              <a:rPr lang="en-US" dirty="0" err="1"/>
              <a:t>los</a:t>
            </a:r>
            <a:r>
              <a:rPr lang="en-US" dirty="0"/>
              <a:t> </a:t>
            </a:r>
            <a:r>
              <a:rPr lang="en-US" dirty="0" err="1"/>
              <a:t>parapetos</a:t>
            </a:r>
            <a:r>
              <a:rPr lang="en-US" dirty="0"/>
              <a:t> </a:t>
            </a:r>
            <a:r>
              <a:rPr lang="en-US" dirty="0" err="1"/>
              <a:t>fueron</a:t>
            </a:r>
            <a:r>
              <a:rPr lang="en-US" dirty="0"/>
              <a:t> </a:t>
            </a:r>
            <a:r>
              <a:rPr lang="en-US" dirty="0" err="1"/>
              <a:t>reforzados</a:t>
            </a:r>
            <a:r>
              <a:rPr lang="en-US" dirty="0"/>
              <a:t> con </a:t>
            </a:r>
            <a:r>
              <a:rPr lang="en-US" dirty="0" err="1"/>
              <a:t>corrugado</a:t>
            </a:r>
            <a:r>
              <a:rPr lang="en-US" dirty="0"/>
              <a:t> de </a:t>
            </a:r>
            <a:r>
              <a:rPr lang="en-US" dirty="0" err="1"/>
              <a:t>acero</a:t>
            </a:r>
            <a:r>
              <a:rPr lang="en-US" dirty="0"/>
              <a:t> </a:t>
            </a:r>
            <a:r>
              <a:rPr lang="en-US" dirty="0" err="1"/>
              <a:t>inoxidable</a:t>
            </a:r>
            <a:r>
              <a:rPr lang="en-US" dirty="0"/>
              <a:t> </a:t>
            </a:r>
            <a:r>
              <a:rPr lang="en-US" dirty="0" err="1"/>
              <a:t>tipo</a:t>
            </a:r>
            <a:r>
              <a:rPr lang="en-US" dirty="0"/>
              <a:t> 2205. </a:t>
            </a:r>
            <a:endParaRPr lang="fr-FR" dirty="0"/>
          </a:p>
        </p:txBody>
      </p:sp>
    </p:spTree>
    <p:extLst>
      <p:ext uri="{BB962C8B-B14F-4D97-AF65-F5344CB8AC3E}">
        <p14:creationId xmlns:p14="http://schemas.microsoft.com/office/powerpoint/2010/main" val="4077650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2800" dirty="0"/>
              <a:t>Cuando </a:t>
            </a:r>
            <a:r>
              <a:rPr lang="fr-FR" sz="2800" dirty="0" err="1"/>
              <a:t>debe</a:t>
            </a:r>
            <a:r>
              <a:rPr lang="fr-FR" sz="2800" dirty="0"/>
              <a:t> </a:t>
            </a:r>
            <a:r>
              <a:rPr lang="fr-FR" sz="2800" dirty="0" err="1"/>
              <a:t>considerarse</a:t>
            </a:r>
            <a:r>
              <a:rPr lang="fr-FR" sz="2800" dirty="0"/>
              <a:t> la barra de </a:t>
            </a:r>
            <a:r>
              <a:rPr lang="fr-FR" sz="2800" dirty="0" err="1"/>
              <a:t>acero</a:t>
            </a:r>
            <a:r>
              <a:rPr lang="fr-FR" sz="2800" dirty="0"/>
              <a:t> </a:t>
            </a:r>
            <a:r>
              <a:rPr lang="fr-FR" sz="2800" dirty="0" err="1"/>
              <a:t>inoxidable</a:t>
            </a:r>
            <a:r>
              <a:rPr lang="fr-FR" sz="2800" dirty="0"/>
              <a:t> </a:t>
            </a:r>
            <a:r>
              <a:rPr lang="fr-FR" sz="2800" dirty="0" err="1"/>
              <a:t>corrugada</a:t>
            </a:r>
            <a:r>
              <a:rPr lang="fr-FR" sz="2800" dirty="0"/>
              <a:t> </a:t>
            </a:r>
            <a:r>
              <a:rPr lang="fr-FR" sz="2800" baseline="50000" dirty="0"/>
              <a:t>15-20</a:t>
            </a:r>
            <a:r>
              <a:rPr lang="fr-FR" sz="2800" dirty="0"/>
              <a:t>:</a:t>
            </a:r>
          </a:p>
        </p:txBody>
      </p:sp>
      <p:sp>
        <p:nvSpPr>
          <p:cNvPr id="3" name="Content Placeholder 2"/>
          <p:cNvSpPr>
            <a:spLocks noGrp="1"/>
          </p:cNvSpPr>
          <p:nvPr>
            <p:ph idx="1"/>
          </p:nvPr>
        </p:nvSpPr>
        <p:spPr>
          <a:xfrm>
            <a:off x="457200" y="1600200"/>
            <a:ext cx="8229600" cy="5069160"/>
          </a:xfrm>
        </p:spPr>
        <p:txBody>
          <a:bodyPr>
            <a:normAutofit fontScale="55000" lnSpcReduction="20000"/>
          </a:bodyPr>
          <a:lstStyle/>
          <a:p>
            <a:r>
              <a:rPr lang="fr-FR" dirty="0"/>
              <a:t>En </a:t>
            </a:r>
            <a:r>
              <a:rPr lang="fr-FR" dirty="0" err="1"/>
              <a:t>ambientes</a:t>
            </a:r>
            <a:r>
              <a:rPr lang="fr-FR" dirty="0"/>
              <a:t> </a:t>
            </a:r>
            <a:r>
              <a:rPr lang="fr-FR" dirty="0" err="1"/>
              <a:t>corrosivos</a:t>
            </a:r>
            <a:r>
              <a:rPr lang="fr-FR" dirty="0"/>
              <a:t> </a:t>
            </a:r>
          </a:p>
          <a:p>
            <a:r>
              <a:rPr lang="fr-FR" dirty="0"/>
              <a:t>Cuando exista </a:t>
            </a:r>
            <a:r>
              <a:rPr lang="fr-FR" dirty="0" err="1"/>
              <a:t>agua</a:t>
            </a:r>
            <a:r>
              <a:rPr lang="fr-FR" dirty="0"/>
              <a:t> de </a:t>
            </a:r>
            <a:r>
              <a:rPr lang="fr-FR" dirty="0" err="1"/>
              <a:t>mar</a:t>
            </a:r>
            <a:r>
              <a:rPr lang="fr-FR" dirty="0"/>
              <a:t> y </a:t>
            </a:r>
            <a:r>
              <a:rPr lang="fr-FR" dirty="0" err="1"/>
              <a:t>aún</a:t>
            </a:r>
            <a:r>
              <a:rPr lang="fr-FR" dirty="0"/>
              <a:t> mas en </a:t>
            </a:r>
            <a:r>
              <a:rPr lang="fr-FR" dirty="0" err="1"/>
              <a:t>climas</a:t>
            </a:r>
            <a:r>
              <a:rPr lang="fr-FR" dirty="0"/>
              <a:t> </a:t>
            </a:r>
            <a:r>
              <a:rPr lang="fr-FR" dirty="0" err="1"/>
              <a:t>cálidos</a:t>
            </a:r>
            <a:endParaRPr lang="fr-FR" dirty="0"/>
          </a:p>
          <a:p>
            <a:pPr lvl="1"/>
            <a:r>
              <a:rPr lang="fr-FR" dirty="0" err="1"/>
              <a:t>Pientes</a:t>
            </a:r>
            <a:endParaRPr lang="fr-FR" dirty="0"/>
          </a:p>
          <a:p>
            <a:pPr lvl="1"/>
            <a:r>
              <a:rPr lang="fr-FR" dirty="0" err="1"/>
              <a:t>Embarcaderos</a:t>
            </a:r>
            <a:endParaRPr lang="fr-FR" dirty="0"/>
          </a:p>
          <a:p>
            <a:pPr lvl="1"/>
            <a:r>
              <a:rPr lang="fr-FR" dirty="0" err="1"/>
              <a:t>Muelles</a:t>
            </a:r>
            <a:endParaRPr lang="fr-FR" dirty="0"/>
          </a:p>
          <a:p>
            <a:pPr lvl="1"/>
            <a:r>
              <a:rPr lang="fr-FR" dirty="0" err="1"/>
              <a:t>Anclajes</a:t>
            </a:r>
            <a:r>
              <a:rPr lang="fr-FR" dirty="0"/>
              <a:t> de </a:t>
            </a:r>
            <a:r>
              <a:rPr lang="fr-FR" dirty="0" err="1"/>
              <a:t>alumbrado,verjas</a:t>
            </a:r>
            <a:r>
              <a:rPr lang="fr-FR" dirty="0"/>
              <a:t>,….</a:t>
            </a:r>
          </a:p>
          <a:p>
            <a:pPr lvl="1"/>
            <a:r>
              <a:rPr lang="fr-FR" dirty="0" err="1"/>
              <a:t>Rompeolas</a:t>
            </a:r>
            <a:endParaRPr lang="fr-FR" dirty="0"/>
          </a:p>
          <a:p>
            <a:pPr lvl="1"/>
            <a:r>
              <a:rPr lang="fr-FR" dirty="0"/>
              <a:t>…..</a:t>
            </a:r>
          </a:p>
          <a:p>
            <a:r>
              <a:rPr lang="fr-FR" dirty="0" err="1"/>
              <a:t>Presencia</a:t>
            </a:r>
            <a:r>
              <a:rPr lang="fr-FR" dirty="0"/>
              <a:t> de sales de </a:t>
            </a:r>
            <a:r>
              <a:rPr lang="fr-FR" dirty="0" err="1"/>
              <a:t>deshielo</a:t>
            </a:r>
            <a:endParaRPr lang="fr-FR" dirty="0"/>
          </a:p>
          <a:p>
            <a:pPr lvl="1"/>
            <a:r>
              <a:rPr lang="fr-FR" dirty="0" err="1"/>
              <a:t>Puentes</a:t>
            </a:r>
            <a:endParaRPr lang="fr-FR" dirty="0"/>
          </a:p>
          <a:p>
            <a:pPr lvl="1"/>
            <a:r>
              <a:rPr lang="fr-FR" dirty="0" err="1"/>
              <a:t>Intercambiadores</a:t>
            </a:r>
            <a:r>
              <a:rPr lang="fr-FR" dirty="0"/>
              <a:t> y pasos a </a:t>
            </a:r>
            <a:r>
              <a:rPr lang="fr-FR" dirty="0" err="1"/>
              <a:t>nivel</a:t>
            </a:r>
            <a:endParaRPr lang="fr-FR" dirty="0"/>
          </a:p>
          <a:p>
            <a:pPr lvl="1"/>
            <a:r>
              <a:rPr lang="fr-FR" dirty="0" err="1"/>
              <a:t>Garajes</a:t>
            </a:r>
            <a:r>
              <a:rPr lang="fr-FR" dirty="0"/>
              <a:t> y parkings</a:t>
            </a:r>
          </a:p>
          <a:p>
            <a:r>
              <a:rPr lang="fr-FR" dirty="0" err="1"/>
              <a:t>Tanques</a:t>
            </a:r>
            <a:r>
              <a:rPr lang="fr-FR" dirty="0"/>
              <a:t> de </a:t>
            </a:r>
            <a:r>
              <a:rPr lang="fr-FR" dirty="0" err="1"/>
              <a:t>tratamientod</a:t>
            </a:r>
            <a:r>
              <a:rPr lang="fr-FR" dirty="0"/>
              <a:t> e </a:t>
            </a:r>
            <a:r>
              <a:rPr lang="fr-FR" dirty="0" err="1"/>
              <a:t>aguas</a:t>
            </a:r>
            <a:r>
              <a:rPr lang="fr-FR" dirty="0"/>
              <a:t> </a:t>
            </a:r>
            <a:r>
              <a:rPr lang="fr-FR" dirty="0" err="1"/>
              <a:t>residuales</a:t>
            </a:r>
            <a:endParaRPr lang="fr-FR" dirty="0"/>
          </a:p>
          <a:p>
            <a:r>
              <a:rPr lang="fr-FR" dirty="0"/>
              <a:t>Plantas </a:t>
            </a:r>
            <a:r>
              <a:rPr lang="fr-FR" dirty="0" err="1"/>
              <a:t>desalinizadoras</a:t>
            </a:r>
            <a:endParaRPr lang="fr-FR" dirty="0"/>
          </a:p>
          <a:p>
            <a:r>
              <a:rPr lang="fr-FR" dirty="0"/>
              <a:t>En </a:t>
            </a:r>
            <a:r>
              <a:rPr lang="fr-FR" dirty="0" err="1"/>
              <a:t>estructuras</a:t>
            </a:r>
            <a:r>
              <a:rPr lang="fr-FR" dirty="0"/>
              <a:t> con largo </a:t>
            </a:r>
            <a:r>
              <a:rPr lang="fr-FR" dirty="0" err="1"/>
              <a:t>ciclo</a:t>
            </a:r>
            <a:r>
              <a:rPr lang="fr-FR" dirty="0"/>
              <a:t> de vida</a:t>
            </a:r>
          </a:p>
          <a:p>
            <a:pPr lvl="1"/>
            <a:r>
              <a:rPr lang="fr-FR" dirty="0" err="1"/>
              <a:t>Reparacion</a:t>
            </a:r>
            <a:r>
              <a:rPr lang="fr-FR" dirty="0"/>
              <a:t> de </a:t>
            </a:r>
            <a:r>
              <a:rPr lang="fr-FR" dirty="0" err="1"/>
              <a:t>estructuras</a:t>
            </a:r>
            <a:r>
              <a:rPr lang="fr-FR" dirty="0"/>
              <a:t> patrimoniales</a:t>
            </a:r>
          </a:p>
          <a:p>
            <a:pPr lvl="1"/>
            <a:r>
              <a:rPr lang="fr-FR" dirty="0" err="1"/>
              <a:t>Cementerios</a:t>
            </a:r>
            <a:r>
              <a:rPr lang="fr-FR" dirty="0"/>
              <a:t> </a:t>
            </a:r>
            <a:r>
              <a:rPr lang="fr-FR" dirty="0" err="1"/>
              <a:t>nucleares</a:t>
            </a:r>
            <a:endParaRPr lang="fr-FR" dirty="0"/>
          </a:p>
          <a:p>
            <a:r>
              <a:rPr lang="fr-FR" dirty="0"/>
              <a:t>En </a:t>
            </a:r>
            <a:r>
              <a:rPr lang="fr-FR" dirty="0" err="1"/>
              <a:t>aquellos</a:t>
            </a:r>
            <a:r>
              <a:rPr lang="fr-FR" dirty="0"/>
              <a:t> </a:t>
            </a:r>
            <a:r>
              <a:rPr lang="fr-FR" dirty="0" err="1"/>
              <a:t>ambientes</a:t>
            </a:r>
            <a:r>
              <a:rPr lang="fr-FR" dirty="0"/>
              <a:t> </a:t>
            </a:r>
            <a:r>
              <a:rPr lang="fr-FR" dirty="0" err="1"/>
              <a:t>donde</a:t>
            </a:r>
            <a:endParaRPr lang="fr-FR" dirty="0"/>
          </a:p>
          <a:p>
            <a:pPr lvl="1"/>
            <a:r>
              <a:rPr lang="fr-FR" dirty="0"/>
              <a:t>La </a:t>
            </a:r>
            <a:r>
              <a:rPr lang="fr-FR" dirty="0" err="1"/>
              <a:t>inspección</a:t>
            </a:r>
            <a:r>
              <a:rPr lang="fr-FR" dirty="0"/>
              <a:t> es </a:t>
            </a:r>
            <a:r>
              <a:rPr lang="fr-FR" dirty="0" err="1"/>
              <a:t>imposible</a:t>
            </a:r>
            <a:endParaRPr lang="fr-FR" dirty="0"/>
          </a:p>
          <a:p>
            <a:pPr lvl="1"/>
            <a:r>
              <a:rPr lang="fr-FR" dirty="0"/>
              <a:t>Las </a:t>
            </a:r>
            <a:r>
              <a:rPr lang="fr-FR" dirty="0" err="1"/>
              <a:t>reparaciones</a:t>
            </a:r>
            <a:r>
              <a:rPr lang="fr-FR" dirty="0"/>
              <a:t> son </a:t>
            </a:r>
            <a:r>
              <a:rPr lang="fr-FR" dirty="0" err="1"/>
              <a:t>imposibles</a:t>
            </a:r>
            <a:r>
              <a:rPr lang="fr-FR" dirty="0"/>
              <a:t> o </a:t>
            </a:r>
            <a:r>
              <a:rPr lang="fr-FR" dirty="0" err="1"/>
              <a:t>muy</a:t>
            </a:r>
            <a:r>
              <a:rPr lang="fr-FR" dirty="0"/>
              <a:t> </a:t>
            </a:r>
            <a:r>
              <a:rPr lang="fr-FR" dirty="0" err="1"/>
              <a:t>costosas</a:t>
            </a:r>
            <a:endParaRPr lang="fr-FR" dirty="0"/>
          </a:p>
        </p:txBody>
      </p:sp>
    </p:spTree>
    <p:extLst>
      <p:ext uri="{BB962C8B-B14F-4D97-AF65-F5344CB8AC3E}">
        <p14:creationId xmlns:p14="http://schemas.microsoft.com/office/powerpoint/2010/main" val="3520533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7863"/>
          </a:xfrm>
        </p:spPr>
        <p:txBody>
          <a:bodyPr>
            <a:noAutofit/>
          </a:bodyPr>
          <a:lstStyle/>
          <a:p>
            <a:r>
              <a:rPr lang="fr-FR" sz="3200" dirty="0" err="1"/>
              <a:t>Comparativa</a:t>
            </a:r>
            <a:r>
              <a:rPr lang="fr-FR" sz="3200" dirty="0"/>
              <a:t> </a:t>
            </a:r>
            <a:r>
              <a:rPr lang="fr-FR" sz="3200" dirty="0" err="1"/>
              <a:t>del</a:t>
            </a:r>
            <a:r>
              <a:rPr lang="fr-FR" sz="3200" dirty="0"/>
              <a:t> </a:t>
            </a:r>
            <a:r>
              <a:rPr lang="fr-FR" sz="3200" dirty="0" err="1"/>
              <a:t>corrugado</a:t>
            </a:r>
            <a:r>
              <a:rPr lang="fr-FR" sz="3200" dirty="0"/>
              <a:t> </a:t>
            </a:r>
            <a:r>
              <a:rPr lang="fr-FR" sz="3200" dirty="0" err="1"/>
              <a:t>inoxidable</a:t>
            </a:r>
            <a:r>
              <a:rPr lang="fr-FR" sz="3200" dirty="0"/>
              <a:t> vs </a:t>
            </a:r>
            <a:r>
              <a:rPr lang="fr-FR" sz="3200" dirty="0" err="1"/>
              <a:t>soluciones</a:t>
            </a:r>
            <a:r>
              <a:rPr lang="fr-FR" sz="3200" dirty="0"/>
              <a:t> alternativas</a:t>
            </a:r>
            <a:r>
              <a:rPr lang="fr-FR" sz="3200" baseline="50000" dirty="0"/>
              <a:t>15-20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61468774"/>
              </p:ext>
            </p:extLst>
          </p:nvPr>
        </p:nvGraphicFramePr>
        <p:xfrm>
          <a:off x="238192" y="1268760"/>
          <a:ext cx="8510271" cy="5454906"/>
        </p:xfrm>
        <a:graphic>
          <a:graphicData uri="http://schemas.openxmlformats.org/drawingml/2006/table">
            <a:tbl>
              <a:tblPr firstRow="1" bandRow="1">
                <a:tableStyleId>{5C22544A-7EE6-4342-B048-85BDC9FD1C3A}</a:tableStyleId>
              </a:tblPr>
              <a:tblGrid>
                <a:gridCol w="1284807">
                  <a:extLst>
                    <a:ext uri="{9D8B030D-6E8A-4147-A177-3AD203B41FA5}">
                      <a16:colId xmlns:a16="http://schemas.microsoft.com/office/drawing/2014/main" val="20000"/>
                    </a:ext>
                  </a:extLst>
                </a:gridCol>
                <a:gridCol w="3404305">
                  <a:extLst>
                    <a:ext uri="{9D8B030D-6E8A-4147-A177-3AD203B41FA5}">
                      <a16:colId xmlns:a16="http://schemas.microsoft.com/office/drawing/2014/main" val="20001"/>
                    </a:ext>
                  </a:extLst>
                </a:gridCol>
                <a:gridCol w="3821159">
                  <a:extLst>
                    <a:ext uri="{9D8B030D-6E8A-4147-A177-3AD203B41FA5}">
                      <a16:colId xmlns:a16="http://schemas.microsoft.com/office/drawing/2014/main" val="20002"/>
                    </a:ext>
                  </a:extLst>
                </a:gridCol>
              </a:tblGrid>
              <a:tr h="290815">
                <a:tc>
                  <a:txBody>
                    <a:bodyPr/>
                    <a:lstStyle/>
                    <a:p>
                      <a:endParaRPr lang="fr-FR" sz="1400" dirty="0">
                        <a:solidFill>
                          <a:srgbClr val="0070C0"/>
                        </a:solidFill>
                      </a:endParaRPr>
                    </a:p>
                  </a:txBody>
                  <a:tcPr/>
                </a:tc>
                <a:tc>
                  <a:txBody>
                    <a:bodyPr/>
                    <a:lstStyle/>
                    <a:p>
                      <a:r>
                        <a:rPr lang="fr-FR" sz="1400" dirty="0" err="1">
                          <a:solidFill>
                            <a:schemeClr val="lt1"/>
                          </a:solidFill>
                        </a:rPr>
                        <a:t>Ventajas</a:t>
                      </a:r>
                      <a:endParaRPr lang="fr-FR" sz="1400" dirty="0">
                        <a:solidFill>
                          <a:srgbClr val="0070C0"/>
                        </a:solidFill>
                      </a:endParaRPr>
                    </a:p>
                  </a:txBody>
                  <a:tcPr/>
                </a:tc>
                <a:tc>
                  <a:txBody>
                    <a:bodyPr/>
                    <a:lstStyle/>
                    <a:p>
                      <a:r>
                        <a:rPr lang="fr-FR" sz="1400" dirty="0" err="1">
                          <a:solidFill>
                            <a:schemeClr val="lt1"/>
                          </a:solidFill>
                        </a:rPr>
                        <a:t>Limitaciones</a:t>
                      </a:r>
                      <a:endParaRPr lang="fr-FR" sz="1400" dirty="0">
                        <a:solidFill>
                          <a:srgbClr val="0070C0"/>
                        </a:solidFill>
                      </a:endParaRPr>
                    </a:p>
                  </a:txBody>
                  <a:tcPr/>
                </a:tc>
                <a:extLst>
                  <a:ext uri="{0D108BD9-81ED-4DB2-BD59-A6C34878D82A}">
                    <a16:rowId xmlns:a16="http://schemas.microsoft.com/office/drawing/2014/main" val="10000"/>
                  </a:ext>
                </a:extLst>
              </a:tr>
              <a:tr h="713818">
                <a:tc>
                  <a:txBody>
                    <a:bodyPr/>
                    <a:lstStyle/>
                    <a:p>
                      <a:r>
                        <a:rPr lang="fr-FR" sz="1400" dirty="0" err="1">
                          <a:solidFill>
                            <a:schemeClr val="dk1"/>
                          </a:solidFill>
                        </a:rPr>
                        <a:t>Recubrimiento</a:t>
                      </a:r>
                      <a:r>
                        <a:rPr lang="fr-FR" sz="1400" baseline="0" dirty="0">
                          <a:solidFill>
                            <a:schemeClr val="dk1"/>
                          </a:solidFill>
                        </a:rPr>
                        <a:t> </a:t>
                      </a:r>
                      <a:r>
                        <a:rPr lang="fr-FR" sz="1400" baseline="0" dirty="0" err="1">
                          <a:solidFill>
                            <a:schemeClr val="dk1"/>
                          </a:solidFill>
                        </a:rPr>
                        <a:t>Epoxi</a:t>
                      </a:r>
                      <a:endParaRPr lang="fr-FR" sz="1400" dirty="0">
                        <a:solidFill>
                          <a:srgbClr val="0070C0"/>
                        </a:solidFill>
                      </a:endParaRPr>
                    </a:p>
                  </a:txBody>
                  <a:tcPr/>
                </a:tc>
                <a:tc>
                  <a:txBody>
                    <a:bodyPr/>
                    <a:lstStyle/>
                    <a:p>
                      <a:r>
                        <a:rPr lang="fr-FR" sz="1400" dirty="0" err="1">
                          <a:solidFill>
                            <a:schemeClr val="dk1"/>
                          </a:solidFill>
                        </a:rPr>
                        <a:t>Menor</a:t>
                      </a:r>
                      <a:r>
                        <a:rPr lang="fr-FR" sz="1400" baseline="0" dirty="0">
                          <a:solidFill>
                            <a:schemeClr val="dk1"/>
                          </a:solidFill>
                        </a:rPr>
                        <a:t> </a:t>
                      </a:r>
                      <a:r>
                        <a:rPr lang="fr-FR" sz="1400" baseline="0" dirty="0" err="1">
                          <a:solidFill>
                            <a:schemeClr val="dk1"/>
                          </a:solidFill>
                        </a:rPr>
                        <a:t>coste</a:t>
                      </a:r>
                      <a:r>
                        <a:rPr lang="fr-FR" sz="1400" baseline="0" dirty="0">
                          <a:solidFill>
                            <a:schemeClr val="dk1"/>
                          </a:solidFill>
                        </a:rPr>
                        <a:t> </a:t>
                      </a:r>
                      <a:r>
                        <a:rPr lang="fr-FR" sz="1400" baseline="0" dirty="0" err="1">
                          <a:solidFill>
                            <a:schemeClr val="dk1"/>
                          </a:solidFill>
                        </a:rPr>
                        <a:t>inicial</a:t>
                      </a:r>
                      <a:endParaRPr lang="fr-FR" sz="1400" dirty="0">
                        <a:solidFill>
                          <a:srgbClr val="0070C0"/>
                        </a:solidFill>
                      </a:endParaRPr>
                    </a:p>
                  </a:txBody>
                  <a:tcPr/>
                </a:tc>
                <a:tc>
                  <a:txBody>
                    <a:bodyPr/>
                    <a:lstStyle/>
                    <a:p>
                      <a:pPr marL="285750" indent="-285750">
                        <a:buFont typeface="Wingdings" panose="05000000000000000000" pitchFamily="2" charset="2"/>
                        <a:buChar char="§"/>
                      </a:pPr>
                      <a:r>
                        <a:rPr lang="fr-FR" sz="1400" dirty="0"/>
                        <a:t>No</a:t>
                      </a:r>
                      <a:r>
                        <a:rPr lang="fr-FR" sz="1400" baseline="0" dirty="0"/>
                        <a:t> se </a:t>
                      </a:r>
                      <a:r>
                        <a:rPr lang="fr-FR" sz="1400" baseline="0" dirty="0" err="1"/>
                        <a:t>puede</a:t>
                      </a:r>
                      <a:r>
                        <a:rPr lang="fr-FR" sz="1400" baseline="0" dirty="0"/>
                        <a:t> </a:t>
                      </a:r>
                      <a:r>
                        <a:rPr lang="fr-FR" sz="1400" baseline="0" dirty="0" err="1"/>
                        <a:t>curvar</a:t>
                      </a:r>
                      <a:r>
                        <a:rPr lang="fr-FR" sz="1400" baseline="0" dirty="0"/>
                        <a:t> sin </a:t>
                      </a:r>
                      <a:r>
                        <a:rPr lang="fr-FR" sz="1400" baseline="0" dirty="0" err="1"/>
                        <a:t>romper</a:t>
                      </a:r>
                      <a:endParaRPr lang="fr-FR" sz="1400" dirty="0"/>
                    </a:p>
                    <a:p>
                      <a:pPr marL="285750" indent="-285750">
                        <a:buFont typeface="Wingdings" panose="05000000000000000000" pitchFamily="2" charset="2"/>
                        <a:buChar char="§"/>
                      </a:pPr>
                      <a:r>
                        <a:rPr lang="fr-FR" sz="1400" dirty="0" err="1"/>
                        <a:t>Requiere</a:t>
                      </a:r>
                      <a:r>
                        <a:rPr lang="fr-FR" sz="1400" dirty="0"/>
                        <a:t> </a:t>
                      </a:r>
                      <a:r>
                        <a:rPr lang="fr-FR" sz="1400" dirty="0" err="1"/>
                        <a:t>manejo</a:t>
                      </a:r>
                      <a:r>
                        <a:rPr lang="fr-FR" sz="1400" dirty="0"/>
                        <a:t> </a:t>
                      </a:r>
                      <a:r>
                        <a:rPr lang="fr-FR" sz="1400" dirty="0" err="1"/>
                        <a:t>cuidadoso</a:t>
                      </a:r>
                      <a:r>
                        <a:rPr lang="fr-FR" sz="1400" dirty="0"/>
                        <a:t> </a:t>
                      </a:r>
                      <a:r>
                        <a:rPr lang="fr-FR" sz="1400" dirty="0" err="1"/>
                        <a:t>durante</a:t>
                      </a:r>
                      <a:r>
                        <a:rPr lang="fr-FR" sz="1400" dirty="0"/>
                        <a:t> su </a:t>
                      </a:r>
                      <a:r>
                        <a:rPr lang="fr-FR" sz="1400" dirty="0" err="1"/>
                        <a:t>instalación</a:t>
                      </a:r>
                      <a:r>
                        <a:rPr lang="fr-FR" sz="1400" dirty="0"/>
                        <a:t> para </a:t>
                      </a:r>
                      <a:r>
                        <a:rPr lang="fr-FR" sz="1400" dirty="0" err="1"/>
                        <a:t>evitar</a:t>
                      </a:r>
                      <a:r>
                        <a:rPr lang="fr-FR" sz="1400" dirty="0"/>
                        <a:t> </a:t>
                      </a:r>
                      <a:r>
                        <a:rPr lang="fr-FR" sz="1400" dirty="0" err="1"/>
                        <a:t>problemas</a:t>
                      </a:r>
                      <a:endParaRPr lang="fr-FR" sz="1400" dirty="0">
                        <a:solidFill>
                          <a:srgbClr val="0070C0"/>
                        </a:solidFill>
                      </a:endParaRPr>
                    </a:p>
                  </a:txBody>
                  <a:tcPr/>
                </a:tc>
                <a:extLst>
                  <a:ext uri="{0D108BD9-81ED-4DB2-BD59-A6C34878D82A}">
                    <a16:rowId xmlns:a16="http://schemas.microsoft.com/office/drawing/2014/main" val="10001"/>
                  </a:ext>
                </a:extLst>
              </a:tr>
              <a:tr h="713818">
                <a:tc>
                  <a:txBody>
                    <a:bodyPr/>
                    <a:lstStyle/>
                    <a:p>
                      <a:r>
                        <a:rPr lang="fr-FR" sz="1400" dirty="0" err="1"/>
                        <a:t>Galvanizado</a:t>
                      </a:r>
                      <a:endParaRPr lang="fr-FR" sz="1400" dirty="0">
                        <a:solidFill>
                          <a:srgbClr val="0070C0"/>
                        </a:solidFill>
                      </a:endParaRPr>
                    </a:p>
                  </a:txBody>
                  <a:tcPr/>
                </a:tc>
                <a:tc>
                  <a:txBody>
                    <a:bodyPr/>
                    <a:lstStyle/>
                    <a:p>
                      <a:r>
                        <a:rPr lang="fr-FR" sz="1400" dirty="0" err="1">
                          <a:solidFill>
                            <a:schemeClr val="dk1"/>
                          </a:solidFill>
                        </a:rPr>
                        <a:t>Menor</a:t>
                      </a:r>
                      <a:r>
                        <a:rPr lang="fr-FR" sz="1400" baseline="0" dirty="0">
                          <a:solidFill>
                            <a:schemeClr val="dk1"/>
                          </a:solidFill>
                        </a:rPr>
                        <a:t> </a:t>
                      </a:r>
                      <a:r>
                        <a:rPr lang="fr-FR" sz="1400" baseline="0" dirty="0" err="1">
                          <a:solidFill>
                            <a:schemeClr val="dk1"/>
                          </a:solidFill>
                        </a:rPr>
                        <a:t>coste</a:t>
                      </a:r>
                      <a:r>
                        <a:rPr lang="fr-FR" sz="1400" baseline="0" dirty="0">
                          <a:solidFill>
                            <a:schemeClr val="dk1"/>
                          </a:solidFill>
                        </a:rPr>
                        <a:t> </a:t>
                      </a:r>
                      <a:r>
                        <a:rPr lang="fr-FR" sz="1400" baseline="0" dirty="0" err="1">
                          <a:solidFill>
                            <a:schemeClr val="dk1"/>
                          </a:solidFill>
                        </a:rPr>
                        <a:t>inicial</a:t>
                      </a:r>
                      <a:endParaRPr lang="fr-FR" sz="1400" dirty="0">
                        <a:solidFill>
                          <a:srgbClr val="0070C0"/>
                        </a:solidFill>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1400" dirty="0"/>
                        <a:t>No</a:t>
                      </a:r>
                      <a:r>
                        <a:rPr lang="fr-FR" sz="1400" baseline="0" dirty="0"/>
                        <a:t> se </a:t>
                      </a:r>
                      <a:r>
                        <a:rPr lang="fr-FR" sz="1400" baseline="0" dirty="0" err="1"/>
                        <a:t>puede</a:t>
                      </a:r>
                      <a:r>
                        <a:rPr lang="fr-FR" sz="1400" baseline="0" dirty="0"/>
                        <a:t> </a:t>
                      </a:r>
                      <a:r>
                        <a:rPr lang="fr-FR" sz="1400" baseline="0" dirty="0" err="1"/>
                        <a:t>curvar</a:t>
                      </a:r>
                      <a:r>
                        <a:rPr lang="fr-FR" sz="1400" baseline="0" dirty="0"/>
                        <a:t> sin </a:t>
                      </a:r>
                      <a:r>
                        <a:rPr lang="fr-FR" sz="1400" baseline="0" dirty="0" err="1"/>
                        <a:t>romper</a:t>
                      </a:r>
                      <a:endParaRPr lang="fr-FR" sz="1400" dirty="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1400" dirty="0" err="1">
                          <a:solidFill>
                            <a:schemeClr val="dk1"/>
                          </a:solidFill>
                        </a:rPr>
                        <a:t>Pierde</a:t>
                      </a:r>
                      <a:r>
                        <a:rPr lang="fr-FR" sz="1400" baseline="0" dirty="0">
                          <a:solidFill>
                            <a:schemeClr val="dk1"/>
                          </a:solidFill>
                        </a:rPr>
                        <a:t> su </a:t>
                      </a:r>
                      <a:r>
                        <a:rPr lang="fr-FR" sz="1400" baseline="0" dirty="0" err="1">
                          <a:solidFill>
                            <a:schemeClr val="dk1"/>
                          </a:solidFill>
                        </a:rPr>
                        <a:t>efectividad</a:t>
                      </a:r>
                      <a:r>
                        <a:rPr lang="fr-FR" sz="1400" baseline="0" dirty="0">
                          <a:solidFill>
                            <a:schemeClr val="dk1"/>
                          </a:solidFill>
                        </a:rPr>
                        <a:t> </a:t>
                      </a:r>
                      <a:r>
                        <a:rPr lang="fr-FR" sz="1400" baseline="0" dirty="0" err="1">
                          <a:solidFill>
                            <a:schemeClr val="dk1"/>
                          </a:solidFill>
                        </a:rPr>
                        <a:t>una</a:t>
                      </a:r>
                      <a:r>
                        <a:rPr lang="fr-FR" sz="1400" baseline="0" dirty="0">
                          <a:solidFill>
                            <a:schemeClr val="dk1"/>
                          </a:solidFill>
                        </a:rPr>
                        <a:t> </a:t>
                      </a:r>
                      <a:r>
                        <a:rPr lang="fr-FR" sz="1400" baseline="0" dirty="0" err="1">
                          <a:solidFill>
                            <a:schemeClr val="dk1"/>
                          </a:solidFill>
                        </a:rPr>
                        <a:t>vez</a:t>
                      </a:r>
                      <a:r>
                        <a:rPr lang="fr-FR" sz="1400" baseline="0" dirty="0">
                          <a:solidFill>
                            <a:schemeClr val="dk1"/>
                          </a:solidFill>
                        </a:rPr>
                        <a:t> el Zn es </a:t>
                      </a:r>
                      <a:r>
                        <a:rPr lang="fr-FR" sz="1400" baseline="0" dirty="0" err="1">
                          <a:solidFill>
                            <a:schemeClr val="dk1"/>
                          </a:solidFill>
                        </a:rPr>
                        <a:t>corroido</a:t>
                      </a:r>
                      <a:endParaRPr lang="fr-FR" sz="1400" dirty="0">
                        <a:solidFill>
                          <a:srgbClr val="0070C0"/>
                        </a:solidFill>
                      </a:endParaRPr>
                    </a:p>
                  </a:txBody>
                  <a:tcPr/>
                </a:tc>
                <a:extLst>
                  <a:ext uri="{0D108BD9-81ED-4DB2-BD59-A6C34878D82A}">
                    <a16:rowId xmlns:a16="http://schemas.microsoft.com/office/drawing/2014/main" val="10002"/>
                  </a:ext>
                </a:extLst>
              </a:tr>
              <a:tr h="1136822">
                <a:tc>
                  <a:txBody>
                    <a:bodyPr/>
                    <a:lstStyle/>
                    <a:p>
                      <a:r>
                        <a:rPr lang="fr-FR" sz="1400" dirty="0" err="1">
                          <a:solidFill>
                            <a:schemeClr val="dk1"/>
                          </a:solidFill>
                        </a:rPr>
                        <a:t>Polimeros</a:t>
                      </a:r>
                      <a:r>
                        <a:rPr lang="fr-FR" sz="1400" baseline="0" dirty="0">
                          <a:solidFill>
                            <a:schemeClr val="dk1"/>
                          </a:solidFill>
                        </a:rPr>
                        <a:t> de </a:t>
                      </a:r>
                      <a:r>
                        <a:rPr lang="fr-FR" sz="1400" baseline="0" dirty="0" err="1">
                          <a:solidFill>
                            <a:schemeClr val="dk1"/>
                          </a:solidFill>
                        </a:rPr>
                        <a:t>fibra</a:t>
                      </a:r>
                      <a:r>
                        <a:rPr lang="fr-FR" sz="1400" baseline="0" dirty="0">
                          <a:solidFill>
                            <a:schemeClr val="dk1"/>
                          </a:solidFill>
                        </a:rPr>
                        <a:t> </a:t>
                      </a:r>
                      <a:r>
                        <a:rPr lang="fr-FR" sz="1400" baseline="0" dirty="0" err="1">
                          <a:solidFill>
                            <a:schemeClr val="dk1"/>
                          </a:solidFill>
                        </a:rPr>
                        <a:t>reforzada</a:t>
                      </a:r>
                      <a:endParaRPr lang="fr-FR" sz="1400" dirty="0">
                        <a:solidFill>
                          <a:srgbClr val="0070C0"/>
                        </a:solidFill>
                      </a:endParaRPr>
                    </a:p>
                  </a:txBody>
                  <a:tcPr/>
                </a:tc>
                <a:tc>
                  <a:txBody>
                    <a:bodyPr/>
                    <a:lstStyle/>
                    <a:p>
                      <a:r>
                        <a:rPr lang="fr-FR" sz="1400" dirty="0" err="1">
                          <a:solidFill>
                            <a:schemeClr val="dk1"/>
                          </a:solidFill>
                        </a:rPr>
                        <a:t>Menor</a:t>
                      </a:r>
                      <a:r>
                        <a:rPr lang="fr-FR" sz="1400" baseline="0" dirty="0">
                          <a:solidFill>
                            <a:schemeClr val="dk1"/>
                          </a:solidFill>
                        </a:rPr>
                        <a:t> </a:t>
                      </a:r>
                      <a:r>
                        <a:rPr lang="fr-FR" sz="1400" baseline="0" dirty="0" err="1">
                          <a:solidFill>
                            <a:schemeClr val="dk1"/>
                          </a:solidFill>
                        </a:rPr>
                        <a:t>coste</a:t>
                      </a:r>
                      <a:r>
                        <a:rPr lang="fr-FR" sz="1400" baseline="0" dirty="0">
                          <a:solidFill>
                            <a:schemeClr val="dk1"/>
                          </a:solidFill>
                        </a:rPr>
                        <a:t> </a:t>
                      </a:r>
                      <a:r>
                        <a:rPr lang="fr-FR" sz="1400" baseline="0" dirty="0" err="1">
                          <a:solidFill>
                            <a:schemeClr val="dk1"/>
                          </a:solidFill>
                        </a:rPr>
                        <a:t>inicial</a:t>
                      </a:r>
                      <a:endParaRPr lang="fr-FR" sz="1400" dirty="0">
                        <a:solidFill>
                          <a:srgbClr val="0070C0"/>
                        </a:solidFill>
                      </a:endParaRPr>
                    </a:p>
                  </a:txBody>
                  <a:tcPr/>
                </a:tc>
                <a:tc>
                  <a:txBody>
                    <a:bodyPr/>
                    <a:lstStyle/>
                    <a:p>
                      <a:pPr marL="285750" indent="-285750">
                        <a:buFont typeface="Wingdings" panose="05000000000000000000" pitchFamily="2" charset="2"/>
                        <a:buChar char="§"/>
                      </a:pPr>
                      <a:r>
                        <a:rPr lang="fr-FR" sz="1400" dirty="0"/>
                        <a:t>No</a:t>
                      </a:r>
                      <a:r>
                        <a:rPr lang="fr-FR" sz="1400" baseline="0" dirty="0"/>
                        <a:t> se </a:t>
                      </a:r>
                      <a:r>
                        <a:rPr lang="fr-FR" sz="1400" baseline="0" dirty="0" err="1"/>
                        <a:t>puede</a:t>
                      </a:r>
                      <a:r>
                        <a:rPr lang="fr-FR" sz="1400" baseline="0" dirty="0"/>
                        <a:t> </a:t>
                      </a:r>
                      <a:r>
                        <a:rPr lang="fr-FR" sz="1400" baseline="0" dirty="0" err="1"/>
                        <a:t>curvar</a:t>
                      </a:r>
                      <a:r>
                        <a:rPr lang="fr-FR" sz="1400" baseline="0" dirty="0"/>
                        <a:t> sin </a:t>
                      </a:r>
                      <a:r>
                        <a:rPr lang="fr-FR" sz="1400" baseline="0" dirty="0" err="1"/>
                        <a:t>romper</a:t>
                      </a:r>
                      <a:endParaRPr lang="fr-FR" sz="1400" dirty="0"/>
                    </a:p>
                    <a:p>
                      <a:pPr marL="285750" indent="-285750">
                        <a:buFont typeface="Wingdings" panose="05000000000000000000" pitchFamily="2" charset="2"/>
                        <a:buChar char="§"/>
                      </a:pPr>
                      <a:r>
                        <a:rPr lang="fr-FR" sz="1400" dirty="0"/>
                        <a:t>No</a:t>
                      </a:r>
                      <a:r>
                        <a:rPr lang="fr-FR" sz="1400" baseline="0" dirty="0"/>
                        <a:t> </a:t>
                      </a:r>
                      <a:r>
                        <a:rPr lang="fr-FR" sz="1400" baseline="0" dirty="0" err="1"/>
                        <a:t>resistente</a:t>
                      </a:r>
                      <a:r>
                        <a:rPr lang="fr-FR" sz="1400" baseline="0" dirty="0"/>
                        <a:t> al </a:t>
                      </a:r>
                      <a:r>
                        <a:rPr lang="fr-FR" sz="1400" baseline="0" dirty="0" err="1"/>
                        <a:t>calor</a:t>
                      </a:r>
                      <a:r>
                        <a:rPr lang="fr-FR" sz="1400" baseline="0" dirty="0"/>
                        <a:t> ni al </a:t>
                      </a:r>
                      <a:r>
                        <a:rPr lang="fr-FR" sz="1400" baseline="0" dirty="0" err="1"/>
                        <a:t>impacto</a:t>
                      </a:r>
                      <a:r>
                        <a:rPr lang="fr-FR" sz="1400" baseline="0" dirty="0"/>
                        <a:t> en </a:t>
                      </a:r>
                      <a:r>
                        <a:rPr lang="fr-FR" sz="1400" baseline="0" dirty="0" err="1"/>
                        <a:t>inviernos</a:t>
                      </a:r>
                      <a:r>
                        <a:rPr lang="fr-FR" sz="1400" baseline="0" dirty="0"/>
                        <a:t> frios</a:t>
                      </a:r>
                    </a:p>
                    <a:p>
                      <a:pPr marL="285750" indent="-285750">
                        <a:buFont typeface="Wingdings" panose="05000000000000000000" pitchFamily="2" charset="2"/>
                        <a:buChar char="§"/>
                      </a:pPr>
                      <a:r>
                        <a:rPr lang="fr-FR" sz="1400" baseline="0" dirty="0" err="1"/>
                        <a:t>Menor</a:t>
                      </a:r>
                      <a:r>
                        <a:rPr lang="fr-FR" sz="1400" baseline="0" dirty="0"/>
                        <a:t> </a:t>
                      </a:r>
                      <a:r>
                        <a:rPr lang="fr-FR" sz="1400" baseline="0" dirty="0" err="1"/>
                        <a:t>resistencia</a:t>
                      </a:r>
                      <a:r>
                        <a:rPr lang="fr-FR" sz="1400" baseline="0" dirty="0"/>
                        <a:t> que el </a:t>
                      </a:r>
                      <a:r>
                        <a:rPr lang="fr-FR" sz="1400" baseline="0" dirty="0" err="1"/>
                        <a:t>acero</a:t>
                      </a:r>
                      <a:endParaRPr lang="fr-FR" sz="1400" dirty="0"/>
                    </a:p>
                    <a:p>
                      <a:pPr marL="285750" indent="-285750">
                        <a:buFont typeface="Wingdings" panose="05000000000000000000" pitchFamily="2" charset="2"/>
                        <a:buChar char="§"/>
                      </a:pPr>
                      <a:r>
                        <a:rPr lang="fr-FR" sz="1400" dirty="0">
                          <a:solidFill>
                            <a:schemeClr val="dk1"/>
                          </a:solidFill>
                        </a:rPr>
                        <a:t>No</a:t>
                      </a:r>
                      <a:r>
                        <a:rPr lang="fr-FR" sz="1400" baseline="0" dirty="0">
                          <a:solidFill>
                            <a:schemeClr val="dk1"/>
                          </a:solidFill>
                        </a:rPr>
                        <a:t> </a:t>
                      </a:r>
                      <a:r>
                        <a:rPr lang="fr-FR" sz="1400" baseline="0" dirty="0" err="1">
                          <a:solidFill>
                            <a:schemeClr val="dk1"/>
                          </a:solidFill>
                        </a:rPr>
                        <a:t>puede</a:t>
                      </a:r>
                      <a:r>
                        <a:rPr lang="fr-FR" sz="1400" baseline="0" dirty="0">
                          <a:solidFill>
                            <a:schemeClr val="dk1"/>
                          </a:solidFill>
                        </a:rPr>
                        <a:t> </a:t>
                      </a:r>
                      <a:r>
                        <a:rPr lang="fr-FR" sz="1400" baseline="0" dirty="0" err="1">
                          <a:solidFill>
                            <a:schemeClr val="dk1"/>
                          </a:solidFill>
                        </a:rPr>
                        <a:t>ser</a:t>
                      </a:r>
                      <a:r>
                        <a:rPr lang="fr-FR" sz="1400" baseline="0" dirty="0">
                          <a:solidFill>
                            <a:schemeClr val="dk1"/>
                          </a:solidFill>
                        </a:rPr>
                        <a:t> </a:t>
                      </a:r>
                      <a:r>
                        <a:rPr lang="fr-FR" sz="1400" baseline="0" dirty="0" err="1">
                          <a:solidFill>
                            <a:schemeClr val="dk1"/>
                          </a:solidFill>
                        </a:rPr>
                        <a:t>reciclado</a:t>
                      </a:r>
                      <a:endParaRPr lang="fr-FR" sz="1400" dirty="0">
                        <a:solidFill>
                          <a:srgbClr val="0070C0"/>
                        </a:solidFill>
                      </a:endParaRPr>
                    </a:p>
                  </a:txBody>
                  <a:tcPr/>
                </a:tc>
                <a:extLst>
                  <a:ext uri="{0D108BD9-81ED-4DB2-BD59-A6C34878D82A}">
                    <a16:rowId xmlns:a16="http://schemas.microsoft.com/office/drawing/2014/main" val="10003"/>
                  </a:ext>
                </a:extLst>
              </a:tr>
              <a:tr h="2546528">
                <a:tc>
                  <a:txBody>
                    <a:bodyPr/>
                    <a:lstStyle/>
                    <a:p>
                      <a:r>
                        <a:rPr lang="fr-FR" sz="1400" dirty="0">
                          <a:solidFill>
                            <a:schemeClr val="dk1"/>
                          </a:solidFill>
                        </a:rPr>
                        <a:t>ACERO</a:t>
                      </a:r>
                      <a:r>
                        <a:rPr lang="fr-FR" sz="1400" baseline="0" dirty="0">
                          <a:solidFill>
                            <a:schemeClr val="dk1"/>
                          </a:solidFill>
                        </a:rPr>
                        <a:t> INOXIDABLE</a:t>
                      </a:r>
                      <a:endParaRPr lang="fr-FR" sz="1400" dirty="0">
                        <a:solidFill>
                          <a:srgbClr val="0070C0"/>
                        </a:solidFill>
                      </a:endParaRPr>
                    </a:p>
                  </a:txBody>
                  <a:tcPr/>
                </a:tc>
                <a:tc>
                  <a:txBody>
                    <a:bodyPr/>
                    <a:lstStyle/>
                    <a:p>
                      <a:r>
                        <a:rPr lang="fr-FR" sz="1400" baseline="0" dirty="0" err="1"/>
                        <a:t>Bajo</a:t>
                      </a:r>
                      <a:r>
                        <a:rPr lang="fr-FR" sz="1400" baseline="0" dirty="0"/>
                        <a:t> </a:t>
                      </a:r>
                      <a:r>
                        <a:rPr lang="fr-FR" sz="1400" baseline="0" dirty="0" err="1"/>
                        <a:t>coste</a:t>
                      </a:r>
                      <a:r>
                        <a:rPr lang="fr-FR" sz="1400" baseline="0" dirty="0"/>
                        <a:t> a </a:t>
                      </a:r>
                      <a:r>
                        <a:rPr lang="fr-FR" sz="1400" baseline="0" dirty="0" err="1"/>
                        <a:t>lo</a:t>
                      </a:r>
                      <a:r>
                        <a:rPr lang="fr-FR" sz="1400" baseline="0" dirty="0"/>
                        <a:t> largo de su </a:t>
                      </a:r>
                      <a:r>
                        <a:rPr lang="fr-FR" sz="1400" baseline="0" dirty="0" err="1"/>
                        <a:t>ciclo</a:t>
                      </a:r>
                      <a:r>
                        <a:rPr lang="fr-FR" sz="1400" baseline="0" dirty="0"/>
                        <a:t> de vida:</a:t>
                      </a:r>
                    </a:p>
                    <a:p>
                      <a:pPr marL="285750" indent="-285750">
                        <a:buFont typeface="Arial" panose="020B0604020202020204" pitchFamily="34" charset="0"/>
                        <a:buChar char="•"/>
                      </a:pPr>
                      <a:r>
                        <a:rPr lang="fr-FR" sz="1400" baseline="0" dirty="0" err="1"/>
                        <a:t>Diseño</a:t>
                      </a:r>
                      <a:r>
                        <a:rPr lang="fr-FR" sz="1400" baseline="0" dirty="0"/>
                        <a:t> </a:t>
                      </a:r>
                      <a:r>
                        <a:rPr lang="fr-FR" sz="1400" baseline="0" dirty="0" err="1"/>
                        <a:t>similar</a:t>
                      </a:r>
                      <a:r>
                        <a:rPr lang="fr-FR" sz="1400" baseline="0" dirty="0"/>
                        <a:t> que con </a:t>
                      </a:r>
                      <a:r>
                        <a:rPr lang="fr-FR" sz="1400" baseline="0" dirty="0" err="1"/>
                        <a:t>acero</a:t>
                      </a:r>
                      <a:r>
                        <a:rPr lang="fr-FR" sz="1400" baseline="0" dirty="0"/>
                        <a:t> al </a:t>
                      </a:r>
                      <a:r>
                        <a:rPr lang="fr-FR" sz="1400" baseline="0" dirty="0" err="1"/>
                        <a:t>carbono</a:t>
                      </a:r>
                      <a:endParaRPr lang="fr-FR" sz="1400" baseline="0" dirty="0"/>
                    </a:p>
                    <a:p>
                      <a:pPr marL="285750" indent="-285750">
                        <a:buFont typeface="Arial" panose="020B0604020202020204" pitchFamily="34" charset="0"/>
                        <a:buChar char="•"/>
                      </a:pPr>
                      <a:r>
                        <a:rPr lang="fr-FR" sz="1400" baseline="0" dirty="0"/>
                        <a:t>Se </a:t>
                      </a:r>
                      <a:r>
                        <a:rPr lang="fr-FR" sz="1400" baseline="0" dirty="0" err="1"/>
                        <a:t>puede</a:t>
                      </a:r>
                      <a:r>
                        <a:rPr lang="fr-FR" sz="1400" baseline="0" dirty="0"/>
                        <a:t> </a:t>
                      </a:r>
                      <a:r>
                        <a:rPr lang="fr-FR" sz="1400" baseline="0" dirty="0" err="1"/>
                        <a:t>combionar</a:t>
                      </a:r>
                      <a:r>
                        <a:rPr lang="fr-FR" sz="1400" baseline="0" dirty="0"/>
                        <a:t> </a:t>
                      </a:r>
                      <a:r>
                        <a:rPr lang="fr-FR" sz="1400" baseline="0" dirty="0" err="1"/>
                        <a:t>acero</a:t>
                      </a:r>
                      <a:r>
                        <a:rPr lang="fr-FR" sz="1400" baseline="0" dirty="0"/>
                        <a:t> </a:t>
                      </a:r>
                      <a:r>
                        <a:rPr lang="fr-FR" sz="1400" baseline="0" dirty="0" err="1"/>
                        <a:t>inoxidable</a:t>
                      </a:r>
                      <a:r>
                        <a:rPr lang="fr-FR" sz="1400" baseline="0" dirty="0"/>
                        <a:t> y </a:t>
                      </a:r>
                      <a:r>
                        <a:rPr lang="fr-FR" sz="1400" baseline="0" dirty="0" err="1"/>
                        <a:t>acero</a:t>
                      </a:r>
                      <a:r>
                        <a:rPr lang="fr-FR" sz="1400" baseline="0" dirty="0"/>
                        <a:t> al </a:t>
                      </a:r>
                      <a:r>
                        <a:rPr lang="fr-FR" sz="1400" baseline="0" dirty="0" err="1"/>
                        <a:t>carbono</a:t>
                      </a:r>
                      <a:r>
                        <a:rPr lang="fr-FR" sz="1400" baseline="0" dirty="0"/>
                        <a:t> en las </a:t>
                      </a:r>
                      <a:r>
                        <a:rPr lang="fr-FR" sz="1400" baseline="0" dirty="0" err="1"/>
                        <a:t>armaduras</a:t>
                      </a:r>
                      <a:endParaRPr lang="fr-FR" sz="1400" baseline="0" dirty="0"/>
                    </a:p>
                    <a:p>
                      <a:pPr marL="285750" indent="-285750">
                        <a:buFont typeface="Arial" panose="020B0604020202020204" pitchFamily="34" charset="0"/>
                        <a:buChar char="•"/>
                      </a:pPr>
                      <a:r>
                        <a:rPr lang="fr-FR" sz="1400" baseline="0" dirty="0" err="1"/>
                        <a:t>Facil</a:t>
                      </a:r>
                      <a:r>
                        <a:rPr lang="fr-FR" sz="1400" baseline="0" dirty="0"/>
                        <a:t> </a:t>
                      </a:r>
                      <a:r>
                        <a:rPr lang="fr-FR" sz="1400" baseline="0" dirty="0" err="1"/>
                        <a:t>instalacion</a:t>
                      </a:r>
                      <a:r>
                        <a:rPr lang="fr-FR" sz="1400" baseline="0" dirty="0"/>
                        <a:t> y o </a:t>
                      </a:r>
                      <a:r>
                        <a:rPr lang="fr-FR" sz="1400" baseline="0" dirty="0" err="1"/>
                        <a:t>afectado</a:t>
                      </a:r>
                      <a:r>
                        <a:rPr lang="fr-FR" sz="1400" baseline="0" dirty="0"/>
                        <a:t> </a:t>
                      </a:r>
                      <a:r>
                        <a:rPr lang="fr-FR" sz="1400" baseline="0" dirty="0" err="1"/>
                        <a:t>por</a:t>
                      </a:r>
                      <a:r>
                        <a:rPr lang="fr-FR" sz="1400" baseline="0" dirty="0"/>
                        <a:t> </a:t>
                      </a:r>
                      <a:r>
                        <a:rPr lang="fr-FR" sz="1400" baseline="0" dirty="0" err="1"/>
                        <a:t>trabajos</a:t>
                      </a:r>
                      <a:r>
                        <a:rPr lang="fr-FR" sz="1400" baseline="0" dirty="0"/>
                        <a:t> poco </a:t>
                      </a:r>
                      <a:r>
                        <a:rPr lang="fr-FR" sz="1400" baseline="0" dirty="0" err="1"/>
                        <a:t>cuidadosos</a:t>
                      </a:r>
                      <a:r>
                        <a:rPr lang="fr-FR" sz="1400" baseline="0" dirty="0"/>
                        <a:t> </a:t>
                      </a:r>
                    </a:p>
                    <a:p>
                      <a:pPr marL="285750" indent="-285750">
                        <a:buFont typeface="Arial" panose="020B0604020202020204" pitchFamily="34" charset="0"/>
                        <a:buChar char="•"/>
                      </a:pPr>
                      <a:r>
                        <a:rPr lang="fr-FR" sz="1400" baseline="0" dirty="0"/>
                        <a:t>No </a:t>
                      </a:r>
                      <a:r>
                        <a:rPr lang="fr-FR" sz="1400" baseline="0" dirty="0" err="1"/>
                        <a:t>requiere</a:t>
                      </a:r>
                      <a:r>
                        <a:rPr lang="fr-FR" sz="1400" baseline="0" dirty="0"/>
                        <a:t> </a:t>
                      </a:r>
                      <a:r>
                        <a:rPr lang="fr-FR" sz="1400" baseline="0" dirty="0" err="1"/>
                        <a:t>mantenimiento</a:t>
                      </a:r>
                      <a:endParaRPr lang="fr-FR" sz="1400" baseline="0" dirty="0"/>
                    </a:p>
                    <a:p>
                      <a:pPr marL="285750" indent="-285750">
                        <a:buFont typeface="Arial" panose="020B0604020202020204" pitchFamily="34" charset="0"/>
                        <a:buChar char="•"/>
                      </a:pPr>
                      <a:r>
                        <a:rPr lang="fr-FR" sz="1400" baseline="0" dirty="0"/>
                        <a:t>No </a:t>
                      </a:r>
                      <a:r>
                        <a:rPr lang="fr-FR" sz="1400" baseline="0" dirty="0" err="1"/>
                        <a:t>tiene</a:t>
                      </a:r>
                      <a:r>
                        <a:rPr lang="fr-FR" sz="1400" baseline="0" dirty="0"/>
                        <a:t> limite de vida</a:t>
                      </a:r>
                    </a:p>
                    <a:p>
                      <a:pPr marL="285750" indent="-285750">
                        <a:buFont typeface="Arial" panose="020B0604020202020204" pitchFamily="34" charset="0"/>
                        <a:buChar char="•"/>
                      </a:pPr>
                      <a:r>
                        <a:rPr lang="fr-FR" sz="1400" baseline="0" dirty="0" err="1"/>
                        <a:t>Permite</a:t>
                      </a:r>
                      <a:r>
                        <a:rPr lang="fr-FR" sz="1400" baseline="0" dirty="0"/>
                        <a:t> </a:t>
                      </a:r>
                      <a:r>
                        <a:rPr lang="fr-FR" sz="1400" baseline="0" dirty="0" err="1"/>
                        <a:t>menor</a:t>
                      </a:r>
                      <a:r>
                        <a:rPr lang="fr-FR" sz="1400" baseline="0" dirty="0"/>
                        <a:t> </a:t>
                      </a:r>
                      <a:r>
                        <a:rPr lang="fr-FR" sz="1400" baseline="0" dirty="0" err="1"/>
                        <a:t>espesor</a:t>
                      </a:r>
                      <a:r>
                        <a:rPr lang="fr-FR" sz="1400" baseline="0" dirty="0"/>
                        <a:t> de </a:t>
                      </a:r>
                      <a:r>
                        <a:rPr lang="fr-FR" sz="1400" baseline="0" dirty="0" err="1"/>
                        <a:t>pared</a:t>
                      </a:r>
                      <a:endParaRPr lang="fr-FR" sz="1400" baseline="0" dirty="0"/>
                    </a:p>
                    <a:p>
                      <a:pPr marL="285750" indent="-285750">
                        <a:buFont typeface="Arial" panose="020B0604020202020204" pitchFamily="34" charset="0"/>
                        <a:buChar char="•"/>
                      </a:pPr>
                      <a:r>
                        <a:rPr lang="fr-FR" sz="1400" baseline="0" dirty="0" err="1"/>
                        <a:t>Buena</a:t>
                      </a:r>
                      <a:r>
                        <a:rPr lang="fr-FR" sz="1400" baseline="0" dirty="0"/>
                        <a:t> </a:t>
                      </a:r>
                      <a:r>
                        <a:rPr lang="fr-FR" sz="1400" baseline="0" dirty="0" err="1"/>
                        <a:t>resistencia</a:t>
                      </a:r>
                      <a:r>
                        <a:rPr lang="fr-FR" sz="1400" baseline="0" dirty="0"/>
                        <a:t> al </a:t>
                      </a:r>
                      <a:r>
                        <a:rPr lang="fr-FR" sz="1400" baseline="0" dirty="0" err="1"/>
                        <a:t>fuego</a:t>
                      </a:r>
                      <a:endParaRPr lang="fr-FR" sz="1400" baseline="0" dirty="0"/>
                    </a:p>
                    <a:p>
                      <a:pPr marL="285750" indent="-285750">
                        <a:buFont typeface="Arial" panose="020B0604020202020204" pitchFamily="34" charset="0"/>
                        <a:buChar char="•"/>
                      </a:pPr>
                      <a:r>
                        <a:rPr lang="fr-FR" sz="1400" baseline="0" dirty="0" err="1">
                          <a:solidFill>
                            <a:schemeClr val="dk1"/>
                          </a:solidFill>
                        </a:rPr>
                        <a:t>Puede</a:t>
                      </a:r>
                      <a:r>
                        <a:rPr lang="fr-FR" sz="1400" baseline="0" dirty="0">
                          <a:solidFill>
                            <a:schemeClr val="dk1"/>
                          </a:solidFill>
                        </a:rPr>
                        <a:t> </a:t>
                      </a:r>
                      <a:r>
                        <a:rPr lang="fr-FR" sz="1400" baseline="0" dirty="0" err="1">
                          <a:solidFill>
                            <a:schemeClr val="dk1"/>
                          </a:solidFill>
                        </a:rPr>
                        <a:t>ser</a:t>
                      </a:r>
                      <a:r>
                        <a:rPr lang="fr-FR" sz="1400" baseline="0" dirty="0">
                          <a:solidFill>
                            <a:schemeClr val="dk1"/>
                          </a:solidFill>
                        </a:rPr>
                        <a:t> </a:t>
                      </a:r>
                      <a:r>
                        <a:rPr lang="fr-FR" sz="1400" baseline="0" dirty="0" err="1">
                          <a:solidFill>
                            <a:schemeClr val="dk1"/>
                          </a:solidFill>
                        </a:rPr>
                        <a:t>reciclado</a:t>
                      </a:r>
                      <a:r>
                        <a:rPr lang="fr-FR" sz="1400" baseline="0" dirty="0">
                          <a:solidFill>
                            <a:schemeClr val="dk1"/>
                          </a:solidFill>
                        </a:rPr>
                        <a:t> en su </a:t>
                      </a:r>
                      <a:r>
                        <a:rPr lang="fr-FR" sz="1400" baseline="0" dirty="0" err="1">
                          <a:solidFill>
                            <a:schemeClr val="dk1"/>
                          </a:solidFill>
                        </a:rPr>
                        <a:t>totalidad</a:t>
                      </a:r>
                      <a:endParaRPr lang="fr-FR" sz="1400" baseline="0" dirty="0">
                        <a:solidFill>
                          <a:srgbClr val="0070C0"/>
                        </a:solidFill>
                      </a:endParaRPr>
                    </a:p>
                  </a:txBody>
                  <a:tcPr/>
                </a:tc>
                <a:tc>
                  <a:txBody>
                    <a:bodyPr/>
                    <a:lstStyle/>
                    <a:p>
                      <a:pPr marL="285750" indent="-285750">
                        <a:buFont typeface="Wingdings" panose="05000000000000000000" pitchFamily="2" charset="2"/>
                        <a:buChar char="§"/>
                      </a:pPr>
                      <a:r>
                        <a:rPr lang="fr-FR" sz="1400" dirty="0" err="1"/>
                        <a:t>Mayores</a:t>
                      </a:r>
                      <a:r>
                        <a:rPr lang="fr-FR" sz="1400" dirty="0"/>
                        <a:t> </a:t>
                      </a:r>
                      <a:r>
                        <a:rPr lang="fr-FR" sz="1400" dirty="0" err="1"/>
                        <a:t>costes</a:t>
                      </a:r>
                      <a:r>
                        <a:rPr lang="fr-FR" sz="1400" dirty="0"/>
                        <a:t> </a:t>
                      </a:r>
                      <a:r>
                        <a:rPr lang="fr-FR" sz="1400" dirty="0" err="1"/>
                        <a:t>iniciales</a:t>
                      </a:r>
                      <a:r>
                        <a:rPr lang="fr-FR" sz="1400" dirty="0"/>
                        <a:t> </a:t>
                      </a:r>
                      <a:r>
                        <a:rPr lang="fr-FR" sz="1400" dirty="0" err="1"/>
                        <a:t>pero</a:t>
                      </a:r>
                      <a:r>
                        <a:rPr lang="fr-FR" sz="1400" dirty="0"/>
                        <a:t> no </a:t>
                      </a:r>
                      <a:r>
                        <a:rPr lang="fr-FR" sz="1400" dirty="0" err="1"/>
                        <a:t>más</a:t>
                      </a:r>
                      <a:r>
                        <a:rPr lang="fr-FR" sz="1400" dirty="0"/>
                        <a:t> que un </a:t>
                      </a:r>
                      <a:r>
                        <a:rPr lang="fr-FR" sz="1400" dirty="0" err="1"/>
                        <a:t>ligero</a:t>
                      </a:r>
                      <a:r>
                        <a:rPr lang="fr-FR" sz="1400" dirty="0"/>
                        <a:t> </a:t>
                      </a:r>
                      <a:r>
                        <a:rPr lang="fr-FR" sz="1400" baseline="0" dirty="0"/>
                        <a:t>% </a:t>
                      </a:r>
                      <a:r>
                        <a:rPr lang="fr-FR" sz="1400" baseline="0" dirty="0" err="1"/>
                        <a:t>cuando</a:t>
                      </a:r>
                      <a:endParaRPr lang="fr-FR" sz="1400" baseline="0" dirty="0"/>
                    </a:p>
                    <a:p>
                      <a:pPr marL="742950" lvl="1" indent="-285750">
                        <a:buFont typeface="Wingdings" panose="05000000000000000000" pitchFamily="2" charset="2"/>
                        <a:buChar char="ü"/>
                      </a:pPr>
                      <a:r>
                        <a:rPr lang="fr-FR" sz="1400" baseline="0" dirty="0"/>
                        <a:t>El </a:t>
                      </a:r>
                      <a:r>
                        <a:rPr lang="fr-FR" sz="1400" baseline="0" dirty="0" err="1"/>
                        <a:t>acero</a:t>
                      </a:r>
                      <a:r>
                        <a:rPr lang="fr-FR" sz="1400" baseline="0" dirty="0"/>
                        <a:t> </a:t>
                      </a:r>
                      <a:r>
                        <a:rPr lang="fr-FR" sz="1400" baseline="0" dirty="0" err="1"/>
                        <a:t>inoxidable</a:t>
                      </a:r>
                      <a:r>
                        <a:rPr lang="fr-FR" sz="1400" baseline="0" dirty="0"/>
                        <a:t> es </a:t>
                      </a:r>
                      <a:r>
                        <a:rPr lang="fr-FR" sz="1400" baseline="0" dirty="0" err="1"/>
                        <a:t>empleado</a:t>
                      </a:r>
                      <a:r>
                        <a:rPr lang="fr-FR" sz="1400" baseline="0" dirty="0"/>
                        <a:t> en </a:t>
                      </a:r>
                      <a:r>
                        <a:rPr lang="fr-FR" sz="1400" baseline="0" dirty="0" err="1"/>
                        <a:t>algunas</a:t>
                      </a:r>
                      <a:r>
                        <a:rPr lang="fr-FR" sz="1400" baseline="0" dirty="0"/>
                        <a:t> zonas </a:t>
                      </a:r>
                      <a:r>
                        <a:rPr lang="fr-FR" sz="1400" baseline="0" dirty="0" err="1"/>
                        <a:t>criticas</a:t>
                      </a:r>
                      <a:endParaRPr lang="fr-FR" sz="1400" baseline="0" dirty="0"/>
                    </a:p>
                    <a:p>
                      <a:pPr marL="742950" lvl="1" indent="-285750">
                        <a:buFont typeface="Wingdings" panose="05000000000000000000" pitchFamily="2" charset="2"/>
                        <a:buChar char="ü"/>
                      </a:pPr>
                      <a:r>
                        <a:rPr lang="fr-FR" sz="1400" baseline="0" dirty="0"/>
                        <a:t>Se </a:t>
                      </a:r>
                      <a:r>
                        <a:rPr lang="fr-FR" sz="1400" baseline="0" dirty="0" err="1"/>
                        <a:t>seleccionan</a:t>
                      </a:r>
                      <a:r>
                        <a:rPr lang="fr-FR" sz="1400" baseline="0" dirty="0"/>
                        <a:t> </a:t>
                      </a:r>
                      <a:r>
                        <a:rPr lang="fr-FR" sz="1400" baseline="0" dirty="0" err="1"/>
                        <a:t>tipos</a:t>
                      </a:r>
                      <a:r>
                        <a:rPr lang="fr-FR" sz="1400" baseline="0" dirty="0"/>
                        <a:t> </a:t>
                      </a:r>
                      <a:r>
                        <a:rPr lang="fr-FR" sz="1400" baseline="0" dirty="0" err="1"/>
                        <a:t>lean</a:t>
                      </a:r>
                      <a:r>
                        <a:rPr lang="fr-FR" sz="1400" baseline="0" dirty="0"/>
                        <a:t> duplex</a:t>
                      </a:r>
                    </a:p>
                    <a:p>
                      <a:pPr marL="171450" indent="-171450">
                        <a:buFontTx/>
                        <a:buChar char="-"/>
                      </a:pPr>
                      <a:endParaRPr lang="fr-FR" sz="1400" baseline="0" dirty="0"/>
                    </a:p>
                    <a:p>
                      <a:endParaRPr lang="fr-FR" sz="1400" dirty="0">
                        <a:solidFill>
                          <a:srgbClr val="0070C0"/>
                        </a:solidFill>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2775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62869081"/>
              </p:ext>
            </p:extLst>
          </p:nvPr>
        </p:nvGraphicFramePr>
        <p:xfrm>
          <a:off x="251520" y="1268760"/>
          <a:ext cx="8510400" cy="3901440"/>
        </p:xfrm>
        <a:graphic>
          <a:graphicData uri="http://schemas.openxmlformats.org/drawingml/2006/table">
            <a:tbl>
              <a:tblPr firstRow="1" bandRow="1">
                <a:tableStyleId>{5C22544A-7EE6-4342-B048-85BDC9FD1C3A}</a:tableStyleId>
              </a:tblPr>
              <a:tblGrid>
                <a:gridCol w="1285200">
                  <a:extLst>
                    <a:ext uri="{9D8B030D-6E8A-4147-A177-3AD203B41FA5}">
                      <a16:colId xmlns:a16="http://schemas.microsoft.com/office/drawing/2014/main" val="20000"/>
                    </a:ext>
                  </a:extLst>
                </a:gridCol>
                <a:gridCol w="3405600">
                  <a:extLst>
                    <a:ext uri="{9D8B030D-6E8A-4147-A177-3AD203B41FA5}">
                      <a16:colId xmlns:a16="http://schemas.microsoft.com/office/drawing/2014/main" val="20001"/>
                    </a:ext>
                  </a:extLst>
                </a:gridCol>
                <a:gridCol w="3819600">
                  <a:extLst>
                    <a:ext uri="{9D8B030D-6E8A-4147-A177-3AD203B41FA5}">
                      <a16:colId xmlns:a16="http://schemas.microsoft.com/office/drawing/2014/main" val="20002"/>
                    </a:ext>
                  </a:extLst>
                </a:gridCol>
              </a:tblGrid>
              <a:tr h="303999">
                <a:tc>
                  <a:txBody>
                    <a:bodyPr/>
                    <a:lstStyle/>
                    <a:p>
                      <a:endParaRPr lang="fr-FR" sz="1400" dirty="0">
                        <a:solidFill>
                          <a:srgbClr val="0070C0"/>
                        </a:solidFill>
                      </a:endParaRPr>
                    </a:p>
                  </a:txBody>
                  <a:tcPr/>
                </a:tc>
                <a:tc>
                  <a:txBody>
                    <a:bodyPr/>
                    <a:lstStyle/>
                    <a:p>
                      <a:r>
                        <a:rPr lang="fr-FR" sz="1400" dirty="0" err="1"/>
                        <a:t>Advantages</a:t>
                      </a:r>
                      <a:endParaRPr lang="fr-FR" sz="1400" dirty="0">
                        <a:solidFill>
                          <a:srgbClr val="0070C0"/>
                        </a:solidFill>
                      </a:endParaRPr>
                    </a:p>
                  </a:txBody>
                  <a:tcPr/>
                </a:tc>
                <a:tc>
                  <a:txBody>
                    <a:bodyPr/>
                    <a:lstStyle/>
                    <a:p>
                      <a:r>
                        <a:rPr lang="fr-FR" sz="1400" dirty="0"/>
                        <a:t>Drawbacks</a:t>
                      </a:r>
                      <a:endParaRPr lang="fr-FR" sz="1400" dirty="0">
                        <a:solidFill>
                          <a:srgbClr val="0070C0"/>
                        </a:solidFill>
                      </a:endParaRPr>
                    </a:p>
                  </a:txBody>
                  <a:tcPr/>
                </a:tc>
                <a:extLst>
                  <a:ext uri="{0D108BD9-81ED-4DB2-BD59-A6C34878D82A}">
                    <a16:rowId xmlns:a16="http://schemas.microsoft.com/office/drawing/2014/main" val="10000"/>
                  </a:ext>
                </a:extLst>
              </a:tr>
              <a:tr h="1012777">
                <a:tc>
                  <a:txBody>
                    <a:bodyPr/>
                    <a:lstStyle/>
                    <a:p>
                      <a:r>
                        <a:rPr lang="fr-FR" sz="1400" dirty="0" err="1">
                          <a:solidFill>
                            <a:schemeClr val="dk1"/>
                          </a:solidFill>
                        </a:rPr>
                        <a:t>Protección</a:t>
                      </a:r>
                      <a:r>
                        <a:rPr lang="fr-FR" sz="1400" baseline="0" dirty="0">
                          <a:solidFill>
                            <a:schemeClr val="dk1"/>
                          </a:solidFill>
                        </a:rPr>
                        <a:t> </a:t>
                      </a:r>
                      <a:r>
                        <a:rPr lang="fr-FR" sz="1400" baseline="0" dirty="0" err="1">
                          <a:solidFill>
                            <a:schemeClr val="dk1"/>
                          </a:solidFill>
                        </a:rPr>
                        <a:t>catódica</a:t>
                      </a:r>
                      <a:endParaRPr lang="fr-FR" sz="1400" dirty="0">
                        <a:solidFill>
                          <a:srgbClr val="0070C0"/>
                        </a:solidFill>
                      </a:endParaRPr>
                    </a:p>
                  </a:txBody>
                  <a:tcPr/>
                </a:tc>
                <a:tc>
                  <a:txBody>
                    <a:bodyPr/>
                    <a:lstStyle/>
                    <a:p>
                      <a:r>
                        <a:rPr lang="fr-FR" sz="1400" dirty="0"/>
                        <a:t>¿</a:t>
                      </a:r>
                      <a:r>
                        <a:rPr lang="fr-FR" sz="1400" dirty="0" err="1"/>
                        <a:t>Menores</a:t>
                      </a:r>
                      <a:r>
                        <a:rPr lang="fr-FR" sz="1400" dirty="0"/>
                        <a:t> </a:t>
                      </a:r>
                      <a:r>
                        <a:rPr lang="fr-FR" sz="1400" dirty="0" err="1"/>
                        <a:t>costes</a:t>
                      </a:r>
                      <a:r>
                        <a:rPr lang="fr-FR" sz="1400" dirty="0"/>
                        <a:t> </a:t>
                      </a:r>
                      <a:r>
                        <a:rPr lang="fr-FR" sz="1400" dirty="0" err="1"/>
                        <a:t>iniciales</a:t>
                      </a:r>
                      <a:r>
                        <a:rPr lang="fr-FR" sz="1400" dirty="0"/>
                        <a:t>?</a:t>
                      </a:r>
                    </a:p>
                    <a:p>
                      <a:r>
                        <a:rPr lang="fr-FR" sz="1400" dirty="0" err="1">
                          <a:solidFill>
                            <a:schemeClr val="dk1"/>
                          </a:solidFill>
                        </a:rPr>
                        <a:t>Usado</a:t>
                      </a:r>
                      <a:r>
                        <a:rPr lang="fr-FR" sz="1400" baseline="0" dirty="0">
                          <a:solidFill>
                            <a:schemeClr val="dk1"/>
                          </a:solidFill>
                        </a:rPr>
                        <a:t> </a:t>
                      </a:r>
                      <a:r>
                        <a:rPr lang="fr-FR" sz="1400" baseline="0" dirty="0" err="1">
                          <a:solidFill>
                            <a:schemeClr val="dk1"/>
                          </a:solidFill>
                        </a:rPr>
                        <a:t>frecuentemente</a:t>
                      </a:r>
                      <a:r>
                        <a:rPr lang="fr-FR" sz="1400" baseline="0" dirty="0">
                          <a:solidFill>
                            <a:schemeClr val="dk1"/>
                          </a:solidFill>
                        </a:rPr>
                        <a:t> para </a:t>
                      </a:r>
                      <a:r>
                        <a:rPr lang="fr-FR" sz="1400" baseline="0" dirty="0" err="1">
                          <a:solidFill>
                            <a:schemeClr val="dk1"/>
                          </a:solidFill>
                        </a:rPr>
                        <a:t>reparaciones</a:t>
                      </a:r>
                      <a:endParaRPr lang="fr-FR" sz="1400" dirty="0">
                        <a:solidFill>
                          <a:srgbClr val="0070C0"/>
                        </a:solidFill>
                      </a:endParaRPr>
                    </a:p>
                  </a:txBody>
                  <a:tcPr/>
                </a:tc>
                <a:tc>
                  <a:txBody>
                    <a:bodyPr/>
                    <a:lstStyle/>
                    <a:p>
                      <a:pPr marL="285750" indent="-285750">
                        <a:buFont typeface="Wingdings" panose="05000000000000000000" pitchFamily="2" charset="2"/>
                        <a:buChar char="§"/>
                      </a:pPr>
                      <a:r>
                        <a:rPr lang="fr-FR" sz="1400" dirty="0" err="1"/>
                        <a:t>Requiere</a:t>
                      </a:r>
                      <a:r>
                        <a:rPr lang="fr-FR" sz="1400" baseline="0" dirty="0"/>
                        <a:t> un </a:t>
                      </a:r>
                      <a:r>
                        <a:rPr lang="fr-FR" sz="1400" baseline="0" dirty="0" err="1"/>
                        <a:t>diseño</a:t>
                      </a:r>
                      <a:r>
                        <a:rPr lang="fr-FR" sz="1400" baseline="0" dirty="0"/>
                        <a:t> </a:t>
                      </a:r>
                      <a:r>
                        <a:rPr lang="fr-FR" sz="1400" baseline="0" dirty="0" err="1"/>
                        <a:t>cuidadoso</a:t>
                      </a:r>
                      <a:r>
                        <a:rPr lang="fr-FR" sz="1400" baseline="0" dirty="0"/>
                        <a:t> para </a:t>
                      </a:r>
                      <a:r>
                        <a:rPr lang="fr-FR" sz="1400" baseline="0" dirty="0" err="1"/>
                        <a:t>proteger</a:t>
                      </a:r>
                      <a:r>
                        <a:rPr lang="fr-FR" sz="1400" baseline="0" dirty="0"/>
                        <a:t> </a:t>
                      </a:r>
                      <a:r>
                        <a:rPr lang="fr-FR" sz="1400" baseline="0" dirty="0" err="1"/>
                        <a:t>toda</a:t>
                      </a:r>
                      <a:r>
                        <a:rPr lang="fr-FR" sz="1400" baseline="0" dirty="0"/>
                        <a:t> la </a:t>
                      </a:r>
                      <a:r>
                        <a:rPr lang="fr-FR" sz="1400" baseline="0" dirty="0" err="1"/>
                        <a:t>instalación</a:t>
                      </a:r>
                      <a:endParaRPr lang="fr-FR" sz="1400" dirty="0"/>
                    </a:p>
                    <a:p>
                      <a:pPr marL="285750" indent="-285750">
                        <a:buFont typeface="Wingdings" panose="05000000000000000000" pitchFamily="2" charset="2"/>
                        <a:buChar char="§"/>
                      </a:pPr>
                      <a:r>
                        <a:rPr lang="fr-FR" sz="1400" dirty="0" err="1"/>
                        <a:t>Requiere</a:t>
                      </a:r>
                      <a:r>
                        <a:rPr lang="fr-FR" sz="1400" baseline="0" dirty="0"/>
                        <a:t> </a:t>
                      </a:r>
                      <a:r>
                        <a:rPr lang="fr-FR" sz="1400" baseline="0" dirty="0" err="1"/>
                        <a:t>una</a:t>
                      </a:r>
                      <a:r>
                        <a:rPr lang="fr-FR" sz="1400" baseline="0" dirty="0"/>
                        <a:t> </a:t>
                      </a:r>
                      <a:r>
                        <a:rPr lang="fr-FR" sz="1400" baseline="0" dirty="0" err="1"/>
                        <a:t>instalación</a:t>
                      </a:r>
                      <a:r>
                        <a:rPr lang="fr-FR" sz="1400" baseline="0" dirty="0"/>
                        <a:t> </a:t>
                      </a:r>
                      <a:r>
                        <a:rPr lang="fr-FR" sz="1400" baseline="0" dirty="0" err="1"/>
                        <a:t>cuidadosa</a:t>
                      </a:r>
                      <a:r>
                        <a:rPr lang="fr-FR" sz="1400" baseline="0" dirty="0"/>
                        <a:t> para </a:t>
                      </a:r>
                      <a:r>
                        <a:rPr lang="fr-FR" sz="1400" baseline="0" dirty="0" err="1"/>
                        <a:t>mantener</a:t>
                      </a:r>
                      <a:r>
                        <a:rPr lang="fr-FR" sz="1400" baseline="0" dirty="0"/>
                        <a:t> en </a:t>
                      </a:r>
                      <a:r>
                        <a:rPr lang="fr-FR" sz="1400" baseline="0" dirty="0" err="1"/>
                        <a:t>funcionamiento</a:t>
                      </a:r>
                      <a:r>
                        <a:rPr lang="fr-FR" sz="1400" baseline="0" dirty="0"/>
                        <a:t> los </a:t>
                      </a:r>
                      <a:r>
                        <a:rPr lang="fr-FR" sz="1400" baseline="0" dirty="0" err="1"/>
                        <a:t>constactos</a:t>
                      </a:r>
                      <a:r>
                        <a:rPr lang="fr-FR" sz="1400" baseline="0" dirty="0"/>
                        <a:t> </a:t>
                      </a:r>
                      <a:r>
                        <a:rPr lang="fr-FR" sz="1400" baseline="0" dirty="0" err="1"/>
                        <a:t>eléctricos</a:t>
                      </a:r>
                      <a:r>
                        <a:rPr lang="fr-FR" sz="1400" baseline="0" dirty="0"/>
                        <a:t> </a:t>
                      </a:r>
                    </a:p>
                    <a:p>
                      <a:pPr marL="285750" indent="-285750">
                        <a:buFont typeface="Wingdings" panose="05000000000000000000" pitchFamily="2" charset="2"/>
                        <a:buChar char="§"/>
                      </a:pPr>
                      <a:r>
                        <a:rPr lang="fr-FR" sz="1400" baseline="0" dirty="0" err="1"/>
                        <a:t>Requiere</a:t>
                      </a:r>
                      <a:r>
                        <a:rPr lang="fr-FR" sz="1400" baseline="0" dirty="0"/>
                        <a:t> </a:t>
                      </a:r>
                      <a:r>
                        <a:rPr lang="fr-FR" sz="1400" baseline="0" dirty="0" err="1"/>
                        <a:t>una</a:t>
                      </a:r>
                      <a:r>
                        <a:rPr lang="fr-FR" sz="1400" baseline="0" dirty="0"/>
                        <a:t> </a:t>
                      </a:r>
                      <a:r>
                        <a:rPr lang="fr-FR" sz="1400" baseline="0" dirty="0" err="1"/>
                        <a:t>fuente</a:t>
                      </a:r>
                      <a:r>
                        <a:rPr lang="fr-FR" sz="1400" baseline="0" dirty="0"/>
                        <a:t> de </a:t>
                      </a:r>
                      <a:r>
                        <a:rPr lang="fr-FR" sz="1400" baseline="0" dirty="0" err="1"/>
                        <a:t>corriente</a:t>
                      </a:r>
                      <a:r>
                        <a:rPr lang="fr-FR" sz="1400" baseline="0" dirty="0"/>
                        <a:t> permanente (que </a:t>
                      </a:r>
                      <a:r>
                        <a:rPr lang="fr-FR" sz="1400" baseline="0" dirty="0" err="1"/>
                        <a:t>debe</a:t>
                      </a:r>
                      <a:r>
                        <a:rPr lang="fr-FR" sz="1400" baseline="0" dirty="0"/>
                        <a:t> </a:t>
                      </a:r>
                      <a:r>
                        <a:rPr lang="fr-FR" sz="1400" baseline="0" dirty="0" err="1"/>
                        <a:t>ser</a:t>
                      </a:r>
                      <a:r>
                        <a:rPr lang="fr-FR" sz="1400" baseline="0" dirty="0"/>
                        <a:t> </a:t>
                      </a:r>
                      <a:r>
                        <a:rPr lang="fr-FR" sz="1400" baseline="0" dirty="0" err="1"/>
                        <a:t>monitorizada</a:t>
                      </a:r>
                      <a:r>
                        <a:rPr lang="fr-FR" sz="1400" baseline="0" dirty="0"/>
                        <a:t> y </a:t>
                      </a:r>
                      <a:r>
                        <a:rPr lang="fr-FR" sz="1400" baseline="0" dirty="0" err="1"/>
                        <a:t>mantenida</a:t>
                      </a:r>
                      <a:r>
                        <a:rPr lang="fr-FR" sz="1400" baseline="0" dirty="0"/>
                        <a:t>) o </a:t>
                      </a:r>
                      <a:r>
                        <a:rPr lang="fr-FR" sz="1400" baseline="0" dirty="0" err="1"/>
                        <a:t>ánodos</a:t>
                      </a:r>
                      <a:r>
                        <a:rPr lang="fr-FR" sz="1400" baseline="0" dirty="0"/>
                        <a:t> de </a:t>
                      </a:r>
                      <a:r>
                        <a:rPr lang="fr-FR" sz="1400" baseline="0" dirty="0" err="1"/>
                        <a:t>sacrificio</a:t>
                      </a:r>
                      <a:r>
                        <a:rPr lang="fr-FR" sz="1400" baseline="0" dirty="0"/>
                        <a:t> que </a:t>
                      </a:r>
                      <a:r>
                        <a:rPr lang="fr-FR" sz="1400" baseline="0" dirty="0" err="1"/>
                        <a:t>tambien</a:t>
                      </a:r>
                      <a:r>
                        <a:rPr lang="fr-FR" sz="1400" baseline="0" dirty="0"/>
                        <a:t> </a:t>
                      </a:r>
                      <a:r>
                        <a:rPr lang="fr-FR" sz="1400" baseline="0" dirty="0" err="1"/>
                        <a:t>requieren</a:t>
                      </a:r>
                      <a:r>
                        <a:rPr lang="fr-FR" sz="1400" baseline="0" dirty="0"/>
                        <a:t> </a:t>
                      </a:r>
                      <a:r>
                        <a:rPr lang="fr-FR" sz="1400" baseline="0" dirty="0" err="1"/>
                        <a:t>monitorización</a:t>
                      </a:r>
                      <a:r>
                        <a:rPr lang="fr-FR" sz="1400" baseline="0" dirty="0"/>
                        <a:t> y </a:t>
                      </a:r>
                      <a:r>
                        <a:rPr lang="fr-FR" sz="1400" baseline="0" dirty="0" err="1"/>
                        <a:t>reemplazo</a:t>
                      </a:r>
                      <a:r>
                        <a:rPr lang="fr-FR" sz="1400" baseline="0" dirty="0"/>
                        <a:t>.</a:t>
                      </a:r>
                      <a:endParaRPr lang="fr-FR" sz="1400" dirty="0">
                        <a:solidFill>
                          <a:srgbClr val="0070C0"/>
                        </a:solidFill>
                      </a:endParaRPr>
                    </a:p>
                  </a:txBody>
                  <a:tcPr/>
                </a:tc>
                <a:extLst>
                  <a:ext uri="{0D108BD9-81ED-4DB2-BD59-A6C34878D82A}">
                    <a16:rowId xmlns:a16="http://schemas.microsoft.com/office/drawing/2014/main" val="10001"/>
                  </a:ext>
                </a:extLst>
              </a:tr>
              <a:tr h="709332">
                <a:tc>
                  <a:txBody>
                    <a:bodyPr/>
                    <a:lstStyle/>
                    <a:p>
                      <a:r>
                        <a:rPr lang="fr-FR" sz="1400" dirty="0" err="1"/>
                        <a:t>Membranas</a:t>
                      </a:r>
                      <a:r>
                        <a:rPr lang="fr-FR" sz="1400" dirty="0"/>
                        <a:t>/</a:t>
                      </a:r>
                      <a:br>
                        <a:rPr lang="fr-FR" sz="1400" dirty="0"/>
                      </a:br>
                      <a:r>
                        <a:rPr lang="fr-FR" sz="1400" dirty="0" err="1"/>
                        <a:t>selladores</a:t>
                      </a:r>
                      <a:endParaRPr lang="fr-FR" sz="1400" dirty="0">
                        <a:solidFill>
                          <a:srgbClr val="0070C0"/>
                        </a:solidFill>
                      </a:endParaRPr>
                    </a:p>
                  </a:txBody>
                  <a:tcPr/>
                </a:tc>
                <a:tc>
                  <a:txBody>
                    <a:bodyPr/>
                    <a:lstStyle/>
                    <a:p>
                      <a:r>
                        <a:rPr lang="fr-FR" sz="1400" dirty="0"/>
                        <a:t>¿</a:t>
                      </a:r>
                      <a:r>
                        <a:rPr lang="fr-FR" sz="1400" dirty="0" err="1"/>
                        <a:t>Menores</a:t>
                      </a:r>
                      <a:r>
                        <a:rPr lang="fr-FR" sz="1400" dirty="0"/>
                        <a:t> </a:t>
                      </a:r>
                      <a:r>
                        <a:rPr lang="fr-FR" sz="1400" dirty="0" err="1"/>
                        <a:t>costes</a:t>
                      </a:r>
                      <a:r>
                        <a:rPr lang="fr-FR" sz="1400" dirty="0"/>
                        <a:t> </a:t>
                      </a:r>
                      <a:r>
                        <a:rPr lang="fr-FR" sz="1400" dirty="0" err="1"/>
                        <a:t>iniciales</a:t>
                      </a:r>
                      <a:r>
                        <a:rPr lang="fr-FR" sz="1400" dirty="0"/>
                        <a:t>?</a:t>
                      </a:r>
                    </a:p>
                    <a:p>
                      <a:endParaRPr lang="fr-FR" sz="1400" dirty="0">
                        <a:solidFill>
                          <a:srgbClr val="0070C0"/>
                        </a:solidFill>
                      </a:endParaRPr>
                    </a:p>
                  </a:txBody>
                  <a:tcPr/>
                </a:tc>
                <a:tc>
                  <a:txBody>
                    <a:bodyPr/>
                    <a:lstStyle/>
                    <a:p>
                      <a:pPr marL="285750" indent="-285750">
                        <a:buFont typeface="Wingdings" panose="05000000000000000000" pitchFamily="2" charset="2"/>
                        <a:buChar char="§"/>
                      </a:pPr>
                      <a:r>
                        <a:rPr lang="fr-FR" sz="1400" dirty="0" err="1"/>
                        <a:t>Requiere</a:t>
                      </a:r>
                      <a:r>
                        <a:rPr lang="fr-FR" sz="1400" baseline="0" dirty="0"/>
                        <a:t> </a:t>
                      </a:r>
                      <a:r>
                        <a:rPr lang="fr-FR" sz="1400" baseline="0" dirty="0" err="1"/>
                        <a:t>una</a:t>
                      </a:r>
                      <a:r>
                        <a:rPr lang="fr-FR" sz="1400" baseline="0" dirty="0"/>
                        <a:t> </a:t>
                      </a:r>
                      <a:r>
                        <a:rPr lang="fr-FR" sz="1400" baseline="0" dirty="0" err="1"/>
                        <a:t>instalación</a:t>
                      </a:r>
                      <a:r>
                        <a:rPr lang="fr-FR" sz="1400" baseline="0" dirty="0"/>
                        <a:t> </a:t>
                      </a:r>
                      <a:r>
                        <a:rPr lang="fr-FR" sz="1400" baseline="0" dirty="0" err="1"/>
                        <a:t>cuidadosa</a:t>
                      </a:r>
                      <a:r>
                        <a:rPr lang="fr-FR" sz="1400" baseline="0" dirty="0"/>
                        <a:t> para </a:t>
                      </a:r>
                      <a:r>
                        <a:rPr lang="fr-FR" sz="1400" baseline="0" dirty="0" err="1"/>
                        <a:t>evitar</a:t>
                      </a:r>
                      <a:r>
                        <a:rPr lang="fr-FR" sz="1400" baseline="0" dirty="0"/>
                        <a:t> </a:t>
                      </a:r>
                      <a:r>
                        <a:rPr lang="fr-FR" sz="1400" baseline="0" dirty="0" err="1"/>
                        <a:t>burbijas</a:t>
                      </a:r>
                      <a:endParaRPr lang="fr-FR" sz="1400" baseline="0" dirty="0"/>
                    </a:p>
                    <a:p>
                      <a:pPr marL="285750" indent="-285750">
                        <a:buFont typeface="Wingdings" panose="05000000000000000000" pitchFamily="2" charset="2"/>
                        <a:buChar char="§"/>
                      </a:pPr>
                      <a:r>
                        <a:rPr lang="fr-FR" sz="1400" baseline="0" dirty="0"/>
                        <a:t>No </a:t>
                      </a:r>
                      <a:r>
                        <a:rPr lang="fr-FR" sz="1400" baseline="0" dirty="0" err="1"/>
                        <a:t>puede</a:t>
                      </a:r>
                      <a:r>
                        <a:rPr lang="fr-FR" sz="1400" baseline="0" dirty="0"/>
                        <a:t> </a:t>
                      </a:r>
                      <a:r>
                        <a:rPr lang="fr-FR" sz="1400" baseline="0" dirty="0" err="1"/>
                        <a:t>ser</a:t>
                      </a:r>
                      <a:r>
                        <a:rPr lang="fr-FR" sz="1400" baseline="0" dirty="0"/>
                        <a:t> </a:t>
                      </a:r>
                      <a:r>
                        <a:rPr lang="fr-FR" sz="1400" baseline="0" dirty="0" err="1"/>
                        <a:t>instalada</a:t>
                      </a:r>
                      <a:r>
                        <a:rPr lang="fr-FR" sz="1400" baseline="0" dirty="0"/>
                        <a:t> en </a:t>
                      </a:r>
                      <a:r>
                        <a:rPr lang="fr-FR" sz="1400" baseline="0" dirty="0" err="1"/>
                        <a:t>cualquier</a:t>
                      </a:r>
                      <a:r>
                        <a:rPr lang="fr-FR" sz="1400" baseline="0" dirty="0"/>
                        <a:t> </a:t>
                      </a:r>
                      <a:r>
                        <a:rPr lang="fr-FR" sz="1400" baseline="0" dirty="0" err="1"/>
                        <a:t>ambiente</a:t>
                      </a:r>
                      <a:r>
                        <a:rPr lang="fr-FR" sz="1400" baseline="0" dirty="0"/>
                        <a:t>/</a:t>
                      </a:r>
                      <a:r>
                        <a:rPr lang="fr-FR" sz="1400" baseline="0" dirty="0" err="1"/>
                        <a:t>clima</a:t>
                      </a:r>
                      <a:endParaRPr lang="fr-FR" sz="1400" baseline="0" dirty="0"/>
                    </a:p>
                    <a:p>
                      <a:pPr marL="285750" indent="-285750">
                        <a:buFont typeface="Wingdings" panose="05000000000000000000" pitchFamily="2" charset="2"/>
                        <a:buChar char="§"/>
                      </a:pPr>
                      <a:r>
                        <a:rPr lang="fr-FR" sz="1400" baseline="0" dirty="0" err="1"/>
                        <a:t>Funcionamiento</a:t>
                      </a:r>
                      <a:r>
                        <a:rPr lang="fr-FR" sz="1400" baseline="0" dirty="0"/>
                        <a:t> a </a:t>
                      </a:r>
                      <a:r>
                        <a:rPr lang="fr-FR" sz="1400" baseline="0" dirty="0" err="1"/>
                        <a:t>lo</a:t>
                      </a:r>
                      <a:r>
                        <a:rPr lang="fr-FR" sz="1400" baseline="0" dirty="0"/>
                        <a:t> largo </a:t>
                      </a:r>
                      <a:r>
                        <a:rPr lang="fr-FR" sz="1400" baseline="0" dirty="0" err="1"/>
                        <a:t>del</a:t>
                      </a:r>
                      <a:r>
                        <a:rPr lang="fr-FR" sz="1400" baseline="0" dirty="0"/>
                        <a:t> </a:t>
                      </a:r>
                      <a:r>
                        <a:rPr lang="fr-FR" sz="1400" baseline="0" dirty="0" err="1"/>
                        <a:t>tiempo</a:t>
                      </a:r>
                      <a:r>
                        <a:rPr lang="fr-FR" sz="1400" baseline="0" dirty="0"/>
                        <a:t> en </a:t>
                      </a:r>
                      <a:r>
                        <a:rPr lang="fr-FR" sz="1400" baseline="0" dirty="0" err="1"/>
                        <a:t>discusión</a:t>
                      </a:r>
                      <a:endParaRPr lang="fr-FR" sz="1400" dirty="0"/>
                    </a:p>
                    <a:p>
                      <a:pPr marL="285750" indent="-285750">
                        <a:buFont typeface="Wingdings" panose="05000000000000000000" pitchFamily="2" charset="2"/>
                        <a:buChar char="§"/>
                      </a:pPr>
                      <a:r>
                        <a:rPr lang="fr-FR" sz="1400" dirty="0" err="1"/>
                        <a:t>Limitado</a:t>
                      </a:r>
                      <a:r>
                        <a:rPr lang="fr-FR" sz="1400" dirty="0"/>
                        <a:t> a superficies horizontales</a:t>
                      </a:r>
                      <a:endParaRPr lang="fr-FR" sz="1400" dirty="0">
                        <a:solidFill>
                          <a:srgbClr val="0070C0"/>
                        </a:solidFill>
                      </a:endParaRPr>
                    </a:p>
                  </a:txBody>
                  <a:tcPr/>
                </a:tc>
                <a:extLst>
                  <a:ext uri="{0D108BD9-81ED-4DB2-BD59-A6C34878D82A}">
                    <a16:rowId xmlns:a16="http://schemas.microsoft.com/office/drawing/2014/main" val="10002"/>
                  </a:ext>
                </a:extLst>
              </a:tr>
            </a:tbl>
          </a:graphicData>
        </a:graphic>
      </p:graphicFrame>
      <p:sp>
        <p:nvSpPr>
          <p:cNvPr id="8" name="Title 1"/>
          <p:cNvSpPr>
            <a:spLocks noGrp="1"/>
          </p:cNvSpPr>
          <p:nvPr>
            <p:ph type="title"/>
          </p:nvPr>
        </p:nvSpPr>
        <p:spPr>
          <a:xfrm>
            <a:off x="457200" y="274638"/>
            <a:ext cx="8229600" cy="767863"/>
          </a:xfrm>
        </p:spPr>
        <p:txBody>
          <a:bodyPr>
            <a:noAutofit/>
          </a:bodyPr>
          <a:lstStyle/>
          <a:p>
            <a:r>
              <a:rPr lang="fr-FR" sz="3200" dirty="0" err="1"/>
              <a:t>Comparativa</a:t>
            </a:r>
            <a:r>
              <a:rPr lang="fr-FR" sz="3200" dirty="0"/>
              <a:t> </a:t>
            </a:r>
            <a:r>
              <a:rPr lang="fr-FR" sz="3200" dirty="0" err="1"/>
              <a:t>del</a:t>
            </a:r>
            <a:r>
              <a:rPr lang="fr-FR" sz="3200" dirty="0"/>
              <a:t> </a:t>
            </a:r>
            <a:r>
              <a:rPr lang="fr-FR" sz="3200" dirty="0" err="1"/>
              <a:t>corrugado</a:t>
            </a:r>
            <a:r>
              <a:rPr lang="fr-FR" sz="3200" dirty="0"/>
              <a:t> </a:t>
            </a:r>
            <a:r>
              <a:rPr lang="fr-FR" sz="3200" dirty="0" err="1"/>
              <a:t>inoxidable</a:t>
            </a:r>
            <a:r>
              <a:rPr lang="fr-FR" sz="3200" dirty="0"/>
              <a:t> vs </a:t>
            </a:r>
            <a:r>
              <a:rPr lang="fr-FR" sz="3200" dirty="0" err="1"/>
              <a:t>soluciones</a:t>
            </a:r>
            <a:r>
              <a:rPr lang="fr-FR" sz="3200" dirty="0"/>
              <a:t> alternativas</a:t>
            </a:r>
            <a:r>
              <a:rPr lang="fr-FR" sz="3200" baseline="50000" dirty="0"/>
              <a:t>15-20</a:t>
            </a:r>
          </a:p>
        </p:txBody>
      </p:sp>
    </p:spTree>
    <p:extLst>
      <p:ext uri="{BB962C8B-B14F-4D97-AF65-F5344CB8AC3E}">
        <p14:creationId xmlns:p14="http://schemas.microsoft.com/office/powerpoint/2010/main" val="4068078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600" dirty="0" err="1"/>
              <a:t>Referencias</a:t>
            </a:r>
            <a:r>
              <a:rPr lang="fr-FR" sz="3600" dirty="0"/>
              <a:t> </a:t>
            </a:r>
            <a:r>
              <a:rPr lang="fr-FR" sz="3600" dirty="0" err="1"/>
              <a:t>bibliográficas</a:t>
            </a:r>
            <a:endParaRPr lang="fr-FR" sz="3600" dirty="0"/>
          </a:p>
        </p:txBody>
      </p:sp>
      <p:sp>
        <p:nvSpPr>
          <p:cNvPr id="4" name="TextBox 4"/>
          <p:cNvSpPr txBox="1"/>
          <p:nvPr/>
        </p:nvSpPr>
        <p:spPr>
          <a:xfrm rot="1948694">
            <a:off x="7654090" y="413406"/>
            <a:ext cx="1290340" cy="369332"/>
          </a:xfrm>
          <a:prstGeom prst="rect">
            <a:avLst/>
          </a:prstGeom>
          <a:noFill/>
          <a:ln>
            <a:solidFill>
              <a:srgbClr val="FF0000"/>
            </a:solidFill>
          </a:ln>
        </p:spPr>
        <p:txBody>
          <a:bodyPr wrap="square" rtlCol="0">
            <a:spAutoFit/>
          </a:bodyPr>
          <a:lstStyle/>
          <a:p>
            <a:pPr algn="ctr"/>
            <a:r>
              <a:rPr lang="fr-FR" b="1" dirty="0" err="1">
                <a:solidFill>
                  <a:srgbClr val="FF0000"/>
                </a:solidFill>
              </a:rPr>
              <a:t>Actualizado</a:t>
            </a:r>
            <a:r>
              <a:rPr lang="fr-FR" b="1" dirty="0">
                <a:solidFill>
                  <a:srgbClr val="FF0000"/>
                </a:solidFill>
              </a:rPr>
              <a:t> </a:t>
            </a:r>
          </a:p>
        </p:txBody>
      </p:sp>
      <p:sp>
        <p:nvSpPr>
          <p:cNvPr id="6" name="Content Placeholder 2"/>
          <p:cNvSpPr>
            <a:spLocks noGrp="1"/>
          </p:cNvSpPr>
          <p:nvPr>
            <p:ph idx="1"/>
          </p:nvPr>
        </p:nvSpPr>
        <p:spPr>
          <a:xfrm>
            <a:off x="446856" y="1340768"/>
            <a:ext cx="8229600" cy="5760640"/>
          </a:xfrm>
        </p:spPr>
        <p:txBody>
          <a:bodyPr>
            <a:noAutofit/>
          </a:bodyPr>
          <a:lstStyle/>
          <a:p>
            <a:pPr marL="514350" indent="-514350">
              <a:buFont typeface="+mj-lt"/>
              <a:buAutoNum type="arabicPeriod"/>
            </a:pPr>
            <a:r>
              <a:rPr lang="fr-FR" sz="1100" dirty="0">
                <a:hlinkClick r:id="rId2"/>
              </a:rPr>
              <a:t>http://www.lapresse.ca/actualites/montreal/201111/25/01-4471833-echangeur-turcot-254-millions-pour-lentretien-avant-la-demolition.php</a:t>
            </a:r>
            <a:r>
              <a:rPr lang="fr-FR" sz="1100" dirty="0"/>
              <a:t> </a:t>
            </a:r>
          </a:p>
          <a:p>
            <a:pPr marL="514350" indent="-514350">
              <a:buFont typeface="+mj-lt"/>
              <a:buAutoNum type="arabicPeriod"/>
            </a:pPr>
            <a:r>
              <a:rPr lang="fr-FR" sz="1100" dirty="0">
                <a:hlinkClick r:id="rId3"/>
              </a:rPr>
              <a:t>http://www.ledevoir.com/politique/quebec/336978/echangeur-turcot-quebec-confirme-le-mauvais-etat-des-structures</a:t>
            </a:r>
            <a:r>
              <a:rPr lang="fr-FR" sz="1100" dirty="0"/>
              <a:t> </a:t>
            </a:r>
          </a:p>
          <a:p>
            <a:pPr marL="514350" indent="-514350">
              <a:buFont typeface="+mj-lt"/>
              <a:buAutoNum type="arabicPeriod"/>
            </a:pPr>
            <a:r>
              <a:rPr lang="en-GB" sz="1100" u="sng" dirty="0">
                <a:hlinkClick r:id="rId4"/>
              </a:rPr>
              <a:t>http://www.worldstainless.org/Files/issf/Education_references/Ref07_The_use_of_predictive_models_in_specifying_selective_use_of_stainless_steel_reinforcement.pdf</a:t>
            </a:r>
            <a:endParaRPr lang="en-GB" sz="1100" u="sng" dirty="0"/>
          </a:p>
          <a:p>
            <a:pPr marL="514350" indent="-514350">
              <a:buFont typeface="+mj-lt"/>
              <a:buAutoNum type="arabicPeriod"/>
            </a:pPr>
            <a:r>
              <a:rPr lang="en-US" sz="1100" dirty="0">
                <a:hlinkClick r:id="rId5"/>
              </a:rPr>
              <a:t>http://www.nachi.org/visual-inspection-concrete.htm</a:t>
            </a:r>
            <a:r>
              <a:rPr lang="en-US" sz="1100" dirty="0"/>
              <a:t> visual inspection of concrete </a:t>
            </a:r>
          </a:p>
          <a:p>
            <a:pPr marL="514350" indent="-514350">
              <a:buFont typeface="+mj-lt"/>
              <a:buAutoNum type="arabicPeriod"/>
            </a:pPr>
            <a:r>
              <a:rPr lang="fr-FR" sz="1100" dirty="0">
                <a:hlinkClick r:id="rId6"/>
              </a:rPr>
              <a:t>http://www.nickelinstitute.org/en/Sustainability/LifeCycleManagement/LifeCycleAssessments/LCAProgresoPier.aspx</a:t>
            </a:r>
            <a:r>
              <a:rPr lang="fr-FR" sz="1100" dirty="0"/>
              <a:t> (</a:t>
            </a:r>
            <a:r>
              <a:rPr lang="fr-FR" sz="1100" dirty="0" err="1"/>
              <a:t>progreso</a:t>
            </a:r>
            <a:r>
              <a:rPr lang="fr-FR" sz="1100" dirty="0"/>
              <a:t> Pier)</a:t>
            </a:r>
          </a:p>
          <a:p>
            <a:pPr marL="514350" indent="-514350">
              <a:buFont typeface="+mj-lt"/>
              <a:buAutoNum type="arabicPeriod"/>
            </a:pPr>
            <a:r>
              <a:rPr lang="en-GB" sz="1100" u="sng" dirty="0">
                <a:hlinkClick r:id="rId7"/>
              </a:rPr>
              <a:t>http://www.worldstainless.org/Files/issf/Education_references/Ref08_Special-issue-stainless-steel-rebar-Acom.pdf</a:t>
            </a:r>
            <a:endParaRPr lang="en-GB" sz="1100" dirty="0"/>
          </a:p>
          <a:p>
            <a:pPr marL="514350" indent="-514350">
              <a:buFont typeface="+mj-lt"/>
              <a:buAutoNum type="arabicPeriod"/>
            </a:pPr>
            <a:r>
              <a:rPr lang="fr-FR" sz="1100" dirty="0">
                <a:solidFill>
                  <a:srgbClr val="FF0000"/>
                </a:solidFill>
                <a:hlinkClick r:id="rId8"/>
              </a:rPr>
              <a:t>https://www.roadsbridges.com/willing-bend-0</a:t>
            </a:r>
            <a:r>
              <a:rPr lang="fr-FR" sz="1100" dirty="0">
                <a:solidFill>
                  <a:srgbClr val="FF0000"/>
                </a:solidFill>
              </a:rPr>
              <a:t> </a:t>
            </a:r>
            <a:r>
              <a:rPr lang="fr-FR" sz="1100" dirty="0"/>
              <a:t>(</a:t>
            </a:r>
            <a:r>
              <a:rPr lang="fr-FR" sz="1100" dirty="0" err="1"/>
              <a:t>oregon</a:t>
            </a:r>
            <a:r>
              <a:rPr lang="fr-FR" sz="1100" dirty="0"/>
              <a:t>)</a:t>
            </a:r>
            <a:endParaRPr lang="fr-FR" sz="1100" b="1" dirty="0"/>
          </a:p>
          <a:p>
            <a:pPr marL="514350" indent="-514350">
              <a:buFont typeface="+mj-lt"/>
              <a:buAutoNum type="arabicPeriod"/>
            </a:pPr>
            <a:r>
              <a:rPr lang="fr-FR" sz="1100" dirty="0">
                <a:hlinkClick r:id="rId9"/>
              </a:rPr>
              <a:t>http://structurae.net/structures/data/index.cfm?id=s0011506</a:t>
            </a:r>
            <a:r>
              <a:rPr lang="fr-FR" sz="1100" dirty="0"/>
              <a:t>  (</a:t>
            </a:r>
            <a:r>
              <a:rPr lang="fr-FR" sz="1100" dirty="0" err="1"/>
              <a:t>oregon</a:t>
            </a:r>
            <a:r>
              <a:rPr lang="fr-FR" sz="1100" dirty="0"/>
              <a:t>)</a:t>
            </a:r>
          </a:p>
          <a:p>
            <a:pPr marL="514350" indent="-514350">
              <a:buFont typeface="+mj-lt"/>
              <a:buAutoNum type="arabicPeriod"/>
            </a:pPr>
            <a:r>
              <a:rPr lang="fr-FR" sz="1100" dirty="0">
                <a:hlinkClick r:id="rId10"/>
              </a:rPr>
              <a:t>http://www.aeconline.ae/major-hong-kong-stainless-steel-rebar-contract-signed-by-arminox-middle-east-42317/news.html</a:t>
            </a:r>
            <a:r>
              <a:rPr lang="fr-FR" sz="1100" dirty="0"/>
              <a:t> (HK </a:t>
            </a:r>
            <a:r>
              <a:rPr lang="fr-FR" sz="1100" dirty="0" err="1"/>
              <a:t>Macau</a:t>
            </a:r>
            <a:r>
              <a:rPr lang="fr-FR" sz="1100" dirty="0"/>
              <a:t>)</a:t>
            </a:r>
          </a:p>
          <a:p>
            <a:pPr marL="514350" indent="-514350">
              <a:buFont typeface="+mj-lt"/>
              <a:buAutoNum type="arabicPeriod"/>
            </a:pPr>
            <a:r>
              <a:rPr lang="fr-FR" sz="1100" dirty="0">
                <a:hlinkClick r:id="rId11"/>
              </a:rPr>
              <a:t>http://www.engineersireland.ie/EngineersIreland/media/SiteMedia/groups/Divisions/civil/Broadmeadow-Estuary-Bridge-Integration-of-Design-and-Construction.pdf?ext=.pdf</a:t>
            </a:r>
            <a:r>
              <a:rPr lang="fr-FR" sz="1100" dirty="0"/>
              <a:t>  (</a:t>
            </a:r>
            <a:r>
              <a:rPr lang="fr-FR" sz="1100" dirty="0" err="1"/>
              <a:t>Broadmeadow</a:t>
            </a:r>
            <a:r>
              <a:rPr lang="fr-FR" sz="1100" dirty="0"/>
              <a:t>)</a:t>
            </a:r>
          </a:p>
          <a:p>
            <a:pPr marL="514350" indent="-514350">
              <a:buFont typeface="+mj-lt"/>
              <a:buAutoNum type="arabicPeriod"/>
            </a:pPr>
            <a:r>
              <a:rPr lang="fr-FR" sz="1100" dirty="0" err="1"/>
              <a:t>Courtesy</a:t>
            </a:r>
            <a:r>
              <a:rPr lang="fr-FR" sz="1100" dirty="0"/>
              <a:t> </a:t>
            </a:r>
            <a:r>
              <a:rPr lang="fr-FR" sz="1100" dirty="0" err="1"/>
              <a:t>Ugitech</a:t>
            </a:r>
            <a:r>
              <a:rPr lang="fr-FR" sz="1100" dirty="0"/>
              <a:t> SA</a:t>
            </a:r>
          </a:p>
          <a:p>
            <a:pPr marL="514350" indent="-514350">
              <a:buFont typeface="+mj-lt"/>
              <a:buAutoNum type="arabicPeriod"/>
            </a:pPr>
            <a:r>
              <a:rPr lang="fr-FR" sz="1100" dirty="0">
                <a:hlinkClick r:id="rId12"/>
              </a:rPr>
              <a:t>http://www.arup.com/Projects/Stonecutters_Bridge.aspx</a:t>
            </a:r>
            <a:r>
              <a:rPr lang="fr-FR" sz="1100" dirty="0"/>
              <a:t> (</a:t>
            </a:r>
            <a:r>
              <a:rPr lang="fr-FR" sz="1100" dirty="0" err="1"/>
              <a:t>stonecutters’bridge</a:t>
            </a:r>
            <a:r>
              <a:rPr lang="fr-FR" sz="1100" dirty="0"/>
              <a:t>)</a:t>
            </a:r>
          </a:p>
          <a:p>
            <a:pPr marL="514350" indent="-514350">
              <a:buFont typeface="+mj-lt"/>
              <a:buAutoNum type="arabicPeriod"/>
            </a:pPr>
            <a:r>
              <a:rPr lang="fr-FR" sz="1100" dirty="0">
                <a:hlinkClick r:id="rId13"/>
              </a:rPr>
              <a:t>https://www.worldstainless.org/files/issf/non-image-files/PDF/Structural/Stonecutters_Bridge_Towers.pdf</a:t>
            </a:r>
            <a:r>
              <a:rPr lang="fr-FR" sz="1100" dirty="0"/>
              <a:t> (</a:t>
            </a:r>
            <a:r>
              <a:rPr lang="fr-FR" sz="1100" dirty="0" err="1"/>
              <a:t>stonecutters’bridge</a:t>
            </a:r>
            <a:r>
              <a:rPr lang="fr-FR" sz="1100" dirty="0"/>
              <a:t>)</a:t>
            </a:r>
          </a:p>
          <a:p>
            <a:pPr marL="514350" indent="-514350">
              <a:buFont typeface="+mj-lt"/>
              <a:buAutoNum type="arabicPeriod"/>
            </a:pPr>
            <a:r>
              <a:rPr lang="fr-FR" sz="1100" dirty="0">
                <a:hlinkClick r:id="rId14"/>
              </a:rPr>
              <a:t>http://www.cif.org/noms/2008/24_-_Ocean_Parkway_Belt_Bridge.pdf</a:t>
            </a:r>
            <a:r>
              <a:rPr lang="fr-FR" sz="1100" dirty="0"/>
              <a:t>  (</a:t>
            </a:r>
            <a:r>
              <a:rPr lang="fr-FR" sz="1100" dirty="0" err="1"/>
              <a:t>belt</a:t>
            </a:r>
            <a:r>
              <a:rPr lang="fr-FR" sz="1100" dirty="0"/>
              <a:t> </a:t>
            </a:r>
            <a:r>
              <a:rPr lang="fr-FR" sz="1100" dirty="0" err="1"/>
              <a:t>parkway</a:t>
            </a:r>
            <a:r>
              <a:rPr lang="fr-FR" sz="1100" dirty="0"/>
              <a:t> bridge)</a:t>
            </a:r>
          </a:p>
          <a:p>
            <a:pPr marL="514350" indent="-514350">
              <a:buFont typeface="+mj-lt"/>
              <a:buAutoNum type="arabicPeriod"/>
            </a:pPr>
            <a:r>
              <a:rPr lang="fr-FR" sz="1100" dirty="0"/>
              <a:t>Béton Armé d’inox: Le Choix de la durée  (French)  </a:t>
            </a:r>
            <a:r>
              <a:rPr lang="fr-FR" sz="1100" dirty="0">
                <a:hlinkClick r:id="rId15"/>
              </a:rPr>
              <a:t>http://www.infociments.fr/publications/ciments-betons/collection-technique-cimbeton/ct-t81</a:t>
            </a:r>
            <a:r>
              <a:rPr lang="fr-FR" sz="1100" dirty="0"/>
              <a:t>   </a:t>
            </a:r>
          </a:p>
          <a:p>
            <a:pPr marL="514350" indent="-514350">
              <a:buFont typeface="+mj-lt"/>
              <a:buAutoNum type="arabicPeriod"/>
            </a:pPr>
            <a:r>
              <a:rPr lang="fr-FR" sz="1100" dirty="0" err="1"/>
              <a:t>Armaduras</a:t>
            </a:r>
            <a:r>
              <a:rPr lang="fr-FR" sz="1100" dirty="0"/>
              <a:t> de </a:t>
            </a:r>
            <a:r>
              <a:rPr lang="fr-FR" sz="1100" dirty="0" err="1"/>
              <a:t>Acero</a:t>
            </a:r>
            <a:r>
              <a:rPr lang="fr-FR" sz="1100" dirty="0"/>
              <a:t> </a:t>
            </a:r>
            <a:r>
              <a:rPr lang="fr-FR" sz="1100" dirty="0" err="1"/>
              <a:t>Inoxidable</a:t>
            </a:r>
            <a:r>
              <a:rPr lang="fr-FR" sz="1100" dirty="0"/>
              <a:t> (</a:t>
            </a:r>
            <a:r>
              <a:rPr lang="fr-FR" sz="1100" dirty="0" err="1"/>
              <a:t>Spanish</a:t>
            </a:r>
            <a:r>
              <a:rPr lang="fr-FR" sz="1100" dirty="0"/>
              <a:t>) </a:t>
            </a:r>
            <a:r>
              <a:rPr lang="en-US" sz="1100" dirty="0">
                <a:hlinkClick r:id="rId16"/>
              </a:rPr>
              <a:t>http://www.cedinox.es/opencms901/export/sites/cedinox/.galleries/publicaciones-tecnicas/59armadurasaceroinoxidable.pdf</a:t>
            </a:r>
            <a:r>
              <a:rPr lang="en-US" sz="1100" dirty="0"/>
              <a:t> </a:t>
            </a:r>
          </a:p>
          <a:p>
            <a:pPr marL="514350" indent="-514350">
              <a:buFont typeface="+mj-lt"/>
              <a:buAutoNum type="arabicPeriod"/>
            </a:pPr>
            <a:r>
              <a:rPr lang="en-US" sz="1100" dirty="0">
                <a:hlinkClick r:id="rId17"/>
              </a:rPr>
              <a:t>www.ukcares.com/downloads/guides/PART7.pdf</a:t>
            </a:r>
            <a:r>
              <a:rPr lang="en-US" sz="1100" dirty="0"/>
              <a:t> </a:t>
            </a:r>
          </a:p>
          <a:p>
            <a:pPr marL="514350" indent="-514350">
              <a:buFont typeface="+mj-lt"/>
              <a:buAutoNum type="arabicPeriod"/>
            </a:pPr>
            <a:r>
              <a:rPr lang="en-GB" sz="1100" u="sng" dirty="0">
                <a:hlinkClick r:id="rId18"/>
              </a:rPr>
              <a:t>http://www.worldstainless.org/Files/issf/Education_references/Ref19_Case_study_of_progreso_pier.pdf</a:t>
            </a:r>
            <a:endParaRPr lang="en-GB" sz="1100" dirty="0"/>
          </a:p>
          <a:p>
            <a:pPr marL="514350" indent="-514350">
              <a:buFont typeface="+mj-lt"/>
              <a:buAutoNum type="arabicPeriod"/>
            </a:pPr>
            <a:r>
              <a:rPr lang="fr-FR" sz="1100" dirty="0">
                <a:hlinkClick r:id="rId19"/>
              </a:rPr>
              <a:t>http://www.sintef.no/upload/Byggforsk/Publikasjoner/Prrapp%20405.pdf</a:t>
            </a:r>
            <a:r>
              <a:rPr lang="fr-FR" sz="1100" dirty="0"/>
              <a:t>  (</a:t>
            </a:r>
            <a:r>
              <a:rPr lang="fr-FR" sz="1100" dirty="0" err="1"/>
              <a:t>general</a:t>
            </a:r>
            <a:r>
              <a:rPr lang="fr-FR" sz="1100" dirty="0"/>
              <a:t>)</a:t>
            </a:r>
          </a:p>
          <a:p>
            <a:pPr marL="514350" indent="-514350">
              <a:buFont typeface="+mj-lt"/>
              <a:buAutoNum type="arabicPeriod"/>
            </a:pPr>
            <a:r>
              <a:rPr lang="fr-FR" sz="1100" dirty="0">
                <a:hlinkClick r:id="rId20"/>
              </a:rPr>
              <a:t>http://americanarminox.com/Purdue_University_Report_-_Stainless_Steel_Life_Cycle_Costing.pdf</a:t>
            </a:r>
            <a:r>
              <a:rPr lang="fr-FR" sz="1100" dirty="0"/>
              <a:t> (</a:t>
            </a:r>
            <a:r>
              <a:rPr lang="fr-FR" sz="1100" dirty="0" err="1"/>
              <a:t>advantages</a:t>
            </a:r>
            <a:r>
              <a:rPr lang="fr-FR" sz="1100" dirty="0"/>
              <a:t> of </a:t>
            </a:r>
            <a:r>
              <a:rPr lang="fr-FR" sz="1100" dirty="0" err="1"/>
              <a:t>using</a:t>
            </a:r>
            <a:r>
              <a:rPr lang="fr-FR" sz="1100" dirty="0"/>
              <a:t> </a:t>
            </a:r>
            <a:r>
              <a:rPr lang="fr-FR" sz="1100" dirty="0" err="1"/>
              <a:t>ss</a:t>
            </a:r>
            <a:r>
              <a:rPr lang="fr-FR" sz="1100" dirty="0"/>
              <a:t> </a:t>
            </a:r>
            <a:r>
              <a:rPr lang="fr-FR" sz="1100" dirty="0" err="1"/>
              <a:t>rebar</a:t>
            </a:r>
            <a:r>
              <a:rPr lang="fr-FR" sz="1100" dirty="0"/>
              <a:t>)</a:t>
            </a:r>
          </a:p>
          <a:p>
            <a:pPr marL="514350" indent="-514350">
              <a:buFont typeface="+mj-lt"/>
              <a:buAutoNum type="arabicPeriod"/>
            </a:pPr>
            <a:r>
              <a:rPr lang="fr-FR" sz="1100" dirty="0">
                <a:hlinkClick r:id="rId21"/>
              </a:rPr>
              <a:t>http://www.stainlesssteelrebar.org</a:t>
            </a:r>
            <a:endParaRPr lang="fr-FR" sz="1100" dirty="0"/>
          </a:p>
        </p:txBody>
      </p:sp>
    </p:spTree>
    <p:extLst>
      <p:ext uri="{BB962C8B-B14F-4D97-AF65-F5344CB8AC3E}">
        <p14:creationId xmlns:p14="http://schemas.microsoft.com/office/powerpoint/2010/main" val="1512431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References</a:t>
            </a:r>
            <a:r>
              <a:rPr lang="fr-FR" dirty="0"/>
              <a:t> on </a:t>
            </a:r>
            <a:r>
              <a:rPr lang="fr-FR" dirty="0" err="1"/>
              <a:t>Galvanic</a:t>
            </a:r>
            <a:r>
              <a:rPr lang="fr-FR" dirty="0"/>
              <a:t> </a:t>
            </a:r>
            <a:r>
              <a:rPr lang="fr-FR" dirty="0" err="1"/>
              <a:t>Coupling</a:t>
            </a:r>
            <a:endParaRPr lang="en-US" dirty="0"/>
          </a:p>
        </p:txBody>
      </p:sp>
      <p:sp>
        <p:nvSpPr>
          <p:cNvPr id="3" name="Espace réservé du contenu 2"/>
          <p:cNvSpPr>
            <a:spLocks noGrp="1"/>
          </p:cNvSpPr>
          <p:nvPr>
            <p:ph idx="1"/>
          </p:nvPr>
        </p:nvSpPr>
        <p:spPr>
          <a:xfrm>
            <a:off x="457200" y="1657488"/>
            <a:ext cx="8229600" cy="4925144"/>
          </a:xfrm>
        </p:spPr>
        <p:txBody>
          <a:bodyPr>
            <a:normAutofit/>
          </a:bodyPr>
          <a:lstStyle/>
          <a:p>
            <a:pPr marL="514350" lvl="0" indent="-514350">
              <a:buFont typeface="+mj-lt"/>
              <a:buAutoNum type="arabicPeriod"/>
            </a:pPr>
            <a:r>
              <a:rPr lang="en-US" sz="1200" dirty="0"/>
              <a:t>L. </a:t>
            </a:r>
            <a:r>
              <a:rPr lang="en-US" sz="1200" dirty="0" err="1"/>
              <a:t>Bertolini</a:t>
            </a:r>
            <a:r>
              <a:rPr lang="en-US" sz="1200" dirty="0"/>
              <a:t>, M. </a:t>
            </a:r>
            <a:r>
              <a:rPr lang="en-US" sz="1200" dirty="0" err="1"/>
              <a:t>Gastaldi</a:t>
            </a:r>
            <a:r>
              <a:rPr lang="en-US" sz="1200" dirty="0"/>
              <a:t>, T. </a:t>
            </a:r>
            <a:r>
              <a:rPr lang="en-US" sz="1200" dirty="0" err="1"/>
              <a:t>Pastore</a:t>
            </a:r>
            <a:r>
              <a:rPr lang="en-US" sz="1200" dirty="0"/>
              <a:t>, M. P. </a:t>
            </a:r>
            <a:r>
              <a:rPr lang="en-US" sz="1200" dirty="0" err="1"/>
              <a:t>Pedeferri</a:t>
            </a:r>
            <a:r>
              <a:rPr lang="en-US" sz="1200" dirty="0"/>
              <a:t> and P. </a:t>
            </a:r>
            <a:r>
              <a:rPr lang="en-US" sz="1200" dirty="0" err="1"/>
              <a:t>Pedeferri</a:t>
            </a:r>
            <a:r>
              <a:rPr lang="en-US" sz="1200" dirty="0"/>
              <a:t>, “Effects of Galvanic Coupling between Carbon Steel and Stainless Steel Reinforcement in Concrete”, International Conference on Corrosion and Rehabilitation of Reinforced Concrete Structures, 1998, Orlando, Florida.</a:t>
            </a:r>
          </a:p>
          <a:p>
            <a:pPr marL="514350" lvl="0" indent="-514350">
              <a:buFont typeface="+mj-lt"/>
              <a:buAutoNum type="arabicPeriod"/>
            </a:pPr>
            <a:r>
              <a:rPr lang="en-US" sz="1200" dirty="0"/>
              <a:t>A. Knudsen, EM. Jensen, O. Klinghoffer and T. </a:t>
            </a:r>
            <a:r>
              <a:rPr lang="en-US" sz="1200" dirty="0" err="1"/>
              <a:t>Skovsgaard</a:t>
            </a:r>
            <a:r>
              <a:rPr lang="en-US" sz="1200" dirty="0"/>
              <a:t>, “Cost-Effective Enhancement of Durability of Concrete Structures by Intelligent use of Stainless Steel Reinforcement”, International Conference on Corrosion and Rehabilitation of Reinforced Concrete Structures, 1998, Orlando, Florida.</a:t>
            </a:r>
          </a:p>
          <a:p>
            <a:pPr marL="514350" lvl="0" indent="-514350">
              <a:buFont typeface="+mj-lt"/>
              <a:buAutoNum type="arabicPeriod"/>
            </a:pPr>
            <a:r>
              <a:rPr lang="en-US" sz="1200" dirty="0"/>
              <a:t>L. </a:t>
            </a:r>
            <a:r>
              <a:rPr lang="en-US" sz="1200" dirty="0" err="1"/>
              <a:t>Bertolini</a:t>
            </a:r>
            <a:r>
              <a:rPr lang="en-US" sz="1200" dirty="0"/>
              <a:t>, M. </a:t>
            </a:r>
            <a:r>
              <a:rPr lang="en-US" sz="1200" dirty="0" err="1"/>
              <a:t>Gastaldi</a:t>
            </a:r>
            <a:r>
              <a:rPr lang="en-US" sz="1200" dirty="0"/>
              <a:t>, T. </a:t>
            </a:r>
            <a:r>
              <a:rPr lang="en-US" sz="1200" dirty="0" err="1"/>
              <a:t>Pastore</a:t>
            </a:r>
            <a:r>
              <a:rPr lang="en-US" sz="1200" dirty="0"/>
              <a:t> and M. P. </a:t>
            </a:r>
            <a:r>
              <a:rPr lang="en-US" sz="1200" dirty="0" err="1"/>
              <a:t>Pedeferri</a:t>
            </a:r>
            <a:r>
              <a:rPr lang="en-US" sz="1200" dirty="0"/>
              <a:t>, “Effect of Chemical Composition on Corrosion </a:t>
            </a:r>
            <a:r>
              <a:rPr lang="en-US" sz="1200" dirty="0" err="1"/>
              <a:t>Behaviour</a:t>
            </a:r>
            <a:r>
              <a:rPr lang="en-US" sz="1200" dirty="0"/>
              <a:t> of Stainless Steel in Chloride Contamination and Carbonated Concrete”, Properties and Performances, Proceedings of 3rd European Congress Stainless Steel '99, 1999, Vol .3, Chia Laguna, AIM</a:t>
            </a:r>
          </a:p>
          <a:p>
            <a:pPr marL="514350" lvl="0" indent="-514350">
              <a:buFont typeface="+mj-lt"/>
              <a:buAutoNum type="arabicPeriod"/>
            </a:pPr>
            <a:r>
              <a:rPr lang="en-US" sz="1200" dirty="0"/>
              <a:t>O. Klinghoffer, T. </a:t>
            </a:r>
            <a:r>
              <a:rPr lang="en-US" sz="1200" dirty="0" err="1"/>
              <a:t>Frolund</a:t>
            </a:r>
            <a:r>
              <a:rPr lang="en-US" sz="1200" dirty="0"/>
              <a:t>, B. </a:t>
            </a:r>
            <a:r>
              <a:rPr lang="en-US" sz="1200" dirty="0" err="1"/>
              <a:t>Kofoed</a:t>
            </a:r>
            <a:r>
              <a:rPr lang="en-US" sz="1200" dirty="0"/>
              <a:t>, A. Knudsen, EM. Jensen and T. </a:t>
            </a:r>
            <a:r>
              <a:rPr lang="en-US" sz="1200" dirty="0" err="1"/>
              <a:t>Skovsgaard</a:t>
            </a:r>
            <a:r>
              <a:rPr lang="en-US" sz="1200" dirty="0"/>
              <a:t>, “Practical and Economic Aspects of Application of Austenitic Stainless Steel, AISI 316, as Reinforcement in Concrete”, Corrosion of Reinforcement in Concrete: Corrosion Mechanisms and Corrosion Protection, 2000, </a:t>
            </a:r>
            <a:r>
              <a:rPr lang="en-US" sz="1200" dirty="0" err="1"/>
              <a:t>Mietz</a:t>
            </a:r>
            <a:r>
              <a:rPr lang="en-US" sz="1200" dirty="0"/>
              <a:t>, J., Polder, R. and </a:t>
            </a:r>
            <a:r>
              <a:rPr lang="en-US" sz="1200" dirty="0" err="1"/>
              <a:t>Elsener</a:t>
            </a:r>
            <a:r>
              <a:rPr lang="en-US" sz="1200" dirty="0"/>
              <a:t>, B., </a:t>
            </a:r>
            <a:r>
              <a:rPr lang="en-US" sz="1200" dirty="0" err="1"/>
              <a:t>Eds</a:t>
            </a:r>
            <a:r>
              <a:rPr lang="en-US" sz="1200" dirty="0"/>
              <a:t>, London</a:t>
            </a:r>
          </a:p>
          <a:p>
            <a:pPr marL="514350" lvl="0" indent="-514350">
              <a:buFont typeface="+mj-lt"/>
              <a:buAutoNum type="arabicPeriod"/>
            </a:pPr>
            <a:r>
              <a:rPr lang="en-US" sz="1200" dirty="0"/>
              <a:t>Knudsen and T. </a:t>
            </a:r>
            <a:r>
              <a:rPr lang="en-US" sz="1200" dirty="0" err="1"/>
              <a:t>Skovsgaard</a:t>
            </a:r>
            <a:r>
              <a:rPr lang="en-US" sz="1200" dirty="0"/>
              <a:t>, “Stainless Steel Reinforcement”, Concrete Engineering, 2001, Vol. 5 (3), p. 59.</a:t>
            </a:r>
          </a:p>
          <a:p>
            <a:pPr marL="514350" lvl="0" indent="-514350">
              <a:buFont typeface="+mj-lt"/>
              <a:buAutoNum type="arabicPeriod"/>
            </a:pPr>
            <a:r>
              <a:rPr lang="en-US" sz="1200" dirty="0"/>
              <a:t>L. </a:t>
            </a:r>
            <a:r>
              <a:rPr lang="en-US" sz="1200" dirty="0" err="1"/>
              <a:t>Bertolini</a:t>
            </a:r>
            <a:r>
              <a:rPr lang="en-US" sz="1200" dirty="0"/>
              <a:t> and P. </a:t>
            </a:r>
            <a:r>
              <a:rPr lang="en-US" sz="1200" dirty="0" err="1"/>
              <a:t>Pedeferri</a:t>
            </a:r>
            <a:r>
              <a:rPr lang="en-US" sz="1200" dirty="0"/>
              <a:t>, “Laboratory and Field Experience on the Use of Stainless Steel to Improve Durability of Reinforced Concrete”, Corrosion Review, 2002, Vol. 20, p. 129</a:t>
            </a:r>
          </a:p>
          <a:p>
            <a:pPr marL="514350" lvl="0" indent="-514350">
              <a:buFont typeface="+mj-lt"/>
              <a:buAutoNum type="arabicPeriod"/>
            </a:pPr>
            <a:r>
              <a:rPr lang="en-US" sz="1200">
                <a:hlinkClick r:id="rId2"/>
              </a:rPr>
              <a:t>S</a:t>
            </a:r>
            <a:r>
              <a:rPr lang="en-US" sz="1200" dirty="0">
                <a:hlinkClick r:id="rId2"/>
              </a:rPr>
              <a:t>. Qian</a:t>
            </a:r>
            <a:r>
              <a:rPr lang="en-US" sz="1200" dirty="0"/>
              <a:t>, </a:t>
            </a:r>
            <a:r>
              <a:rPr lang="en-US" sz="1200" dirty="0">
                <a:hlinkClick r:id="rId3"/>
              </a:rPr>
              <a:t>D. Qu</a:t>
            </a:r>
            <a:r>
              <a:rPr lang="en-US" sz="1200" dirty="0"/>
              <a:t> &amp; </a:t>
            </a:r>
            <a:r>
              <a:rPr lang="en-US" sz="1200" dirty="0">
                <a:hlinkClick r:id="rId4"/>
              </a:rPr>
              <a:t>G. Coates</a:t>
            </a:r>
            <a:r>
              <a:rPr lang="en-US" sz="1200" dirty="0"/>
              <a:t> Galvanic Coupling Between Carbon Steel and Stainless Steel Reinforcements </a:t>
            </a:r>
            <a:r>
              <a:rPr lang="en-US" sz="1200" dirty="0">
                <a:hlinkClick r:id="rId5"/>
              </a:rPr>
              <a:t>Canadian Metallurgical Quarterly </a:t>
            </a:r>
            <a:r>
              <a:rPr lang="en-US" sz="1200" dirty="0"/>
              <a:t> Volume 45, 2006 - </a:t>
            </a:r>
            <a:r>
              <a:rPr lang="en-US" sz="1200" dirty="0">
                <a:hlinkClick r:id="rId6"/>
              </a:rPr>
              <a:t>Issue 4</a:t>
            </a:r>
            <a:r>
              <a:rPr lang="en-US" sz="1200" dirty="0"/>
              <a:t> Pages 475-483 Published online: 18 Jul 2013</a:t>
            </a:r>
          </a:p>
          <a:p>
            <a:pPr marL="514350" indent="-514350">
              <a:buFont typeface="+mj-lt"/>
              <a:buAutoNum type="arabicPeriod"/>
            </a:pPr>
            <a:r>
              <a:rPr lang="en-US" sz="1200" dirty="0"/>
              <a:t>J.T. Pérez-Quiroz, J. </a:t>
            </a:r>
            <a:r>
              <a:rPr lang="en-US" sz="1200" dirty="0" err="1"/>
              <a:t>Teran</a:t>
            </a:r>
            <a:r>
              <a:rPr lang="en-US" sz="1200" dirty="0"/>
              <a:t>, M.J. Herrera, M. Martinez, J. </a:t>
            </a:r>
            <a:r>
              <a:rPr lang="en-US" sz="1200" dirty="0" err="1"/>
              <a:t>Genesca</a:t>
            </a:r>
            <a:r>
              <a:rPr lang="en-US" sz="1200" dirty="0"/>
              <a:t> : “Assessment of stainless steel reinforcement for concrete structures rehabilitation” J. of Constructional Steel research (2008) doi:10.1016/j.jcsr.2008.07.024 </a:t>
            </a:r>
          </a:p>
          <a:p>
            <a:pPr marL="514350" lvl="0" indent="-514350">
              <a:buFont typeface="+mj-lt"/>
              <a:buAutoNum type="arabicPeriod"/>
            </a:pPr>
            <a:r>
              <a:rPr lang="en-US" sz="1200" dirty="0"/>
              <a:t>Juliana Lopes Cardoso / Adriana de Araujo / </a:t>
            </a:r>
            <a:r>
              <a:rPr lang="en-US" sz="1200" dirty="0" err="1"/>
              <a:t>Mayara</a:t>
            </a:r>
            <a:r>
              <a:rPr lang="en-US" sz="1200" dirty="0"/>
              <a:t> </a:t>
            </a:r>
            <a:r>
              <a:rPr lang="en-US" sz="1200" dirty="0" err="1"/>
              <a:t>Stecanella</a:t>
            </a:r>
            <a:r>
              <a:rPr lang="en-US" sz="1200" dirty="0"/>
              <a:t> Pacheco / Jose Luis Serra Ribeiro / </a:t>
            </a:r>
            <a:r>
              <a:rPr lang="en-US" sz="1200" dirty="0" err="1"/>
              <a:t>Zehbour</a:t>
            </a:r>
            <a:r>
              <a:rPr lang="en-US" sz="1200" dirty="0"/>
              <a:t> </a:t>
            </a:r>
            <a:r>
              <a:rPr lang="en-US" sz="1200" dirty="0" err="1"/>
              <a:t>Panossian</a:t>
            </a:r>
            <a:r>
              <a:rPr lang="en-US" sz="1200" dirty="0"/>
              <a:t>  “stainless-steel-rebar-for-marine-environment-a-study-of-galvanic-corrosion-with-carbon-steel-rebar-used-in-the-same-concrete-structure” (2018) </a:t>
            </a:r>
            <a:r>
              <a:rPr lang="en-US" sz="1200" dirty="0">
                <a:hlinkClick r:id="rId7"/>
              </a:rPr>
              <a:t>https://store.nace.org/stainless-steel-rebar-for-marine-environment-a-study-of-galvanic-corrosion-with-carbon-steel-rebar-used-in-the-same-concrete-structure</a:t>
            </a:r>
            <a:r>
              <a:rPr lang="en-US" sz="1200" dirty="0"/>
              <a:t>  Product Number: 51318-11312-SG </a:t>
            </a:r>
          </a:p>
          <a:p>
            <a:pPr marL="514350" lvl="0" indent="-514350">
              <a:buFont typeface="+mj-lt"/>
              <a:buAutoNum type="arabicPeriod"/>
            </a:pPr>
            <a:r>
              <a:rPr lang="en-US" sz="1200" dirty="0">
                <a:hlinkClick r:id="rId8"/>
              </a:rPr>
              <a:t>http://stainlesssteelrebar.org/</a:t>
            </a:r>
            <a:r>
              <a:rPr lang="en-US" sz="1200" dirty="0"/>
              <a:t>  </a:t>
            </a:r>
          </a:p>
        </p:txBody>
      </p:sp>
      <p:sp>
        <p:nvSpPr>
          <p:cNvPr id="5" name="ZoneTexte 5"/>
          <p:cNvSpPr txBox="1"/>
          <p:nvPr/>
        </p:nvSpPr>
        <p:spPr>
          <a:xfrm rot="1516337">
            <a:off x="7402697" y="336853"/>
            <a:ext cx="1111023" cy="353943"/>
          </a:xfrm>
          <a:prstGeom prst="rect">
            <a:avLst/>
          </a:prstGeom>
          <a:noFill/>
          <a:ln w="19050">
            <a:solidFill>
              <a:srgbClr val="FF0000"/>
            </a:solidFill>
          </a:ln>
        </p:spPr>
        <p:txBody>
          <a:bodyPr wrap="square" rtlCol="0">
            <a:spAutoFit/>
          </a:bodyPr>
          <a:lstStyle>
            <a:defPPr>
              <a:defRPr lang="en-US"/>
            </a:defPPr>
            <a:lvl1pPr marL="0" algn="l" defTabSz="447582" rtl="0" eaLnBrk="1" latinLnBrk="0" hangingPunct="1">
              <a:defRPr sz="1700" kern="1200">
                <a:solidFill>
                  <a:schemeClr val="tx1"/>
                </a:solidFill>
                <a:latin typeface="+mn-lt"/>
                <a:ea typeface="+mn-ea"/>
                <a:cs typeface="+mn-cs"/>
              </a:defRPr>
            </a:lvl1pPr>
            <a:lvl2pPr marL="447582" algn="l" defTabSz="447582" rtl="0" eaLnBrk="1" latinLnBrk="0" hangingPunct="1">
              <a:defRPr sz="1700" kern="1200">
                <a:solidFill>
                  <a:schemeClr val="tx1"/>
                </a:solidFill>
                <a:latin typeface="+mn-lt"/>
                <a:ea typeface="+mn-ea"/>
                <a:cs typeface="+mn-cs"/>
              </a:defRPr>
            </a:lvl2pPr>
            <a:lvl3pPr marL="895160" algn="l" defTabSz="447582" rtl="0" eaLnBrk="1" latinLnBrk="0" hangingPunct="1">
              <a:defRPr sz="1700" kern="1200">
                <a:solidFill>
                  <a:schemeClr val="tx1"/>
                </a:solidFill>
                <a:latin typeface="+mn-lt"/>
                <a:ea typeface="+mn-ea"/>
                <a:cs typeface="+mn-cs"/>
              </a:defRPr>
            </a:lvl3pPr>
            <a:lvl4pPr marL="1342741" algn="l" defTabSz="447582" rtl="0" eaLnBrk="1" latinLnBrk="0" hangingPunct="1">
              <a:defRPr sz="1700" kern="1200">
                <a:solidFill>
                  <a:schemeClr val="tx1"/>
                </a:solidFill>
                <a:latin typeface="+mn-lt"/>
                <a:ea typeface="+mn-ea"/>
                <a:cs typeface="+mn-cs"/>
              </a:defRPr>
            </a:lvl4pPr>
            <a:lvl5pPr marL="1790324" algn="l" defTabSz="447582" rtl="0" eaLnBrk="1" latinLnBrk="0" hangingPunct="1">
              <a:defRPr sz="1700" kern="1200">
                <a:solidFill>
                  <a:schemeClr val="tx1"/>
                </a:solidFill>
                <a:latin typeface="+mn-lt"/>
                <a:ea typeface="+mn-ea"/>
                <a:cs typeface="+mn-cs"/>
              </a:defRPr>
            </a:lvl5pPr>
            <a:lvl6pPr marL="2237906" algn="l" defTabSz="447582" rtl="0" eaLnBrk="1" latinLnBrk="0" hangingPunct="1">
              <a:defRPr sz="1700" kern="1200">
                <a:solidFill>
                  <a:schemeClr val="tx1"/>
                </a:solidFill>
                <a:latin typeface="+mn-lt"/>
                <a:ea typeface="+mn-ea"/>
                <a:cs typeface="+mn-cs"/>
              </a:defRPr>
            </a:lvl6pPr>
            <a:lvl7pPr marL="2685485" algn="l" defTabSz="447582" rtl="0" eaLnBrk="1" latinLnBrk="0" hangingPunct="1">
              <a:defRPr sz="1700" kern="1200">
                <a:solidFill>
                  <a:schemeClr val="tx1"/>
                </a:solidFill>
                <a:latin typeface="+mn-lt"/>
                <a:ea typeface="+mn-ea"/>
                <a:cs typeface="+mn-cs"/>
              </a:defRPr>
            </a:lvl7pPr>
            <a:lvl8pPr marL="3133065" algn="l" defTabSz="447582" rtl="0" eaLnBrk="1" latinLnBrk="0" hangingPunct="1">
              <a:defRPr sz="1700" kern="1200">
                <a:solidFill>
                  <a:schemeClr val="tx1"/>
                </a:solidFill>
                <a:latin typeface="+mn-lt"/>
                <a:ea typeface="+mn-ea"/>
                <a:cs typeface="+mn-cs"/>
              </a:defRPr>
            </a:lvl8pPr>
            <a:lvl9pPr marL="3580646" algn="l" defTabSz="447582" rtl="0" eaLnBrk="1" latinLnBrk="0" hangingPunct="1">
              <a:defRPr sz="1700" kern="1200">
                <a:solidFill>
                  <a:schemeClr val="tx1"/>
                </a:solidFill>
                <a:latin typeface="+mn-lt"/>
                <a:ea typeface="+mn-ea"/>
                <a:cs typeface="+mn-cs"/>
              </a:defRPr>
            </a:lvl9pPr>
          </a:lstStyle>
          <a:p>
            <a:pPr algn="ctr"/>
            <a:r>
              <a:rPr lang="fr-FR" b="1" dirty="0">
                <a:solidFill>
                  <a:srgbClr val="FF0000"/>
                </a:solidFill>
              </a:rPr>
              <a:t>NEW !</a:t>
            </a:r>
            <a:endParaRPr lang="en-US" b="1" dirty="0">
              <a:solidFill>
                <a:srgbClr val="FF0000"/>
              </a:solidFill>
            </a:endParaRPr>
          </a:p>
        </p:txBody>
      </p:sp>
    </p:spTree>
    <p:extLst>
      <p:ext uri="{BB962C8B-B14F-4D97-AF65-F5344CB8AC3E}">
        <p14:creationId xmlns:p14="http://schemas.microsoft.com/office/powerpoint/2010/main" val="1477716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6152" y="1089025"/>
            <a:ext cx="8094785" cy="1470025"/>
          </a:xfrm>
        </p:spPr>
        <p:txBody>
          <a:bodyPr>
            <a:normAutofit fontScale="90000"/>
          </a:bodyPr>
          <a:lstStyle/>
          <a:p>
            <a:r>
              <a:rPr lang="es-ES_tradnl" dirty="0"/>
              <a:t>Presentación de ayuda para docentes de arquitectura e ingeniería civil</a:t>
            </a:r>
          </a:p>
        </p:txBody>
      </p:sp>
      <p:sp>
        <p:nvSpPr>
          <p:cNvPr id="3" name="Subtitle 2"/>
          <p:cNvSpPr>
            <a:spLocks noGrp="1"/>
          </p:cNvSpPr>
          <p:nvPr>
            <p:ph type="subTitle" idx="1"/>
          </p:nvPr>
        </p:nvSpPr>
        <p:spPr>
          <a:xfrm>
            <a:off x="431800" y="3136900"/>
            <a:ext cx="8255000" cy="1752600"/>
          </a:xfrm>
        </p:spPr>
        <p:txBody>
          <a:bodyPr>
            <a:noAutofit/>
          </a:bodyPr>
          <a:lstStyle/>
          <a:p>
            <a:r>
              <a:rPr lang="es-ES_tradnl" sz="3600" b="1" dirty="0">
                <a:solidFill>
                  <a:srgbClr val="0070C0"/>
                </a:solidFill>
              </a:rPr>
              <a:t>Capítulo 07B</a:t>
            </a:r>
          </a:p>
          <a:p>
            <a:r>
              <a:rPr lang="es-ES_tradnl" sz="3600" b="1" dirty="0">
                <a:solidFill>
                  <a:srgbClr val="0070C0"/>
                </a:solidFill>
              </a:rPr>
              <a:t>Aplicaciones estructurales de productos planos de acero inoxidable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48059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674077" y="1213377"/>
            <a:ext cx="7772400" cy="1470025"/>
          </a:xfrm>
        </p:spPr>
        <p:txBody>
          <a:bodyPr>
            <a:normAutofit/>
          </a:bodyPr>
          <a:lstStyle/>
          <a:p>
            <a:r>
              <a:rPr lang="es-ES_tradnl" altLang="en-US" dirty="0"/>
              <a:t>Acero inoxidable estructural</a:t>
            </a:r>
            <a:br>
              <a:rPr lang="es-ES_tradnl" altLang="en-US" dirty="0"/>
            </a:br>
            <a:r>
              <a:rPr lang="es-ES_tradnl" altLang="en-US" sz="4000" dirty="0"/>
              <a:t>Proyectando en acero inoxidable</a:t>
            </a:r>
            <a:endParaRPr lang="es-ES_tradnl" dirty="0"/>
          </a:p>
        </p:txBody>
      </p:sp>
      <p:sp>
        <p:nvSpPr>
          <p:cNvPr id="6146" name="Rectangle 7"/>
          <p:cNvSpPr>
            <a:spLocks noGrp="1" noChangeArrowheads="1"/>
          </p:cNvSpPr>
          <p:nvPr>
            <p:ph type="subTitle" idx="1"/>
          </p:nvPr>
        </p:nvSpPr>
        <p:spPr>
          <a:xfrm>
            <a:off x="1371600" y="2996952"/>
            <a:ext cx="6400800" cy="2972023"/>
          </a:xfrm>
        </p:spPr>
        <p:txBody>
          <a:bodyPr>
            <a:normAutofit fontScale="92500"/>
          </a:bodyPr>
          <a:lstStyle/>
          <a:p>
            <a:r>
              <a:rPr lang="es-ES_tradnl" dirty="0" err="1"/>
              <a:t>Barbara</a:t>
            </a:r>
            <a:r>
              <a:rPr lang="es-ES_tradnl" dirty="0"/>
              <a:t> </a:t>
            </a:r>
            <a:r>
              <a:rPr lang="es-ES_tradnl" dirty="0" err="1"/>
              <a:t>Rossi</a:t>
            </a:r>
            <a:r>
              <a:rPr lang="es-ES_tradnl" dirty="0"/>
              <a:t>, Maarten </a:t>
            </a:r>
            <a:r>
              <a:rPr lang="es-ES_tradnl" dirty="0" err="1"/>
              <a:t>Fortan</a:t>
            </a:r>
            <a:endParaRPr lang="es-ES_tradnl" dirty="0"/>
          </a:p>
          <a:p>
            <a:r>
              <a:rPr lang="es-ES_tradnl" dirty="0"/>
              <a:t>Departamento de Ingeniería Civil, </a:t>
            </a:r>
          </a:p>
          <a:p>
            <a:r>
              <a:rPr lang="es-ES_tradnl" dirty="0"/>
              <a:t>KU </a:t>
            </a:r>
            <a:r>
              <a:rPr lang="es-ES_tradnl" dirty="0" err="1"/>
              <a:t>Leuven</a:t>
            </a:r>
            <a:r>
              <a:rPr lang="es-ES_tradnl" dirty="0"/>
              <a:t>, Bélgica</a:t>
            </a:r>
          </a:p>
          <a:p>
            <a:endParaRPr lang="fr-FR" dirty="0"/>
          </a:p>
          <a:p>
            <a:r>
              <a:rPr lang="fr-FR" sz="2162" dirty="0"/>
              <a:t>A </a:t>
            </a:r>
            <a:r>
              <a:rPr lang="es-ES_tradnl" sz="2162" dirty="0"/>
              <a:t>partir de la versión anterior preparada por Nancy </a:t>
            </a:r>
            <a:r>
              <a:rPr lang="es-ES_tradnl" sz="2162" dirty="0" err="1"/>
              <a:t>Baddoo</a:t>
            </a:r>
            <a:br>
              <a:rPr lang="es-ES_tradnl" sz="2162" dirty="0"/>
            </a:br>
            <a:r>
              <a:rPr lang="es-ES_tradnl" sz="2162" dirty="0"/>
              <a:t>Steel </a:t>
            </a:r>
            <a:r>
              <a:rPr lang="es-ES_tradnl" sz="2162" dirty="0" err="1"/>
              <a:t>Construction</a:t>
            </a:r>
            <a:r>
              <a:rPr lang="es-ES_tradnl" sz="2162" dirty="0"/>
              <a:t> </a:t>
            </a:r>
            <a:r>
              <a:rPr lang="es-ES_tradnl" sz="2162" dirty="0" err="1"/>
              <a:t>Institute</a:t>
            </a:r>
            <a:r>
              <a:rPr lang="es-ES_tradnl" sz="2162" dirty="0"/>
              <a:t>, </a:t>
            </a:r>
            <a:r>
              <a:rPr lang="es-ES_tradnl" sz="2162" dirty="0" err="1"/>
              <a:t>Ascot</a:t>
            </a:r>
            <a:r>
              <a:rPr lang="es-ES_tradnl" sz="2162" dirty="0"/>
              <a:t>, Reino Unido</a:t>
            </a:r>
            <a:endParaRPr lang="es-ES_tradnl" altLang="en-US" sz="2162" dirty="0"/>
          </a:p>
          <a:p>
            <a:endParaRPr lang="en-GB" alt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42174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55562"/>
            <a:ext cx="8229600" cy="1143000"/>
          </a:xfrm>
        </p:spPr>
        <p:txBody>
          <a:bodyPr>
            <a:normAutofit/>
          </a:bodyPr>
          <a:lstStyle/>
          <a:p>
            <a:pPr eaLnBrk="1" hangingPunct="1"/>
            <a:r>
              <a:rPr lang="es-ES_tradnl" altLang="en-US" sz="4000" dirty="0"/>
              <a:t>Índice </a:t>
            </a:r>
          </a:p>
        </p:txBody>
      </p:sp>
      <p:sp>
        <p:nvSpPr>
          <p:cNvPr id="7171" name="Rectangle 3"/>
          <p:cNvSpPr>
            <a:spLocks noGrp="1" noChangeArrowheads="1"/>
          </p:cNvSpPr>
          <p:nvPr>
            <p:ph idx="1"/>
          </p:nvPr>
        </p:nvSpPr>
        <p:spPr>
          <a:xfrm>
            <a:off x="838200" y="1193800"/>
            <a:ext cx="7581900" cy="4279900"/>
          </a:xfrm>
        </p:spPr>
        <p:txBody>
          <a:bodyPr/>
          <a:lstStyle/>
          <a:p>
            <a:r>
              <a:rPr lang="es-ES_tradnl" dirty="0"/>
              <a:t>Ejemplos de aplicaciones estructurales</a:t>
            </a:r>
          </a:p>
          <a:p>
            <a:r>
              <a:rPr lang="es-ES_tradnl" dirty="0"/>
              <a:t>Características mecánicas del material</a:t>
            </a:r>
          </a:p>
          <a:p>
            <a:pPr eaLnBrk="1" hangingPunct="1"/>
            <a:r>
              <a:rPr lang="es-ES_tradnl" altLang="en-US" dirty="0"/>
              <a:t>Cálculo de acuerdo con Eurocódigo 3</a:t>
            </a:r>
          </a:p>
          <a:p>
            <a:pPr eaLnBrk="1" hangingPunct="1"/>
            <a:r>
              <a:rPr lang="es-ES_tradnl" altLang="en-US" dirty="0"/>
              <a:t>Métodos alternativos</a:t>
            </a:r>
          </a:p>
          <a:p>
            <a:r>
              <a:rPr lang="es-ES_tradnl" dirty="0"/>
              <a:t>Flechas</a:t>
            </a:r>
          </a:p>
          <a:p>
            <a:r>
              <a:rPr lang="es-ES_tradnl" altLang="en-US" dirty="0"/>
              <a:t>Información adicional</a:t>
            </a:r>
          </a:p>
          <a:p>
            <a:r>
              <a:rPr lang="es-ES_tradnl" dirty="0"/>
              <a:t>Herramientas para ingenieros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43568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a:t>Parte 1</a:t>
            </a:r>
          </a:p>
        </p:txBody>
      </p:sp>
      <p:sp>
        <p:nvSpPr>
          <p:cNvPr id="6" name="Sous-titre 5"/>
          <p:cNvSpPr>
            <a:spLocks noGrp="1"/>
          </p:cNvSpPr>
          <p:nvPr>
            <p:ph type="subTitle" idx="1"/>
          </p:nvPr>
        </p:nvSpPr>
        <p:spPr>
          <a:xfrm>
            <a:off x="1205796" y="3886200"/>
            <a:ext cx="6747468" cy="1752600"/>
          </a:xfrm>
        </p:spPr>
        <p:txBody>
          <a:bodyPr/>
          <a:lstStyle/>
          <a:p>
            <a:r>
              <a:rPr lang="es-ES_tradnl" dirty="0"/>
              <a:t>Ejemplos de aplicaciones estructurales</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11676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8281" y="3420000"/>
            <a:ext cx="4752289" cy="342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000" y="3420000"/>
            <a:ext cx="4560000" cy="342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0"/>
            <a:ext cx="4680000" cy="342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4000" y="9000"/>
            <a:ext cx="4560000" cy="342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92971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Z:\DONNEES\Mes Documents\Images\Gent\P. Lints St Pietersstation\22 01 2008 045.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bwMode="auto">
          <a:xfrm>
            <a:off x="1621465" y="673065"/>
            <a:ext cx="5486400" cy="411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51" name="Rectangle 3"/>
          <p:cNvSpPr>
            <a:spLocks noGrp="1" noChangeArrowheads="1"/>
          </p:cNvSpPr>
          <p:nvPr>
            <p:ph type="body" sz="half" idx="2"/>
          </p:nvPr>
        </p:nvSpPr>
        <p:spPr>
          <a:xfrm>
            <a:off x="1601369" y="4935269"/>
            <a:ext cx="6085620" cy="1490662"/>
          </a:xfrm>
        </p:spPr>
        <p:txBody>
          <a:bodyPr>
            <a:noAutofit/>
          </a:bodyPr>
          <a:lstStyle/>
          <a:p>
            <a:r>
              <a:rPr lang="es-ES_tradnl" altLang="fr-FR" sz="2400" b="1" dirty="0"/>
              <a:t>Estación Sint </a:t>
            </a:r>
            <a:r>
              <a:rPr lang="es-ES_tradnl" altLang="fr-FR" sz="2400" b="1" dirty="0" err="1"/>
              <a:t>Pieters</a:t>
            </a:r>
            <a:r>
              <a:rPr lang="es-ES_tradnl" altLang="fr-FR" sz="2400" b="1" dirty="0"/>
              <a:t>, Gante (Bélgica)</a:t>
            </a:r>
          </a:p>
          <a:p>
            <a:r>
              <a:rPr lang="es-ES_tradnl" altLang="fr-FR" sz="2000" dirty="0"/>
              <a:t>Arquitectura: </a:t>
            </a:r>
            <a:r>
              <a:rPr lang="es-ES_tradnl" altLang="fr-FR" sz="2000" dirty="0" err="1"/>
              <a:t>Wefirna</a:t>
            </a:r>
            <a:r>
              <a:rPr lang="es-ES_tradnl" altLang="fr-FR" sz="2000" dirty="0"/>
              <a:t> </a:t>
            </a:r>
          </a:p>
          <a:p>
            <a:r>
              <a:rPr lang="es-ES_tradnl" altLang="fr-FR" sz="2000" dirty="0"/>
              <a:t>Oficina Técnica: THV Van </a:t>
            </a:r>
            <a:r>
              <a:rPr lang="es-ES_tradnl" altLang="fr-FR" sz="2000" dirty="0" err="1"/>
              <a:t>Laere-Braekel</a:t>
            </a:r>
            <a:r>
              <a:rPr lang="es-ES_tradnl" altLang="fr-FR" sz="2000" dirty="0"/>
              <a:t> Aero</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65773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Content Placeholder 3" descr="016_14 EcoleRoyaleMilitaireConfCenterFireBalconies4.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2320925" cy="3525838"/>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34819" name="Picture 4" descr="017_15 EcoleRoyaleMilitaireConfCenterFireBalconiesTensionRod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552950"/>
            <a:ext cx="3500438" cy="2305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20" name="Picture 5" descr="018_16 EcoleRoyaleMilitaireConfCenterTensionRodsCloseU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27563" y="0"/>
            <a:ext cx="4516437"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822" name="TextBox 5"/>
          <p:cNvSpPr txBox="1">
            <a:spLocks noChangeArrowheads="1"/>
          </p:cNvSpPr>
          <p:nvPr/>
        </p:nvSpPr>
        <p:spPr bwMode="auto">
          <a:xfrm>
            <a:off x="2411760" y="0"/>
            <a:ext cx="2215803"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cs typeface="Arial" charset="0"/>
              </a:defRPr>
            </a:lvl1pPr>
            <a:lvl2pPr marL="37931725" indent="-37474525" eaLnBrk="0" hangingPunct="0">
              <a:defRPr kumimoji="1" sz="2400">
                <a:solidFill>
                  <a:schemeClr val="tx1"/>
                </a:solidFill>
                <a:latin typeface="Times New Roman" charset="0"/>
                <a:cs typeface="Arial" charset="0"/>
              </a:defRPr>
            </a:lvl2pPr>
            <a:lvl3pPr marL="1143000" indent="-228600" eaLnBrk="0" hangingPunct="0">
              <a:defRPr kumimoji="1" sz="2400">
                <a:solidFill>
                  <a:schemeClr val="tx1"/>
                </a:solidFill>
                <a:latin typeface="Times New Roman" charset="0"/>
                <a:cs typeface="Arial" charset="0"/>
              </a:defRPr>
            </a:lvl3pPr>
            <a:lvl4pPr marL="1600200" indent="-228600" eaLnBrk="0" hangingPunct="0">
              <a:defRPr kumimoji="1" sz="2400">
                <a:solidFill>
                  <a:schemeClr val="tx1"/>
                </a:solidFill>
                <a:latin typeface="Times New Roman" charset="0"/>
                <a:cs typeface="Arial" charset="0"/>
              </a:defRPr>
            </a:lvl4pPr>
            <a:lvl5pPr marL="2057400" indent="-228600" eaLnBrk="0" hangingPunct="0">
              <a:defRPr kumimoji="1" sz="2400">
                <a:solidFill>
                  <a:schemeClr val="tx1"/>
                </a:solidFill>
                <a:latin typeface="Times New Roman" charset="0"/>
                <a:cs typeface="Arial" charset="0"/>
              </a:defRPr>
            </a:lvl5pPr>
            <a:lvl6pPr marL="2514600" indent="-228600" eaLnBrk="0" fontAlgn="base" hangingPunct="0">
              <a:spcBef>
                <a:spcPct val="0"/>
              </a:spcBef>
              <a:spcAft>
                <a:spcPct val="0"/>
              </a:spcAft>
              <a:defRPr kumimoji="1" sz="2400">
                <a:solidFill>
                  <a:schemeClr val="tx1"/>
                </a:solidFill>
                <a:latin typeface="Times New Roman" charset="0"/>
                <a:cs typeface="Arial" charset="0"/>
              </a:defRPr>
            </a:lvl6pPr>
            <a:lvl7pPr marL="2971800" indent="-228600" eaLnBrk="0" fontAlgn="base" hangingPunct="0">
              <a:spcBef>
                <a:spcPct val="0"/>
              </a:spcBef>
              <a:spcAft>
                <a:spcPct val="0"/>
              </a:spcAft>
              <a:defRPr kumimoji="1" sz="2400">
                <a:solidFill>
                  <a:schemeClr val="tx1"/>
                </a:solidFill>
                <a:latin typeface="Times New Roman" charset="0"/>
                <a:cs typeface="Arial" charset="0"/>
              </a:defRPr>
            </a:lvl7pPr>
            <a:lvl8pPr marL="3429000" indent="-228600" eaLnBrk="0" fontAlgn="base" hangingPunct="0">
              <a:spcBef>
                <a:spcPct val="0"/>
              </a:spcBef>
              <a:spcAft>
                <a:spcPct val="0"/>
              </a:spcAft>
              <a:defRPr kumimoji="1" sz="2400">
                <a:solidFill>
                  <a:schemeClr val="tx1"/>
                </a:solidFill>
                <a:latin typeface="Times New Roman" charset="0"/>
                <a:cs typeface="Arial" charset="0"/>
              </a:defRPr>
            </a:lvl8pPr>
            <a:lvl9pPr marL="3886200" indent="-228600" eaLnBrk="0" fontAlgn="base" hangingPunct="0">
              <a:spcBef>
                <a:spcPct val="0"/>
              </a:spcBef>
              <a:spcAft>
                <a:spcPct val="0"/>
              </a:spcAft>
              <a:defRPr kumimoji="1" sz="2400">
                <a:solidFill>
                  <a:schemeClr val="tx1"/>
                </a:solidFill>
                <a:latin typeface="Times New Roman" charset="0"/>
                <a:cs typeface="Arial" charset="0"/>
              </a:defRPr>
            </a:lvl9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1" lang="es-ES_tradnl" altLang="fr-FR" sz="2400" b="1" i="0" u="none" strike="noStrike" kern="1200" cap="none" spc="0" normalizeH="0" baseline="0" noProof="0" dirty="0">
                <a:ln>
                  <a:noFill/>
                </a:ln>
                <a:solidFill>
                  <a:prstClr val="black"/>
                </a:solidFill>
                <a:effectLst/>
                <a:uLnTx/>
                <a:uFillTx/>
                <a:latin typeface="Calibri"/>
                <a:ea typeface="+mn-ea"/>
                <a:cs typeface="Arial" charset="0"/>
              </a:rPr>
              <a:t>Escuela Militar en Bruselas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es-ES_tradnl" altLang="fr-FR" sz="2000" b="0" i="0" u="none" strike="noStrike" kern="1200" cap="none" spc="0" normalizeH="0" baseline="0" noProof="0" dirty="0" err="1">
                <a:ln>
                  <a:noFill/>
                </a:ln>
                <a:solidFill>
                  <a:prstClr val="black"/>
                </a:solidFill>
                <a:effectLst/>
                <a:uLnTx/>
                <a:uFillTx/>
                <a:latin typeface="Calibri"/>
                <a:ea typeface="+mn-ea"/>
                <a:cs typeface="Arial" charset="0"/>
              </a:rPr>
              <a:t>Arquit</a:t>
            </a:r>
            <a:r>
              <a:rPr kumimoji="1" lang="es-ES_tradnl" altLang="fr-FR" sz="2000" b="0" i="0" u="none" strike="noStrike" kern="1200" cap="none" spc="0" normalizeH="0" baseline="0" noProof="0" dirty="0">
                <a:ln>
                  <a:noFill/>
                </a:ln>
                <a:solidFill>
                  <a:prstClr val="black"/>
                </a:solidFill>
                <a:effectLst/>
                <a:uLnTx/>
                <a:uFillTx/>
                <a:latin typeface="Calibri"/>
                <a:ea typeface="+mn-ea"/>
                <a:cs typeface="Arial" charset="0"/>
              </a:rPr>
              <a:t>.: AR.TE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fr-FR" sz="2000" b="0" i="0" u="none" strike="noStrike" kern="1200" cap="none" spc="0" normalizeH="0" baseline="0" noProof="0" dirty="0" err="1">
                <a:ln>
                  <a:noFill/>
                </a:ln>
                <a:solidFill>
                  <a:prstClr val="black"/>
                </a:solidFill>
                <a:effectLst/>
                <a:uLnTx/>
                <a:uFillTx/>
                <a:latin typeface="Calibri"/>
                <a:ea typeface="+mn-ea"/>
                <a:cs typeface="Arial" charset="0"/>
              </a:rPr>
              <a:t>Ofic</a:t>
            </a:r>
            <a:r>
              <a:rPr kumimoji="0" lang="es-ES_tradnl" altLang="fr-FR" sz="2000" b="0" i="0" u="none" strike="noStrike" kern="1200" cap="none" spc="0" normalizeH="0" baseline="0" noProof="0" dirty="0">
                <a:ln>
                  <a:noFill/>
                </a:ln>
                <a:solidFill>
                  <a:prstClr val="black"/>
                </a:solidFill>
                <a:effectLst/>
                <a:uLnTx/>
                <a:uFillTx/>
                <a:latin typeface="Calibri"/>
                <a:ea typeface="+mn-ea"/>
                <a:cs typeface="Arial" charset="0"/>
              </a:rPr>
              <a:t>. Técnica</a:t>
            </a:r>
            <a:r>
              <a:rPr kumimoji="1" lang="fr-BE" altLang="fr-FR" sz="2000" b="0" i="0" u="none" strike="noStrike" kern="1200" cap="none" spc="0" normalizeH="0" baseline="0" noProof="0" dirty="0">
                <a:ln>
                  <a:noFill/>
                </a:ln>
                <a:solidFill>
                  <a:prstClr val="black"/>
                </a:solidFill>
                <a:effectLst/>
                <a:uLnTx/>
                <a:uFillTx/>
                <a:latin typeface="Calibri"/>
                <a:ea typeface="+mn-ea"/>
                <a:cs typeface="Arial" charset="0"/>
              </a:rPr>
              <a:t>: Tractebel Development</a:t>
            </a:r>
            <a:endParaRPr kumimoji="1" lang="en-GB" altLang="fr-FR" sz="20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432578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Content Placeholder 3" descr="ParisGrandeArcheTotalNuit.jpg"/>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a:xfrm>
            <a:off x="117764" y="114011"/>
            <a:ext cx="5486400" cy="4114800"/>
          </a:xfrm>
          <a:ln>
            <a:solidFill>
              <a:schemeClr val="tx1"/>
            </a:solidFill>
          </a:ln>
        </p:spPr>
      </p:pic>
      <p:sp>
        <p:nvSpPr>
          <p:cNvPr id="17" name="Content Placeholder 16"/>
          <p:cNvSpPr>
            <a:spLocks noGrp="1"/>
          </p:cNvSpPr>
          <p:nvPr>
            <p:ph type="body" sz="half" idx="2"/>
          </p:nvPr>
        </p:nvSpPr>
        <p:spPr>
          <a:xfrm>
            <a:off x="152400" y="4554394"/>
            <a:ext cx="4653504" cy="1732518"/>
          </a:xfrm>
        </p:spPr>
        <p:txBody>
          <a:bodyPr>
            <a:noAutofit/>
          </a:bodyPr>
          <a:lstStyle/>
          <a:p>
            <a:r>
              <a:rPr lang="es-ES_tradnl" altLang="fr-FR" sz="2400" b="1" dirty="0"/>
              <a:t>La Grande </a:t>
            </a:r>
            <a:r>
              <a:rPr lang="es-ES_tradnl" altLang="fr-FR" sz="2400" b="1" dirty="0" err="1"/>
              <a:t>Arche</a:t>
            </a:r>
            <a:r>
              <a:rPr lang="es-ES_tradnl" altLang="fr-FR" sz="2400" b="1" dirty="0"/>
              <a:t> de La </a:t>
            </a:r>
            <a:r>
              <a:rPr lang="es-ES_tradnl" altLang="fr-FR" sz="2400" b="1" dirty="0" err="1"/>
              <a:t>Défense</a:t>
            </a:r>
            <a:r>
              <a:rPr lang="es-ES_tradnl" altLang="fr-FR" sz="2400" b="1" dirty="0"/>
              <a:t>, París (Francia)</a:t>
            </a:r>
          </a:p>
          <a:p>
            <a:r>
              <a:rPr lang="de-DE" altLang="fr-FR" sz="2000" dirty="0"/>
              <a:t>Arquit. : Johan Otto von </a:t>
            </a:r>
            <a:r>
              <a:rPr lang="de-DE" altLang="fr-FR" sz="2000" dirty="0" err="1"/>
              <a:t>Spreckelsen</a:t>
            </a:r>
            <a:endParaRPr lang="de-DE" altLang="fr-FR" sz="2000" dirty="0"/>
          </a:p>
          <a:p>
            <a:r>
              <a:rPr lang="es-ES_tradnl" altLang="fr-FR" sz="2000" dirty="0"/>
              <a:t>Oficina Técnica</a:t>
            </a:r>
            <a:r>
              <a:rPr lang="de-DE" altLang="fr-FR" sz="2000" dirty="0"/>
              <a:t>: Paul Andreu</a:t>
            </a:r>
            <a:endParaRPr lang="en-GB" altLang="fr-FR" sz="20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35844" name="Picture 6" descr="ParisLaGrandeArch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039" y="4129755"/>
            <a:ext cx="3946525" cy="2593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870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polarit-talo1.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a:ln>
            <a:solidFill>
              <a:schemeClr val="tx1"/>
            </a:solidFill>
          </a:ln>
        </p:spPr>
      </p:pic>
      <p:sp>
        <p:nvSpPr>
          <p:cNvPr id="20483" name="Rectangle 3"/>
          <p:cNvSpPr>
            <a:spLocks noGrp="1" noChangeArrowheads="1"/>
          </p:cNvSpPr>
          <p:nvPr>
            <p:ph type="body" sz="half" idx="2"/>
          </p:nvPr>
        </p:nvSpPr>
        <p:spPr>
          <a:xfrm>
            <a:off x="1828800" y="4754389"/>
            <a:ext cx="5486400" cy="804862"/>
          </a:xfrm>
        </p:spPr>
        <p:txBody>
          <a:bodyPr>
            <a:normAutofit/>
          </a:bodyPr>
          <a:lstStyle/>
          <a:p>
            <a:r>
              <a:rPr lang="es-ES_tradnl" altLang="fr-FR" sz="2400" b="1" dirty="0"/>
              <a:t>Villa </a:t>
            </a:r>
            <a:r>
              <a:rPr lang="es-ES_tradnl" altLang="fr-FR" sz="2400" b="1" dirty="0" err="1"/>
              <a:t>Inox</a:t>
            </a:r>
            <a:r>
              <a:rPr lang="es-ES_tradnl" altLang="fr-FR" sz="2400" b="1" dirty="0"/>
              <a:t> (Finlandia</a:t>
            </a:r>
            <a:r>
              <a:rPr lang="fr-FR" altLang="fr-FR" sz="2400" b="1" dirty="0"/>
              <a:t>)</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70216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Content Placeholder 8" descr="519-40 entry.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86778" y="188640"/>
            <a:ext cx="5342070" cy="3774904"/>
          </a:xfrm>
          <a:ln>
            <a:solidFill>
              <a:schemeClr val="tx1"/>
            </a:solidFill>
          </a:ln>
        </p:spPr>
      </p:pic>
      <p:sp>
        <p:nvSpPr>
          <p:cNvPr id="5" name="Text Placeholder 4"/>
          <p:cNvSpPr>
            <a:spLocks noGrp="1"/>
          </p:cNvSpPr>
          <p:nvPr>
            <p:ph type="body" sz="half" idx="2"/>
          </p:nvPr>
        </p:nvSpPr>
        <p:spPr>
          <a:xfrm>
            <a:off x="3446575" y="4249783"/>
            <a:ext cx="5747656" cy="1993900"/>
          </a:xfrm>
        </p:spPr>
        <p:txBody>
          <a:bodyPr>
            <a:normAutofit/>
          </a:bodyPr>
          <a:lstStyle/>
          <a:p>
            <a:r>
              <a:rPr lang="de-DE" altLang="fr-FR" sz="2400" b="1" dirty="0"/>
              <a:t>La Lentille de Saint-Lazare, París, (Francia)</a:t>
            </a:r>
          </a:p>
          <a:p>
            <a:r>
              <a:rPr lang="fr-BE" altLang="fr-FR" sz="2000" dirty="0" err="1"/>
              <a:t>Arquit</a:t>
            </a:r>
            <a:r>
              <a:rPr lang="fr-BE" altLang="fr-FR" sz="2000" dirty="0"/>
              <a:t>.: Arte Charpentiers &amp; Associés</a:t>
            </a:r>
          </a:p>
          <a:p>
            <a:r>
              <a:rPr lang="es-ES_tradnl" altLang="fr-FR" sz="2000" dirty="0"/>
              <a:t>Oficina Técnica</a:t>
            </a:r>
            <a:r>
              <a:rPr lang="fr-BE" altLang="fr-FR" sz="2000" dirty="0"/>
              <a:t>: </a:t>
            </a:r>
            <a:r>
              <a:rPr lang="fr-BE" altLang="fr-FR" sz="2000" dirty="0" err="1"/>
              <a:t>Mitsu</a:t>
            </a:r>
            <a:r>
              <a:rPr lang="fr-BE" altLang="fr-FR" sz="2000" dirty="0"/>
              <a:t> Edwards</a:t>
            </a:r>
            <a:endParaRPr lang="en-GB" altLang="fr-FR" sz="20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37892" name="Picture 9" descr="519-10 bard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241" y="3635381"/>
            <a:ext cx="1860608" cy="25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3" name="Picture 10" descr="519-13 gat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208" y="478062"/>
            <a:ext cx="1893641" cy="25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874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Z:\DONNEES\Mes Documents\Images\Porto\PB24007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47380" y="313720"/>
            <a:ext cx="4389120" cy="5852160"/>
          </a:xfrm>
          <a:ln>
            <a:solidFill>
              <a:schemeClr val="tx1"/>
            </a:solidFill>
          </a:ln>
        </p:spPr>
      </p:pic>
      <p:sp>
        <p:nvSpPr>
          <p:cNvPr id="3" name="Text Placeholder 2"/>
          <p:cNvSpPr>
            <a:spLocks noGrp="1"/>
          </p:cNvSpPr>
          <p:nvPr>
            <p:ph type="body" sz="half" idx="2"/>
          </p:nvPr>
        </p:nvSpPr>
        <p:spPr>
          <a:xfrm>
            <a:off x="223520" y="393766"/>
            <a:ext cx="3724508" cy="661311"/>
          </a:xfrm>
          <a:ln>
            <a:noFill/>
          </a:ln>
        </p:spPr>
        <p:txBody>
          <a:bodyPr>
            <a:normAutofit/>
          </a:bodyPr>
          <a:lstStyle/>
          <a:p>
            <a:r>
              <a:rPr lang="es-ES_tradnl" sz="2400" b="1" dirty="0"/>
              <a:t>Estación</a:t>
            </a:r>
            <a:r>
              <a:rPr lang="fr-FR" sz="2400" b="1" dirty="0"/>
              <a:t> en Porto (Portugal)</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32771" name="Picture 3" descr="Z:\DONNEES\Mes Documents\Images\Porto\PB240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993" y="1916771"/>
            <a:ext cx="2747929" cy="36644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307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512465" y="240553"/>
            <a:ext cx="7772400" cy="1739602"/>
          </a:xfrm>
        </p:spPr>
        <p:txBody>
          <a:bodyPr>
            <a:normAutofit/>
          </a:bodyPr>
          <a:lstStyle/>
          <a:p>
            <a:r>
              <a:rPr lang="it-IT" altLang="nl-BE" sz="2400" b="1" dirty="0"/>
              <a:t>Oficinas Centrales Torno Internazionale S.P.A. Milán, (Italia)</a:t>
            </a:r>
            <a:r>
              <a:rPr lang="it-IT" altLang="nl-BE" sz="2400" dirty="0"/>
              <a:t> </a:t>
            </a:r>
            <a:r>
              <a:rPr lang="it-IT" altLang="nl-BE" sz="2000" dirty="0"/>
              <a:t>Grado de acero inoxidable: EN 1.4404 (AISI 316L)</a:t>
            </a:r>
          </a:p>
          <a:p>
            <a:r>
              <a:rPr lang="it-IT" altLang="nl-BE" sz="2000" dirty="0"/>
              <a:t>Arquitecto: Dante O. BENINI &amp; </a:t>
            </a:r>
            <a:r>
              <a:rPr lang="it-IT" altLang="nl-BE" sz="2000" dirty="0" err="1"/>
              <a:t>Partners</a:t>
            </a:r>
            <a:r>
              <a:rPr lang="it-IT" altLang="nl-BE" sz="2000" dirty="0"/>
              <a:t> </a:t>
            </a:r>
            <a:r>
              <a:rPr lang="it-IT" altLang="nl-BE" sz="2000" dirty="0" err="1"/>
              <a:t>Architects</a:t>
            </a:r>
            <a:endParaRPr lang="it-IT" altLang="nl-BE" sz="20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417" y="1628467"/>
            <a:ext cx="6851104" cy="459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7" name="Rectangle 6"/>
          <p:cNvSpPr/>
          <p:nvPr/>
        </p:nvSpPr>
        <p:spPr>
          <a:xfrm>
            <a:off x="4279425" y="6347996"/>
            <a:ext cx="372409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black"/>
                </a:solidFill>
                <a:effectLst/>
                <a:uLnTx/>
                <a:uFillTx/>
                <a:latin typeface="Calibri"/>
                <a:ea typeface="+mn-ea"/>
                <a:cs typeface="+mn-cs"/>
              </a:rPr>
              <a:t>Fotografía</a:t>
            </a:r>
            <a:r>
              <a:rPr kumimoji="0" lang="it-IT" altLang="nl-BE" sz="1600" b="0" i="0" u="none" strike="noStrike" kern="1200" cap="none" spc="0" normalizeH="0" baseline="0" noProof="0" dirty="0">
                <a:ln>
                  <a:noFill/>
                </a:ln>
                <a:solidFill>
                  <a:prstClr val="black"/>
                </a:solidFill>
                <a:effectLst/>
                <a:uLnTx/>
                <a:uFillTx/>
                <a:latin typeface="Calibri"/>
                <a:ea typeface="+mn-ea"/>
                <a:cs typeface="+mn-cs"/>
              </a:rPr>
              <a:t>: Toni Nicolino / Nicola Giacomin</a:t>
            </a:r>
            <a:endParaRPr kumimoji="0" lang="fr-FR" altLang="nl-BE"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8471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 7" descr="Capture d’écran 2015-05-12 à 14.02.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553" y="794601"/>
            <a:ext cx="5995517" cy="5255810"/>
          </a:xfrm>
          <a:prstGeom prst="rect">
            <a:avLst/>
          </a:prstGeom>
        </p:spPr>
      </p:pic>
      <p:sp>
        <p:nvSpPr>
          <p:cNvPr id="10" name="Text Placeholder 4"/>
          <p:cNvSpPr txBox="1">
            <a:spLocks/>
          </p:cNvSpPr>
          <p:nvPr/>
        </p:nvSpPr>
        <p:spPr>
          <a:xfrm>
            <a:off x="530917" y="167971"/>
            <a:ext cx="6596823" cy="50471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prstClr val="black"/>
                </a:solidFill>
                <a:effectLst/>
                <a:uLnTx/>
                <a:uFillTx/>
                <a:latin typeface="Calibri"/>
                <a:ea typeface="+mn-ea"/>
                <a:cs typeface="+mn-cs"/>
              </a:rPr>
              <a:t>Pórticos de acero inoxidable en una planta nuclear</a:t>
            </a:r>
          </a:p>
        </p:txBody>
      </p:sp>
      <p:sp>
        <p:nvSpPr>
          <p:cNvPr id="11" name="Rectangle 10"/>
          <p:cNvSpPr/>
          <p:nvPr/>
        </p:nvSpPr>
        <p:spPr>
          <a:xfrm>
            <a:off x="4373036" y="6067158"/>
            <a:ext cx="312303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black"/>
                </a:solidFill>
                <a:effectLst/>
                <a:uLnTx/>
                <a:uFillTx/>
                <a:latin typeface="Calibri"/>
                <a:ea typeface="+mn-ea"/>
                <a:cs typeface="+mn-cs"/>
              </a:rPr>
              <a:t>Fotografía: </a:t>
            </a:r>
            <a:r>
              <a:rPr kumimoji="0" lang="es-ES_tradnl" sz="1600" b="0" i="0" u="none" strike="noStrike" kern="1200" cap="none" spc="0" normalizeH="0" baseline="0" noProof="0" dirty="0" err="1">
                <a:ln>
                  <a:noFill/>
                </a:ln>
                <a:solidFill>
                  <a:prstClr val="black"/>
                </a:solidFill>
                <a:effectLst/>
                <a:uLnTx/>
                <a:uFillTx/>
                <a:latin typeface="Calibri"/>
                <a:ea typeface="+mn-ea"/>
                <a:cs typeface="+mn-cs"/>
              </a:rPr>
              <a:t>Stainless</a:t>
            </a:r>
            <a:r>
              <a:rPr kumimoji="0" lang="es-ES_tradnl" sz="1600" b="0" i="0" u="none" strike="noStrike" kern="1200" cap="none" spc="0" normalizeH="0" baseline="0" noProof="0" dirty="0">
                <a:ln>
                  <a:noFill/>
                </a:ln>
                <a:solidFill>
                  <a:prstClr val="black"/>
                </a:solidFill>
                <a:effectLst/>
                <a:uLnTx/>
                <a:uFillTx/>
                <a:latin typeface="Calibri"/>
                <a:ea typeface="+mn-ea"/>
                <a:cs typeface="+mn-cs"/>
              </a:rPr>
              <a:t> </a:t>
            </a:r>
            <a:r>
              <a:rPr kumimoji="0" lang="es-ES_tradnl" sz="1600" b="0" i="0" u="none" strike="noStrike" kern="1200" cap="none" spc="0" normalizeH="0" baseline="0" noProof="0" dirty="0" err="1">
                <a:ln>
                  <a:noFill/>
                </a:ln>
                <a:solidFill>
                  <a:prstClr val="black"/>
                </a:solidFill>
                <a:effectLst/>
                <a:uLnTx/>
                <a:uFillTx/>
                <a:latin typeface="Calibri"/>
                <a:ea typeface="+mn-ea"/>
                <a:cs typeface="+mn-cs"/>
              </a:rPr>
              <a:t>Structurals</a:t>
            </a:r>
            <a:r>
              <a:rPr kumimoji="0" lang="es-ES_tradnl" sz="1600" b="0" i="0" u="none" strike="noStrike" kern="1200" cap="none" spc="0" normalizeH="0" baseline="0" noProof="0" dirty="0">
                <a:ln>
                  <a:noFill/>
                </a:ln>
                <a:solidFill>
                  <a:prstClr val="black"/>
                </a:solidFill>
                <a:effectLst/>
                <a:uLnTx/>
                <a:uFillTx/>
                <a:latin typeface="Calibri"/>
                <a:ea typeface="+mn-ea"/>
                <a:cs typeface="+mn-cs"/>
              </a:rPr>
              <a:t> LLC</a:t>
            </a:r>
          </a:p>
        </p:txBody>
      </p:sp>
    </p:spTree>
    <p:extLst>
      <p:ext uri="{BB962C8B-B14F-4D97-AF65-F5344CB8AC3E}">
        <p14:creationId xmlns:p14="http://schemas.microsoft.com/office/powerpoint/2010/main" val="1458665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 4" descr="Capture d’écran 2015-05-12 à 14.04.55.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377924" y="228600"/>
            <a:ext cx="4315226" cy="6248400"/>
          </a:xfrm>
          <a:prstGeom prst="rect">
            <a:avLst/>
          </a:prstGeom>
        </p:spPr>
      </p:pic>
      <p:sp>
        <p:nvSpPr>
          <p:cNvPr id="8" name="Text Placeholder 4"/>
          <p:cNvSpPr txBox="1">
            <a:spLocks/>
          </p:cNvSpPr>
          <p:nvPr/>
        </p:nvSpPr>
        <p:spPr>
          <a:xfrm>
            <a:off x="235255" y="228600"/>
            <a:ext cx="3519671" cy="1739602"/>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prstClr val="black"/>
                </a:solidFill>
                <a:effectLst/>
                <a:uLnTx/>
                <a:uFillTx/>
                <a:latin typeface="Calibri"/>
                <a:ea typeface="+mn-ea"/>
                <a:cs typeface="+mn-cs"/>
              </a:rPr>
              <a:t>Soportes de fachada de acero inoxidable,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prstClr val="black"/>
                </a:solidFill>
                <a:effectLst/>
                <a:uLnTx/>
                <a:uFillTx/>
                <a:latin typeface="Calibri"/>
                <a:ea typeface="+mn-ea"/>
                <a:cs typeface="+mn-cs"/>
              </a:rPr>
              <a:t>Tampa, (USA)</a:t>
            </a:r>
          </a:p>
        </p:txBody>
      </p:sp>
      <p:sp>
        <p:nvSpPr>
          <p:cNvPr id="9" name="Rectangle 8"/>
          <p:cNvSpPr/>
          <p:nvPr/>
        </p:nvSpPr>
        <p:spPr>
          <a:xfrm>
            <a:off x="5416215" y="6488668"/>
            <a:ext cx="331712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black"/>
                </a:solidFill>
                <a:effectLst/>
                <a:uLnTx/>
                <a:uFillTx/>
                <a:latin typeface="Calibri"/>
                <a:ea typeface="+mn-ea"/>
                <a:cs typeface="+mn-cs"/>
              </a:rPr>
              <a:t>Fotografía:</a:t>
            </a:r>
            <a:r>
              <a:rPr kumimoji="0" lang="fr-FR" sz="1600" b="0" i="0" u="none" strike="noStrike" kern="1200" cap="none" spc="0" normalizeH="0" baseline="0" noProof="0" dirty="0">
                <a:ln>
                  <a:noFill/>
                </a:ln>
                <a:solidFill>
                  <a:prstClr val="black"/>
                </a:solidFill>
                <a:effectLst/>
                <a:uLnTx/>
                <a:uFillTx/>
                <a:latin typeface="Calibri"/>
                <a:ea typeface="+mn-ea"/>
                <a:cs typeface="+mn-cs"/>
              </a:rPr>
              <a:t> </a:t>
            </a:r>
            <a:r>
              <a:rPr kumimoji="0" lang="fr-FR" sz="1600" b="0" i="0" u="none" strike="noStrike" kern="1200" cap="none" spc="0" normalizeH="0" baseline="0" noProof="0" dirty="0" err="1">
                <a:ln>
                  <a:noFill/>
                </a:ln>
                <a:solidFill>
                  <a:prstClr val="black"/>
                </a:solidFill>
                <a:effectLst/>
                <a:uLnTx/>
                <a:uFillTx/>
                <a:latin typeface="Calibri"/>
                <a:ea typeface="+mn-ea"/>
                <a:cs typeface="+mn-cs"/>
              </a:rPr>
              <a:t>TriPyramid</a:t>
            </a:r>
            <a:r>
              <a:rPr kumimoji="0" lang="fr-FR" sz="1600" b="0" i="0" u="none" strike="noStrike" kern="1200" cap="none" spc="0" normalizeH="0" baseline="0" noProof="0" dirty="0">
                <a:ln>
                  <a:noFill/>
                </a:ln>
                <a:solidFill>
                  <a:prstClr val="black"/>
                </a:solidFill>
                <a:effectLst/>
                <a:uLnTx/>
                <a:uFillTx/>
                <a:latin typeface="Calibri"/>
                <a:ea typeface="+mn-ea"/>
                <a:cs typeface="+mn-cs"/>
              </a:rPr>
              <a:t> Structures, Inc.</a:t>
            </a:r>
          </a:p>
        </p:txBody>
      </p:sp>
    </p:spTree>
    <p:extLst>
      <p:ext uri="{BB962C8B-B14F-4D97-AF65-F5344CB8AC3E}">
        <p14:creationId xmlns:p14="http://schemas.microsoft.com/office/powerpoint/2010/main" val="1973973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 4" descr="Capture d’écran 2015-05-12 à 14.07.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768" y="1336431"/>
            <a:ext cx="6244662" cy="4727819"/>
          </a:xfrm>
          <a:prstGeom prst="rect">
            <a:avLst/>
          </a:prstGeom>
        </p:spPr>
      </p:pic>
      <p:sp>
        <p:nvSpPr>
          <p:cNvPr id="8" name="Text Placeholder 4"/>
          <p:cNvSpPr txBox="1">
            <a:spLocks/>
          </p:cNvSpPr>
          <p:nvPr/>
        </p:nvSpPr>
        <p:spPr>
          <a:xfrm>
            <a:off x="452176" y="323467"/>
            <a:ext cx="8410471" cy="1133544"/>
          </a:xfrm>
          <a:prstGeom prst="rect">
            <a:avLst/>
          </a:prstGeom>
        </p:spPr>
        <p:txBody>
          <a:bodyPr vert="horz" lIns="91440" tIns="45720" rIns="91440" bIns="45720" rtlCol="0">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3100" b="1" i="0" u="none" strike="noStrike" kern="1200" cap="none" spc="0" normalizeH="0" baseline="0" noProof="0" dirty="0">
                <a:ln>
                  <a:noFill/>
                </a:ln>
                <a:solidFill>
                  <a:prstClr val="black"/>
                </a:solidFill>
                <a:effectLst/>
                <a:uLnTx/>
                <a:uFillTx/>
                <a:latin typeface="Calibri"/>
                <a:ea typeface="+mn-ea"/>
                <a:cs typeface="+mn-cs"/>
              </a:rPr>
              <a:t>Vigas en I de acero inoxidable</a:t>
            </a:r>
            <a:r>
              <a:rPr kumimoji="0" lang="fr-FR" sz="28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900" b="0" i="0" u="none" strike="noStrike" kern="1200" cap="none" spc="0" normalizeH="0" baseline="0" noProof="0" dirty="0">
                <a:ln>
                  <a:noFill/>
                </a:ln>
                <a:solidFill>
                  <a:prstClr val="black"/>
                </a:solidFill>
                <a:effectLst/>
                <a:uLnTx/>
                <a:uFillTx/>
                <a:latin typeface="Calibri"/>
                <a:ea typeface="+mn-ea"/>
                <a:cs typeface="+mn-cs"/>
              </a:rPr>
              <a:t>Planta de tratamiento de agua </a:t>
            </a:r>
            <a:r>
              <a:rPr kumimoji="0" lang="fr-FR" sz="2900" b="0" i="0" u="none" strike="noStrike" kern="1200" cap="none" spc="0" normalizeH="0" baseline="0" noProof="0" dirty="0">
                <a:ln>
                  <a:noFill/>
                </a:ln>
                <a:solidFill>
                  <a:prstClr val="black"/>
                </a:solidFill>
                <a:effectLst/>
                <a:uLnTx/>
                <a:uFillTx/>
                <a:latin typeface="Calibri"/>
                <a:ea typeface="+mn-ea"/>
                <a:cs typeface="+mn-cs"/>
              </a:rPr>
              <a:t>« Thames Gateway Water </a:t>
            </a:r>
            <a:r>
              <a:rPr kumimoji="0" lang="fr-FR" sz="2900" b="0" i="0" u="none" strike="noStrike" kern="1200" cap="none" spc="0" normalizeH="0" baseline="0" noProof="0" dirty="0" err="1">
                <a:ln>
                  <a:noFill/>
                </a:ln>
                <a:solidFill>
                  <a:prstClr val="black"/>
                </a:solidFill>
                <a:effectLst/>
                <a:uLnTx/>
                <a:uFillTx/>
                <a:latin typeface="Calibri"/>
                <a:ea typeface="+mn-ea"/>
                <a:cs typeface="+mn-cs"/>
              </a:rPr>
              <a:t>Treatment</a:t>
            </a:r>
            <a:r>
              <a:rPr kumimoji="0" lang="fr-FR" sz="2900" b="0" i="0" u="none" strike="noStrike" kern="1200" cap="none" spc="0" normalizeH="0" baseline="0" noProof="0" dirty="0">
                <a:ln>
                  <a:noFill/>
                </a:ln>
                <a:solidFill>
                  <a:prstClr val="black"/>
                </a:solidFill>
                <a:effectLst/>
                <a:uLnTx/>
                <a:uFillTx/>
                <a:latin typeface="Calibri"/>
                <a:ea typeface="+mn-ea"/>
                <a:cs typeface="+mn-cs"/>
              </a:rPr>
              <a:t> Works », </a:t>
            </a:r>
            <a:r>
              <a:rPr kumimoji="0" lang="es-ES_tradnl" sz="2900" b="0" i="0" u="none" strike="noStrike" kern="1200" cap="none" spc="0" normalizeH="0" baseline="0" noProof="0" dirty="0">
                <a:ln>
                  <a:noFill/>
                </a:ln>
                <a:solidFill>
                  <a:prstClr val="black"/>
                </a:solidFill>
                <a:effectLst/>
                <a:uLnTx/>
                <a:uFillTx/>
                <a:latin typeface="Calibri"/>
                <a:ea typeface="+mn-ea"/>
                <a:cs typeface="+mn-cs"/>
              </a:rPr>
              <a:t>(Reino Unido</a:t>
            </a:r>
            <a:r>
              <a:rPr kumimoji="0" lang="fr-FR" sz="2900" b="0" i="0" u="none" strike="noStrike" kern="1200" cap="none" spc="0" normalizeH="0" baseline="0" noProof="0" dirty="0">
                <a:ln>
                  <a:noFill/>
                </a:ln>
                <a:solidFill>
                  <a:prstClr val="black"/>
                </a:solidFill>
                <a:effectLst/>
                <a:uLnTx/>
                <a:uFillTx/>
                <a:latin typeface="Calibri"/>
                <a:ea typeface="+mn-ea"/>
                <a:cs typeface="+mn-cs"/>
              </a:rPr>
              <a:t>)</a:t>
            </a:r>
          </a:p>
        </p:txBody>
      </p:sp>
      <p:sp>
        <p:nvSpPr>
          <p:cNvPr id="9" name="Rectangle 8"/>
          <p:cNvSpPr/>
          <p:nvPr/>
        </p:nvSpPr>
        <p:spPr>
          <a:xfrm>
            <a:off x="6618487" y="6069263"/>
            <a:ext cx="209552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black"/>
                </a:solidFill>
                <a:effectLst/>
                <a:uLnTx/>
                <a:uFillTx/>
                <a:latin typeface="Calibri"/>
                <a:ea typeface="+mn-ea"/>
                <a:cs typeface="+mn-cs"/>
              </a:rPr>
              <a:t>Fotografía: </a:t>
            </a:r>
            <a:r>
              <a:rPr kumimoji="0" lang="es-ES_tradnl" sz="1600" b="0" i="0" u="none" strike="noStrike" kern="1200" cap="none" spc="0" normalizeH="0" baseline="0" noProof="0" dirty="0" err="1">
                <a:ln>
                  <a:noFill/>
                </a:ln>
                <a:solidFill>
                  <a:prstClr val="black"/>
                </a:solidFill>
                <a:effectLst/>
                <a:uLnTx/>
                <a:uFillTx/>
                <a:latin typeface="Calibri"/>
                <a:ea typeface="+mn-ea"/>
                <a:cs typeface="+mn-cs"/>
              </a:rPr>
              <a:t>Interserve</a:t>
            </a:r>
            <a:endParaRPr kumimoji="0" lang="es-ES_tradnl"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2153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fr-FR" dirty="0"/>
              <a:t>Un </a:t>
            </a:r>
            <a:r>
              <a:rPr lang="fr-FR" dirty="0" err="1"/>
              <a:t>caso</a:t>
            </a:r>
            <a:r>
              <a:rPr lang="fr-FR" dirty="0"/>
              <a:t> de </a:t>
            </a:r>
            <a:r>
              <a:rPr lang="fr-FR" dirty="0" err="1"/>
              <a:t>estudio</a:t>
            </a:r>
            <a:r>
              <a:rPr lang="fr-FR" dirty="0"/>
              <a:t>: </a:t>
            </a:r>
            <a:r>
              <a:rPr lang="fr-FR" dirty="0" err="1"/>
              <a:t>Corrosión</a:t>
            </a:r>
            <a:r>
              <a:rPr lang="fr-FR" dirty="0"/>
              <a:t> en el </a:t>
            </a:r>
            <a:r>
              <a:rPr lang="fr-FR" dirty="0" err="1"/>
              <a:t>intercambiador</a:t>
            </a:r>
            <a:r>
              <a:rPr lang="fr-FR" dirty="0"/>
              <a:t> de la </a:t>
            </a:r>
            <a:r>
              <a:rPr lang="fr-FR" dirty="0" err="1"/>
              <a:t>autopista</a:t>
            </a:r>
            <a:r>
              <a:rPr lang="fr-FR" dirty="0"/>
              <a:t> </a:t>
            </a:r>
            <a:r>
              <a:rPr lang="fr-FR" dirty="0" err="1"/>
              <a:t>Turcot</a:t>
            </a:r>
            <a:r>
              <a:rPr lang="fr-FR" dirty="0"/>
              <a:t> en </a:t>
            </a:r>
            <a:r>
              <a:rPr lang="fr-FR" dirty="0" err="1"/>
              <a:t>Montreal</a:t>
            </a:r>
            <a:r>
              <a:rPr lang="fr-FR" dirty="0"/>
              <a:t> </a:t>
            </a:r>
            <a:r>
              <a:rPr lang="fr-FR" baseline="50000" dirty="0"/>
              <a:t>1,2</a:t>
            </a:r>
            <a:endParaRPr lang="en-GB" baseline="50000" dirty="0"/>
          </a:p>
        </p:txBody>
      </p:sp>
      <p:pic>
        <p:nvPicPr>
          <p:cNvPr id="12" name="Picture 3"/>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a:xfrm>
            <a:off x="1792288" y="612775"/>
            <a:ext cx="5486400" cy="4114800"/>
          </a:xfrm>
          <a:ln>
            <a:solidFill>
              <a:schemeClr val="tx1"/>
            </a:solidFill>
          </a:ln>
        </p:spPr>
      </p:pic>
      <p:sp>
        <p:nvSpPr>
          <p:cNvPr id="7" name="Text Placeholder 6"/>
          <p:cNvSpPr>
            <a:spLocks noGrp="1"/>
          </p:cNvSpPr>
          <p:nvPr>
            <p:ph type="body" sz="half" idx="2"/>
          </p:nvPr>
        </p:nvSpPr>
        <p:spPr>
          <a:xfrm>
            <a:off x="1792288" y="5367338"/>
            <a:ext cx="5486400" cy="1230014"/>
          </a:xfrm>
        </p:spPr>
        <p:txBody>
          <a:bodyPr>
            <a:normAutofit lnSpcReduction="10000"/>
          </a:bodyPr>
          <a:lstStyle/>
          <a:p>
            <a:pPr marL="285750" indent="-285750">
              <a:buFont typeface="Wingdings" panose="05000000000000000000" pitchFamily="2" charset="2"/>
              <a:buChar char="§"/>
            </a:pPr>
            <a:r>
              <a:rPr lang="fr-FR" dirty="0"/>
              <a:t>Un </a:t>
            </a:r>
            <a:r>
              <a:rPr lang="fr-FR" dirty="0" err="1"/>
              <a:t>intercambiador</a:t>
            </a:r>
            <a:r>
              <a:rPr lang="fr-FR" dirty="0"/>
              <a:t> clave entre las </a:t>
            </a:r>
            <a:r>
              <a:rPr lang="fr-FR" dirty="0" err="1"/>
              <a:t>autopistas</a:t>
            </a:r>
            <a:r>
              <a:rPr lang="fr-FR" dirty="0"/>
              <a:t> Decarie (Norte-Sur) y Ville Marie (Este-</a:t>
            </a:r>
            <a:r>
              <a:rPr lang="fr-FR" dirty="0" err="1"/>
              <a:t>Oeste</a:t>
            </a:r>
            <a:r>
              <a:rPr lang="fr-FR" dirty="0"/>
              <a:t>), </a:t>
            </a:r>
            <a:r>
              <a:rPr lang="fr-FR" dirty="0" err="1"/>
              <a:t>construidas</a:t>
            </a:r>
            <a:r>
              <a:rPr lang="fr-FR" dirty="0"/>
              <a:t> en 1966.</a:t>
            </a:r>
          </a:p>
          <a:p>
            <a:pPr marL="285750" indent="-285750">
              <a:buFont typeface="Wingdings" panose="05000000000000000000" pitchFamily="2" charset="2"/>
              <a:buChar char="§"/>
            </a:pPr>
            <a:r>
              <a:rPr lang="fr-FR" dirty="0" err="1"/>
              <a:t>Cerca</a:t>
            </a:r>
            <a:r>
              <a:rPr lang="fr-FR" dirty="0"/>
              <a:t> de 300,000 </a:t>
            </a:r>
            <a:r>
              <a:rPr lang="fr-FR" dirty="0" err="1"/>
              <a:t>vehiculos</a:t>
            </a:r>
            <a:r>
              <a:rPr lang="fr-FR" dirty="0"/>
              <a:t> al </a:t>
            </a:r>
            <a:r>
              <a:rPr lang="fr-FR" dirty="0" err="1"/>
              <a:t>día</a:t>
            </a:r>
            <a:endParaRPr lang="fr-FR" dirty="0"/>
          </a:p>
          <a:p>
            <a:pPr marL="285750" indent="-285750">
              <a:buFont typeface="Wingdings" panose="05000000000000000000" pitchFamily="2" charset="2"/>
              <a:buChar char="§"/>
            </a:pPr>
            <a:r>
              <a:rPr lang="fr-FR" dirty="0" err="1"/>
              <a:t>Construido</a:t>
            </a:r>
            <a:r>
              <a:rPr lang="fr-FR" dirty="0"/>
              <a:t> en </a:t>
            </a:r>
            <a:r>
              <a:rPr lang="fr-FR" dirty="0" err="1"/>
              <a:t>hormigón</a:t>
            </a:r>
            <a:r>
              <a:rPr lang="fr-FR" dirty="0"/>
              <a:t> </a:t>
            </a:r>
            <a:r>
              <a:rPr lang="fr-FR" dirty="0" err="1"/>
              <a:t>armado</a:t>
            </a:r>
            <a:r>
              <a:rPr lang="fr-FR" dirty="0"/>
              <a:t> </a:t>
            </a:r>
            <a:r>
              <a:rPr lang="fr-FR" dirty="0" err="1"/>
              <a:t>muy</a:t>
            </a:r>
            <a:r>
              <a:rPr lang="fr-FR" dirty="0"/>
              <a:t> </a:t>
            </a:r>
            <a:r>
              <a:rPr lang="fr-FR" dirty="0" err="1"/>
              <a:t>corroidos</a:t>
            </a:r>
            <a:r>
              <a:rPr lang="fr-FR" dirty="0"/>
              <a:t> </a:t>
            </a:r>
            <a:r>
              <a:rPr lang="fr-FR" dirty="0" err="1"/>
              <a:t>actualmente</a:t>
            </a:r>
            <a:r>
              <a:rPr lang="fr-FR" dirty="0"/>
              <a:t> </a:t>
            </a:r>
            <a:r>
              <a:rPr lang="fr-FR" dirty="0" err="1"/>
              <a:t>como</a:t>
            </a:r>
            <a:r>
              <a:rPr lang="fr-FR" dirty="0"/>
              <a:t> </a:t>
            </a:r>
            <a:r>
              <a:rPr lang="fr-FR" dirty="0" err="1"/>
              <a:t>consecuencia</a:t>
            </a:r>
            <a:r>
              <a:rPr lang="fr-FR" dirty="0"/>
              <a:t> de las sales de </a:t>
            </a:r>
            <a:r>
              <a:rPr lang="fr-FR" dirty="0" err="1"/>
              <a:t>deshielo</a:t>
            </a:r>
            <a:endParaRPr lang="fr-FR" dirty="0"/>
          </a:p>
        </p:txBody>
      </p:sp>
      <p:pic>
        <p:nvPicPr>
          <p:cNvPr id="13" name="Picture 1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6200000">
            <a:off x="4778687" y="2227574"/>
            <a:ext cx="3200002" cy="18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83014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a:t>Parte 2</a:t>
            </a:r>
          </a:p>
        </p:txBody>
      </p:sp>
      <p:sp>
        <p:nvSpPr>
          <p:cNvPr id="6" name="Sous-titre 5"/>
          <p:cNvSpPr>
            <a:spLocks noGrp="1"/>
          </p:cNvSpPr>
          <p:nvPr>
            <p:ph type="subTitle" idx="1"/>
          </p:nvPr>
        </p:nvSpPr>
        <p:spPr>
          <a:xfrm>
            <a:off x="1205797" y="3886200"/>
            <a:ext cx="6727371" cy="1752600"/>
          </a:xfrm>
        </p:spPr>
        <p:txBody>
          <a:bodyPr/>
          <a:lstStyle/>
          <a:p>
            <a:r>
              <a:rPr lang="es-ES_tradnl" dirty="0"/>
              <a:t>Características mecánicas del material</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86884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03518"/>
            <a:ext cx="8229600" cy="1143000"/>
          </a:xfrm>
        </p:spPr>
        <p:txBody>
          <a:bodyPr>
            <a:normAutofit fontScale="90000"/>
          </a:bodyPr>
          <a:lstStyle/>
          <a:p>
            <a:r>
              <a:rPr lang="es-ES_tradnl" altLang="en-US" dirty="0"/>
              <a:t>Propiedades tenso-</a:t>
            </a:r>
            <a:r>
              <a:rPr lang="es-ES_tradnl" altLang="en-US" dirty="0" err="1"/>
              <a:t>deformacionales</a:t>
            </a:r>
            <a:r>
              <a:rPr lang="es-ES_tradnl" altLang="en-US" dirty="0"/>
              <a:t>:</a:t>
            </a:r>
            <a:br>
              <a:rPr lang="es-ES_tradnl" altLang="en-US" dirty="0"/>
            </a:br>
            <a:r>
              <a:rPr lang="es-ES_tradnl" altLang="en-US" sz="4000" dirty="0"/>
              <a:t>Acero al carbono vs acero inoxidable</a:t>
            </a:r>
            <a:endParaRPr lang="es-ES_tradnl" dirty="0"/>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 Box 8"/>
          <p:cNvSpPr txBox="1">
            <a:spLocks noChangeArrowheads="1"/>
          </p:cNvSpPr>
          <p:nvPr/>
        </p:nvSpPr>
        <p:spPr bwMode="auto">
          <a:xfrm>
            <a:off x="800100" y="1538605"/>
            <a:ext cx="7931918" cy="646331"/>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_tradnl" sz="1800" b="1" i="0" u="none" strike="noStrike" kern="1200" cap="none" spc="0" normalizeH="0" baseline="0" noProof="0" dirty="0">
                <a:ln>
                  <a:noFill/>
                </a:ln>
                <a:solidFill>
                  <a:prstClr val="black"/>
                </a:solidFill>
                <a:effectLst/>
                <a:uLnTx/>
                <a:uFillTx/>
                <a:latin typeface="Univers" charset="0"/>
                <a:ea typeface="+mn-ea"/>
                <a:cs typeface="+mn-cs"/>
              </a:rPr>
              <a:t>El acero inoxidable presenta un comportamiento </a:t>
            </a:r>
            <a:r>
              <a:rPr kumimoji="0" lang="el-GR" altLang="en-US" sz="1800" b="1" i="0" u="none" strike="noStrike" kern="1200" cap="none" spc="0" normalizeH="0" baseline="0" noProof="0" dirty="0">
                <a:ln>
                  <a:noFill/>
                </a:ln>
                <a:solidFill>
                  <a:prstClr val="black"/>
                </a:solidFill>
                <a:effectLst/>
                <a:uLnTx/>
                <a:uFillTx/>
                <a:latin typeface="Calibri"/>
                <a:ea typeface="+mn-ea"/>
                <a:cs typeface="+mn-cs"/>
              </a:rPr>
              <a:t>σ</a:t>
            </a:r>
            <a:r>
              <a:rPr kumimoji="0" lang="en-GB" altLang="en-US" sz="1800" b="1" i="0" u="none" strike="noStrike" kern="1200" cap="none" spc="0" normalizeH="0" baseline="0" noProof="0" dirty="0">
                <a:ln>
                  <a:noFill/>
                </a:ln>
                <a:solidFill>
                  <a:prstClr val="black"/>
                </a:solidFill>
                <a:effectLst/>
                <a:uLnTx/>
                <a:uFillTx/>
                <a:latin typeface="Calibri"/>
                <a:ea typeface="+mn-ea"/>
                <a:cs typeface="+mn-cs"/>
              </a:rPr>
              <a:t>-</a:t>
            </a:r>
            <a:r>
              <a:rPr kumimoji="0" lang="el-GR" altLang="en-US" sz="1800" b="1" i="0" u="none" strike="noStrike" kern="1200" cap="none" spc="0" normalizeH="0" baseline="0" noProof="0" dirty="0">
                <a:ln>
                  <a:noFill/>
                </a:ln>
                <a:solidFill>
                  <a:prstClr val="black"/>
                </a:solidFill>
                <a:effectLst/>
                <a:uLnTx/>
                <a:uFillTx/>
                <a:latin typeface="Calibri"/>
                <a:ea typeface="+mn-ea"/>
                <a:cs typeface="+mn-cs"/>
              </a:rPr>
              <a:t>ε</a:t>
            </a:r>
            <a:r>
              <a:rPr kumimoji="0" lang="en-GB" sz="1800" b="1" i="0" u="none" strike="noStrike" kern="1200" cap="none" spc="0" normalizeH="0" baseline="0" noProof="0" dirty="0">
                <a:ln>
                  <a:noFill/>
                </a:ln>
                <a:solidFill>
                  <a:prstClr val="black"/>
                </a:solidFill>
                <a:effectLst/>
                <a:uLnTx/>
                <a:uFillTx/>
                <a:latin typeface="Univers" charset="0"/>
                <a:ea typeface="+mn-ea"/>
                <a:cs typeface="+mn-cs"/>
              </a:rPr>
              <a:t> </a:t>
            </a:r>
            <a:r>
              <a:rPr kumimoji="0" lang="es-ES_tradnl" sz="1800" b="1" i="0" u="none" strike="noStrike" kern="1200" cap="none" spc="0" normalizeH="0" baseline="0" noProof="0" dirty="0">
                <a:ln>
                  <a:noFill/>
                </a:ln>
                <a:solidFill>
                  <a:prstClr val="black"/>
                </a:solidFill>
                <a:effectLst/>
                <a:uLnTx/>
                <a:uFillTx/>
                <a:latin typeface="Univers" charset="0"/>
                <a:ea typeface="+mn-ea"/>
                <a:cs typeface="+mn-cs"/>
              </a:rPr>
              <a:t>esencialmente diferente al del acero al carbono</a:t>
            </a:r>
            <a:r>
              <a:rPr kumimoji="0" lang="en-GB" sz="1800" b="1" i="0" u="none" strike="noStrike" kern="1200" cap="none" spc="0" normalizeH="0" baseline="0" noProof="0" dirty="0">
                <a:ln>
                  <a:noFill/>
                </a:ln>
                <a:solidFill>
                  <a:prstClr val="black"/>
                </a:solidFill>
                <a:effectLst/>
                <a:uLnTx/>
                <a:uFillTx/>
                <a:latin typeface="Univers" charset="0"/>
                <a:ea typeface="+mn-ea"/>
                <a:cs typeface="+mn-cs"/>
              </a:rPr>
              <a:t>.</a:t>
            </a:r>
            <a:endParaRPr kumimoji="0" lang="en-US" sz="1800" b="1" i="0" u="none" strike="noStrike" kern="1200" cap="none" spc="0" normalizeH="0" baseline="0" noProof="0" dirty="0">
              <a:ln>
                <a:noFill/>
              </a:ln>
              <a:solidFill>
                <a:prstClr val="black"/>
              </a:solidFill>
              <a:effectLst/>
              <a:uLnTx/>
              <a:uFillTx/>
              <a:latin typeface="Univers" charset="0"/>
              <a:ea typeface="+mn-ea"/>
              <a:cs typeface="+mn-cs"/>
            </a:endParaRPr>
          </a:p>
        </p:txBody>
      </p:sp>
      <p:sp>
        <p:nvSpPr>
          <p:cNvPr id="12" name="Rectangle 9"/>
          <p:cNvSpPr>
            <a:spLocks noChangeArrowheads="1"/>
          </p:cNvSpPr>
          <p:nvPr/>
        </p:nvSpPr>
        <p:spPr bwMode="auto">
          <a:xfrm>
            <a:off x="5150478" y="3986212"/>
            <a:ext cx="3581540" cy="1631216"/>
          </a:xfrm>
          <a:prstGeom prst="rect">
            <a:avLst/>
          </a:prstGeom>
          <a:solidFill>
            <a:schemeClr val="accent6">
              <a:lumMod val="60000"/>
              <a:lumOff val="40000"/>
            </a:schemeClr>
          </a:solidFill>
          <a:ln w="38100">
            <a:solidFill>
              <a:schemeClr val="tx1"/>
            </a:solid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_tradnl" sz="2000" b="1" i="0" u="none" strike="noStrike" kern="1200" cap="none" spc="0" normalizeH="0" baseline="0" noProof="0" dirty="0">
                <a:ln>
                  <a:noFill/>
                </a:ln>
                <a:solidFill>
                  <a:prstClr val="black"/>
                </a:solidFill>
                <a:effectLst/>
                <a:uLnTx/>
                <a:uFillTx/>
                <a:latin typeface="Univers" charset="0"/>
                <a:ea typeface="+mn-ea"/>
                <a:cs typeface="+mn-cs"/>
              </a:rPr>
              <a:t>El acero inoxidable presenta una plastificación gradual con un importante endurecimiento por deformación.</a:t>
            </a:r>
            <a:r>
              <a:rPr kumimoji="0" lang="en-GB" sz="2000" b="1" i="0" u="none" strike="noStrike" kern="1200" cap="none" spc="0" normalizeH="0" baseline="0" noProof="0" dirty="0">
                <a:ln>
                  <a:noFill/>
                </a:ln>
                <a:solidFill>
                  <a:prstClr val="black"/>
                </a:solidFill>
                <a:effectLst/>
                <a:uLnTx/>
                <a:uFillTx/>
                <a:latin typeface="Univers" charset="0"/>
                <a:ea typeface="+mn-ea"/>
                <a:cs typeface="+mn-cs"/>
              </a:rPr>
              <a:t> </a:t>
            </a:r>
            <a:endParaRPr kumimoji="0" lang="en-US" sz="2000" b="1" i="0" u="none" strike="noStrike" kern="1200" cap="none" spc="0" normalizeH="0" baseline="0" noProof="0" dirty="0">
              <a:ln>
                <a:noFill/>
              </a:ln>
              <a:solidFill>
                <a:prstClr val="black"/>
              </a:solidFill>
              <a:effectLst/>
              <a:uLnTx/>
              <a:uFillTx/>
              <a:latin typeface="Univers" charset="0"/>
              <a:ea typeface="+mn-ea"/>
              <a:cs typeface="+mn-cs"/>
            </a:endParaRPr>
          </a:p>
        </p:txBody>
      </p:sp>
      <p:sp>
        <p:nvSpPr>
          <p:cNvPr id="13" name="Text Box 10"/>
          <p:cNvSpPr txBox="1">
            <a:spLocks noChangeArrowheads="1"/>
          </p:cNvSpPr>
          <p:nvPr/>
        </p:nvSpPr>
        <p:spPr bwMode="auto">
          <a:xfrm>
            <a:off x="5150478" y="2104493"/>
            <a:ext cx="3581540" cy="1631216"/>
          </a:xfrm>
          <a:prstGeom prst="rect">
            <a:avLst/>
          </a:prstGeom>
          <a:solidFill>
            <a:schemeClr val="tx2">
              <a:lumMod val="40000"/>
              <a:lumOff val="60000"/>
            </a:schemeClr>
          </a:solidFill>
          <a:ln w="38100">
            <a:solidFill>
              <a:schemeClr val="tx1"/>
            </a:solid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_tradnl" sz="2000" b="1" i="0" u="none" strike="noStrike" kern="1200" cap="none" spc="0" normalizeH="0" baseline="0" noProof="0" dirty="0">
                <a:ln>
                  <a:noFill/>
                </a:ln>
                <a:solidFill>
                  <a:prstClr val="black"/>
                </a:solidFill>
                <a:effectLst/>
                <a:uLnTx/>
                <a:uFillTx/>
                <a:latin typeface="Univers" charset="0"/>
                <a:ea typeface="+mn-ea"/>
                <a:cs typeface="+mn-cs"/>
              </a:rPr>
              <a:t>El acero al carbono presenta un límite elástico claramente marcado seguido de una rama plástica</a:t>
            </a:r>
          </a:p>
        </p:txBody>
      </p:sp>
      <p:graphicFrame>
        <p:nvGraphicFramePr>
          <p:cNvPr id="27" name="Grafiek 24"/>
          <p:cNvGraphicFramePr>
            <a:graphicFrameLocks noGrp="1"/>
          </p:cNvGraphicFramePr>
          <p:nvPr/>
        </p:nvGraphicFramePr>
        <p:xfrm>
          <a:off x="747157" y="2376658"/>
          <a:ext cx="4254527" cy="3332710"/>
        </p:xfrm>
        <a:graphic>
          <a:graphicData uri="http://schemas.openxmlformats.org/drawingml/2006/chart">
            <c:chart xmlns:c="http://schemas.openxmlformats.org/drawingml/2006/chart" xmlns:r="http://schemas.openxmlformats.org/officeDocument/2006/relationships" r:id="rId3"/>
          </a:graphicData>
        </a:graphic>
      </p:graphicFrame>
      <p:grpSp>
        <p:nvGrpSpPr>
          <p:cNvPr id="28" name="Group 23"/>
          <p:cNvGrpSpPr>
            <a:grpSpLocks/>
          </p:cNvGrpSpPr>
          <p:nvPr/>
        </p:nvGrpSpPr>
        <p:grpSpPr bwMode="auto">
          <a:xfrm>
            <a:off x="1625071" y="4078609"/>
            <a:ext cx="2438400" cy="369888"/>
            <a:chOff x="1768" y="2696"/>
            <a:chExt cx="1536" cy="233"/>
          </a:xfrm>
        </p:grpSpPr>
        <p:sp>
          <p:nvSpPr>
            <p:cNvPr id="29" name="Line 24"/>
            <p:cNvSpPr>
              <a:spLocks noChangeShapeType="1"/>
            </p:cNvSpPr>
            <p:nvPr/>
          </p:nvSpPr>
          <p:spPr bwMode="auto">
            <a:xfrm flipH="1" flipV="1">
              <a:off x="1768" y="2696"/>
              <a:ext cx="176" cy="128"/>
            </a:xfrm>
            <a:prstGeom prst="line">
              <a:avLst/>
            </a:prstGeom>
            <a:noFill/>
            <a:ln w="28575">
              <a:solidFill>
                <a:srgbClr val="000000"/>
              </a:solidFill>
              <a:round/>
              <a:headEnd/>
              <a:tailEnd type="triangle" w="sm" len="lg"/>
            </a:ln>
            <a:effectLst/>
          </p:spPr>
          <p:txBody>
            <a:bodyPr wrap="none">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0" name="Text Box 25"/>
            <p:cNvSpPr txBox="1">
              <a:spLocks noChangeArrowheads="1"/>
            </p:cNvSpPr>
            <p:nvPr/>
          </p:nvSpPr>
          <p:spPr bwMode="auto">
            <a:xfrm>
              <a:off x="1944" y="2696"/>
              <a:ext cx="1360" cy="233"/>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Calibri"/>
                  <a:ea typeface="+mn-ea"/>
                  <a:cs typeface="Calibri"/>
                </a:rPr>
                <a:t>Respuesta inelástica</a:t>
              </a:r>
            </a:p>
          </p:txBody>
        </p:sp>
      </p:grpSp>
      <p:grpSp>
        <p:nvGrpSpPr>
          <p:cNvPr id="31" name="Group 26"/>
          <p:cNvGrpSpPr>
            <a:grpSpLocks/>
          </p:cNvGrpSpPr>
          <p:nvPr/>
        </p:nvGrpSpPr>
        <p:grpSpPr bwMode="auto">
          <a:xfrm>
            <a:off x="996421" y="2710002"/>
            <a:ext cx="3489325" cy="739776"/>
            <a:chOff x="1316" y="1910"/>
            <a:chExt cx="2198" cy="466"/>
          </a:xfrm>
        </p:grpSpPr>
        <p:sp>
          <p:nvSpPr>
            <p:cNvPr id="32" name="Line 27"/>
            <p:cNvSpPr>
              <a:spLocks noChangeShapeType="1"/>
            </p:cNvSpPr>
            <p:nvPr/>
          </p:nvSpPr>
          <p:spPr bwMode="auto">
            <a:xfrm>
              <a:off x="2464" y="2208"/>
              <a:ext cx="208" cy="168"/>
            </a:xfrm>
            <a:prstGeom prst="line">
              <a:avLst/>
            </a:prstGeom>
            <a:noFill/>
            <a:ln w="28575">
              <a:solidFill>
                <a:srgbClr val="000000"/>
              </a:solidFill>
              <a:round/>
              <a:headEnd/>
              <a:tailEnd type="triangle" w="sm" len="lg"/>
            </a:ln>
            <a:effectLst/>
          </p:spPr>
          <p:txBody>
            <a:bodyPr wrap="none">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3" name="Text Box 28"/>
            <p:cNvSpPr txBox="1">
              <a:spLocks noChangeArrowheads="1"/>
            </p:cNvSpPr>
            <p:nvPr/>
          </p:nvSpPr>
          <p:spPr bwMode="auto">
            <a:xfrm>
              <a:off x="1316" y="1910"/>
              <a:ext cx="2198" cy="407"/>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_tradnl" sz="1800" b="1" i="0" u="none" strike="noStrike" kern="1200" cap="none" spc="0" normalizeH="0" baseline="0" noProof="0" dirty="0">
                  <a:ln>
                    <a:noFill/>
                  </a:ln>
                  <a:solidFill>
                    <a:prstClr val="black"/>
                  </a:solidFill>
                  <a:effectLst/>
                  <a:uLnTx/>
                  <a:uFillTx/>
                  <a:latin typeface="Calibri"/>
                  <a:ea typeface="+mn-ea"/>
                  <a:cs typeface="Calibri"/>
                </a:rPr>
                <a:t>Endurecimiento por deformación </a:t>
              </a:r>
              <a:r>
                <a:rPr kumimoji="0" lang="en-GB" sz="1800" b="0" i="0" u="none" strike="noStrike" kern="1200" cap="none" spc="0" normalizeH="0" baseline="0" noProof="0" dirty="0">
                  <a:ln>
                    <a:noFill/>
                  </a:ln>
                  <a:solidFill>
                    <a:prstClr val="black"/>
                  </a:solidFill>
                  <a:effectLst/>
                  <a:uLnTx/>
                  <a:uFillTx/>
                  <a:latin typeface="Calibri"/>
                  <a:ea typeface="+mn-ea"/>
                  <a:cs typeface="Calibri"/>
                </a:rPr>
                <a:t>(Strain hardening)</a:t>
              </a:r>
            </a:p>
          </p:txBody>
        </p:sp>
      </p:grpSp>
      <p:sp>
        <p:nvSpPr>
          <p:cNvPr id="34" name="Gelijkbenige driehoek 2"/>
          <p:cNvSpPr/>
          <p:nvPr/>
        </p:nvSpPr>
        <p:spPr>
          <a:xfrm rot="5400000">
            <a:off x="4864890" y="5515643"/>
            <a:ext cx="108000" cy="108000"/>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Gelijkbenige driehoek 15"/>
          <p:cNvSpPr/>
          <p:nvPr/>
        </p:nvSpPr>
        <p:spPr>
          <a:xfrm>
            <a:off x="831056" y="2403344"/>
            <a:ext cx="108000" cy="108000"/>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kstvak 4"/>
          <p:cNvSpPr txBox="1"/>
          <p:nvPr/>
        </p:nvSpPr>
        <p:spPr>
          <a:xfrm>
            <a:off x="2059913" y="5623643"/>
            <a:ext cx="1724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white">
                    <a:lumMod val="50000"/>
                  </a:prstClr>
                </a:solidFill>
                <a:effectLst/>
                <a:uLnTx/>
                <a:uFillTx/>
                <a:latin typeface="Calibri"/>
                <a:ea typeface="+mn-ea"/>
                <a:cs typeface="+mn-cs"/>
              </a:rPr>
              <a:t>Deformación </a:t>
            </a:r>
            <a:r>
              <a:rPr kumimoji="0" lang="el-GR" sz="18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ε</a:t>
            </a:r>
            <a:endParaRPr kumimoji="0" lang="nl-BE" sz="1800" b="1"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7" name="Tekstvak 17"/>
          <p:cNvSpPr txBox="1"/>
          <p:nvPr/>
        </p:nvSpPr>
        <p:spPr>
          <a:xfrm rot="16200000">
            <a:off x="-26555" y="3799392"/>
            <a:ext cx="13352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white">
                    <a:lumMod val="50000"/>
                  </a:prstClr>
                </a:solidFill>
                <a:effectLst/>
                <a:uLnTx/>
                <a:uFillTx/>
                <a:latin typeface="Calibri"/>
                <a:ea typeface="+mn-ea"/>
                <a:cs typeface="+mn-cs"/>
              </a:rPr>
              <a:t>Tensión </a:t>
            </a:r>
            <a:r>
              <a:rPr kumimoji="0" lang="el-GR" sz="1800"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mn-cs"/>
              </a:rPr>
              <a:t>σ</a:t>
            </a:r>
            <a:endParaRPr kumimoji="0" lang="nl-BE" sz="1800" b="1"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Tree>
    <p:extLst>
      <p:ext uri="{BB962C8B-B14F-4D97-AF65-F5344CB8AC3E}">
        <p14:creationId xmlns:p14="http://schemas.microsoft.com/office/powerpoint/2010/main" val="1504782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23573" y="197915"/>
            <a:ext cx="8856662" cy="1169987"/>
          </a:xfrm>
        </p:spPr>
        <p:txBody>
          <a:bodyPr>
            <a:noAutofit/>
          </a:bodyPr>
          <a:lstStyle/>
          <a:p>
            <a:r>
              <a:rPr lang="es-ES" altLang="en-US" sz="4000" dirty="0"/>
              <a:t>Características tenso-</a:t>
            </a:r>
            <a:r>
              <a:rPr lang="es-ES" altLang="en-US" sz="4000" dirty="0" err="1"/>
              <a:t>deformacionales</a:t>
            </a:r>
            <a:r>
              <a:rPr lang="es-ES" altLang="en-US" sz="4000" dirty="0"/>
              <a:t> </a:t>
            </a:r>
            <a:br>
              <a:rPr lang="es-ES" altLang="en-US" sz="4000" dirty="0"/>
            </a:br>
            <a:r>
              <a:rPr lang="es-ES" altLang="en-US" sz="4000" dirty="0"/>
              <a:t>a bajo nivel de deformación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8195" name="Picture 9"/>
          <p:cNvPicPr>
            <a:picLocks noChangeAspect="1"/>
          </p:cNvPicPr>
          <p:nvPr/>
        </p:nvPicPr>
        <p:blipFill>
          <a:blip r:embed="rId3" cstate="print">
            <a:extLst>
              <a:ext uri="{28A0092B-C50C-407E-A947-70E740481C1C}">
                <a14:useLocalDpi xmlns:a14="http://schemas.microsoft.com/office/drawing/2010/main" val="0"/>
              </a:ext>
            </a:extLst>
          </a:blip>
          <a:srcRect l="1849" t="1552" r="3000" b="2226"/>
          <a:stretch>
            <a:fillRect/>
          </a:stretch>
        </p:blipFill>
        <p:spPr bwMode="auto">
          <a:xfrm>
            <a:off x="228600" y="1559560"/>
            <a:ext cx="6048375"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
          <p:cNvSpPr txBox="1">
            <a:spLocks noChangeArrowheads="1"/>
          </p:cNvSpPr>
          <p:nvPr/>
        </p:nvSpPr>
        <p:spPr bwMode="auto">
          <a:xfrm>
            <a:off x="5651500" y="3324860"/>
            <a:ext cx="2819400" cy="923330"/>
          </a:xfrm>
          <a:prstGeom prst="rect">
            <a:avLst/>
          </a:prstGeom>
          <a:solidFill>
            <a:srgbClr val="00B0F0"/>
          </a:solidFill>
          <a:ln w="38100">
            <a:solidFill>
              <a:schemeClr val="tx1"/>
            </a:solid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Univers" charset="0"/>
                <a:ea typeface="+mn-ea"/>
                <a:cs typeface="+mn-cs"/>
              </a:rPr>
              <a:t>La respuesta tenso-</a:t>
            </a:r>
            <a:r>
              <a:rPr kumimoji="0" lang="es-ES" sz="1800" b="1" i="0" u="none" strike="noStrike" kern="1200" cap="none" spc="0" normalizeH="0" baseline="0" noProof="0" dirty="0" err="1">
                <a:ln>
                  <a:noFill/>
                </a:ln>
                <a:solidFill>
                  <a:prstClr val="black"/>
                </a:solidFill>
                <a:effectLst/>
                <a:uLnTx/>
                <a:uFillTx/>
                <a:latin typeface="Univers" charset="0"/>
                <a:ea typeface="+mn-ea"/>
                <a:cs typeface="+mn-cs"/>
              </a:rPr>
              <a:t>deformacional</a:t>
            </a:r>
            <a:r>
              <a:rPr kumimoji="0" lang="es-ES" sz="1800" b="1" i="0" u="none" strike="noStrike" kern="1200" cap="none" spc="0" normalizeH="0" baseline="0" noProof="0" dirty="0">
                <a:ln>
                  <a:noFill/>
                </a:ln>
                <a:solidFill>
                  <a:prstClr val="black"/>
                </a:solidFill>
                <a:effectLst/>
                <a:uLnTx/>
                <a:uFillTx/>
                <a:latin typeface="Univers" charset="0"/>
                <a:ea typeface="+mn-ea"/>
                <a:cs typeface="+mn-cs"/>
              </a:rPr>
              <a:t> depende de la familia.</a:t>
            </a:r>
          </a:p>
        </p:txBody>
      </p:sp>
      <p:sp>
        <p:nvSpPr>
          <p:cNvPr id="6" name="ZoneTexte 5"/>
          <p:cNvSpPr txBox="1"/>
          <p:nvPr/>
        </p:nvSpPr>
        <p:spPr>
          <a:xfrm>
            <a:off x="3226968" y="2793223"/>
            <a:ext cx="268141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333399"/>
                </a:solidFill>
                <a:effectLst/>
                <a:uLnTx/>
                <a:uFillTx/>
                <a:latin typeface="Calibri"/>
                <a:ea typeface="+mn-ea"/>
                <a:cs typeface="+mn-cs"/>
              </a:rPr>
              <a:t>Acero inoxidable Dúplex</a:t>
            </a:r>
          </a:p>
        </p:txBody>
      </p:sp>
      <p:sp>
        <p:nvSpPr>
          <p:cNvPr id="7" name="ZoneTexte 5"/>
          <p:cNvSpPr txBox="1"/>
          <p:nvPr/>
        </p:nvSpPr>
        <p:spPr>
          <a:xfrm>
            <a:off x="2199434" y="4637325"/>
            <a:ext cx="312619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333399"/>
                </a:solidFill>
                <a:effectLst/>
                <a:uLnTx/>
                <a:uFillTx/>
                <a:latin typeface="Calibri"/>
                <a:ea typeface="+mn-ea"/>
                <a:cs typeface="+mn-cs"/>
              </a:rPr>
              <a:t>Acero inoxidable Austenítico</a:t>
            </a:r>
          </a:p>
        </p:txBody>
      </p:sp>
      <p:sp>
        <p:nvSpPr>
          <p:cNvPr id="8" name="ZoneTexte 5"/>
          <p:cNvSpPr txBox="1"/>
          <p:nvPr/>
        </p:nvSpPr>
        <p:spPr>
          <a:xfrm>
            <a:off x="2199434" y="3717833"/>
            <a:ext cx="236824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333399"/>
                </a:solidFill>
                <a:effectLst/>
                <a:uLnTx/>
                <a:uFillTx/>
                <a:latin typeface="Calibri"/>
                <a:ea typeface="+mn-ea"/>
                <a:cs typeface="+mn-cs"/>
              </a:rPr>
              <a:t>Acero al carbono S355</a:t>
            </a:r>
          </a:p>
        </p:txBody>
      </p:sp>
      <p:sp>
        <p:nvSpPr>
          <p:cNvPr id="9" name="ZoneTexte 5"/>
          <p:cNvSpPr txBox="1"/>
          <p:nvPr/>
        </p:nvSpPr>
        <p:spPr>
          <a:xfrm>
            <a:off x="2051310" y="5889892"/>
            <a:ext cx="1155562" cy="276999"/>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uLnTx/>
                <a:uFillTx/>
                <a:latin typeface="Calibri"/>
                <a:ea typeface="+mn-ea"/>
                <a:cs typeface="+mn-cs"/>
              </a:rPr>
              <a:t>Deformación</a:t>
            </a:r>
          </a:p>
        </p:txBody>
      </p:sp>
    </p:spTree>
    <p:extLst>
      <p:ext uri="{BB962C8B-B14F-4D97-AF65-F5344CB8AC3E}">
        <p14:creationId xmlns:p14="http://schemas.microsoft.com/office/powerpoint/2010/main" val="4285165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3"/>
          <p:cNvSpPr>
            <a:spLocks noGrp="1" noChangeArrowheads="1"/>
          </p:cNvSpPr>
          <p:nvPr>
            <p:ph type="title"/>
          </p:nvPr>
        </p:nvSpPr>
        <p:spPr>
          <a:xfrm>
            <a:off x="395030" y="189437"/>
            <a:ext cx="8231187" cy="1169987"/>
          </a:xfrm>
        </p:spPr>
        <p:txBody>
          <a:bodyPr>
            <a:noAutofit/>
          </a:bodyPr>
          <a:lstStyle/>
          <a:p>
            <a:r>
              <a:rPr lang="es-ES" altLang="en-US" sz="4000" dirty="0"/>
              <a:t>Resistencia de cálculo del acero inoxidable</a:t>
            </a:r>
          </a:p>
        </p:txBody>
      </p:sp>
      <p:sp>
        <p:nvSpPr>
          <p:cNvPr id="6" name="Text Placeholder 5"/>
          <p:cNvSpPr>
            <a:spLocks noGrp="1"/>
          </p:cNvSpPr>
          <p:nvPr>
            <p:ph type="body" sz="half" idx="1"/>
          </p:nvPr>
        </p:nvSpPr>
        <p:spPr>
          <a:xfrm>
            <a:off x="408914" y="3024143"/>
            <a:ext cx="3858379" cy="2438400"/>
          </a:xfrm>
        </p:spPr>
        <p:txBody>
          <a:bodyPr>
            <a:normAutofit fontScale="92500" lnSpcReduction="10000"/>
          </a:bodyPr>
          <a:lstStyle/>
          <a:p>
            <a:pPr marL="0" indent="0">
              <a:spcBef>
                <a:spcPct val="50000"/>
              </a:spcBef>
              <a:buClrTx/>
              <a:buFontTx/>
              <a:buNone/>
            </a:pPr>
            <a:endParaRPr kumimoji="1" lang="es-ES" altLang="en-US" sz="2800" dirty="0"/>
          </a:p>
          <a:p>
            <a:pPr marL="0" indent="0">
              <a:buNone/>
            </a:pPr>
            <a:r>
              <a:rPr kumimoji="1" lang="es-ES" altLang="en-US" sz="2000" b="1" dirty="0" err="1"/>
              <a:t>Austeníticos</a:t>
            </a:r>
            <a:r>
              <a:rPr kumimoji="1" lang="es-ES" altLang="en-US" sz="2000" b="1" dirty="0"/>
              <a:t>:</a:t>
            </a:r>
            <a:r>
              <a:rPr kumimoji="1" lang="es-ES" altLang="en-US" sz="2000" dirty="0"/>
              <a:t>	</a:t>
            </a:r>
            <a:r>
              <a:rPr kumimoji="1" lang="es-ES" altLang="en-US" sz="2000" i="1" dirty="0" err="1"/>
              <a:t>f</a:t>
            </a:r>
            <a:r>
              <a:rPr kumimoji="1" lang="es-ES" altLang="en-US" sz="2000" baseline="-25000" dirty="0" err="1"/>
              <a:t>y</a:t>
            </a:r>
            <a:r>
              <a:rPr kumimoji="1" lang="es-ES" altLang="en-US" sz="2000" baseline="-25000" dirty="0"/>
              <a:t> </a:t>
            </a:r>
            <a:r>
              <a:rPr kumimoji="1" lang="es-ES" altLang="en-US" sz="2000" dirty="0"/>
              <a:t>= 220-350 </a:t>
            </a:r>
            <a:r>
              <a:rPr kumimoji="1" lang="es-ES" altLang="en-US" sz="2000" dirty="0" err="1"/>
              <a:t>MPa</a:t>
            </a:r>
            <a:endParaRPr kumimoji="1" lang="es-ES" altLang="en-US" sz="2000" baseline="30000" dirty="0"/>
          </a:p>
          <a:p>
            <a:pPr marL="0" indent="0">
              <a:buNone/>
            </a:pPr>
            <a:r>
              <a:rPr kumimoji="1" lang="es-ES" altLang="en-US" sz="2000" b="1" dirty="0"/>
              <a:t>Dúplex:</a:t>
            </a:r>
            <a:r>
              <a:rPr kumimoji="1" lang="es-ES" altLang="en-US" sz="2000" dirty="0"/>
              <a:t>		</a:t>
            </a:r>
            <a:r>
              <a:rPr kumimoji="1" lang="es-ES" altLang="en-US" sz="2000" i="1" dirty="0" err="1"/>
              <a:t>f</a:t>
            </a:r>
            <a:r>
              <a:rPr kumimoji="1" lang="es-ES" altLang="en-US" sz="2000" baseline="-25000" dirty="0" err="1"/>
              <a:t>y</a:t>
            </a:r>
            <a:r>
              <a:rPr kumimoji="1" lang="es-ES" altLang="en-US" sz="2000" baseline="-25000" dirty="0"/>
              <a:t> </a:t>
            </a:r>
            <a:r>
              <a:rPr kumimoji="1" lang="es-ES" altLang="en-US" sz="2000" dirty="0"/>
              <a:t>= 400-480 </a:t>
            </a:r>
            <a:r>
              <a:rPr kumimoji="1" lang="es-ES" altLang="en-US" sz="2000" dirty="0" err="1"/>
              <a:t>Mpa</a:t>
            </a:r>
            <a:endParaRPr kumimoji="1" lang="es-ES" altLang="en-US" sz="2000" dirty="0"/>
          </a:p>
          <a:p>
            <a:pPr marL="0" indent="0">
              <a:buNone/>
            </a:pPr>
            <a:r>
              <a:rPr kumimoji="1" lang="es-ES" altLang="en-US" sz="2000" b="1" dirty="0"/>
              <a:t>Ferríticos:</a:t>
            </a:r>
            <a:r>
              <a:rPr kumimoji="1" lang="es-ES" altLang="en-US" sz="2000" dirty="0"/>
              <a:t>	</a:t>
            </a:r>
            <a:r>
              <a:rPr kumimoji="1" lang="es-ES" altLang="en-US" sz="2000" i="1" dirty="0" err="1"/>
              <a:t>f</a:t>
            </a:r>
            <a:r>
              <a:rPr kumimoji="1" lang="es-ES" altLang="en-US" sz="2000" baseline="-25000" dirty="0" err="1"/>
              <a:t>y</a:t>
            </a:r>
            <a:r>
              <a:rPr kumimoji="1" lang="es-ES" altLang="en-US" sz="2000" baseline="-25000" dirty="0"/>
              <a:t> </a:t>
            </a:r>
            <a:r>
              <a:rPr kumimoji="1" lang="es-ES" altLang="en-US" sz="2000" dirty="0"/>
              <a:t>= 210-280 </a:t>
            </a:r>
            <a:r>
              <a:rPr kumimoji="1" lang="es-ES" altLang="en-US" sz="2000" dirty="0" err="1"/>
              <a:t>MPa</a:t>
            </a:r>
            <a:r>
              <a:rPr kumimoji="1" lang="es-ES" altLang="en-US" sz="2000" dirty="0"/>
              <a:t>	</a:t>
            </a:r>
          </a:p>
          <a:p>
            <a:pPr marL="0" indent="0">
              <a:buNone/>
            </a:pPr>
            <a:endParaRPr lang="es-ES" altLang="en-US" sz="2000" dirty="0"/>
          </a:p>
          <a:p>
            <a:pPr marL="0" indent="0">
              <a:buNone/>
            </a:pPr>
            <a:r>
              <a:rPr lang="es-ES" altLang="en-US" sz="2000" b="1" dirty="0"/>
              <a:t>Módulo de Young</a:t>
            </a:r>
            <a:r>
              <a:rPr lang="es-ES" altLang="en-US" sz="2000" dirty="0"/>
              <a:t>: </a:t>
            </a:r>
          </a:p>
          <a:p>
            <a:pPr marL="0" indent="0">
              <a:buNone/>
            </a:pPr>
            <a:r>
              <a:rPr lang="es-ES" altLang="en-US" sz="2000" dirty="0"/>
              <a:t>E=200,000 a 220,000 </a:t>
            </a:r>
            <a:r>
              <a:rPr lang="es-ES" altLang="en-US" sz="2000" dirty="0" err="1"/>
              <a:t>MPa</a:t>
            </a:r>
            <a:endParaRPr lang="es-ES" altLang="en-US" sz="2000" baseline="30000" dirty="0"/>
          </a:p>
        </p:txBody>
      </p:sp>
      <p:sp>
        <p:nvSpPr>
          <p:cNvPr id="8" name="Rectangle 9"/>
          <p:cNvSpPr>
            <a:spLocks noChangeArrowheads="1"/>
          </p:cNvSpPr>
          <p:nvPr/>
        </p:nvSpPr>
        <p:spPr bwMode="auto">
          <a:xfrm>
            <a:off x="443431" y="1796951"/>
            <a:ext cx="3632949" cy="1323439"/>
          </a:xfrm>
          <a:prstGeom prst="rect">
            <a:avLst/>
          </a:prstGeom>
          <a:solidFill>
            <a:schemeClr val="accent6">
              <a:lumMod val="60000"/>
              <a:lumOff val="40000"/>
            </a:schemeClr>
          </a:solidFill>
          <a:ln w="38100">
            <a:solidFill>
              <a:schemeClr val="tx1"/>
            </a:solid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Calibri"/>
              </a:rPr>
              <a:t>Valores mínimos de la </a:t>
            </a:r>
            <a:r>
              <a:rPr kumimoji="0" lang="es-ES" sz="2000" b="1" i="0" u="none" strike="noStrike" kern="1200" cap="none" spc="0" normalizeH="0" baseline="0" noProof="0" dirty="0">
                <a:ln>
                  <a:noFill/>
                </a:ln>
                <a:solidFill>
                  <a:prstClr val="black"/>
                </a:solidFill>
                <a:effectLst/>
                <a:uLnTx/>
                <a:uFillTx/>
                <a:latin typeface="Calibri"/>
                <a:ea typeface="+mn-ea"/>
                <a:cs typeface="+mn-cs"/>
              </a:rPr>
              <a:t>tensión correspondiente a una deformación remanente de</a:t>
            </a:r>
            <a:r>
              <a:rPr kumimoji="0" lang="es-ES" sz="2000" b="1" i="0" u="none" strike="noStrike" kern="1200" cap="none" spc="0" normalizeH="0" baseline="0" noProof="0" dirty="0">
                <a:ln>
                  <a:noFill/>
                </a:ln>
                <a:solidFill>
                  <a:prstClr val="black"/>
                </a:solidFill>
                <a:effectLst/>
                <a:uLnTx/>
                <a:uFillTx/>
                <a:latin typeface="Calibri"/>
                <a:ea typeface="+mn-ea"/>
                <a:cs typeface="Calibri"/>
              </a:rPr>
              <a:t> 0.2% especificados en EN10088-4 y -5</a:t>
            </a:r>
          </a:p>
        </p:txBody>
      </p:sp>
      <p:graphicFrame>
        <p:nvGraphicFramePr>
          <p:cNvPr id="9" name="Grafiek 8"/>
          <p:cNvGraphicFramePr>
            <a:graphicFrameLocks noGrp="1"/>
          </p:cNvGraphicFramePr>
          <p:nvPr/>
        </p:nvGraphicFramePr>
        <p:xfrm>
          <a:off x="4616700" y="2086182"/>
          <a:ext cx="4254527" cy="333271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kstvak 15"/>
          <p:cNvSpPr txBox="1"/>
          <p:nvPr/>
        </p:nvSpPr>
        <p:spPr>
          <a:xfrm>
            <a:off x="6096128" y="5333167"/>
            <a:ext cx="16009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rPr>
              <a:t>Deformación </a:t>
            </a:r>
            <a:r>
              <a:rPr kumimoji="0" lang="el-GR"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ε</a:t>
            </a:r>
            <a:endPar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7" name="Tekstvak 16"/>
          <p:cNvSpPr txBox="1"/>
          <p:nvPr/>
        </p:nvSpPr>
        <p:spPr>
          <a:xfrm rot="16200000">
            <a:off x="3920952" y="4072666"/>
            <a:ext cx="11793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rPr>
              <a:t>Tensión </a:t>
            </a:r>
            <a:r>
              <a:rPr kumimoji="0" lang="el-GR"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mn-cs"/>
              </a:rPr>
              <a:t>σ</a:t>
            </a:r>
            <a:endParaRPr kumimoji="0" lang="nl-BE"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8" name="Gelijkbenige driehoek 17"/>
          <p:cNvSpPr/>
          <p:nvPr/>
        </p:nvSpPr>
        <p:spPr>
          <a:xfrm rot="5400000">
            <a:off x="8734433" y="5225167"/>
            <a:ext cx="108000" cy="108000"/>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Gelijkbenige driehoek 18"/>
          <p:cNvSpPr/>
          <p:nvPr/>
        </p:nvSpPr>
        <p:spPr>
          <a:xfrm>
            <a:off x="4700599" y="2112868"/>
            <a:ext cx="108000" cy="108000"/>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kstvak 19"/>
          <p:cNvSpPr txBox="1"/>
          <p:nvPr/>
        </p:nvSpPr>
        <p:spPr>
          <a:xfrm>
            <a:off x="4267297" y="3135874"/>
            <a:ext cx="5635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a:t>
            </a:r>
            <a:r>
              <a:rPr kumimoji="0" lang="nl-BE"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y</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3" name="Groep 22"/>
          <p:cNvGrpSpPr/>
          <p:nvPr/>
        </p:nvGrpSpPr>
        <p:grpSpPr>
          <a:xfrm>
            <a:off x="4765729" y="3340826"/>
            <a:ext cx="1562747" cy="1927721"/>
            <a:chOff x="4748617" y="3853492"/>
            <a:chExt cx="1152121" cy="1787603"/>
          </a:xfrm>
        </p:grpSpPr>
        <p:cxnSp>
          <p:nvCxnSpPr>
            <p:cNvPr id="4" name="Rechte verbindingslijn 3"/>
            <p:cNvCxnSpPr/>
            <p:nvPr/>
          </p:nvCxnSpPr>
          <p:spPr>
            <a:xfrm flipV="1">
              <a:off x="4748617" y="3853492"/>
              <a:ext cx="113611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p:nvCxnSpPr>
          <p:spPr>
            <a:xfrm flipV="1">
              <a:off x="5458497" y="3853492"/>
              <a:ext cx="442241" cy="178760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6" name="Tekstvak 25"/>
          <p:cNvSpPr txBox="1"/>
          <p:nvPr/>
        </p:nvSpPr>
        <p:spPr>
          <a:xfrm>
            <a:off x="5372106" y="5282636"/>
            <a:ext cx="724022"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0.2 %</a:t>
            </a:r>
            <a:endParaRPr kumimoji="0" lang="nl-BE"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414927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108284" y="203518"/>
            <a:ext cx="8807116" cy="1143000"/>
          </a:xfrm>
        </p:spPr>
        <p:txBody>
          <a:bodyPr>
            <a:normAutofit fontScale="90000"/>
          </a:bodyPr>
          <a:lstStyle/>
          <a:p>
            <a:r>
              <a:rPr lang="es-ES" altLang="en-US" dirty="0"/>
              <a:t>Resistencia de cálculo</a:t>
            </a:r>
            <a:r>
              <a:rPr lang="es-ES" altLang="en-US" dirty="0">
                <a:solidFill>
                  <a:srgbClr val="FF0000"/>
                </a:solidFill>
              </a:rPr>
              <a:t> </a:t>
            </a:r>
            <a:r>
              <a:rPr lang="es-ES" altLang="en-US" dirty="0"/>
              <a:t>del acero inoxidable</a:t>
            </a:r>
            <a:endParaRPr lang="es-ES" dirty="0"/>
          </a:p>
        </p:txBody>
      </p:sp>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Tabel 7"/>
          <p:cNvGraphicFramePr>
            <a:graphicFrameLocks noGrp="1"/>
          </p:cNvGraphicFramePr>
          <p:nvPr/>
        </p:nvGraphicFramePr>
        <p:xfrm>
          <a:off x="460586" y="1952414"/>
          <a:ext cx="8161867" cy="3975608"/>
        </p:xfrm>
        <a:graphic>
          <a:graphicData uri="http://schemas.openxmlformats.org/drawingml/2006/table">
            <a:tbl>
              <a:tblPr firstRow="1" bandRow="1">
                <a:tableStyleId>{5C22544A-7EE6-4342-B048-85BDC9FD1C3A}</a:tableStyleId>
              </a:tblPr>
              <a:tblGrid>
                <a:gridCol w="1315250">
                  <a:extLst>
                    <a:ext uri="{9D8B030D-6E8A-4147-A177-3AD203B41FA5}">
                      <a16:colId xmlns:a16="http://schemas.microsoft.com/office/drawing/2014/main" val="20000"/>
                    </a:ext>
                  </a:extLst>
                </a:gridCol>
                <a:gridCol w="1190884">
                  <a:extLst>
                    <a:ext uri="{9D8B030D-6E8A-4147-A177-3AD203B41FA5}">
                      <a16:colId xmlns:a16="http://schemas.microsoft.com/office/drawing/2014/main" val="20001"/>
                    </a:ext>
                  </a:extLst>
                </a:gridCol>
                <a:gridCol w="1486802">
                  <a:extLst>
                    <a:ext uri="{9D8B030D-6E8A-4147-A177-3AD203B41FA5}">
                      <a16:colId xmlns:a16="http://schemas.microsoft.com/office/drawing/2014/main" val="20002"/>
                    </a:ext>
                  </a:extLst>
                </a:gridCol>
                <a:gridCol w="1338843">
                  <a:extLst>
                    <a:ext uri="{9D8B030D-6E8A-4147-A177-3AD203B41FA5}">
                      <a16:colId xmlns:a16="http://schemas.microsoft.com/office/drawing/2014/main" val="20003"/>
                    </a:ext>
                  </a:extLst>
                </a:gridCol>
                <a:gridCol w="1338843">
                  <a:extLst>
                    <a:ext uri="{9D8B030D-6E8A-4147-A177-3AD203B41FA5}">
                      <a16:colId xmlns:a16="http://schemas.microsoft.com/office/drawing/2014/main" val="20004"/>
                    </a:ext>
                  </a:extLst>
                </a:gridCol>
                <a:gridCol w="1491245">
                  <a:extLst>
                    <a:ext uri="{9D8B030D-6E8A-4147-A177-3AD203B41FA5}">
                      <a16:colId xmlns:a16="http://schemas.microsoft.com/office/drawing/2014/main" val="20005"/>
                    </a:ext>
                  </a:extLst>
                </a:gridCol>
              </a:tblGrid>
              <a:tr h="370840">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1" i="0" u="none" strike="noStrike" cap="none" normalizeH="0" baseline="0" noProof="0" dirty="0">
                          <a:ln>
                            <a:noFill/>
                          </a:ln>
                          <a:solidFill>
                            <a:schemeClr val="bg1"/>
                          </a:solidFill>
                          <a:effectLst/>
                          <a:latin typeface="Calibri"/>
                          <a:cs typeface="Calibri"/>
                        </a:rPr>
                        <a:t>Grado</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1" i="0" u="none" strike="noStrike" cap="none" normalizeH="0" baseline="0" noProof="0" dirty="0">
                          <a:ln>
                            <a:noFill/>
                          </a:ln>
                          <a:solidFill>
                            <a:schemeClr val="bg1"/>
                          </a:solidFill>
                          <a:effectLst/>
                          <a:latin typeface="Calibri"/>
                          <a:cs typeface="Calibri"/>
                        </a:rPr>
                        <a:t>Familia</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1" i="0" u="none" strike="noStrike" cap="none" normalizeH="0" baseline="0" noProof="0" dirty="0">
                          <a:ln>
                            <a:noFill/>
                          </a:ln>
                          <a:solidFill>
                            <a:schemeClr val="bg1"/>
                          </a:solidFill>
                          <a:effectLst/>
                          <a:latin typeface="Calibri"/>
                          <a:cs typeface="Calibri"/>
                        </a:rPr>
                        <a:t>Límite elástico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1" i="0" u="none" strike="noStrike" cap="none" normalizeH="0" baseline="0" noProof="0" dirty="0">
                          <a:ln>
                            <a:noFill/>
                          </a:ln>
                          <a:solidFill>
                            <a:schemeClr val="bg1"/>
                          </a:solidFill>
                          <a:effectLst/>
                          <a:latin typeface="Calibri"/>
                          <a:cs typeface="Calibri"/>
                        </a:rPr>
                        <a:t>(N/mm</a:t>
                      </a:r>
                      <a:r>
                        <a:rPr kumimoji="0" lang="es-ES" sz="1800" b="1" i="0" u="none" strike="noStrike" cap="none" normalizeH="0" baseline="30000" noProof="0" dirty="0">
                          <a:ln>
                            <a:noFill/>
                          </a:ln>
                          <a:solidFill>
                            <a:schemeClr val="bg1"/>
                          </a:solidFill>
                          <a:effectLst/>
                          <a:latin typeface="Calibri"/>
                          <a:cs typeface="Calibri"/>
                        </a:rPr>
                        <a:t>2</a:t>
                      </a:r>
                      <a:r>
                        <a:rPr kumimoji="0" lang="es-ES" sz="1800" b="1" i="0" u="none" strike="noStrike" cap="none" normalizeH="0" baseline="0" noProof="0" dirty="0">
                          <a:ln>
                            <a:noFill/>
                          </a:ln>
                          <a:solidFill>
                            <a:schemeClr val="bg1"/>
                          </a:solidFill>
                          <a:effectLst/>
                          <a:latin typeface="Calibri"/>
                          <a:cs typeface="Calibri"/>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1" i="0" u="none" strike="noStrike" cap="none" normalizeH="0" baseline="0" noProof="0" dirty="0">
                          <a:ln>
                            <a:noFill/>
                          </a:ln>
                          <a:solidFill>
                            <a:schemeClr val="bg1"/>
                          </a:solidFill>
                          <a:effectLst/>
                          <a:latin typeface="Calibri"/>
                          <a:cs typeface="Calibri"/>
                        </a:rPr>
                        <a:t>(tensión a deformación remanente de 0.2%)</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1" i="0" u="none" strike="noStrike" cap="none" normalizeH="0" baseline="0" noProof="0" dirty="0">
                          <a:ln>
                            <a:noFill/>
                          </a:ln>
                          <a:solidFill>
                            <a:schemeClr val="bg1"/>
                          </a:solidFill>
                          <a:effectLst/>
                          <a:latin typeface="Calibri"/>
                          <a:cs typeface="Calibri"/>
                        </a:rPr>
                        <a:t>Resistencia última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1" i="0" u="none" strike="noStrike" cap="none" normalizeH="0" baseline="0" noProof="0" dirty="0">
                          <a:ln>
                            <a:noFill/>
                          </a:ln>
                          <a:solidFill>
                            <a:schemeClr val="bg1"/>
                          </a:solidFill>
                          <a:effectLst/>
                          <a:latin typeface="Calibri"/>
                          <a:cs typeface="Calibri"/>
                        </a:rPr>
                        <a:t>(N/mm</a:t>
                      </a:r>
                      <a:r>
                        <a:rPr kumimoji="0" lang="es-ES" sz="1800" b="1" i="0" u="none" strike="noStrike" cap="none" normalizeH="0" baseline="30000" noProof="0" dirty="0">
                          <a:ln>
                            <a:noFill/>
                          </a:ln>
                          <a:solidFill>
                            <a:schemeClr val="bg1"/>
                          </a:solidFill>
                          <a:effectLst/>
                          <a:latin typeface="Calibri"/>
                          <a:cs typeface="Calibri"/>
                        </a:rPr>
                        <a:t>2</a:t>
                      </a:r>
                      <a:r>
                        <a:rPr kumimoji="0" lang="es-ES" sz="1800" b="1" i="0" u="none" strike="noStrike" cap="none" normalizeH="0" baseline="0" noProof="0" dirty="0">
                          <a:ln>
                            <a:noFill/>
                          </a:ln>
                          <a:solidFill>
                            <a:schemeClr val="bg1"/>
                          </a:solidFill>
                          <a:effectLst/>
                          <a:latin typeface="Calibri"/>
                          <a:cs typeface="Calibri"/>
                        </a:rPr>
                        <a:t>)</a:t>
                      </a:r>
                    </a:p>
                  </a:txBody>
                  <a:tcPr anchor="ctr" horzOverflow="overflow">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1"/>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1" i="0" u="none" strike="noStrike" cap="none" normalizeH="0" baseline="0" noProof="0" dirty="0">
                          <a:ln>
                            <a:noFill/>
                          </a:ln>
                          <a:solidFill>
                            <a:schemeClr val="bg1"/>
                          </a:solidFill>
                          <a:effectLst/>
                          <a:latin typeface="Calibri"/>
                          <a:cs typeface="Calibri"/>
                        </a:rPr>
                        <a:t>Módulo de Young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1" i="0" u="none" strike="noStrike" cap="none" normalizeH="0" baseline="0" noProof="0" dirty="0">
                          <a:ln>
                            <a:noFill/>
                          </a:ln>
                          <a:solidFill>
                            <a:schemeClr val="bg1"/>
                          </a:solidFill>
                          <a:effectLst/>
                          <a:latin typeface="Calibri"/>
                          <a:cs typeface="Calibri"/>
                        </a:rPr>
                        <a:t>(N/mm</a:t>
                      </a:r>
                      <a:r>
                        <a:rPr kumimoji="0" lang="es-ES" sz="1800" b="1" i="0" u="none" strike="noStrike" cap="none" normalizeH="0" baseline="30000" noProof="0" dirty="0">
                          <a:ln>
                            <a:noFill/>
                          </a:ln>
                          <a:solidFill>
                            <a:schemeClr val="bg1"/>
                          </a:solidFill>
                          <a:effectLst/>
                          <a:latin typeface="Calibri"/>
                          <a:cs typeface="Calibri"/>
                        </a:rPr>
                        <a:t>2</a:t>
                      </a:r>
                      <a:r>
                        <a:rPr kumimoji="0" lang="es-ES" sz="1800" b="1" i="0" u="none" strike="noStrike" cap="none" normalizeH="0" baseline="0" noProof="0" dirty="0">
                          <a:ln>
                            <a:noFill/>
                          </a:ln>
                          <a:solidFill>
                            <a:schemeClr val="bg1"/>
                          </a:solidFill>
                          <a:effectLst/>
                          <a:latin typeface="Calibri"/>
                          <a:cs typeface="Calibri"/>
                        </a:rPr>
                        <a:t>)</a:t>
                      </a:r>
                    </a:p>
                  </a:txBody>
                  <a:tcPr anchor="ctr" horzOverflow="overflow">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1" i="0" u="none" strike="noStrike" cap="none" normalizeH="0" baseline="0" noProof="0" dirty="0">
                          <a:ln>
                            <a:noFill/>
                          </a:ln>
                          <a:solidFill>
                            <a:schemeClr val="bg1"/>
                          </a:solidFill>
                          <a:effectLst/>
                          <a:latin typeface="Calibri"/>
                          <a:cs typeface="Calibri"/>
                        </a:rPr>
                        <a:t>Deformación en rotura (%)</a:t>
                      </a:r>
                      <a:endParaRPr kumimoji="0" lang="es-ES" sz="1800" b="1" i="0" u="none" strike="noStrike" cap="none" normalizeH="0" baseline="-25000" noProof="0" dirty="0">
                        <a:ln>
                          <a:noFill/>
                        </a:ln>
                        <a:solidFill>
                          <a:schemeClr val="bg1"/>
                        </a:solidFill>
                        <a:effectLst/>
                        <a:latin typeface="Calibri"/>
                        <a:cs typeface="Calibri"/>
                      </a:endParaRPr>
                    </a:p>
                  </a:txBody>
                  <a:tcPr anchor="ctr" horzOverflow="overflow">
                    <a:lnL w="38100" cap="flat" cmpd="sng" algn="ctr">
                      <a:solidFill>
                        <a:schemeClr val="bg1"/>
                      </a:solidFill>
                      <a:prstDash val="solid"/>
                      <a:round/>
                      <a:headEnd type="none" w="med" len="med"/>
                      <a:tailEnd type="none" w="med" len="med"/>
                    </a:lnL>
                    <a:solidFill>
                      <a:schemeClr val="accent1"/>
                    </a:solidFill>
                  </a:tcPr>
                </a:tc>
                <a:extLst>
                  <a:ext uri="{0D108BD9-81ED-4DB2-BD59-A6C34878D82A}">
                    <a16:rowId xmlns:a16="http://schemas.microsoft.com/office/drawing/2014/main" val="10000"/>
                  </a:ext>
                </a:extLst>
              </a:tr>
              <a:tr h="370840">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rgbClr val="FFFFFF"/>
                          </a:solidFill>
                          <a:effectLst/>
                          <a:latin typeface="Calibri"/>
                          <a:cs typeface="Calibri"/>
                        </a:rPr>
                        <a:t>1.4301 (304)</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Austenítico</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210</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520</a:t>
                      </a:r>
                    </a:p>
                  </a:txBody>
                  <a:tcPr anchor="ctr" horzOverflow="overflow">
                    <a:lnL w="38100" cap="flat" cmpd="sng" algn="ctr">
                      <a:solidFill>
                        <a:schemeClr val="bg1"/>
                      </a:solidFill>
                      <a:prstDash val="solid"/>
                      <a:round/>
                      <a:headEnd type="none" w="med" len="med"/>
                      <a:tailEnd type="none" w="med" len="med"/>
                    </a:lnL>
                    <a:solidFill>
                      <a:srgbClr val="CCDBE4"/>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200000</a:t>
                      </a:r>
                    </a:p>
                  </a:txBody>
                  <a:tcPr anchor="ctr" horzOverflow="overflow">
                    <a:lnR w="38100" cap="flat" cmpd="sng" algn="ctr">
                      <a:solidFill>
                        <a:schemeClr val="bg1"/>
                      </a:solidFill>
                      <a:prstDash val="solid"/>
                      <a:round/>
                      <a:headEnd type="none" w="med" len="med"/>
                      <a:tailEnd type="none" w="med" len="med"/>
                    </a:lnR>
                    <a:solidFill>
                      <a:srgbClr val="CCDBE4"/>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45</a:t>
                      </a:r>
                    </a:p>
                  </a:txBody>
                  <a:tcPr anchor="ctr" horzOverflow="overflow">
                    <a:lnL w="38100" cap="flat" cmpd="sng" algn="ctr">
                      <a:solidFill>
                        <a:schemeClr val="bg1"/>
                      </a:solidFill>
                      <a:prstDash val="solid"/>
                      <a:round/>
                      <a:headEnd type="none" w="med" len="med"/>
                      <a:tailEnd type="none" w="med" len="med"/>
                    </a:lnL>
                    <a:solidFill>
                      <a:srgbClr val="E7EEF2"/>
                    </a:solidFill>
                  </a:tcPr>
                </a:tc>
                <a:extLst>
                  <a:ext uri="{0D108BD9-81ED-4DB2-BD59-A6C34878D82A}">
                    <a16:rowId xmlns:a16="http://schemas.microsoft.com/office/drawing/2014/main" val="10001"/>
                  </a:ext>
                </a:extLst>
              </a:tr>
              <a:tr h="370840">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rgbClr val="FFFFFF"/>
                          </a:solidFill>
                          <a:effectLst/>
                          <a:latin typeface="Calibri"/>
                          <a:cs typeface="Calibri"/>
                        </a:rPr>
                        <a:t>1.4401 (316)</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mn-lt"/>
                          <a:cs typeface="Calibri"/>
                        </a:rPr>
                        <a:t>Austenítico</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220</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520</a:t>
                      </a:r>
                    </a:p>
                  </a:txBody>
                  <a:tcPr anchor="ctr" horzOverflow="overflow">
                    <a:lnL w="38100" cap="flat" cmpd="sng" algn="ctr">
                      <a:solidFill>
                        <a:schemeClr val="bg1"/>
                      </a:solidFill>
                      <a:prstDash val="solid"/>
                      <a:round/>
                      <a:headEnd type="none" w="med" len="med"/>
                      <a:tailEnd type="none" w="med" len="med"/>
                    </a:lnL>
                    <a:solidFill>
                      <a:srgbClr val="CCDBE4"/>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200000</a:t>
                      </a:r>
                    </a:p>
                  </a:txBody>
                  <a:tcPr anchor="ctr" horzOverflow="overflow">
                    <a:lnR w="38100" cap="flat" cmpd="sng" algn="ctr">
                      <a:solidFill>
                        <a:schemeClr val="bg1"/>
                      </a:solidFill>
                      <a:prstDash val="solid"/>
                      <a:round/>
                      <a:headEnd type="none" w="med" len="med"/>
                      <a:tailEnd type="none" w="med" len="med"/>
                    </a:lnR>
                    <a:solidFill>
                      <a:srgbClr val="CCDBE4"/>
                    </a:solidFill>
                  </a:tcPr>
                </a:tc>
                <a:tc>
                  <a:txBody>
                    <a:bodyPr/>
                    <a:lstStyle>
                      <a:defPPr>
                        <a:defRPr lang="fr-FR"/>
                      </a:defPPr>
                      <a:lvl1pPr marL="0" algn="l" defTabSz="914400" rtl="0" eaLnBrk="1" latinLnBrk="0" hangingPunct="1">
                        <a:defRPr sz="1800" kern="1200">
                          <a:solidFill>
                            <a:schemeClr val="tx1"/>
                          </a:solidFill>
                          <a:latin typeface="Univers"/>
                        </a:defRPr>
                      </a:lvl1pPr>
                      <a:lvl2pPr marL="457200" algn="l" defTabSz="914400" rtl="0" eaLnBrk="1" latinLnBrk="0" hangingPunct="1">
                        <a:defRPr sz="1800" kern="1200">
                          <a:solidFill>
                            <a:schemeClr val="tx1"/>
                          </a:solidFill>
                          <a:latin typeface="Univers"/>
                        </a:defRPr>
                      </a:lvl2pPr>
                      <a:lvl3pPr marL="914400" algn="l" defTabSz="914400" rtl="0" eaLnBrk="1" latinLnBrk="0" hangingPunct="1">
                        <a:defRPr sz="1800" kern="1200">
                          <a:solidFill>
                            <a:schemeClr val="tx1"/>
                          </a:solidFill>
                          <a:latin typeface="Univers"/>
                        </a:defRPr>
                      </a:lvl3pPr>
                      <a:lvl4pPr marL="1371600" algn="l" defTabSz="914400" rtl="0" eaLnBrk="1" latinLnBrk="0" hangingPunct="1">
                        <a:defRPr sz="1800" kern="1200">
                          <a:solidFill>
                            <a:schemeClr val="tx1"/>
                          </a:solidFill>
                          <a:latin typeface="Univers"/>
                        </a:defRPr>
                      </a:lvl4pPr>
                      <a:lvl5pPr marL="1828800" algn="l" defTabSz="914400" rtl="0" eaLnBrk="1" latinLnBrk="0" hangingPunct="1">
                        <a:defRPr sz="1800" kern="1200">
                          <a:solidFill>
                            <a:schemeClr val="tx1"/>
                          </a:solidFill>
                          <a:latin typeface="Univers"/>
                        </a:defRPr>
                      </a:lvl5pPr>
                      <a:lvl6pPr marL="2286000" algn="l" defTabSz="914400" rtl="0" eaLnBrk="1" latinLnBrk="0" hangingPunct="1">
                        <a:defRPr sz="1800" kern="1200">
                          <a:solidFill>
                            <a:schemeClr val="tx1"/>
                          </a:solidFill>
                          <a:latin typeface="Univers"/>
                        </a:defRPr>
                      </a:lvl6pPr>
                      <a:lvl7pPr marL="2743200" algn="l" defTabSz="914400" rtl="0" eaLnBrk="1" latinLnBrk="0" hangingPunct="1">
                        <a:defRPr sz="1800" kern="1200">
                          <a:solidFill>
                            <a:schemeClr val="tx1"/>
                          </a:solidFill>
                          <a:latin typeface="Univers"/>
                        </a:defRPr>
                      </a:lvl7pPr>
                      <a:lvl8pPr marL="3200400" algn="l" defTabSz="914400" rtl="0" eaLnBrk="1" latinLnBrk="0" hangingPunct="1">
                        <a:defRPr sz="1800" kern="1200">
                          <a:solidFill>
                            <a:schemeClr val="tx1"/>
                          </a:solidFill>
                          <a:latin typeface="Univers"/>
                        </a:defRPr>
                      </a:lvl8pPr>
                      <a:lvl9pPr marL="3657600" algn="l" defTabSz="914400" rtl="0" eaLnBrk="1" latinLnBrk="0" hangingPunct="1">
                        <a:defRPr sz="1800" kern="1200">
                          <a:solidFill>
                            <a:schemeClr val="tx1"/>
                          </a:solidFill>
                          <a:latin typeface="Univers"/>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40</a:t>
                      </a:r>
                    </a:p>
                  </a:txBody>
                  <a:tcPr anchor="ctr" horzOverflow="overflow">
                    <a:lnL w="38100" cap="flat" cmpd="sng" algn="ctr">
                      <a:solidFill>
                        <a:schemeClr val="bg1"/>
                      </a:solidFill>
                      <a:prstDash val="solid"/>
                      <a:round/>
                      <a:headEnd type="none" w="med" len="med"/>
                      <a:tailEnd type="none" w="med" len="med"/>
                    </a:lnL>
                    <a:solidFill>
                      <a:srgbClr val="E7EEF2"/>
                    </a:solidFill>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rgbClr val="FFFFFF"/>
                          </a:solidFill>
                          <a:effectLst/>
                          <a:latin typeface="Calibri"/>
                          <a:cs typeface="Calibri"/>
                        </a:rPr>
                        <a:t>1.4062</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Dúplex</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450</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650</a:t>
                      </a:r>
                    </a:p>
                  </a:txBody>
                  <a:tcPr anchor="ctr" horzOverflow="overflow">
                    <a:lnL w="38100" cap="flat" cmpd="sng" algn="ctr">
                      <a:solidFill>
                        <a:schemeClr val="bg1"/>
                      </a:solidFill>
                      <a:prstDash val="solid"/>
                      <a:round/>
                      <a:headEnd type="none" w="med" len="med"/>
                      <a:tailEnd type="none" w="med" len="med"/>
                    </a:lnL>
                    <a:solidFill>
                      <a:srgbClr val="CCDB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200000</a:t>
                      </a:r>
                    </a:p>
                  </a:txBody>
                  <a:tcPr anchor="ctr" horzOverflow="overflow">
                    <a:lnR w="38100" cap="flat" cmpd="sng" algn="ctr">
                      <a:solidFill>
                        <a:schemeClr val="bg1"/>
                      </a:solidFill>
                      <a:prstDash val="solid"/>
                      <a:round/>
                      <a:headEnd type="none" w="med" len="med"/>
                      <a:tailEnd type="none" w="med" len="med"/>
                    </a:lnR>
                    <a:solidFill>
                      <a:srgbClr val="CCDB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1600" b="1" i="0" u="none" strike="noStrike" cap="none" normalizeH="0" baseline="0" noProof="0" dirty="0">
                        <a:ln>
                          <a:noFill/>
                        </a:ln>
                        <a:solidFill>
                          <a:schemeClr val="tx1"/>
                        </a:solidFill>
                        <a:effectLst/>
                        <a:latin typeface="Calibri"/>
                        <a:cs typeface="Calibri"/>
                      </a:endParaRPr>
                    </a:p>
                  </a:txBody>
                  <a:tcPr anchor="ctr" horzOverflow="overflow">
                    <a:lnL w="38100" cap="flat" cmpd="sng" algn="ctr">
                      <a:solidFill>
                        <a:schemeClr val="bg1"/>
                      </a:solid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r h="370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rgbClr val="FFFFFF"/>
                          </a:solidFill>
                          <a:effectLst/>
                          <a:latin typeface="Calibri"/>
                          <a:cs typeface="Calibri"/>
                        </a:rPr>
                        <a:t>1.4462</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Dúplex</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460</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640</a:t>
                      </a:r>
                    </a:p>
                  </a:txBody>
                  <a:tcPr anchor="ctr" horzOverflow="overflow">
                    <a:lnL w="38100" cap="flat" cmpd="sng" algn="ctr">
                      <a:solidFill>
                        <a:schemeClr val="bg1"/>
                      </a:solidFill>
                      <a:prstDash val="solid"/>
                      <a:round/>
                      <a:headEnd type="none" w="med" len="med"/>
                      <a:tailEnd type="none" w="med" len="med"/>
                    </a:lnL>
                    <a:solidFill>
                      <a:srgbClr val="CCDB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200000</a:t>
                      </a:r>
                    </a:p>
                  </a:txBody>
                  <a:tcPr anchor="ctr" horzOverflow="overflow">
                    <a:lnR w="38100" cap="flat" cmpd="sng" algn="ctr">
                      <a:solidFill>
                        <a:schemeClr val="bg1"/>
                      </a:solidFill>
                      <a:prstDash val="solid"/>
                      <a:round/>
                      <a:headEnd type="none" w="med" len="med"/>
                      <a:tailEnd type="none" w="med" len="med"/>
                    </a:lnR>
                    <a:solidFill>
                      <a:srgbClr val="CCDB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1600" b="1" i="0" u="none" strike="noStrike" cap="none" normalizeH="0" baseline="0" noProof="0" dirty="0">
                        <a:ln>
                          <a:noFill/>
                        </a:ln>
                        <a:solidFill>
                          <a:schemeClr val="tx1"/>
                        </a:solidFill>
                        <a:effectLst/>
                        <a:latin typeface="Calibri"/>
                        <a:cs typeface="Calibri"/>
                      </a:endParaRPr>
                    </a:p>
                  </a:txBody>
                  <a:tcPr anchor="ctr" horzOverflow="overflow">
                    <a:lnL w="38100" cap="flat" cmpd="sng" algn="ctr">
                      <a:solidFill>
                        <a:schemeClr val="bg1"/>
                      </a:solidFill>
                      <a:prstDash val="solid"/>
                      <a:round/>
                      <a:headEnd type="none" w="med" len="med"/>
                      <a:tailEnd type="none" w="med" len="med"/>
                    </a:lnL>
                    <a:solidFill>
                      <a:schemeClr val="bg1"/>
                    </a:solidFill>
                  </a:tcPr>
                </a:tc>
                <a:extLst>
                  <a:ext uri="{0D108BD9-81ED-4DB2-BD59-A6C34878D82A}">
                    <a16:rowId xmlns:a16="http://schemas.microsoft.com/office/drawing/2014/main" val="10004"/>
                  </a:ext>
                </a:extLst>
              </a:tr>
              <a:tr h="370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rgbClr val="FFFFFF"/>
                          </a:solidFill>
                          <a:effectLst/>
                          <a:latin typeface="Calibri"/>
                          <a:cs typeface="Calibri"/>
                        </a:rPr>
                        <a:t>1.4003</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Ferrítico</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250</a:t>
                      </a: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450</a:t>
                      </a:r>
                    </a:p>
                  </a:txBody>
                  <a:tcPr anchor="ctr" horzOverflow="overflow">
                    <a:lnL w="38100" cap="flat" cmpd="sng" algn="ctr">
                      <a:solidFill>
                        <a:schemeClr val="bg1"/>
                      </a:solidFill>
                      <a:prstDash val="solid"/>
                      <a:round/>
                      <a:headEnd type="none" w="med" len="med"/>
                      <a:tailEnd type="none" w="med" len="med"/>
                    </a:lnL>
                    <a:solidFill>
                      <a:srgbClr val="CCDB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noProof="0" dirty="0">
                          <a:ln>
                            <a:noFill/>
                          </a:ln>
                          <a:solidFill>
                            <a:schemeClr val="tx1"/>
                          </a:solidFill>
                          <a:effectLst/>
                          <a:latin typeface="Calibri"/>
                          <a:cs typeface="Calibri"/>
                        </a:rPr>
                        <a:t>220000</a:t>
                      </a:r>
                    </a:p>
                  </a:txBody>
                  <a:tcPr anchor="ctr" horzOverflow="overflow">
                    <a:lnR w="38100" cap="flat" cmpd="sng" algn="ctr">
                      <a:solidFill>
                        <a:schemeClr val="bg1"/>
                      </a:solidFill>
                      <a:prstDash val="solid"/>
                      <a:round/>
                      <a:headEnd type="none" w="med" len="med"/>
                      <a:tailEnd type="none" w="med" len="med"/>
                    </a:lnR>
                    <a:solidFill>
                      <a:srgbClr val="CCDB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1600" b="1" i="0" u="none" strike="noStrike" cap="none" normalizeH="0" baseline="0" noProof="0" dirty="0">
                        <a:ln>
                          <a:noFill/>
                        </a:ln>
                        <a:solidFill>
                          <a:schemeClr val="tx1"/>
                        </a:solidFill>
                        <a:effectLst/>
                        <a:latin typeface="Calibri"/>
                        <a:cs typeface="Calibri"/>
                      </a:endParaRPr>
                    </a:p>
                  </a:txBody>
                  <a:tcPr anchor="ctr" horzOverflow="overflow">
                    <a:lnL w="38100" cap="flat" cmpd="sng" algn="ctr">
                      <a:solidFill>
                        <a:schemeClr val="bg1"/>
                      </a:solidFill>
                      <a:prstDash val="solid"/>
                      <a:round/>
                      <a:headEnd type="none" w="med" len="med"/>
                      <a:tailEnd type="none" w="med" len="med"/>
                    </a:lnL>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21792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47040" y="213678"/>
            <a:ext cx="8229600" cy="1143000"/>
          </a:xfrm>
        </p:spPr>
        <p:txBody>
          <a:bodyPr>
            <a:normAutofit fontScale="90000"/>
          </a:bodyPr>
          <a:lstStyle/>
          <a:p>
            <a:r>
              <a:rPr lang="es-ES" altLang="en-US" dirty="0"/>
              <a:t>Endurecimiento por deformación </a:t>
            </a:r>
            <a:br>
              <a:rPr lang="es-ES" altLang="en-US" dirty="0"/>
            </a:br>
            <a:r>
              <a:rPr lang="es-ES" altLang="en-US" dirty="0"/>
              <a:t>(trabajado o laminado en frío)</a:t>
            </a:r>
          </a:p>
        </p:txBody>
      </p:sp>
      <p:sp>
        <p:nvSpPr>
          <p:cNvPr id="12291" name="Content Placeholder 3"/>
          <p:cNvSpPr>
            <a:spLocks noGrp="1"/>
          </p:cNvSpPr>
          <p:nvPr>
            <p:ph idx="1"/>
          </p:nvPr>
        </p:nvSpPr>
        <p:spPr>
          <a:xfrm>
            <a:off x="519293" y="1518920"/>
            <a:ext cx="8097132" cy="2575560"/>
          </a:xfrm>
        </p:spPr>
        <p:txBody>
          <a:bodyPr/>
          <a:lstStyle/>
          <a:p>
            <a:r>
              <a:rPr lang="es-ES" altLang="en-US" sz="3000" dirty="0"/>
              <a:t>Incremento de la resistencia por deformaciones plásticas</a:t>
            </a:r>
          </a:p>
          <a:p>
            <a:r>
              <a:rPr lang="es-ES" altLang="en-US" sz="3000" dirty="0"/>
              <a:t>Causado por el conformado en frío, durante la producción del acero o en las operaciones de conformado</a:t>
            </a:r>
            <a:endParaRPr lang="es-ES" altLang="en-US" i="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12292" name="TextBox 6"/>
          <p:cNvSpPr txBox="1">
            <a:spLocks noChangeArrowheads="1"/>
          </p:cNvSpPr>
          <p:nvPr/>
        </p:nvSpPr>
        <p:spPr bwMode="auto">
          <a:xfrm>
            <a:off x="839170" y="4191000"/>
            <a:ext cx="7488238" cy="224676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s-ES" altLang="en-US" sz="2800" b="0" i="0" u="none" strike="noStrike" kern="1200" cap="none" spc="0" normalizeH="0" baseline="0" noProof="0" dirty="0">
                <a:ln>
                  <a:noFill/>
                </a:ln>
                <a:solidFill>
                  <a:srgbClr val="000000"/>
                </a:solidFill>
                <a:effectLst/>
                <a:uLnTx/>
                <a:uFillTx/>
                <a:latin typeface="Arial" charset="0"/>
                <a:ea typeface="+mn-ea"/>
                <a:cs typeface="+mn-cs"/>
              </a:rPr>
              <a:t>Durante la fabricación de una sección tubular rectangular, la </a:t>
            </a:r>
            <a:r>
              <a:rPr kumimoji="0" lang="es-ES" sz="2800" b="0" i="0" u="none" strike="noStrike" kern="1200" cap="none" spc="0" normalizeH="0" baseline="0" noProof="0" dirty="0">
                <a:ln>
                  <a:noFill/>
                </a:ln>
                <a:solidFill>
                  <a:srgbClr val="000000"/>
                </a:solidFill>
                <a:effectLst/>
                <a:uLnTx/>
                <a:uFillTx/>
                <a:latin typeface="Arial" charset="0"/>
                <a:ea typeface="+mn-ea"/>
                <a:cs typeface="+mn-cs"/>
              </a:rPr>
              <a:t>tensión correspondiente a una deformación remanente de</a:t>
            </a:r>
            <a:r>
              <a:rPr kumimoji="0" lang="es-ES" altLang="en-US" sz="2800" b="0" i="0" u="none" strike="noStrike" kern="1200" cap="none" spc="0" normalizeH="0" baseline="0" noProof="0" dirty="0">
                <a:ln>
                  <a:noFill/>
                </a:ln>
                <a:solidFill>
                  <a:srgbClr val="000000"/>
                </a:solidFill>
                <a:effectLst/>
                <a:uLnTx/>
                <a:uFillTx/>
                <a:latin typeface="Arial" charset="0"/>
                <a:ea typeface="+mn-ea"/>
                <a:cs typeface="+mn-cs"/>
              </a:rPr>
              <a:t> 0.2% aumenta alrededor de un 50% en las regiones conformadas de las esquinas!</a:t>
            </a:r>
          </a:p>
        </p:txBody>
      </p:sp>
    </p:spTree>
    <p:extLst>
      <p:ext uri="{BB962C8B-B14F-4D97-AF65-F5344CB8AC3E}">
        <p14:creationId xmlns:p14="http://schemas.microsoft.com/office/powerpoint/2010/main" val="40501837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fontScale="90000"/>
          </a:bodyPr>
          <a:lstStyle/>
          <a:p>
            <a:r>
              <a:rPr lang="es-ES" altLang="en-US" dirty="0"/>
              <a:t>Endurecimiento por deformación </a:t>
            </a:r>
            <a:br>
              <a:rPr lang="es-ES" altLang="en-US" dirty="0"/>
            </a:br>
            <a:r>
              <a:rPr lang="es-ES" altLang="en-US" dirty="0"/>
              <a:t>(trabajado o laminado en frío)</a:t>
            </a:r>
            <a:endParaRPr lang="es-ES" dirty="0"/>
          </a:p>
        </p:txBody>
      </p:sp>
      <p:sp>
        <p:nvSpPr>
          <p:cNvPr id="115715" name="Text Box 3"/>
          <p:cNvSpPr txBox="1">
            <a:spLocks noChangeArrowheads="1"/>
          </p:cNvSpPr>
          <p:nvPr/>
        </p:nvSpPr>
        <p:spPr bwMode="auto">
          <a:xfrm>
            <a:off x="1709738" y="1397000"/>
            <a:ext cx="7197725" cy="369332"/>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s-ES" sz="1800" b="1" i="0" u="none" strike="noStrike" kern="1200" cap="none" spc="0" normalizeH="0" baseline="0" noProof="0" dirty="0">
                <a:ln>
                  <a:noFill/>
                </a:ln>
                <a:solidFill>
                  <a:prstClr val="black"/>
                </a:solidFill>
                <a:effectLst/>
                <a:uLnTx/>
                <a:uFillTx/>
                <a:latin typeface="Univers" charset="0"/>
                <a:ea typeface="+mn-ea"/>
                <a:cs typeface="+mn-cs"/>
              </a:rPr>
              <a:t> Aumento de resistencia durante el conformado</a:t>
            </a:r>
          </a:p>
        </p:txBody>
      </p:sp>
      <p:grpSp>
        <p:nvGrpSpPr>
          <p:cNvPr id="9" name="8 Grupo"/>
          <p:cNvGrpSpPr/>
          <p:nvPr/>
        </p:nvGrpSpPr>
        <p:grpSpPr>
          <a:xfrm>
            <a:off x="913731" y="2069432"/>
            <a:ext cx="7289800" cy="4254500"/>
            <a:chOff x="913731" y="2069432"/>
            <a:chExt cx="7289800" cy="4254500"/>
          </a:xfrm>
        </p:grpSpPr>
        <p:grpSp>
          <p:nvGrpSpPr>
            <p:cNvPr id="2" name="Group 4"/>
            <p:cNvGrpSpPr>
              <a:grpSpLocks/>
            </p:cNvGrpSpPr>
            <p:nvPr/>
          </p:nvGrpSpPr>
          <p:grpSpPr bwMode="auto">
            <a:xfrm>
              <a:off x="913731" y="2069432"/>
              <a:ext cx="7289800" cy="4254500"/>
              <a:chOff x="992" y="1328"/>
              <a:chExt cx="4592" cy="2680"/>
            </a:xfrm>
          </p:grpSpPr>
          <p:sp>
            <p:nvSpPr>
              <p:cNvPr id="911365" name="Rectangle 5"/>
              <p:cNvSpPr>
                <a:spLocks noChangeArrowheads="1"/>
              </p:cNvSpPr>
              <p:nvPr/>
            </p:nvSpPr>
            <p:spPr bwMode="auto">
              <a:xfrm>
                <a:off x="992" y="1328"/>
                <a:ext cx="4592" cy="2680"/>
              </a:xfrm>
              <a:prstGeom prst="rect">
                <a:avLst/>
              </a:prstGeom>
              <a:noFill/>
              <a:ln w="38100">
                <a:solidFill>
                  <a:schemeClr val="accent1"/>
                </a:solid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3" name="Group 6"/>
              <p:cNvGrpSpPr>
                <a:grpSpLocks/>
              </p:cNvGrpSpPr>
              <p:nvPr/>
            </p:nvGrpSpPr>
            <p:grpSpPr bwMode="auto">
              <a:xfrm>
                <a:off x="1014" y="1536"/>
                <a:ext cx="2664" cy="2376"/>
                <a:chOff x="1824" y="480"/>
                <a:chExt cx="2016" cy="1872"/>
              </a:xfrm>
            </p:grpSpPr>
            <p:pic>
              <p:nvPicPr>
                <p:cNvPr id="115743" name="Picture 7" descr="ed"/>
                <p:cNvPicPr>
                  <a:picLocks noChangeAspect="1" noChangeArrowheads="1"/>
                </p:cNvPicPr>
                <p:nvPr/>
              </p:nvPicPr>
              <p:blipFill>
                <a:blip r:embed="rId3">
                  <a:lum bright="24000" contrast="30000"/>
                  <a:extLst>
                    <a:ext uri="{28A0092B-C50C-407E-A947-70E740481C1C}">
                      <a14:useLocalDpi xmlns:a14="http://schemas.microsoft.com/office/drawing/2010/main" val="0"/>
                    </a:ext>
                  </a:extLst>
                </a:blip>
                <a:srcRect/>
                <a:stretch>
                  <a:fillRect/>
                </a:stretch>
              </p:blipFill>
              <p:spPr bwMode="auto">
                <a:xfrm>
                  <a:off x="2478" y="1728"/>
                  <a:ext cx="681" cy="624"/>
                </a:xfrm>
                <a:prstGeom prst="rect">
                  <a:avLst/>
                </a:prstGeom>
                <a:solidFill>
                  <a:schemeClr val="tx1"/>
                </a:solidFill>
                <a:ln w="9525">
                  <a:noFill/>
                  <a:miter lim="800000"/>
                  <a:headEnd/>
                  <a:tailEnd/>
                </a:ln>
              </p:spPr>
            </p:pic>
            <p:pic>
              <p:nvPicPr>
                <p:cNvPr id="115744" name="Picture 8" descr="ed1"/>
                <p:cNvPicPr>
                  <a:picLocks noChangeAspect="1" noChangeArrowheads="1"/>
                </p:cNvPicPr>
                <p:nvPr/>
              </p:nvPicPr>
              <p:blipFill>
                <a:blip r:embed="rId4">
                  <a:lum bright="18000" contrast="30000"/>
                  <a:extLst>
                    <a:ext uri="{28A0092B-C50C-407E-A947-70E740481C1C}">
                      <a14:useLocalDpi xmlns:a14="http://schemas.microsoft.com/office/drawing/2010/main" val="0"/>
                    </a:ext>
                  </a:extLst>
                </a:blip>
                <a:srcRect/>
                <a:stretch>
                  <a:fillRect/>
                </a:stretch>
              </p:blipFill>
              <p:spPr bwMode="auto">
                <a:xfrm>
                  <a:off x="1824" y="1159"/>
                  <a:ext cx="681" cy="632"/>
                </a:xfrm>
                <a:prstGeom prst="rect">
                  <a:avLst/>
                </a:prstGeom>
                <a:noFill/>
                <a:ln w="9525">
                  <a:noFill/>
                  <a:miter lim="800000"/>
                  <a:headEnd/>
                  <a:tailEnd/>
                </a:ln>
              </p:spPr>
            </p:pic>
            <p:pic>
              <p:nvPicPr>
                <p:cNvPr id="115745" name="Picture 9" descr="ed2"/>
                <p:cNvPicPr>
                  <a:picLocks noChangeAspect="1" noChangeArrowheads="1"/>
                </p:cNvPicPr>
                <p:nvPr/>
              </p:nvPicPr>
              <p:blipFill>
                <a:blip r:embed="rId5">
                  <a:lum bright="18000" contrast="12000"/>
                  <a:extLst>
                    <a:ext uri="{28A0092B-C50C-407E-A947-70E740481C1C}">
                      <a14:useLocalDpi xmlns:a14="http://schemas.microsoft.com/office/drawing/2010/main" val="0"/>
                    </a:ext>
                  </a:extLst>
                </a:blip>
                <a:srcRect/>
                <a:stretch>
                  <a:fillRect/>
                </a:stretch>
              </p:blipFill>
              <p:spPr bwMode="auto">
                <a:xfrm>
                  <a:off x="2478" y="480"/>
                  <a:ext cx="734" cy="709"/>
                </a:xfrm>
                <a:prstGeom prst="rect">
                  <a:avLst/>
                </a:prstGeom>
                <a:noFill/>
                <a:ln w="9525">
                  <a:noFill/>
                  <a:miter lim="800000"/>
                  <a:headEnd/>
                  <a:tailEnd/>
                </a:ln>
              </p:spPr>
            </p:pic>
            <p:pic>
              <p:nvPicPr>
                <p:cNvPr id="115746" name="Picture 10" descr="ed3"/>
                <p:cNvPicPr>
                  <a:picLocks noChangeAspect="1" noChangeArrowheads="1"/>
                </p:cNvPicPr>
                <p:nvPr/>
              </p:nvPicPr>
              <p:blipFill>
                <a:blip r:embed="rId6">
                  <a:lum bright="18000" contrast="18000"/>
                  <a:extLst>
                    <a:ext uri="{28A0092B-C50C-407E-A947-70E740481C1C}">
                      <a14:useLocalDpi xmlns:a14="http://schemas.microsoft.com/office/drawing/2010/main" val="0"/>
                    </a:ext>
                  </a:extLst>
                </a:blip>
                <a:srcRect/>
                <a:stretch>
                  <a:fillRect/>
                </a:stretch>
              </p:blipFill>
              <p:spPr bwMode="auto">
                <a:xfrm>
                  <a:off x="3159" y="1159"/>
                  <a:ext cx="681" cy="678"/>
                </a:xfrm>
                <a:prstGeom prst="rect">
                  <a:avLst/>
                </a:prstGeom>
                <a:noFill/>
                <a:ln w="9525">
                  <a:noFill/>
                  <a:miter lim="800000"/>
                  <a:headEnd/>
                  <a:tailEnd/>
                </a:ln>
              </p:spPr>
            </p:pic>
            <p:sp>
              <p:nvSpPr>
                <p:cNvPr id="115747" name="Text Box 11"/>
                <p:cNvSpPr txBox="1">
                  <a:spLocks noChangeArrowheads="1"/>
                </p:cNvSpPr>
                <p:nvPr/>
              </p:nvSpPr>
              <p:spPr bwMode="auto">
                <a:xfrm>
                  <a:off x="2627" y="1536"/>
                  <a:ext cx="397" cy="137"/>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200" b="0" i="0" u="none" strike="noStrike" kern="1200" cap="none" spc="0" normalizeH="0" baseline="0" noProof="0" dirty="0">
                      <a:ln>
                        <a:noFill/>
                      </a:ln>
                      <a:solidFill>
                        <a:srgbClr val="333399"/>
                      </a:solidFill>
                      <a:effectLst/>
                      <a:uLnTx/>
                      <a:uFillTx/>
                      <a:latin typeface="Calibri"/>
                      <a:ea typeface="+mn-ea"/>
                      <a:cs typeface="+mn-cs"/>
                    </a:rPr>
                    <a:t>soldadura</a:t>
                  </a:r>
                </a:p>
              </p:txBody>
            </p:sp>
            <p:sp>
              <p:nvSpPr>
                <p:cNvPr id="911372" name="Line 12"/>
                <p:cNvSpPr>
                  <a:spLocks noChangeShapeType="1"/>
                </p:cNvSpPr>
                <p:nvPr/>
              </p:nvSpPr>
              <p:spPr bwMode="auto">
                <a:xfrm>
                  <a:off x="2819" y="1713"/>
                  <a:ext cx="0" cy="13"/>
                </a:xfrm>
                <a:prstGeom prst="line">
                  <a:avLst/>
                </a:prstGeom>
                <a:noFill/>
                <a:ln w="9525">
                  <a:solidFill>
                    <a:srgbClr val="333399"/>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373" name="Line 13"/>
                <p:cNvSpPr>
                  <a:spLocks noChangeShapeType="1"/>
                </p:cNvSpPr>
                <p:nvPr/>
              </p:nvSpPr>
              <p:spPr bwMode="auto">
                <a:xfrm>
                  <a:off x="2845" y="1713"/>
                  <a:ext cx="0" cy="13"/>
                </a:xfrm>
                <a:prstGeom prst="line">
                  <a:avLst/>
                </a:prstGeom>
                <a:noFill/>
                <a:ln w="9525">
                  <a:solidFill>
                    <a:srgbClr val="333399"/>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374" name="Line 14"/>
                <p:cNvSpPr>
                  <a:spLocks noChangeShapeType="1"/>
                </p:cNvSpPr>
                <p:nvPr/>
              </p:nvSpPr>
              <p:spPr bwMode="auto">
                <a:xfrm flipV="1">
                  <a:off x="2628" y="1212"/>
                  <a:ext cx="419" cy="1"/>
                </a:xfrm>
                <a:prstGeom prst="line">
                  <a:avLst/>
                </a:pr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375" name="Line 15"/>
                <p:cNvSpPr>
                  <a:spLocks noChangeShapeType="1"/>
                </p:cNvSpPr>
                <p:nvPr/>
              </p:nvSpPr>
              <p:spPr bwMode="auto">
                <a:xfrm>
                  <a:off x="2615" y="1728"/>
                  <a:ext cx="432" cy="0"/>
                </a:xfrm>
                <a:prstGeom prst="line">
                  <a:avLst/>
                </a:pr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376" name="Line 16"/>
                <p:cNvSpPr>
                  <a:spLocks noChangeShapeType="1"/>
                </p:cNvSpPr>
                <p:nvPr/>
              </p:nvSpPr>
              <p:spPr bwMode="auto">
                <a:xfrm rot="-5400000">
                  <a:off x="2856" y="1469"/>
                  <a:ext cx="448" cy="1"/>
                </a:xfrm>
                <a:prstGeom prst="line">
                  <a:avLst/>
                </a:pr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377" name="Line 17"/>
                <p:cNvSpPr>
                  <a:spLocks noChangeShapeType="1"/>
                </p:cNvSpPr>
                <p:nvPr/>
              </p:nvSpPr>
              <p:spPr bwMode="auto">
                <a:xfrm>
                  <a:off x="2628" y="1226"/>
                  <a:ext cx="419" cy="0"/>
                </a:xfrm>
                <a:prstGeom prst="line">
                  <a:avLst/>
                </a:pr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 name="Group 18"/>
                <p:cNvGrpSpPr>
                  <a:grpSpLocks/>
                </p:cNvGrpSpPr>
                <p:nvPr/>
              </p:nvGrpSpPr>
              <p:grpSpPr bwMode="auto">
                <a:xfrm rot="5400000">
                  <a:off x="3051" y="1213"/>
                  <a:ext cx="31" cy="29"/>
                  <a:chOff x="1326" y="1982"/>
                  <a:chExt cx="444" cy="453"/>
                </a:xfrm>
              </p:grpSpPr>
              <p:sp>
                <p:nvSpPr>
                  <p:cNvPr id="911379" name="Arc 19"/>
                  <p:cNvSpPr>
                    <a:spLocks/>
                  </p:cNvSpPr>
                  <p:nvPr/>
                </p:nvSpPr>
                <p:spPr bwMode="auto">
                  <a:xfrm flipH="1">
                    <a:off x="1506" y="2183"/>
                    <a:ext cx="248" cy="26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380" name="Arc 20"/>
                  <p:cNvSpPr>
                    <a:spLocks/>
                  </p:cNvSpPr>
                  <p:nvPr/>
                </p:nvSpPr>
                <p:spPr bwMode="auto">
                  <a:xfrm flipH="1">
                    <a:off x="1325" y="1982"/>
                    <a:ext cx="440" cy="44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5" name="Group 21"/>
                <p:cNvGrpSpPr>
                  <a:grpSpLocks/>
                </p:cNvGrpSpPr>
                <p:nvPr/>
              </p:nvGrpSpPr>
              <p:grpSpPr bwMode="auto">
                <a:xfrm rot="-5400000">
                  <a:off x="2582" y="1698"/>
                  <a:ext cx="31" cy="29"/>
                  <a:chOff x="1326" y="1982"/>
                  <a:chExt cx="444" cy="453"/>
                </a:xfrm>
              </p:grpSpPr>
              <p:sp>
                <p:nvSpPr>
                  <p:cNvPr id="911382" name="Arc 22"/>
                  <p:cNvSpPr>
                    <a:spLocks/>
                  </p:cNvSpPr>
                  <p:nvPr/>
                </p:nvSpPr>
                <p:spPr bwMode="auto">
                  <a:xfrm flipH="1">
                    <a:off x="1518" y="2172"/>
                    <a:ext cx="248" cy="26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383" name="Arc 23"/>
                  <p:cNvSpPr>
                    <a:spLocks/>
                  </p:cNvSpPr>
                  <p:nvPr/>
                </p:nvSpPr>
                <p:spPr bwMode="auto">
                  <a:xfrm flipH="1">
                    <a:off x="1326" y="1982"/>
                    <a:ext cx="440" cy="44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911384" name="Line 24"/>
                <p:cNvSpPr>
                  <a:spLocks noChangeShapeType="1"/>
                </p:cNvSpPr>
                <p:nvPr/>
              </p:nvSpPr>
              <p:spPr bwMode="auto">
                <a:xfrm>
                  <a:off x="2615" y="1713"/>
                  <a:ext cx="432" cy="1"/>
                </a:xfrm>
                <a:prstGeom prst="line">
                  <a:avLst/>
                </a:pr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6" name="Group 25"/>
                <p:cNvGrpSpPr>
                  <a:grpSpLocks/>
                </p:cNvGrpSpPr>
                <p:nvPr/>
              </p:nvGrpSpPr>
              <p:grpSpPr bwMode="auto">
                <a:xfrm rot="10800000">
                  <a:off x="3051" y="1697"/>
                  <a:ext cx="30" cy="31"/>
                  <a:chOff x="1326" y="1982"/>
                  <a:chExt cx="444" cy="453"/>
                </a:xfrm>
              </p:grpSpPr>
              <p:sp>
                <p:nvSpPr>
                  <p:cNvPr id="911386" name="Arc 26"/>
                  <p:cNvSpPr>
                    <a:spLocks/>
                  </p:cNvSpPr>
                  <p:nvPr/>
                </p:nvSpPr>
                <p:spPr bwMode="auto">
                  <a:xfrm flipH="1">
                    <a:off x="1539" y="2178"/>
                    <a:ext cx="258" cy="25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387" name="Arc 27"/>
                  <p:cNvSpPr>
                    <a:spLocks/>
                  </p:cNvSpPr>
                  <p:nvPr/>
                </p:nvSpPr>
                <p:spPr bwMode="auto">
                  <a:xfrm flipH="1">
                    <a:off x="1326" y="1982"/>
                    <a:ext cx="448" cy="44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911388" name="Line 28"/>
                <p:cNvSpPr>
                  <a:spLocks noChangeShapeType="1"/>
                </p:cNvSpPr>
                <p:nvPr/>
              </p:nvSpPr>
              <p:spPr bwMode="auto">
                <a:xfrm rot="-5400000">
                  <a:off x="2842" y="1468"/>
                  <a:ext cx="448" cy="2"/>
                </a:xfrm>
                <a:prstGeom prst="line">
                  <a:avLst/>
                </a:pr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389" name="Arc 29"/>
                <p:cNvSpPr>
                  <a:spLocks/>
                </p:cNvSpPr>
                <p:nvPr/>
              </p:nvSpPr>
              <p:spPr bwMode="auto">
                <a:xfrm rot="-5400000">
                  <a:off x="2596" y="1226"/>
                  <a:ext cx="31" cy="3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390" name="Arc 30"/>
                <p:cNvSpPr>
                  <a:spLocks/>
                </p:cNvSpPr>
                <p:nvPr/>
              </p:nvSpPr>
              <p:spPr bwMode="auto">
                <a:xfrm rot="-5400000">
                  <a:off x="2583" y="1213"/>
                  <a:ext cx="44" cy="4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391" name="Line 31"/>
                <p:cNvSpPr>
                  <a:spLocks noChangeShapeType="1"/>
                </p:cNvSpPr>
                <p:nvPr/>
              </p:nvSpPr>
              <p:spPr bwMode="auto">
                <a:xfrm rot="-5400000">
                  <a:off x="2365" y="1475"/>
                  <a:ext cx="436" cy="0"/>
                </a:xfrm>
                <a:prstGeom prst="line">
                  <a:avLst/>
                </a:pr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392" name="Line 32"/>
                <p:cNvSpPr>
                  <a:spLocks noChangeShapeType="1"/>
                </p:cNvSpPr>
                <p:nvPr/>
              </p:nvSpPr>
              <p:spPr bwMode="auto">
                <a:xfrm rot="-5400000">
                  <a:off x="2378" y="1475"/>
                  <a:ext cx="436" cy="1"/>
                </a:xfrm>
                <a:prstGeom prst="line">
                  <a:avLst/>
                </a:prstGeom>
                <a:noFill/>
                <a:ln w="3175">
                  <a:solidFill>
                    <a:srgbClr val="666699"/>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7" name="Group 33"/>
              <p:cNvGrpSpPr>
                <a:grpSpLocks/>
              </p:cNvGrpSpPr>
              <p:nvPr/>
            </p:nvGrpSpPr>
            <p:grpSpPr bwMode="auto">
              <a:xfrm>
                <a:off x="3751" y="1974"/>
                <a:ext cx="1770" cy="1746"/>
                <a:chOff x="850" y="1224"/>
                <a:chExt cx="3136" cy="3124"/>
              </a:xfrm>
            </p:grpSpPr>
            <p:pic>
              <p:nvPicPr>
                <p:cNvPr id="115726" name="Picture 34"/>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850" y="1224"/>
                  <a:ext cx="3136" cy="3124"/>
                </a:xfrm>
                <a:prstGeom prst="rect">
                  <a:avLst/>
                </a:prstGeom>
                <a:noFill/>
                <a:ln w="9525">
                  <a:noFill/>
                  <a:miter lim="800000"/>
                  <a:headEnd/>
                  <a:tailEnd/>
                </a:ln>
              </p:spPr>
            </p:pic>
            <p:sp>
              <p:nvSpPr>
                <p:cNvPr id="911395" name="Line 35"/>
                <p:cNvSpPr>
                  <a:spLocks noChangeShapeType="1"/>
                </p:cNvSpPr>
                <p:nvPr/>
              </p:nvSpPr>
              <p:spPr bwMode="auto">
                <a:xfrm rot="16200000">
                  <a:off x="958" y="2755"/>
                  <a:ext cx="1283" cy="0"/>
                </a:xfrm>
                <a:prstGeom prst="line">
                  <a:avLst/>
                </a:prstGeom>
                <a:noFill/>
                <a:ln w="15875">
                  <a:solidFill>
                    <a:srgbClr val="FF0000"/>
                  </a:solidFill>
                  <a:prstDash val="dash"/>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396" name="Line 36"/>
                <p:cNvSpPr>
                  <a:spLocks noChangeShapeType="1"/>
                </p:cNvSpPr>
                <p:nvPr/>
              </p:nvSpPr>
              <p:spPr bwMode="auto">
                <a:xfrm rot="16200000">
                  <a:off x="2481" y="3022"/>
                  <a:ext cx="0" cy="1256"/>
                </a:xfrm>
                <a:prstGeom prst="line">
                  <a:avLst/>
                </a:prstGeom>
                <a:noFill/>
                <a:ln w="15875">
                  <a:solidFill>
                    <a:srgbClr val="FF0000"/>
                  </a:solidFill>
                  <a:prstDash val="dash"/>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397" name="Line 37"/>
                <p:cNvSpPr>
                  <a:spLocks noChangeShapeType="1"/>
                </p:cNvSpPr>
                <p:nvPr/>
              </p:nvSpPr>
              <p:spPr bwMode="auto">
                <a:xfrm rot="16200000">
                  <a:off x="2507" y="1205"/>
                  <a:ext cx="0" cy="1322"/>
                </a:xfrm>
                <a:prstGeom prst="line">
                  <a:avLst/>
                </a:prstGeom>
                <a:noFill/>
                <a:ln w="15875">
                  <a:solidFill>
                    <a:srgbClr val="FF0000"/>
                  </a:solidFill>
                  <a:prstDash val="dash"/>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398" name="Line 38"/>
                <p:cNvSpPr>
                  <a:spLocks noChangeShapeType="1"/>
                </p:cNvSpPr>
                <p:nvPr/>
              </p:nvSpPr>
              <p:spPr bwMode="auto">
                <a:xfrm rot="16200000">
                  <a:off x="2727" y="2770"/>
                  <a:ext cx="1313" cy="0"/>
                </a:xfrm>
                <a:prstGeom prst="line">
                  <a:avLst/>
                </a:prstGeom>
                <a:noFill/>
                <a:ln w="15875">
                  <a:solidFill>
                    <a:srgbClr val="FF0000"/>
                  </a:solidFill>
                  <a:prstDash val="dash"/>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399" name="Arc 39"/>
                <p:cNvSpPr>
                  <a:spLocks/>
                </p:cNvSpPr>
                <p:nvPr/>
              </p:nvSpPr>
              <p:spPr bwMode="auto">
                <a:xfrm rot="16200000" flipH="1">
                  <a:off x="1610" y="3402"/>
                  <a:ext cx="224" cy="23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5875">
                  <a:solidFill>
                    <a:srgbClr val="FF0000"/>
                  </a:solidFill>
                  <a:prstDash val="dash"/>
                  <a:round/>
                  <a:headEnd/>
                  <a:tailEnd/>
                </a:ln>
                <a:effectLst/>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400" name="Arc 40"/>
                <p:cNvSpPr>
                  <a:spLocks/>
                </p:cNvSpPr>
                <p:nvPr/>
              </p:nvSpPr>
              <p:spPr bwMode="auto">
                <a:xfrm rot="16200000">
                  <a:off x="1621" y="1864"/>
                  <a:ext cx="222" cy="24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5875">
                  <a:solidFill>
                    <a:srgbClr val="FF0000"/>
                  </a:solidFill>
                  <a:prstDash val="dash"/>
                  <a:round/>
                  <a:headEnd/>
                  <a:tailEnd/>
                </a:ln>
                <a:effectLst/>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401" name="Arc 41"/>
                <p:cNvSpPr>
                  <a:spLocks/>
                </p:cNvSpPr>
                <p:nvPr/>
              </p:nvSpPr>
              <p:spPr bwMode="auto">
                <a:xfrm rot="11045370" flipH="1">
                  <a:off x="3100" y="3359"/>
                  <a:ext cx="276" cy="295"/>
                </a:xfrm>
                <a:custGeom>
                  <a:avLst/>
                  <a:gdLst>
                    <a:gd name="G0" fmla="+- 0 0 0"/>
                    <a:gd name="G1" fmla="+- 21600 0 0"/>
                    <a:gd name="G2" fmla="+- 21600 0 0"/>
                    <a:gd name="T0" fmla="*/ 0 w 21503"/>
                    <a:gd name="T1" fmla="*/ 0 h 21600"/>
                    <a:gd name="T2" fmla="*/ 21503 w 21503"/>
                    <a:gd name="T3" fmla="*/ 19560 h 21600"/>
                    <a:gd name="T4" fmla="*/ 0 w 21503"/>
                    <a:gd name="T5" fmla="*/ 21600 h 21600"/>
                  </a:gdLst>
                  <a:ahLst/>
                  <a:cxnLst>
                    <a:cxn ang="0">
                      <a:pos x="T0" y="T1"/>
                    </a:cxn>
                    <a:cxn ang="0">
                      <a:pos x="T2" y="T3"/>
                    </a:cxn>
                    <a:cxn ang="0">
                      <a:pos x="T4" y="T5"/>
                    </a:cxn>
                  </a:cxnLst>
                  <a:rect l="0" t="0" r="r" b="b"/>
                  <a:pathLst>
                    <a:path w="21503" h="21600" fill="none" extrusionOk="0">
                      <a:moveTo>
                        <a:pt x="0" y="-1"/>
                      </a:moveTo>
                      <a:cubicBezTo>
                        <a:pt x="11139" y="-1"/>
                        <a:pt x="20451" y="8470"/>
                        <a:pt x="21503" y="19559"/>
                      </a:cubicBezTo>
                    </a:path>
                    <a:path w="21503" h="21600" stroke="0" extrusionOk="0">
                      <a:moveTo>
                        <a:pt x="0" y="-1"/>
                      </a:moveTo>
                      <a:cubicBezTo>
                        <a:pt x="11139" y="-1"/>
                        <a:pt x="20451" y="8470"/>
                        <a:pt x="21503" y="19559"/>
                      </a:cubicBezTo>
                      <a:lnTo>
                        <a:pt x="0" y="21600"/>
                      </a:lnTo>
                      <a:close/>
                    </a:path>
                  </a:pathLst>
                </a:custGeom>
                <a:noFill/>
                <a:ln w="15875">
                  <a:solidFill>
                    <a:srgbClr val="FF0000"/>
                  </a:solidFill>
                  <a:prstDash val="dash"/>
                  <a:round/>
                  <a:headEnd/>
                  <a:tailEnd/>
                </a:ln>
                <a:effectLst/>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402" name="Arc 42"/>
                <p:cNvSpPr>
                  <a:spLocks/>
                </p:cNvSpPr>
                <p:nvPr/>
              </p:nvSpPr>
              <p:spPr bwMode="auto">
                <a:xfrm rot="5397114" flipH="1">
                  <a:off x="3132" y="1856"/>
                  <a:ext cx="242" cy="26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5875">
                  <a:solidFill>
                    <a:srgbClr val="FF0000"/>
                  </a:solidFill>
                  <a:prstDash val="dash"/>
                  <a:round/>
                  <a:headEnd/>
                  <a:tailEnd/>
                </a:ln>
                <a:effectLst/>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403" name="Line 43"/>
                <p:cNvSpPr>
                  <a:spLocks noChangeShapeType="1"/>
                </p:cNvSpPr>
                <p:nvPr/>
              </p:nvSpPr>
              <p:spPr bwMode="auto">
                <a:xfrm rot="16200000">
                  <a:off x="822" y="2781"/>
                  <a:ext cx="1292" cy="0"/>
                </a:xfrm>
                <a:prstGeom prst="line">
                  <a:avLst/>
                </a:prstGeom>
                <a:noFill/>
                <a:ln w="15875">
                  <a:solidFill>
                    <a:srgbClr val="0000FF"/>
                  </a:solidFill>
                  <a:prstDash val="sysDot"/>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404" name="Line 44"/>
                <p:cNvSpPr>
                  <a:spLocks noChangeShapeType="1"/>
                </p:cNvSpPr>
                <p:nvPr/>
              </p:nvSpPr>
              <p:spPr bwMode="auto">
                <a:xfrm rot="16200000">
                  <a:off x="2506" y="3142"/>
                  <a:ext cx="0" cy="1302"/>
                </a:xfrm>
                <a:prstGeom prst="line">
                  <a:avLst/>
                </a:prstGeom>
                <a:noFill/>
                <a:ln w="15875">
                  <a:solidFill>
                    <a:srgbClr val="0000FF"/>
                  </a:solidFill>
                  <a:prstDash val="sysDot"/>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405" name="Line 45"/>
                <p:cNvSpPr>
                  <a:spLocks noChangeShapeType="1"/>
                </p:cNvSpPr>
                <p:nvPr/>
              </p:nvSpPr>
              <p:spPr bwMode="auto">
                <a:xfrm rot="16200000">
                  <a:off x="2481" y="1115"/>
                  <a:ext cx="0" cy="1253"/>
                </a:xfrm>
                <a:prstGeom prst="line">
                  <a:avLst/>
                </a:prstGeom>
                <a:noFill/>
                <a:ln w="15875">
                  <a:solidFill>
                    <a:srgbClr val="0000FF"/>
                  </a:solidFill>
                  <a:prstDash val="sysDot"/>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406" name="Line 46"/>
                <p:cNvSpPr>
                  <a:spLocks noChangeShapeType="1"/>
                </p:cNvSpPr>
                <p:nvPr/>
              </p:nvSpPr>
              <p:spPr bwMode="auto">
                <a:xfrm rot="16200000">
                  <a:off x="2864" y="2735"/>
                  <a:ext cx="1322" cy="0"/>
                </a:xfrm>
                <a:prstGeom prst="line">
                  <a:avLst/>
                </a:prstGeom>
                <a:noFill/>
                <a:ln w="15875">
                  <a:solidFill>
                    <a:srgbClr val="0000FF"/>
                  </a:solidFill>
                  <a:prstDash val="sysDot"/>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407" name="Arc 47"/>
                <p:cNvSpPr>
                  <a:spLocks/>
                </p:cNvSpPr>
                <p:nvPr/>
              </p:nvSpPr>
              <p:spPr bwMode="auto">
                <a:xfrm rot="16200000" flipH="1">
                  <a:off x="1472" y="3402"/>
                  <a:ext cx="376" cy="39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5875">
                  <a:solidFill>
                    <a:srgbClr val="0000FF"/>
                  </a:solidFill>
                  <a:prstDash val="sysDot"/>
                  <a:round/>
                  <a:headEnd/>
                  <a:tailEnd/>
                </a:ln>
                <a:effectLst/>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408" name="Arc 48"/>
                <p:cNvSpPr>
                  <a:spLocks/>
                </p:cNvSpPr>
                <p:nvPr/>
              </p:nvSpPr>
              <p:spPr bwMode="auto">
                <a:xfrm rot="16200000">
                  <a:off x="1487" y="1730"/>
                  <a:ext cx="385" cy="4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5875">
                  <a:solidFill>
                    <a:srgbClr val="0000FF"/>
                  </a:solidFill>
                  <a:prstDash val="sysDot"/>
                  <a:round/>
                  <a:headEnd/>
                  <a:tailEnd/>
                </a:ln>
                <a:effectLst/>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409" name="Arc 49"/>
                <p:cNvSpPr>
                  <a:spLocks/>
                </p:cNvSpPr>
                <p:nvPr/>
              </p:nvSpPr>
              <p:spPr bwMode="auto">
                <a:xfrm rot="11045370" flipH="1">
                  <a:off x="3100" y="3364"/>
                  <a:ext cx="415" cy="44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5875">
                  <a:solidFill>
                    <a:srgbClr val="0000FF"/>
                  </a:solidFill>
                  <a:prstDash val="sysDot"/>
                  <a:round/>
                  <a:headEnd/>
                  <a:tailEnd/>
                </a:ln>
                <a:effectLst/>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410" name="Arc 50"/>
                <p:cNvSpPr>
                  <a:spLocks/>
                </p:cNvSpPr>
                <p:nvPr/>
              </p:nvSpPr>
              <p:spPr bwMode="auto">
                <a:xfrm rot="5397114" flipH="1">
                  <a:off x="3127" y="1747"/>
                  <a:ext cx="403" cy="39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5875">
                  <a:solidFill>
                    <a:srgbClr val="0000FF"/>
                  </a:solidFill>
                  <a:prstDash val="sysDot"/>
                  <a:round/>
                  <a:headEnd/>
                  <a:tailEnd/>
                </a:ln>
                <a:effectLst/>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8" name="Group 51"/>
              <p:cNvGrpSpPr>
                <a:grpSpLocks/>
              </p:cNvGrpSpPr>
              <p:nvPr/>
            </p:nvGrpSpPr>
            <p:grpSpPr bwMode="auto">
              <a:xfrm>
                <a:off x="4373" y="1414"/>
                <a:ext cx="1160" cy="611"/>
                <a:chOff x="7022" y="2079"/>
                <a:chExt cx="2677" cy="1520"/>
              </a:xfrm>
            </p:grpSpPr>
            <p:sp>
              <p:nvSpPr>
                <p:cNvPr id="911412" name="Line 52"/>
                <p:cNvSpPr>
                  <a:spLocks noChangeShapeType="1"/>
                </p:cNvSpPr>
                <p:nvPr/>
              </p:nvSpPr>
              <p:spPr bwMode="auto">
                <a:xfrm>
                  <a:off x="7937" y="2722"/>
                  <a:ext cx="270" cy="0"/>
                </a:xfrm>
                <a:prstGeom prst="line">
                  <a:avLst/>
                </a:prstGeom>
                <a:noFill/>
                <a:ln w="15875">
                  <a:solidFill>
                    <a:srgbClr val="0000FF"/>
                  </a:solidFill>
                  <a:prstDash val="sysDot"/>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413" name="Line 53"/>
                <p:cNvSpPr>
                  <a:spLocks noChangeShapeType="1"/>
                </p:cNvSpPr>
                <p:nvPr/>
              </p:nvSpPr>
              <p:spPr bwMode="auto">
                <a:xfrm>
                  <a:off x="7937" y="2405"/>
                  <a:ext cx="270" cy="0"/>
                </a:xfrm>
                <a:prstGeom prst="line">
                  <a:avLst/>
                </a:prstGeom>
                <a:noFill/>
                <a:ln w="15875">
                  <a:solidFill>
                    <a:srgbClr val="000000"/>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11414" name="Text Box 54"/>
                <p:cNvSpPr txBox="1">
                  <a:spLocks noChangeArrowheads="1"/>
                </p:cNvSpPr>
                <p:nvPr/>
              </p:nvSpPr>
              <p:spPr bwMode="auto">
                <a:xfrm>
                  <a:off x="7022" y="2079"/>
                  <a:ext cx="2677" cy="1520"/>
                </a:xfrm>
                <a:prstGeom prst="rect">
                  <a:avLst/>
                </a:prstGeom>
                <a:solidFill>
                  <a:schemeClr val="bg1"/>
                </a:solidFill>
                <a:ln w="9525">
                  <a:noFill/>
                  <a:miter lim="800000"/>
                  <a:headEnd/>
                  <a:tailEnd/>
                </a:ln>
                <a:effectLst/>
              </p:spPr>
              <p:txBody>
                <a:bodyPr wrap="squar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Arial" charset="0"/>
                      <a:ea typeface="+mn-ea"/>
                      <a:cs typeface="+mn-cs"/>
                    </a:rPr>
                    <a:t>σ</a:t>
                  </a:r>
                  <a:r>
                    <a:rPr kumimoji="0" lang="en-GB" sz="1500" b="1" i="0" u="none" strike="noStrike" kern="1200" cap="none" spc="0" normalizeH="0" baseline="-25000" noProof="0" dirty="0">
                      <a:ln>
                        <a:noFill/>
                      </a:ln>
                      <a:solidFill>
                        <a:prstClr val="black"/>
                      </a:solidFill>
                      <a:effectLst/>
                      <a:uLnTx/>
                      <a:uFillTx/>
                      <a:latin typeface="Arial" charset="0"/>
                      <a:ea typeface="+mn-ea"/>
                      <a:cs typeface="+mn-cs"/>
                    </a:rPr>
                    <a:t>0.2,medido</a:t>
                  </a:r>
                  <a:endParaRPr kumimoji="0" lang="en-GB" sz="15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Arial" charset="0"/>
                      <a:ea typeface="+mn-ea"/>
                      <a:cs typeface="+mn-cs"/>
                    </a:rPr>
                    <a:t>σ</a:t>
                  </a:r>
                  <a:r>
                    <a:rPr kumimoji="0" lang="en-GB" sz="1500" b="1" i="0" u="none" strike="noStrike" kern="1200" cap="none" spc="0" normalizeH="0" baseline="-25000" noProof="0" dirty="0">
                      <a:ln>
                        <a:noFill/>
                      </a:ln>
                      <a:solidFill>
                        <a:prstClr val="black"/>
                      </a:solidFill>
                      <a:effectLst/>
                      <a:uLnTx/>
                      <a:uFillTx/>
                      <a:latin typeface="Arial" charset="0"/>
                      <a:ea typeface="+mn-ea"/>
                      <a:cs typeface="+mn-cs"/>
                    </a:rPr>
                    <a:t>0.2,certificado</a:t>
                  </a:r>
                  <a:r>
                    <a:rPr kumimoji="0" lang="es-ES" sz="1500" b="1" i="0" u="none" strike="noStrike" kern="1200" cap="none" spc="0" normalizeH="0" baseline="-25000" noProof="0" dirty="0">
                      <a:ln>
                        <a:noFill/>
                      </a:ln>
                      <a:solidFill>
                        <a:prstClr val="black"/>
                      </a:solidFill>
                      <a:effectLst/>
                      <a:uLnTx/>
                      <a:uFillTx/>
                      <a:latin typeface="Arial" charset="0"/>
                      <a:ea typeface="+mn-ea"/>
                      <a:cs typeface="+mn-cs"/>
                    </a:rPr>
                    <a:t> de fábrica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prstClr val="black"/>
                      </a:solidFill>
                      <a:effectLst/>
                      <a:uLnTx/>
                      <a:uFillTx/>
                      <a:latin typeface="Arial" charset="0"/>
                      <a:ea typeface="+mn-ea"/>
                      <a:cs typeface="+mn-cs"/>
                    </a:rPr>
                    <a:t>σ</a:t>
                  </a:r>
                  <a:r>
                    <a:rPr kumimoji="0" lang="es-ES" sz="1500" b="1" i="0" u="none" strike="noStrike" kern="1200" cap="none" spc="0" normalizeH="0" baseline="-25000" noProof="0" dirty="0">
                      <a:ln>
                        <a:noFill/>
                      </a:ln>
                      <a:solidFill>
                        <a:prstClr val="black"/>
                      </a:solidFill>
                      <a:effectLst/>
                      <a:uLnTx/>
                      <a:uFillTx/>
                      <a:latin typeface="Arial" charset="0"/>
                      <a:ea typeface="+mn-ea"/>
                      <a:cs typeface="+mn-cs"/>
                    </a:rPr>
                    <a:t>0.2,mínimo</a:t>
                  </a:r>
                  <a:endParaRPr kumimoji="0" lang="es-ES" sz="15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2500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Arial" charset="0"/>
                    <a:ea typeface="+mn-ea"/>
                    <a:cs typeface="+mn-cs"/>
                  </a:endParaRPr>
                </a:p>
              </p:txBody>
            </p:sp>
          </p:grpSp>
        </p:grpSp>
        <p:grpSp>
          <p:nvGrpSpPr>
            <p:cNvPr id="60" name="Group 51"/>
            <p:cNvGrpSpPr>
              <a:grpSpLocks/>
            </p:cNvGrpSpPr>
            <p:nvPr/>
          </p:nvGrpSpPr>
          <p:grpSpPr bwMode="auto">
            <a:xfrm>
              <a:off x="6032253" y="2412868"/>
              <a:ext cx="185738" cy="392113"/>
              <a:chOff x="7937" y="2405"/>
              <a:chExt cx="270" cy="614"/>
            </a:xfrm>
          </p:grpSpPr>
          <p:sp>
            <p:nvSpPr>
              <p:cNvPr id="61" name="Line 52"/>
              <p:cNvSpPr>
                <a:spLocks noChangeShapeType="1"/>
              </p:cNvSpPr>
              <p:nvPr/>
            </p:nvSpPr>
            <p:spPr bwMode="auto">
              <a:xfrm>
                <a:off x="7937" y="2722"/>
                <a:ext cx="270" cy="0"/>
              </a:xfrm>
              <a:prstGeom prst="line">
                <a:avLst/>
              </a:prstGeom>
              <a:noFill/>
              <a:ln w="15875">
                <a:solidFill>
                  <a:srgbClr val="0000FF"/>
                </a:solidFill>
                <a:prstDash val="sysDot"/>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 name="Line 53"/>
              <p:cNvSpPr>
                <a:spLocks noChangeShapeType="1"/>
              </p:cNvSpPr>
              <p:nvPr/>
            </p:nvSpPr>
            <p:spPr bwMode="auto">
              <a:xfrm>
                <a:off x="7937" y="2405"/>
                <a:ext cx="270" cy="0"/>
              </a:xfrm>
              <a:prstGeom prst="line">
                <a:avLst/>
              </a:prstGeom>
              <a:noFill/>
              <a:ln w="15875">
                <a:solidFill>
                  <a:srgbClr val="000000"/>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4" name="Line 55"/>
              <p:cNvSpPr>
                <a:spLocks noChangeShapeType="1"/>
              </p:cNvSpPr>
              <p:nvPr/>
            </p:nvSpPr>
            <p:spPr bwMode="auto">
              <a:xfrm>
                <a:off x="7937" y="3019"/>
                <a:ext cx="270" cy="0"/>
              </a:xfrm>
              <a:prstGeom prst="line">
                <a:avLst/>
              </a:prstGeom>
              <a:noFill/>
              <a:ln w="15875">
                <a:solidFill>
                  <a:srgbClr val="FF0000"/>
                </a:solidFill>
                <a:prstDash val="dash"/>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grpSp>
    </p:spTree>
    <p:extLst>
      <p:ext uri="{BB962C8B-B14F-4D97-AF65-F5344CB8AC3E}">
        <p14:creationId xmlns:p14="http://schemas.microsoft.com/office/powerpoint/2010/main" val="138044110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03518"/>
            <a:ext cx="8229600" cy="1143000"/>
          </a:xfrm>
        </p:spPr>
        <p:txBody>
          <a:bodyPr>
            <a:noAutofit/>
          </a:bodyPr>
          <a:lstStyle/>
          <a:p>
            <a:r>
              <a:rPr lang="es-ES" altLang="en-US" sz="3600" dirty="0"/>
              <a:t>Endurecimiento por deformación – no siempre beneficioso!</a:t>
            </a:r>
          </a:p>
        </p:txBody>
      </p:sp>
      <p:sp>
        <p:nvSpPr>
          <p:cNvPr id="13315" name="Content Placeholder 2"/>
          <p:cNvSpPr>
            <a:spLocks noGrp="1"/>
          </p:cNvSpPr>
          <p:nvPr>
            <p:ph idx="1"/>
          </p:nvPr>
        </p:nvSpPr>
        <p:spPr>
          <a:xfrm>
            <a:off x="457200" y="2007917"/>
            <a:ext cx="8229600" cy="2764805"/>
          </a:xfrm>
        </p:spPr>
        <p:txBody>
          <a:bodyPr>
            <a:normAutofit/>
          </a:bodyPr>
          <a:lstStyle/>
          <a:p>
            <a:r>
              <a:rPr lang="es-ES" altLang="en-US" sz="2800" dirty="0"/>
              <a:t>Maquinaria de fabricación más pesada y potente</a:t>
            </a:r>
          </a:p>
          <a:p>
            <a:r>
              <a:rPr lang="es-ES" altLang="en-US" sz="2800" dirty="0"/>
              <a:t>Mayores requisitos de fuerza </a:t>
            </a:r>
          </a:p>
          <a:p>
            <a:r>
              <a:rPr lang="es-ES" altLang="en-US" sz="2800" dirty="0"/>
              <a:t>Reducción de ductilidad (no obstante, la ductilidad inicial es alta, especialmente para los </a:t>
            </a:r>
            <a:r>
              <a:rPr lang="es-ES" altLang="en-US" sz="2800" dirty="0" err="1"/>
              <a:t>austeníticos</a:t>
            </a:r>
            <a:r>
              <a:rPr lang="es-ES" altLang="en-US" sz="2800" dirty="0"/>
              <a:t>)</a:t>
            </a:r>
          </a:p>
          <a:p>
            <a:r>
              <a:rPr lang="es-ES" altLang="en-US" sz="2800" dirty="0"/>
              <a:t>Pueden producirse tensiones residuales no deseadas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96340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47040" y="-91122"/>
            <a:ext cx="8229600" cy="1143000"/>
          </a:xfrm>
        </p:spPr>
        <p:txBody>
          <a:bodyPr/>
          <a:lstStyle/>
          <a:p>
            <a:r>
              <a:rPr lang="es-ES" altLang="en-US" dirty="0">
                <a:ea typeface="MS PGothic" pitchFamily="34" charset="-128"/>
              </a:rPr>
              <a:t>Ductilidad y dureza</a:t>
            </a:r>
          </a:p>
        </p:txBody>
      </p:sp>
      <p:sp>
        <p:nvSpPr>
          <p:cNvPr id="14339" name="Content Placeholder 2"/>
          <p:cNvSpPr>
            <a:spLocks noGrp="1"/>
          </p:cNvSpPr>
          <p:nvPr>
            <p:ph idx="1"/>
          </p:nvPr>
        </p:nvSpPr>
        <p:spPr>
          <a:xfrm>
            <a:off x="4617720" y="1458814"/>
            <a:ext cx="4262120" cy="3606799"/>
          </a:xfrm>
        </p:spPr>
        <p:txBody>
          <a:bodyPr>
            <a:normAutofit/>
          </a:bodyPr>
          <a:lstStyle/>
          <a:p>
            <a:r>
              <a:rPr lang="es-ES" altLang="en-US" sz="2400" b="1" dirty="0">
                <a:ea typeface="MS PGothic" pitchFamily="34" charset="-128"/>
              </a:rPr>
              <a:t>Ductilidad</a:t>
            </a:r>
            <a:r>
              <a:rPr lang="es-ES" altLang="en-US" sz="2400" dirty="0">
                <a:ea typeface="MS PGothic" pitchFamily="34" charset="-128"/>
              </a:rPr>
              <a:t> – habilidad de deformarse sin rotura</a:t>
            </a:r>
          </a:p>
          <a:p>
            <a:pPr marL="0" indent="0">
              <a:buNone/>
            </a:pPr>
            <a:endParaRPr lang="es-ES" altLang="en-US" sz="2400" dirty="0">
              <a:ea typeface="MS PGothic" pitchFamily="34" charset="-128"/>
            </a:endParaRPr>
          </a:p>
          <a:p>
            <a:r>
              <a:rPr lang="es-ES" altLang="en-US" sz="2400" b="1" dirty="0">
                <a:ea typeface="MS PGothic" pitchFamily="34" charset="-128"/>
              </a:rPr>
              <a:t>Dureza – </a:t>
            </a:r>
            <a:r>
              <a:rPr lang="es-ES" altLang="en-US" sz="2400" dirty="0">
                <a:ea typeface="MS PGothic" pitchFamily="34" charset="-128"/>
              </a:rPr>
              <a:t>habilidad de absorber energía y deformarse plásticamente sin fracturarse</a:t>
            </a:r>
          </a:p>
          <a:p>
            <a:endParaRPr lang="es-ES" altLang="en-US" dirty="0">
              <a:ea typeface="MS PGothic" pitchFamily="34" charset="-128"/>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14340" name="Picture 6" descr="http://upload.wikimedia.org/wikipedia/commons/0/00/Brittle_v_ductile_stress-strain_behaviou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193800"/>
            <a:ext cx="4191000" cy="47622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7"/>
          <p:cNvSpPr txBox="1"/>
          <p:nvPr/>
        </p:nvSpPr>
        <p:spPr>
          <a:xfrm>
            <a:off x="286325" y="1204685"/>
            <a:ext cx="1355769"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a:ea typeface="+mn-ea"/>
                <a:cs typeface="+mn-cs"/>
              </a:rPr>
              <a:t>Tensión</a:t>
            </a:r>
            <a:r>
              <a:rPr kumimoji="0" lang="fr-FR" sz="1600" b="0" i="0" u="none" strike="noStrike" kern="1200" cap="none" spc="0" normalizeH="0" baseline="0" noProof="0" dirty="0">
                <a:ln>
                  <a:noFill/>
                </a:ln>
                <a:solidFill>
                  <a:prstClr val="black"/>
                </a:solidFill>
                <a:effectLst/>
                <a:uLnTx/>
                <a:uFillTx/>
                <a:latin typeface="Calibri"/>
                <a:ea typeface="+mn-ea"/>
                <a:cs typeface="+mn-cs"/>
              </a:rPr>
              <a:t>, </a:t>
            </a:r>
            <a:r>
              <a:rPr kumimoji="0" lang="el-GR" sz="1600" b="0" i="0" u="none" strike="noStrike" kern="1200" cap="none" spc="0" normalizeH="0" baseline="0" noProof="0" dirty="0">
                <a:ln>
                  <a:noFill/>
                </a:ln>
                <a:solidFill>
                  <a:prstClr val="black"/>
                </a:solidFill>
                <a:effectLst/>
                <a:uLnTx/>
                <a:uFillTx/>
                <a:latin typeface="Calibri"/>
                <a:ea typeface="+mn-ea"/>
                <a:cs typeface="+mn-cs"/>
              </a:rPr>
              <a:t>σ</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ZoneTexte 5"/>
          <p:cNvSpPr txBox="1"/>
          <p:nvPr/>
        </p:nvSpPr>
        <p:spPr>
          <a:xfrm>
            <a:off x="3280886" y="1693551"/>
            <a:ext cx="115190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2060"/>
                </a:solidFill>
                <a:effectLst/>
                <a:uLnTx/>
                <a:uFillTx/>
                <a:latin typeface="Calibri"/>
                <a:ea typeface="+mn-ea"/>
                <a:cs typeface="+mn-cs"/>
              </a:rPr>
              <a:t>Dúctil</a:t>
            </a:r>
          </a:p>
        </p:txBody>
      </p:sp>
      <p:sp>
        <p:nvSpPr>
          <p:cNvPr id="8" name="ZoneTexte 6"/>
          <p:cNvSpPr txBox="1"/>
          <p:nvPr/>
        </p:nvSpPr>
        <p:spPr>
          <a:xfrm>
            <a:off x="975092" y="1634173"/>
            <a:ext cx="115190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0000"/>
                </a:solidFill>
                <a:effectLst/>
                <a:uLnTx/>
                <a:uFillTx/>
                <a:latin typeface="Calibri"/>
                <a:ea typeface="+mn-ea"/>
                <a:cs typeface="+mn-cs"/>
              </a:rPr>
              <a:t>Frágil</a:t>
            </a:r>
          </a:p>
        </p:txBody>
      </p:sp>
      <p:sp>
        <p:nvSpPr>
          <p:cNvPr id="9" name="ZoneTexte 8"/>
          <p:cNvSpPr txBox="1"/>
          <p:nvPr/>
        </p:nvSpPr>
        <p:spPr>
          <a:xfrm>
            <a:off x="2782124" y="5026560"/>
            <a:ext cx="1577439"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a:ea typeface="+mn-ea"/>
                <a:cs typeface="+mn-cs"/>
              </a:rPr>
              <a:t>Deformación</a:t>
            </a:r>
            <a:r>
              <a:rPr kumimoji="0" lang="fr-FR" sz="1600" b="0" i="0" u="none" strike="noStrike" kern="1200" cap="none" spc="0" normalizeH="0" baseline="0" noProof="0" dirty="0">
                <a:ln>
                  <a:noFill/>
                </a:ln>
                <a:solidFill>
                  <a:prstClr val="black"/>
                </a:solidFill>
                <a:effectLst/>
                <a:uLnTx/>
                <a:uFillTx/>
                <a:latin typeface="Calibri"/>
                <a:ea typeface="+mn-ea"/>
                <a:cs typeface="+mn-cs"/>
              </a:rPr>
              <a:t>, </a:t>
            </a:r>
            <a:r>
              <a:rPr kumimoji="0" lang="el-GR" sz="1600" b="0" i="0" u="none" strike="noStrike" kern="1200" cap="none" spc="0" normalizeH="0" baseline="0" noProof="0" dirty="0">
                <a:ln>
                  <a:noFill/>
                </a:ln>
                <a:solidFill>
                  <a:prstClr val="black"/>
                </a:solidFill>
                <a:effectLst/>
                <a:uLnTx/>
                <a:uFillTx/>
                <a:latin typeface="Calibri"/>
                <a:ea typeface="+mn-ea"/>
                <a:cs typeface="+mn-cs"/>
              </a:rPr>
              <a:t>ε</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ZoneTexte 9"/>
          <p:cNvSpPr txBox="1"/>
          <p:nvPr/>
        </p:nvSpPr>
        <p:spPr>
          <a:xfrm>
            <a:off x="1250533" y="3377625"/>
            <a:ext cx="1854531" cy="584775"/>
          </a:xfrm>
          <a:prstGeom prst="rect">
            <a:avLst/>
          </a:prstGeom>
          <a:solidFill>
            <a:srgbClr val="E1E9E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a:ea typeface="+mn-ea"/>
                <a:cs typeface="+mn-cs"/>
              </a:rPr>
              <a:t>Área bajo la curva = energía absorbida</a:t>
            </a:r>
          </a:p>
        </p:txBody>
      </p:sp>
    </p:spTree>
    <p:extLst>
      <p:ext uri="{BB962C8B-B14F-4D97-AF65-F5344CB8AC3E}">
        <p14:creationId xmlns:p14="http://schemas.microsoft.com/office/powerpoint/2010/main" val="401247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50825" y="179388"/>
            <a:ext cx="8713788" cy="1169987"/>
          </a:xfrm>
        </p:spPr>
        <p:txBody>
          <a:bodyPr>
            <a:noAutofit/>
          </a:bodyPr>
          <a:lstStyle/>
          <a:p>
            <a:r>
              <a:rPr lang="es-ES" altLang="en-US" sz="3600" dirty="0"/>
              <a:t>Características tenso-</a:t>
            </a:r>
            <a:r>
              <a:rPr lang="es-ES" altLang="en-US" sz="3600" dirty="0" err="1"/>
              <a:t>deformacionales</a:t>
            </a:r>
            <a:r>
              <a:rPr lang="es-ES" altLang="en-US" sz="3600" dirty="0"/>
              <a:t> </a:t>
            </a:r>
            <a:br>
              <a:rPr lang="es-ES" altLang="en-US" sz="3600" dirty="0"/>
            </a:br>
            <a:r>
              <a:rPr lang="es-ES" altLang="en-US" sz="3600" dirty="0"/>
              <a:t>a altas deformaciones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15363"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l="2070" t="1561" r="1380" b="913"/>
          <a:stretch>
            <a:fillRect/>
          </a:stretch>
        </p:blipFill>
        <p:spPr bwMode="auto">
          <a:xfrm>
            <a:off x="406400" y="1524000"/>
            <a:ext cx="8144933" cy="4859867"/>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pic>
      <p:sp>
        <p:nvSpPr>
          <p:cNvPr id="5" name="Tekstvak 4"/>
          <p:cNvSpPr txBox="1"/>
          <p:nvPr/>
        </p:nvSpPr>
        <p:spPr>
          <a:xfrm>
            <a:off x="3657600" y="6076090"/>
            <a:ext cx="1803400"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dirty="0">
                <a:ln>
                  <a:noFill/>
                </a:ln>
                <a:solidFill>
                  <a:prstClr val="black"/>
                </a:solidFill>
                <a:effectLst/>
                <a:uLnTx/>
                <a:uFillTx/>
                <a:latin typeface="Calibri"/>
                <a:ea typeface="+mn-ea"/>
                <a:cs typeface="+mn-cs"/>
              </a:rPr>
              <a:t>Deformación </a:t>
            </a:r>
            <a:r>
              <a:rPr kumimoji="0" lang="el-G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a:t>
            </a:r>
            <a:r>
              <a:rPr kumimoji="0" lang="nl-BE"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nl-BE"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kstvak 5"/>
          <p:cNvSpPr txBox="1"/>
          <p:nvPr/>
        </p:nvSpPr>
        <p:spPr>
          <a:xfrm>
            <a:off x="411168" y="3670302"/>
            <a:ext cx="756000" cy="3600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400MPa</a:t>
            </a:r>
            <a:endParaRPr kumimoji="0" lang="nl-BE" sz="1200" b="1"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7" name="Tekstvak 6"/>
          <p:cNvSpPr txBox="1"/>
          <p:nvPr/>
        </p:nvSpPr>
        <p:spPr>
          <a:xfrm>
            <a:off x="406401" y="2705101"/>
            <a:ext cx="756000"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600MPa</a:t>
            </a:r>
            <a:endParaRPr kumimoji="0" lang="nl-BE" sz="1200" b="1"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8" name="Tekstvak 7"/>
          <p:cNvSpPr txBox="1"/>
          <p:nvPr/>
        </p:nvSpPr>
        <p:spPr>
          <a:xfrm>
            <a:off x="406399" y="4676584"/>
            <a:ext cx="756000" cy="3960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200MPa</a:t>
            </a:r>
            <a:endParaRPr kumimoji="0" lang="nl-BE" sz="1200" b="1"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 name="Tekstvak 1"/>
          <p:cNvSpPr txBox="1"/>
          <p:nvPr/>
        </p:nvSpPr>
        <p:spPr>
          <a:xfrm>
            <a:off x="5143500" y="1701800"/>
            <a:ext cx="25400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4F81BD">
                    <a:lumMod val="75000"/>
                  </a:srgbClr>
                </a:solidFill>
                <a:effectLst/>
                <a:uLnTx/>
                <a:uFillTx/>
                <a:latin typeface="Calibri"/>
                <a:ea typeface="+mn-ea"/>
                <a:cs typeface="+mn-cs"/>
              </a:rPr>
              <a:t>Acero inoxidable dúplex</a:t>
            </a:r>
          </a:p>
        </p:txBody>
      </p:sp>
      <p:sp>
        <p:nvSpPr>
          <p:cNvPr id="11" name="Tekstvak 10"/>
          <p:cNvSpPr txBox="1"/>
          <p:nvPr/>
        </p:nvSpPr>
        <p:spPr>
          <a:xfrm>
            <a:off x="1774338" y="2814413"/>
            <a:ext cx="246322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4F81BD">
                    <a:lumMod val="75000"/>
                  </a:srgbClr>
                </a:solidFill>
                <a:effectLst/>
                <a:uLnTx/>
                <a:uFillTx/>
                <a:latin typeface="Calibri"/>
                <a:ea typeface="+mn-ea"/>
                <a:cs typeface="+mn-cs"/>
              </a:rPr>
              <a:t>Acero al carbono S355</a:t>
            </a:r>
          </a:p>
        </p:txBody>
      </p:sp>
      <p:sp>
        <p:nvSpPr>
          <p:cNvPr id="12" name="Tekstvak 11"/>
          <p:cNvSpPr txBox="1"/>
          <p:nvPr/>
        </p:nvSpPr>
        <p:spPr>
          <a:xfrm>
            <a:off x="5461000" y="3811954"/>
            <a:ext cx="29158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4F81BD">
                    <a:lumMod val="75000"/>
                  </a:srgbClr>
                </a:solidFill>
                <a:effectLst/>
                <a:uLnTx/>
                <a:uFillTx/>
                <a:latin typeface="Calibri"/>
                <a:ea typeface="+mn-ea"/>
                <a:cs typeface="+mn-cs"/>
              </a:rPr>
              <a:t>Acero inoxidable austenítico</a:t>
            </a:r>
          </a:p>
        </p:txBody>
      </p:sp>
    </p:spTree>
    <p:extLst>
      <p:ext uri="{BB962C8B-B14F-4D97-AF65-F5344CB8AC3E}">
        <p14:creationId xmlns:p14="http://schemas.microsoft.com/office/powerpoint/2010/main" val="2115937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Tiene</a:t>
            </a:r>
            <a:r>
              <a:rPr lang="fr-FR" dirty="0"/>
              <a:t> que </a:t>
            </a:r>
            <a:r>
              <a:rPr lang="fr-FR" dirty="0" err="1"/>
              <a:t>ser</a:t>
            </a:r>
            <a:r>
              <a:rPr lang="fr-FR" dirty="0"/>
              <a:t> </a:t>
            </a:r>
            <a:r>
              <a:rPr lang="fr-FR" dirty="0" err="1"/>
              <a:t>reemplazado</a:t>
            </a:r>
            <a:r>
              <a:rPr lang="fr-FR" dirty="0"/>
              <a:t> </a:t>
            </a:r>
          </a:p>
        </p:txBody>
      </p:sp>
      <p:sp>
        <p:nvSpPr>
          <p:cNvPr id="3" name="Content Placeholder 2"/>
          <p:cNvSpPr>
            <a:spLocks noGrp="1"/>
          </p:cNvSpPr>
          <p:nvPr>
            <p:ph idx="1"/>
          </p:nvPr>
        </p:nvSpPr>
        <p:spPr>
          <a:xfrm>
            <a:off x="457200" y="1412777"/>
            <a:ext cx="8229600" cy="2304256"/>
          </a:xfrm>
        </p:spPr>
        <p:txBody>
          <a:bodyPr>
            <a:normAutofit/>
          </a:bodyPr>
          <a:lstStyle/>
          <a:p>
            <a:r>
              <a:rPr lang="fr-FR" sz="2400" dirty="0"/>
              <a:t>A </a:t>
            </a:r>
            <a:r>
              <a:rPr lang="fr-FR" sz="2400" dirty="0" err="1"/>
              <a:t>pesar</a:t>
            </a:r>
            <a:r>
              <a:rPr lang="fr-FR" sz="2400" dirty="0"/>
              <a:t> de la constantes </a:t>
            </a:r>
            <a:r>
              <a:rPr lang="fr-FR" sz="2400" dirty="0" err="1"/>
              <a:t>supervisiones</a:t>
            </a:r>
            <a:r>
              <a:rPr lang="fr-FR" sz="2400" dirty="0"/>
              <a:t> y </a:t>
            </a:r>
            <a:r>
              <a:rPr lang="fr-FR" sz="2400" dirty="0" err="1"/>
              <a:t>reparaciones,tiene</a:t>
            </a:r>
            <a:r>
              <a:rPr lang="fr-FR" sz="2400" dirty="0"/>
              <a:t> que </a:t>
            </a:r>
            <a:r>
              <a:rPr lang="fr-FR" sz="2400" dirty="0" err="1"/>
              <a:t>ser</a:t>
            </a:r>
            <a:r>
              <a:rPr lang="fr-FR" sz="2400" dirty="0"/>
              <a:t> </a:t>
            </a:r>
            <a:r>
              <a:rPr lang="fr-FR" sz="2400" dirty="0" err="1"/>
              <a:t>retirado</a:t>
            </a:r>
            <a:r>
              <a:rPr lang="fr-FR" sz="2400" dirty="0"/>
              <a:t> o </a:t>
            </a:r>
            <a:r>
              <a:rPr lang="fr-FR" sz="2400" dirty="0" err="1"/>
              <a:t>parcialmente</a:t>
            </a:r>
            <a:r>
              <a:rPr lang="fr-FR" sz="2400" dirty="0"/>
              <a:t> </a:t>
            </a:r>
            <a:r>
              <a:rPr lang="fr-FR" sz="2400" dirty="0" err="1"/>
              <a:t>reemplazado</a:t>
            </a:r>
            <a:r>
              <a:rPr lang="fr-FR" sz="2400" dirty="0"/>
              <a:t> </a:t>
            </a:r>
          </a:p>
          <a:p>
            <a:pPr lvl="1"/>
            <a:r>
              <a:rPr lang="fr-FR" sz="2000" dirty="0"/>
              <a:t>Coste </a:t>
            </a:r>
            <a:r>
              <a:rPr lang="fr-FR" sz="2000" dirty="0" err="1"/>
              <a:t>estimado</a:t>
            </a:r>
            <a:r>
              <a:rPr lang="fr-FR" sz="2000" dirty="0"/>
              <a:t> </a:t>
            </a:r>
            <a:r>
              <a:rPr lang="fr-FR" sz="2000" dirty="0" err="1"/>
              <a:t>más</a:t>
            </a:r>
            <a:r>
              <a:rPr lang="fr-FR" sz="2000" dirty="0"/>
              <a:t> de CAD 3000M. </a:t>
            </a:r>
          </a:p>
          <a:p>
            <a:pPr lvl="1"/>
            <a:r>
              <a:rPr lang="fr-FR" sz="2000" dirty="0" err="1"/>
              <a:t>Además,otros</a:t>
            </a:r>
            <a:r>
              <a:rPr lang="fr-FR" sz="2000" dirty="0"/>
              <a:t> CAD 254M </a:t>
            </a:r>
            <a:r>
              <a:rPr lang="fr-FR" sz="2000" dirty="0" err="1"/>
              <a:t>serán</a:t>
            </a:r>
            <a:r>
              <a:rPr lang="fr-FR" sz="2000" dirty="0"/>
              <a:t> </a:t>
            </a:r>
            <a:r>
              <a:rPr lang="fr-FR" sz="2000" dirty="0" err="1"/>
              <a:t>necesarios</a:t>
            </a:r>
            <a:r>
              <a:rPr lang="fr-FR" sz="2000" dirty="0"/>
              <a:t> para </a:t>
            </a:r>
            <a:r>
              <a:rPr lang="fr-FR" sz="2000" dirty="0" err="1"/>
              <a:t>asegurar</a:t>
            </a:r>
            <a:r>
              <a:rPr lang="fr-FR" sz="2000" dirty="0"/>
              <a:t> la </a:t>
            </a:r>
            <a:r>
              <a:rPr lang="fr-FR" sz="2000" dirty="0" err="1"/>
              <a:t>seguridad</a:t>
            </a:r>
            <a:r>
              <a:rPr lang="fr-FR" sz="2000" dirty="0"/>
              <a:t> </a:t>
            </a:r>
            <a:r>
              <a:rPr lang="fr-FR" sz="2000" dirty="0" err="1"/>
              <a:t>hasta</a:t>
            </a:r>
            <a:r>
              <a:rPr lang="fr-FR" sz="2000" dirty="0"/>
              <a:t> que se </a:t>
            </a:r>
            <a:r>
              <a:rPr lang="fr-FR" sz="2000" dirty="0" err="1"/>
              <a:t>terminen</a:t>
            </a:r>
            <a:r>
              <a:rPr lang="fr-FR" sz="2000" dirty="0"/>
              <a:t> las </a:t>
            </a:r>
            <a:r>
              <a:rPr lang="fr-FR" sz="2000" dirty="0" err="1"/>
              <a:t>obras</a:t>
            </a:r>
            <a:r>
              <a:rPr lang="fr-FR" sz="2000" dirty="0"/>
              <a:t> en 2018</a:t>
            </a:r>
          </a:p>
          <a:p>
            <a:r>
              <a:rPr lang="fr-FR" sz="2400" dirty="0"/>
              <a:t>La </a:t>
            </a:r>
            <a:r>
              <a:rPr lang="fr-FR" sz="2400" dirty="0" err="1"/>
              <a:t>esperanza</a:t>
            </a:r>
            <a:r>
              <a:rPr lang="fr-FR" sz="2400" dirty="0"/>
              <a:t> de vida de la </a:t>
            </a:r>
            <a:r>
              <a:rPr lang="fr-FR" sz="2400" dirty="0" err="1"/>
              <a:t>estructura</a:t>
            </a:r>
            <a:r>
              <a:rPr lang="fr-FR" sz="2400" dirty="0"/>
              <a:t> </a:t>
            </a:r>
            <a:r>
              <a:rPr lang="fr-FR" sz="2400" dirty="0" err="1"/>
              <a:t>será</a:t>
            </a:r>
            <a:r>
              <a:rPr lang="fr-FR" sz="2400" dirty="0"/>
              <a:t> solo de 50 </a:t>
            </a:r>
            <a:r>
              <a:rPr lang="fr-FR" sz="2400" dirty="0" err="1"/>
              <a:t>años</a:t>
            </a:r>
            <a:endParaRPr lang="fr-FR" sz="2400" dirty="0"/>
          </a:p>
        </p:txBody>
      </p:sp>
      <p:pic>
        <p:nvPicPr>
          <p:cNvPr id="6" name="Picture 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 b="-1"/>
          <a:stretch/>
        </p:blipFill>
        <p:spPr bwMode="auto">
          <a:xfrm>
            <a:off x="66674" y="3888000"/>
            <a:ext cx="4163657" cy="297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82913" y="3886821"/>
            <a:ext cx="4713437" cy="29711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977436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58140" y="233998"/>
            <a:ext cx="8318500" cy="1143000"/>
          </a:xfrm>
        </p:spPr>
        <p:txBody>
          <a:bodyPr>
            <a:noAutofit/>
          </a:bodyPr>
          <a:lstStyle/>
          <a:p>
            <a:r>
              <a:rPr lang="es-ES" altLang="en-US" sz="4000" dirty="0"/>
              <a:t>Estructuras resistentes a explosiones e impactos</a:t>
            </a:r>
          </a:p>
        </p:txBody>
      </p:sp>
      <p:sp>
        <p:nvSpPr>
          <p:cNvPr id="17411" name="Content Placeholder 2"/>
          <p:cNvSpPr>
            <a:spLocks noGrp="1"/>
          </p:cNvSpPr>
          <p:nvPr>
            <p:ph idx="1"/>
          </p:nvPr>
        </p:nvSpPr>
        <p:spPr>
          <a:xfrm>
            <a:off x="539750" y="5310188"/>
            <a:ext cx="2426970" cy="935037"/>
          </a:xfrm>
        </p:spPr>
        <p:txBody>
          <a:bodyPr/>
          <a:lstStyle/>
          <a:p>
            <a:pPr marL="0" indent="0">
              <a:buFont typeface="Wingdings" pitchFamily="2" charset="2"/>
              <a:buNone/>
            </a:pPr>
            <a:r>
              <a:rPr lang="es-ES" altLang="en-US" sz="2000" dirty="0"/>
              <a:t>Baliza de seguridad</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174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81175"/>
            <a:ext cx="2592388" cy="3455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013" y="1770063"/>
            <a:ext cx="5294312" cy="346710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3340157" y="5332413"/>
            <a:ext cx="5320961"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lstStyle>
            <a:lvl1pPr marL="342900" indent="-342900" algn="l" rtl="0" eaLnBrk="0" fontAlgn="base" hangingPunct="0">
              <a:spcBef>
                <a:spcPct val="20000"/>
              </a:spcBef>
              <a:spcAft>
                <a:spcPct val="0"/>
              </a:spcAft>
              <a:buClr>
                <a:srgbClr val="D4852E"/>
              </a:buClr>
              <a:buFont typeface="Wingdings" pitchFamily="2" charset="2"/>
              <a:buChar char="§"/>
              <a:defRPr sz="3200">
                <a:solidFill>
                  <a:srgbClr val="20336E"/>
                </a:solidFill>
                <a:latin typeface="+mn-lt"/>
                <a:ea typeface="+mn-ea"/>
                <a:cs typeface="+mn-cs"/>
              </a:defRPr>
            </a:lvl1pPr>
            <a:lvl2pPr marL="742950" indent="-285750" algn="l" rtl="0" eaLnBrk="0" fontAlgn="base" hangingPunct="0">
              <a:spcBef>
                <a:spcPct val="20000"/>
              </a:spcBef>
              <a:spcAft>
                <a:spcPct val="0"/>
              </a:spcAft>
              <a:buClr>
                <a:srgbClr val="D4852E"/>
              </a:buClr>
              <a:buChar char="•"/>
              <a:defRPr sz="2800">
                <a:solidFill>
                  <a:srgbClr val="20336E"/>
                </a:solidFill>
                <a:latin typeface="+mn-lt"/>
              </a:defRPr>
            </a:lvl2pPr>
            <a:lvl3pPr marL="1143000" indent="-228600" algn="l" rtl="0" eaLnBrk="0" fontAlgn="base" hangingPunct="0">
              <a:spcBef>
                <a:spcPct val="20000"/>
              </a:spcBef>
              <a:spcAft>
                <a:spcPct val="0"/>
              </a:spcAft>
              <a:buClr>
                <a:srgbClr val="D4852E"/>
              </a:buClr>
              <a:defRPr sz="2000">
                <a:solidFill>
                  <a:srgbClr val="20336E"/>
                </a:solidFill>
                <a:latin typeface="+mn-lt"/>
              </a:defRPr>
            </a:lvl3pPr>
            <a:lvl4pPr marL="1600200" indent="-228600" algn="l" rtl="0" eaLnBrk="0" fontAlgn="base" hangingPunct="0">
              <a:spcBef>
                <a:spcPct val="20000"/>
              </a:spcBef>
              <a:spcAft>
                <a:spcPct val="0"/>
              </a:spcAft>
              <a:buClr>
                <a:srgbClr val="D4852E"/>
              </a:buClr>
              <a:buChar char="•"/>
              <a:defRPr sz="2000">
                <a:solidFill>
                  <a:srgbClr val="20336E"/>
                </a:solidFill>
                <a:latin typeface="+mn-lt"/>
              </a:defRPr>
            </a:lvl4pPr>
            <a:lvl5pPr marL="2057400" indent="-228600" algn="l" rtl="0" eaLnBrk="0" fontAlgn="base" hangingPunct="0">
              <a:spcBef>
                <a:spcPct val="20000"/>
              </a:spcBef>
              <a:spcAft>
                <a:spcPct val="0"/>
              </a:spcAft>
              <a:buClr>
                <a:srgbClr val="D4852E"/>
              </a:buClr>
              <a:buChar char="•"/>
              <a:defRPr sz="2000">
                <a:solidFill>
                  <a:srgbClr val="20336E"/>
                </a:solidFill>
                <a:latin typeface="+mn-lt"/>
              </a:defRPr>
            </a:lvl5pPr>
            <a:lvl6pPr marL="2514600" indent="-228600" algn="l" rtl="0" fontAlgn="base">
              <a:spcBef>
                <a:spcPct val="20000"/>
              </a:spcBef>
              <a:spcAft>
                <a:spcPct val="0"/>
              </a:spcAft>
              <a:buClr>
                <a:srgbClr val="D4852E"/>
              </a:buClr>
              <a:buChar char="•"/>
              <a:defRPr sz="2000">
                <a:solidFill>
                  <a:srgbClr val="20336E"/>
                </a:solidFill>
                <a:latin typeface="+mn-lt"/>
              </a:defRPr>
            </a:lvl6pPr>
            <a:lvl7pPr marL="2971800" indent="-228600" algn="l" rtl="0" fontAlgn="base">
              <a:spcBef>
                <a:spcPct val="20000"/>
              </a:spcBef>
              <a:spcAft>
                <a:spcPct val="0"/>
              </a:spcAft>
              <a:buClr>
                <a:srgbClr val="D4852E"/>
              </a:buClr>
              <a:buChar char="•"/>
              <a:defRPr sz="2000">
                <a:solidFill>
                  <a:srgbClr val="20336E"/>
                </a:solidFill>
                <a:latin typeface="+mn-lt"/>
              </a:defRPr>
            </a:lvl7pPr>
            <a:lvl8pPr marL="3429000" indent="-228600" algn="l" rtl="0" fontAlgn="base">
              <a:spcBef>
                <a:spcPct val="20000"/>
              </a:spcBef>
              <a:spcAft>
                <a:spcPct val="0"/>
              </a:spcAft>
              <a:buClr>
                <a:srgbClr val="D4852E"/>
              </a:buClr>
              <a:buChar char="•"/>
              <a:defRPr sz="2000">
                <a:solidFill>
                  <a:srgbClr val="20336E"/>
                </a:solidFill>
                <a:latin typeface="+mn-lt"/>
              </a:defRPr>
            </a:lvl8pPr>
            <a:lvl9pPr marL="3886200" indent="-228600" algn="l" rtl="0" fontAlgn="base">
              <a:spcBef>
                <a:spcPct val="20000"/>
              </a:spcBef>
              <a:spcAft>
                <a:spcPct val="0"/>
              </a:spcAft>
              <a:buClr>
                <a:srgbClr val="D4852E"/>
              </a:buClr>
              <a:buChar char="•"/>
              <a:defRPr sz="2000">
                <a:solidFill>
                  <a:srgbClr val="20336E"/>
                </a:solidFill>
                <a:latin typeface="+mn-lt"/>
              </a:defRPr>
            </a:lvl9pPr>
          </a:lstStyle>
          <a:p>
            <a:pPr marL="0" marR="0" lvl="0" indent="0" algn="l" defTabSz="914400" rtl="0" eaLnBrk="0" fontAlgn="base" latinLnBrk="0" hangingPunct="0">
              <a:lnSpc>
                <a:spcPct val="100000"/>
              </a:lnSpc>
              <a:spcBef>
                <a:spcPct val="20000"/>
              </a:spcBef>
              <a:spcAft>
                <a:spcPct val="0"/>
              </a:spcAft>
              <a:buClr>
                <a:srgbClr val="D4852E"/>
              </a:buClr>
              <a:buSzTx/>
              <a:buFont typeface="Wingdings" pitchFamily="2" charset="2"/>
              <a:buNone/>
              <a:tabLst/>
              <a:defRPr/>
            </a:pPr>
            <a:r>
              <a:rPr kumimoji="0" lang="es-ES" altLang="en-US" sz="2000" b="0" i="0" u="none" strike="noStrike" kern="0" cap="none" spc="0" normalizeH="0" baseline="0" noProof="0" dirty="0">
                <a:ln>
                  <a:noFill/>
                </a:ln>
                <a:solidFill>
                  <a:prstClr val="black"/>
                </a:solidFill>
                <a:effectLst/>
                <a:uLnTx/>
                <a:uFillTx/>
                <a:latin typeface="Calibri"/>
                <a:ea typeface="+mn-ea"/>
                <a:cs typeface="+mn-cs"/>
              </a:rPr>
              <a:t>Fabricación del muro trapezoidal resistente a explosiones de la obra muerta de una plataforma offshore</a:t>
            </a:r>
          </a:p>
        </p:txBody>
      </p:sp>
    </p:spTree>
    <p:extLst>
      <p:ext uri="{BB962C8B-B14F-4D97-AF65-F5344CB8AC3E}">
        <p14:creationId xmlns:p14="http://schemas.microsoft.com/office/powerpoint/2010/main" val="40546689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5"/>
          <p:cNvSpPr>
            <a:spLocks noChangeArrowheads="1"/>
          </p:cNvSpPr>
          <p:nvPr/>
        </p:nvSpPr>
        <p:spPr bwMode="auto">
          <a:xfrm>
            <a:off x="3311525" y="2239963"/>
            <a:ext cx="5327650" cy="161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rIns="0" bIns="0"/>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438D"/>
              </a:solidFill>
              <a:effectLst/>
              <a:uLnTx/>
              <a:uFillTx/>
              <a:latin typeface="Arial" charset="0"/>
              <a:ea typeface="+mn-ea"/>
              <a:cs typeface="+mn-cs"/>
            </a:endParaRPr>
          </a:p>
        </p:txBody>
      </p:sp>
      <p:sp>
        <p:nvSpPr>
          <p:cNvPr id="18435" name="Rectangle 42"/>
          <p:cNvSpPr>
            <a:spLocks noChangeArrowheads="1"/>
          </p:cNvSpPr>
          <p:nvPr/>
        </p:nvSpPr>
        <p:spPr bwMode="auto">
          <a:xfrm>
            <a:off x="3311525" y="2239963"/>
            <a:ext cx="5327650" cy="161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rIns="0" bIns="0"/>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438D"/>
              </a:solidFill>
              <a:effectLst/>
              <a:uLnTx/>
              <a:uFillTx/>
              <a:latin typeface="Arial" charset="0"/>
              <a:ea typeface="+mn-ea"/>
              <a:cs typeface="+mn-cs"/>
            </a:endParaRPr>
          </a:p>
        </p:txBody>
      </p:sp>
      <p:sp>
        <p:nvSpPr>
          <p:cNvPr id="18436" name="Title 4"/>
          <p:cNvSpPr>
            <a:spLocks noGrp="1"/>
          </p:cNvSpPr>
          <p:nvPr>
            <p:ph type="title"/>
          </p:nvPr>
        </p:nvSpPr>
        <p:spPr>
          <a:xfrm>
            <a:off x="467360" y="-80962"/>
            <a:ext cx="8229600" cy="1143000"/>
          </a:xfrm>
        </p:spPr>
        <p:txBody>
          <a:bodyPr>
            <a:noAutofit/>
          </a:bodyPr>
          <a:lstStyle/>
          <a:p>
            <a:r>
              <a:rPr lang="es-ES" altLang="en-US" sz="4000" dirty="0"/>
              <a:t>Características tenso-</a:t>
            </a:r>
            <a:r>
              <a:rPr lang="es-ES" altLang="en-US" sz="4000" dirty="0" err="1"/>
              <a:t>deformacionales</a:t>
            </a:r>
            <a:endParaRPr lang="es-ES" altLang="en-US" sz="4000" dirty="0"/>
          </a:p>
        </p:txBody>
      </p:sp>
      <p:sp>
        <p:nvSpPr>
          <p:cNvPr id="18437" name="Content Placeholder 5"/>
          <p:cNvSpPr>
            <a:spLocks noGrp="1"/>
          </p:cNvSpPr>
          <p:nvPr>
            <p:ph idx="1"/>
          </p:nvPr>
        </p:nvSpPr>
        <p:spPr>
          <a:xfrm>
            <a:off x="457200" y="1254760"/>
            <a:ext cx="8229600" cy="4925144"/>
          </a:xfrm>
        </p:spPr>
        <p:txBody>
          <a:bodyPr>
            <a:normAutofit/>
          </a:bodyPr>
          <a:lstStyle/>
          <a:p>
            <a:pPr marL="0" indent="0">
              <a:buFont typeface="Wingdings" pitchFamily="2" charset="2"/>
              <a:buNone/>
            </a:pPr>
            <a:r>
              <a:rPr lang="es-ES" altLang="en-US" dirty="0"/>
              <a:t>La </a:t>
            </a:r>
            <a:r>
              <a:rPr lang="es-ES" altLang="en-US" b="1" dirty="0"/>
              <a:t>no linealidad </a:t>
            </a:r>
            <a:r>
              <a:rPr lang="es-ES" altLang="en-US" dirty="0"/>
              <a:t>lleva a………..</a:t>
            </a:r>
          </a:p>
          <a:p>
            <a:pPr lvl="1"/>
            <a:r>
              <a:rPr lang="es-ES" altLang="en-US" sz="3200" dirty="0"/>
              <a:t>Límites de ancho/espesor diferentes para efectos de abolladura local</a:t>
            </a:r>
          </a:p>
          <a:p>
            <a:pPr lvl="1"/>
            <a:r>
              <a:rPr lang="es-ES" altLang="en-US" sz="3200" dirty="0"/>
              <a:t>Comportamiento diferente de elementos frente a inestabilidades globales en compresión y flexión </a:t>
            </a:r>
          </a:p>
          <a:p>
            <a:pPr lvl="1"/>
            <a:r>
              <a:rPr lang="es-ES" altLang="en-US" sz="3200" dirty="0"/>
              <a:t>Mayores flechas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7290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p:cNvSpPr>
            <a:spLocks noGrp="1"/>
          </p:cNvSpPr>
          <p:nvPr>
            <p:ph type="title"/>
          </p:nvPr>
        </p:nvSpPr>
        <p:spPr>
          <a:xfrm>
            <a:off x="457200" y="213678"/>
            <a:ext cx="8229600" cy="1143000"/>
          </a:xfrm>
        </p:spPr>
        <p:txBody>
          <a:bodyPr>
            <a:normAutofit fontScale="90000"/>
          </a:bodyPr>
          <a:lstStyle/>
          <a:p>
            <a:r>
              <a:rPr lang="es-ES" altLang="en-US" dirty="0"/>
              <a:t>Influencia en el comportamiento frente a pandeo por flexión</a:t>
            </a:r>
          </a:p>
        </p:txBody>
      </p:sp>
      <p:sp>
        <p:nvSpPr>
          <p:cNvPr id="3" name="Content Placeholder 2"/>
          <p:cNvSpPr>
            <a:spLocks noGrp="1"/>
          </p:cNvSpPr>
          <p:nvPr>
            <p:ph idx="1"/>
          </p:nvPr>
        </p:nvSpPr>
        <p:spPr>
          <a:xfrm>
            <a:off x="196850" y="1618298"/>
            <a:ext cx="8464550" cy="4792662"/>
          </a:xfrm>
        </p:spPr>
        <p:txBody>
          <a:bodyPr>
            <a:normAutofit fontScale="92500" lnSpcReduction="20000"/>
          </a:bodyPr>
          <a:lstStyle/>
          <a:p>
            <a:pPr>
              <a:defRPr/>
            </a:pPr>
            <a:r>
              <a:rPr lang="es-ES" sz="2800" b="1" dirty="0"/>
              <a:t>Esbelteces bajas</a:t>
            </a:r>
            <a:br>
              <a:rPr lang="es-ES" sz="2800" dirty="0"/>
            </a:br>
            <a:r>
              <a:rPr lang="es-ES" sz="2800" dirty="0"/>
              <a:t>los pilares alcanzan o exceden la carga plástica</a:t>
            </a:r>
            <a:br>
              <a:rPr lang="es-ES" sz="2800" dirty="0"/>
            </a:br>
            <a:br>
              <a:rPr lang="es-ES" sz="2800" dirty="0"/>
            </a:br>
            <a:r>
              <a:rPr lang="es-ES" sz="2800" b="1" dirty="0">
                <a:solidFill>
                  <a:schemeClr val="bg1">
                    <a:lumMod val="50000"/>
                  </a:schemeClr>
                </a:solidFill>
              </a:rPr>
              <a:t>⇒ beneficio </a:t>
            </a:r>
            <a:r>
              <a:rPr lang="es-ES" sz="2800" dirty="0">
                <a:solidFill>
                  <a:schemeClr val="bg1">
                    <a:lumMod val="50000"/>
                  </a:schemeClr>
                </a:solidFill>
              </a:rPr>
              <a:t>del endurecimiento por deformación</a:t>
            </a:r>
            <a:br>
              <a:rPr lang="es-ES" sz="2800" dirty="0"/>
            </a:br>
            <a:r>
              <a:rPr lang="es-ES" sz="2800" dirty="0">
                <a:solidFill>
                  <a:schemeClr val="bg1">
                    <a:lumMod val="50000"/>
                  </a:schemeClr>
                </a:solidFill>
              </a:rPr>
              <a:t>El inoxidable se comporta </a:t>
            </a:r>
            <a:r>
              <a:rPr lang="es-ES" sz="2800" b="1" dirty="0">
                <a:solidFill>
                  <a:schemeClr val="bg1">
                    <a:lumMod val="50000"/>
                  </a:schemeClr>
                </a:solidFill>
              </a:rPr>
              <a:t>al menos tan bien como </a:t>
            </a:r>
            <a:r>
              <a:rPr lang="es-ES" sz="2800" dirty="0">
                <a:solidFill>
                  <a:schemeClr val="bg1">
                    <a:lumMod val="50000"/>
                  </a:schemeClr>
                </a:solidFill>
              </a:rPr>
              <a:t>el acero al carbono </a:t>
            </a:r>
          </a:p>
          <a:p>
            <a:pPr>
              <a:defRPr/>
            </a:pPr>
            <a:endParaRPr lang="es-ES" sz="2800" b="1" dirty="0"/>
          </a:p>
          <a:p>
            <a:pPr>
              <a:defRPr/>
            </a:pPr>
            <a:r>
              <a:rPr lang="es-ES" sz="2800" b="1" dirty="0"/>
              <a:t>Esbelteces altas</a:t>
            </a:r>
            <a:br>
              <a:rPr lang="es-ES" sz="2800" b="1" dirty="0"/>
            </a:br>
            <a:r>
              <a:rPr lang="es-ES" sz="2800" dirty="0"/>
              <a:t>baja resistencia axil, bajo nivel tensional en el rango lineal del material</a:t>
            </a:r>
            <a:br>
              <a:rPr lang="es-ES" sz="2800" dirty="0"/>
            </a:br>
            <a:br>
              <a:rPr lang="es-ES" sz="2800" dirty="0"/>
            </a:br>
            <a:r>
              <a:rPr lang="es-ES" sz="2800" b="1" dirty="0">
                <a:solidFill>
                  <a:schemeClr val="bg1">
                    <a:lumMod val="50000"/>
                  </a:schemeClr>
                </a:solidFill>
              </a:rPr>
              <a:t>⇒ </a:t>
            </a:r>
            <a:r>
              <a:rPr lang="es-ES" sz="2800" dirty="0">
                <a:solidFill>
                  <a:schemeClr val="bg1">
                    <a:lumMod val="50000"/>
                  </a:schemeClr>
                </a:solidFill>
              </a:rPr>
              <a:t>el inoxidable se comporta de</a:t>
            </a:r>
            <a:r>
              <a:rPr lang="es-ES" sz="2800" b="1" dirty="0">
                <a:solidFill>
                  <a:schemeClr val="bg1">
                    <a:lumMod val="50000"/>
                  </a:schemeClr>
                </a:solidFill>
              </a:rPr>
              <a:t> manera similar </a:t>
            </a:r>
            <a:r>
              <a:rPr lang="es-ES" sz="2800" dirty="0">
                <a:solidFill>
                  <a:schemeClr val="bg1">
                    <a:lumMod val="50000"/>
                  </a:schemeClr>
                </a:solidFill>
              </a:rPr>
              <a:t>al acero al carbono suponiendo geometrías y tensiones residuales similares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26711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223838"/>
            <a:ext cx="8229600" cy="1143000"/>
          </a:xfrm>
        </p:spPr>
        <p:txBody>
          <a:bodyPr>
            <a:normAutofit fontScale="90000"/>
          </a:bodyPr>
          <a:lstStyle/>
          <a:p>
            <a:r>
              <a:rPr lang="es-ES" altLang="en-US" dirty="0"/>
              <a:t>Influencia en el comportamiento frente a pandeo por flexión</a:t>
            </a:r>
          </a:p>
        </p:txBody>
      </p:sp>
      <p:sp>
        <p:nvSpPr>
          <p:cNvPr id="3" name="Content Placeholder 2"/>
          <p:cNvSpPr>
            <a:spLocks noGrp="1"/>
          </p:cNvSpPr>
          <p:nvPr>
            <p:ph idx="1"/>
          </p:nvPr>
        </p:nvSpPr>
        <p:spPr>
          <a:xfrm>
            <a:off x="457200" y="1206500"/>
            <a:ext cx="8229600" cy="4925144"/>
          </a:xfrm>
        </p:spPr>
        <p:txBody>
          <a:bodyPr>
            <a:normAutofit/>
          </a:bodyPr>
          <a:lstStyle/>
          <a:p>
            <a:pPr marL="0" indent="0">
              <a:buNone/>
              <a:defRPr/>
            </a:pPr>
            <a:endParaRPr lang="es-ES" sz="2400" b="1" dirty="0"/>
          </a:p>
          <a:p>
            <a:pPr>
              <a:defRPr/>
            </a:pPr>
            <a:r>
              <a:rPr lang="es-ES" sz="2400" b="1" dirty="0"/>
              <a:t>Esbelteces intermedias</a:t>
            </a:r>
            <a:br>
              <a:rPr lang="es-ES" sz="2400" dirty="0"/>
            </a:br>
            <a:r>
              <a:rPr lang="es-ES" sz="2400" dirty="0"/>
              <a:t>la tensión media en el pilar se encuentra entre el límite de proporcionalidad y la tensión correspondiente a una deformación remanente de 0.2%,  </a:t>
            </a:r>
            <a:br>
              <a:rPr lang="es-ES" sz="2400" dirty="0"/>
            </a:br>
            <a:r>
              <a:rPr lang="es-ES" sz="2400" dirty="0">
                <a:solidFill>
                  <a:schemeClr val="bg1">
                    <a:lumMod val="50000"/>
                  </a:schemeClr>
                </a:solidFill>
              </a:rPr>
              <a:t>los pilares de acero inoxidable son </a:t>
            </a:r>
            <a:r>
              <a:rPr lang="es-ES" sz="2400" b="1" dirty="0">
                <a:solidFill>
                  <a:schemeClr val="bg1">
                    <a:lumMod val="50000"/>
                  </a:schemeClr>
                </a:solidFill>
              </a:rPr>
              <a:t>menos resistentes</a:t>
            </a:r>
            <a:r>
              <a:rPr lang="es-ES" sz="2400" dirty="0">
                <a:solidFill>
                  <a:schemeClr val="bg1">
                    <a:lumMod val="50000"/>
                  </a:schemeClr>
                </a:solidFill>
              </a:rPr>
              <a:t> que los de acero al carbono</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614227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ChangeArrowheads="1"/>
          </p:cNvSpPr>
          <p:nvPr/>
        </p:nvSpPr>
        <p:spPr bwMode="auto">
          <a:xfrm>
            <a:off x="1171207" y="1008915"/>
            <a:ext cx="6591300" cy="4381500"/>
          </a:xfrm>
          <a:prstGeom prst="rect">
            <a:avLst/>
          </a:prstGeom>
          <a:noFill/>
          <a:ln w="38100">
            <a:solidFill>
              <a:schemeClr val="bg1">
                <a:lumMod val="50000"/>
              </a:schemeClr>
            </a:solid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29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3339" t="6902" r="2504"/>
          <a:stretch>
            <a:fillRect/>
          </a:stretch>
        </p:blipFill>
        <p:spPr bwMode="auto">
          <a:xfrm>
            <a:off x="1818907" y="1083528"/>
            <a:ext cx="5732463" cy="4283075"/>
          </a:xfrm>
          <a:prstGeom prst="rect">
            <a:avLst/>
          </a:prstGeom>
          <a:noFill/>
          <a:ln w="9525">
            <a:noFill/>
            <a:miter lim="800000"/>
            <a:headEnd/>
            <a:tailEnd/>
          </a:ln>
        </p:spPr>
      </p:pic>
      <p:sp>
        <p:nvSpPr>
          <p:cNvPr id="926724" name="Line 4"/>
          <p:cNvSpPr>
            <a:spLocks noChangeShapeType="1"/>
          </p:cNvSpPr>
          <p:nvPr/>
        </p:nvSpPr>
        <p:spPr bwMode="auto">
          <a:xfrm>
            <a:off x="4638307" y="1567715"/>
            <a:ext cx="342900" cy="0"/>
          </a:xfrm>
          <a:prstGeom prst="line">
            <a:avLst/>
          </a:prstGeom>
          <a:noFill/>
          <a:ln w="28575">
            <a:solidFill>
              <a:srgbClr val="FF0000"/>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9029" name="Text Box 5"/>
          <p:cNvSpPr txBox="1">
            <a:spLocks noChangeArrowheads="1"/>
          </p:cNvSpPr>
          <p:nvPr/>
        </p:nvSpPr>
        <p:spPr bwMode="auto">
          <a:xfrm>
            <a:off x="5095507" y="1402615"/>
            <a:ext cx="2057400" cy="33655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600" b="1" i="0" u="none" strike="noStrike" kern="1200" cap="none" spc="0" normalizeH="0" baseline="0" noProof="0" dirty="0">
                <a:ln>
                  <a:noFill/>
                </a:ln>
                <a:solidFill>
                  <a:srgbClr val="FF0000"/>
                </a:solidFill>
                <a:effectLst/>
                <a:uLnTx/>
                <a:uFillTx/>
                <a:latin typeface="Calibri"/>
                <a:ea typeface="+mn-ea"/>
                <a:cs typeface="+mn-cs"/>
              </a:rPr>
              <a:t>Acero inoxidable k</a:t>
            </a:r>
            <a:r>
              <a:rPr kumimoji="0" lang="es-ES" sz="1600" b="1" i="0" u="none" strike="noStrike" kern="1200" cap="none" spc="0" normalizeH="0" baseline="-25000" noProof="0" dirty="0">
                <a:ln>
                  <a:noFill/>
                </a:ln>
                <a:solidFill>
                  <a:srgbClr val="FF0000"/>
                </a:solidFill>
                <a:effectLst/>
                <a:uLnTx/>
                <a:uFillTx/>
                <a:latin typeface="Calibri"/>
                <a:ea typeface="+mn-ea"/>
                <a:cs typeface="+mn-cs"/>
              </a:rPr>
              <a:t>2,</a:t>
            </a:r>
            <a:r>
              <a:rPr kumimoji="0" lang="es-ES" sz="1600" b="1" i="0" u="none" strike="noStrike" kern="1200" cap="none" spc="0" normalizeH="0" baseline="-25000" noProof="0" dirty="0">
                <a:ln>
                  <a:noFill/>
                </a:ln>
                <a:solidFill>
                  <a:srgbClr val="FF0000"/>
                </a:solidFill>
                <a:effectLst/>
                <a:uLnTx/>
                <a:uFillTx/>
                <a:latin typeface="Symbol" pitchFamily="-111" charset="2"/>
                <a:ea typeface="+mn-ea"/>
                <a:cs typeface="+mn-cs"/>
              </a:rPr>
              <a:t>q</a:t>
            </a:r>
          </a:p>
        </p:txBody>
      </p:sp>
      <p:sp>
        <p:nvSpPr>
          <p:cNvPr id="926726" name="Line 6"/>
          <p:cNvSpPr>
            <a:spLocks noChangeShapeType="1"/>
          </p:cNvSpPr>
          <p:nvPr/>
        </p:nvSpPr>
        <p:spPr bwMode="auto">
          <a:xfrm>
            <a:off x="4638307" y="1910615"/>
            <a:ext cx="342900" cy="0"/>
          </a:xfrm>
          <a:prstGeom prst="line">
            <a:avLst/>
          </a:prstGeom>
          <a:noFill/>
          <a:ln w="28575">
            <a:solidFill>
              <a:srgbClr val="FF0000"/>
            </a:solidFill>
            <a:prstDash val="dash"/>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9031" name="Text Box 7"/>
          <p:cNvSpPr txBox="1">
            <a:spLocks noChangeArrowheads="1"/>
          </p:cNvSpPr>
          <p:nvPr/>
        </p:nvSpPr>
        <p:spPr bwMode="auto">
          <a:xfrm>
            <a:off x="5095507" y="1745515"/>
            <a:ext cx="2247900" cy="33655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600" b="1" i="0" u="none" strike="noStrike" kern="1200" cap="none" spc="0" normalizeH="0" baseline="0" noProof="0" dirty="0">
                <a:ln>
                  <a:noFill/>
                </a:ln>
                <a:solidFill>
                  <a:srgbClr val="FF0000"/>
                </a:solidFill>
                <a:effectLst/>
                <a:uLnTx/>
                <a:uFillTx/>
                <a:latin typeface="Calibri"/>
                <a:ea typeface="+mn-ea"/>
                <a:cs typeface="+mn-cs"/>
              </a:rPr>
              <a:t>Acero inoxidable k</a:t>
            </a:r>
            <a:r>
              <a:rPr kumimoji="0" lang="es-ES" sz="1600" b="1" i="0" u="none" strike="noStrike" kern="1200" cap="none" spc="0" normalizeH="0" baseline="-25000" noProof="0" dirty="0">
                <a:ln>
                  <a:noFill/>
                </a:ln>
                <a:solidFill>
                  <a:srgbClr val="FF0000"/>
                </a:solidFill>
                <a:effectLst/>
                <a:uLnTx/>
                <a:uFillTx/>
                <a:latin typeface="Calibri"/>
                <a:ea typeface="+mn-ea"/>
                <a:cs typeface="+mn-cs"/>
              </a:rPr>
              <a:t>0.2p,</a:t>
            </a:r>
            <a:r>
              <a:rPr kumimoji="0" lang="es-ES" sz="1600" b="1" i="0" u="none" strike="noStrike" kern="1200" cap="none" spc="0" normalizeH="0" baseline="-25000" noProof="0" dirty="0">
                <a:ln>
                  <a:noFill/>
                </a:ln>
                <a:solidFill>
                  <a:srgbClr val="FF0000"/>
                </a:solidFill>
                <a:effectLst/>
                <a:uLnTx/>
                <a:uFillTx/>
                <a:latin typeface="Symbol" pitchFamily="-111" charset="2"/>
                <a:ea typeface="+mn-ea"/>
                <a:cs typeface="+mn-cs"/>
              </a:rPr>
              <a:t>q</a:t>
            </a:r>
          </a:p>
        </p:txBody>
      </p:sp>
      <p:sp>
        <p:nvSpPr>
          <p:cNvPr id="926728" name="Line 8"/>
          <p:cNvSpPr>
            <a:spLocks noChangeShapeType="1"/>
          </p:cNvSpPr>
          <p:nvPr/>
        </p:nvSpPr>
        <p:spPr bwMode="auto">
          <a:xfrm>
            <a:off x="4638307" y="2253515"/>
            <a:ext cx="342900" cy="0"/>
          </a:xfrm>
          <a:prstGeom prst="line">
            <a:avLst/>
          </a:prstGeom>
          <a:noFill/>
          <a:ln w="28575">
            <a:solidFill>
              <a:srgbClr val="0000FF"/>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9033" name="Text Box 9"/>
          <p:cNvSpPr txBox="1">
            <a:spLocks noChangeArrowheads="1"/>
          </p:cNvSpPr>
          <p:nvPr/>
        </p:nvSpPr>
        <p:spPr bwMode="auto">
          <a:xfrm>
            <a:off x="5095507" y="2088415"/>
            <a:ext cx="2057400" cy="33655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600" b="1" i="0" u="none" strike="noStrike" kern="1200" cap="none" spc="0" normalizeH="0" baseline="0" noProof="0" dirty="0">
                <a:ln>
                  <a:noFill/>
                </a:ln>
                <a:solidFill>
                  <a:srgbClr val="0000FF"/>
                </a:solidFill>
                <a:effectLst/>
                <a:uLnTx/>
                <a:uFillTx/>
                <a:latin typeface="Calibri"/>
                <a:ea typeface="+mn-ea"/>
                <a:cs typeface="+mn-cs"/>
              </a:rPr>
              <a:t>Acero al carbono k</a:t>
            </a:r>
            <a:r>
              <a:rPr kumimoji="0" lang="es-ES" sz="1600" b="1" i="0" u="none" strike="noStrike" kern="1200" cap="none" spc="0" normalizeH="0" baseline="-25000" noProof="0" dirty="0">
                <a:ln>
                  <a:noFill/>
                </a:ln>
                <a:solidFill>
                  <a:srgbClr val="0000FF"/>
                </a:solidFill>
                <a:effectLst/>
                <a:uLnTx/>
                <a:uFillTx/>
                <a:latin typeface="Calibri"/>
                <a:ea typeface="+mn-ea"/>
                <a:cs typeface="+mn-cs"/>
              </a:rPr>
              <a:t>2,</a:t>
            </a:r>
            <a:r>
              <a:rPr kumimoji="0" lang="es-ES" sz="1600" b="1" i="0" u="none" strike="noStrike" kern="1200" cap="none" spc="0" normalizeH="0" baseline="-25000" noProof="0" dirty="0">
                <a:ln>
                  <a:noFill/>
                </a:ln>
                <a:solidFill>
                  <a:srgbClr val="0000FF"/>
                </a:solidFill>
                <a:effectLst/>
                <a:uLnTx/>
                <a:uFillTx/>
                <a:latin typeface="Symbol" pitchFamily="-111" charset="2"/>
                <a:ea typeface="+mn-ea"/>
                <a:cs typeface="+mn-cs"/>
              </a:rPr>
              <a:t>q</a:t>
            </a:r>
          </a:p>
        </p:txBody>
      </p:sp>
      <p:sp>
        <p:nvSpPr>
          <p:cNvPr id="926730" name="Line 10"/>
          <p:cNvSpPr>
            <a:spLocks noChangeShapeType="1"/>
          </p:cNvSpPr>
          <p:nvPr/>
        </p:nvSpPr>
        <p:spPr bwMode="auto">
          <a:xfrm>
            <a:off x="4651007" y="2596415"/>
            <a:ext cx="342900" cy="0"/>
          </a:xfrm>
          <a:prstGeom prst="line">
            <a:avLst/>
          </a:prstGeom>
          <a:noFill/>
          <a:ln w="28575">
            <a:solidFill>
              <a:srgbClr val="0000FF"/>
            </a:solidFill>
            <a:prstDash val="dash"/>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9035" name="Text Box 11"/>
          <p:cNvSpPr txBox="1">
            <a:spLocks noChangeArrowheads="1"/>
          </p:cNvSpPr>
          <p:nvPr/>
        </p:nvSpPr>
        <p:spPr bwMode="auto">
          <a:xfrm>
            <a:off x="5095507" y="2431315"/>
            <a:ext cx="2247900" cy="33655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600" b="1" i="0" u="none" strike="noStrike" kern="1200" cap="none" spc="0" normalizeH="0" baseline="0" noProof="0" dirty="0">
                <a:ln>
                  <a:noFill/>
                </a:ln>
                <a:solidFill>
                  <a:srgbClr val="0000FF"/>
                </a:solidFill>
                <a:effectLst/>
                <a:uLnTx/>
                <a:uFillTx/>
                <a:latin typeface="Calibri"/>
                <a:ea typeface="+mn-ea"/>
                <a:cs typeface="+mn-cs"/>
              </a:rPr>
              <a:t>Acero al carbono k</a:t>
            </a:r>
            <a:r>
              <a:rPr kumimoji="0" lang="es-ES" sz="1600" b="1" i="0" u="none" strike="noStrike" kern="1200" cap="none" spc="0" normalizeH="0" baseline="-25000" noProof="0" dirty="0">
                <a:ln>
                  <a:noFill/>
                </a:ln>
                <a:solidFill>
                  <a:srgbClr val="0000FF"/>
                </a:solidFill>
                <a:effectLst/>
                <a:uLnTx/>
                <a:uFillTx/>
                <a:latin typeface="Calibri"/>
                <a:ea typeface="+mn-ea"/>
                <a:cs typeface="+mn-cs"/>
              </a:rPr>
              <a:t>0.2p,</a:t>
            </a:r>
            <a:r>
              <a:rPr kumimoji="0" lang="es-ES" sz="1600" b="1" i="0" u="none" strike="noStrike" kern="1200" cap="none" spc="0" normalizeH="0" baseline="-25000" noProof="0" dirty="0">
                <a:ln>
                  <a:noFill/>
                </a:ln>
                <a:solidFill>
                  <a:srgbClr val="0000FF"/>
                </a:solidFill>
                <a:effectLst/>
                <a:uLnTx/>
                <a:uFillTx/>
                <a:latin typeface="Symbol" pitchFamily="-111" charset="2"/>
                <a:ea typeface="+mn-ea"/>
                <a:cs typeface="+mn-cs"/>
              </a:rPr>
              <a:t>q</a:t>
            </a:r>
          </a:p>
        </p:txBody>
      </p:sp>
      <p:sp>
        <p:nvSpPr>
          <p:cNvPr id="129036" name="Text Box 12"/>
          <p:cNvSpPr txBox="1">
            <a:spLocks noChangeArrowheads="1"/>
          </p:cNvSpPr>
          <p:nvPr/>
        </p:nvSpPr>
        <p:spPr bwMode="auto">
          <a:xfrm>
            <a:off x="3673107" y="4971315"/>
            <a:ext cx="2247900" cy="33655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Calibri"/>
                <a:ea typeface="+mn-ea"/>
                <a:cs typeface="+mn-cs"/>
              </a:rPr>
              <a:t>Temperatura (</a:t>
            </a:r>
            <a:r>
              <a:rPr kumimoji="0" lang="es-ES" sz="1600" b="1" i="0" u="none" strike="noStrike" kern="1200" cap="none" spc="0" normalizeH="0" baseline="30000" noProof="0" dirty="0" err="1">
                <a:ln>
                  <a:noFill/>
                </a:ln>
                <a:solidFill>
                  <a:prstClr val="black"/>
                </a:solidFill>
                <a:effectLst/>
                <a:uLnTx/>
                <a:uFillTx/>
                <a:latin typeface="Calibri"/>
                <a:ea typeface="+mn-ea"/>
                <a:cs typeface="+mn-cs"/>
              </a:rPr>
              <a:t>o</a:t>
            </a:r>
            <a:r>
              <a:rPr kumimoji="0" lang="es-ES" sz="1600" b="1" i="0" u="none" strike="noStrike" kern="1200" cap="none" spc="0" normalizeH="0" baseline="0" noProof="0" dirty="0" err="1">
                <a:ln>
                  <a:noFill/>
                </a:ln>
                <a:solidFill>
                  <a:prstClr val="black"/>
                </a:solidFill>
                <a:effectLst/>
                <a:uLnTx/>
                <a:uFillTx/>
                <a:latin typeface="Calibri"/>
                <a:ea typeface="+mn-ea"/>
                <a:cs typeface="+mn-cs"/>
              </a:rPr>
              <a:t>C</a:t>
            </a:r>
            <a:r>
              <a:rPr kumimoji="0" lang="es-ES" sz="1600" b="1" i="0" u="none" strike="noStrike" kern="1200" cap="none" spc="0" normalizeH="0" baseline="0" noProof="0" dirty="0">
                <a:ln>
                  <a:noFill/>
                </a:ln>
                <a:solidFill>
                  <a:prstClr val="black"/>
                </a:solidFill>
                <a:effectLst/>
                <a:uLnTx/>
                <a:uFillTx/>
                <a:latin typeface="Calibri"/>
                <a:ea typeface="+mn-ea"/>
                <a:cs typeface="+mn-cs"/>
              </a:rPr>
              <a:t>)</a:t>
            </a:r>
            <a:endParaRPr kumimoji="0" lang="es-ES" sz="1600" b="1" i="0" u="none" strike="noStrike" kern="1200" cap="none" spc="0" normalizeH="0" baseline="-25000" noProof="0" dirty="0">
              <a:ln>
                <a:noFill/>
              </a:ln>
              <a:solidFill>
                <a:prstClr val="black"/>
              </a:solidFill>
              <a:effectLst/>
              <a:uLnTx/>
              <a:uFillTx/>
              <a:latin typeface="Symbol" pitchFamily="-111" charset="2"/>
              <a:ea typeface="+mn-ea"/>
              <a:cs typeface="+mn-cs"/>
            </a:endParaRPr>
          </a:p>
        </p:txBody>
      </p:sp>
      <p:pic>
        <p:nvPicPr>
          <p:cNvPr id="12903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9170" y="1443890"/>
            <a:ext cx="422275" cy="2862263"/>
          </a:xfrm>
          <a:prstGeom prst="rect">
            <a:avLst/>
          </a:prstGeom>
          <a:noFill/>
          <a:ln w="9525">
            <a:noFill/>
            <a:miter lim="800000"/>
            <a:headEnd/>
            <a:tailEnd/>
          </a:ln>
        </p:spPr>
      </p:pic>
      <p:sp>
        <p:nvSpPr>
          <p:cNvPr id="926734" name="Text Box 14"/>
          <p:cNvSpPr txBox="1">
            <a:spLocks noChangeArrowheads="1"/>
          </p:cNvSpPr>
          <p:nvPr/>
        </p:nvSpPr>
        <p:spPr bwMode="auto">
          <a:xfrm>
            <a:off x="844817" y="5678492"/>
            <a:ext cx="8089900" cy="646331"/>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Calibri"/>
              </a:rPr>
              <a:t>k</a:t>
            </a:r>
            <a:r>
              <a:rPr kumimoji="0" lang="es-ES" sz="1800" b="1" i="0" u="none" strike="noStrike" kern="1200" cap="none" spc="0" normalizeH="0" baseline="-25000" noProof="0" dirty="0">
                <a:ln>
                  <a:noFill/>
                </a:ln>
                <a:solidFill>
                  <a:prstClr val="black"/>
                </a:solidFill>
                <a:effectLst/>
                <a:uLnTx/>
                <a:uFillTx/>
                <a:latin typeface="Calibri"/>
                <a:ea typeface="+mn-ea"/>
                <a:cs typeface="Calibri"/>
              </a:rPr>
              <a:t>0.2p,q</a:t>
            </a:r>
            <a:r>
              <a:rPr kumimoji="0" lang="es-ES" sz="1800" b="1" i="0" u="none" strike="noStrike" kern="1200" cap="none" spc="0" normalizeH="0" baseline="0" noProof="0" dirty="0">
                <a:ln>
                  <a:noFill/>
                </a:ln>
                <a:solidFill>
                  <a:prstClr val="black"/>
                </a:solidFill>
                <a:effectLst/>
                <a:uLnTx/>
                <a:uFillTx/>
                <a:latin typeface="Calibri"/>
                <a:ea typeface="+mn-ea"/>
                <a:cs typeface="Calibri"/>
              </a:rPr>
              <a:t> = factor de reducción de resistencia a tensión de deformación plástica 0.2% k</a:t>
            </a:r>
            <a:r>
              <a:rPr kumimoji="0" lang="es-ES" sz="1800" b="1" i="0" u="none" strike="noStrike" kern="1200" cap="none" spc="0" normalizeH="0" baseline="-25000" noProof="0" dirty="0">
                <a:ln>
                  <a:noFill/>
                </a:ln>
                <a:solidFill>
                  <a:prstClr val="black"/>
                </a:solidFill>
                <a:effectLst/>
                <a:uLnTx/>
                <a:uFillTx/>
                <a:latin typeface="Calibri"/>
                <a:ea typeface="+mn-ea"/>
                <a:cs typeface="Calibri"/>
              </a:rPr>
              <a:t>2,q</a:t>
            </a:r>
            <a:r>
              <a:rPr kumimoji="0" lang="es-ES" sz="1800" b="1" i="0" u="none" strike="noStrike" kern="1200" cap="none" spc="0" normalizeH="0" baseline="0" noProof="0" dirty="0">
                <a:ln>
                  <a:noFill/>
                </a:ln>
                <a:solidFill>
                  <a:prstClr val="black"/>
                </a:solidFill>
                <a:effectLst/>
                <a:uLnTx/>
                <a:uFillTx/>
                <a:latin typeface="Calibri"/>
                <a:ea typeface="+mn-ea"/>
                <a:cs typeface="Calibri"/>
              </a:rPr>
              <a:t> = factor de reducción de resistencia a tensión de deformación total 2% </a:t>
            </a:r>
          </a:p>
        </p:txBody>
      </p:sp>
      <p:sp>
        <p:nvSpPr>
          <p:cNvPr id="129039" name="Rectangle 15"/>
          <p:cNvSpPr>
            <a:spLocks noGrp="1" noChangeArrowheads="1"/>
          </p:cNvSpPr>
          <p:nvPr>
            <p:ph type="title"/>
          </p:nvPr>
        </p:nvSpPr>
        <p:spPr>
          <a:xfrm>
            <a:off x="457200" y="-91122"/>
            <a:ext cx="8229600" cy="1143000"/>
          </a:xfrm>
          <a:noFill/>
        </p:spPr>
        <p:txBody>
          <a:bodyPr/>
          <a:lstStyle/>
          <a:p>
            <a:pPr eaLnBrk="1" hangingPunct="1"/>
            <a:r>
              <a:rPr lang="es-ES" sz="3900" dirty="0"/>
              <a:t>Material a temperaturas elevadas</a:t>
            </a:r>
          </a:p>
        </p:txBody>
      </p:sp>
      <p:sp>
        <p:nvSpPr>
          <p:cNvPr id="3" name="Tijdelijke aanduiding voor dianumm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926736" name="Rectangle 16"/>
          <p:cNvSpPr>
            <a:spLocks noChangeArrowheads="1"/>
          </p:cNvSpPr>
          <p:nvPr/>
        </p:nvSpPr>
        <p:spPr bwMode="auto">
          <a:xfrm>
            <a:off x="4809757" y="2825015"/>
            <a:ext cx="1233488" cy="1668463"/>
          </a:xfrm>
          <a:prstGeom prst="rect">
            <a:avLst/>
          </a:prstGeom>
          <a:solidFill>
            <a:srgbClr val="9999FF">
              <a:alpha val="39999"/>
            </a:srgbClr>
          </a:solidFill>
          <a:ln w="9525">
            <a:no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Tekstvak 1"/>
          <p:cNvSpPr txBox="1"/>
          <p:nvPr/>
        </p:nvSpPr>
        <p:spPr>
          <a:xfrm rot="16200000">
            <a:off x="-262414" y="2812009"/>
            <a:ext cx="3750093" cy="369332"/>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Calibri"/>
                <a:ea typeface="+mn-ea"/>
                <a:cs typeface="+mn-cs"/>
              </a:rPr>
              <a:t>Factores de reducción de resistencia</a:t>
            </a:r>
          </a:p>
        </p:txBody>
      </p:sp>
    </p:spTree>
    <p:extLst>
      <p:ext uri="{BB962C8B-B14F-4D97-AF65-F5344CB8AC3E}">
        <p14:creationId xmlns:p14="http://schemas.microsoft.com/office/powerpoint/2010/main" val="210666556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53426" y="1030438"/>
            <a:ext cx="6718300" cy="4394200"/>
            <a:chOff x="1112" y="1056"/>
            <a:chExt cx="4232" cy="2768"/>
          </a:xfrm>
        </p:grpSpPr>
        <p:sp>
          <p:nvSpPr>
            <p:cNvPr id="928771" name="Rectangle 3"/>
            <p:cNvSpPr>
              <a:spLocks noChangeArrowheads="1"/>
            </p:cNvSpPr>
            <p:nvPr/>
          </p:nvSpPr>
          <p:spPr bwMode="auto">
            <a:xfrm>
              <a:off x="1112" y="1056"/>
              <a:ext cx="4232" cy="2768"/>
            </a:xfrm>
            <a:prstGeom prst="rect">
              <a:avLst/>
            </a:prstGeom>
            <a:noFill/>
            <a:ln w="38100">
              <a:solidFill>
                <a:schemeClr val="accent1"/>
              </a:solid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310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2910" t="10947" r="10162" b="13017"/>
            <a:stretch>
              <a:fillRect/>
            </a:stretch>
          </p:blipFill>
          <p:spPr bwMode="auto">
            <a:xfrm>
              <a:off x="1486" y="1244"/>
              <a:ext cx="3671" cy="2256"/>
            </a:xfrm>
            <a:prstGeom prst="rect">
              <a:avLst/>
            </a:prstGeom>
            <a:noFill/>
            <a:ln w="9525">
              <a:noFill/>
              <a:miter lim="800000"/>
              <a:headEnd/>
              <a:tailEnd/>
            </a:ln>
          </p:spPr>
        </p:pic>
        <p:sp>
          <p:nvSpPr>
            <p:cNvPr id="131081" name="Text Box 5"/>
            <p:cNvSpPr txBox="1">
              <a:spLocks noChangeArrowheads="1"/>
            </p:cNvSpPr>
            <p:nvPr/>
          </p:nvSpPr>
          <p:spPr bwMode="auto">
            <a:xfrm>
              <a:off x="2768" y="3464"/>
              <a:ext cx="1416" cy="212"/>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a:ea typeface="+mn-ea"/>
                  <a:cs typeface="+mn-cs"/>
                </a:rPr>
                <a:t>Temperature (</a:t>
              </a:r>
              <a:r>
                <a:rPr kumimoji="0" lang="en-GB" sz="1600" b="1" i="0" u="none" strike="noStrike" kern="1200" cap="none" spc="0" normalizeH="0" baseline="30000" noProof="0" dirty="0" err="1">
                  <a:ln>
                    <a:noFill/>
                  </a:ln>
                  <a:solidFill>
                    <a:srgbClr val="000000"/>
                  </a:solidFill>
                  <a:effectLst/>
                  <a:uLnTx/>
                  <a:uFillTx/>
                  <a:latin typeface="Calibri"/>
                  <a:ea typeface="+mn-ea"/>
                  <a:cs typeface="+mn-cs"/>
                </a:rPr>
                <a:t>o</a:t>
              </a:r>
              <a:r>
                <a:rPr kumimoji="0" lang="en-GB" sz="1600" b="1" i="0" u="none" strike="noStrike" kern="1200" cap="none" spc="0" normalizeH="0" baseline="0" noProof="0" dirty="0" err="1">
                  <a:ln>
                    <a:noFill/>
                  </a:ln>
                  <a:solidFill>
                    <a:srgbClr val="000000"/>
                  </a:solidFill>
                  <a:effectLst/>
                  <a:uLnTx/>
                  <a:uFillTx/>
                  <a:latin typeface="Calibri"/>
                  <a:ea typeface="+mn-ea"/>
                  <a:cs typeface="+mn-cs"/>
                </a:rPr>
                <a:t>C</a:t>
              </a:r>
              <a:r>
                <a:rPr kumimoji="0" lang="en-GB" sz="1600" b="1" i="0" u="none" strike="noStrike" kern="1200" cap="none" spc="0" normalizeH="0" baseline="0" noProof="0" dirty="0">
                  <a:ln>
                    <a:noFill/>
                  </a:ln>
                  <a:solidFill>
                    <a:srgbClr val="000000"/>
                  </a:solidFill>
                  <a:effectLst/>
                  <a:uLnTx/>
                  <a:uFillTx/>
                  <a:latin typeface="Calibri"/>
                  <a:ea typeface="+mn-ea"/>
                  <a:cs typeface="+mn-cs"/>
                </a:rPr>
                <a:t>)</a:t>
              </a:r>
              <a:endParaRPr kumimoji="0" lang="en-GB" sz="1600" b="1" i="0" u="none" strike="noStrike" kern="1200" cap="none" spc="0" normalizeH="0" baseline="-25000" noProof="0" dirty="0">
                <a:ln>
                  <a:noFill/>
                </a:ln>
                <a:solidFill>
                  <a:srgbClr val="000000"/>
                </a:solidFill>
                <a:effectLst/>
                <a:uLnTx/>
                <a:uFillTx/>
                <a:latin typeface="Symbol" pitchFamily="-111" charset="2"/>
                <a:ea typeface="+mn-ea"/>
                <a:cs typeface="+mn-cs"/>
              </a:endParaRPr>
            </a:p>
          </p:txBody>
        </p:sp>
        <p:pic>
          <p:nvPicPr>
            <p:cNvPr id="13108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1" y="1182"/>
              <a:ext cx="426" cy="2019"/>
            </a:xfrm>
            <a:prstGeom prst="rect">
              <a:avLst/>
            </a:prstGeom>
            <a:noFill/>
            <a:ln w="9525">
              <a:noFill/>
              <a:miter lim="800000"/>
              <a:headEnd/>
              <a:tailEnd/>
            </a:ln>
          </p:spPr>
        </p:pic>
      </p:grpSp>
      <p:sp>
        <p:nvSpPr>
          <p:cNvPr id="131075" name="Rectangle 7"/>
          <p:cNvSpPr>
            <a:spLocks noGrp="1" noChangeArrowheads="1"/>
          </p:cNvSpPr>
          <p:nvPr>
            <p:ph type="title"/>
          </p:nvPr>
        </p:nvSpPr>
        <p:spPr>
          <a:xfrm>
            <a:off x="457200" y="-80962"/>
            <a:ext cx="8229600" cy="1143000"/>
          </a:xfrm>
          <a:noFill/>
        </p:spPr>
        <p:txBody>
          <a:bodyPr/>
          <a:lstStyle/>
          <a:p>
            <a:r>
              <a:rPr lang="es-ES" sz="3900" dirty="0"/>
              <a:t>Material a temperaturas elevadas</a:t>
            </a:r>
          </a:p>
        </p:txBody>
      </p:sp>
      <p:sp>
        <p:nvSpPr>
          <p:cNvPr id="928776" name="Text Box 8"/>
          <p:cNvSpPr txBox="1">
            <a:spLocks noChangeArrowheads="1"/>
          </p:cNvSpPr>
          <p:nvPr/>
        </p:nvSpPr>
        <p:spPr bwMode="auto">
          <a:xfrm>
            <a:off x="2656759" y="5608788"/>
            <a:ext cx="3599050" cy="369332"/>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Univers" charset="0"/>
                <a:ea typeface="+mn-ea"/>
                <a:cs typeface="+mn-cs"/>
              </a:rPr>
              <a:t>Factor de reducción de rigidez</a:t>
            </a:r>
          </a:p>
        </p:txBody>
      </p:sp>
      <p:sp>
        <p:nvSpPr>
          <p:cNvPr id="928779" name="Rectangle 11"/>
          <p:cNvSpPr>
            <a:spLocks noChangeArrowheads="1"/>
          </p:cNvSpPr>
          <p:nvPr/>
        </p:nvSpPr>
        <p:spPr bwMode="auto">
          <a:xfrm>
            <a:off x="4742776" y="2186138"/>
            <a:ext cx="1233488" cy="2125663"/>
          </a:xfrm>
          <a:prstGeom prst="rect">
            <a:avLst/>
          </a:prstGeom>
          <a:solidFill>
            <a:srgbClr val="9999FF">
              <a:alpha val="39999"/>
            </a:srgbClr>
          </a:solidFill>
          <a:ln w="9525">
            <a:no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 name="Text Box 6"/>
          <p:cNvSpPr txBox="1">
            <a:spLocks noChangeArrowheads="1"/>
          </p:cNvSpPr>
          <p:nvPr/>
        </p:nvSpPr>
        <p:spPr bwMode="auto">
          <a:xfrm rot="16200000">
            <a:off x="-206654" y="2651976"/>
            <a:ext cx="3369449" cy="338554"/>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a:ea typeface="+mn-ea"/>
                <a:cs typeface="+mn-cs"/>
              </a:rPr>
              <a:t>Factores de reducción de rigidez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k</a:t>
            </a:r>
            <a:r>
              <a:rPr kumimoji="0" lang="es-ES" sz="1600" b="0" i="0" u="none" strike="noStrike" kern="1200" cap="none" spc="0" normalizeH="0" baseline="-25000" noProof="0" dirty="0" err="1">
                <a:ln>
                  <a:noFill/>
                </a:ln>
                <a:solidFill>
                  <a:prstClr val="black"/>
                </a:solidFill>
                <a:effectLst/>
                <a:uLnTx/>
                <a:uFillTx/>
                <a:latin typeface="Calibri"/>
                <a:ea typeface="+mn-ea"/>
                <a:cs typeface="+mn-cs"/>
              </a:rPr>
              <a:t>E,</a:t>
            </a:r>
            <a:r>
              <a:rPr kumimoji="0" lang="es-ES" sz="1600" b="0" i="0" u="none" strike="noStrike" kern="1200" cap="none" spc="0" normalizeH="0" baseline="-25000" noProof="0" dirty="0" err="1">
                <a:ln>
                  <a:noFill/>
                </a:ln>
                <a:solidFill>
                  <a:prstClr val="black"/>
                </a:solidFill>
                <a:effectLst/>
                <a:uLnTx/>
                <a:uFillTx/>
                <a:latin typeface="Symbol" panose="05050102010706020507" pitchFamily="18" charset="2"/>
                <a:ea typeface="+mn-ea"/>
                <a:cs typeface="+mn-cs"/>
              </a:rPr>
              <a:t>q</a:t>
            </a:r>
            <a:endParaRPr kumimoji="0" lang="es-ES" sz="1600" b="0" i="0" u="none" strike="noStrike" kern="1200" cap="none" spc="0" normalizeH="0" baseline="-25000" noProof="0" dirty="0">
              <a:ln>
                <a:noFill/>
              </a:ln>
              <a:solidFill>
                <a:prstClr val="black"/>
              </a:solidFill>
              <a:effectLst/>
              <a:uLnTx/>
              <a:uFillTx/>
              <a:latin typeface="Symbol" panose="05050102010706020507" pitchFamily="18" charset="2"/>
              <a:ea typeface="+mn-ea"/>
              <a:cs typeface="+mn-cs"/>
            </a:endParaRPr>
          </a:p>
        </p:txBody>
      </p:sp>
      <p:sp>
        <p:nvSpPr>
          <p:cNvPr id="11" name="Text Box 6"/>
          <p:cNvSpPr txBox="1">
            <a:spLocks noChangeArrowheads="1"/>
          </p:cNvSpPr>
          <p:nvPr/>
        </p:nvSpPr>
        <p:spPr bwMode="auto">
          <a:xfrm>
            <a:off x="3743923" y="4923986"/>
            <a:ext cx="1961551" cy="338554"/>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a:ea typeface="+mn-ea"/>
                <a:cs typeface="+mn-cs"/>
              </a:rPr>
              <a:t>Temperatura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ºC</a:t>
            </a:r>
            <a:r>
              <a:rPr kumimoji="0" lang="es-ES" sz="1600" b="0" i="0" u="none" strike="noStrike" kern="1200" cap="none" spc="0" normalizeH="0" baseline="0" noProof="0" dirty="0">
                <a:ln>
                  <a:noFill/>
                </a:ln>
                <a:solidFill>
                  <a:prstClr val="black"/>
                </a:solidFill>
                <a:effectLst/>
                <a:uLnTx/>
                <a:uFillTx/>
                <a:latin typeface="Calibri"/>
                <a:ea typeface="+mn-ea"/>
                <a:cs typeface="+mn-cs"/>
              </a:rPr>
              <a:t>)</a:t>
            </a:r>
            <a:endParaRPr kumimoji="0" lang="es-ES" sz="1600" b="0" i="0" u="none" strike="noStrike" kern="1200" cap="none" spc="0" normalizeH="0" baseline="-25000" noProof="0" dirty="0">
              <a:ln>
                <a:noFill/>
              </a:ln>
              <a:solidFill>
                <a:prstClr val="black"/>
              </a:solidFill>
              <a:effectLst/>
              <a:uLnTx/>
              <a:uFillTx/>
              <a:latin typeface="Symbol" pitchFamily="-111" charset="2"/>
              <a:ea typeface="+mn-ea"/>
              <a:cs typeface="+mn-cs"/>
            </a:endParaRPr>
          </a:p>
        </p:txBody>
      </p:sp>
      <p:sp>
        <p:nvSpPr>
          <p:cNvPr id="12" name="Text Box 6"/>
          <p:cNvSpPr txBox="1">
            <a:spLocks noChangeArrowheads="1"/>
          </p:cNvSpPr>
          <p:nvPr/>
        </p:nvSpPr>
        <p:spPr bwMode="auto">
          <a:xfrm>
            <a:off x="5317725" y="2399973"/>
            <a:ext cx="1632100" cy="337344"/>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600" b="1" i="0" u="none" strike="noStrike" kern="1200" cap="none" spc="0" normalizeH="0" baseline="0" noProof="0" dirty="0">
                <a:ln>
                  <a:noFill/>
                </a:ln>
                <a:solidFill>
                  <a:srgbClr val="FF0000"/>
                </a:solidFill>
                <a:effectLst/>
                <a:uLnTx/>
                <a:uFillTx/>
                <a:latin typeface="Calibri"/>
                <a:ea typeface="+mn-ea"/>
                <a:cs typeface="+mn-cs"/>
              </a:rPr>
              <a:t>Acero inoxidable</a:t>
            </a:r>
            <a:endParaRPr kumimoji="0" lang="es-ES" sz="1600" b="1" i="0" u="none" strike="noStrike" kern="1200" cap="none" spc="0" normalizeH="0" baseline="-25000" noProof="0" dirty="0">
              <a:ln>
                <a:noFill/>
              </a:ln>
              <a:solidFill>
                <a:srgbClr val="FF0000"/>
              </a:solidFill>
              <a:effectLst/>
              <a:uLnTx/>
              <a:uFillTx/>
              <a:latin typeface="Symbol" pitchFamily="-111" charset="2"/>
              <a:ea typeface="+mn-ea"/>
              <a:cs typeface="+mn-cs"/>
            </a:endParaRPr>
          </a:p>
        </p:txBody>
      </p:sp>
      <p:sp>
        <p:nvSpPr>
          <p:cNvPr id="13" name="Text Box 7"/>
          <p:cNvSpPr txBox="1">
            <a:spLocks noChangeArrowheads="1"/>
          </p:cNvSpPr>
          <p:nvPr/>
        </p:nvSpPr>
        <p:spPr bwMode="auto">
          <a:xfrm>
            <a:off x="2529878" y="3148635"/>
            <a:ext cx="1882698" cy="338950"/>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s-ES" sz="1600" b="1" i="0" u="none" strike="noStrike" kern="1200" cap="none" spc="0" normalizeH="0" baseline="0" noProof="0" dirty="0">
                <a:ln>
                  <a:noFill/>
                </a:ln>
                <a:solidFill>
                  <a:srgbClr val="0000FF"/>
                </a:solidFill>
                <a:effectLst/>
                <a:uLnTx/>
                <a:uFillTx/>
                <a:latin typeface="Calibri"/>
                <a:ea typeface="+mn-ea"/>
                <a:cs typeface="+mn-cs"/>
              </a:rPr>
              <a:t>Acero al carbono</a:t>
            </a:r>
            <a:endParaRPr kumimoji="0" lang="es-ES" sz="1600" b="1" i="0" u="none" strike="noStrike" kern="1200" cap="none" spc="0" normalizeH="0" baseline="-25000" noProof="0" dirty="0">
              <a:ln>
                <a:noFill/>
              </a:ln>
              <a:solidFill>
                <a:srgbClr val="0000FF"/>
              </a:solidFill>
              <a:effectLst/>
              <a:uLnTx/>
              <a:uFillTx/>
              <a:latin typeface="Symbol" pitchFamily="-111" charset="2"/>
              <a:ea typeface="+mn-ea"/>
              <a:cs typeface="+mn-cs"/>
            </a:endParaRPr>
          </a:p>
        </p:txBody>
      </p:sp>
    </p:spTree>
    <p:extLst>
      <p:ext uri="{BB962C8B-B14F-4D97-AF65-F5344CB8AC3E}">
        <p14:creationId xmlns:p14="http://schemas.microsoft.com/office/powerpoint/2010/main" val="1647111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28776"/>
                                        </p:tgtEl>
                                        <p:attrNameLst>
                                          <p:attrName>style.visibility</p:attrName>
                                        </p:attrNameLst>
                                      </p:cBhvr>
                                      <p:to>
                                        <p:strVal val="visible"/>
                                      </p:to>
                                    </p:set>
                                    <p:animEffect transition="in" filter="dissolve">
                                      <p:cBhvr>
                                        <p:cTn id="7" dur="1000"/>
                                        <p:tgtEl>
                                          <p:spTgt spid="9287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28779"/>
                                        </p:tgtEl>
                                        <p:attrNameLst>
                                          <p:attrName>style.visibility</p:attrName>
                                        </p:attrNameLst>
                                      </p:cBhvr>
                                      <p:to>
                                        <p:strVal val="visible"/>
                                      </p:to>
                                    </p:set>
                                    <p:animEffect transition="in" filter="wipe(down)">
                                      <p:cBhvr>
                                        <p:cTn id="12" dur="1000"/>
                                        <p:tgtEl>
                                          <p:spTgt spid="928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6" grpId="0" autoUpdateAnimBg="0"/>
      <p:bldP spid="92877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328070" y="1038125"/>
            <a:ext cx="6396037" cy="4364038"/>
            <a:chOff x="1194" y="1160"/>
            <a:chExt cx="4030" cy="2749"/>
          </a:xfrm>
        </p:grpSpPr>
        <p:sp>
          <p:nvSpPr>
            <p:cNvPr id="930819" name="Rectangle 3"/>
            <p:cNvSpPr>
              <a:spLocks noChangeArrowheads="1"/>
            </p:cNvSpPr>
            <p:nvPr/>
          </p:nvSpPr>
          <p:spPr bwMode="auto">
            <a:xfrm>
              <a:off x="1200" y="1160"/>
              <a:ext cx="4024" cy="2728"/>
            </a:xfrm>
            <a:prstGeom prst="rect">
              <a:avLst/>
            </a:prstGeom>
            <a:noFill/>
            <a:ln w="38100">
              <a:solidFill>
                <a:schemeClr val="accent1"/>
              </a:solid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3" name="Group 4"/>
            <p:cNvGrpSpPr>
              <a:grpSpLocks/>
            </p:cNvGrpSpPr>
            <p:nvPr/>
          </p:nvGrpSpPr>
          <p:grpSpPr bwMode="auto">
            <a:xfrm>
              <a:off x="1194" y="1189"/>
              <a:ext cx="3997" cy="2720"/>
              <a:chOff x="1218" y="1157"/>
              <a:chExt cx="3949" cy="2688"/>
            </a:xfrm>
          </p:grpSpPr>
          <p:graphicFrame>
            <p:nvGraphicFramePr>
              <p:cNvPr id="133122" name="Object 2"/>
              <p:cNvGraphicFramePr>
                <a:graphicFrameLocks noChangeAspect="1"/>
              </p:cNvGraphicFramePr>
              <p:nvPr/>
            </p:nvGraphicFramePr>
            <p:xfrm>
              <a:off x="1218" y="1157"/>
              <a:ext cx="3949" cy="2688"/>
            </p:xfrm>
            <a:graphic>
              <a:graphicData uri="http://schemas.openxmlformats.org/presentationml/2006/ole">
                <mc:AlternateContent xmlns:mc="http://schemas.openxmlformats.org/markup-compatibility/2006">
                  <mc:Choice xmlns:v="urn:schemas-microsoft-com:vml" Requires="v">
                    <p:oleObj spid="_x0000_s1026" name="Graphique" r:id="rId4" imgW="4876724" imgH="2914650" progId="Excel.Chart.8">
                      <p:embed/>
                    </p:oleObj>
                  </mc:Choice>
                  <mc:Fallback>
                    <p:oleObj name="Graphique" r:id="rId4" imgW="4876724" imgH="2914650" progId="Excel.Chart.8">
                      <p:embed/>
                      <p:pic>
                        <p:nvPicPr>
                          <p:cNvPr id="13312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8" y="1157"/>
                            <a:ext cx="3949" cy="2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29" name="Text Box 6"/>
              <p:cNvSpPr txBox="1">
                <a:spLocks noChangeArrowheads="1"/>
              </p:cNvSpPr>
              <p:nvPr/>
            </p:nvSpPr>
            <p:spPr bwMode="auto">
              <a:xfrm>
                <a:off x="2640" y="1984"/>
                <a:ext cx="1016" cy="210"/>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600" b="1" i="0" u="none" strike="noStrike" kern="1200" cap="none" spc="0" normalizeH="0" baseline="0" noProof="0" dirty="0">
                    <a:ln>
                      <a:noFill/>
                    </a:ln>
                    <a:solidFill>
                      <a:srgbClr val="FF0000"/>
                    </a:solidFill>
                    <a:effectLst/>
                    <a:uLnTx/>
                    <a:uFillTx/>
                    <a:latin typeface="Calibri"/>
                    <a:ea typeface="+mn-ea"/>
                    <a:cs typeface="+mn-cs"/>
                  </a:rPr>
                  <a:t>Acero inoxidable</a:t>
                </a:r>
                <a:endParaRPr kumimoji="0" lang="es-ES" sz="1600" b="1" i="0" u="none" strike="noStrike" kern="1200" cap="none" spc="0" normalizeH="0" baseline="-25000" noProof="0" dirty="0">
                  <a:ln>
                    <a:noFill/>
                  </a:ln>
                  <a:solidFill>
                    <a:srgbClr val="FF0000"/>
                  </a:solidFill>
                  <a:effectLst/>
                  <a:uLnTx/>
                  <a:uFillTx/>
                  <a:latin typeface="Symbol" pitchFamily="-111" charset="2"/>
                  <a:ea typeface="+mn-ea"/>
                  <a:cs typeface="+mn-cs"/>
                </a:endParaRPr>
              </a:p>
            </p:txBody>
          </p:sp>
          <p:sp>
            <p:nvSpPr>
              <p:cNvPr id="133130" name="Text Box 7"/>
              <p:cNvSpPr txBox="1">
                <a:spLocks noChangeArrowheads="1"/>
              </p:cNvSpPr>
              <p:nvPr/>
            </p:nvSpPr>
            <p:spPr bwMode="auto">
              <a:xfrm>
                <a:off x="3552" y="2512"/>
                <a:ext cx="1172" cy="211"/>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600" b="1" i="0" u="none" strike="noStrike" kern="1200" cap="none" spc="0" normalizeH="0" baseline="0" noProof="0" dirty="0">
                    <a:ln>
                      <a:noFill/>
                    </a:ln>
                    <a:solidFill>
                      <a:srgbClr val="0000FF"/>
                    </a:solidFill>
                    <a:effectLst/>
                    <a:uLnTx/>
                    <a:uFillTx/>
                    <a:latin typeface="Calibri"/>
                    <a:ea typeface="+mn-ea"/>
                    <a:cs typeface="+mn-cs"/>
                  </a:rPr>
                  <a:t>Acero al carbono</a:t>
                </a:r>
                <a:endParaRPr kumimoji="0" lang="es-ES" sz="1600" b="1" i="0" u="none" strike="noStrike" kern="1200" cap="none" spc="0" normalizeH="0" baseline="-25000" noProof="0" dirty="0">
                  <a:ln>
                    <a:noFill/>
                  </a:ln>
                  <a:solidFill>
                    <a:srgbClr val="0000FF"/>
                  </a:solidFill>
                  <a:effectLst/>
                  <a:uLnTx/>
                  <a:uFillTx/>
                  <a:latin typeface="Symbol" pitchFamily="-111" charset="2"/>
                  <a:ea typeface="+mn-ea"/>
                  <a:cs typeface="+mn-cs"/>
                </a:endParaRPr>
              </a:p>
            </p:txBody>
          </p:sp>
        </p:grpSp>
      </p:grpSp>
      <p:sp>
        <p:nvSpPr>
          <p:cNvPr id="930824" name="Text Box 8"/>
          <p:cNvSpPr txBox="1">
            <a:spLocks noChangeArrowheads="1"/>
          </p:cNvSpPr>
          <p:nvPr/>
        </p:nvSpPr>
        <p:spPr bwMode="auto">
          <a:xfrm>
            <a:off x="3439445" y="5460900"/>
            <a:ext cx="2280635" cy="369332"/>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Univers" charset="0"/>
                <a:ea typeface="+mn-ea"/>
                <a:cs typeface="+mn-cs"/>
              </a:rPr>
              <a:t>Dilatación térmica</a:t>
            </a:r>
          </a:p>
        </p:txBody>
      </p:sp>
      <p:sp>
        <p:nvSpPr>
          <p:cNvPr id="133125" name="Rectangle 9"/>
          <p:cNvSpPr>
            <a:spLocks noGrp="1" noChangeArrowheads="1"/>
          </p:cNvSpPr>
          <p:nvPr>
            <p:ph type="title"/>
          </p:nvPr>
        </p:nvSpPr>
        <p:spPr>
          <a:xfrm>
            <a:off x="457200" y="-91122"/>
            <a:ext cx="8229600" cy="1143000"/>
          </a:xfrm>
          <a:noFill/>
        </p:spPr>
        <p:txBody>
          <a:bodyPr/>
          <a:lstStyle/>
          <a:p>
            <a:r>
              <a:rPr lang="es-ES" sz="3900" dirty="0"/>
              <a:t>Material a temperaturas elevadas</a:t>
            </a:r>
          </a:p>
        </p:txBody>
      </p:sp>
      <p:sp>
        <p:nvSpPr>
          <p:cNvPr id="10" name="Text Box 6"/>
          <p:cNvSpPr txBox="1">
            <a:spLocks noChangeArrowheads="1"/>
          </p:cNvSpPr>
          <p:nvPr/>
        </p:nvSpPr>
        <p:spPr bwMode="auto">
          <a:xfrm rot="16200000">
            <a:off x="867374" y="2714186"/>
            <a:ext cx="1794362" cy="338554"/>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a:ea typeface="+mn-ea"/>
                <a:cs typeface="+mn-cs"/>
              </a:rPr>
              <a:t>Dilatación (x10</a:t>
            </a:r>
            <a:r>
              <a:rPr kumimoji="0" lang="es-ES" sz="1600" b="0" i="0" u="none" strike="noStrike" kern="1200" cap="none" spc="0" normalizeH="0" baseline="30000" noProof="0" dirty="0">
                <a:ln>
                  <a:noFill/>
                </a:ln>
                <a:solidFill>
                  <a:prstClr val="black"/>
                </a:solidFill>
                <a:effectLst/>
                <a:uLnTx/>
                <a:uFillTx/>
                <a:latin typeface="Calibri"/>
                <a:ea typeface="+mn-ea"/>
                <a:cs typeface="+mn-cs"/>
              </a:rPr>
              <a:t>-3</a:t>
            </a:r>
            <a:r>
              <a:rPr kumimoji="0" lang="es-ES" sz="1600" b="0" i="0" u="none" strike="noStrike" kern="1200" cap="none" spc="0" normalizeH="0" baseline="0" noProof="0" dirty="0">
                <a:ln>
                  <a:noFill/>
                </a:ln>
                <a:solidFill>
                  <a:prstClr val="black"/>
                </a:solidFill>
                <a:effectLst/>
                <a:uLnTx/>
                <a:uFillTx/>
                <a:latin typeface="Calibri"/>
                <a:ea typeface="+mn-ea"/>
                <a:cs typeface="+mn-cs"/>
              </a:rPr>
              <a:t>)</a:t>
            </a:r>
            <a:endParaRPr kumimoji="0" lang="es-ES" sz="1600" b="0" i="0" u="none" strike="noStrike" kern="1200" cap="none" spc="0" normalizeH="0" baseline="-25000" noProof="0" dirty="0">
              <a:ln>
                <a:noFill/>
              </a:ln>
              <a:solidFill>
                <a:prstClr val="black"/>
              </a:solidFill>
              <a:effectLst/>
              <a:uLnTx/>
              <a:uFillTx/>
              <a:latin typeface="Symbol" pitchFamily="-111" charset="2"/>
              <a:ea typeface="+mn-ea"/>
              <a:cs typeface="+mn-cs"/>
            </a:endParaRPr>
          </a:p>
        </p:txBody>
      </p:sp>
      <p:sp>
        <p:nvSpPr>
          <p:cNvPr id="11" name="Text Box 6"/>
          <p:cNvSpPr txBox="1">
            <a:spLocks noChangeArrowheads="1"/>
          </p:cNvSpPr>
          <p:nvPr/>
        </p:nvSpPr>
        <p:spPr bwMode="auto">
          <a:xfrm>
            <a:off x="3743923" y="4923986"/>
            <a:ext cx="1961551" cy="338554"/>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a:ea typeface="+mn-ea"/>
                <a:cs typeface="+mn-cs"/>
              </a:rPr>
              <a:t>Temperatura (</a:t>
            </a:r>
            <a:r>
              <a:rPr kumimoji="0" lang="es-ES" sz="1600" b="0" i="0" u="none" strike="noStrike" kern="1200" cap="none" spc="0" normalizeH="0" baseline="0" noProof="0" dirty="0" err="1">
                <a:ln>
                  <a:noFill/>
                </a:ln>
                <a:solidFill>
                  <a:prstClr val="black"/>
                </a:solidFill>
                <a:effectLst/>
                <a:uLnTx/>
                <a:uFillTx/>
                <a:latin typeface="Calibri"/>
                <a:ea typeface="+mn-ea"/>
                <a:cs typeface="+mn-cs"/>
              </a:rPr>
              <a:t>ºC</a:t>
            </a:r>
            <a:r>
              <a:rPr kumimoji="0" lang="es-ES" sz="1600" b="0" i="0" u="none" strike="noStrike" kern="1200" cap="none" spc="0" normalizeH="0" baseline="0" noProof="0" dirty="0">
                <a:ln>
                  <a:noFill/>
                </a:ln>
                <a:solidFill>
                  <a:prstClr val="black"/>
                </a:solidFill>
                <a:effectLst/>
                <a:uLnTx/>
                <a:uFillTx/>
                <a:latin typeface="Calibri"/>
                <a:ea typeface="+mn-ea"/>
                <a:cs typeface="+mn-cs"/>
              </a:rPr>
              <a:t>)</a:t>
            </a:r>
            <a:endParaRPr kumimoji="0" lang="es-ES" sz="1600" b="0" i="0" u="none" strike="noStrike" kern="1200" cap="none" spc="0" normalizeH="0" baseline="-25000" noProof="0" dirty="0">
              <a:ln>
                <a:noFill/>
              </a:ln>
              <a:solidFill>
                <a:prstClr val="black"/>
              </a:solidFill>
              <a:effectLst/>
              <a:uLnTx/>
              <a:uFillTx/>
              <a:latin typeface="Symbol" pitchFamily="-111" charset="2"/>
              <a:ea typeface="+mn-ea"/>
              <a:cs typeface="+mn-cs"/>
            </a:endParaRPr>
          </a:p>
        </p:txBody>
      </p:sp>
    </p:spTree>
    <p:extLst>
      <p:ext uri="{BB962C8B-B14F-4D97-AF65-F5344CB8AC3E}">
        <p14:creationId xmlns:p14="http://schemas.microsoft.com/office/powerpoint/2010/main" val="1383942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30824"/>
                                        </p:tgtEl>
                                        <p:attrNameLst>
                                          <p:attrName>style.visibility</p:attrName>
                                        </p:attrNameLst>
                                      </p:cBhvr>
                                      <p:to>
                                        <p:strVal val="visible"/>
                                      </p:to>
                                    </p:set>
                                    <p:animEffect transition="in" filter="dissolve">
                                      <p:cBhvr>
                                        <p:cTn id="7" dur="1000"/>
                                        <p:tgtEl>
                                          <p:spTgt spid="930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24"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a:t>Parte 3</a:t>
            </a:r>
          </a:p>
        </p:txBody>
      </p:sp>
      <p:sp>
        <p:nvSpPr>
          <p:cNvPr id="6" name="Sous-titre 5"/>
          <p:cNvSpPr>
            <a:spLocks noGrp="1"/>
          </p:cNvSpPr>
          <p:nvPr>
            <p:ph type="subTitle" idx="1"/>
          </p:nvPr>
        </p:nvSpPr>
        <p:spPr/>
        <p:txBody>
          <a:bodyPr/>
          <a:lstStyle/>
          <a:p>
            <a:r>
              <a:rPr lang="es-ES" dirty="0"/>
              <a:t>Cálculo de acuerdo con Eurocódigo 3</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6707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6560" y="-101282"/>
            <a:ext cx="8229600" cy="1143000"/>
          </a:xfrm>
        </p:spPr>
        <p:txBody>
          <a:bodyPr>
            <a:normAutofit/>
          </a:bodyPr>
          <a:lstStyle/>
          <a:p>
            <a:r>
              <a:rPr lang="es-ES" altLang="en-US" dirty="0"/>
              <a:t>Normas de cálculo internacionales</a:t>
            </a:r>
            <a:endParaRPr lang="es-ES" dirty="0"/>
          </a:p>
        </p:txBody>
      </p:sp>
      <p:sp>
        <p:nvSpPr>
          <p:cNvPr id="22530" name="Content Placeholder 2"/>
          <p:cNvSpPr>
            <a:spLocks noGrp="1"/>
          </p:cNvSpPr>
          <p:nvPr>
            <p:ph sz="half" idx="1"/>
          </p:nvPr>
        </p:nvSpPr>
        <p:spPr>
          <a:xfrm>
            <a:off x="457200" y="2820458"/>
            <a:ext cx="4038600" cy="1260475"/>
          </a:xfrm>
          <a:solidFill>
            <a:schemeClr val="accent6">
              <a:alpha val="22000"/>
            </a:schemeClr>
          </a:solidFill>
          <a:ln w="25400">
            <a:solidFill>
              <a:schemeClr val="tx1"/>
            </a:solidFill>
          </a:ln>
        </p:spPr>
        <p:txBody>
          <a:bodyPr>
            <a:normAutofit/>
          </a:bodyPr>
          <a:lstStyle/>
          <a:p>
            <a:pPr marL="0" indent="0" algn="ctr">
              <a:buNone/>
            </a:pPr>
            <a:r>
              <a:rPr lang="es-ES" altLang="en-US" sz="2400" dirty="0"/>
              <a:t>¿Cuáles son las normas de cálculo disponibles para el acero inoxidable estructural?</a:t>
            </a:r>
          </a:p>
        </p:txBody>
      </p:sp>
      <p:pic>
        <p:nvPicPr>
          <p:cNvPr id="14" name="Picture 4"/>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915339" y="1854195"/>
            <a:ext cx="3504321" cy="388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22532" name="TextBox 6"/>
          <p:cNvSpPr txBox="1">
            <a:spLocks noChangeArrowheads="1"/>
          </p:cNvSpPr>
          <p:nvPr/>
        </p:nvSpPr>
        <p:spPr bwMode="auto">
          <a:xfrm>
            <a:off x="4844890" y="5761935"/>
            <a:ext cx="3842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1800" b="0" i="0" u="none" strike="noStrike" kern="1200" cap="none" spc="0" normalizeH="0" baseline="0" noProof="0" dirty="0">
                <a:ln>
                  <a:noFill/>
                </a:ln>
                <a:solidFill>
                  <a:prstClr val="black"/>
                </a:solidFill>
                <a:effectLst/>
                <a:uLnTx/>
                <a:uFillTx/>
                <a:latin typeface="Calibri"/>
                <a:ea typeface="+mn-ea"/>
                <a:cs typeface="+mn-cs"/>
              </a:rPr>
              <a:t>Club Náutico Hamilton Island, Australia</a:t>
            </a:r>
            <a:endParaRPr kumimoji="0" lang="es-ES" alt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04913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46050"/>
            <a:ext cx="6791325" cy="65595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Oval 1"/>
          <p:cNvSpPr>
            <a:spLocks noChangeArrowheads="1"/>
          </p:cNvSpPr>
          <p:nvPr/>
        </p:nvSpPr>
        <p:spPr bwMode="auto">
          <a:xfrm>
            <a:off x="3635375" y="2370138"/>
            <a:ext cx="2089150" cy="100806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438D"/>
              </a:solidFill>
              <a:effectLst/>
              <a:uLnTx/>
              <a:uFillTx/>
              <a:latin typeface="Arial" charset="0"/>
              <a:ea typeface="+mn-ea"/>
              <a:cs typeface="+mn-cs"/>
            </a:endParaRPr>
          </a:p>
        </p:txBody>
      </p:sp>
      <p:sp>
        <p:nvSpPr>
          <p:cNvPr id="23556" name="Oval 2"/>
          <p:cNvSpPr>
            <a:spLocks noChangeArrowheads="1"/>
          </p:cNvSpPr>
          <p:nvPr/>
        </p:nvSpPr>
        <p:spPr bwMode="auto">
          <a:xfrm>
            <a:off x="3635375" y="2370138"/>
            <a:ext cx="1944688" cy="100806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438D"/>
              </a:solidFill>
              <a:effectLst/>
              <a:uLnTx/>
              <a:uFillTx/>
              <a:latin typeface="Arial" charset="0"/>
              <a:ea typeface="+mn-ea"/>
              <a:cs typeface="+mn-cs"/>
            </a:endParaRPr>
          </a:p>
        </p:txBody>
      </p:sp>
      <p:sp>
        <p:nvSpPr>
          <p:cNvPr id="23558" name="TextBox 5"/>
          <p:cNvSpPr txBox="1">
            <a:spLocks noChangeArrowheads="1"/>
          </p:cNvSpPr>
          <p:nvPr/>
        </p:nvSpPr>
        <p:spPr bwMode="auto">
          <a:xfrm>
            <a:off x="6268453" y="2257265"/>
            <a:ext cx="2613451" cy="2554545"/>
          </a:xfrm>
          <a:prstGeom prst="rect">
            <a:avLst/>
          </a:prstGeom>
          <a:solidFill>
            <a:srgbClr val="0070C0"/>
          </a:solidFill>
          <a:ln w="9525">
            <a:solidFill>
              <a:schemeClr val="tx1"/>
            </a:solidFill>
            <a:miter lim="800000"/>
            <a:headEnd/>
            <a:tailEnd/>
          </a:ln>
        </p:spPr>
        <p:txBody>
          <a:bodyPr wrap="square">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000" b="0" i="0" u="none" strike="noStrike" kern="1200" cap="none" spc="0" normalizeH="0" baseline="0" noProof="0" dirty="0">
                <a:ln>
                  <a:noFill/>
                </a:ln>
                <a:solidFill>
                  <a:prstClr val="white"/>
                </a:solidFill>
                <a:effectLst/>
                <a:uLnTx/>
                <a:uFillTx/>
                <a:latin typeface="Arial" charset="0"/>
                <a:ea typeface="+mn-ea"/>
                <a:cs typeface="+mn-cs"/>
              </a:rPr>
              <a:t>Los </a:t>
            </a:r>
            <a:r>
              <a:rPr kumimoji="0" lang="es-ES" altLang="en-US" sz="2000" b="0" i="0" u="none" strike="noStrike" kern="1200" cap="none" spc="0" normalizeH="0" baseline="0" noProof="0" dirty="0" err="1">
                <a:ln>
                  <a:noFill/>
                </a:ln>
                <a:solidFill>
                  <a:prstClr val="white"/>
                </a:solidFill>
                <a:effectLst/>
                <a:uLnTx/>
                <a:uFillTx/>
                <a:latin typeface="Arial" charset="0"/>
                <a:ea typeface="+mn-ea"/>
                <a:cs typeface="+mn-cs"/>
              </a:rPr>
              <a:t>Eurocódigos</a:t>
            </a:r>
            <a:r>
              <a:rPr kumimoji="0" lang="es-ES" altLang="en-US" sz="2000" b="0" i="0" u="none" strike="noStrike" kern="1200" cap="none" spc="0" normalizeH="0" baseline="0" noProof="0" dirty="0">
                <a:ln>
                  <a:noFill/>
                </a:ln>
                <a:solidFill>
                  <a:prstClr val="white"/>
                </a:solidFill>
                <a:effectLst/>
                <a:uLnTx/>
                <a:uFillTx/>
                <a:latin typeface="Arial" charset="0"/>
                <a:ea typeface="+mn-ea"/>
                <a:cs typeface="+mn-cs"/>
              </a:rPr>
              <a:t> son una colección de normas de cálculo europeas integradas que cubren los materiales de construcción más habituales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2602693" y="2652789"/>
            <a:ext cx="1848288" cy="729341"/>
          </a:xfrm>
          <a:prstGeom prst="rect">
            <a:avLst/>
          </a:prstGeom>
          <a:solidFill>
            <a:schemeClr val="tx2">
              <a:alpha val="51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2 CuadroTexto"/>
          <p:cNvSpPr txBox="1"/>
          <p:nvPr/>
        </p:nvSpPr>
        <p:spPr>
          <a:xfrm>
            <a:off x="529273" y="739555"/>
            <a:ext cx="6034087" cy="400110"/>
          </a:xfrm>
          <a:prstGeom prst="rect">
            <a:avLst/>
          </a:prstGeom>
          <a:solidFill>
            <a:srgbClr val="F9F8F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rPr>
              <a:t>Seguridad estructural, servicio y durabilidad</a:t>
            </a:r>
          </a:p>
        </p:txBody>
      </p:sp>
      <p:sp>
        <p:nvSpPr>
          <p:cNvPr id="9" name="8 CuadroTexto"/>
          <p:cNvSpPr txBox="1"/>
          <p:nvPr/>
        </p:nvSpPr>
        <p:spPr>
          <a:xfrm>
            <a:off x="509793" y="1775875"/>
            <a:ext cx="6034087" cy="400110"/>
          </a:xfrm>
          <a:prstGeom prst="rect">
            <a:avLst/>
          </a:prstGeom>
          <a:solidFill>
            <a:srgbClr val="F9F8F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rPr>
              <a:t>Acciones sobre estructuras</a:t>
            </a:r>
          </a:p>
        </p:txBody>
      </p:sp>
      <p:sp>
        <p:nvSpPr>
          <p:cNvPr id="10" name="9 CuadroTexto"/>
          <p:cNvSpPr txBox="1"/>
          <p:nvPr/>
        </p:nvSpPr>
        <p:spPr>
          <a:xfrm>
            <a:off x="488633" y="5157029"/>
            <a:ext cx="2833434" cy="461665"/>
          </a:xfrm>
          <a:prstGeom prst="rect">
            <a:avLst/>
          </a:prstGeom>
          <a:solidFill>
            <a:srgbClr val="F9F8F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a:ea typeface="+mn-ea"/>
                <a:cs typeface="+mn-cs"/>
              </a:rPr>
              <a:t>Diseño geotécnico</a:t>
            </a:r>
          </a:p>
        </p:txBody>
      </p:sp>
      <p:sp>
        <p:nvSpPr>
          <p:cNvPr id="11" name="10 CuadroTexto"/>
          <p:cNvSpPr txBox="1"/>
          <p:nvPr/>
        </p:nvSpPr>
        <p:spPr>
          <a:xfrm>
            <a:off x="3901947" y="5146869"/>
            <a:ext cx="2833434" cy="461665"/>
          </a:xfrm>
          <a:prstGeom prst="rect">
            <a:avLst/>
          </a:prstGeom>
          <a:solidFill>
            <a:srgbClr val="F9F8F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a:ea typeface="+mn-ea"/>
                <a:cs typeface="+mn-cs"/>
              </a:rPr>
              <a:t>Diseño sísmico</a:t>
            </a:r>
          </a:p>
        </p:txBody>
      </p:sp>
      <p:sp>
        <p:nvSpPr>
          <p:cNvPr id="12" name="11 CuadroTexto"/>
          <p:cNvSpPr txBox="1"/>
          <p:nvPr/>
        </p:nvSpPr>
        <p:spPr>
          <a:xfrm>
            <a:off x="1397238" y="4082244"/>
            <a:ext cx="421541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a:ea typeface="+mn-ea"/>
                <a:cs typeface="+mn-cs"/>
              </a:rPr>
              <a:t>Diseño y detalles</a:t>
            </a:r>
          </a:p>
        </p:txBody>
      </p:sp>
      <p:sp>
        <p:nvSpPr>
          <p:cNvPr id="13" name="12 CuadroTexto"/>
          <p:cNvSpPr txBox="1"/>
          <p:nvPr/>
        </p:nvSpPr>
        <p:spPr>
          <a:xfrm>
            <a:off x="718209" y="6195524"/>
            <a:ext cx="5207715" cy="461665"/>
          </a:xfrm>
          <a:prstGeom prst="rect">
            <a:avLst/>
          </a:prstGeom>
          <a:solidFill>
            <a:srgbClr val="EAF1F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a:ea typeface="+mn-ea"/>
                <a:cs typeface="+mn-cs"/>
              </a:rPr>
              <a:t>Conexiones entre los </a:t>
            </a:r>
            <a:r>
              <a:rPr kumimoji="0" lang="es-ES" sz="2400" b="0" i="0" u="none" strike="noStrike" kern="1200" cap="none" spc="0" normalizeH="0" baseline="0" noProof="0" dirty="0" err="1">
                <a:ln>
                  <a:noFill/>
                </a:ln>
                <a:solidFill>
                  <a:prstClr val="black"/>
                </a:solidFill>
                <a:effectLst/>
                <a:uLnTx/>
                <a:uFillTx/>
                <a:latin typeface="Calibri"/>
                <a:ea typeface="+mn-ea"/>
                <a:cs typeface="+mn-cs"/>
              </a:rPr>
              <a:t>Eurocódigos</a:t>
            </a:r>
            <a:endParaRPr kumimoji="0" lang="es-E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8991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r-FR" dirty="0" err="1"/>
              <a:t>Cómo</a:t>
            </a:r>
            <a:r>
              <a:rPr lang="fr-FR" dirty="0"/>
              <a:t> el </a:t>
            </a:r>
            <a:r>
              <a:rPr lang="fr-FR" dirty="0" err="1"/>
              <a:t>hormigón</a:t>
            </a:r>
            <a:r>
              <a:rPr lang="fr-FR" dirty="0"/>
              <a:t> </a:t>
            </a:r>
            <a:r>
              <a:rPr lang="fr-FR" dirty="0" err="1"/>
              <a:t>armado</a:t>
            </a:r>
            <a:r>
              <a:rPr lang="fr-FR" dirty="0"/>
              <a:t> </a:t>
            </a:r>
            <a:r>
              <a:rPr lang="fr-FR" dirty="0" err="1"/>
              <a:t>puede</a:t>
            </a:r>
            <a:r>
              <a:rPr lang="fr-FR" dirty="0"/>
              <a:t> </a:t>
            </a:r>
            <a:r>
              <a:rPr lang="fr-FR" dirty="0" err="1"/>
              <a:t>ser</a:t>
            </a:r>
            <a:r>
              <a:rPr lang="fr-FR" dirty="0"/>
              <a:t> </a:t>
            </a:r>
            <a:r>
              <a:rPr lang="fr-FR" dirty="0" err="1"/>
              <a:t>dañado</a:t>
            </a:r>
            <a:r>
              <a:rPr lang="fr-FR" dirty="0"/>
              <a:t> </a:t>
            </a:r>
            <a:r>
              <a:rPr lang="fr-FR" dirty="0" err="1"/>
              <a:t>como</a:t>
            </a:r>
            <a:r>
              <a:rPr lang="fr-FR" dirty="0"/>
              <a:t> </a:t>
            </a:r>
            <a:r>
              <a:rPr lang="fr-FR" dirty="0" err="1"/>
              <a:t>consecuencia</a:t>
            </a:r>
            <a:r>
              <a:rPr lang="fr-FR" dirty="0"/>
              <a:t> de la </a:t>
            </a:r>
            <a:r>
              <a:rPr lang="fr-FR" dirty="0" err="1"/>
              <a:t>corrosión</a:t>
            </a:r>
            <a:endParaRPr lang="fr-FR" dirty="0"/>
          </a:p>
        </p:txBody>
      </p:sp>
    </p:spTree>
    <p:extLst>
      <p:ext uri="{BB962C8B-B14F-4D97-AF65-F5344CB8AC3E}">
        <p14:creationId xmlns:p14="http://schemas.microsoft.com/office/powerpoint/2010/main" val="315723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9184"/>
            <a:ext cx="8229600" cy="1143000"/>
          </a:xfrm>
        </p:spPr>
        <p:txBody>
          <a:bodyPr>
            <a:normAutofit/>
          </a:bodyPr>
          <a:lstStyle/>
          <a:p>
            <a:r>
              <a:rPr lang="en-GB" altLang="en-US" sz="4000" dirty="0"/>
              <a:t>Eurocode 3: Parte 1 (EN1993-1)</a:t>
            </a:r>
            <a:endParaRPr lang="en-GB" sz="4000" dirty="0"/>
          </a:p>
        </p:txBody>
      </p:sp>
      <p:sp>
        <p:nvSpPr>
          <p:cNvPr id="8" name="Content Placeholder 7"/>
          <p:cNvSpPr>
            <a:spLocks noGrp="1"/>
          </p:cNvSpPr>
          <p:nvPr>
            <p:ph idx="1"/>
          </p:nvPr>
        </p:nvSpPr>
        <p:spPr>
          <a:xfrm>
            <a:off x="304800" y="1063182"/>
            <a:ext cx="8686800" cy="4925144"/>
          </a:xfrm>
        </p:spPr>
        <p:txBody>
          <a:bodyPr>
            <a:noAutofit/>
          </a:bodyPr>
          <a:lstStyle/>
          <a:p>
            <a:pPr marL="0" indent="0">
              <a:buNone/>
            </a:pPr>
            <a:r>
              <a:rPr lang="en-GB" altLang="en-US" sz="2000" dirty="0"/>
              <a:t>EN 1993-1-1 General rules and rules for buildings.</a:t>
            </a:r>
          </a:p>
          <a:p>
            <a:pPr marL="0" indent="0">
              <a:buNone/>
            </a:pPr>
            <a:r>
              <a:rPr lang="en-GB" altLang="en-US" sz="2000" dirty="0"/>
              <a:t>EN 1993-1-2 Structural fire design.</a:t>
            </a:r>
          </a:p>
          <a:p>
            <a:pPr marL="0" indent="0">
              <a:buNone/>
            </a:pPr>
            <a:r>
              <a:rPr lang="en-GB" altLang="en-US" sz="2000" dirty="0"/>
              <a:t>EN 1993-1-3 Cold-formed members and sheeting .</a:t>
            </a:r>
          </a:p>
          <a:p>
            <a:pPr marL="0" indent="0">
              <a:buNone/>
            </a:pPr>
            <a:r>
              <a:rPr lang="en-GB" altLang="en-US" sz="2000" dirty="0"/>
              <a:t>EN 1993-1-4 Stainless steels.</a:t>
            </a:r>
          </a:p>
          <a:p>
            <a:pPr marL="0" indent="0">
              <a:buNone/>
            </a:pPr>
            <a:r>
              <a:rPr lang="en-GB" altLang="en-US" sz="2000" dirty="0"/>
              <a:t>EN 1993-1-5 Plated structural elements.</a:t>
            </a:r>
          </a:p>
          <a:p>
            <a:pPr marL="0" indent="0">
              <a:buNone/>
            </a:pPr>
            <a:r>
              <a:rPr lang="en-GB" altLang="en-US" sz="2000" dirty="0"/>
              <a:t>EN 1993-1-6 Strength and stability of shell structures.</a:t>
            </a:r>
          </a:p>
          <a:p>
            <a:pPr marL="0" indent="0">
              <a:buNone/>
            </a:pPr>
            <a:r>
              <a:rPr lang="en-GB" altLang="en-US" sz="2000" dirty="0"/>
              <a:t>EN 1993-1-7 Strength &amp; stability of planar plated structures transversely loaded.</a:t>
            </a:r>
          </a:p>
          <a:p>
            <a:pPr marL="0" indent="0">
              <a:buNone/>
            </a:pPr>
            <a:r>
              <a:rPr lang="en-GB" altLang="en-US" sz="2000" dirty="0"/>
              <a:t>EN 1993-1-8 Design of joints.</a:t>
            </a:r>
          </a:p>
          <a:p>
            <a:pPr marL="0" indent="0">
              <a:buNone/>
            </a:pPr>
            <a:r>
              <a:rPr lang="en-GB" altLang="en-US" sz="2000" dirty="0"/>
              <a:t>EN 1993-1-9 Fatigue strength of steel structures.</a:t>
            </a:r>
          </a:p>
          <a:p>
            <a:pPr marL="0" indent="0">
              <a:buNone/>
            </a:pPr>
            <a:r>
              <a:rPr lang="en-GB" altLang="en-US" sz="2000" dirty="0"/>
              <a:t>EN 1993-1-10 Selection of steel for fracture toughness and through-thickness properties.</a:t>
            </a:r>
          </a:p>
          <a:p>
            <a:pPr marL="0" indent="0">
              <a:buNone/>
            </a:pPr>
            <a:r>
              <a:rPr lang="en-GB" altLang="en-US" sz="2000" dirty="0"/>
              <a:t>EN 1993-1-11 Design of structures with tension components</a:t>
            </a:r>
          </a:p>
          <a:p>
            <a:pPr marL="0" indent="0">
              <a:buNone/>
            </a:pPr>
            <a:r>
              <a:rPr lang="en-GB" altLang="en-US" sz="2000" dirty="0"/>
              <a:t>EN 1993-1-12 Supplementary rules for high strength steels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3788" y="2191721"/>
            <a:ext cx="3269082" cy="352095"/>
          </a:xfrm>
          <a:prstGeom prst="rect">
            <a:avLst/>
          </a:prstGeom>
          <a:solidFill>
            <a:schemeClr val="tx2">
              <a:alpha val="51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015343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00" y="1386361"/>
            <a:ext cx="3872272" cy="5398614"/>
          </a:xfrm>
          <a:prstGeom prst="rect">
            <a:avLst/>
          </a:prstGeom>
          <a:noFill/>
          <a:ln w="19050">
            <a:solidFill>
              <a:schemeClr val="bg2"/>
            </a:solidFill>
            <a:miter lim="800000"/>
            <a:headEnd/>
            <a:tailEnd/>
          </a:ln>
        </p:spPr>
      </p:pic>
      <p:sp>
        <p:nvSpPr>
          <p:cNvPr id="25602" name="Rectangle 2"/>
          <p:cNvSpPr>
            <a:spLocks noGrp="1" noChangeArrowheads="1"/>
          </p:cNvSpPr>
          <p:nvPr>
            <p:ph type="title"/>
          </p:nvPr>
        </p:nvSpPr>
        <p:spPr>
          <a:xfrm>
            <a:off x="-145142" y="90488"/>
            <a:ext cx="9232899" cy="1169987"/>
          </a:xfrm>
        </p:spPr>
        <p:txBody>
          <a:bodyPr>
            <a:noAutofit/>
          </a:bodyPr>
          <a:lstStyle/>
          <a:p>
            <a:r>
              <a:rPr lang="es-ES" altLang="en-US" sz="3600" dirty="0">
                <a:solidFill>
                  <a:prstClr val="black"/>
                </a:solidFill>
              </a:rPr>
              <a:t>Eurocódigo 3: Proyecto de Estructuras de Acero, </a:t>
            </a:r>
            <a:br>
              <a:rPr lang="es-ES" altLang="en-US" sz="3200" dirty="0">
                <a:solidFill>
                  <a:prstClr val="black"/>
                </a:solidFill>
              </a:rPr>
            </a:br>
            <a:r>
              <a:rPr lang="es-ES" altLang="en-US" sz="2800" dirty="0">
                <a:solidFill>
                  <a:prstClr val="black"/>
                </a:solidFill>
              </a:rPr>
              <a:t>Parte 1.4 Reglas adicionales para aceros inoxidables</a:t>
            </a:r>
            <a:endParaRPr lang="es-ES" altLang="en-US" dirty="0"/>
          </a:p>
        </p:txBody>
      </p:sp>
      <p:sp>
        <p:nvSpPr>
          <p:cNvPr id="24580" name="Rectangle 3"/>
          <p:cNvSpPr>
            <a:spLocks noGrp="1" noChangeArrowheads="1"/>
          </p:cNvSpPr>
          <p:nvPr>
            <p:ph idx="1"/>
          </p:nvPr>
        </p:nvSpPr>
        <p:spPr>
          <a:xfrm>
            <a:off x="3774170" y="1735138"/>
            <a:ext cx="5406343" cy="3600450"/>
          </a:xfrm>
        </p:spPr>
        <p:txBody>
          <a:bodyPr>
            <a:normAutofit fontScale="85000" lnSpcReduction="20000"/>
          </a:bodyPr>
          <a:lstStyle/>
          <a:p>
            <a:pPr marL="0" indent="0">
              <a:lnSpc>
                <a:spcPct val="90000"/>
              </a:lnSpc>
              <a:buNone/>
              <a:defRPr/>
            </a:pPr>
            <a:r>
              <a:rPr lang="es-ES" altLang="en-US" dirty="0">
                <a:solidFill>
                  <a:schemeClr val="bg1">
                    <a:lumMod val="50000"/>
                  </a:schemeClr>
                </a:solidFill>
              </a:rPr>
              <a:t>Proyecto de estructuras de acero. Reglas adicionales para aceros inoxidables</a:t>
            </a:r>
            <a:r>
              <a:rPr lang="en-GB" altLang="en-US" dirty="0">
                <a:solidFill>
                  <a:schemeClr val="bg1">
                    <a:lumMod val="50000"/>
                  </a:schemeClr>
                </a:solidFill>
              </a:rPr>
              <a:t> </a:t>
            </a:r>
            <a:r>
              <a:rPr lang="es-ES" altLang="en-US" dirty="0">
                <a:solidFill>
                  <a:schemeClr val="bg1">
                    <a:lumMod val="50000"/>
                  </a:schemeClr>
                </a:solidFill>
              </a:rPr>
              <a:t>(2006)</a:t>
            </a:r>
            <a:br>
              <a:rPr lang="es-ES" altLang="en-US" b="1" dirty="0"/>
            </a:br>
            <a:endParaRPr lang="es-ES" altLang="en-US" b="1" dirty="0"/>
          </a:p>
          <a:p>
            <a:pPr>
              <a:lnSpc>
                <a:spcPct val="90000"/>
              </a:lnSpc>
              <a:defRPr/>
            </a:pPr>
            <a:r>
              <a:rPr lang="es-ES" altLang="en-US" dirty="0"/>
              <a:t>Modifica y suplementa las directrices para acero al carbono dadas en otras partes de Eurocódigo 3 cuando necesario</a:t>
            </a:r>
          </a:p>
          <a:p>
            <a:pPr>
              <a:lnSpc>
                <a:spcPct val="90000"/>
              </a:lnSpc>
              <a:defRPr/>
            </a:pPr>
            <a:endParaRPr lang="en-GB" altLang="en-US" dirty="0"/>
          </a:p>
          <a:p>
            <a:pPr>
              <a:lnSpc>
                <a:spcPct val="90000"/>
              </a:lnSpc>
              <a:defRPr/>
            </a:pPr>
            <a:r>
              <a:rPr lang="es-ES" altLang="en-US" dirty="0"/>
              <a:t>Aplicable a edificios, puentes, tanques, </a:t>
            </a:r>
            <a:r>
              <a:rPr lang="es-ES" altLang="en-US" dirty="0" err="1"/>
              <a:t>etc</a:t>
            </a:r>
            <a:r>
              <a:rPr lang="en-GB" altLang="en-US" dirty="0"/>
              <a:t>. </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44020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idx="1"/>
          </p:nvPr>
        </p:nvSpPr>
        <p:spPr>
          <a:xfrm>
            <a:off x="393700" y="1384300"/>
            <a:ext cx="8432800" cy="4925144"/>
          </a:xfrm>
        </p:spPr>
        <p:txBody>
          <a:bodyPr>
            <a:normAutofit/>
          </a:bodyPr>
          <a:lstStyle/>
          <a:p>
            <a:pPr eaLnBrk="1" hangingPunct="1"/>
            <a:r>
              <a:rPr lang="es-ES" altLang="en-US" sz="2400" dirty="0"/>
              <a:t>Proceder de la misma manera que para acero al carbono</a:t>
            </a:r>
          </a:p>
          <a:p>
            <a:pPr eaLnBrk="1" hangingPunct="1"/>
            <a:endParaRPr lang="es-ES" altLang="en-US" sz="2400" dirty="0"/>
          </a:p>
          <a:p>
            <a:pPr eaLnBrk="1" hangingPunct="1"/>
            <a:r>
              <a:rPr lang="es-ES" altLang="en-US" sz="2400" dirty="0"/>
              <a:t>Emplear las mismas directrices que para acero al carbono para elementos </a:t>
            </a:r>
            <a:r>
              <a:rPr lang="es-ES" altLang="en-US" sz="2400" dirty="0" err="1"/>
              <a:t>traccionados</a:t>
            </a:r>
            <a:r>
              <a:rPr lang="es-ES" altLang="en-US" sz="2400" dirty="0"/>
              <a:t> y vigas arriostradas</a:t>
            </a:r>
          </a:p>
          <a:p>
            <a:pPr eaLnBrk="1" hangingPunct="1"/>
            <a:endParaRPr lang="es-ES" altLang="en-US" sz="2400" dirty="0"/>
          </a:p>
          <a:p>
            <a:pPr eaLnBrk="1" hangingPunct="1"/>
            <a:r>
              <a:rPr lang="es-ES" altLang="en-US" sz="2400" dirty="0"/>
              <a:t>Existen diferencias en </a:t>
            </a:r>
            <a:r>
              <a:rPr lang="es-ES" altLang="en-US" sz="2400" u="sng" dirty="0"/>
              <a:t>límites de clasificación seccional</a:t>
            </a:r>
            <a:r>
              <a:rPr lang="es-ES" altLang="en-US" sz="2400" dirty="0"/>
              <a:t>, </a:t>
            </a:r>
            <a:r>
              <a:rPr lang="es-ES" altLang="en-US" sz="2400" u="sng" dirty="0"/>
              <a:t>abolladura local</a:t>
            </a:r>
            <a:r>
              <a:rPr lang="es-ES" altLang="en-US" sz="2400" dirty="0"/>
              <a:t> y </a:t>
            </a:r>
            <a:r>
              <a:rPr lang="es-ES" altLang="en-US" sz="2400" u="sng" dirty="0"/>
              <a:t>curvas de pandeo por flexión</a:t>
            </a:r>
            <a:r>
              <a:rPr lang="es-ES" altLang="en-US" sz="2400" dirty="0"/>
              <a:t> debido a:</a:t>
            </a:r>
          </a:p>
          <a:p>
            <a:pPr marL="457200" lvl="1" indent="0">
              <a:buNone/>
            </a:pPr>
            <a:endParaRPr lang="es-ES" altLang="en-US" sz="1400" dirty="0"/>
          </a:p>
          <a:p>
            <a:pPr lvl="1"/>
            <a:r>
              <a:rPr lang="es-ES" altLang="en-US" sz="2400" dirty="0"/>
              <a:t>Curva tenso-</a:t>
            </a:r>
            <a:r>
              <a:rPr lang="es-ES" altLang="en-US" sz="2400" dirty="0" err="1"/>
              <a:t>deformacional</a:t>
            </a:r>
            <a:r>
              <a:rPr lang="es-ES" altLang="en-US" sz="2400" dirty="0"/>
              <a:t> no lineal</a:t>
            </a:r>
          </a:p>
          <a:p>
            <a:pPr lvl="1"/>
            <a:r>
              <a:rPr lang="es-ES" altLang="en-US" sz="2400" dirty="0"/>
              <a:t>Propiedades de endurecimiento por deformación</a:t>
            </a:r>
          </a:p>
          <a:p>
            <a:pPr lvl="1"/>
            <a:r>
              <a:rPr lang="es-ES" altLang="en-US" sz="2400" dirty="0"/>
              <a:t>Tensiones residuales diferentes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2"/>
          <p:cNvSpPr txBox="1">
            <a:spLocks noChangeArrowheads="1"/>
          </p:cNvSpPr>
          <p:nvPr/>
        </p:nvSpPr>
        <p:spPr>
          <a:xfrm>
            <a:off x="-145142" y="90488"/>
            <a:ext cx="9232899" cy="11699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n-US" sz="3600" b="0" i="0" u="none" strike="noStrike" kern="1200" cap="none" spc="0" normalizeH="0" baseline="0" noProof="0" dirty="0">
                <a:ln>
                  <a:noFill/>
                </a:ln>
                <a:solidFill>
                  <a:prstClr val="black"/>
                </a:solidFill>
                <a:effectLst/>
                <a:uLnTx/>
                <a:uFillTx/>
                <a:latin typeface="Calibri"/>
                <a:ea typeface="+mj-ea"/>
                <a:cs typeface="+mj-cs"/>
              </a:rPr>
              <a:t>Eurocódigo 3: Proyecto de Estructuras de Acero, </a:t>
            </a:r>
            <a:br>
              <a:rPr kumimoji="0" lang="es-ES" altLang="en-US" sz="3200" b="0" i="0" u="none" strike="noStrike" kern="1200" cap="none" spc="0" normalizeH="0" baseline="0" noProof="0" dirty="0">
                <a:ln>
                  <a:noFill/>
                </a:ln>
                <a:solidFill>
                  <a:prstClr val="black"/>
                </a:solidFill>
                <a:effectLst/>
                <a:uLnTx/>
                <a:uFillTx/>
                <a:latin typeface="Calibri"/>
                <a:ea typeface="+mj-ea"/>
                <a:cs typeface="+mj-cs"/>
              </a:rPr>
            </a:br>
            <a:r>
              <a:rPr kumimoji="0" lang="es-ES" altLang="en-US" sz="2800" b="0" i="0" u="none" strike="noStrike" kern="1200" cap="none" spc="0" normalizeH="0" baseline="0" noProof="0" dirty="0">
                <a:ln>
                  <a:noFill/>
                </a:ln>
                <a:solidFill>
                  <a:prstClr val="black"/>
                </a:solidFill>
                <a:effectLst/>
                <a:uLnTx/>
                <a:uFillTx/>
                <a:latin typeface="Calibri"/>
                <a:ea typeface="+mj-ea"/>
                <a:cs typeface="+mj-cs"/>
              </a:rPr>
              <a:t>Parte 1.4 Reglas adicionales para aceros inoxidables</a:t>
            </a:r>
            <a:endParaRPr kumimoji="0" lang="es-ES" altLang="en-US" sz="44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4029360649"/>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439210" y="2225675"/>
            <a:ext cx="5194828" cy="1881188"/>
          </a:xfrm>
        </p:spPr>
        <p:txBody>
          <a:bodyPr/>
          <a:lstStyle/>
          <a:p>
            <a:pPr>
              <a:defRPr/>
            </a:pPr>
            <a:r>
              <a:rPr lang="es-ES" altLang="en-US" sz="2400" dirty="0">
                <a:solidFill>
                  <a:schemeClr val="bg1">
                    <a:lumMod val="50000"/>
                  </a:schemeClr>
                </a:solidFill>
              </a:rPr>
              <a:t>Laminados en caliente y soldados</a:t>
            </a:r>
          </a:p>
          <a:p>
            <a:pPr>
              <a:defRPr/>
            </a:pPr>
            <a:r>
              <a:rPr lang="es-ES" altLang="en-US" sz="2400" dirty="0">
                <a:solidFill>
                  <a:schemeClr val="bg1">
                    <a:lumMod val="50000"/>
                  </a:schemeClr>
                </a:solidFill>
              </a:rPr>
              <a:t>Conformados en frío</a:t>
            </a:r>
          </a:p>
          <a:p>
            <a:pPr>
              <a:defRPr/>
            </a:pPr>
            <a:r>
              <a:rPr lang="es-ES" altLang="en-US" sz="2400" dirty="0">
                <a:solidFill>
                  <a:schemeClr val="bg1">
                    <a:lumMod val="50000"/>
                  </a:schemeClr>
                </a:solidFill>
              </a:rPr>
              <a:t>Barras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26628" name="TextBox 1"/>
          <p:cNvSpPr txBox="1">
            <a:spLocks noChangeArrowheads="1"/>
          </p:cNvSpPr>
          <p:nvPr/>
        </p:nvSpPr>
        <p:spPr bwMode="auto">
          <a:xfrm>
            <a:off x="239185" y="1700213"/>
            <a:ext cx="4535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400" b="0" i="0" u="none" strike="noStrike" kern="1200" cap="none" spc="0" normalizeH="0" baseline="0" noProof="0" dirty="0">
                <a:ln>
                  <a:noFill/>
                </a:ln>
                <a:solidFill>
                  <a:srgbClr val="002060"/>
                </a:solidFill>
                <a:effectLst/>
                <a:uLnTx/>
                <a:uFillTx/>
                <a:latin typeface="Arial" charset="0"/>
                <a:ea typeface="+mn-ea"/>
                <a:cs typeface="+mn-cs"/>
              </a:rPr>
              <a:t>Tipos de elementos</a:t>
            </a:r>
          </a:p>
        </p:txBody>
      </p:sp>
      <p:sp>
        <p:nvSpPr>
          <p:cNvPr id="26629" name="TextBox 5"/>
          <p:cNvSpPr txBox="1">
            <a:spLocks noChangeArrowheads="1"/>
          </p:cNvSpPr>
          <p:nvPr/>
        </p:nvSpPr>
        <p:spPr bwMode="auto">
          <a:xfrm>
            <a:off x="251885" y="3959225"/>
            <a:ext cx="4535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400" b="0" i="0" u="none" strike="noStrike" kern="1200" cap="none" spc="0" normalizeH="0" baseline="0" noProof="0" dirty="0">
                <a:ln>
                  <a:noFill/>
                </a:ln>
                <a:solidFill>
                  <a:srgbClr val="002060"/>
                </a:solidFill>
                <a:effectLst/>
                <a:uLnTx/>
                <a:uFillTx/>
                <a:latin typeface="Arial" charset="0"/>
                <a:ea typeface="+mn-ea"/>
                <a:cs typeface="+mn-cs"/>
              </a:rPr>
              <a:t>Alcance</a:t>
            </a:r>
          </a:p>
        </p:txBody>
      </p:sp>
      <p:sp>
        <p:nvSpPr>
          <p:cNvPr id="27655" name="Content Placeholder 2"/>
          <p:cNvSpPr txBox="1">
            <a:spLocks/>
          </p:cNvSpPr>
          <p:nvPr/>
        </p:nvSpPr>
        <p:spPr bwMode="auto">
          <a:xfrm>
            <a:off x="447148" y="4471988"/>
            <a:ext cx="8229600" cy="188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lstStyle>
            <a:lvl1pPr marL="342900" indent="-342900" eaLnBrk="0" hangingPunct="0">
              <a:spcBef>
                <a:spcPct val="20000"/>
              </a:spcBef>
              <a:buClr>
                <a:srgbClr val="D4852E"/>
              </a:buClr>
              <a:buFont typeface="Wingdings" pitchFamily="2" charset="2"/>
              <a:buChar char="§"/>
              <a:defRPr sz="3200">
                <a:solidFill>
                  <a:srgbClr val="20336E"/>
                </a:solidFill>
                <a:latin typeface="Arial" pitchFamily="34" charset="0"/>
              </a:defRPr>
            </a:lvl1pPr>
            <a:lvl2pPr marL="742950" indent="-285750" eaLnBrk="0" hangingPunct="0">
              <a:spcBef>
                <a:spcPct val="20000"/>
              </a:spcBef>
              <a:buClr>
                <a:srgbClr val="D4852E"/>
              </a:buClr>
              <a:buChar char="•"/>
              <a:defRPr sz="2800">
                <a:solidFill>
                  <a:srgbClr val="20336E"/>
                </a:solidFill>
                <a:latin typeface="Arial" pitchFamily="34" charset="0"/>
              </a:defRPr>
            </a:lvl2pPr>
            <a:lvl3pPr marL="1143000" indent="-228600" eaLnBrk="0" hangingPunct="0">
              <a:spcBef>
                <a:spcPct val="20000"/>
              </a:spcBef>
              <a:buClr>
                <a:srgbClr val="D4852E"/>
              </a:buClr>
              <a:defRPr sz="2000">
                <a:solidFill>
                  <a:srgbClr val="20336E"/>
                </a:solidFill>
                <a:latin typeface="Arial" pitchFamily="34" charset="0"/>
              </a:defRPr>
            </a:lvl3pPr>
            <a:lvl4pPr marL="1600200" indent="-228600" eaLnBrk="0" hangingPunct="0">
              <a:spcBef>
                <a:spcPct val="20000"/>
              </a:spcBef>
              <a:buClr>
                <a:srgbClr val="D4852E"/>
              </a:buClr>
              <a:buChar char="•"/>
              <a:defRPr sz="2000">
                <a:solidFill>
                  <a:srgbClr val="20336E"/>
                </a:solidFill>
                <a:latin typeface="Arial" pitchFamily="34" charset="0"/>
              </a:defRPr>
            </a:lvl4pPr>
            <a:lvl5pPr marL="2057400" indent="-228600" eaLnBrk="0" hangingPunct="0">
              <a:spcBef>
                <a:spcPct val="20000"/>
              </a:spcBef>
              <a:buClr>
                <a:srgbClr val="D4852E"/>
              </a:buClr>
              <a:buChar char="•"/>
              <a:defRPr sz="2000">
                <a:solidFill>
                  <a:srgbClr val="20336E"/>
                </a:solidFill>
                <a:latin typeface="Arial" pitchFamily="34"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pitchFamily="34"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pitchFamily="34"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pitchFamily="34"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pitchFamily="34" charset="0"/>
              </a:defRPr>
            </a:lvl9pPr>
          </a:lstStyle>
          <a:p>
            <a:pPr marL="342900" marR="0" lvl="0" indent="-342900" algn="l" defTabSz="914400" rtl="0" eaLnBrk="0" fontAlgn="auto" latinLnBrk="0" hangingPunct="0">
              <a:lnSpc>
                <a:spcPct val="100000"/>
              </a:lnSpc>
              <a:spcBef>
                <a:spcPts val="675"/>
              </a:spcBef>
              <a:spcAft>
                <a:spcPts val="0"/>
              </a:spcAft>
              <a:buClr>
                <a:srgbClr val="D4852E"/>
              </a:buClr>
              <a:buSzTx/>
              <a:buFont typeface="Wingdings" pitchFamily="2" charset="2"/>
              <a:buChar char="§"/>
              <a:tabLst/>
              <a:defRPr/>
            </a:pPr>
            <a:r>
              <a:rPr kumimoji="0" lang="es-ES" altLang="en-US" sz="24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Elementos y uniones</a:t>
            </a:r>
          </a:p>
          <a:p>
            <a:pPr marL="342900" marR="0" lvl="0" indent="-342900" algn="l" defTabSz="914400" rtl="0" eaLnBrk="0" fontAlgn="auto" latinLnBrk="0" hangingPunct="0">
              <a:lnSpc>
                <a:spcPct val="100000"/>
              </a:lnSpc>
              <a:spcBef>
                <a:spcPts val="675"/>
              </a:spcBef>
              <a:spcAft>
                <a:spcPts val="0"/>
              </a:spcAft>
              <a:buClr>
                <a:srgbClr val="D4852E"/>
              </a:buClr>
              <a:buSzTx/>
              <a:buFont typeface="Wingdings" pitchFamily="2" charset="2"/>
              <a:buChar char="§"/>
              <a:tabLst/>
              <a:defRPr/>
            </a:pPr>
            <a:r>
              <a:rPr kumimoji="0" lang="es-ES" altLang="en-US" sz="24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Incendio </a:t>
            </a:r>
            <a:r>
              <a:rPr kumimoji="0" lang="es-ES" altLang="en-US" sz="2400" b="0" i="1"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(por referencia a EN 1993-1-2)</a:t>
            </a:r>
          </a:p>
          <a:p>
            <a:pPr marL="342900" marR="0" lvl="0" indent="-342900" algn="l" defTabSz="914400" rtl="0" eaLnBrk="0" fontAlgn="auto" latinLnBrk="0" hangingPunct="0">
              <a:lnSpc>
                <a:spcPct val="100000"/>
              </a:lnSpc>
              <a:spcBef>
                <a:spcPts val="675"/>
              </a:spcBef>
              <a:spcAft>
                <a:spcPts val="0"/>
              </a:spcAft>
              <a:buClr>
                <a:srgbClr val="D4852E"/>
              </a:buClr>
              <a:buSzTx/>
              <a:buFont typeface="Wingdings" pitchFamily="2" charset="2"/>
              <a:buChar char="§"/>
              <a:tabLst/>
              <a:defRPr/>
            </a:pPr>
            <a:r>
              <a:rPr kumimoji="0" lang="es-ES" altLang="en-US" sz="24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Fatiga </a:t>
            </a:r>
            <a:r>
              <a:rPr kumimoji="0" lang="es-ES" altLang="en-US" sz="2400" b="0" i="1"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(por referencia a EN 1993-1-9)</a:t>
            </a:r>
          </a:p>
        </p:txBody>
      </p:sp>
      <p:sp>
        <p:nvSpPr>
          <p:cNvPr id="26632" name="TextBox 5"/>
          <p:cNvSpPr txBox="1">
            <a:spLocks noChangeArrowheads="1"/>
          </p:cNvSpPr>
          <p:nvPr/>
        </p:nvSpPr>
        <p:spPr bwMode="auto">
          <a:xfrm>
            <a:off x="5634038" y="1666347"/>
            <a:ext cx="29511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400" b="0" i="0" u="none" strike="noStrike" kern="1200" cap="none" spc="0" normalizeH="0" baseline="0" noProof="0" dirty="0">
                <a:ln>
                  <a:noFill/>
                </a:ln>
                <a:solidFill>
                  <a:srgbClr val="002060"/>
                </a:solidFill>
                <a:effectLst/>
                <a:uLnTx/>
                <a:uFillTx/>
                <a:latin typeface="Arial" charset="0"/>
                <a:ea typeface="+mn-ea"/>
                <a:cs typeface="+mn-cs"/>
              </a:rPr>
              <a:t>Número de grados</a:t>
            </a:r>
          </a:p>
        </p:txBody>
      </p:sp>
      <p:graphicFrame>
        <p:nvGraphicFramePr>
          <p:cNvPr id="3" name="Tabel 2"/>
          <p:cNvGraphicFramePr>
            <a:graphicFrameLocks noGrp="1"/>
          </p:cNvGraphicFramePr>
          <p:nvPr/>
        </p:nvGraphicFramePr>
        <p:xfrm>
          <a:off x="5372931" y="2166237"/>
          <a:ext cx="3331716" cy="1808566"/>
        </p:xfrm>
        <a:graphic>
          <a:graphicData uri="http://schemas.openxmlformats.org/drawingml/2006/table">
            <a:tbl>
              <a:tblPr firstRow="1" bandRow="1">
                <a:tableStyleId>{5C22544A-7EE6-4342-B048-85BDC9FD1C3A}</a:tableStyleId>
              </a:tblPr>
              <a:tblGrid>
                <a:gridCol w="1312416">
                  <a:extLst>
                    <a:ext uri="{9D8B030D-6E8A-4147-A177-3AD203B41FA5}">
                      <a16:colId xmlns:a16="http://schemas.microsoft.com/office/drawing/2014/main" val="20000"/>
                    </a:ext>
                  </a:extLst>
                </a:gridCol>
                <a:gridCol w="977900">
                  <a:extLst>
                    <a:ext uri="{9D8B030D-6E8A-4147-A177-3AD203B41FA5}">
                      <a16:colId xmlns:a16="http://schemas.microsoft.com/office/drawing/2014/main" val="20001"/>
                    </a:ext>
                  </a:extLst>
                </a:gridCol>
                <a:gridCol w="1041400">
                  <a:extLst>
                    <a:ext uri="{9D8B030D-6E8A-4147-A177-3AD203B41FA5}">
                      <a16:colId xmlns:a16="http://schemas.microsoft.com/office/drawing/2014/main" val="20002"/>
                    </a:ext>
                  </a:extLst>
                </a:gridCol>
              </a:tblGrid>
              <a:tr h="696046">
                <a:tc>
                  <a:txBody>
                    <a:bodyPr/>
                    <a:lstStyle/>
                    <a:p>
                      <a:pPr algn="ctr"/>
                      <a:r>
                        <a:rPr lang="es-ES" noProof="0" dirty="0"/>
                        <a:t>Familia</a:t>
                      </a:r>
                    </a:p>
                  </a:txBody>
                  <a:tcPr>
                    <a:solidFill>
                      <a:schemeClr val="accent1"/>
                    </a:solidFill>
                  </a:tcPr>
                </a:tc>
                <a:tc>
                  <a:txBody>
                    <a:bodyPr/>
                    <a:lstStyle/>
                    <a:p>
                      <a:pPr algn="ctr"/>
                      <a:r>
                        <a:rPr lang="es-ES" noProof="0" dirty="0"/>
                        <a:t>EC3-1-4</a:t>
                      </a:r>
                    </a:p>
                  </a:txBody>
                  <a:tcPr/>
                </a:tc>
                <a:tc>
                  <a:txBody>
                    <a:bodyPr/>
                    <a:lstStyle/>
                    <a:p>
                      <a:pPr algn="ctr"/>
                      <a:r>
                        <a:rPr lang="es-ES" noProof="0" dirty="0"/>
                        <a:t>Revisión futura</a:t>
                      </a:r>
                    </a:p>
                  </a:txBody>
                  <a:tcPr/>
                </a:tc>
                <a:extLst>
                  <a:ext uri="{0D108BD9-81ED-4DB2-BD59-A6C34878D82A}">
                    <a16:rowId xmlns:a16="http://schemas.microsoft.com/office/drawing/2014/main" val="10000"/>
                  </a:ext>
                </a:extLst>
              </a:tr>
              <a:tr h="370840">
                <a:tc>
                  <a:txBody>
                    <a:bodyPr/>
                    <a:lstStyle/>
                    <a:p>
                      <a:pPr algn="ctr"/>
                      <a:r>
                        <a:rPr lang="es-ES" b="1" noProof="0" dirty="0">
                          <a:solidFill>
                            <a:schemeClr val="bg1"/>
                          </a:solidFill>
                        </a:rPr>
                        <a:t>Ferrítico</a:t>
                      </a:r>
                    </a:p>
                  </a:txBody>
                  <a:tcPr>
                    <a:solidFill>
                      <a:schemeClr val="accent1"/>
                    </a:solidFill>
                  </a:tcPr>
                </a:tc>
                <a:tc>
                  <a:txBody>
                    <a:bodyPr/>
                    <a:lstStyle/>
                    <a:p>
                      <a:pPr algn="ctr"/>
                      <a:r>
                        <a:rPr lang="es-ES" noProof="0" dirty="0"/>
                        <a:t>3</a:t>
                      </a:r>
                    </a:p>
                  </a:txBody>
                  <a:tcPr/>
                </a:tc>
                <a:tc>
                  <a:txBody>
                    <a:bodyPr/>
                    <a:lstStyle/>
                    <a:p>
                      <a:pPr algn="ctr"/>
                      <a:r>
                        <a:rPr lang="es-ES" noProof="0" dirty="0"/>
                        <a:t>3</a:t>
                      </a:r>
                    </a:p>
                  </a:txBody>
                  <a:tcPr/>
                </a:tc>
                <a:extLst>
                  <a:ext uri="{0D108BD9-81ED-4DB2-BD59-A6C34878D82A}">
                    <a16:rowId xmlns:a16="http://schemas.microsoft.com/office/drawing/2014/main" val="10001"/>
                  </a:ext>
                </a:extLst>
              </a:tr>
              <a:tr h="370840">
                <a:tc>
                  <a:txBody>
                    <a:bodyPr/>
                    <a:lstStyle/>
                    <a:p>
                      <a:pPr algn="ctr"/>
                      <a:r>
                        <a:rPr lang="es-ES" b="1" noProof="0" dirty="0">
                          <a:solidFill>
                            <a:schemeClr val="bg1"/>
                          </a:solidFill>
                        </a:rPr>
                        <a:t>Austenítico</a:t>
                      </a:r>
                    </a:p>
                  </a:txBody>
                  <a:tcPr>
                    <a:solidFill>
                      <a:schemeClr val="accent1"/>
                    </a:solidFill>
                  </a:tcPr>
                </a:tc>
                <a:tc>
                  <a:txBody>
                    <a:bodyPr/>
                    <a:lstStyle/>
                    <a:p>
                      <a:pPr algn="ctr"/>
                      <a:r>
                        <a:rPr lang="es-ES" noProof="0" dirty="0"/>
                        <a:t>16</a:t>
                      </a:r>
                    </a:p>
                  </a:txBody>
                  <a:tcPr/>
                </a:tc>
                <a:tc>
                  <a:txBody>
                    <a:bodyPr/>
                    <a:lstStyle/>
                    <a:p>
                      <a:pPr algn="ctr"/>
                      <a:r>
                        <a:rPr lang="es-ES" noProof="0" dirty="0"/>
                        <a:t>16</a:t>
                      </a:r>
                    </a:p>
                  </a:txBody>
                  <a:tcPr/>
                </a:tc>
                <a:extLst>
                  <a:ext uri="{0D108BD9-81ED-4DB2-BD59-A6C34878D82A}">
                    <a16:rowId xmlns:a16="http://schemas.microsoft.com/office/drawing/2014/main" val="10002"/>
                  </a:ext>
                </a:extLst>
              </a:tr>
              <a:tr h="370840">
                <a:tc>
                  <a:txBody>
                    <a:bodyPr/>
                    <a:lstStyle/>
                    <a:p>
                      <a:pPr algn="ctr"/>
                      <a:r>
                        <a:rPr lang="es-ES" b="1" noProof="0" dirty="0">
                          <a:solidFill>
                            <a:schemeClr val="bg1"/>
                          </a:solidFill>
                        </a:rPr>
                        <a:t>Dúplex</a:t>
                      </a:r>
                    </a:p>
                  </a:txBody>
                  <a:tcPr>
                    <a:solidFill>
                      <a:schemeClr val="accent1"/>
                    </a:solidFill>
                  </a:tcPr>
                </a:tc>
                <a:tc>
                  <a:txBody>
                    <a:bodyPr/>
                    <a:lstStyle/>
                    <a:p>
                      <a:pPr algn="ctr"/>
                      <a:r>
                        <a:rPr lang="es-ES" noProof="0" dirty="0"/>
                        <a:t>2</a:t>
                      </a:r>
                    </a:p>
                  </a:txBody>
                  <a:tcPr/>
                </a:tc>
                <a:tc>
                  <a:txBody>
                    <a:bodyPr/>
                    <a:lstStyle/>
                    <a:p>
                      <a:pPr algn="ctr"/>
                      <a:r>
                        <a:rPr lang="es-ES" b="1" noProof="0" dirty="0">
                          <a:solidFill>
                            <a:srgbClr val="FF0000"/>
                          </a:solidFill>
                        </a:rPr>
                        <a:t>6</a:t>
                      </a:r>
                    </a:p>
                  </a:txBody>
                  <a:tcPr/>
                </a:tc>
                <a:extLst>
                  <a:ext uri="{0D108BD9-81ED-4DB2-BD59-A6C34878D82A}">
                    <a16:rowId xmlns:a16="http://schemas.microsoft.com/office/drawing/2014/main" val="10003"/>
                  </a:ext>
                </a:extLst>
              </a:tr>
            </a:tbl>
          </a:graphicData>
        </a:graphic>
      </p:graphicFrame>
      <p:sp>
        <p:nvSpPr>
          <p:cNvPr id="11" name="Rectangle 2"/>
          <p:cNvSpPr txBox="1">
            <a:spLocks noChangeArrowheads="1"/>
          </p:cNvSpPr>
          <p:nvPr/>
        </p:nvSpPr>
        <p:spPr>
          <a:xfrm>
            <a:off x="-134256" y="90488"/>
            <a:ext cx="9232899" cy="11699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n-US" sz="3600" b="0" i="0" u="none" strike="noStrike" kern="1200" cap="none" spc="0" normalizeH="0" baseline="0" noProof="0" dirty="0">
                <a:ln>
                  <a:noFill/>
                </a:ln>
                <a:solidFill>
                  <a:prstClr val="black"/>
                </a:solidFill>
                <a:effectLst/>
                <a:uLnTx/>
                <a:uFillTx/>
                <a:latin typeface="Calibri"/>
                <a:ea typeface="+mj-ea"/>
                <a:cs typeface="+mj-cs"/>
              </a:rPr>
              <a:t>Eurocódigo 3: Proyecto de Estructuras de Acero, </a:t>
            </a:r>
            <a:br>
              <a:rPr kumimoji="0" lang="es-ES" altLang="en-US" sz="3200" b="0" i="0" u="none" strike="noStrike" kern="1200" cap="none" spc="0" normalizeH="0" baseline="0" noProof="0" dirty="0">
                <a:ln>
                  <a:noFill/>
                </a:ln>
                <a:solidFill>
                  <a:prstClr val="black"/>
                </a:solidFill>
                <a:effectLst/>
                <a:uLnTx/>
                <a:uFillTx/>
                <a:latin typeface="Calibri"/>
                <a:ea typeface="+mj-ea"/>
                <a:cs typeface="+mj-cs"/>
              </a:rPr>
            </a:br>
            <a:r>
              <a:rPr kumimoji="0" lang="es-ES" altLang="en-US" sz="2800" b="0" i="0" u="none" strike="noStrike" kern="1200" cap="none" spc="0" normalizeH="0" baseline="0" noProof="0" dirty="0">
                <a:ln>
                  <a:noFill/>
                </a:ln>
                <a:solidFill>
                  <a:prstClr val="black"/>
                </a:solidFill>
                <a:effectLst/>
                <a:uLnTx/>
                <a:uFillTx/>
                <a:latin typeface="Calibri"/>
                <a:ea typeface="+mj-ea"/>
                <a:cs typeface="+mj-cs"/>
              </a:rPr>
              <a:t>Parte 1.4 Reglas adicionales para aceros inoxidables</a:t>
            </a:r>
            <a:endParaRPr kumimoji="0" lang="es-ES" altLang="en-US" sz="44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41253387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80962"/>
            <a:ext cx="8229600" cy="1143000"/>
          </a:xfrm>
        </p:spPr>
        <p:txBody>
          <a:bodyPr>
            <a:normAutofit/>
          </a:bodyPr>
          <a:lstStyle/>
          <a:p>
            <a:r>
              <a:rPr lang="es-ES" altLang="en-US" sz="4000" dirty="0"/>
              <a:t>Otras normas y manuales de diseño</a:t>
            </a:r>
          </a:p>
        </p:txBody>
      </p:sp>
      <p:sp>
        <p:nvSpPr>
          <p:cNvPr id="27651" name="Rectangle 3"/>
          <p:cNvSpPr>
            <a:spLocks noGrp="1" noChangeArrowheads="1"/>
          </p:cNvSpPr>
          <p:nvPr>
            <p:ph idx="1"/>
          </p:nvPr>
        </p:nvSpPr>
        <p:spPr>
          <a:xfrm>
            <a:off x="468313" y="1171575"/>
            <a:ext cx="8229600" cy="4525963"/>
          </a:xfrm>
        </p:spPr>
        <p:txBody>
          <a:bodyPr>
            <a:noAutofit/>
          </a:bodyPr>
          <a:lstStyle/>
          <a:p>
            <a:r>
              <a:rPr lang="es-ES" altLang="en-US" sz="2400" b="1" dirty="0"/>
              <a:t>Japón</a:t>
            </a:r>
            <a:r>
              <a:rPr lang="es-ES" altLang="en-US" sz="2400" dirty="0"/>
              <a:t> – dos normas: una para elementos conformados en frío y una para elementos soldados</a:t>
            </a:r>
          </a:p>
          <a:p>
            <a:endParaRPr lang="es-ES" altLang="en-US" sz="2400" b="1" dirty="0"/>
          </a:p>
          <a:p>
            <a:r>
              <a:rPr lang="es-ES" altLang="en-US" sz="2400" b="1" dirty="0"/>
              <a:t>Sudáfrica, Australia, Nueva Zelanda</a:t>
            </a:r>
            <a:r>
              <a:rPr lang="es-ES" altLang="en-US" sz="2400" dirty="0"/>
              <a:t> – normas para elementos conformados en frío de acero inoxidable</a:t>
            </a:r>
          </a:p>
          <a:p>
            <a:pPr marL="0" indent="0">
              <a:buNone/>
            </a:pPr>
            <a:endParaRPr lang="es-ES" altLang="en-US" sz="2400" b="1" dirty="0"/>
          </a:p>
          <a:p>
            <a:r>
              <a:rPr lang="es-ES" altLang="en-US" sz="2400" b="1" dirty="0"/>
              <a:t>China</a:t>
            </a:r>
            <a:r>
              <a:rPr lang="es-ES" altLang="en-US" sz="2400" dirty="0"/>
              <a:t> – norma en desarrollo</a:t>
            </a:r>
          </a:p>
          <a:p>
            <a:endParaRPr lang="es-ES" altLang="en-US" sz="2400" b="1" dirty="0"/>
          </a:p>
          <a:p>
            <a:r>
              <a:rPr lang="es-ES" altLang="en-US" sz="2400" b="1" dirty="0"/>
              <a:t>US</a:t>
            </a:r>
            <a:r>
              <a:rPr lang="es-ES" altLang="en-US" sz="2400" dirty="0"/>
              <a:t> – norma ASCE para elementos conformados en frío y el manual AISC </a:t>
            </a:r>
            <a:r>
              <a:rPr lang="es-ES" altLang="en-US" sz="2400" dirty="0" err="1"/>
              <a:t>Design</a:t>
            </a:r>
            <a:r>
              <a:rPr lang="es-ES" altLang="en-US" sz="2400" dirty="0"/>
              <a:t> </a:t>
            </a:r>
            <a:r>
              <a:rPr lang="es-ES" altLang="en-US" sz="2400" dirty="0" err="1"/>
              <a:t>Guide</a:t>
            </a:r>
            <a:r>
              <a:rPr lang="es-ES" altLang="en-US" sz="2400" dirty="0"/>
              <a:t> para elementos laminados en caliente y soldados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33870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l="-2"/>
          <a:stretch>
            <a:fillRect/>
          </a:stretch>
        </p:blipFill>
        <p:spPr bwMode="auto">
          <a:xfrm>
            <a:off x="3606802" y="2128831"/>
            <a:ext cx="5111750" cy="3095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8677" name="TextBox 6"/>
          <p:cNvSpPr txBox="1">
            <a:spLocks noChangeArrowheads="1"/>
          </p:cNvSpPr>
          <p:nvPr/>
        </p:nvSpPr>
        <p:spPr bwMode="auto">
          <a:xfrm>
            <a:off x="4292600" y="5258323"/>
            <a:ext cx="45111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 altLang="en-US" sz="1600" b="0" i="0" u="none" strike="noStrike" kern="1200" cap="none" spc="0" normalizeH="0" baseline="0" noProof="0" dirty="0">
                <a:ln>
                  <a:noFill/>
                </a:ln>
                <a:solidFill>
                  <a:prstClr val="black"/>
                </a:solidFill>
                <a:effectLst/>
                <a:uLnTx/>
                <a:uFillTx/>
                <a:latin typeface="Calibri"/>
                <a:ea typeface="+mn-ea"/>
                <a:cs typeface="+mn-cs"/>
              </a:rPr>
              <a:t>Porche con pilares resistentes a explosión  en la entrada del </a:t>
            </a:r>
            <a:r>
              <a:rPr kumimoji="0" lang="es-ES" altLang="en-US" sz="1600" b="0" i="0" u="none" strike="noStrike" kern="1200" cap="none" spc="0" normalizeH="0" baseline="0" noProof="0" dirty="0" err="1">
                <a:ln>
                  <a:noFill/>
                </a:ln>
                <a:solidFill>
                  <a:prstClr val="black"/>
                </a:solidFill>
                <a:effectLst/>
                <a:uLnTx/>
                <a:uFillTx/>
                <a:latin typeface="Calibri"/>
                <a:ea typeface="+mn-ea"/>
                <a:cs typeface="+mn-cs"/>
              </a:rPr>
              <a:t>Seven</a:t>
            </a:r>
            <a:r>
              <a:rPr kumimoji="0" lang="es-ES" alt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s-ES" altLang="en-US" sz="1600" b="0" i="0" u="none" strike="noStrike" kern="1200" cap="none" spc="0" normalizeH="0" baseline="0" noProof="0" dirty="0" err="1">
                <a:ln>
                  <a:noFill/>
                </a:ln>
                <a:solidFill>
                  <a:prstClr val="black"/>
                </a:solidFill>
                <a:effectLst/>
                <a:uLnTx/>
                <a:uFillTx/>
                <a:latin typeface="Calibri"/>
                <a:ea typeface="+mn-ea"/>
                <a:cs typeface="+mn-cs"/>
              </a:rPr>
              <a:t>World</a:t>
            </a:r>
            <a:r>
              <a:rPr kumimoji="0" lang="es-ES" alt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s-ES" altLang="en-US" sz="1600" b="0" i="0" u="none" strike="noStrike" kern="1200" cap="none" spc="0" normalizeH="0" baseline="0" noProof="0" dirty="0" err="1">
                <a:ln>
                  <a:noFill/>
                </a:ln>
                <a:solidFill>
                  <a:prstClr val="black"/>
                </a:solidFill>
                <a:effectLst/>
                <a:uLnTx/>
                <a:uFillTx/>
                <a:latin typeface="Calibri"/>
                <a:ea typeface="+mn-ea"/>
                <a:cs typeface="+mn-cs"/>
              </a:rPr>
              <a:t>Trade</a:t>
            </a:r>
            <a:r>
              <a:rPr kumimoji="0" lang="es-ES" altLang="en-US" sz="1600" b="0" i="0" u="none" strike="noStrike" kern="1200" cap="none" spc="0" normalizeH="0" baseline="0" noProof="0" dirty="0">
                <a:ln>
                  <a:noFill/>
                </a:ln>
                <a:solidFill>
                  <a:prstClr val="black"/>
                </a:solidFill>
                <a:effectLst/>
                <a:uLnTx/>
                <a:uFillTx/>
                <a:latin typeface="Calibri"/>
                <a:ea typeface="+mn-ea"/>
                <a:cs typeface="+mn-cs"/>
              </a:rPr>
              <a:t> Centre, Nueva York</a:t>
            </a:r>
          </a:p>
        </p:txBody>
      </p:sp>
      <p:sp>
        <p:nvSpPr>
          <p:cNvPr id="7" name="Content Placeholder 2"/>
          <p:cNvSpPr txBox="1">
            <a:spLocks/>
          </p:cNvSpPr>
          <p:nvPr/>
        </p:nvSpPr>
        <p:spPr>
          <a:xfrm>
            <a:off x="372533" y="2346325"/>
            <a:ext cx="3094567" cy="2466975"/>
          </a:xfrm>
          <a:prstGeom prst="rect">
            <a:avLst/>
          </a:prstGeom>
          <a:solidFill>
            <a:schemeClr val="accent6">
              <a:alpha val="22000"/>
            </a:schemeClr>
          </a:solidFill>
          <a:ln w="25400">
            <a:solidFill>
              <a:schemeClr val="tx1"/>
            </a:solidFill>
          </a:ln>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
                <a:srgbClr val="0070C0"/>
              </a:buClr>
              <a:buSzTx/>
              <a:buFontTx/>
              <a:buNone/>
              <a:tabLst/>
              <a:defRPr/>
            </a:pPr>
            <a:r>
              <a:rPr kumimoji="0" lang="es-ES" altLang="en-US" sz="2200" b="0" i="0" u="none" strike="noStrike" kern="1200" cap="none" spc="0" normalizeH="0" baseline="0" noProof="0" dirty="0">
                <a:ln>
                  <a:noFill/>
                </a:ln>
                <a:solidFill>
                  <a:prstClr val="black"/>
                </a:solidFill>
                <a:effectLst/>
                <a:uLnTx/>
                <a:uFillTx/>
                <a:latin typeface="Calibri"/>
                <a:ea typeface="+mn-ea"/>
                <a:cs typeface="+mn-cs"/>
              </a:rPr>
              <a:t>¿Cuáles son las reglas de cálculo para acero inoxidable recogidas en EN 1993-1-4 y cuáles las principales diferencias con las equivalentes para acero al carbono? </a:t>
            </a:r>
          </a:p>
        </p:txBody>
      </p:sp>
      <p:sp>
        <p:nvSpPr>
          <p:cNvPr id="8" name="Rectangle 2"/>
          <p:cNvSpPr txBox="1">
            <a:spLocks noChangeArrowheads="1"/>
          </p:cNvSpPr>
          <p:nvPr/>
        </p:nvSpPr>
        <p:spPr>
          <a:xfrm>
            <a:off x="-145142" y="90488"/>
            <a:ext cx="9232899" cy="11699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n-US" sz="3600" b="0" i="0" u="none" strike="noStrike" kern="1200" cap="none" spc="0" normalizeH="0" baseline="0" noProof="0" dirty="0">
                <a:ln>
                  <a:noFill/>
                </a:ln>
                <a:solidFill>
                  <a:prstClr val="black"/>
                </a:solidFill>
                <a:effectLst/>
                <a:uLnTx/>
                <a:uFillTx/>
                <a:latin typeface="Calibri"/>
                <a:ea typeface="+mj-ea"/>
                <a:cs typeface="+mj-cs"/>
              </a:rPr>
              <a:t>Eurocódigo 3: Proyecto de Estructuras de Acero, </a:t>
            </a:r>
            <a:br>
              <a:rPr kumimoji="0" lang="es-ES" altLang="en-US" sz="3200" b="0" i="0" u="none" strike="noStrike" kern="1200" cap="none" spc="0" normalizeH="0" baseline="0" noProof="0" dirty="0">
                <a:ln>
                  <a:noFill/>
                </a:ln>
                <a:solidFill>
                  <a:prstClr val="black"/>
                </a:solidFill>
                <a:effectLst/>
                <a:uLnTx/>
                <a:uFillTx/>
                <a:latin typeface="Calibri"/>
                <a:ea typeface="+mj-ea"/>
                <a:cs typeface="+mj-cs"/>
              </a:rPr>
            </a:br>
            <a:r>
              <a:rPr kumimoji="0" lang="es-ES" altLang="en-US" sz="2800" b="0" i="0" u="none" strike="noStrike" kern="1200" cap="none" spc="0" normalizeH="0" baseline="0" noProof="0" dirty="0">
                <a:ln>
                  <a:noFill/>
                </a:ln>
                <a:solidFill>
                  <a:prstClr val="black"/>
                </a:solidFill>
                <a:effectLst/>
                <a:uLnTx/>
                <a:uFillTx/>
                <a:latin typeface="Calibri"/>
                <a:ea typeface="+mj-ea"/>
                <a:cs typeface="+mj-cs"/>
              </a:rPr>
              <a:t>Parte 1.4 Reglas adicionales para aceros inoxidables</a:t>
            </a:r>
            <a:endParaRPr kumimoji="0" lang="es-ES" altLang="en-US" sz="44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36036364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198438"/>
            <a:ext cx="8229600" cy="1143000"/>
          </a:xfrm>
        </p:spPr>
        <p:txBody>
          <a:bodyPr>
            <a:noAutofit/>
          </a:bodyPr>
          <a:lstStyle/>
          <a:p>
            <a:pPr eaLnBrk="1" hangingPunct="1"/>
            <a:r>
              <a:rPr lang="es-ES" altLang="en-US" sz="3600" dirty="0"/>
              <a:t>Clasificación seccional y expresiones para la abolladura local en EN1993-1-4</a:t>
            </a:r>
          </a:p>
        </p:txBody>
      </p:sp>
      <p:sp>
        <p:nvSpPr>
          <p:cNvPr id="29699" name="Rectangle 3"/>
          <p:cNvSpPr>
            <a:spLocks noGrp="1" noChangeArrowheads="1"/>
          </p:cNvSpPr>
          <p:nvPr>
            <p:ph idx="1"/>
          </p:nvPr>
        </p:nvSpPr>
        <p:spPr>
          <a:xfrm>
            <a:off x="611188" y="1773238"/>
            <a:ext cx="7717367" cy="2464481"/>
          </a:xfrm>
        </p:spPr>
        <p:txBody>
          <a:bodyPr>
            <a:normAutofit/>
          </a:bodyPr>
          <a:lstStyle/>
          <a:p>
            <a:pPr eaLnBrk="1" hangingPunct="1"/>
            <a:r>
              <a:rPr lang="es-ES" altLang="en-US" sz="2400" dirty="0"/>
              <a:t>Valores límite de los ratios ancho/espesor más bajos que para acero al carbono</a:t>
            </a:r>
          </a:p>
          <a:p>
            <a:pPr eaLnBrk="1" hangingPunct="1"/>
            <a:endParaRPr lang="es-ES" altLang="en-US" sz="2400" dirty="0"/>
          </a:p>
          <a:p>
            <a:pPr eaLnBrk="1" hangingPunct="1"/>
            <a:r>
              <a:rPr lang="es-ES" altLang="en-US" sz="2400" dirty="0"/>
              <a:t>Expresiones ligeramente diferentes para el cálculo del ancho eficaz en secciones esbeltas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6"/>
          <p:cNvSpPr txBox="1">
            <a:spLocks noChangeArrowheads="1"/>
          </p:cNvSpPr>
          <p:nvPr/>
        </p:nvSpPr>
        <p:spPr bwMode="auto">
          <a:xfrm>
            <a:off x="840317" y="4598687"/>
            <a:ext cx="7488238" cy="1323439"/>
          </a:xfrm>
          <a:prstGeom prst="rect">
            <a:avLst/>
          </a:prstGeom>
          <a:ln w="25400">
            <a:solidFill>
              <a:schemeClr val="tx1"/>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spcBef>
                <a:spcPct val="20000"/>
              </a:spcBef>
              <a:buClr>
                <a:srgbClr val="D4852E"/>
              </a:buClr>
              <a:buFont typeface="Wingdings" pitchFamily="2" charset="2"/>
              <a:buChar char="§"/>
              <a:defRPr sz="3200">
                <a:solidFill>
                  <a:srgbClr val="20336E"/>
                </a:solidFill>
                <a:latin typeface="Arial" charset="0"/>
              </a:defRPr>
            </a:lvl1pPr>
            <a:lvl2pPr marL="742950" indent="-285750" eaLnBrk="0" hangingPunct="0">
              <a:spcBef>
                <a:spcPct val="20000"/>
              </a:spcBef>
              <a:buClr>
                <a:srgbClr val="D4852E"/>
              </a:buClr>
              <a:buChar char="•"/>
              <a:defRPr sz="2800">
                <a:solidFill>
                  <a:srgbClr val="20336E"/>
                </a:solidFill>
                <a:latin typeface="Arial" charset="0"/>
              </a:defRPr>
            </a:lvl2pPr>
            <a:lvl3pPr marL="1143000" indent="-228600" eaLnBrk="0" hangingPunct="0">
              <a:spcBef>
                <a:spcPct val="20000"/>
              </a:spcBef>
              <a:buClr>
                <a:srgbClr val="D4852E"/>
              </a:buClr>
              <a:defRPr sz="2000">
                <a:solidFill>
                  <a:srgbClr val="20336E"/>
                </a:solidFill>
                <a:latin typeface="Arial" charset="0"/>
              </a:defRPr>
            </a:lvl3pPr>
            <a:lvl4pPr marL="1600200" indent="-228600" eaLnBrk="0" hangingPunct="0">
              <a:spcBef>
                <a:spcPct val="20000"/>
              </a:spcBef>
              <a:buClr>
                <a:srgbClr val="D4852E"/>
              </a:buClr>
              <a:buChar char="•"/>
              <a:defRPr sz="2000">
                <a:solidFill>
                  <a:srgbClr val="20336E"/>
                </a:solidFill>
                <a:latin typeface="Arial" charset="0"/>
              </a:defRPr>
            </a:lvl4pPr>
            <a:lvl5pPr marL="2057400" indent="-228600" eaLnBrk="0" hangingPunct="0">
              <a:spcBef>
                <a:spcPct val="20000"/>
              </a:spcBef>
              <a:buClr>
                <a:srgbClr val="D4852E"/>
              </a:buClr>
              <a:buChar char="•"/>
              <a:defRPr sz="2000">
                <a:solidFill>
                  <a:srgbClr val="20336E"/>
                </a:solidFill>
                <a:latin typeface="Arial" charset="0"/>
              </a:defRPr>
            </a:lvl5pPr>
            <a:lvl6pPr marL="2514600" indent="-228600" eaLnBrk="0" fontAlgn="base" hangingPunct="0">
              <a:spcBef>
                <a:spcPct val="20000"/>
              </a:spcBef>
              <a:spcAft>
                <a:spcPct val="0"/>
              </a:spcAft>
              <a:buClr>
                <a:srgbClr val="D4852E"/>
              </a:buClr>
              <a:buChar char="•"/>
              <a:defRPr sz="2000">
                <a:solidFill>
                  <a:srgbClr val="20336E"/>
                </a:solidFill>
                <a:latin typeface="Arial" charset="0"/>
              </a:defRPr>
            </a:lvl6pPr>
            <a:lvl7pPr marL="2971800" indent="-228600" eaLnBrk="0" fontAlgn="base" hangingPunct="0">
              <a:spcBef>
                <a:spcPct val="20000"/>
              </a:spcBef>
              <a:spcAft>
                <a:spcPct val="0"/>
              </a:spcAft>
              <a:buClr>
                <a:srgbClr val="D4852E"/>
              </a:buClr>
              <a:buChar char="•"/>
              <a:defRPr sz="2000">
                <a:solidFill>
                  <a:srgbClr val="20336E"/>
                </a:solidFill>
                <a:latin typeface="Arial" charset="0"/>
              </a:defRPr>
            </a:lvl7pPr>
            <a:lvl8pPr marL="3429000" indent="-228600" eaLnBrk="0" fontAlgn="base" hangingPunct="0">
              <a:spcBef>
                <a:spcPct val="20000"/>
              </a:spcBef>
              <a:spcAft>
                <a:spcPct val="0"/>
              </a:spcAft>
              <a:buClr>
                <a:srgbClr val="D4852E"/>
              </a:buClr>
              <a:buChar char="•"/>
              <a:defRPr sz="2000">
                <a:solidFill>
                  <a:srgbClr val="20336E"/>
                </a:solidFill>
                <a:latin typeface="Arial" charset="0"/>
              </a:defRPr>
            </a:lvl8pPr>
            <a:lvl9pPr marL="3886200" indent="-228600" eaLnBrk="0" fontAlgn="base" hangingPunct="0">
              <a:spcBef>
                <a:spcPct val="20000"/>
              </a:spcBef>
              <a:spcAft>
                <a:spcPct val="0"/>
              </a:spcAft>
              <a:buClr>
                <a:srgbClr val="D4852E"/>
              </a:buClr>
              <a:buChar char="•"/>
              <a:defRPr sz="2000">
                <a:solidFill>
                  <a:srgbClr val="20336E"/>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n-US" sz="2000" b="0" i="0" u="none" strike="noStrike" kern="1200" cap="none" spc="0" normalizeH="0" baseline="0" noProof="0" dirty="0">
                <a:ln>
                  <a:noFill/>
                </a:ln>
                <a:solidFill>
                  <a:prstClr val="black"/>
                </a:solidFill>
                <a:effectLst/>
                <a:uLnTx/>
                <a:uFillTx/>
                <a:latin typeface="Arial" charset="0"/>
                <a:ea typeface="+mn-ea"/>
                <a:cs typeface="Arial" pitchFamily="34" charset="0"/>
              </a:rPr>
              <a:t>No obstante…</a:t>
            </a:r>
          </a:p>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s-ES" altLang="en-US" sz="2000" b="0" i="0" u="none" strike="noStrike" kern="1200" cap="none" spc="0" normalizeH="0" baseline="0" noProof="0" dirty="0">
                <a:ln>
                  <a:noFill/>
                </a:ln>
                <a:solidFill>
                  <a:prstClr val="black"/>
                </a:solidFill>
                <a:effectLst/>
                <a:uLnTx/>
                <a:uFillTx/>
                <a:latin typeface="Arial" charset="0"/>
                <a:ea typeface="+mn-ea"/>
                <a:cs typeface="Arial" pitchFamily="34" charset="0"/>
              </a:rPr>
            </a:br>
            <a:r>
              <a:rPr kumimoji="0" lang="es-ES" altLang="en-US" sz="2000" b="0" i="0" u="none" strike="noStrike" kern="1200" cap="none" spc="0" normalizeH="0" baseline="0" noProof="0" dirty="0">
                <a:ln>
                  <a:noFill/>
                </a:ln>
                <a:solidFill>
                  <a:prstClr val="black"/>
                </a:solidFill>
                <a:effectLst/>
                <a:uLnTx/>
                <a:uFillTx/>
                <a:latin typeface="Arial" charset="0"/>
                <a:ea typeface="+mn-ea"/>
                <a:cs typeface="Arial" pitchFamily="34" charset="0"/>
              </a:rPr>
              <a:t>La versión revisada de EN1993-1-4 contendrá límites </a:t>
            </a:r>
            <a:r>
              <a:rPr kumimoji="0" lang="es-ES" altLang="en-US" sz="2000" b="0" i="0" u="sng" strike="noStrike" kern="1200" cap="none" spc="0" normalizeH="0" baseline="0" noProof="0" dirty="0">
                <a:ln>
                  <a:noFill/>
                </a:ln>
                <a:solidFill>
                  <a:prstClr val="black"/>
                </a:solidFill>
                <a:effectLst/>
                <a:uLnTx/>
                <a:uFillTx/>
                <a:latin typeface="Arial" charset="0"/>
                <a:ea typeface="+mn-ea"/>
                <a:cs typeface="Arial" pitchFamily="34" charset="0"/>
              </a:rPr>
              <a:t>menos conservadores</a:t>
            </a:r>
            <a:r>
              <a:rPr kumimoji="0" lang="es-ES" altLang="en-US" sz="2000" b="0" i="0" u="none" strike="noStrike" kern="1200" cap="none" spc="0" normalizeH="0" baseline="0" noProof="0" dirty="0">
                <a:ln>
                  <a:noFill/>
                </a:ln>
                <a:solidFill>
                  <a:prstClr val="black"/>
                </a:solidFill>
                <a:effectLst/>
                <a:uLnTx/>
                <a:uFillTx/>
                <a:latin typeface="Arial" charset="0"/>
                <a:ea typeface="+mn-ea"/>
                <a:cs typeface="Arial" pitchFamily="34" charset="0"/>
              </a:rPr>
              <a:t> y expresiones de ancho eficaz.</a:t>
            </a:r>
          </a:p>
        </p:txBody>
      </p:sp>
    </p:spTree>
    <p:extLst>
      <p:ext uri="{BB962C8B-B14F-4D97-AF65-F5344CB8AC3E}">
        <p14:creationId xmlns:p14="http://schemas.microsoft.com/office/powerpoint/2010/main" val="210000809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415138"/>
            <a:ext cx="8229600" cy="4925144"/>
          </a:xfrm>
        </p:spPr>
        <p:txBody>
          <a:bodyPr/>
          <a:lstStyle/>
          <a:p>
            <a:r>
              <a:rPr lang="es-ES" dirty="0"/>
              <a:t>Elementos internos comprimidos</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Tijdelijke aanduiding voor inhoud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2132266"/>
            <a:ext cx="5230229" cy="1745444"/>
          </a:xfrm>
          <a:prstGeom prst="rect">
            <a:avLst/>
          </a:prstGeom>
        </p:spPr>
      </p:pic>
      <mc:AlternateContent xmlns:mc="http://schemas.openxmlformats.org/markup-compatibility/2006" xmlns:a14="http://schemas.microsoft.com/office/drawing/2010/main">
        <mc:Choice Requires="a14">
          <p:sp>
            <p:nvSpPr>
              <p:cNvPr id="7" name="Tekstvak 6"/>
              <p:cNvSpPr txBox="1"/>
              <p:nvPr/>
            </p:nvSpPr>
            <p:spPr>
              <a:xfrm>
                <a:off x="6581409" y="2340823"/>
                <a:ext cx="1899046" cy="8183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ad>
                        <m:radPr>
                          <m:degHide m:val="on"/>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radPr>
                        <m:deg/>
                        <m:e>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235</m:t>
                              </m:r>
                            </m:num>
                            <m:den>
                              <m:sSub>
                                <m:sSub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sub>
                              </m:sSub>
                            </m:den>
                          </m:f>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num>
                            <m:den>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210000</m:t>
                              </m:r>
                            </m:den>
                          </m:f>
                        </m:e>
                      </m:rad>
                    </m:oMath>
                  </m:oMathPara>
                </a14:m>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7" name="Tekstvak 6"/>
              <p:cNvSpPr txBox="1">
                <a:spLocks noRot="1" noChangeAspect="1" noMove="1" noResize="1" noEditPoints="1" noAdjustHandles="1" noChangeArrowheads="1" noChangeShapeType="1" noTextEdit="1"/>
              </p:cNvSpPr>
              <p:nvPr/>
            </p:nvSpPr>
            <p:spPr>
              <a:xfrm>
                <a:off x="6581409" y="2340823"/>
                <a:ext cx="1899046" cy="818366"/>
              </a:xfrm>
              <a:prstGeom prst="rect">
                <a:avLst/>
              </a:prstGeom>
              <a:blipFill rotWithShape="1">
                <a:blip r:embed="rId3"/>
                <a:stretch>
                  <a:fillRect/>
                </a:stretch>
              </a:blipFill>
            </p:spPr>
            <p:txBody>
              <a:bodyPr/>
              <a:lstStyle/>
              <a:p>
                <a:r>
                  <a:rPr lang="es-ES">
                    <a:noFill/>
                  </a:rPr>
                  <a:t> </a:t>
                </a:r>
              </a:p>
            </p:txBody>
          </p:sp>
        </mc:Fallback>
      </mc:AlternateContent>
      <p:graphicFrame>
        <p:nvGraphicFramePr>
          <p:cNvPr id="8" name="Tabel 7"/>
          <p:cNvGraphicFramePr>
            <a:graphicFrameLocks noGrp="1"/>
          </p:cNvGraphicFramePr>
          <p:nvPr/>
        </p:nvGraphicFramePr>
        <p:xfrm>
          <a:off x="864936" y="4184986"/>
          <a:ext cx="7704000" cy="1854200"/>
        </p:xfrm>
        <a:graphic>
          <a:graphicData uri="http://schemas.openxmlformats.org/drawingml/2006/table">
            <a:tbl>
              <a:tblPr firstRow="1" bandRow="1">
                <a:tableStyleId>{5C22544A-7EE6-4342-B048-85BDC9FD1C3A}</a:tableStyleId>
              </a:tblPr>
              <a:tblGrid>
                <a:gridCol w="576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1"/>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20003"/>
                    </a:ext>
                  </a:extLst>
                </a:gridCol>
                <a:gridCol w="1188000">
                  <a:extLst>
                    <a:ext uri="{9D8B030D-6E8A-4147-A177-3AD203B41FA5}">
                      <a16:colId xmlns:a16="http://schemas.microsoft.com/office/drawing/2014/main" val="20004"/>
                    </a:ext>
                  </a:extLst>
                </a:gridCol>
                <a:gridCol w="1188000">
                  <a:extLst>
                    <a:ext uri="{9D8B030D-6E8A-4147-A177-3AD203B41FA5}">
                      <a16:colId xmlns:a16="http://schemas.microsoft.com/office/drawing/2014/main" val="20005"/>
                    </a:ext>
                  </a:extLst>
                </a:gridCol>
                <a:gridCol w="1188000">
                  <a:extLst>
                    <a:ext uri="{9D8B030D-6E8A-4147-A177-3AD203B41FA5}">
                      <a16:colId xmlns:a16="http://schemas.microsoft.com/office/drawing/2014/main" val="20006"/>
                    </a:ext>
                  </a:extLst>
                </a:gridCol>
              </a:tblGrid>
              <a:tr h="370840">
                <a:tc>
                  <a:txBody>
                    <a:bodyPr/>
                    <a:lstStyle/>
                    <a:p>
                      <a:pPr algn="ctr"/>
                      <a:endParaRPr lang="es-ES" noProof="0"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gridSpan="2">
                  <a:txBody>
                    <a:bodyPr/>
                    <a:lstStyle/>
                    <a:p>
                      <a:pPr algn="ctr"/>
                      <a:r>
                        <a:rPr lang="es-ES" sz="1600" noProof="0" dirty="0"/>
                        <a:t>EC3-1-1: acero al carbono</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hMerge="1">
                  <a:txBody>
                    <a:bodyPr/>
                    <a:lstStyle/>
                    <a:p>
                      <a:endParaRPr lang="nl-BE" dirty="0"/>
                    </a:p>
                  </a:txBody>
                  <a:tcPr/>
                </a:tc>
                <a:tc gridSpan="2">
                  <a:txBody>
                    <a:bodyPr/>
                    <a:lstStyle/>
                    <a:p>
                      <a:pPr algn="ctr"/>
                      <a:r>
                        <a:rPr lang="es-ES" sz="1600" noProof="0" dirty="0"/>
                        <a:t>EC3-1-4: acero inoxidable</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nl-BE" dirty="0"/>
                    </a:p>
                  </a:txBody>
                  <a:tcPr/>
                </a:tc>
                <a:tc gridSpan="2">
                  <a:txBody>
                    <a:bodyPr/>
                    <a:lstStyle/>
                    <a:p>
                      <a:pPr algn="ctr"/>
                      <a:r>
                        <a:rPr lang="es-ES" sz="1600" noProof="0" dirty="0"/>
                        <a:t>EC3-1-4: Revisado</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hMerge="1">
                  <a:txBody>
                    <a:bodyPr/>
                    <a:lstStyle/>
                    <a:p>
                      <a:endParaRPr lang="nl-BE" dirty="0"/>
                    </a:p>
                  </a:txBody>
                  <a:tcPr/>
                </a:tc>
                <a:extLst>
                  <a:ext uri="{0D108BD9-81ED-4DB2-BD59-A6C34878D82A}">
                    <a16:rowId xmlns:a16="http://schemas.microsoft.com/office/drawing/2014/main" val="10000"/>
                  </a:ext>
                </a:extLst>
              </a:tr>
              <a:tr h="370840">
                <a:tc>
                  <a:txBody>
                    <a:bodyPr/>
                    <a:lstStyle/>
                    <a:p>
                      <a:pPr marL="0" algn="ctr" defTabSz="914400" rtl="0" eaLnBrk="1" latinLnBrk="0" hangingPunct="1"/>
                      <a:r>
                        <a:rPr lang="es-ES" sz="1400" b="1" kern="1200" noProof="0" dirty="0">
                          <a:solidFill>
                            <a:schemeClr val="lt1"/>
                          </a:solidFill>
                          <a:latin typeface="+mn-lt"/>
                          <a:ea typeface="+mn-ea"/>
                          <a:cs typeface="+mn-cs"/>
                        </a:rPr>
                        <a:t>Clase</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solidFill>
                  </a:tcPr>
                </a:tc>
                <a:tc>
                  <a:txBody>
                    <a:bodyPr/>
                    <a:lstStyle/>
                    <a:p>
                      <a:pPr marL="0" algn="ctr" defTabSz="914400" rtl="0" eaLnBrk="1" latinLnBrk="0" hangingPunct="1"/>
                      <a:r>
                        <a:rPr lang="es-ES" sz="1400" b="1" kern="1200" noProof="0" dirty="0">
                          <a:solidFill>
                            <a:schemeClr val="lt1"/>
                          </a:solidFill>
                          <a:latin typeface="+mn-lt"/>
                          <a:ea typeface="+mn-ea"/>
                          <a:cs typeface="+mn-cs"/>
                        </a:rPr>
                        <a:t>Flexión</a:t>
                      </a:r>
                    </a:p>
                  </a:txBody>
                  <a:tcPr>
                    <a:lnL w="38100" cap="flat" cmpd="sng" algn="ctr">
                      <a:solidFill>
                        <a:schemeClr val="bg1"/>
                      </a:solidFill>
                      <a:prstDash val="solid"/>
                      <a:round/>
                      <a:headEnd type="none" w="med" len="med"/>
                      <a:tailEnd type="none" w="med" len="med"/>
                    </a:lnL>
                    <a:solidFill>
                      <a:schemeClr val="accent1"/>
                    </a:solidFill>
                  </a:tcPr>
                </a:tc>
                <a:tc>
                  <a:txBody>
                    <a:bodyPr/>
                    <a:lstStyle/>
                    <a:p>
                      <a:pPr marL="0" algn="ctr" defTabSz="914400" rtl="0" eaLnBrk="1" latinLnBrk="0" hangingPunct="1"/>
                      <a:r>
                        <a:rPr lang="es-ES" sz="1400" b="1" kern="1200" noProof="0" dirty="0">
                          <a:solidFill>
                            <a:schemeClr val="lt1"/>
                          </a:solidFill>
                          <a:latin typeface="+mn-lt"/>
                          <a:ea typeface="+mn-ea"/>
                          <a:cs typeface="+mn-cs"/>
                        </a:rPr>
                        <a:t>Compresión</a:t>
                      </a:r>
                    </a:p>
                  </a:txBody>
                  <a:tcPr>
                    <a:lnR w="38100" cap="flat" cmpd="sng" algn="ctr">
                      <a:solidFill>
                        <a:schemeClr val="bg1"/>
                      </a:solidFill>
                      <a:prstDash val="solid"/>
                      <a:round/>
                      <a:headEnd type="none" w="med" len="med"/>
                      <a:tailEnd type="none" w="med" len="med"/>
                    </a:lnR>
                    <a:solidFill>
                      <a:schemeClr val="accent1"/>
                    </a:solidFill>
                  </a:tcPr>
                </a:tc>
                <a:tc>
                  <a:txBody>
                    <a:bodyPr/>
                    <a:lstStyle/>
                    <a:p>
                      <a:pPr marL="0" algn="ctr" defTabSz="914400" rtl="0" eaLnBrk="1" latinLnBrk="0" hangingPunct="1"/>
                      <a:r>
                        <a:rPr lang="es-ES" sz="1400" b="1" kern="1200" noProof="0" dirty="0">
                          <a:solidFill>
                            <a:schemeClr val="lt1"/>
                          </a:solidFill>
                          <a:latin typeface="+mn-lt"/>
                          <a:ea typeface="+mn-ea"/>
                          <a:cs typeface="+mn-cs"/>
                        </a:rPr>
                        <a:t>Flexión</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1"/>
                    </a:solidFill>
                  </a:tcPr>
                </a:tc>
                <a:tc>
                  <a:txBody>
                    <a:bodyPr/>
                    <a:lstStyle/>
                    <a:p>
                      <a:pPr marL="0" algn="ctr" defTabSz="914400" rtl="0" eaLnBrk="1" latinLnBrk="0" hangingPunct="1"/>
                      <a:r>
                        <a:rPr lang="es-ES" sz="1400" b="1" kern="1200" noProof="0" dirty="0">
                          <a:solidFill>
                            <a:schemeClr val="lt1"/>
                          </a:solidFill>
                          <a:latin typeface="+mn-lt"/>
                          <a:ea typeface="+mn-ea"/>
                          <a:cs typeface="+mn-cs"/>
                        </a:rPr>
                        <a:t>Compresión</a:t>
                      </a: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solidFill>
                  </a:tcPr>
                </a:tc>
                <a:tc>
                  <a:txBody>
                    <a:bodyPr/>
                    <a:lstStyle/>
                    <a:p>
                      <a:pPr marL="0" algn="ctr" defTabSz="914400" rtl="0" eaLnBrk="1" latinLnBrk="0" hangingPunct="1"/>
                      <a:r>
                        <a:rPr lang="es-ES" sz="1400" b="1" kern="1200" noProof="0" dirty="0">
                          <a:solidFill>
                            <a:schemeClr val="lt1"/>
                          </a:solidFill>
                          <a:latin typeface="+mn-lt"/>
                          <a:ea typeface="+mn-ea"/>
                          <a:cs typeface="+mn-cs"/>
                        </a:rPr>
                        <a:t>Flexión</a:t>
                      </a:r>
                    </a:p>
                  </a:txBody>
                  <a:tcPr>
                    <a:lnL w="38100" cap="flat" cmpd="sng" algn="ctr">
                      <a:solidFill>
                        <a:schemeClr val="bg1"/>
                      </a:solidFill>
                      <a:prstDash val="solid"/>
                      <a:round/>
                      <a:headEnd type="none" w="med" len="med"/>
                      <a:tailEnd type="none" w="med" len="med"/>
                    </a:lnL>
                    <a:solidFill>
                      <a:schemeClr val="accent1"/>
                    </a:solidFill>
                  </a:tcPr>
                </a:tc>
                <a:tc>
                  <a:txBody>
                    <a:bodyPr/>
                    <a:lstStyle/>
                    <a:p>
                      <a:pPr marL="0" algn="ctr" defTabSz="914400" rtl="0" eaLnBrk="1" latinLnBrk="0" hangingPunct="1"/>
                      <a:r>
                        <a:rPr lang="es-ES" sz="1400" b="1" kern="1200" noProof="0" dirty="0">
                          <a:solidFill>
                            <a:schemeClr val="lt1"/>
                          </a:solidFill>
                          <a:latin typeface="+mn-lt"/>
                          <a:ea typeface="+mn-ea"/>
                          <a:cs typeface="+mn-cs"/>
                        </a:rPr>
                        <a:t>Compresión</a:t>
                      </a:r>
                    </a:p>
                  </a:txBody>
                  <a:tcPr>
                    <a:lnR w="38100" cap="flat" cmpd="sng" algn="ctr">
                      <a:solidFill>
                        <a:schemeClr val="bg1"/>
                      </a:solidFill>
                      <a:prstDash val="solid"/>
                      <a:round/>
                      <a:headEnd type="none" w="med" len="med"/>
                      <a:tailEnd type="none" w="med" len="med"/>
                    </a:lnR>
                    <a:solidFill>
                      <a:schemeClr val="accent1"/>
                    </a:solidFill>
                  </a:tcPr>
                </a:tc>
                <a:extLst>
                  <a:ext uri="{0D108BD9-81ED-4DB2-BD59-A6C34878D82A}">
                    <a16:rowId xmlns:a16="http://schemas.microsoft.com/office/drawing/2014/main" val="10001"/>
                  </a:ext>
                </a:extLst>
              </a:tr>
              <a:tr h="370840">
                <a:tc>
                  <a:txBody>
                    <a:bodyPr/>
                    <a:lstStyle/>
                    <a:p>
                      <a:pPr algn="ctr"/>
                      <a:r>
                        <a:rPr lang="nl-BE" sz="1400" b="1" dirty="0">
                          <a:solidFill>
                            <a:schemeClr val="bg1"/>
                          </a:solidFill>
                        </a:rPr>
                        <a: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algn="ctr"/>
                      <a:r>
                        <a:rPr lang="nl-BE" sz="1400" dirty="0"/>
                        <a:t>c/t ≤ 72</a:t>
                      </a:r>
                      <a:r>
                        <a:rPr lang="el-GR" sz="1400" dirty="0"/>
                        <a:t>ε</a:t>
                      </a:r>
                      <a:endParaRPr lang="nl-BE" sz="1400" dirty="0"/>
                    </a:p>
                  </a:txBody>
                  <a:tcPr>
                    <a:lnL w="38100" cap="flat" cmpd="sng" algn="ctr">
                      <a:solidFill>
                        <a:schemeClr val="bg1"/>
                      </a:solidFill>
                      <a:prstDash val="solid"/>
                      <a:round/>
                      <a:headEnd type="none" w="med" len="med"/>
                      <a:tailEnd type="none" w="med" len="med"/>
                    </a:lnL>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33</a:t>
                      </a:r>
                      <a:r>
                        <a:rPr lang="el-GR" sz="1400" dirty="0"/>
                        <a:t>ε</a:t>
                      </a:r>
                      <a:endParaRPr lang="nl-BE" sz="1400" dirty="0"/>
                    </a:p>
                  </a:txBody>
                  <a:tcPr>
                    <a:lnR w="38100" cap="flat" cmpd="sng" algn="ctr">
                      <a:solidFill>
                        <a:schemeClr val="bg1"/>
                      </a:solidFill>
                      <a:prstDash val="solid"/>
                      <a:round/>
                      <a:headEnd type="none" w="med" len="med"/>
                      <a:tailEnd type="none" w="med" len="med"/>
                    </a:lnR>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a:t>
                      </a:r>
                      <a:r>
                        <a:rPr lang="el-GR" sz="1400" dirty="0"/>
                        <a:t>56ε</a:t>
                      </a:r>
                      <a:endParaRPr lang="nl-BE" sz="1400" dirty="0"/>
                    </a:p>
                  </a:txBody>
                  <a:tcPr>
                    <a:lnL w="38100" cap="flat" cmpd="sng" algn="ctr">
                      <a:solidFill>
                        <a:schemeClr val="bg1"/>
                      </a:solidFill>
                      <a:prstDash val="solid"/>
                      <a:round/>
                      <a:headEnd type="none" w="med" len="med"/>
                      <a:tailEnd type="none" w="med" len="med"/>
                    </a:lnL>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25,7</a:t>
                      </a:r>
                      <a:r>
                        <a:rPr lang="el-GR" sz="1400" dirty="0"/>
                        <a:t>ε</a:t>
                      </a:r>
                      <a:endParaRPr lang="nl-BE" sz="1400" dirty="0"/>
                    </a:p>
                  </a:txBody>
                  <a:tcPr>
                    <a:lnR w="38100" cap="flat" cmpd="sng" algn="ctr">
                      <a:solidFill>
                        <a:schemeClr val="bg1"/>
                      </a:solidFill>
                      <a:prstDash val="solid"/>
                      <a:round/>
                      <a:headEnd type="none" w="med" len="med"/>
                      <a:tailEnd type="none" w="med" len="med"/>
                    </a:lnR>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a:t>
                      </a:r>
                      <a:r>
                        <a:rPr lang="el-GR" sz="1400" dirty="0"/>
                        <a:t>72ε</a:t>
                      </a:r>
                      <a:endParaRPr lang="nl-BE" sz="1400" dirty="0"/>
                    </a:p>
                  </a:txBody>
                  <a:tcPr>
                    <a:lnL w="38100" cap="flat" cmpd="sng" algn="ctr">
                      <a:solidFill>
                        <a:schemeClr val="bg1"/>
                      </a:solidFill>
                      <a:prstDash val="solid"/>
                      <a:round/>
                      <a:headEnd type="none" w="med" len="med"/>
                      <a:tailEnd type="none" w="med" len="med"/>
                    </a:lnL>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a:t>
                      </a:r>
                      <a:r>
                        <a:rPr lang="el-GR" sz="1400" dirty="0"/>
                        <a:t>33ε</a:t>
                      </a:r>
                      <a:endParaRPr lang="nl-BE" sz="1400" dirty="0"/>
                    </a:p>
                  </a:txBody>
                  <a:tcPr>
                    <a:lnR w="38100" cap="flat" cmpd="sng" algn="ctr">
                      <a:solidFill>
                        <a:schemeClr val="bg1"/>
                      </a:solidFill>
                      <a:prstDash val="solid"/>
                      <a:round/>
                      <a:headEnd type="none" w="med" len="med"/>
                      <a:tailEnd type="none" w="med" len="med"/>
                    </a:lnR>
                    <a:solidFill>
                      <a:srgbClr val="E7EEF2"/>
                    </a:solidFill>
                  </a:tcPr>
                </a:tc>
                <a:extLst>
                  <a:ext uri="{0D108BD9-81ED-4DB2-BD59-A6C34878D82A}">
                    <a16:rowId xmlns:a16="http://schemas.microsoft.com/office/drawing/2014/main" val="10002"/>
                  </a:ext>
                </a:extLst>
              </a:tr>
              <a:tr h="370840">
                <a:tc>
                  <a:txBody>
                    <a:bodyPr/>
                    <a:lstStyle/>
                    <a:p>
                      <a:pPr algn="ctr"/>
                      <a:r>
                        <a:rPr lang="nl-BE" sz="1400" b="1" dirty="0">
                          <a:solidFill>
                            <a:schemeClr val="bg1"/>
                          </a:solidFill>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83</a:t>
                      </a:r>
                      <a:r>
                        <a:rPr lang="el-GR" sz="1400" dirty="0"/>
                        <a:t>ε</a:t>
                      </a:r>
                      <a:endParaRPr lang="nl-BE" sz="1400" dirty="0"/>
                    </a:p>
                  </a:txBody>
                  <a:tcPr>
                    <a:lnL w="38100" cap="flat" cmpd="sng" algn="ctr">
                      <a:solidFill>
                        <a:schemeClr val="bg1"/>
                      </a:solidFill>
                      <a:prstDash val="solid"/>
                      <a:round/>
                      <a:headEnd type="none" w="med" len="med"/>
                      <a:tailEnd type="none" w="med" len="med"/>
                    </a:lnL>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38</a:t>
                      </a:r>
                      <a:r>
                        <a:rPr lang="el-GR" sz="1400" dirty="0"/>
                        <a:t>ε</a:t>
                      </a:r>
                      <a:endParaRPr lang="nl-BE" sz="1400" dirty="0"/>
                    </a:p>
                  </a:txBody>
                  <a:tcPr>
                    <a:lnR w="38100" cap="flat" cmpd="sng" algn="ctr">
                      <a:solidFill>
                        <a:schemeClr val="bg1"/>
                      </a:solidFill>
                      <a:prstDash val="solid"/>
                      <a:round/>
                      <a:headEnd type="none" w="med" len="med"/>
                      <a:tailEnd type="none" w="med" len="med"/>
                    </a:lnR>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58,</a:t>
                      </a:r>
                      <a:r>
                        <a:rPr lang="el-GR" sz="1400" dirty="0"/>
                        <a:t>2ε</a:t>
                      </a:r>
                      <a:endParaRPr lang="nl-BE" sz="1400" dirty="0"/>
                    </a:p>
                  </a:txBody>
                  <a:tcPr>
                    <a:lnL w="38100" cap="flat" cmpd="sng" algn="ctr">
                      <a:solidFill>
                        <a:schemeClr val="bg1"/>
                      </a:solidFill>
                      <a:prstDash val="solid"/>
                      <a:round/>
                      <a:headEnd type="none" w="med" len="med"/>
                      <a:tailEnd type="none" w="med" len="med"/>
                    </a:lnL>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26,7</a:t>
                      </a:r>
                      <a:r>
                        <a:rPr lang="el-GR" sz="1400" dirty="0"/>
                        <a:t>ε</a:t>
                      </a:r>
                      <a:endParaRPr lang="nl-BE" sz="1400" dirty="0"/>
                    </a:p>
                  </a:txBody>
                  <a:tcPr>
                    <a:lnR w="38100" cap="flat" cmpd="sng" algn="ctr">
                      <a:solidFill>
                        <a:schemeClr val="bg1"/>
                      </a:solidFill>
                      <a:prstDash val="solid"/>
                      <a:round/>
                      <a:headEnd type="none" w="med" len="med"/>
                      <a:tailEnd type="none" w="med" len="med"/>
                    </a:lnR>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a:t>
                      </a:r>
                      <a:r>
                        <a:rPr lang="el-GR" sz="1400" dirty="0"/>
                        <a:t>76ε</a:t>
                      </a:r>
                      <a:endParaRPr lang="nl-BE" sz="1400" dirty="0"/>
                    </a:p>
                  </a:txBody>
                  <a:tcPr>
                    <a:lnL w="38100" cap="flat" cmpd="sng" algn="ctr">
                      <a:solidFill>
                        <a:schemeClr val="bg1"/>
                      </a:solidFill>
                      <a:prstDash val="solid"/>
                      <a:round/>
                      <a:headEnd type="none" w="med" len="med"/>
                      <a:tailEnd type="none" w="med" len="med"/>
                    </a:lnL>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a:t>
                      </a:r>
                      <a:r>
                        <a:rPr lang="el-GR" sz="1400" dirty="0"/>
                        <a:t>35ε</a:t>
                      </a:r>
                      <a:endParaRPr lang="nl-BE" sz="1400" dirty="0"/>
                    </a:p>
                  </a:txBody>
                  <a:tcPr>
                    <a:lnR w="38100" cap="flat" cmpd="sng" algn="ctr">
                      <a:solidFill>
                        <a:schemeClr val="bg1"/>
                      </a:solidFill>
                      <a:prstDash val="solid"/>
                      <a:round/>
                      <a:headEnd type="none" w="med" len="med"/>
                      <a:tailEnd type="none" w="med" len="med"/>
                    </a:lnR>
                    <a:solidFill>
                      <a:srgbClr val="E7EEF2"/>
                    </a:solidFill>
                  </a:tcPr>
                </a:tc>
                <a:extLst>
                  <a:ext uri="{0D108BD9-81ED-4DB2-BD59-A6C34878D82A}">
                    <a16:rowId xmlns:a16="http://schemas.microsoft.com/office/drawing/2014/main" val="10003"/>
                  </a:ext>
                </a:extLst>
              </a:tr>
              <a:tr h="370840">
                <a:tc>
                  <a:txBody>
                    <a:bodyPr/>
                    <a:lstStyle/>
                    <a:p>
                      <a:pPr algn="ctr"/>
                      <a:r>
                        <a:rPr lang="nl-BE" sz="1400" b="1" dirty="0">
                          <a:solidFill>
                            <a:schemeClr val="bg1"/>
                          </a:solidFill>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124</a:t>
                      </a:r>
                      <a:r>
                        <a:rPr lang="el-GR" sz="1400" dirty="0"/>
                        <a:t>ε</a:t>
                      </a:r>
                      <a:endParaRPr lang="nl-BE" sz="1400"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42</a:t>
                      </a:r>
                      <a:r>
                        <a:rPr lang="el-GR" sz="1400" dirty="0"/>
                        <a:t>ε</a:t>
                      </a:r>
                      <a:endParaRPr lang="nl-BE" sz="1400"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74,8</a:t>
                      </a:r>
                      <a:r>
                        <a:rPr lang="el-GR" sz="1400" dirty="0"/>
                        <a:t>ε</a:t>
                      </a:r>
                      <a:endParaRPr lang="nl-BE" sz="1400"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30,7</a:t>
                      </a:r>
                      <a:r>
                        <a:rPr lang="el-GR" sz="1400" dirty="0"/>
                        <a:t>ε</a:t>
                      </a:r>
                      <a:endParaRPr lang="nl-BE" sz="1400"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90</a:t>
                      </a:r>
                      <a:r>
                        <a:rPr lang="el-GR" sz="1400" dirty="0"/>
                        <a:t>ε</a:t>
                      </a:r>
                      <a:endParaRPr lang="nl-BE" sz="1400"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37</a:t>
                      </a:r>
                      <a:r>
                        <a:rPr lang="el-GR" sz="1400" dirty="0"/>
                        <a:t>ε</a:t>
                      </a:r>
                      <a:endParaRPr lang="nl-BE" sz="1400"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E7EEF2"/>
                    </a:solidFill>
                  </a:tcPr>
                </a:tc>
                <a:extLst>
                  <a:ext uri="{0D108BD9-81ED-4DB2-BD59-A6C34878D82A}">
                    <a16:rowId xmlns:a16="http://schemas.microsoft.com/office/drawing/2014/main" val="10004"/>
                  </a:ext>
                </a:extLst>
              </a:tr>
            </a:tbl>
          </a:graphicData>
        </a:graphic>
      </p:graphicFrame>
      <p:sp>
        <p:nvSpPr>
          <p:cNvPr id="9" name="Rectangle 2"/>
          <p:cNvSpPr txBox="1">
            <a:spLocks noChangeArrowheads="1"/>
          </p:cNvSpPr>
          <p:nvPr/>
        </p:nvSpPr>
        <p:spPr>
          <a:xfrm>
            <a:off x="381000" y="1984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n-US" sz="3600" b="0" i="0" u="none" strike="noStrike" kern="1200" cap="none" spc="0" normalizeH="0" baseline="0" noProof="0" dirty="0">
                <a:ln>
                  <a:noFill/>
                </a:ln>
                <a:solidFill>
                  <a:prstClr val="black"/>
                </a:solidFill>
                <a:effectLst/>
                <a:uLnTx/>
                <a:uFillTx/>
                <a:latin typeface="Calibri"/>
                <a:ea typeface="+mj-ea"/>
                <a:cs typeface="+mj-cs"/>
              </a:rPr>
              <a:t>Clasificación seccional y expresiones para la abolladura local en EN1993-1-4</a:t>
            </a:r>
          </a:p>
        </p:txBody>
      </p:sp>
    </p:spTree>
    <p:extLst>
      <p:ext uri="{BB962C8B-B14F-4D97-AF65-F5344CB8AC3E}">
        <p14:creationId xmlns:p14="http://schemas.microsoft.com/office/powerpoint/2010/main" val="1506916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404252"/>
            <a:ext cx="8229600" cy="4925144"/>
          </a:xfrm>
        </p:spPr>
        <p:txBody>
          <a:bodyPr/>
          <a:lstStyle/>
          <a:p>
            <a:r>
              <a:rPr lang="es-ES" dirty="0"/>
              <a:t>Elementos en voladizo comprimidos</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Tekstvak 6"/>
              <p:cNvSpPr txBox="1"/>
              <p:nvPr/>
            </p:nvSpPr>
            <p:spPr>
              <a:xfrm>
                <a:off x="6701155" y="2406139"/>
                <a:ext cx="1899046" cy="8183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ad>
                        <m:radPr>
                          <m:degHide m:val="on"/>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radPr>
                        <m:deg/>
                        <m:e>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235</m:t>
                              </m:r>
                            </m:num>
                            <m:den>
                              <m:sSub>
                                <m:sSub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sub>
                              </m:sSub>
                            </m:den>
                          </m:f>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num>
                            <m:den>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210000</m:t>
                              </m:r>
                            </m:den>
                          </m:f>
                        </m:e>
                      </m:rad>
                    </m:oMath>
                  </m:oMathPara>
                </a14:m>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xmlns:mv="urn:schemas-microsoft-com:mac:vml">
          <p:sp>
            <p:nvSpPr>
              <p:cNvPr id="7" name="Tekstvak 6"/>
              <p:cNvSpPr txBox="1">
                <a:spLocks noRot="1" noChangeAspect="1" noMove="1" noResize="1" noEditPoints="1" noAdjustHandles="1" noChangeArrowheads="1" noChangeShapeType="1" noTextEdit="1"/>
              </p:cNvSpPr>
              <p:nvPr/>
            </p:nvSpPr>
            <p:spPr>
              <a:xfrm>
                <a:off x="6701155" y="2406139"/>
                <a:ext cx="1899046" cy="818366"/>
              </a:xfrm>
              <a:prstGeom prst="rect">
                <a:avLst/>
              </a:prstGeom>
              <a:blipFill rotWithShape="0">
                <a:blip r:embed="rId2"/>
                <a:stretch>
                  <a:fillRect/>
                </a:stretch>
              </a:blipFill>
            </p:spPr>
            <p:txBody>
              <a:bodyPr/>
              <a:lstStyle/>
              <a:p>
                <a:r>
                  <a:rPr lang="nl-BE">
                    <a:noFill/>
                  </a:rPr>
                  <a:t> </a:t>
                </a:r>
              </a:p>
            </p:txBody>
          </p:sp>
        </mc:Fallback>
      </mc:AlternateContent>
      <p:pic>
        <p:nvPicPr>
          <p:cNvPr id="9" name="Tijdelijke aanduiding voor inhou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231" y="2015608"/>
            <a:ext cx="4124325" cy="1714500"/>
          </a:xfrm>
          <a:prstGeom prst="rect">
            <a:avLst/>
          </a:prstGeom>
        </p:spPr>
      </p:pic>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879" y="2015608"/>
            <a:ext cx="1123950" cy="1762125"/>
          </a:xfrm>
          <a:prstGeom prst="rect">
            <a:avLst/>
          </a:prstGeom>
        </p:spPr>
      </p:pic>
      <p:graphicFrame>
        <p:nvGraphicFramePr>
          <p:cNvPr id="11" name="Tabel 10"/>
          <p:cNvGraphicFramePr>
            <a:graphicFrameLocks noGrp="1"/>
          </p:cNvGraphicFramePr>
          <p:nvPr/>
        </p:nvGraphicFramePr>
        <p:xfrm>
          <a:off x="940116" y="4067741"/>
          <a:ext cx="7660085" cy="2001520"/>
        </p:xfrm>
        <a:graphic>
          <a:graphicData uri="http://schemas.openxmlformats.org/drawingml/2006/table">
            <a:tbl>
              <a:tblPr firstRow="1" bandRow="1">
                <a:tableStyleId>{5C22544A-7EE6-4342-B048-85BDC9FD1C3A}</a:tableStyleId>
              </a:tblPr>
              <a:tblGrid>
                <a:gridCol w="651294">
                  <a:extLst>
                    <a:ext uri="{9D8B030D-6E8A-4147-A177-3AD203B41FA5}">
                      <a16:colId xmlns:a16="http://schemas.microsoft.com/office/drawing/2014/main" val="20000"/>
                    </a:ext>
                  </a:extLst>
                </a:gridCol>
                <a:gridCol w="2327934">
                  <a:extLst>
                    <a:ext uri="{9D8B030D-6E8A-4147-A177-3AD203B41FA5}">
                      <a16:colId xmlns:a16="http://schemas.microsoft.com/office/drawing/2014/main" val="20001"/>
                    </a:ext>
                  </a:extLst>
                </a:gridCol>
                <a:gridCol w="1306285">
                  <a:extLst>
                    <a:ext uri="{9D8B030D-6E8A-4147-A177-3AD203B41FA5}">
                      <a16:colId xmlns:a16="http://schemas.microsoft.com/office/drawing/2014/main" val="20002"/>
                    </a:ext>
                  </a:extLst>
                </a:gridCol>
                <a:gridCol w="1687286">
                  <a:extLst>
                    <a:ext uri="{9D8B030D-6E8A-4147-A177-3AD203B41FA5}">
                      <a16:colId xmlns:a16="http://schemas.microsoft.com/office/drawing/2014/main" val="20003"/>
                    </a:ext>
                  </a:extLst>
                </a:gridCol>
                <a:gridCol w="1687286">
                  <a:extLst>
                    <a:ext uri="{9D8B030D-6E8A-4147-A177-3AD203B41FA5}">
                      <a16:colId xmlns:a16="http://schemas.microsoft.com/office/drawing/2014/main" val="20004"/>
                    </a:ext>
                  </a:extLst>
                </a:gridCol>
              </a:tblGrid>
              <a:tr h="370840">
                <a:tc>
                  <a:txBody>
                    <a:bodyPr/>
                    <a:lstStyle/>
                    <a:p>
                      <a:pPr algn="ctr"/>
                      <a:endParaRPr lang="es-ES" noProof="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a:txBody>
                    <a:bodyPr/>
                    <a:lstStyle/>
                    <a:p>
                      <a:pPr algn="ctr"/>
                      <a:r>
                        <a:rPr lang="es-ES" sz="1600" noProof="0" dirty="0"/>
                        <a:t>EC3-1-1: </a:t>
                      </a:r>
                      <a:r>
                        <a:rPr lang="es-ES" sz="1600" b="1" noProof="0" dirty="0"/>
                        <a:t>acero al carbono</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gridSpan="2">
                  <a:txBody>
                    <a:bodyPr/>
                    <a:lstStyle/>
                    <a:p>
                      <a:pPr algn="ctr"/>
                      <a:r>
                        <a:rPr lang="es-ES" sz="1600" noProof="0" dirty="0"/>
                        <a:t>EC3-1-4:</a:t>
                      </a:r>
                      <a:r>
                        <a:rPr lang="es-ES" sz="1600" baseline="0" noProof="0" dirty="0"/>
                        <a:t> acero inoxidable</a:t>
                      </a:r>
                      <a:endParaRPr lang="es-ES" sz="1600" noProof="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nl-BE" sz="16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ctr"/>
                      <a:r>
                        <a:rPr lang="es-ES" sz="1600" noProof="0" dirty="0"/>
                        <a:t>EC3-1-4: Revisado</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0"/>
                  </a:ext>
                </a:extLst>
              </a:tr>
              <a:tr h="370840">
                <a:tc>
                  <a:txBody>
                    <a:bodyPr/>
                    <a:lstStyle/>
                    <a:p>
                      <a:pPr marL="0" algn="ctr" defTabSz="914400" rtl="0" eaLnBrk="1" latinLnBrk="0" hangingPunct="1"/>
                      <a:r>
                        <a:rPr lang="es-ES" sz="1400" b="1" kern="1200" noProof="0" dirty="0">
                          <a:solidFill>
                            <a:schemeClr val="lt1"/>
                          </a:solidFill>
                          <a:latin typeface="+mn-lt"/>
                          <a:ea typeface="+mn-ea"/>
                          <a:cs typeface="+mn-cs"/>
                        </a:rPr>
                        <a:t>Clase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algn="ctr" defTabSz="914400" rtl="0" eaLnBrk="1" latinLnBrk="0" hangingPunct="1"/>
                      <a:r>
                        <a:rPr lang="es-ES" sz="1400" b="1" kern="1200" noProof="0" dirty="0">
                          <a:solidFill>
                            <a:schemeClr val="lt1"/>
                          </a:solidFill>
                          <a:latin typeface="+mn-lt"/>
                          <a:ea typeface="+mn-ea"/>
                          <a:cs typeface="+mn-cs"/>
                        </a:rPr>
                        <a:t>Compresión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algn="ctr" defTabSz="914400" rtl="0" eaLnBrk="1" latinLnBrk="0" hangingPunct="1"/>
                      <a:r>
                        <a:rPr lang="es-ES" sz="1400" b="1" kern="1200" noProof="0" dirty="0">
                          <a:solidFill>
                            <a:schemeClr val="lt1"/>
                          </a:solidFill>
                          <a:latin typeface="+mn-lt"/>
                          <a:ea typeface="+mn-ea"/>
                          <a:cs typeface="+mn-cs"/>
                        </a:rPr>
                        <a:t>Compresión</a:t>
                      </a:r>
                    </a:p>
                    <a:p>
                      <a:pPr marL="0" algn="ctr" defTabSz="914400" rtl="0" eaLnBrk="1" latinLnBrk="0" hangingPunct="1"/>
                      <a:r>
                        <a:rPr lang="es-ES" sz="1400" b="1" kern="1200" noProof="0" dirty="0">
                          <a:solidFill>
                            <a:schemeClr val="lt1"/>
                          </a:solidFill>
                          <a:latin typeface="+mn-lt"/>
                          <a:ea typeface="+mn-ea"/>
                          <a:cs typeface="+mn-cs"/>
                        </a:rPr>
                        <a:t>Soldado</a:t>
                      </a:r>
                    </a:p>
                  </a:txBody>
                  <a:tcPr anchor="ct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solidFill>
                  </a:tcPr>
                </a:tc>
                <a:tc>
                  <a:txBody>
                    <a:bodyPr/>
                    <a:lstStyle/>
                    <a:p>
                      <a:pPr marL="0" algn="ctr" defTabSz="914400" rtl="0" eaLnBrk="1" latinLnBrk="0" hangingPunct="1"/>
                      <a:r>
                        <a:rPr lang="es-ES" sz="1400" b="1" kern="1200" noProof="0" dirty="0">
                          <a:solidFill>
                            <a:schemeClr val="lt1"/>
                          </a:solidFill>
                          <a:latin typeface="+mn-lt"/>
                          <a:ea typeface="+mn-ea"/>
                          <a:cs typeface="+mn-cs"/>
                        </a:rPr>
                        <a:t>Compresión</a:t>
                      </a:r>
                    </a:p>
                    <a:p>
                      <a:pPr marL="0" algn="ctr" defTabSz="914400" rtl="0" eaLnBrk="1" latinLnBrk="0" hangingPunct="1"/>
                      <a:r>
                        <a:rPr lang="es-ES" sz="1400" b="1" kern="1200" noProof="0" dirty="0">
                          <a:solidFill>
                            <a:schemeClr val="lt1"/>
                          </a:solidFill>
                          <a:latin typeface="+mn-lt"/>
                          <a:ea typeface="+mn-ea"/>
                          <a:cs typeface="+mn-cs"/>
                        </a:rPr>
                        <a:t>Conformado</a:t>
                      </a:r>
                      <a:r>
                        <a:rPr lang="es-ES" sz="1400" b="1" kern="1200" baseline="0" noProof="0" dirty="0">
                          <a:solidFill>
                            <a:schemeClr val="lt1"/>
                          </a:solidFill>
                          <a:latin typeface="+mn-lt"/>
                          <a:ea typeface="+mn-ea"/>
                          <a:cs typeface="+mn-cs"/>
                        </a:rPr>
                        <a:t> en frío</a:t>
                      </a:r>
                      <a:endParaRPr lang="es-ES" sz="1400" b="1" kern="1200" noProof="0" dirty="0">
                        <a:solidFill>
                          <a:schemeClr val="lt1"/>
                        </a:solidFill>
                        <a:latin typeface="+mn-lt"/>
                        <a:ea typeface="+mn-ea"/>
                        <a:cs typeface="+mn-cs"/>
                      </a:endParaRPr>
                    </a:p>
                  </a:txBody>
                  <a:tcPr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solidFill>
                  </a:tcPr>
                </a:tc>
                <a:tc>
                  <a:txBody>
                    <a:bodyPr/>
                    <a:lstStyle/>
                    <a:p>
                      <a:pPr marL="0" algn="ctr" defTabSz="914400" rtl="0" eaLnBrk="1" latinLnBrk="0" hangingPunct="1"/>
                      <a:r>
                        <a:rPr lang="es-ES" sz="1400" b="1" kern="1200" noProof="0" dirty="0">
                          <a:solidFill>
                            <a:schemeClr val="lt1"/>
                          </a:solidFill>
                          <a:latin typeface="+mn-lt"/>
                          <a:ea typeface="+mn-ea"/>
                          <a:cs typeface="+mn-cs"/>
                        </a:rPr>
                        <a:t>Compresión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extLst>
                  <a:ext uri="{0D108BD9-81ED-4DB2-BD59-A6C34878D82A}">
                    <a16:rowId xmlns:a16="http://schemas.microsoft.com/office/drawing/2014/main" val="10001"/>
                  </a:ext>
                </a:extLst>
              </a:tr>
              <a:tr h="370840">
                <a:tc>
                  <a:txBody>
                    <a:bodyPr/>
                    <a:lstStyle/>
                    <a:p>
                      <a:pPr algn="ctr"/>
                      <a:r>
                        <a:rPr lang="nl-BE" sz="1400" b="1" dirty="0">
                          <a:solidFill>
                            <a:schemeClr val="bg1"/>
                          </a:solidFill>
                        </a:rPr>
                        <a: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9</a:t>
                      </a:r>
                      <a:r>
                        <a:rPr lang="el-GR" sz="1400" dirty="0"/>
                        <a:t>ε</a:t>
                      </a:r>
                      <a:endParaRPr lang="nl-BE" sz="14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a:t>
                      </a:r>
                      <a:r>
                        <a:rPr lang="nl-BE" sz="1400"/>
                        <a:t>≤ </a:t>
                      </a:r>
                      <a:r>
                        <a:rPr lang="el-GR" sz="1400"/>
                        <a:t>9ε</a:t>
                      </a:r>
                      <a:endParaRPr lang="nl-BE" sz="1400" dirty="0"/>
                    </a:p>
                  </a:txBody>
                  <a:tcPr anchor="ct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10</a:t>
                      </a:r>
                      <a:r>
                        <a:rPr lang="el-GR" sz="1400" dirty="0"/>
                        <a:t>ε</a:t>
                      </a:r>
                      <a:endParaRPr lang="nl-BE" sz="1400" dirty="0"/>
                    </a:p>
                  </a:txBody>
                  <a:tcPr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a:t>
                      </a:r>
                      <a:r>
                        <a:rPr lang="el-GR" sz="1400" dirty="0"/>
                        <a:t>9ε</a:t>
                      </a:r>
                      <a:endParaRPr lang="nl-BE" sz="14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extLst>
                  <a:ext uri="{0D108BD9-81ED-4DB2-BD59-A6C34878D82A}">
                    <a16:rowId xmlns:a16="http://schemas.microsoft.com/office/drawing/2014/main" val="10002"/>
                  </a:ext>
                </a:extLst>
              </a:tr>
              <a:tr h="370840">
                <a:tc>
                  <a:txBody>
                    <a:bodyPr/>
                    <a:lstStyle/>
                    <a:p>
                      <a:pPr algn="ctr"/>
                      <a:r>
                        <a:rPr lang="nl-BE" sz="1400" b="1" dirty="0">
                          <a:solidFill>
                            <a:schemeClr val="bg1"/>
                          </a:solidFill>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10</a:t>
                      </a:r>
                      <a:r>
                        <a:rPr lang="el-GR" sz="1400" dirty="0"/>
                        <a:t>ε</a:t>
                      </a:r>
                      <a:endParaRPr lang="nl-BE" sz="14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a:t>
                      </a:r>
                      <a:r>
                        <a:rPr lang="nl-BE" sz="1400"/>
                        <a:t>≤ 9,</a:t>
                      </a:r>
                      <a:r>
                        <a:rPr lang="el-GR" sz="1400"/>
                        <a:t>4ε</a:t>
                      </a:r>
                      <a:endParaRPr lang="nl-BE" sz="1400" dirty="0"/>
                    </a:p>
                  </a:txBody>
                  <a:tcPr anchor="ct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10,4</a:t>
                      </a:r>
                      <a:r>
                        <a:rPr lang="el-GR" sz="1400" dirty="0"/>
                        <a:t>ε</a:t>
                      </a:r>
                      <a:endParaRPr lang="nl-BE" sz="1400" dirty="0"/>
                    </a:p>
                  </a:txBody>
                  <a:tcPr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a:t>
                      </a:r>
                      <a:r>
                        <a:rPr lang="nl-BE" sz="1400"/>
                        <a:t>≤ </a:t>
                      </a:r>
                      <a:r>
                        <a:rPr lang="el-GR" sz="1400"/>
                        <a:t>10ε</a:t>
                      </a:r>
                      <a:endParaRPr lang="nl-BE" sz="14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E7EEF2"/>
                    </a:solidFill>
                  </a:tcPr>
                </a:tc>
                <a:extLst>
                  <a:ext uri="{0D108BD9-81ED-4DB2-BD59-A6C34878D82A}">
                    <a16:rowId xmlns:a16="http://schemas.microsoft.com/office/drawing/2014/main" val="10003"/>
                  </a:ext>
                </a:extLst>
              </a:tr>
              <a:tr h="370840">
                <a:tc>
                  <a:txBody>
                    <a:bodyPr/>
                    <a:lstStyle/>
                    <a:p>
                      <a:pPr algn="ctr"/>
                      <a:r>
                        <a:rPr lang="nl-BE" sz="1400" b="1" dirty="0">
                          <a:solidFill>
                            <a:schemeClr val="bg1"/>
                          </a:solidFill>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14</a:t>
                      </a:r>
                      <a:r>
                        <a:rPr lang="el-GR" sz="1400" dirty="0"/>
                        <a:t>ε</a:t>
                      </a:r>
                      <a:endParaRPr lang="nl-BE" sz="14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E7EE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11</a:t>
                      </a:r>
                      <a:r>
                        <a:rPr lang="el-GR" sz="1400" dirty="0"/>
                        <a:t>ε</a:t>
                      </a:r>
                      <a:endParaRPr lang="nl-BE" sz="1400" dirty="0"/>
                    </a:p>
                  </a:txBody>
                  <a:tcPr anchor="ct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11,9</a:t>
                      </a:r>
                      <a:r>
                        <a:rPr lang="el-GR" sz="1400" dirty="0"/>
                        <a:t>ε</a:t>
                      </a:r>
                      <a:endParaRPr lang="nl-BE" sz="1400" dirty="0"/>
                    </a:p>
                  </a:txBody>
                  <a:tcPr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CCDBE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a:t>c/t ≤ 14</a:t>
                      </a:r>
                      <a:r>
                        <a:rPr lang="el-GR" sz="1400" dirty="0"/>
                        <a:t>ε</a:t>
                      </a:r>
                      <a:endParaRPr lang="nl-BE" sz="14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E7EEF2"/>
                    </a:solidFill>
                  </a:tcPr>
                </a:tc>
                <a:extLst>
                  <a:ext uri="{0D108BD9-81ED-4DB2-BD59-A6C34878D82A}">
                    <a16:rowId xmlns:a16="http://schemas.microsoft.com/office/drawing/2014/main" val="10004"/>
                  </a:ext>
                </a:extLst>
              </a:tr>
            </a:tbl>
          </a:graphicData>
        </a:graphic>
      </p:graphicFrame>
      <p:sp>
        <p:nvSpPr>
          <p:cNvPr id="12" name="Rectangle 2"/>
          <p:cNvSpPr txBox="1">
            <a:spLocks noChangeArrowheads="1"/>
          </p:cNvSpPr>
          <p:nvPr/>
        </p:nvSpPr>
        <p:spPr>
          <a:xfrm>
            <a:off x="381000" y="1984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n-US" sz="3600" b="0" i="0" u="none" strike="noStrike" kern="1200" cap="none" spc="0" normalizeH="0" baseline="0" noProof="0" dirty="0">
                <a:ln>
                  <a:noFill/>
                </a:ln>
                <a:solidFill>
                  <a:prstClr val="black"/>
                </a:solidFill>
                <a:effectLst/>
                <a:uLnTx/>
                <a:uFillTx/>
                <a:latin typeface="Calibri"/>
                <a:ea typeface="+mj-ea"/>
                <a:cs typeface="+mj-cs"/>
              </a:rPr>
              <a:t>Clasificación seccional y expresiones para la abolladura local en EN1993-1-4</a:t>
            </a:r>
          </a:p>
        </p:txBody>
      </p:sp>
    </p:spTree>
    <p:extLst>
      <p:ext uri="{BB962C8B-B14F-4D97-AF65-F5344CB8AC3E}">
        <p14:creationId xmlns:p14="http://schemas.microsoft.com/office/powerpoint/2010/main" val="35391402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95486"/>
            <a:ext cx="8229600" cy="1143000"/>
          </a:xfrm>
        </p:spPr>
        <p:txBody>
          <a:bodyPr>
            <a:normAutofit/>
          </a:bodyPr>
          <a:lstStyle/>
          <a:p>
            <a:r>
              <a:rPr lang="es-ES" altLang="en-US" sz="4000" dirty="0"/>
              <a:t>Diseño de pilares y vigas</a:t>
            </a:r>
          </a:p>
        </p:txBody>
      </p:sp>
      <p:sp>
        <p:nvSpPr>
          <p:cNvPr id="30723" name="Rectangle 3"/>
          <p:cNvSpPr>
            <a:spLocks noGrp="1" noChangeArrowheads="1"/>
          </p:cNvSpPr>
          <p:nvPr>
            <p:ph idx="1"/>
          </p:nvPr>
        </p:nvSpPr>
        <p:spPr>
          <a:xfrm>
            <a:off x="632959" y="925966"/>
            <a:ext cx="7772400" cy="4365625"/>
          </a:xfrm>
        </p:spPr>
        <p:txBody>
          <a:bodyPr>
            <a:normAutofit fontScale="92500" lnSpcReduction="10000"/>
          </a:bodyPr>
          <a:lstStyle/>
          <a:p>
            <a:endParaRPr lang="es-ES" altLang="en-US" sz="2600" dirty="0"/>
          </a:p>
          <a:p>
            <a:r>
              <a:rPr lang="es-ES" altLang="en-US" sz="2600" dirty="0"/>
              <a:t>En general, emplear las </a:t>
            </a:r>
            <a:r>
              <a:rPr lang="es-ES" altLang="en-US" sz="2600" u="sng" dirty="0"/>
              <a:t>mismas directrices</a:t>
            </a:r>
            <a:r>
              <a:rPr lang="es-ES" altLang="en-US" sz="2600" dirty="0"/>
              <a:t> que para acero al carbono</a:t>
            </a:r>
          </a:p>
          <a:p>
            <a:pPr marL="0" indent="0">
              <a:buNone/>
            </a:pPr>
            <a:endParaRPr lang="es-ES" altLang="en-US" sz="2600" dirty="0"/>
          </a:p>
          <a:p>
            <a:r>
              <a:rPr lang="es-ES" altLang="en-US" sz="2600" u="sng" dirty="0"/>
              <a:t>Pero</a:t>
            </a:r>
            <a:r>
              <a:rPr lang="es-ES" altLang="en-US" sz="2600" dirty="0"/>
              <a:t> considerar </a:t>
            </a:r>
            <a:r>
              <a:rPr lang="es-ES" altLang="en-US" sz="2600" u="sng" dirty="0"/>
              <a:t>curvas de pandeo diferentes</a:t>
            </a:r>
            <a:r>
              <a:rPr lang="es-ES" altLang="en-US" sz="2600" dirty="0"/>
              <a:t> para el pandeo por flexión de pilares y pandeo lateral de vigas no arriostradas (pandeo lateral)</a:t>
            </a:r>
          </a:p>
          <a:p>
            <a:endParaRPr lang="es-ES" altLang="en-US" sz="2600" dirty="0"/>
          </a:p>
          <a:p>
            <a:r>
              <a:rPr lang="es-ES" altLang="en-US" sz="2600" dirty="0"/>
              <a:t>Asegurarse de que se </a:t>
            </a:r>
            <a:r>
              <a:rPr lang="es-ES" altLang="en-US" sz="2600" u="sng" dirty="0"/>
              <a:t>considera el valor adecuado</a:t>
            </a:r>
            <a:r>
              <a:rPr lang="es-ES" altLang="en-US" sz="2600" dirty="0"/>
              <a:t> de </a:t>
            </a:r>
            <a:r>
              <a:rPr lang="es-ES" altLang="en-US" sz="2600" i="1" dirty="0" err="1"/>
              <a:t>f</a:t>
            </a:r>
            <a:r>
              <a:rPr lang="es-ES" altLang="en-US" sz="2600" baseline="-25000" dirty="0" err="1"/>
              <a:t>y</a:t>
            </a:r>
            <a:r>
              <a:rPr lang="es-ES" altLang="en-US" sz="2600" dirty="0"/>
              <a:t> para el grado considerado (valores mínimos especificados recogidos en EN10088-4 y -5)</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951133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BE" sz="3200" dirty="0"/>
              <a:t>Difusion de iones corrosivos (generalmente cloruros) a través del hormigón:</a:t>
            </a:r>
          </a:p>
        </p:txBody>
      </p:sp>
      <p:sp>
        <p:nvSpPr>
          <p:cNvPr id="4" name="Content Placeholder 3"/>
          <p:cNvSpPr>
            <a:spLocks noGrp="1"/>
          </p:cNvSpPr>
          <p:nvPr>
            <p:ph sz="half" idx="1"/>
          </p:nvPr>
        </p:nvSpPr>
        <p:spPr>
          <a:xfrm>
            <a:off x="251520" y="1600200"/>
            <a:ext cx="2880320" cy="4925144"/>
          </a:xfrm>
        </p:spPr>
        <p:txBody>
          <a:bodyPr>
            <a:noAutofit/>
          </a:bodyPr>
          <a:lstStyle/>
          <a:p>
            <a:pPr marL="0" indent="0" algn="just">
              <a:buNone/>
            </a:pPr>
            <a:r>
              <a:rPr lang="nl-BE" sz="1600" dirty="0"/>
              <a:t>Pasos</a:t>
            </a:r>
            <a:r>
              <a:rPr lang="nl-BE" sz="1600" baseline="50000" dirty="0"/>
              <a:t>3</a:t>
            </a:r>
            <a:r>
              <a:rPr lang="nl-BE" sz="1600" dirty="0"/>
              <a:t>:</a:t>
            </a:r>
          </a:p>
          <a:p>
            <a:pPr marL="514350" indent="-514350" algn="just">
              <a:buFont typeface="+mj-lt"/>
              <a:buAutoNum type="arabicPeriod"/>
            </a:pPr>
            <a:r>
              <a:rPr lang="nl-BE" sz="1400" dirty="0"/>
              <a:t>Una vez los iones alcanzan el acero al carbono (t0), la corrosión comienza</a:t>
            </a:r>
          </a:p>
          <a:p>
            <a:pPr marL="514350" indent="-514350" algn="just">
              <a:buFont typeface="+mj-lt"/>
              <a:buAutoNum type="arabicPeriod"/>
            </a:pPr>
            <a:r>
              <a:rPr lang="nl-BE" sz="1400" dirty="0"/>
              <a:t>El material corroido, que ocupan un mayor volumen que en su estado original, genera presión hacia el exterior</a:t>
            </a:r>
          </a:p>
          <a:p>
            <a:pPr marL="514350" indent="-514350" algn="just">
              <a:buFont typeface="+mj-lt"/>
              <a:buAutoNum type="arabicPeriod"/>
            </a:pPr>
            <a:r>
              <a:rPr lang="nl-BE" sz="1400" dirty="0"/>
              <a:t>Se generan grietas en el hormigón(t1), creando acceso libre a los cloruros</a:t>
            </a:r>
          </a:p>
          <a:p>
            <a:pPr marL="514350" indent="-514350" algn="just">
              <a:buFont typeface="+mj-lt"/>
              <a:buAutoNum type="arabicPeriod"/>
            </a:pPr>
            <a:r>
              <a:rPr lang="nl-BE" sz="1400" dirty="0"/>
              <a:t>La cobertura de hormigón se desprende (spalling) (t3), exponiendo al aire la armadura</a:t>
            </a:r>
          </a:p>
          <a:p>
            <a:pPr marL="514350" indent="-514350" algn="just">
              <a:buFont typeface="+mj-lt"/>
              <a:buAutoNum type="arabicPeriod"/>
            </a:pPr>
            <a:r>
              <a:rPr lang="nl-BE" sz="1400" dirty="0"/>
              <a:t>Si no se atiende a la corrosión, ésta continua, hasta que la armadura no puede soportar la carga aplicada y  la estructura colapsa (t4)</a:t>
            </a: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03848" y="2708498"/>
            <a:ext cx="4051300" cy="295275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7438" y="1627918"/>
            <a:ext cx="1062000" cy="1062000"/>
          </a:xfrm>
          <a:prstGeom prst="rect">
            <a:avLst/>
          </a:prstGeom>
          <a:ln>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7438" y="4601074"/>
            <a:ext cx="1060174" cy="1060174"/>
          </a:xfrm>
          <a:prstGeom prst="rect">
            <a:avLst/>
          </a:prstGeom>
          <a:ln>
            <a:solidFill>
              <a:schemeClr val="tx1"/>
            </a:solidFill>
          </a:ln>
        </p:spPr>
      </p:pic>
      <p:pic>
        <p:nvPicPr>
          <p:cNvPr id="10" name="Picture 9"/>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7437438" y="3114496"/>
            <a:ext cx="1062000" cy="1062000"/>
          </a:xfrm>
          <a:prstGeom prst="rect">
            <a:avLst/>
          </a:prstGeom>
          <a:ln>
            <a:solidFill>
              <a:schemeClr val="tx1"/>
            </a:solidFill>
          </a:ln>
        </p:spPr>
      </p:pic>
      <p:cxnSp>
        <p:nvCxnSpPr>
          <p:cNvPr id="12" name="Straight Arrow Connector 11"/>
          <p:cNvCxnSpPr/>
          <p:nvPr/>
        </p:nvCxnSpPr>
        <p:spPr>
          <a:xfrm flipH="1">
            <a:off x="6588224" y="2689918"/>
            <a:ext cx="849214" cy="5950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0" idx="1"/>
          </p:cNvCxnSpPr>
          <p:nvPr/>
        </p:nvCxnSpPr>
        <p:spPr>
          <a:xfrm flipH="1" flipV="1">
            <a:off x="6588224" y="3501008"/>
            <a:ext cx="849214" cy="1444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228184" y="4221088"/>
            <a:ext cx="1440160" cy="720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40935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Freeform 2"/>
          <p:cNvSpPr>
            <a:spLocks/>
          </p:cNvSpPr>
          <p:nvPr/>
        </p:nvSpPr>
        <p:spPr bwMode="auto">
          <a:xfrm>
            <a:off x="2401236" y="2414802"/>
            <a:ext cx="3403600" cy="2781300"/>
          </a:xfrm>
          <a:custGeom>
            <a:avLst/>
            <a:gdLst/>
            <a:ahLst/>
            <a:cxnLst>
              <a:cxn ang="0">
                <a:pos x="0" y="8"/>
              </a:cxn>
              <a:cxn ang="0">
                <a:pos x="2144" y="0"/>
              </a:cxn>
              <a:cxn ang="0">
                <a:pos x="2144" y="1752"/>
              </a:cxn>
              <a:cxn ang="0">
                <a:pos x="1808" y="1704"/>
              </a:cxn>
              <a:cxn ang="0">
                <a:pos x="1504" y="1648"/>
              </a:cxn>
              <a:cxn ang="0">
                <a:pos x="1200" y="1576"/>
              </a:cxn>
              <a:cxn ang="0">
                <a:pos x="1016" y="1504"/>
              </a:cxn>
              <a:cxn ang="0">
                <a:pos x="872" y="1440"/>
              </a:cxn>
              <a:cxn ang="0">
                <a:pos x="728" y="1352"/>
              </a:cxn>
              <a:cxn ang="0">
                <a:pos x="608" y="1240"/>
              </a:cxn>
              <a:cxn ang="0">
                <a:pos x="488" y="1104"/>
              </a:cxn>
              <a:cxn ang="0">
                <a:pos x="400" y="984"/>
              </a:cxn>
              <a:cxn ang="0">
                <a:pos x="304" y="816"/>
              </a:cxn>
              <a:cxn ang="0">
                <a:pos x="240" y="672"/>
              </a:cxn>
              <a:cxn ang="0">
                <a:pos x="176" y="512"/>
              </a:cxn>
              <a:cxn ang="0">
                <a:pos x="120" y="360"/>
              </a:cxn>
              <a:cxn ang="0">
                <a:pos x="64" y="200"/>
              </a:cxn>
              <a:cxn ang="0">
                <a:pos x="0" y="8"/>
              </a:cxn>
            </a:cxnLst>
            <a:rect l="0" t="0" r="r" b="b"/>
            <a:pathLst>
              <a:path w="2144" h="1752">
                <a:moveTo>
                  <a:pt x="0" y="8"/>
                </a:moveTo>
                <a:lnTo>
                  <a:pt x="2144" y="0"/>
                </a:lnTo>
                <a:lnTo>
                  <a:pt x="2144" y="1752"/>
                </a:lnTo>
                <a:lnTo>
                  <a:pt x="1808" y="1704"/>
                </a:lnTo>
                <a:lnTo>
                  <a:pt x="1504" y="1648"/>
                </a:lnTo>
                <a:lnTo>
                  <a:pt x="1200" y="1576"/>
                </a:lnTo>
                <a:lnTo>
                  <a:pt x="1016" y="1504"/>
                </a:lnTo>
                <a:lnTo>
                  <a:pt x="872" y="1440"/>
                </a:lnTo>
                <a:lnTo>
                  <a:pt x="728" y="1352"/>
                </a:lnTo>
                <a:lnTo>
                  <a:pt x="608" y="1240"/>
                </a:lnTo>
                <a:lnTo>
                  <a:pt x="488" y="1104"/>
                </a:lnTo>
                <a:lnTo>
                  <a:pt x="400" y="984"/>
                </a:lnTo>
                <a:lnTo>
                  <a:pt x="304" y="816"/>
                </a:lnTo>
                <a:lnTo>
                  <a:pt x="240" y="672"/>
                </a:lnTo>
                <a:lnTo>
                  <a:pt x="176" y="512"/>
                </a:lnTo>
                <a:lnTo>
                  <a:pt x="120" y="360"/>
                </a:lnTo>
                <a:lnTo>
                  <a:pt x="64" y="200"/>
                </a:lnTo>
                <a:lnTo>
                  <a:pt x="0" y="8"/>
                </a:lnTo>
                <a:close/>
              </a:path>
            </a:pathLst>
          </a:custGeom>
          <a:solidFill>
            <a:schemeClr val="tx2">
              <a:lumMod val="60000"/>
              <a:lumOff val="40000"/>
            </a:schemeClr>
          </a:solidFill>
          <a:ln w="9525">
            <a:no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35" name="Rectangle 3"/>
          <p:cNvSpPr>
            <a:spLocks noChangeArrowheads="1"/>
          </p:cNvSpPr>
          <p:nvPr/>
        </p:nvSpPr>
        <p:spPr bwMode="auto">
          <a:xfrm>
            <a:off x="1588436" y="2122702"/>
            <a:ext cx="4216400" cy="990600"/>
          </a:xfrm>
          <a:prstGeom prst="rect">
            <a:avLst/>
          </a:prstGeom>
          <a:solidFill>
            <a:schemeClr val="tx2">
              <a:lumMod val="40000"/>
              <a:lumOff val="60000"/>
            </a:schemeClr>
          </a:solidFill>
          <a:ln w="9525">
            <a:no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2" name="Rectangle 4"/>
          <p:cNvSpPr>
            <a:spLocks noGrp="1" noChangeArrowheads="1"/>
          </p:cNvSpPr>
          <p:nvPr>
            <p:ph type="title"/>
          </p:nvPr>
        </p:nvSpPr>
        <p:spPr>
          <a:xfrm>
            <a:off x="457200" y="-62828"/>
            <a:ext cx="8229600" cy="1143000"/>
          </a:xfrm>
        </p:spPr>
        <p:txBody>
          <a:bodyPr>
            <a:normAutofit fontScale="90000"/>
          </a:bodyPr>
          <a:lstStyle/>
          <a:p>
            <a:pPr eaLnBrk="1" hangingPunct="1"/>
            <a:r>
              <a:rPr lang="es-ES" dirty="0"/>
              <a:t>Comportamiento del pilar “perfecto”</a:t>
            </a:r>
          </a:p>
        </p:txBody>
      </p:sp>
      <p:sp>
        <p:nvSpPr>
          <p:cNvPr id="68613" name="Text Box 5"/>
          <p:cNvSpPr txBox="1">
            <a:spLocks noChangeArrowheads="1"/>
          </p:cNvSpPr>
          <p:nvPr/>
        </p:nvSpPr>
        <p:spPr bwMode="auto">
          <a:xfrm>
            <a:off x="477654" y="1134130"/>
            <a:ext cx="6561789" cy="523220"/>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2800" b="0" i="0" u="none" strike="noStrike" kern="1200" cap="none" spc="0" normalizeH="0" baseline="0" noProof="0" dirty="0">
                <a:ln>
                  <a:noFill/>
                </a:ln>
                <a:solidFill>
                  <a:srgbClr val="000000"/>
                </a:solidFill>
                <a:effectLst/>
                <a:uLnTx/>
                <a:uFillTx/>
                <a:latin typeface="Calibri"/>
                <a:ea typeface="+mn-ea"/>
                <a:cs typeface="Calibri"/>
              </a:rPr>
              <a:t>Dos límites: plastificación y pandeo</a:t>
            </a:r>
          </a:p>
        </p:txBody>
      </p:sp>
      <p:sp>
        <p:nvSpPr>
          <p:cNvPr id="888838" name="Rectangle 6"/>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39" name="Rectangle 7"/>
          <p:cNvSpPr>
            <a:spLocks noChangeArrowheads="1"/>
          </p:cNvSpPr>
          <p:nvPr/>
        </p:nvSpPr>
        <p:spPr bwMode="auto">
          <a:xfrm>
            <a:off x="0" y="3205163"/>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40" name="Rectangle 8"/>
          <p:cNvSpPr>
            <a:spLocks noChangeArrowheads="1"/>
          </p:cNvSpPr>
          <p:nvPr/>
        </p:nvSpPr>
        <p:spPr bwMode="auto">
          <a:xfrm>
            <a:off x="0" y="3205163"/>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41" name="Rectangle 9"/>
          <p:cNvSpPr>
            <a:spLocks noChangeArrowheads="1"/>
          </p:cNvSpPr>
          <p:nvPr/>
        </p:nvSpPr>
        <p:spPr bwMode="auto">
          <a:xfrm>
            <a:off x="0" y="3205163"/>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42" name="Rectangle 10"/>
          <p:cNvSpPr>
            <a:spLocks noChangeArrowheads="1"/>
          </p:cNvSpPr>
          <p:nvPr/>
        </p:nvSpPr>
        <p:spPr bwMode="auto">
          <a:xfrm>
            <a:off x="0" y="3205163"/>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2" name="Group 11"/>
          <p:cNvGrpSpPr>
            <a:grpSpLocks/>
          </p:cNvGrpSpPr>
          <p:nvPr/>
        </p:nvGrpSpPr>
        <p:grpSpPr bwMode="auto">
          <a:xfrm>
            <a:off x="577199" y="2233827"/>
            <a:ext cx="7691438" cy="3824289"/>
            <a:chOff x="915" y="1702"/>
            <a:chExt cx="4845" cy="2409"/>
          </a:xfrm>
        </p:grpSpPr>
        <p:sp>
          <p:nvSpPr>
            <p:cNvPr id="888844" name="Line 12"/>
            <p:cNvSpPr>
              <a:spLocks noChangeShapeType="1"/>
            </p:cNvSpPr>
            <p:nvPr/>
          </p:nvSpPr>
          <p:spPr bwMode="auto">
            <a:xfrm flipV="1">
              <a:off x="1551" y="1745"/>
              <a:ext cx="0" cy="2121"/>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45" name="Line 13"/>
            <p:cNvSpPr>
              <a:spLocks noChangeShapeType="1"/>
            </p:cNvSpPr>
            <p:nvPr/>
          </p:nvSpPr>
          <p:spPr bwMode="auto">
            <a:xfrm>
              <a:off x="1474" y="3794"/>
              <a:ext cx="2813" cy="0"/>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46" name="Line 14"/>
            <p:cNvSpPr>
              <a:spLocks noChangeShapeType="1"/>
            </p:cNvSpPr>
            <p:nvPr/>
          </p:nvSpPr>
          <p:spPr bwMode="auto">
            <a:xfrm>
              <a:off x="1474" y="2257"/>
              <a:ext cx="1141" cy="0"/>
            </a:xfrm>
            <a:prstGeom prst="line">
              <a:avLst/>
            </a:prstGeom>
            <a:noFill/>
            <a:ln w="38100">
              <a:solidFill>
                <a:schemeClr val="tx1"/>
              </a:solidFill>
              <a:prstDash val="dash"/>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47" name="Freeform 15"/>
            <p:cNvSpPr>
              <a:spLocks/>
            </p:cNvSpPr>
            <p:nvPr/>
          </p:nvSpPr>
          <p:spPr bwMode="auto">
            <a:xfrm>
              <a:off x="2063" y="1809"/>
              <a:ext cx="2129" cy="1756"/>
            </a:xfrm>
            <a:custGeom>
              <a:avLst/>
              <a:gdLst/>
              <a:ahLst/>
              <a:cxnLst>
                <a:cxn ang="0">
                  <a:pos x="0" y="0"/>
                </a:cxn>
                <a:cxn ang="0">
                  <a:pos x="1080" y="2160"/>
                </a:cxn>
                <a:cxn ang="0">
                  <a:pos x="3360" y="2880"/>
                </a:cxn>
              </a:cxnLst>
              <a:rect l="0" t="0" r="r" b="b"/>
              <a:pathLst>
                <a:path w="3360" h="2880">
                  <a:moveTo>
                    <a:pt x="0" y="0"/>
                  </a:moveTo>
                  <a:cubicBezTo>
                    <a:pt x="260" y="840"/>
                    <a:pt x="520" y="1680"/>
                    <a:pt x="1080" y="2160"/>
                  </a:cubicBezTo>
                  <a:cubicBezTo>
                    <a:pt x="1640" y="2640"/>
                    <a:pt x="2500" y="2760"/>
                    <a:pt x="3360" y="2880"/>
                  </a:cubicBezTo>
                </a:path>
              </a:pathLst>
            </a:custGeom>
            <a:noFill/>
            <a:ln w="38100" cap="flat" cmpd="sng">
              <a:solidFill>
                <a:schemeClr val="tx1"/>
              </a:solidFill>
              <a:prstDash val="dash"/>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48" name="Text Box 16"/>
            <p:cNvSpPr txBox="1">
              <a:spLocks noChangeArrowheads="1"/>
            </p:cNvSpPr>
            <p:nvPr/>
          </p:nvSpPr>
          <p:spPr bwMode="auto">
            <a:xfrm>
              <a:off x="1040" y="2110"/>
              <a:ext cx="491" cy="440"/>
            </a:xfrm>
            <a:prstGeom prst="rect">
              <a:avLst/>
            </a:prstGeom>
            <a:noFill/>
            <a:ln w="38100">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Univers" charset="0"/>
                  <a:ea typeface="+mn-ea"/>
                  <a:cs typeface="+mn-cs"/>
                </a:rPr>
                <a:t>Af</a:t>
              </a:r>
              <a:r>
                <a:rPr kumimoji="0" lang="en-GB" sz="1800" b="0" i="0" u="none" strike="noStrike" kern="1200" cap="none" spc="0" normalizeH="0" baseline="-25000" noProof="0">
                  <a:ln>
                    <a:noFill/>
                  </a:ln>
                  <a:solidFill>
                    <a:prstClr val="black"/>
                  </a:solidFill>
                  <a:effectLst/>
                  <a:uLnTx/>
                  <a:uFillTx/>
                  <a:latin typeface="Univers" charset="0"/>
                  <a:ea typeface="+mn-ea"/>
                  <a:cs typeface="+mn-cs"/>
                </a:rPr>
                <a:t>y</a:t>
              </a:r>
              <a:endParaRPr kumimoji="0" lang="en-GB" sz="1800" b="0" i="0" u="none" strike="noStrike" kern="1200" cap="none" spc="0" normalizeH="0" baseline="-25000" noProof="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Univers" charset="0"/>
                <a:ea typeface="+mn-ea"/>
                <a:cs typeface="+mn-cs"/>
              </a:endParaRPr>
            </a:p>
          </p:txBody>
        </p:sp>
        <p:sp>
          <p:nvSpPr>
            <p:cNvPr id="888849" name="Text Box 17"/>
            <p:cNvSpPr txBox="1">
              <a:spLocks noChangeArrowheads="1"/>
            </p:cNvSpPr>
            <p:nvPr/>
          </p:nvSpPr>
          <p:spPr bwMode="auto">
            <a:xfrm>
              <a:off x="3665" y="3819"/>
              <a:ext cx="1021" cy="292"/>
            </a:xfrm>
            <a:prstGeom prst="rect">
              <a:avLst/>
            </a:prstGeom>
            <a:noFill/>
            <a:ln w="38100">
              <a:noFill/>
              <a:miter lim="800000"/>
              <a:headEnd/>
              <a:tailEnd/>
            </a:ln>
          </p:spPr>
          <p:txBody>
            <a:bodyP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Univers" charset="0"/>
                  <a:ea typeface="+mn-ea"/>
                  <a:cs typeface="+mn-cs"/>
                </a:rPr>
                <a:t>Esbeltez</a:t>
              </a:r>
              <a:endParaRPr kumimoji="0" lang="es-ES" sz="1800" b="0" i="0" u="none" strike="noStrike" kern="1200" cap="none" spc="0" normalizeH="0" baseline="-2500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Univers" charset="0"/>
                <a:ea typeface="+mn-ea"/>
                <a:cs typeface="+mn-cs"/>
              </a:endParaRPr>
            </a:p>
          </p:txBody>
        </p:sp>
        <p:sp>
          <p:nvSpPr>
            <p:cNvPr id="888850" name="Line 18"/>
            <p:cNvSpPr>
              <a:spLocks noChangeShapeType="1"/>
            </p:cNvSpPr>
            <p:nvPr/>
          </p:nvSpPr>
          <p:spPr bwMode="auto">
            <a:xfrm flipH="1">
              <a:off x="2434" y="1955"/>
              <a:ext cx="304" cy="293"/>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51" name="Line 19"/>
            <p:cNvSpPr>
              <a:spLocks noChangeShapeType="1"/>
            </p:cNvSpPr>
            <p:nvPr/>
          </p:nvSpPr>
          <p:spPr bwMode="auto">
            <a:xfrm flipH="1">
              <a:off x="2728" y="2777"/>
              <a:ext cx="191" cy="276"/>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52" name="Text Box 20"/>
            <p:cNvSpPr txBox="1">
              <a:spLocks noChangeArrowheads="1"/>
            </p:cNvSpPr>
            <p:nvPr/>
          </p:nvSpPr>
          <p:spPr bwMode="auto">
            <a:xfrm>
              <a:off x="2734" y="1745"/>
              <a:ext cx="1368" cy="365"/>
            </a:xfrm>
            <a:prstGeom prst="rect">
              <a:avLst/>
            </a:prstGeom>
            <a:noFill/>
            <a:ln w="38100">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Univers" charset="0"/>
                  <a:ea typeface="+mn-ea"/>
                  <a:cs typeface="+mn-cs"/>
                </a:rPr>
                <a:t>Plastificación de la sección </a:t>
              </a:r>
              <a:r>
                <a:rPr kumimoji="0" lang="es-ES" sz="1800" b="1" i="0" u="none" strike="noStrike" kern="1200" cap="none" spc="0" normalizeH="0" baseline="0" noProof="0" dirty="0" err="1">
                  <a:ln>
                    <a:noFill/>
                  </a:ln>
                  <a:solidFill>
                    <a:prstClr val="black"/>
                  </a:solidFill>
                  <a:effectLst/>
                  <a:uLnTx/>
                  <a:uFillTx/>
                  <a:latin typeface="Univers" charset="0"/>
                  <a:ea typeface="+mn-ea"/>
                  <a:cs typeface="+mn-cs"/>
                </a:rPr>
                <a:t>N</a:t>
              </a:r>
              <a:r>
                <a:rPr kumimoji="0" lang="es-ES" sz="1800" b="1" i="0" u="none" strike="noStrike" kern="1200" cap="none" spc="0" normalizeH="0" baseline="-25000" noProof="0" dirty="0" err="1">
                  <a:ln>
                    <a:noFill/>
                  </a:ln>
                  <a:solidFill>
                    <a:prstClr val="black"/>
                  </a:solidFill>
                  <a:effectLst/>
                  <a:uLnTx/>
                  <a:uFillTx/>
                  <a:latin typeface="Univers" charset="0"/>
                  <a:ea typeface="+mn-ea"/>
                  <a:cs typeface="+mn-cs"/>
                </a:rPr>
                <a:t>pl</a:t>
              </a:r>
              <a:endParaRPr kumimoji="0" lang="es-ES" sz="1800" b="1" i="0" u="none" strike="noStrike" kern="1200" cap="none" spc="0" normalizeH="0" baseline="-2500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Univers" charset="0"/>
                <a:ea typeface="+mn-ea"/>
                <a:cs typeface="+mn-cs"/>
              </a:endParaRPr>
            </a:p>
          </p:txBody>
        </p:sp>
        <p:sp>
          <p:nvSpPr>
            <p:cNvPr id="888853" name="Text Box 21"/>
            <p:cNvSpPr txBox="1">
              <a:spLocks noChangeArrowheads="1"/>
            </p:cNvSpPr>
            <p:nvPr/>
          </p:nvSpPr>
          <p:spPr bwMode="auto">
            <a:xfrm>
              <a:off x="2940" y="2613"/>
              <a:ext cx="1399" cy="367"/>
            </a:xfrm>
            <a:prstGeom prst="rect">
              <a:avLst/>
            </a:prstGeom>
            <a:noFill/>
            <a:ln w="38100">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Univers" charset="0"/>
                  <a:ea typeface="+mn-ea"/>
                  <a:cs typeface="+mn-cs"/>
                </a:rPr>
                <a:t>Pandeo de Euler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Univers" charset="0"/>
                  <a:ea typeface="+mn-ea"/>
                  <a:cs typeface="+mn-cs"/>
                </a:rPr>
                <a:t>(carga crítica) </a:t>
              </a:r>
              <a:r>
                <a:rPr kumimoji="0" lang="es-ES" sz="1800" b="1" i="0" u="none" strike="noStrike" kern="1200" cap="none" spc="0" normalizeH="0" baseline="0" noProof="0" dirty="0" err="1">
                  <a:ln>
                    <a:noFill/>
                  </a:ln>
                  <a:solidFill>
                    <a:prstClr val="black"/>
                  </a:solidFill>
                  <a:effectLst/>
                  <a:uLnTx/>
                  <a:uFillTx/>
                  <a:latin typeface="Univers" charset="0"/>
                  <a:ea typeface="+mn-ea"/>
                  <a:cs typeface="+mn-cs"/>
                </a:rPr>
                <a:t>N</a:t>
              </a:r>
              <a:r>
                <a:rPr kumimoji="0" lang="es-ES" sz="1800" b="1" i="0" u="none" strike="noStrike" kern="1200" cap="none" spc="0" normalizeH="0" baseline="-25000" noProof="0" dirty="0" err="1">
                  <a:ln>
                    <a:noFill/>
                  </a:ln>
                  <a:solidFill>
                    <a:prstClr val="black"/>
                  </a:solidFill>
                  <a:effectLst/>
                  <a:uLnTx/>
                  <a:uFillTx/>
                  <a:latin typeface="Univers" charset="0"/>
                  <a:ea typeface="+mn-ea"/>
                  <a:cs typeface="+mn-cs"/>
                </a:rPr>
                <a:t>cr</a:t>
              </a:r>
              <a:endParaRPr kumimoji="0" lang="es-ES" sz="1800" b="1" i="0" u="none" strike="noStrike" kern="1200" cap="none" spc="0" normalizeH="0" baseline="-2500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Univers" charset="0"/>
                <a:ea typeface="+mn-ea"/>
                <a:cs typeface="+mn-cs"/>
              </a:endParaRPr>
            </a:p>
          </p:txBody>
        </p:sp>
        <p:sp>
          <p:nvSpPr>
            <p:cNvPr id="888854" name="Oval 22"/>
            <p:cNvSpPr>
              <a:spLocks noChangeArrowheads="1"/>
            </p:cNvSpPr>
            <p:nvPr/>
          </p:nvSpPr>
          <p:spPr bwMode="auto">
            <a:xfrm>
              <a:off x="4819" y="2029"/>
              <a:ext cx="75" cy="72"/>
            </a:xfrm>
            <a:prstGeom prst="ellipse">
              <a:avLst/>
            </a:prstGeom>
            <a:noFill/>
            <a:ln w="38100">
              <a:solidFill>
                <a:schemeClr val="tx1"/>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55" name="Oval 23"/>
            <p:cNvSpPr>
              <a:spLocks noChangeArrowheads="1"/>
            </p:cNvSpPr>
            <p:nvPr/>
          </p:nvSpPr>
          <p:spPr bwMode="auto">
            <a:xfrm>
              <a:off x="4819" y="2980"/>
              <a:ext cx="75" cy="73"/>
            </a:xfrm>
            <a:prstGeom prst="ellipse">
              <a:avLst/>
            </a:prstGeom>
            <a:noFill/>
            <a:ln w="38100">
              <a:solidFill>
                <a:schemeClr val="tx1"/>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56" name="Line 24"/>
            <p:cNvSpPr>
              <a:spLocks noChangeShapeType="1"/>
            </p:cNvSpPr>
            <p:nvPr/>
          </p:nvSpPr>
          <p:spPr bwMode="auto">
            <a:xfrm>
              <a:off x="4856" y="2101"/>
              <a:ext cx="0" cy="879"/>
            </a:xfrm>
            <a:prstGeom prst="line">
              <a:avLst/>
            </a:prstGeom>
            <a:noFill/>
            <a:ln w="38100">
              <a:solidFill>
                <a:schemeClr val="tx1"/>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57" name="Line 25"/>
            <p:cNvSpPr>
              <a:spLocks noChangeShapeType="1"/>
            </p:cNvSpPr>
            <p:nvPr/>
          </p:nvSpPr>
          <p:spPr bwMode="auto">
            <a:xfrm>
              <a:off x="4856" y="1736"/>
              <a:ext cx="0" cy="293"/>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58" name="Line 26"/>
            <p:cNvSpPr>
              <a:spLocks noChangeShapeType="1"/>
            </p:cNvSpPr>
            <p:nvPr/>
          </p:nvSpPr>
          <p:spPr bwMode="auto">
            <a:xfrm flipV="1">
              <a:off x="4856" y="3053"/>
              <a:ext cx="0" cy="293"/>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59" name="Text Box 27"/>
            <p:cNvSpPr txBox="1">
              <a:spLocks noChangeArrowheads="1"/>
            </p:cNvSpPr>
            <p:nvPr/>
          </p:nvSpPr>
          <p:spPr bwMode="auto">
            <a:xfrm>
              <a:off x="4866" y="1708"/>
              <a:ext cx="478" cy="366"/>
            </a:xfrm>
            <a:prstGeom prst="rect">
              <a:avLst/>
            </a:prstGeom>
            <a:noFill/>
            <a:ln w="38100">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Univers" charset="0"/>
                  <a:ea typeface="+mn-ea"/>
                  <a:cs typeface="+mn-cs"/>
                </a:rPr>
                <a:t>N</a:t>
              </a:r>
              <a:r>
                <a:rPr kumimoji="0" lang="en-GB" sz="1800" b="0" i="0" u="none" strike="noStrike" kern="1200" cap="none" spc="0" normalizeH="0" baseline="-25000" noProof="0">
                  <a:ln>
                    <a:noFill/>
                  </a:ln>
                  <a:solidFill>
                    <a:prstClr val="black"/>
                  </a:solidFill>
                  <a:effectLst/>
                  <a:uLnTx/>
                  <a:uFillTx/>
                  <a:latin typeface="Univers" charset="0"/>
                  <a:ea typeface="+mn-ea"/>
                  <a:cs typeface="+mn-cs"/>
                </a:rPr>
                <a:t>Ed</a:t>
              </a:r>
              <a:endParaRPr kumimoji="0" lang="en-GB" sz="1800" b="0" i="0" u="none" strike="noStrike" kern="1200" cap="none" spc="0" normalizeH="0" baseline="-25000" noProof="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Univers" charset="0"/>
                <a:ea typeface="+mn-ea"/>
                <a:cs typeface="+mn-cs"/>
              </a:endParaRPr>
            </a:p>
          </p:txBody>
        </p:sp>
        <p:sp>
          <p:nvSpPr>
            <p:cNvPr id="888860" name="Text Box 28"/>
            <p:cNvSpPr txBox="1">
              <a:spLocks noChangeArrowheads="1"/>
            </p:cNvSpPr>
            <p:nvPr/>
          </p:nvSpPr>
          <p:spPr bwMode="auto">
            <a:xfrm>
              <a:off x="4866" y="3126"/>
              <a:ext cx="459" cy="366"/>
            </a:xfrm>
            <a:prstGeom prst="rect">
              <a:avLst/>
            </a:prstGeom>
            <a:noFill/>
            <a:ln w="38100">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Univers" charset="0"/>
                  <a:ea typeface="+mn-ea"/>
                  <a:cs typeface="+mn-cs"/>
                </a:rPr>
                <a:t>N</a:t>
              </a:r>
              <a:r>
                <a:rPr kumimoji="0" lang="en-GB" sz="1800" b="0" i="0" u="none" strike="noStrike" kern="1200" cap="none" spc="0" normalizeH="0" baseline="-25000" noProof="0">
                  <a:ln>
                    <a:noFill/>
                  </a:ln>
                  <a:solidFill>
                    <a:prstClr val="black"/>
                  </a:solidFill>
                  <a:effectLst/>
                  <a:uLnTx/>
                  <a:uFillTx/>
                  <a:latin typeface="Univers" charset="0"/>
                  <a:ea typeface="+mn-ea"/>
                  <a:cs typeface="+mn-cs"/>
                </a:rPr>
                <a:t>Ed</a:t>
              </a:r>
              <a:endParaRPr kumimoji="0" lang="en-GB" sz="1800" b="0" i="0" u="none" strike="noStrike" kern="1200" cap="none" spc="0" normalizeH="0" baseline="-25000" noProof="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Univers" charset="0"/>
                <a:ea typeface="+mn-ea"/>
                <a:cs typeface="+mn-cs"/>
              </a:endParaRPr>
            </a:p>
          </p:txBody>
        </p:sp>
        <p:sp>
          <p:nvSpPr>
            <p:cNvPr id="888861" name="Line 29"/>
            <p:cNvSpPr>
              <a:spLocks noChangeShapeType="1"/>
            </p:cNvSpPr>
            <p:nvPr/>
          </p:nvSpPr>
          <p:spPr bwMode="auto">
            <a:xfrm>
              <a:off x="5274" y="2065"/>
              <a:ext cx="152" cy="0"/>
            </a:xfrm>
            <a:prstGeom prst="line">
              <a:avLst/>
            </a:prstGeom>
            <a:noFill/>
            <a:ln w="38100">
              <a:solidFill>
                <a:schemeClr val="tx1"/>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62" name="Line 30"/>
            <p:cNvSpPr>
              <a:spLocks noChangeShapeType="1"/>
            </p:cNvSpPr>
            <p:nvPr/>
          </p:nvSpPr>
          <p:spPr bwMode="auto">
            <a:xfrm flipV="1">
              <a:off x="5274" y="3007"/>
              <a:ext cx="152" cy="0"/>
            </a:xfrm>
            <a:prstGeom prst="line">
              <a:avLst/>
            </a:prstGeom>
            <a:noFill/>
            <a:ln w="38100">
              <a:solidFill>
                <a:schemeClr val="tx1"/>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63" name="Line 31"/>
            <p:cNvSpPr>
              <a:spLocks noChangeShapeType="1"/>
            </p:cNvSpPr>
            <p:nvPr/>
          </p:nvSpPr>
          <p:spPr bwMode="auto">
            <a:xfrm>
              <a:off x="5351" y="2055"/>
              <a:ext cx="0" cy="952"/>
            </a:xfrm>
            <a:prstGeom prst="line">
              <a:avLst/>
            </a:prstGeom>
            <a:noFill/>
            <a:ln w="38100">
              <a:solidFill>
                <a:schemeClr val="tx1"/>
              </a:solidFill>
              <a:round/>
              <a:headEnd type="triangle" w="med" len="me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64" name="Text Box 32"/>
            <p:cNvSpPr txBox="1">
              <a:spLocks noChangeArrowheads="1"/>
            </p:cNvSpPr>
            <p:nvPr/>
          </p:nvSpPr>
          <p:spPr bwMode="auto">
            <a:xfrm>
              <a:off x="5360" y="2412"/>
              <a:ext cx="400" cy="365"/>
            </a:xfrm>
            <a:prstGeom prst="rect">
              <a:avLst/>
            </a:prstGeom>
            <a:noFill/>
            <a:ln w="38100">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Univers" charset="0"/>
                  <a:ea typeface="+mn-ea"/>
                  <a:cs typeface="+mn-cs"/>
                </a:rPr>
                <a:t>L</a:t>
              </a:r>
              <a:r>
                <a:rPr kumimoji="0" lang="en-GB" sz="1800" b="0" i="0" u="none" strike="noStrike" kern="1200" cap="none" spc="0" normalizeH="0" baseline="-25000" noProof="0">
                  <a:ln>
                    <a:noFill/>
                  </a:ln>
                  <a:solidFill>
                    <a:prstClr val="black"/>
                  </a:solidFill>
                  <a:effectLst/>
                  <a:uLnTx/>
                  <a:uFillTx/>
                  <a:latin typeface="Univers" charset="0"/>
                  <a:ea typeface="+mn-ea"/>
                  <a:cs typeface="+mn-cs"/>
                </a:rPr>
                <a:t>cr</a:t>
              </a:r>
              <a:endParaRPr kumimoji="0" lang="en-GB" sz="1800" b="0" i="0" u="none" strike="noStrike" kern="1200" cap="none" spc="0" normalizeH="0" baseline="-25000" noProof="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Univers" charset="0"/>
                <a:ea typeface="+mn-ea"/>
                <a:cs typeface="+mn-cs"/>
              </a:endParaRPr>
            </a:p>
          </p:txBody>
        </p:sp>
        <p:sp>
          <p:nvSpPr>
            <p:cNvPr id="888865" name="Text Box 33"/>
            <p:cNvSpPr txBox="1">
              <a:spLocks noChangeArrowheads="1"/>
            </p:cNvSpPr>
            <p:nvPr/>
          </p:nvSpPr>
          <p:spPr bwMode="auto">
            <a:xfrm>
              <a:off x="915" y="1702"/>
              <a:ext cx="576" cy="440"/>
            </a:xfrm>
            <a:prstGeom prst="rect">
              <a:avLst/>
            </a:prstGeom>
            <a:noFill/>
            <a:ln w="38100">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Univers" charset="0"/>
                  <a:ea typeface="+mn-ea"/>
                  <a:cs typeface="+mn-cs"/>
                </a:rPr>
                <a:t>Carga</a:t>
              </a:r>
              <a:endParaRPr kumimoji="0" lang="es-ES" sz="1800" b="0" i="0" u="none" strike="noStrike" kern="1200" cap="none" spc="0" normalizeH="0" baseline="-2500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Univers" charset="0"/>
                <a:ea typeface="+mn-ea"/>
                <a:cs typeface="+mn-cs"/>
              </a:endParaRPr>
            </a:p>
          </p:txBody>
        </p:sp>
      </p:grpSp>
      <p:sp>
        <p:nvSpPr>
          <p:cNvPr id="888866" name="Line 34"/>
          <p:cNvSpPr>
            <a:spLocks noChangeShapeType="1"/>
          </p:cNvSpPr>
          <p:nvPr/>
        </p:nvSpPr>
        <p:spPr bwMode="auto">
          <a:xfrm flipH="1" flipV="1">
            <a:off x="2642535" y="3113302"/>
            <a:ext cx="0" cy="2447758"/>
          </a:xfrm>
          <a:prstGeom prst="line">
            <a:avLst/>
          </a:prstGeom>
          <a:noFill/>
          <a:ln w="57150">
            <a:solidFill>
              <a:srgbClr val="FF9900"/>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88867" name="Text Box 35"/>
          <p:cNvSpPr txBox="1">
            <a:spLocks noChangeArrowheads="1"/>
          </p:cNvSpPr>
          <p:nvPr/>
        </p:nvSpPr>
        <p:spPr bwMode="auto">
          <a:xfrm>
            <a:off x="1198092" y="5715215"/>
            <a:ext cx="1834970" cy="369332"/>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s-ES" sz="1800" b="1" i="0" u="none" strike="noStrike" kern="1200" cap="none" spc="0" normalizeH="0" baseline="0" noProof="0" dirty="0">
                <a:ln>
                  <a:noFill/>
                </a:ln>
                <a:solidFill>
                  <a:srgbClr val="FE9914"/>
                </a:solidFill>
                <a:effectLst/>
                <a:uLnTx/>
                <a:uFillTx/>
                <a:latin typeface="Univers" charset="0"/>
                <a:ea typeface="+mn-ea"/>
                <a:cs typeface="+mn-cs"/>
              </a:rPr>
              <a:t>Plastificación</a:t>
            </a:r>
            <a:endParaRPr kumimoji="0" lang="es-ES" sz="1800" b="1" i="0" u="none" strike="noStrike" kern="1200" cap="none" spc="0" normalizeH="0" baseline="0" noProof="0" dirty="0">
              <a:ln>
                <a:noFill/>
              </a:ln>
              <a:solidFill>
                <a:prstClr val="black"/>
              </a:solidFill>
              <a:effectLst/>
              <a:uLnTx/>
              <a:uFillTx/>
              <a:latin typeface="Univers" charset="0"/>
              <a:ea typeface="+mn-ea"/>
              <a:cs typeface="+mn-cs"/>
            </a:endParaRPr>
          </a:p>
        </p:txBody>
      </p:sp>
      <p:sp>
        <p:nvSpPr>
          <p:cNvPr id="888868" name="Text Box 36"/>
          <p:cNvSpPr txBox="1">
            <a:spLocks noChangeArrowheads="1"/>
          </p:cNvSpPr>
          <p:nvPr/>
        </p:nvSpPr>
        <p:spPr bwMode="auto">
          <a:xfrm>
            <a:off x="3282299" y="5707479"/>
            <a:ext cx="1447800" cy="366713"/>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800" b="1" i="0" u="none" strike="noStrike" kern="1200" cap="none" spc="0" normalizeH="0" baseline="0" noProof="0" dirty="0">
                <a:ln>
                  <a:noFill/>
                </a:ln>
                <a:solidFill>
                  <a:srgbClr val="FE9914"/>
                </a:solidFill>
                <a:effectLst/>
                <a:uLnTx/>
                <a:uFillTx/>
                <a:latin typeface="Univers" charset="0"/>
                <a:ea typeface="+mn-ea"/>
                <a:cs typeface="+mn-cs"/>
              </a:rPr>
              <a:t>Pandeo</a:t>
            </a:r>
            <a:endParaRPr kumimoji="0" lang="es-ES" sz="1800" b="1" i="0" u="none" strike="noStrike" kern="1200" cap="none" spc="0" normalizeH="0" baseline="0" noProof="0" dirty="0">
              <a:ln>
                <a:noFill/>
              </a:ln>
              <a:solidFill>
                <a:prstClr val="black"/>
              </a:solidFill>
              <a:effectLst/>
              <a:uLnTx/>
              <a:uFillTx/>
              <a:latin typeface="Univers" charset="0"/>
              <a:ea typeface="+mn-ea"/>
              <a:cs typeface="+mn-cs"/>
            </a:endParaRPr>
          </a:p>
        </p:txBody>
      </p:sp>
    </p:spTree>
    <p:extLst>
      <p:ext uri="{BB962C8B-B14F-4D97-AF65-F5344CB8AC3E}">
        <p14:creationId xmlns:p14="http://schemas.microsoft.com/office/powerpoint/2010/main" val="258562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8835"/>
                                        </p:tgtEl>
                                        <p:attrNameLst>
                                          <p:attrName>style.visibility</p:attrName>
                                        </p:attrNameLst>
                                      </p:cBhvr>
                                      <p:to>
                                        <p:strVal val="visible"/>
                                      </p:to>
                                    </p:set>
                                    <p:animEffect transition="in" filter="wipe(down)">
                                      <p:cBhvr>
                                        <p:cTn id="7" dur="2000"/>
                                        <p:tgtEl>
                                          <p:spTgt spid="8888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88834"/>
                                        </p:tgtEl>
                                        <p:attrNameLst>
                                          <p:attrName>style.visibility</p:attrName>
                                        </p:attrNameLst>
                                      </p:cBhvr>
                                      <p:to>
                                        <p:strVal val="visible"/>
                                      </p:to>
                                    </p:set>
                                    <p:animEffect transition="in" filter="wipe(down)">
                                      <p:cBhvr>
                                        <p:cTn id="12" dur="2000"/>
                                        <p:tgtEl>
                                          <p:spTgt spid="8888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88866"/>
                                        </p:tgtEl>
                                        <p:attrNameLst>
                                          <p:attrName>style.visibility</p:attrName>
                                        </p:attrNameLst>
                                      </p:cBhvr>
                                      <p:to>
                                        <p:strVal val="visible"/>
                                      </p:to>
                                    </p:set>
                                    <p:animEffect transition="in" filter="wipe(down)">
                                      <p:cBhvr>
                                        <p:cTn id="17" dur="2000"/>
                                        <p:tgtEl>
                                          <p:spTgt spid="888866"/>
                                        </p:tgtEl>
                                      </p:cBhvr>
                                    </p:animEffect>
                                  </p:childTnLst>
                                </p:cTn>
                              </p:par>
                            </p:childTnLst>
                          </p:cTn>
                        </p:par>
                        <p:par>
                          <p:cTn id="18" fill="hold">
                            <p:stCondLst>
                              <p:cond delay="2000"/>
                            </p:stCondLst>
                            <p:childTnLst>
                              <p:par>
                                <p:cTn id="19" presetID="9" presetClass="entr" presetSubtype="0" fill="hold" grpId="0" nodeType="afterEffect">
                                  <p:stCondLst>
                                    <p:cond delay="0"/>
                                  </p:stCondLst>
                                  <p:childTnLst>
                                    <p:set>
                                      <p:cBhvr>
                                        <p:cTn id="20" dur="1" fill="hold">
                                          <p:stCondLst>
                                            <p:cond delay="0"/>
                                          </p:stCondLst>
                                        </p:cTn>
                                        <p:tgtEl>
                                          <p:spTgt spid="888867"/>
                                        </p:tgtEl>
                                        <p:attrNameLst>
                                          <p:attrName>style.visibility</p:attrName>
                                        </p:attrNameLst>
                                      </p:cBhvr>
                                      <p:to>
                                        <p:strVal val="visible"/>
                                      </p:to>
                                    </p:set>
                                    <p:animEffect transition="in" filter="dissolve">
                                      <p:cBhvr>
                                        <p:cTn id="21" dur="500"/>
                                        <p:tgtEl>
                                          <p:spTgt spid="888867"/>
                                        </p:tgtEl>
                                      </p:cBhvr>
                                    </p:animEffect>
                                  </p:childTnLst>
                                </p:cTn>
                              </p:par>
                            </p:childTnLst>
                          </p:cTn>
                        </p:par>
                        <p:par>
                          <p:cTn id="22" fill="hold">
                            <p:stCondLst>
                              <p:cond delay="2500"/>
                            </p:stCondLst>
                            <p:childTnLst>
                              <p:par>
                                <p:cTn id="23" presetID="9" presetClass="entr" presetSubtype="0" fill="hold" grpId="0" nodeType="afterEffect">
                                  <p:stCondLst>
                                    <p:cond delay="0"/>
                                  </p:stCondLst>
                                  <p:childTnLst>
                                    <p:set>
                                      <p:cBhvr>
                                        <p:cTn id="24" dur="1" fill="hold">
                                          <p:stCondLst>
                                            <p:cond delay="0"/>
                                          </p:stCondLst>
                                        </p:cTn>
                                        <p:tgtEl>
                                          <p:spTgt spid="888868"/>
                                        </p:tgtEl>
                                        <p:attrNameLst>
                                          <p:attrName>style.visibility</p:attrName>
                                        </p:attrNameLst>
                                      </p:cBhvr>
                                      <p:to>
                                        <p:strVal val="visible"/>
                                      </p:to>
                                    </p:set>
                                    <p:animEffect transition="in" filter="dissolve">
                                      <p:cBhvr>
                                        <p:cTn id="25" dur="500"/>
                                        <p:tgtEl>
                                          <p:spTgt spid="888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4" grpId="0" animBg="1"/>
      <p:bldP spid="888835" grpId="0" animBg="1"/>
      <p:bldP spid="888867" grpId="0"/>
      <p:bldP spid="88886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2"/>
          <p:cNvSpPr>
            <a:spLocks noChangeArrowheads="1"/>
          </p:cNvSpPr>
          <p:nvPr/>
        </p:nvSpPr>
        <p:spPr bwMode="auto">
          <a:xfrm>
            <a:off x="296835" y="1137402"/>
            <a:ext cx="8847165" cy="638175"/>
          </a:xfrm>
          <a:prstGeom prst="rect">
            <a:avLst/>
          </a:prstGeom>
          <a:noFill/>
          <a:ln w="9525">
            <a:noFill/>
            <a:miter lim="800000"/>
            <a:headEnd/>
            <a:tailEnd/>
          </a:ln>
        </p:spPr>
        <p:txBody>
          <a:bodyPr lIns="92075" tIns="46038" rIns="92075" bIns="46038">
            <a:prstTxWarp prst="textNoShape">
              <a:avLst/>
            </a:prstTxWarp>
          </a:body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s-ES" sz="2800" b="0" i="0" u="none" strike="noStrike" kern="1200" cap="none" spc="0" normalizeH="0" baseline="0" noProof="0" dirty="0">
                <a:ln>
                  <a:noFill/>
                </a:ln>
                <a:solidFill>
                  <a:srgbClr val="F79646"/>
                </a:solidFill>
                <a:effectLst/>
                <a:uLnTx/>
                <a:uFillTx/>
                <a:latin typeface="Calibri"/>
                <a:ea typeface="+mn-ea"/>
                <a:cs typeface="+mn-cs"/>
              </a:rPr>
              <a:t>Resistencia de cálculo a pandeo por compresión </a:t>
            </a:r>
            <a:r>
              <a:rPr kumimoji="0" lang="es-ES" sz="2800" b="0" i="0" u="none" strike="noStrike" kern="1200" cap="none" spc="0" normalizeH="0" baseline="0" noProof="0" dirty="0" err="1">
                <a:ln>
                  <a:noFill/>
                </a:ln>
                <a:solidFill>
                  <a:srgbClr val="F79646"/>
                </a:solidFill>
                <a:effectLst/>
                <a:uLnTx/>
                <a:uFillTx/>
                <a:latin typeface="Calibri"/>
                <a:ea typeface="+mn-ea"/>
                <a:cs typeface="Calibri"/>
              </a:rPr>
              <a:t>N</a:t>
            </a:r>
            <a:r>
              <a:rPr kumimoji="0" lang="es-ES" sz="2800" b="0" i="0" u="none" strike="noStrike" kern="1200" cap="none" spc="0" normalizeH="0" baseline="-25000" noProof="0" dirty="0" err="1">
                <a:ln>
                  <a:noFill/>
                </a:ln>
                <a:solidFill>
                  <a:srgbClr val="F79646"/>
                </a:solidFill>
                <a:effectLst/>
                <a:uLnTx/>
                <a:uFillTx/>
                <a:latin typeface="Calibri"/>
                <a:ea typeface="+mn-ea"/>
                <a:cs typeface="Calibri"/>
              </a:rPr>
              <a:t>b,Rd</a:t>
            </a:r>
            <a:r>
              <a:rPr kumimoji="0" lang="es-ES" sz="2800" b="0" i="0" u="none" strike="noStrike" kern="1200" cap="none" spc="0" normalizeH="0" baseline="0" noProof="0" dirty="0">
                <a:ln>
                  <a:noFill/>
                </a:ln>
                <a:solidFill>
                  <a:srgbClr val="F79646"/>
                </a:solidFill>
                <a:effectLst/>
                <a:uLnTx/>
                <a:uFillTx/>
                <a:latin typeface="Calibri"/>
                <a:ea typeface="+mn-ea"/>
                <a:cs typeface="Calibri"/>
              </a:rPr>
              <a:t>:</a:t>
            </a:r>
          </a:p>
        </p:txBody>
      </p:sp>
      <p:sp>
        <p:nvSpPr>
          <p:cNvPr id="572419" name="Rectangle 3"/>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70658" name="Object 2"/>
          <p:cNvGraphicFramePr>
            <a:graphicFrameLocks noChangeAspect="1"/>
          </p:cNvGraphicFramePr>
          <p:nvPr/>
        </p:nvGraphicFramePr>
        <p:xfrm>
          <a:off x="863600" y="2161706"/>
          <a:ext cx="2381250" cy="1270000"/>
        </p:xfrm>
        <a:graphic>
          <a:graphicData uri="http://schemas.openxmlformats.org/presentationml/2006/ole">
            <mc:AlternateContent xmlns:mc="http://schemas.openxmlformats.org/markup-compatibility/2006">
              <mc:Choice xmlns:v="urn:schemas-microsoft-com:vml" Requires="v">
                <p:oleObj spid="_x0000_s2050" name="Equation" r:id="rId4" imgW="952500" imgH="508000" progId="Equation.DSMT4">
                  <p:embed/>
                </p:oleObj>
              </mc:Choice>
              <mc:Fallback>
                <p:oleObj name="Equation" r:id="rId4" imgW="952500" imgH="508000" progId="Equation.DSMT4">
                  <p:embed/>
                  <p:pic>
                    <p:nvPicPr>
                      <p:cNvPr id="706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0" y="2161706"/>
                        <a:ext cx="2381250" cy="127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0659" name="Object 3"/>
          <p:cNvGraphicFramePr>
            <a:graphicFrameLocks noChangeAspect="1"/>
          </p:cNvGraphicFramePr>
          <p:nvPr/>
        </p:nvGraphicFramePr>
        <p:xfrm>
          <a:off x="903288" y="4163544"/>
          <a:ext cx="2622550" cy="1249362"/>
        </p:xfrm>
        <a:graphic>
          <a:graphicData uri="http://schemas.openxmlformats.org/presentationml/2006/ole">
            <mc:AlternateContent xmlns:mc="http://schemas.openxmlformats.org/markup-compatibility/2006">
              <mc:Choice xmlns:v="urn:schemas-microsoft-com:vml" Requires="v">
                <p:oleObj spid="_x0000_s2051" name="Equation" r:id="rId6" imgW="1066800" imgH="508000" progId="Equation.DSMT4">
                  <p:embed/>
                </p:oleObj>
              </mc:Choice>
              <mc:Fallback>
                <p:oleObj name="Equation" r:id="rId6" imgW="1066800" imgH="508000" progId="Equation.DSMT4">
                  <p:embed/>
                  <p:pic>
                    <p:nvPicPr>
                      <p:cNvPr id="706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288" y="4163544"/>
                        <a:ext cx="2622550" cy="1249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662" name="Rectangle 7"/>
          <p:cNvSpPr>
            <a:spLocks noGrp="1" noChangeArrowheads="1"/>
          </p:cNvSpPr>
          <p:nvPr>
            <p:ph type="title"/>
          </p:nvPr>
        </p:nvSpPr>
        <p:spPr>
          <a:xfrm>
            <a:off x="457200" y="-73714"/>
            <a:ext cx="8229600" cy="1143000"/>
          </a:xfrm>
        </p:spPr>
        <p:txBody>
          <a:bodyPr>
            <a:normAutofit/>
          </a:bodyPr>
          <a:lstStyle/>
          <a:p>
            <a:pPr eaLnBrk="1" hangingPunct="1"/>
            <a:r>
              <a:rPr lang="es-ES" sz="4000" dirty="0"/>
              <a:t>Pandeo por flexión de pilares</a:t>
            </a:r>
          </a:p>
        </p:txBody>
      </p:sp>
      <p:sp>
        <p:nvSpPr>
          <p:cNvPr id="572430" name="Text Box 14"/>
          <p:cNvSpPr txBox="1">
            <a:spLocks noChangeArrowheads="1"/>
          </p:cNvSpPr>
          <p:nvPr/>
        </p:nvSpPr>
        <p:spPr bwMode="auto">
          <a:xfrm>
            <a:off x="4419088" y="2506958"/>
            <a:ext cx="2770187" cy="430887"/>
          </a:xfrm>
          <a:prstGeom prst="rect">
            <a:avLst/>
          </a:prstGeom>
          <a:noFill/>
          <a:ln w="9525">
            <a:noFill/>
            <a:miter lim="800000"/>
            <a:headEnd/>
            <a:tailEnd/>
          </a:ln>
          <a:effectLst/>
        </p:spPr>
        <p:txBody>
          <a:bodyP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prstClr val="black"/>
                </a:solidFill>
                <a:effectLst/>
                <a:uLnTx/>
                <a:uFillTx/>
                <a:latin typeface="Arial" charset="0"/>
                <a:ea typeface="+mn-ea"/>
                <a:cs typeface="+mn-cs"/>
              </a:rPr>
              <a:t>para Clases 1, 2 y 3</a:t>
            </a:r>
            <a:endParaRPr kumimoji="0" lang="es-ES" sz="2200" b="1" i="0" u="none" strike="noStrike" kern="1200" cap="none" spc="0" normalizeH="0" baseline="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Arial" charset="0"/>
              <a:ea typeface="+mn-ea"/>
              <a:cs typeface="+mn-cs"/>
            </a:endParaRPr>
          </a:p>
        </p:txBody>
      </p:sp>
      <p:sp>
        <p:nvSpPr>
          <p:cNvPr id="572431" name="Text Box 15"/>
          <p:cNvSpPr txBox="1">
            <a:spLocks noChangeArrowheads="1"/>
          </p:cNvSpPr>
          <p:nvPr/>
        </p:nvSpPr>
        <p:spPr bwMode="auto">
          <a:xfrm>
            <a:off x="4363525" y="4511970"/>
            <a:ext cx="3822532" cy="430887"/>
          </a:xfrm>
          <a:prstGeom prst="rect">
            <a:avLst/>
          </a:prstGeom>
          <a:noFill/>
          <a:ln w="9525">
            <a:noFill/>
            <a:miter lim="800000"/>
            <a:headEnd/>
            <a:tailEnd/>
          </a:ln>
          <a:effectLst/>
        </p:spPr>
        <p:txBody>
          <a:bodyPr wrap="squar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prstClr val="black"/>
                </a:solidFill>
                <a:effectLst/>
                <a:uLnTx/>
                <a:uFillTx/>
                <a:latin typeface="Arial" charset="0"/>
                <a:ea typeface="+mn-ea"/>
                <a:cs typeface="+mn-cs"/>
              </a:rPr>
              <a:t>para Clase 4 (simétrica) </a:t>
            </a:r>
            <a:endParaRPr kumimoji="0" lang="es-ES" sz="2200" b="1" i="0" u="none" strike="noStrike" kern="1200" cap="none" spc="0" normalizeH="0" baseline="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Arial" charset="0"/>
              <a:ea typeface="+mn-ea"/>
              <a:cs typeface="+mn-cs"/>
            </a:endParaRPr>
          </a:p>
        </p:txBody>
      </p:sp>
      <p:grpSp>
        <p:nvGrpSpPr>
          <p:cNvPr id="2" name="Group 21"/>
          <p:cNvGrpSpPr>
            <a:grpSpLocks/>
          </p:cNvGrpSpPr>
          <p:nvPr/>
        </p:nvGrpSpPr>
        <p:grpSpPr bwMode="auto">
          <a:xfrm>
            <a:off x="831338" y="2138658"/>
            <a:ext cx="3905250" cy="2736850"/>
            <a:chOff x="1366" y="1631"/>
            <a:chExt cx="2460" cy="1724"/>
          </a:xfrm>
        </p:grpSpPr>
        <p:grpSp>
          <p:nvGrpSpPr>
            <p:cNvPr id="3" name="Group 13"/>
            <p:cNvGrpSpPr>
              <a:grpSpLocks/>
            </p:cNvGrpSpPr>
            <p:nvPr/>
          </p:nvGrpSpPr>
          <p:grpSpPr bwMode="auto">
            <a:xfrm>
              <a:off x="2298" y="1631"/>
              <a:ext cx="396" cy="1724"/>
              <a:chOff x="2298" y="1631"/>
              <a:chExt cx="396" cy="1724"/>
            </a:xfrm>
          </p:grpSpPr>
          <p:sp>
            <p:nvSpPr>
              <p:cNvPr id="572427" name="Oval 11"/>
              <p:cNvSpPr>
                <a:spLocks noChangeArrowheads="1"/>
              </p:cNvSpPr>
              <p:nvPr/>
            </p:nvSpPr>
            <p:spPr bwMode="auto">
              <a:xfrm>
                <a:off x="2304" y="1631"/>
                <a:ext cx="390" cy="460"/>
              </a:xfrm>
              <a:prstGeom prst="ellipse">
                <a:avLst/>
              </a:prstGeom>
              <a:noFill/>
              <a:ln w="57150">
                <a:solidFill>
                  <a:srgbClr val="FE9914">
                    <a:alpha val="52000"/>
                  </a:srgbClr>
                </a:solidFill>
                <a:round/>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72428" name="Oval 12"/>
              <p:cNvSpPr>
                <a:spLocks noChangeArrowheads="1"/>
              </p:cNvSpPr>
              <p:nvPr/>
            </p:nvSpPr>
            <p:spPr bwMode="auto">
              <a:xfrm>
                <a:off x="2298" y="2895"/>
                <a:ext cx="390" cy="460"/>
              </a:xfrm>
              <a:prstGeom prst="ellipse">
                <a:avLst/>
              </a:prstGeom>
              <a:noFill/>
              <a:ln w="57150">
                <a:solidFill>
                  <a:srgbClr val="FE9914">
                    <a:alpha val="49000"/>
                  </a:srgbClr>
                </a:solidFill>
                <a:round/>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572434" name="Line 18"/>
            <p:cNvSpPr>
              <a:spLocks noChangeShapeType="1"/>
            </p:cNvSpPr>
            <p:nvPr/>
          </p:nvSpPr>
          <p:spPr bwMode="auto">
            <a:xfrm flipV="1">
              <a:off x="2031" y="2030"/>
              <a:ext cx="291" cy="344"/>
            </a:xfrm>
            <a:prstGeom prst="line">
              <a:avLst/>
            </a:prstGeom>
            <a:noFill/>
            <a:ln w="57150">
              <a:solidFill>
                <a:srgbClr val="FF9900"/>
              </a:solidFill>
              <a:round/>
              <a:headEnd/>
              <a:tailEnd type="triangle" w="sm" len="lg"/>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0669" name="Rectangle 19"/>
            <p:cNvSpPr>
              <a:spLocks noChangeArrowheads="1"/>
            </p:cNvSpPr>
            <p:nvPr/>
          </p:nvSpPr>
          <p:spPr bwMode="auto">
            <a:xfrm>
              <a:off x="1366" y="2486"/>
              <a:ext cx="2460" cy="347"/>
            </a:xfrm>
            <a:prstGeom prst="rect">
              <a:avLst/>
            </a:prstGeom>
            <a:noFill/>
            <a:ln w="9525">
              <a:noFill/>
              <a:miter lim="800000"/>
              <a:headEnd/>
              <a:tailEnd/>
            </a:ln>
          </p:spPr>
          <p:txBody>
            <a:bodyPr>
              <a:prstTxWarp prst="textNoShape">
                <a:avLst/>
              </a:prstTxWarp>
            </a:bodyPr>
            <a:lstStyle/>
            <a:p>
              <a:pPr marL="0" marR="0" lvl="0" indent="0" algn="l" defTabSz="914400" rtl="0" eaLnBrk="1" fontAlgn="auto" latinLnBrk="0" hangingPunct="1">
                <a:lnSpc>
                  <a:spcPct val="90000"/>
                </a:lnSpc>
                <a:spcBef>
                  <a:spcPct val="20000"/>
                </a:spcBef>
                <a:spcAft>
                  <a:spcPts val="0"/>
                </a:spcAft>
                <a:buClrTx/>
                <a:buSzTx/>
                <a:buFontTx/>
                <a:buNone/>
                <a:tabLst/>
                <a:defRPr/>
              </a:pPr>
              <a:r>
                <a:rPr kumimoji="0" lang="es-ES" sz="1800" b="1" i="0" u="none" strike="noStrike" kern="1200" cap="none" spc="0" normalizeH="0" baseline="0" noProof="0" dirty="0">
                  <a:ln>
                    <a:noFill/>
                  </a:ln>
                  <a:solidFill>
                    <a:srgbClr val="FE9914"/>
                  </a:solidFill>
                  <a:effectLst/>
                  <a:uLnTx/>
                  <a:uFillTx/>
                  <a:latin typeface="Univers" charset="0"/>
                  <a:ea typeface="+mn-ea"/>
                  <a:cs typeface="+mn-cs"/>
                </a:rPr>
                <a:t>Coeficiente de reducción </a:t>
              </a:r>
            </a:p>
          </p:txBody>
        </p:sp>
        <p:sp>
          <p:nvSpPr>
            <p:cNvPr id="572436" name="Line 20"/>
            <p:cNvSpPr>
              <a:spLocks noChangeShapeType="1"/>
            </p:cNvSpPr>
            <p:nvPr/>
          </p:nvSpPr>
          <p:spPr bwMode="auto">
            <a:xfrm>
              <a:off x="1990" y="2758"/>
              <a:ext cx="264" cy="312"/>
            </a:xfrm>
            <a:prstGeom prst="line">
              <a:avLst/>
            </a:prstGeom>
            <a:noFill/>
            <a:ln w="57150">
              <a:solidFill>
                <a:srgbClr val="FF9900"/>
              </a:solidFill>
              <a:round/>
              <a:headEnd/>
              <a:tailEnd type="triangle" w="sm" len="lg"/>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spTree>
    <p:extLst>
      <p:ext uri="{BB962C8B-B14F-4D97-AF65-F5344CB8AC3E}">
        <p14:creationId xmlns:p14="http://schemas.microsoft.com/office/powerpoint/2010/main" val="627356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2" name="Rectangle 3"/>
          <p:cNvSpPr>
            <a:spLocks noGrp="1" noChangeArrowheads="1"/>
          </p:cNvSpPr>
          <p:nvPr>
            <p:ph type="body" sz="half" idx="4294967295"/>
          </p:nvPr>
        </p:nvSpPr>
        <p:spPr bwMode="auto">
          <a:xfrm>
            <a:off x="533413" y="1215103"/>
            <a:ext cx="7728843" cy="4525963"/>
          </a:xfrm>
          <a:noFill/>
          <a:ln>
            <a:miter lim="800000"/>
            <a:headEnd/>
            <a:tailEnd/>
          </a:ln>
        </p:spPr>
        <p:txBody>
          <a:bodyPr wrap="square" lIns="91440" tIns="45720" rIns="91440" bIns="45720" numCol="1" anchor="t" anchorCtr="0" compatLnSpc="1">
            <a:prstTxWarp prst="textNoShape">
              <a:avLst/>
            </a:prstTxWarp>
            <a:normAutofit/>
          </a:bodyPr>
          <a:lstStyle/>
          <a:p>
            <a:pPr marL="609600" indent="-609600" eaLnBrk="1" hangingPunct="1">
              <a:lnSpc>
                <a:spcPct val="80000"/>
              </a:lnSpc>
              <a:buFontTx/>
              <a:buNone/>
            </a:pPr>
            <a:r>
              <a:rPr lang="es-ES" sz="2800" dirty="0">
                <a:solidFill>
                  <a:srgbClr val="F79646"/>
                </a:solidFill>
              </a:rPr>
              <a:t>Esbeltez </a:t>
            </a:r>
            <a:r>
              <a:rPr lang="es-ES" sz="2800" dirty="0" err="1">
                <a:solidFill>
                  <a:srgbClr val="F79646"/>
                </a:solidFill>
              </a:rPr>
              <a:t>adimiensional</a:t>
            </a:r>
            <a:r>
              <a:rPr lang="es-ES" sz="2800" dirty="0">
                <a:solidFill>
                  <a:srgbClr val="F79646"/>
                </a:solidFill>
              </a:rPr>
              <a:t>: </a:t>
            </a:r>
          </a:p>
          <a:p>
            <a:pPr marL="609600" indent="-609600" eaLnBrk="1" hangingPunct="1">
              <a:lnSpc>
                <a:spcPct val="80000"/>
              </a:lnSpc>
              <a:buFontTx/>
              <a:buNone/>
            </a:pPr>
            <a:endParaRPr lang="es-ES" sz="2300" dirty="0">
              <a:solidFill>
                <a:srgbClr val="FFFF00"/>
              </a:solidFill>
            </a:endParaRPr>
          </a:p>
          <a:p>
            <a:pPr marL="609600" indent="-609600" eaLnBrk="1" hangingPunct="1">
              <a:lnSpc>
                <a:spcPct val="80000"/>
              </a:lnSpc>
              <a:buFontTx/>
              <a:buNone/>
            </a:pPr>
            <a:endParaRPr lang="es-ES" sz="2300" dirty="0">
              <a:solidFill>
                <a:srgbClr val="FFFF00"/>
              </a:solidFill>
            </a:endParaRPr>
          </a:p>
          <a:p>
            <a:pPr marL="609600" indent="-609600" eaLnBrk="1" hangingPunct="1">
              <a:lnSpc>
                <a:spcPct val="80000"/>
              </a:lnSpc>
              <a:buFontTx/>
              <a:buNone/>
            </a:pPr>
            <a:r>
              <a:rPr lang="es-ES" sz="1800" dirty="0"/>
              <a:t>		=  		</a:t>
            </a:r>
            <a:r>
              <a:rPr lang="es-ES" sz="2000" dirty="0"/>
              <a:t>para secciones Clase 1, 2 y 3</a:t>
            </a:r>
          </a:p>
          <a:p>
            <a:pPr marL="609600" indent="-609600" eaLnBrk="1" hangingPunct="1">
              <a:lnSpc>
                <a:spcPct val="80000"/>
              </a:lnSpc>
              <a:buFontTx/>
              <a:buNone/>
            </a:pPr>
            <a:endParaRPr lang="es-ES" sz="1800" dirty="0"/>
          </a:p>
          <a:p>
            <a:pPr marL="609600" indent="-609600" eaLnBrk="1" hangingPunct="1">
              <a:lnSpc>
                <a:spcPct val="80000"/>
              </a:lnSpc>
              <a:buFontTx/>
              <a:buNone/>
            </a:pPr>
            <a:endParaRPr lang="es-ES" sz="1800" dirty="0"/>
          </a:p>
          <a:p>
            <a:pPr marL="609600" indent="-609600" eaLnBrk="1" hangingPunct="1">
              <a:lnSpc>
                <a:spcPct val="80000"/>
              </a:lnSpc>
              <a:buFontTx/>
              <a:buNone/>
            </a:pPr>
            <a:endParaRPr lang="es-ES" sz="1800" dirty="0"/>
          </a:p>
          <a:p>
            <a:pPr marL="609600" indent="-609600" eaLnBrk="1" hangingPunct="1">
              <a:lnSpc>
                <a:spcPct val="80000"/>
              </a:lnSpc>
              <a:buFontTx/>
              <a:buNone/>
            </a:pPr>
            <a:endParaRPr lang="es-ES" sz="900" dirty="0"/>
          </a:p>
          <a:p>
            <a:pPr marL="609600" indent="-609600" eaLnBrk="1" hangingPunct="1">
              <a:lnSpc>
                <a:spcPct val="80000"/>
              </a:lnSpc>
              <a:buFontTx/>
              <a:buNone/>
            </a:pPr>
            <a:endParaRPr lang="es-ES" sz="900" dirty="0"/>
          </a:p>
          <a:p>
            <a:pPr marL="609600" indent="-609600">
              <a:lnSpc>
                <a:spcPct val="80000"/>
              </a:lnSpc>
              <a:buNone/>
            </a:pPr>
            <a:r>
              <a:rPr lang="es-ES" sz="1800" dirty="0"/>
              <a:t>		=  		</a:t>
            </a:r>
            <a:r>
              <a:rPr lang="es-ES" sz="2000" dirty="0"/>
              <a:t> para secciones Clase 4</a:t>
            </a:r>
          </a:p>
          <a:p>
            <a:pPr marL="609600" indent="-609600">
              <a:lnSpc>
                <a:spcPct val="80000"/>
              </a:lnSpc>
              <a:buNone/>
            </a:pPr>
            <a:endParaRPr lang="es-ES" sz="2000" dirty="0"/>
          </a:p>
          <a:p>
            <a:pPr marL="609600" indent="-609600" eaLnBrk="1" hangingPunct="1">
              <a:lnSpc>
                <a:spcPct val="80000"/>
              </a:lnSpc>
              <a:buFontTx/>
              <a:buNone/>
            </a:pPr>
            <a:endParaRPr lang="es-ES" sz="1800" dirty="0"/>
          </a:p>
          <a:p>
            <a:pPr marL="609600" indent="-609600" eaLnBrk="1" hangingPunct="1">
              <a:lnSpc>
                <a:spcPct val="80000"/>
              </a:lnSpc>
              <a:buFontTx/>
              <a:buNone/>
            </a:pPr>
            <a:endParaRPr lang="es-ES" sz="1800" dirty="0"/>
          </a:p>
          <a:p>
            <a:pPr marL="609600" indent="-609600" eaLnBrk="1" hangingPunct="1">
              <a:lnSpc>
                <a:spcPct val="80000"/>
              </a:lnSpc>
              <a:buFontTx/>
              <a:buNone/>
            </a:pPr>
            <a:r>
              <a:rPr lang="es-ES" sz="2000" dirty="0" err="1"/>
              <a:t>N</a:t>
            </a:r>
            <a:r>
              <a:rPr lang="es-ES" sz="2000" baseline="-25000" dirty="0" err="1"/>
              <a:t>cr</a:t>
            </a:r>
            <a:r>
              <a:rPr lang="es-ES" sz="2000" dirty="0"/>
              <a:t>	es la carga crítica elástica de pandeo para el modo de pandeo considerado, basado en las propiedades brutas de la sección</a:t>
            </a:r>
          </a:p>
          <a:p>
            <a:pPr marL="609600" indent="-609600" eaLnBrk="1" hangingPunct="1">
              <a:lnSpc>
                <a:spcPct val="80000"/>
              </a:lnSpc>
              <a:buFontTx/>
              <a:buNone/>
            </a:pPr>
            <a:endParaRPr lang="es-ES" sz="2000" dirty="0"/>
          </a:p>
          <a:p>
            <a:pPr marL="609600" indent="-609600" eaLnBrk="1" hangingPunct="1">
              <a:lnSpc>
                <a:spcPct val="80000"/>
              </a:lnSpc>
              <a:buFontTx/>
              <a:buNone/>
            </a:pPr>
            <a:endParaRPr lang="es-ES" sz="2000" dirty="0"/>
          </a:p>
        </p:txBody>
      </p:sp>
      <p:sp>
        <p:nvSpPr>
          <p:cNvPr id="573445"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72707" name="Object 3"/>
          <p:cNvGraphicFramePr>
            <a:graphicFrameLocks noChangeAspect="1"/>
          </p:cNvGraphicFramePr>
          <p:nvPr/>
        </p:nvGraphicFramePr>
        <p:xfrm>
          <a:off x="993732" y="2132452"/>
          <a:ext cx="400050" cy="560387"/>
        </p:xfrm>
        <a:graphic>
          <a:graphicData uri="http://schemas.openxmlformats.org/presentationml/2006/ole">
            <mc:AlternateContent xmlns:mc="http://schemas.openxmlformats.org/markup-compatibility/2006">
              <mc:Choice xmlns:v="urn:schemas-microsoft-com:vml" Requires="v">
                <p:oleObj spid="_x0000_s3074" name="Equation" r:id="rId4" imgW="139680" imgH="203040" progId="Equation.3">
                  <p:embed/>
                </p:oleObj>
              </mc:Choice>
              <mc:Fallback>
                <p:oleObj name="Equation" r:id="rId4" imgW="139680" imgH="203040" progId="Equation.3">
                  <p:embed/>
                  <p:pic>
                    <p:nvPicPr>
                      <p:cNvPr id="7270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732" y="2132452"/>
                        <a:ext cx="400050" cy="560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447" name="Rectangle 7"/>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72708" name="Object 4"/>
          <p:cNvGraphicFramePr>
            <a:graphicFrameLocks noChangeAspect="1"/>
          </p:cNvGraphicFramePr>
          <p:nvPr/>
        </p:nvGraphicFramePr>
        <p:xfrm>
          <a:off x="1896396" y="1854866"/>
          <a:ext cx="822325" cy="1141412"/>
        </p:xfrm>
        <a:graphic>
          <a:graphicData uri="http://schemas.openxmlformats.org/presentationml/2006/ole">
            <mc:AlternateContent xmlns:mc="http://schemas.openxmlformats.org/markup-compatibility/2006">
              <mc:Choice xmlns:v="urn:schemas-microsoft-com:vml" Requires="v">
                <p:oleObj spid="_x0000_s3075" name="Equation" r:id="rId6" imgW="393700" imgH="546100" progId="Equation.DSMT4">
                  <p:embed/>
                </p:oleObj>
              </mc:Choice>
              <mc:Fallback>
                <p:oleObj name="Equation" r:id="rId6" imgW="393700" imgH="546100" progId="Equation.DSMT4">
                  <p:embed/>
                  <p:pic>
                    <p:nvPicPr>
                      <p:cNvPr id="7270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6396" y="1854866"/>
                        <a:ext cx="822325" cy="1141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09" name="Object 5"/>
          <p:cNvGraphicFramePr>
            <a:graphicFrameLocks noChangeAspect="1"/>
          </p:cNvGraphicFramePr>
          <p:nvPr/>
        </p:nvGraphicFramePr>
        <p:xfrm>
          <a:off x="1796370" y="3257762"/>
          <a:ext cx="1006475" cy="1069975"/>
        </p:xfrm>
        <a:graphic>
          <a:graphicData uri="http://schemas.openxmlformats.org/presentationml/2006/ole">
            <mc:AlternateContent xmlns:mc="http://schemas.openxmlformats.org/markup-compatibility/2006">
              <mc:Choice xmlns:v="urn:schemas-microsoft-com:vml" Requires="v">
                <p:oleObj spid="_x0000_s3076" name="Equation" r:id="rId8" imgW="508000" imgH="546100" progId="Equation.DSMT4">
                  <p:embed/>
                </p:oleObj>
              </mc:Choice>
              <mc:Fallback>
                <p:oleObj name="Equation" r:id="rId8" imgW="508000" imgH="546100" progId="Equation.DSMT4">
                  <p:embed/>
                  <p:pic>
                    <p:nvPicPr>
                      <p:cNvPr id="72709"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6370" y="3257762"/>
                        <a:ext cx="1006475" cy="1069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7"/>
          <p:cNvSpPr txBox="1">
            <a:spLocks noChangeArrowheads="1"/>
          </p:cNvSpPr>
          <p:nvPr/>
        </p:nvSpPr>
        <p:spPr>
          <a:xfrm>
            <a:off x="457200" y="-7371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0" i="0" u="none" strike="noStrike" kern="1200" cap="none" spc="0" normalizeH="0" baseline="0" noProof="0" dirty="0">
                <a:ln>
                  <a:noFill/>
                </a:ln>
                <a:solidFill>
                  <a:prstClr val="black"/>
                </a:solidFill>
                <a:effectLst/>
                <a:uLnTx/>
                <a:uFillTx/>
                <a:latin typeface="Calibri"/>
                <a:ea typeface="+mj-ea"/>
                <a:cs typeface="+mj-cs"/>
              </a:rPr>
              <a:t>Pandeo por flexión de pilares</a:t>
            </a:r>
          </a:p>
        </p:txBody>
      </p:sp>
      <p:graphicFrame>
        <p:nvGraphicFramePr>
          <p:cNvPr id="4" name="3 Objeto"/>
          <p:cNvGraphicFramePr>
            <a:graphicFrameLocks noChangeAspect="1"/>
          </p:cNvGraphicFramePr>
          <p:nvPr/>
        </p:nvGraphicFramePr>
        <p:xfrm>
          <a:off x="993771" y="3579813"/>
          <a:ext cx="400050" cy="560387"/>
        </p:xfrm>
        <a:graphic>
          <a:graphicData uri="http://schemas.openxmlformats.org/presentationml/2006/ole">
            <mc:AlternateContent xmlns:mc="http://schemas.openxmlformats.org/markup-compatibility/2006">
              <mc:Choice xmlns:v="urn:schemas-microsoft-com:vml" Requires="v">
                <p:oleObj spid="_x0000_s3077" name="Equation" r:id="rId10" imgW="4458600" imgH="6491160" progId="Equation.3">
                  <p:embed/>
                </p:oleObj>
              </mc:Choice>
              <mc:Fallback>
                <p:oleObj name="Equation" r:id="rId10" imgW="4458600" imgH="6491160" progId="Equation.3">
                  <p:embed/>
                  <p:pic>
                    <p:nvPicPr>
                      <p:cNvPr id="4" name="3 Obj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771" y="3579813"/>
                        <a:ext cx="40005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4 Objeto"/>
          <p:cNvGraphicFramePr>
            <a:graphicFrameLocks noChangeAspect="1"/>
          </p:cNvGraphicFramePr>
          <p:nvPr/>
        </p:nvGraphicFramePr>
        <p:xfrm>
          <a:off x="4171950" y="1174070"/>
          <a:ext cx="400050" cy="560387"/>
        </p:xfrm>
        <a:graphic>
          <a:graphicData uri="http://schemas.openxmlformats.org/presentationml/2006/ole">
            <mc:AlternateContent xmlns:mc="http://schemas.openxmlformats.org/markup-compatibility/2006">
              <mc:Choice xmlns:v="urn:schemas-microsoft-com:vml" Requires="v">
                <p:oleObj spid="_x0000_s3078" name="Equation" r:id="rId11" imgW="4458600" imgH="6491160" progId="Equation.3">
                  <p:embed/>
                </p:oleObj>
              </mc:Choice>
              <mc:Fallback>
                <p:oleObj name="Equation" r:id="rId11" imgW="4458600" imgH="6491160" progId="Equation.3">
                  <p:embed/>
                  <p:pic>
                    <p:nvPicPr>
                      <p:cNvPr id="5" name="4 Obj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1950" y="1174070"/>
                        <a:ext cx="40005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9547827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2"/>
          <p:cNvSpPr>
            <a:spLocks noGrp="1" noChangeArrowheads="1"/>
          </p:cNvSpPr>
          <p:nvPr>
            <p:ph idx="1"/>
          </p:nvPr>
        </p:nvSpPr>
        <p:spPr>
          <a:xfrm>
            <a:off x="457200" y="1088558"/>
            <a:ext cx="8229600" cy="4925144"/>
          </a:xfrm>
        </p:spPr>
        <p:txBody>
          <a:bodyPr/>
          <a:lstStyle/>
          <a:p>
            <a:pPr>
              <a:buNone/>
            </a:pPr>
            <a:r>
              <a:rPr lang="es-ES" sz="2800" dirty="0">
                <a:solidFill>
                  <a:srgbClr val="F79646"/>
                </a:solidFill>
              </a:rPr>
              <a:t>Coeficiente de reducción:  </a:t>
            </a:r>
            <a:endParaRPr lang="es-ES" dirty="0"/>
          </a:p>
        </p:txBody>
      </p:sp>
      <p:sp>
        <p:nvSpPr>
          <p:cNvPr id="574467" name="Rectangle 3"/>
          <p:cNvSpPr>
            <a:spLocks noChangeArrowheads="1"/>
          </p:cNvSpPr>
          <p:nvPr/>
        </p:nvSpPr>
        <p:spPr bwMode="auto">
          <a:xfrm>
            <a:off x="3671888" y="3200400"/>
            <a:ext cx="9144000" cy="0"/>
          </a:xfrm>
          <a:prstGeom prst="rect">
            <a:avLst/>
          </a:prstGeom>
          <a:noFill/>
          <a:ln w="12700" cap="sq">
            <a:noFill/>
            <a:miter lim="800000"/>
            <a:headEnd type="none" w="sm" len="sm"/>
            <a:tailEnd type="none" w="sm" len="sm"/>
          </a:ln>
          <a:effectLst/>
        </p:spPr>
        <p:txBody>
          <a:bodyP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74754" name="Object 2"/>
          <p:cNvGraphicFramePr>
            <a:graphicFrameLocks noChangeAspect="1"/>
          </p:cNvGraphicFramePr>
          <p:nvPr/>
        </p:nvGraphicFramePr>
        <p:xfrm>
          <a:off x="1852613" y="2101383"/>
          <a:ext cx="4581525" cy="1270000"/>
        </p:xfrm>
        <a:graphic>
          <a:graphicData uri="http://schemas.openxmlformats.org/presentationml/2006/ole">
            <mc:AlternateContent xmlns:mc="http://schemas.openxmlformats.org/markup-compatibility/2006">
              <mc:Choice xmlns:v="urn:schemas-microsoft-com:vml" Requires="v">
                <p:oleObj spid="_x0000_s4098" name="Equation" r:id="rId4" imgW="1549400" imgH="457200" progId="Equation.DSMT4">
                  <p:embed/>
                </p:oleObj>
              </mc:Choice>
              <mc:Fallback>
                <p:oleObj name="Equation" r:id="rId4" imgW="1549400" imgH="457200" progId="Equation.DSMT4">
                  <p:embed/>
                  <p:pic>
                    <p:nvPicPr>
                      <p:cNvPr id="7475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2613" y="2101383"/>
                        <a:ext cx="4581525" cy="1270000"/>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graphicFrame>
        <p:nvGraphicFramePr>
          <p:cNvPr id="74755" name="Object 3"/>
          <p:cNvGraphicFramePr>
            <a:graphicFrameLocks noChangeAspect="1"/>
          </p:cNvGraphicFramePr>
          <p:nvPr/>
        </p:nvGraphicFramePr>
        <p:xfrm>
          <a:off x="1851025" y="3709521"/>
          <a:ext cx="4413250" cy="774700"/>
        </p:xfrm>
        <a:graphic>
          <a:graphicData uri="http://schemas.openxmlformats.org/presentationml/2006/ole">
            <mc:AlternateContent xmlns:mc="http://schemas.openxmlformats.org/markup-compatibility/2006">
              <mc:Choice xmlns:v="urn:schemas-microsoft-com:vml" Requires="v">
                <p:oleObj spid="_x0000_s4099" name="Equation" r:id="rId6" imgW="1549400" imgH="266700" progId="Equation.DSMT4">
                  <p:embed/>
                </p:oleObj>
              </mc:Choice>
              <mc:Fallback>
                <p:oleObj name="Equation" r:id="rId6" imgW="1549400" imgH="266700" progId="Equation.DSMT4">
                  <p:embed/>
                  <p:pic>
                    <p:nvPicPr>
                      <p:cNvPr id="7475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1025" y="3709521"/>
                        <a:ext cx="4413250" cy="774700"/>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grpSp>
        <p:nvGrpSpPr>
          <p:cNvPr id="2" name="Group 16"/>
          <p:cNvGrpSpPr>
            <a:grpSpLocks/>
          </p:cNvGrpSpPr>
          <p:nvPr/>
        </p:nvGrpSpPr>
        <p:grpSpPr bwMode="auto">
          <a:xfrm>
            <a:off x="1795754" y="3782621"/>
            <a:ext cx="2931900" cy="1481138"/>
            <a:chOff x="1692" y="2686"/>
            <a:chExt cx="1848" cy="933"/>
          </a:xfrm>
        </p:grpSpPr>
        <p:sp>
          <p:nvSpPr>
            <p:cNvPr id="574474" name="Oval 10"/>
            <p:cNvSpPr>
              <a:spLocks noChangeArrowheads="1"/>
            </p:cNvSpPr>
            <p:nvPr/>
          </p:nvSpPr>
          <p:spPr bwMode="auto">
            <a:xfrm>
              <a:off x="2757" y="2686"/>
              <a:ext cx="408" cy="461"/>
            </a:xfrm>
            <a:prstGeom prst="ellipse">
              <a:avLst/>
            </a:prstGeom>
            <a:noFill/>
            <a:ln w="57150">
              <a:solidFill>
                <a:srgbClr val="FE9914">
                  <a:alpha val="49000"/>
                </a:srgbClr>
              </a:solidFill>
              <a:round/>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74476" name="Line 12"/>
            <p:cNvSpPr>
              <a:spLocks noChangeShapeType="1"/>
            </p:cNvSpPr>
            <p:nvPr/>
          </p:nvSpPr>
          <p:spPr bwMode="auto">
            <a:xfrm flipV="1">
              <a:off x="2596" y="3101"/>
              <a:ext cx="194" cy="257"/>
            </a:xfrm>
            <a:prstGeom prst="line">
              <a:avLst/>
            </a:prstGeom>
            <a:noFill/>
            <a:ln w="57150">
              <a:solidFill>
                <a:srgbClr val="FE9914"/>
              </a:solidFill>
              <a:round/>
              <a:headEnd/>
              <a:tailEnd type="triangle" w="sm" len="lg"/>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74477" name="Text Box 13"/>
            <p:cNvSpPr txBox="1">
              <a:spLocks noChangeArrowheads="1"/>
            </p:cNvSpPr>
            <p:nvPr/>
          </p:nvSpPr>
          <p:spPr bwMode="auto">
            <a:xfrm>
              <a:off x="1692" y="3386"/>
              <a:ext cx="1848" cy="233"/>
            </a:xfrm>
            <a:prstGeom prst="rect">
              <a:avLst/>
            </a:prstGeom>
            <a:noFill/>
            <a:ln w="9525">
              <a:noFill/>
              <a:miter lim="800000"/>
              <a:headEnd/>
              <a:tailEnd/>
            </a:ln>
            <a:effectLst/>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800" b="1" i="0" u="none" strike="noStrike" kern="1200" cap="none" spc="0" normalizeH="0" baseline="0" noProof="0" dirty="0">
                  <a:ln>
                    <a:noFill/>
                  </a:ln>
                  <a:solidFill>
                    <a:srgbClr val="FE9914"/>
                  </a:solidFill>
                  <a:effectLst/>
                  <a:uLnTx/>
                  <a:uFillTx/>
                  <a:latin typeface="Univers" charset="0"/>
                  <a:ea typeface="+mn-ea"/>
                  <a:cs typeface="+mn-cs"/>
                </a:rPr>
                <a:t>Factor de imperfección</a:t>
              </a:r>
              <a:endParaRPr kumimoji="0" lang="es-ES" sz="1800" b="0" i="0" u="none" strike="noStrike" kern="1200" cap="none" spc="0" normalizeH="0" baseline="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Symbol" charset="2"/>
                <a:ea typeface="+mn-ea"/>
                <a:cs typeface="+mn-cs"/>
              </a:endParaRPr>
            </a:p>
          </p:txBody>
        </p:sp>
      </p:grpSp>
      <p:grpSp>
        <p:nvGrpSpPr>
          <p:cNvPr id="3" name="Group 17"/>
          <p:cNvGrpSpPr>
            <a:grpSpLocks/>
          </p:cNvGrpSpPr>
          <p:nvPr/>
        </p:nvGrpSpPr>
        <p:grpSpPr bwMode="auto">
          <a:xfrm>
            <a:off x="4643516" y="3728646"/>
            <a:ext cx="3157537" cy="1535113"/>
            <a:chOff x="3487" y="2652"/>
            <a:chExt cx="1989" cy="967"/>
          </a:xfrm>
        </p:grpSpPr>
        <p:sp>
          <p:nvSpPr>
            <p:cNvPr id="574475" name="Oval 11"/>
            <p:cNvSpPr>
              <a:spLocks noChangeArrowheads="1"/>
            </p:cNvSpPr>
            <p:nvPr/>
          </p:nvSpPr>
          <p:spPr bwMode="auto">
            <a:xfrm>
              <a:off x="3487" y="2652"/>
              <a:ext cx="497" cy="505"/>
            </a:xfrm>
            <a:prstGeom prst="ellipse">
              <a:avLst/>
            </a:prstGeom>
            <a:noFill/>
            <a:ln w="57150">
              <a:solidFill>
                <a:srgbClr val="FE9914">
                  <a:alpha val="47000"/>
                </a:srgbClr>
              </a:solidFill>
              <a:round/>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74478" name="Line 14"/>
            <p:cNvSpPr>
              <a:spLocks noChangeShapeType="1"/>
            </p:cNvSpPr>
            <p:nvPr/>
          </p:nvSpPr>
          <p:spPr bwMode="auto">
            <a:xfrm flipH="1" flipV="1">
              <a:off x="3917" y="3112"/>
              <a:ext cx="302" cy="204"/>
            </a:xfrm>
            <a:prstGeom prst="line">
              <a:avLst/>
            </a:prstGeom>
            <a:noFill/>
            <a:ln w="57150">
              <a:solidFill>
                <a:srgbClr val="FE9914"/>
              </a:solidFill>
              <a:round/>
              <a:headEnd/>
              <a:tailEnd type="triangle" w="sm" len="lg"/>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74479" name="Text Box 15"/>
            <p:cNvSpPr txBox="1">
              <a:spLocks noChangeArrowheads="1"/>
            </p:cNvSpPr>
            <p:nvPr/>
          </p:nvSpPr>
          <p:spPr bwMode="auto">
            <a:xfrm>
              <a:off x="3846" y="3386"/>
              <a:ext cx="1630" cy="233"/>
            </a:xfrm>
            <a:prstGeom prst="rect">
              <a:avLst/>
            </a:prstGeom>
            <a:noFill/>
            <a:ln w="9525">
              <a:noFill/>
              <a:miter lim="800000"/>
              <a:headEnd/>
              <a:tailEnd/>
            </a:ln>
            <a:effectLst/>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800" b="1" i="0" u="none" strike="noStrike" kern="1200" cap="none" spc="0" normalizeH="0" baseline="0" noProof="0" dirty="0">
                  <a:ln>
                    <a:noFill/>
                  </a:ln>
                  <a:solidFill>
                    <a:srgbClr val="FE9914"/>
                  </a:solidFill>
                  <a:effectLst/>
                  <a:uLnTx/>
                  <a:uFillTx/>
                  <a:latin typeface="Univers" charset="0"/>
                  <a:ea typeface="+mn-ea"/>
                  <a:cs typeface="+mn-cs"/>
                </a:rPr>
                <a:t>Esbeltez límite</a:t>
              </a:r>
              <a:endParaRPr kumimoji="0" lang="es-ES" sz="1800" b="0" i="0" u="none" strike="noStrike" kern="1200" cap="none" spc="0" normalizeH="0" baseline="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Symbol" charset="2"/>
                <a:ea typeface="+mn-ea"/>
                <a:cs typeface="+mn-cs"/>
              </a:endParaRPr>
            </a:p>
          </p:txBody>
        </p:sp>
      </p:grpSp>
      <p:graphicFrame>
        <p:nvGraphicFramePr>
          <p:cNvPr id="19" name="Objet 18"/>
          <p:cNvGraphicFramePr>
            <a:graphicFrameLocks noChangeAspect="1"/>
          </p:cNvGraphicFramePr>
          <p:nvPr/>
        </p:nvGraphicFramePr>
        <p:xfrm>
          <a:off x="4268919" y="1112830"/>
          <a:ext cx="458182" cy="549118"/>
        </p:xfrm>
        <a:graphic>
          <a:graphicData uri="http://schemas.openxmlformats.org/presentationml/2006/ole">
            <mc:AlternateContent xmlns:mc="http://schemas.openxmlformats.org/markup-compatibility/2006">
              <mc:Choice xmlns:v="urn:schemas-microsoft-com:vml" Requires="v">
                <p:oleObj spid="_x0000_s4100" name="Equation" r:id="rId8" imgW="139700" imgH="165100" progId="Equation.DSMT4">
                  <p:embed/>
                </p:oleObj>
              </mc:Choice>
              <mc:Fallback>
                <p:oleObj name="Equation" r:id="rId8" imgW="139700" imgH="165100" progId="Equation.DSMT4">
                  <p:embed/>
                  <p:pic>
                    <p:nvPicPr>
                      <p:cNvPr id="19" name="Obje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8919" y="1112830"/>
                        <a:ext cx="458182" cy="5491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7"/>
          <p:cNvSpPr txBox="1">
            <a:spLocks noChangeArrowheads="1"/>
          </p:cNvSpPr>
          <p:nvPr/>
        </p:nvSpPr>
        <p:spPr>
          <a:xfrm>
            <a:off x="457200" y="-7371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0" i="0" u="none" strike="noStrike" kern="1200" cap="none" spc="0" normalizeH="0" baseline="0" noProof="0" dirty="0">
                <a:ln>
                  <a:noFill/>
                </a:ln>
                <a:solidFill>
                  <a:prstClr val="black"/>
                </a:solidFill>
                <a:effectLst/>
                <a:uLnTx/>
                <a:uFillTx/>
                <a:latin typeface="Calibri"/>
                <a:ea typeface="+mj-ea"/>
                <a:cs typeface="+mj-cs"/>
              </a:rPr>
              <a:t>Pandeo por flexión de pilares</a:t>
            </a:r>
          </a:p>
        </p:txBody>
      </p:sp>
    </p:spTree>
    <p:extLst>
      <p:ext uri="{BB962C8B-B14F-4D97-AF65-F5344CB8AC3E}">
        <p14:creationId xmlns:p14="http://schemas.microsoft.com/office/powerpoint/2010/main" val="2486762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077673"/>
            <a:ext cx="8229600" cy="1600214"/>
          </a:xfrm>
        </p:spPr>
        <p:txBody>
          <a:bodyPr/>
          <a:lstStyle/>
          <a:p>
            <a:r>
              <a:rPr lang="es-ES" altLang="en-US" dirty="0"/>
              <a:t>La elección de la curva de pando adecuada depende de la sección transversal, proceso de fabricación y eje considerado</a:t>
            </a:r>
          </a:p>
          <a:p>
            <a:endParaRPr lang="es-ES" dirty="0"/>
          </a:p>
        </p:txBody>
      </p:sp>
      <p:pic>
        <p:nvPicPr>
          <p:cNvPr id="317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09" y="2769673"/>
            <a:ext cx="8069263" cy="28876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212000" y="5689145"/>
            <a:ext cx="24568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800" b="0" i="0" u="none" strike="noStrike" kern="1200" cap="none" spc="0" normalizeH="0" baseline="0" noProof="0" dirty="0">
                <a:ln>
                  <a:noFill/>
                </a:ln>
                <a:solidFill>
                  <a:prstClr val="black"/>
                </a:solidFill>
                <a:effectLst/>
                <a:uLnTx/>
                <a:uFillTx/>
                <a:latin typeface="Calibri"/>
                <a:ea typeface="+mn-ea"/>
                <a:cs typeface="+mn-cs"/>
              </a:rPr>
              <a:t>Extraído de EN1993-1-4</a:t>
            </a: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7"/>
          <p:cNvSpPr txBox="1">
            <a:spLocks noChangeArrowheads="1"/>
          </p:cNvSpPr>
          <p:nvPr/>
        </p:nvSpPr>
        <p:spPr>
          <a:xfrm>
            <a:off x="457200" y="-7371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0" i="0" u="none" strike="noStrike" kern="1200" cap="none" spc="0" normalizeH="0" baseline="0" noProof="0" dirty="0">
                <a:ln>
                  <a:noFill/>
                </a:ln>
                <a:solidFill>
                  <a:prstClr val="black"/>
                </a:solidFill>
                <a:effectLst/>
                <a:uLnTx/>
                <a:uFillTx/>
                <a:latin typeface="Calibri"/>
                <a:ea typeface="+mj-ea"/>
                <a:cs typeface="+mj-cs"/>
              </a:rPr>
              <a:t>Pandeo por flexión de pilares</a:t>
            </a:r>
          </a:p>
        </p:txBody>
      </p:sp>
      <p:sp>
        <p:nvSpPr>
          <p:cNvPr id="8" name="Rectangle 4"/>
          <p:cNvSpPr/>
          <p:nvPr/>
        </p:nvSpPr>
        <p:spPr>
          <a:xfrm>
            <a:off x="596879" y="2837061"/>
            <a:ext cx="7899848" cy="30777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400" b="1" i="0" u="none" strike="noStrike" kern="1200" cap="none" spc="0" normalizeH="0" baseline="0" noProof="0" dirty="0">
                <a:ln>
                  <a:noFill/>
                </a:ln>
                <a:solidFill>
                  <a:prstClr val="black"/>
                </a:solidFill>
                <a:effectLst/>
                <a:uLnTx/>
                <a:uFillTx/>
                <a:latin typeface="Calibri"/>
                <a:ea typeface="+mn-ea"/>
                <a:cs typeface="+mn-cs"/>
              </a:rPr>
              <a:t>Tabla 5.3</a:t>
            </a:r>
            <a:r>
              <a:rPr kumimoji="0" lang="es-ES" altLang="en-US" sz="1400" b="0" i="0" u="none" strike="noStrike" kern="1200" cap="none" spc="0" normalizeH="0" baseline="0" noProof="0" dirty="0">
                <a:ln>
                  <a:noFill/>
                </a:ln>
                <a:solidFill>
                  <a:prstClr val="black"/>
                </a:solidFill>
                <a:effectLst/>
                <a:uLnTx/>
                <a:uFillTx/>
                <a:latin typeface="Calibri"/>
                <a:ea typeface="+mn-ea"/>
                <a:cs typeface="+mn-cs"/>
              </a:rPr>
              <a:t>: Valores de </a:t>
            </a:r>
            <a:r>
              <a:rPr kumimoji="0" lang="es-ES" altLang="en-US" sz="14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a</a:t>
            </a:r>
            <a:r>
              <a:rPr kumimoji="0" lang="es-ES" altLang="en-US" sz="1400" b="0" i="0" u="none" strike="noStrike" kern="1200" cap="none" spc="0" normalizeH="0" baseline="0" noProof="0" dirty="0">
                <a:ln>
                  <a:noFill/>
                </a:ln>
                <a:solidFill>
                  <a:prstClr val="black"/>
                </a:solidFill>
                <a:effectLst/>
                <a:uLnTx/>
                <a:uFillTx/>
                <a:latin typeface="Calibri"/>
                <a:ea typeface="+mn-ea"/>
                <a:cs typeface="+mn-cs"/>
              </a:rPr>
              <a:t> y </a:t>
            </a:r>
            <a:r>
              <a:rPr kumimoji="0" lang="es-ES" altLang="en-US" sz="14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l</a:t>
            </a:r>
            <a:r>
              <a:rPr kumimoji="0" lang="es-ES" altLang="en-US" sz="1400" b="0" i="0" u="none" strike="noStrike" kern="1200" cap="none" spc="0" normalizeH="0" baseline="-25000" noProof="0" dirty="0">
                <a:ln>
                  <a:noFill/>
                </a:ln>
                <a:solidFill>
                  <a:prstClr val="black"/>
                </a:solidFill>
                <a:effectLst/>
                <a:uLnTx/>
                <a:uFillTx/>
                <a:latin typeface="Calibri"/>
                <a:ea typeface="+mn-ea"/>
                <a:cs typeface="+mn-cs"/>
              </a:rPr>
              <a:t>0</a:t>
            </a:r>
            <a:r>
              <a:rPr kumimoji="0" lang="es-ES" altLang="en-US" sz="1400" b="0" i="0" u="none" strike="noStrike" kern="1200" cap="none" spc="0" normalizeH="0" baseline="0" noProof="0" dirty="0">
                <a:ln>
                  <a:noFill/>
                </a:ln>
                <a:solidFill>
                  <a:prstClr val="black"/>
                </a:solidFill>
                <a:effectLst/>
                <a:uLnTx/>
                <a:uFillTx/>
                <a:latin typeface="Calibri"/>
                <a:ea typeface="+mn-ea"/>
                <a:cs typeface="+mn-cs"/>
              </a:rPr>
              <a:t> para pandeo por flexión, pandeo por torsión y pandeo  por torsión y flexión. </a:t>
            </a:r>
            <a:endParaRPr kumimoji="0" lang="es-E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4"/>
          <p:cNvSpPr/>
          <p:nvPr/>
        </p:nvSpPr>
        <p:spPr>
          <a:xfrm>
            <a:off x="1129565" y="3259531"/>
            <a:ext cx="1624520"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600" b="0" i="0" u="none" strike="noStrike" kern="1200" cap="none" spc="0" normalizeH="0" baseline="0" noProof="0" dirty="0">
                <a:ln>
                  <a:noFill/>
                </a:ln>
                <a:solidFill>
                  <a:prstClr val="black"/>
                </a:solidFill>
                <a:effectLst/>
                <a:uLnTx/>
                <a:uFillTx/>
                <a:latin typeface="Calibri"/>
                <a:ea typeface="+mn-ea"/>
                <a:cs typeface="+mn-cs"/>
              </a:rPr>
              <a:t>Modo de pandeo</a:t>
            </a:r>
            <a:endParaRPr kumimoji="0" lang="es-E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4"/>
          <p:cNvSpPr/>
          <p:nvPr/>
        </p:nvSpPr>
        <p:spPr>
          <a:xfrm>
            <a:off x="2819401" y="3253540"/>
            <a:ext cx="1937658"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600" b="0" i="0" u="none" strike="noStrike" kern="1200" cap="none" spc="0" normalizeH="0" baseline="0" noProof="0" dirty="0">
                <a:ln>
                  <a:noFill/>
                </a:ln>
                <a:solidFill>
                  <a:prstClr val="black"/>
                </a:solidFill>
                <a:effectLst/>
                <a:uLnTx/>
                <a:uFillTx/>
                <a:latin typeface="Calibri"/>
                <a:ea typeface="+mn-ea"/>
                <a:cs typeface="+mn-cs"/>
              </a:rPr>
              <a:t>Tipo de elemento</a:t>
            </a:r>
            <a:endParaRPr kumimoji="0" lang="es-E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2 Rectángulo"/>
          <p:cNvSpPr/>
          <p:nvPr/>
        </p:nvSpPr>
        <p:spPr>
          <a:xfrm>
            <a:off x="6090947" y="3259531"/>
            <a:ext cx="330540"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a</a:t>
            </a: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5 Rectángulo"/>
          <p:cNvSpPr/>
          <p:nvPr/>
        </p:nvSpPr>
        <p:spPr>
          <a:xfrm>
            <a:off x="6910608" y="3255611"/>
            <a:ext cx="442750"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l</a:t>
            </a:r>
            <a:r>
              <a:rPr kumimoji="0" lang="en-GB" altLang="en-US" sz="1800" b="0" i="0" u="none" strike="noStrike" kern="1200" cap="none" spc="0" normalizeH="0" baseline="-25000" noProof="0" dirty="0">
                <a:ln>
                  <a:noFill/>
                </a:ln>
                <a:solidFill>
                  <a:prstClr val="black"/>
                </a:solidFill>
                <a:effectLst/>
                <a:uLnTx/>
                <a:uFillTx/>
                <a:latin typeface="Calibri"/>
                <a:ea typeface="+mn-ea"/>
                <a:cs typeface="+mn-cs"/>
              </a:rPr>
              <a:t>0</a:t>
            </a:r>
            <a:r>
              <a:rPr kumimoji="0" lang="en-GB" alt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4"/>
          <p:cNvSpPr/>
          <p:nvPr/>
        </p:nvSpPr>
        <p:spPr>
          <a:xfrm>
            <a:off x="1140451" y="3688245"/>
            <a:ext cx="955477" cy="28800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400" b="0" i="0" u="none" strike="noStrike" kern="1200" cap="none" spc="0" normalizeH="0" baseline="0" noProof="0" dirty="0">
                <a:ln>
                  <a:noFill/>
                </a:ln>
                <a:solidFill>
                  <a:prstClr val="black"/>
                </a:solidFill>
                <a:effectLst/>
                <a:uLnTx/>
                <a:uFillTx/>
                <a:latin typeface="Calibri"/>
                <a:ea typeface="+mn-ea"/>
                <a:cs typeface="+mn-cs"/>
              </a:rPr>
              <a:t>Flexión</a:t>
            </a:r>
            <a:endParaRPr kumimoji="0" lang="es-E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4"/>
          <p:cNvSpPr/>
          <p:nvPr/>
        </p:nvSpPr>
        <p:spPr>
          <a:xfrm>
            <a:off x="1139175" y="4955980"/>
            <a:ext cx="1521832"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400" b="0" i="0" u="none" strike="noStrike" kern="1200" cap="none" spc="0" normalizeH="0" baseline="0" noProof="0" dirty="0">
                <a:ln>
                  <a:noFill/>
                </a:ln>
                <a:solidFill>
                  <a:prstClr val="black"/>
                </a:solidFill>
                <a:effectLst/>
                <a:uLnTx/>
                <a:uFillTx/>
                <a:latin typeface="Calibri"/>
                <a:ea typeface="+mn-ea"/>
                <a:cs typeface="+mn-cs"/>
              </a:rPr>
              <a:t>Torsión 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a:ea typeface="+mn-ea"/>
                <a:cs typeface="+mn-cs"/>
              </a:rPr>
              <a:t>torsión y flexión</a:t>
            </a:r>
          </a:p>
        </p:txBody>
      </p:sp>
      <p:sp>
        <p:nvSpPr>
          <p:cNvPr id="15" name="Rectangle 4"/>
          <p:cNvSpPr/>
          <p:nvPr/>
        </p:nvSpPr>
        <p:spPr>
          <a:xfrm>
            <a:off x="2819400" y="5048313"/>
            <a:ext cx="3104341" cy="30777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400" b="0" i="0" u="none" strike="noStrike" kern="1200" cap="none" spc="0" normalizeH="0" baseline="0" noProof="0" dirty="0">
                <a:ln>
                  <a:noFill/>
                </a:ln>
                <a:solidFill>
                  <a:prstClr val="black"/>
                </a:solidFill>
                <a:effectLst/>
                <a:uLnTx/>
                <a:uFillTx/>
                <a:latin typeface="Calibri"/>
                <a:ea typeface="+mn-ea"/>
                <a:cs typeface="+mn-cs"/>
              </a:rPr>
              <a:t>Todos los elementos estructurales</a:t>
            </a:r>
            <a:endParaRPr kumimoji="0" lang="es-E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4"/>
          <p:cNvSpPr/>
          <p:nvPr/>
        </p:nvSpPr>
        <p:spPr>
          <a:xfrm>
            <a:off x="2799541" y="4324813"/>
            <a:ext cx="3124201" cy="29238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300" b="0" i="0" u="none" strike="noStrike" kern="1200" cap="none" spc="0" normalizeH="0" baseline="0" noProof="0" dirty="0">
                <a:ln>
                  <a:noFill/>
                </a:ln>
                <a:solidFill>
                  <a:prstClr val="black"/>
                </a:solidFill>
                <a:effectLst/>
                <a:uLnTx/>
                <a:uFillTx/>
                <a:latin typeface="Calibri"/>
                <a:ea typeface="+mn-ea"/>
                <a:cs typeface="+mn-cs"/>
              </a:rPr>
              <a:t>Secciones abiertas soldadas (eje fuerte)</a:t>
            </a:r>
            <a:endParaRPr kumimoji="0" lang="es-E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4"/>
          <p:cNvSpPr/>
          <p:nvPr/>
        </p:nvSpPr>
        <p:spPr>
          <a:xfrm>
            <a:off x="2802304" y="4019078"/>
            <a:ext cx="3201553" cy="29238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300" b="0" i="0" u="none" strike="noStrike" kern="1200" cap="none" spc="0" normalizeH="0" baseline="0" noProof="0" dirty="0">
                <a:ln>
                  <a:noFill/>
                </a:ln>
                <a:solidFill>
                  <a:prstClr val="black"/>
                </a:solidFill>
                <a:effectLst/>
                <a:uLnTx/>
                <a:uFillTx/>
                <a:latin typeface="Calibri"/>
                <a:ea typeface="+mn-ea"/>
                <a:cs typeface="+mn-cs"/>
              </a:rPr>
              <a:t>Secciones tubulares (soldadas o sin soldar)</a:t>
            </a:r>
            <a:endParaRPr kumimoji="0" lang="es-E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4"/>
          <p:cNvSpPr/>
          <p:nvPr/>
        </p:nvSpPr>
        <p:spPr>
          <a:xfrm>
            <a:off x="2799541" y="4643477"/>
            <a:ext cx="3124201" cy="29238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300" b="0" i="0" u="none" strike="noStrike" kern="1200" cap="none" spc="0" normalizeH="0" baseline="0" noProof="0" dirty="0">
                <a:ln>
                  <a:noFill/>
                </a:ln>
                <a:solidFill>
                  <a:prstClr val="black"/>
                </a:solidFill>
                <a:effectLst/>
                <a:uLnTx/>
                <a:uFillTx/>
                <a:latin typeface="Calibri"/>
                <a:ea typeface="+mn-ea"/>
                <a:cs typeface="+mn-cs"/>
              </a:rPr>
              <a:t>Secciones abiertas soldadas (eje débil)</a:t>
            </a:r>
            <a:endParaRPr kumimoji="0" lang="es-E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ectangle 4"/>
          <p:cNvSpPr/>
          <p:nvPr/>
        </p:nvSpPr>
        <p:spPr>
          <a:xfrm>
            <a:off x="2819401" y="3685395"/>
            <a:ext cx="3201553" cy="29238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300" b="0" i="0" u="none" strike="noStrike" kern="1200" cap="none" spc="0" normalizeH="0" baseline="0" noProof="0" dirty="0">
                <a:ln>
                  <a:noFill/>
                </a:ln>
                <a:solidFill>
                  <a:prstClr val="black"/>
                </a:solidFill>
                <a:effectLst/>
                <a:uLnTx/>
                <a:uFillTx/>
                <a:latin typeface="Calibri"/>
                <a:ea typeface="+mn-ea"/>
                <a:cs typeface="+mn-cs"/>
              </a:rPr>
              <a:t>Secciones abiertas conformadas en frío</a:t>
            </a:r>
            <a:endParaRPr kumimoji="0" lang="es-E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92634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79388" y="-65316"/>
            <a:ext cx="8640762" cy="1143000"/>
          </a:xfrm>
        </p:spPr>
        <p:txBody>
          <a:bodyPr>
            <a:normAutofit fontScale="90000"/>
          </a:bodyPr>
          <a:lstStyle/>
          <a:p>
            <a:r>
              <a:rPr lang="es-ES" altLang="en-US" sz="4000" dirty="0"/>
              <a:t>Eurocódigo 3. Curvas de pandeo por flexión</a:t>
            </a:r>
          </a:p>
        </p:txBody>
      </p:sp>
      <p:pic>
        <p:nvPicPr>
          <p:cNvPr id="3277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3577" y="982684"/>
            <a:ext cx="7989391" cy="451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p:nvPr/>
        </p:nvSpPr>
        <p:spPr>
          <a:xfrm rot="16200000">
            <a:off x="-1165900" y="3149861"/>
            <a:ext cx="3582789"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altLang="en-US" sz="1600" b="1" i="0" u="none" strike="noStrike" kern="1200" cap="none" spc="0" normalizeH="0" baseline="0" noProof="0" dirty="0">
                <a:ln>
                  <a:noFill/>
                </a:ln>
                <a:solidFill>
                  <a:prstClr val="black"/>
                </a:solidFill>
                <a:effectLst/>
                <a:uLnTx/>
                <a:uFillTx/>
                <a:latin typeface="Calibri"/>
                <a:ea typeface="+mn-ea"/>
                <a:cs typeface="+mn-cs"/>
              </a:rPr>
              <a:t>Coeficiente de reducción </a:t>
            </a:r>
            <a:r>
              <a:rPr kumimoji="0" lang="es-ES" altLang="en-US" sz="1600" b="1"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c</a:t>
            </a:r>
            <a:r>
              <a:rPr kumimoji="0" lang="es-ES" altLang="en-US" sz="1600" b="1" i="0" u="none" strike="noStrike" kern="1200" cap="none" spc="0" normalizeH="0" baseline="0" noProof="0" dirty="0">
                <a:ln>
                  <a:noFill/>
                </a:ln>
                <a:solidFill>
                  <a:prstClr val="black"/>
                </a:solidFill>
                <a:effectLst/>
                <a:uLnTx/>
                <a:uFillTx/>
                <a:latin typeface="Calibri"/>
                <a:ea typeface="+mn-ea"/>
                <a:cs typeface="+mn-cs"/>
              </a:rPr>
              <a:t> </a:t>
            </a:r>
            <a:endParaRPr kumimoji="0" lang="es-E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3503723" y="5393317"/>
            <a:ext cx="2537848"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600" b="1" i="0" u="none" strike="noStrike" kern="1200" cap="none" spc="0" normalizeH="0" baseline="0" noProof="0" dirty="0">
                <a:ln>
                  <a:noFill/>
                </a:ln>
                <a:solidFill>
                  <a:prstClr val="black"/>
                </a:solidFill>
                <a:effectLst/>
                <a:uLnTx/>
                <a:uFillTx/>
                <a:latin typeface="Calibri"/>
                <a:ea typeface="+mn-ea"/>
                <a:cs typeface="+mn-cs"/>
              </a:rPr>
              <a:t>Esbeltez adimensional  </a:t>
            </a:r>
            <a:r>
              <a:rPr kumimoji="0" lang="es-ES" altLang="en-US" sz="1600" b="1"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l</a:t>
            </a:r>
            <a:r>
              <a:rPr kumimoji="0" lang="es-ES" altLang="en-US" sz="1600" b="1" i="0" u="none" strike="noStrike" kern="1200" cap="none" spc="0" normalizeH="0" baseline="0" noProof="0" dirty="0">
                <a:ln>
                  <a:noFill/>
                </a:ln>
                <a:solidFill>
                  <a:prstClr val="black"/>
                </a:solidFill>
                <a:effectLst/>
                <a:uLnTx/>
                <a:uFillTx/>
                <a:latin typeface="Calibri"/>
                <a:ea typeface="+mn-ea"/>
                <a:cs typeface="+mn-cs"/>
              </a:rPr>
              <a:t> </a:t>
            </a:r>
            <a:endParaRPr kumimoji="0" lang="es-E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4"/>
          <p:cNvSpPr/>
          <p:nvPr/>
        </p:nvSpPr>
        <p:spPr>
          <a:xfrm>
            <a:off x="1392169" y="5719754"/>
            <a:ext cx="7305791" cy="95410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a:ea typeface="+mn-ea"/>
                <a:cs typeface="+mn-cs"/>
              </a:rPr>
              <a:t>Acero inoxidable: secciones tubulares (soldadas o sin soldar), secciones en C conformadas en frío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a:ea typeface="+mn-ea"/>
                <a:cs typeface="+mn-cs"/>
              </a:rPr>
              <a:t>Acero inoxidable: secciones en I soldadas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a:ea typeface="+mn-ea"/>
                <a:cs typeface="+mn-cs"/>
              </a:rPr>
              <a:t>Acero al carbono: secciones en I soldadas, secciones tubulares y en C conformadas en frío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a:ea typeface="+mn-ea"/>
                <a:cs typeface="+mn-cs"/>
              </a:rPr>
              <a:t>Acero al carbono: secciones tubulares acabadas en caliente</a:t>
            </a:r>
          </a:p>
        </p:txBody>
      </p:sp>
      <p:pic>
        <p:nvPicPr>
          <p:cNvPr id="7"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79714" y="5774997"/>
            <a:ext cx="435429" cy="93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40691"/>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74" y="1738092"/>
            <a:ext cx="2065119" cy="4585990"/>
          </a:xfrm>
          <a:prstGeom prst="rect">
            <a:avLst/>
          </a:prstGeom>
        </p:spPr>
      </p:pic>
      <p:sp>
        <p:nvSpPr>
          <p:cNvPr id="2" name="Titel 1"/>
          <p:cNvSpPr>
            <a:spLocks noGrp="1"/>
          </p:cNvSpPr>
          <p:nvPr>
            <p:ph type="title"/>
          </p:nvPr>
        </p:nvSpPr>
        <p:spPr>
          <a:xfrm>
            <a:off x="-152400" y="-68262"/>
            <a:ext cx="9474200" cy="1143000"/>
          </a:xfrm>
        </p:spPr>
        <p:txBody>
          <a:bodyPr>
            <a:normAutofit/>
          </a:bodyPr>
          <a:lstStyle/>
          <a:p>
            <a:r>
              <a:rPr lang="es-ES" sz="3600" dirty="0"/>
              <a:t>Eurocódigo 3. Ejemplo de Pandeo por Flexión</a:t>
            </a:r>
          </a:p>
        </p:txBody>
      </p:sp>
      <p:sp>
        <p:nvSpPr>
          <p:cNvPr id="10" name="Tijdelijke aanduiding voor inhoud 9"/>
          <p:cNvSpPr>
            <a:spLocks noGrp="1"/>
          </p:cNvSpPr>
          <p:nvPr>
            <p:ph idx="1"/>
          </p:nvPr>
        </p:nvSpPr>
        <p:spPr>
          <a:xfrm>
            <a:off x="457200" y="884864"/>
            <a:ext cx="8229600" cy="4925144"/>
          </a:xfrm>
        </p:spPr>
        <p:txBody>
          <a:bodyPr>
            <a:normAutofit/>
          </a:bodyPr>
          <a:lstStyle/>
          <a:p>
            <a:r>
              <a:rPr lang="es-ES" sz="2400" dirty="0"/>
              <a:t>Sección tubular rectangular conformada en frío sometida a una carga concéntrica de compresión</a:t>
            </a:r>
          </a:p>
        </p:txBody>
      </p:sp>
      <p:graphicFrame>
        <p:nvGraphicFramePr>
          <p:cNvPr id="7" name="Tabel 6"/>
          <p:cNvGraphicFramePr>
            <a:graphicFrameLocks noGrp="1"/>
          </p:cNvGraphicFramePr>
          <p:nvPr/>
        </p:nvGraphicFramePr>
        <p:xfrm>
          <a:off x="1331764" y="1976227"/>
          <a:ext cx="4485208" cy="1737360"/>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20000"/>
                    </a:ext>
                  </a:extLst>
                </a:gridCol>
                <a:gridCol w="1339056">
                  <a:extLst>
                    <a:ext uri="{9D8B030D-6E8A-4147-A177-3AD203B41FA5}">
                      <a16:colId xmlns:a16="http://schemas.microsoft.com/office/drawing/2014/main" val="20001"/>
                    </a:ext>
                  </a:extLst>
                </a:gridCol>
                <a:gridCol w="1778000">
                  <a:extLst>
                    <a:ext uri="{9D8B030D-6E8A-4147-A177-3AD203B41FA5}">
                      <a16:colId xmlns:a16="http://schemas.microsoft.com/office/drawing/2014/main" val="20002"/>
                    </a:ext>
                  </a:extLst>
                </a:gridCol>
              </a:tblGrid>
              <a:tr h="360000">
                <a:tc>
                  <a:txBody>
                    <a:bodyPr/>
                    <a:lstStyle/>
                    <a:p>
                      <a:pPr algn="ctr"/>
                      <a:endParaRPr lang="nl-BE" dirty="0"/>
                    </a:p>
                  </a:txBody>
                  <a:tcPr>
                    <a:noFill/>
                  </a:tcPr>
                </a:tc>
                <a:tc>
                  <a:txBody>
                    <a:bodyPr/>
                    <a:lstStyle/>
                    <a:p>
                      <a:pPr algn="ctr"/>
                      <a:r>
                        <a:rPr lang="nl-BE" dirty="0"/>
                        <a:t>Acero al carbono</a:t>
                      </a:r>
                    </a:p>
                  </a:txBody>
                  <a:tcPr/>
                </a:tc>
                <a:tc>
                  <a:txBody>
                    <a:bodyPr/>
                    <a:lstStyle/>
                    <a:p>
                      <a:pPr algn="ctr"/>
                      <a:r>
                        <a:rPr lang="es-ES" noProof="0" dirty="0"/>
                        <a:t>Acero inoxidable</a:t>
                      </a:r>
                      <a:r>
                        <a:rPr lang="es-ES" baseline="0" noProof="0" dirty="0"/>
                        <a:t> austenítico</a:t>
                      </a:r>
                      <a:endParaRPr lang="es-ES" noProof="0" dirty="0"/>
                    </a:p>
                  </a:txBody>
                  <a:tcPr/>
                </a:tc>
                <a:extLst>
                  <a:ext uri="{0D108BD9-81ED-4DB2-BD59-A6C34878D82A}">
                    <a16:rowId xmlns:a16="http://schemas.microsoft.com/office/drawing/2014/main" val="10000"/>
                  </a:ext>
                </a:extLst>
              </a:tr>
              <a:tr h="360000">
                <a:tc>
                  <a:txBody>
                    <a:bodyPr/>
                    <a:lstStyle/>
                    <a:p>
                      <a:pPr algn="ctr"/>
                      <a:r>
                        <a:rPr lang="es-ES" b="1" noProof="0" dirty="0">
                          <a:solidFill>
                            <a:schemeClr val="bg1"/>
                          </a:solidFill>
                        </a:rPr>
                        <a:t>Material</a:t>
                      </a:r>
                    </a:p>
                  </a:txBody>
                  <a:tcPr>
                    <a:solidFill>
                      <a:schemeClr val="accent1"/>
                    </a:solidFill>
                  </a:tcPr>
                </a:tc>
                <a:tc>
                  <a:txBody>
                    <a:bodyPr/>
                    <a:lstStyle/>
                    <a:p>
                      <a:pPr algn="ctr"/>
                      <a:r>
                        <a:rPr lang="nl-BE" dirty="0"/>
                        <a:t>S235</a:t>
                      </a:r>
                    </a:p>
                  </a:txBody>
                  <a:tcPr/>
                </a:tc>
                <a:tc>
                  <a:txBody>
                    <a:bodyPr/>
                    <a:lstStyle/>
                    <a:p>
                      <a:pPr algn="ctr"/>
                      <a:r>
                        <a:rPr lang="es-ES" noProof="0" dirty="0"/>
                        <a:t>EN 1.4301</a:t>
                      </a:r>
                    </a:p>
                  </a:txBody>
                  <a:tcPr/>
                </a:tc>
                <a:extLst>
                  <a:ext uri="{0D108BD9-81ED-4DB2-BD59-A6C34878D82A}">
                    <a16:rowId xmlns:a16="http://schemas.microsoft.com/office/drawing/2014/main" val="10001"/>
                  </a:ext>
                </a:extLst>
              </a:tr>
              <a:tr h="360000">
                <a:tc>
                  <a:txBody>
                    <a:bodyPr/>
                    <a:lstStyle/>
                    <a:p>
                      <a:pPr algn="ctr"/>
                      <a:r>
                        <a:rPr lang="nl-BE" b="1" dirty="0" err="1">
                          <a:solidFill>
                            <a:schemeClr val="bg1"/>
                          </a:solidFill>
                        </a:rPr>
                        <a:t>f</a:t>
                      </a:r>
                      <a:r>
                        <a:rPr lang="nl-BE" b="1" baseline="-25000" dirty="0" err="1">
                          <a:solidFill>
                            <a:schemeClr val="bg1"/>
                          </a:solidFill>
                        </a:rPr>
                        <a:t>y</a:t>
                      </a:r>
                      <a:r>
                        <a:rPr lang="nl-BE" b="1" baseline="0" dirty="0">
                          <a:solidFill>
                            <a:schemeClr val="bg1"/>
                          </a:solidFill>
                        </a:rPr>
                        <a:t> [N/mm²]</a:t>
                      </a:r>
                      <a:endParaRPr lang="nl-BE" b="1" dirty="0">
                        <a:solidFill>
                          <a:schemeClr val="bg1"/>
                        </a:solidFill>
                      </a:endParaRPr>
                    </a:p>
                  </a:txBody>
                  <a:tcPr>
                    <a:solidFill>
                      <a:schemeClr val="accent1"/>
                    </a:solidFill>
                  </a:tcPr>
                </a:tc>
                <a:tc>
                  <a:txBody>
                    <a:bodyPr/>
                    <a:lstStyle/>
                    <a:p>
                      <a:pPr algn="ctr"/>
                      <a:r>
                        <a:rPr lang="nl-BE" dirty="0"/>
                        <a:t>235</a:t>
                      </a:r>
                    </a:p>
                  </a:txBody>
                  <a:tcPr/>
                </a:tc>
                <a:tc>
                  <a:txBody>
                    <a:bodyPr/>
                    <a:lstStyle/>
                    <a:p>
                      <a:pPr algn="ctr"/>
                      <a:r>
                        <a:rPr lang="es-ES" noProof="0" dirty="0"/>
                        <a:t>230</a:t>
                      </a:r>
                    </a:p>
                  </a:txBody>
                  <a:tcPr/>
                </a:tc>
                <a:extLst>
                  <a:ext uri="{0D108BD9-81ED-4DB2-BD59-A6C34878D82A}">
                    <a16:rowId xmlns:a16="http://schemas.microsoft.com/office/drawing/2014/main" val="10002"/>
                  </a:ext>
                </a:extLst>
              </a:tr>
              <a:tr h="360000">
                <a:tc>
                  <a:txBody>
                    <a:bodyPr/>
                    <a:lstStyle/>
                    <a:p>
                      <a:pPr algn="ctr"/>
                      <a:r>
                        <a:rPr lang="nl-BE" b="1" dirty="0">
                          <a:solidFill>
                            <a:schemeClr val="bg1"/>
                          </a:solidFill>
                        </a:rPr>
                        <a:t>E [N/mm²]</a:t>
                      </a:r>
                    </a:p>
                  </a:txBody>
                  <a:tcPr>
                    <a:solidFill>
                      <a:schemeClr val="accent1"/>
                    </a:solidFill>
                  </a:tcPr>
                </a:tc>
                <a:tc>
                  <a:txBody>
                    <a:bodyPr/>
                    <a:lstStyle/>
                    <a:p>
                      <a:pPr algn="ctr"/>
                      <a:r>
                        <a:rPr lang="nl-BE" dirty="0"/>
                        <a:t>210000</a:t>
                      </a:r>
                    </a:p>
                  </a:txBody>
                  <a:tcPr/>
                </a:tc>
                <a:tc>
                  <a:txBody>
                    <a:bodyPr/>
                    <a:lstStyle/>
                    <a:p>
                      <a:pPr algn="ctr"/>
                      <a:r>
                        <a:rPr lang="es-ES" noProof="0" dirty="0"/>
                        <a:t>200000</a:t>
                      </a:r>
                    </a:p>
                  </a:txBody>
                  <a:tcPr/>
                </a:tc>
                <a:extLst>
                  <a:ext uri="{0D108BD9-81ED-4DB2-BD59-A6C34878D82A}">
                    <a16:rowId xmlns:a16="http://schemas.microsoft.com/office/drawing/2014/main" val="10003"/>
                  </a:ext>
                </a:extLst>
              </a:tr>
            </a:tbl>
          </a:graphicData>
        </a:graphic>
      </p:graphicFrame>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796" y="3904087"/>
            <a:ext cx="3096344" cy="2650403"/>
          </a:xfrm>
          <a:prstGeom prst="rect">
            <a:avLst/>
          </a:prstGeom>
        </p:spPr>
      </p:pic>
    </p:spTree>
    <p:extLst>
      <p:ext uri="{BB962C8B-B14F-4D97-AF65-F5344CB8AC3E}">
        <p14:creationId xmlns:p14="http://schemas.microsoft.com/office/powerpoint/2010/main" val="30330399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p:cNvSpPr>
            <a:spLocks noGrp="1"/>
          </p:cNvSpPr>
          <p:nvPr>
            <p:ph type="body" idx="1"/>
          </p:nvPr>
        </p:nvSpPr>
        <p:spPr>
          <a:xfrm>
            <a:off x="673100" y="875060"/>
            <a:ext cx="4040188" cy="639762"/>
          </a:xfrm>
        </p:spPr>
        <p:txBody>
          <a:bodyPr/>
          <a:lstStyle/>
          <a:p>
            <a:r>
              <a:rPr lang="es-ES" dirty="0"/>
              <a:t>EC 3-1-1: S235</a:t>
            </a:r>
          </a:p>
        </p:txBody>
      </p:sp>
      <mc:AlternateContent xmlns:mc="http://schemas.openxmlformats.org/markup-compatibility/2006" xmlns:a14="http://schemas.microsoft.com/office/drawing/2010/main">
        <mc:Choice Requires="a14">
          <p:sp>
            <p:nvSpPr>
              <p:cNvPr id="3" name="Tijdelijke aanduiding voor inhoud 2"/>
              <p:cNvSpPr>
                <a:spLocks noGrp="1"/>
              </p:cNvSpPr>
              <p:nvPr>
                <p:ph sz="half" idx="2"/>
              </p:nvPr>
            </p:nvSpPr>
            <p:spPr>
              <a:xfrm>
                <a:off x="508000" y="1641822"/>
                <a:ext cx="4040188" cy="4472806"/>
              </a:xfrm>
            </p:spPr>
            <p:txBody>
              <a:bodyPr>
                <a:normAutofit/>
              </a:bodyPr>
              <a:lstStyle/>
              <a:p>
                <a:r>
                  <a:rPr lang="es-ES" dirty="0"/>
                  <a:t>Clasificación</a:t>
                </a:r>
              </a:p>
              <a:p>
                <a:pPr marL="457200" lvl="1" indent="0">
                  <a:buNone/>
                </a:pPr>
                <a:r>
                  <a:rPr lang="es-ES" dirty="0"/>
                  <a:t>Todas son partes internas</a:t>
                </a:r>
              </a:p>
              <a:p>
                <a:pPr marL="457200" lvl="1" indent="0">
                  <a:buNone/>
                </a:pPr>
                <a:r>
                  <a:rPr lang="es-ES" dirty="0"/>
                  <a:t>Para Clase 1:</a:t>
                </a:r>
              </a:p>
              <a:p>
                <a:pPr marL="457200" lvl="1" indent="0">
                  <a:buNone/>
                </a:pPr>
                <a:endParaRPr lang="ca-ES" i="1" dirty="0">
                  <a:latin typeface="Cambria Math"/>
                </a:endParaRPr>
              </a:p>
              <a:p>
                <a:pPr marL="457200" lvl="1" indent="0">
                  <a:buNone/>
                </a:pPr>
                <a14:m>
                  <m:oMathPara xmlns:m="http://schemas.openxmlformats.org/officeDocument/2006/math">
                    <m:oMathParaPr>
                      <m:jc m:val="centerGroup"/>
                    </m:oMathParaPr>
                    <m:oMath xmlns:m="http://schemas.openxmlformats.org/officeDocument/2006/math">
                      <m:f>
                        <m:fPr>
                          <m:type m:val="skw"/>
                          <m:ctrlPr>
                            <a:rPr lang="nl-BE" i="1" smtClean="0">
                              <a:latin typeface="Cambria Math" panose="02040503050406030204" pitchFamily="18" charset="0"/>
                            </a:rPr>
                          </m:ctrlPr>
                        </m:fPr>
                        <m:num>
                          <m:r>
                            <a:rPr lang="nl-BE" b="0" i="1" smtClean="0">
                              <a:latin typeface="Cambria Math" panose="02040503050406030204" pitchFamily="18" charset="0"/>
                            </a:rPr>
                            <m:t>𝑐</m:t>
                          </m:r>
                        </m:num>
                        <m:den>
                          <m:r>
                            <a:rPr lang="nl-BE" b="0" i="1" smtClean="0">
                              <a:latin typeface="Cambria Math" panose="02040503050406030204" pitchFamily="18" charset="0"/>
                            </a:rPr>
                            <m:t>𝑡</m:t>
                          </m:r>
                        </m:den>
                      </m:f>
                      <m:r>
                        <a:rPr lang="nl-BE" b="0" i="1" smtClean="0">
                          <a:latin typeface="Cambria Math" panose="02040503050406030204" pitchFamily="18" charset="0"/>
                        </a:rPr>
                        <m:t>=21&lt;33=33</m:t>
                      </m:r>
                      <m:r>
                        <a:rPr lang="nl-BE" b="0" i="1" smtClean="0">
                          <a:latin typeface="Cambria Math" panose="02040503050406030204" pitchFamily="18" charset="0"/>
                          <a:ea typeface="Cambria Math" panose="02040503050406030204" pitchFamily="18" charset="0"/>
                        </a:rPr>
                        <m:t>𝜀</m:t>
                      </m:r>
                    </m:oMath>
                  </m:oMathPara>
                </a14:m>
                <a:endParaRPr lang="nl-BE" dirty="0"/>
              </a:p>
              <a:p>
                <a:pPr marL="457200" lvl="1" indent="0">
                  <a:buNone/>
                </a:pPr>
                <a:endParaRPr lang="nl-BE" dirty="0"/>
              </a:p>
              <a:p>
                <a:pPr marL="457200" lvl="1" indent="0">
                  <a:buNone/>
                </a:pPr>
                <a:r>
                  <a:rPr lang="es-ES" dirty="0"/>
                  <a:t>con</a:t>
                </a:r>
              </a:p>
              <a:p>
                <a:pPr marL="457200" lvl="1" indent="0">
                  <a:buNone/>
                </a:pPr>
                <a:r>
                  <a:rPr lang="es-ES" dirty="0"/>
                  <a:t>	</a:t>
                </a:r>
              </a:p>
              <a:p>
                <a:pPr marL="355600" lvl="1" indent="0">
                  <a:buNone/>
                </a:pPr>
                <a:r>
                  <a:rPr lang="es-ES" sz="2400" dirty="0"/>
                  <a:t>La sección es Clase 1</a:t>
                </a:r>
              </a:p>
            </p:txBody>
          </p:sp>
        </mc:Choice>
        <mc:Fallback xmlns="">
          <p:sp>
            <p:nvSpPr>
              <p:cNvPr id="3" name="Tijdelijke aanduiding voor inhoud 2"/>
              <p:cNvSpPr>
                <a:spLocks noGrp="1" noRot="1" noChangeAspect="1" noMove="1" noResize="1" noEditPoints="1" noAdjustHandles="1" noChangeArrowheads="1" noChangeShapeType="1" noTextEdit="1"/>
              </p:cNvSpPr>
              <p:nvPr>
                <p:ph sz="half" idx="2"/>
              </p:nvPr>
            </p:nvSpPr>
            <p:spPr>
              <a:xfrm>
                <a:off x="508000" y="1641822"/>
                <a:ext cx="4040188" cy="4472806"/>
              </a:xfrm>
              <a:blipFill rotWithShape="1">
                <a:blip r:embed="rId2"/>
                <a:stretch>
                  <a:fillRect l="-1961" t="-1090"/>
                </a:stretch>
              </a:blipFill>
            </p:spPr>
            <p:txBody>
              <a:bodyPr/>
              <a:lstStyle/>
              <a:p>
                <a:r>
                  <a:rPr lang="es-ES">
                    <a:noFill/>
                  </a:rPr>
                  <a:t> </a:t>
                </a:r>
              </a:p>
            </p:txBody>
          </p:sp>
        </mc:Fallback>
      </mc:AlternateContent>
      <p:sp>
        <p:nvSpPr>
          <p:cNvPr id="10" name="Tijdelijke aanduiding voor tekst 9"/>
          <p:cNvSpPr>
            <a:spLocks noGrp="1"/>
          </p:cNvSpPr>
          <p:nvPr>
            <p:ph type="body" sz="quarter" idx="3"/>
          </p:nvPr>
        </p:nvSpPr>
        <p:spPr>
          <a:xfrm>
            <a:off x="5076825" y="875060"/>
            <a:ext cx="4041775" cy="639762"/>
          </a:xfrm>
        </p:spPr>
        <p:txBody>
          <a:bodyPr/>
          <a:lstStyle/>
          <a:p>
            <a:r>
              <a:rPr lang="es-ES" dirty="0"/>
              <a:t>EC 3-1-4: Austenítico</a:t>
            </a:r>
          </a:p>
        </p:txBody>
      </p:sp>
      <mc:AlternateContent xmlns:mc="http://schemas.openxmlformats.org/markup-compatibility/2006" xmlns:a14="http://schemas.microsoft.com/office/drawing/2010/main">
        <mc:Choice Requires="a14">
          <p:sp>
            <p:nvSpPr>
              <p:cNvPr id="11" name="Tijdelijke aanduiding voor inhoud 10"/>
              <p:cNvSpPr>
                <a:spLocks noGrp="1"/>
              </p:cNvSpPr>
              <p:nvPr>
                <p:ph sz="quarter" idx="4"/>
              </p:nvPr>
            </p:nvSpPr>
            <p:spPr>
              <a:xfrm>
                <a:off x="4810125" y="1654522"/>
                <a:ext cx="4041775" cy="4472806"/>
              </a:xfrm>
            </p:spPr>
            <p:txBody>
              <a:bodyPr>
                <a:normAutofit/>
              </a:bodyPr>
              <a:lstStyle/>
              <a:p>
                <a:r>
                  <a:rPr lang="es-ES" dirty="0"/>
                  <a:t>Clasificación</a:t>
                </a:r>
              </a:p>
              <a:p>
                <a:pPr marL="457200" lvl="1" indent="0">
                  <a:buNone/>
                </a:pPr>
                <a:r>
                  <a:rPr lang="es-ES" dirty="0"/>
                  <a:t>Todas son partes internas</a:t>
                </a:r>
              </a:p>
              <a:p>
                <a:pPr marL="457200" lvl="1" indent="0">
                  <a:buNone/>
                </a:pPr>
                <a:r>
                  <a:rPr lang="es-ES" dirty="0"/>
                  <a:t>Para Clase 1:</a:t>
                </a:r>
              </a:p>
              <a:p>
                <a:pPr marL="457200" lvl="1" indent="0">
                  <a:buNone/>
                </a:pPr>
                <a:endParaRPr lang="es-ES" dirty="0"/>
              </a:p>
              <a:p>
                <a:pPr marL="457200" lvl="1" indent="0">
                  <a:buNone/>
                </a:pPr>
                <a14:m>
                  <m:oMathPara xmlns:m="http://schemas.openxmlformats.org/officeDocument/2006/math">
                    <m:oMathParaPr>
                      <m:jc m:val="centerGroup"/>
                    </m:oMathParaPr>
                    <m:oMath xmlns:m="http://schemas.openxmlformats.org/officeDocument/2006/math">
                      <m:f>
                        <m:fPr>
                          <m:type m:val="skw"/>
                          <m:ctrlPr>
                            <a:rPr lang="es-ES" i="1">
                              <a:latin typeface="Cambria Math" panose="02040503050406030204" pitchFamily="18" charset="0"/>
                            </a:rPr>
                          </m:ctrlPr>
                        </m:fPr>
                        <m:num>
                          <m:r>
                            <a:rPr lang="es-ES" i="1">
                              <a:latin typeface="Cambria Math" panose="02040503050406030204" pitchFamily="18" charset="0"/>
                            </a:rPr>
                            <m:t>𝑐</m:t>
                          </m:r>
                        </m:num>
                        <m:den>
                          <m:r>
                            <a:rPr lang="es-ES" i="1">
                              <a:latin typeface="Cambria Math" panose="02040503050406030204" pitchFamily="18" charset="0"/>
                            </a:rPr>
                            <m:t>𝑡</m:t>
                          </m:r>
                        </m:den>
                      </m:f>
                      <m:r>
                        <a:rPr lang="es-ES" i="1">
                          <a:latin typeface="Cambria Math" panose="02040503050406030204" pitchFamily="18" charset="0"/>
                        </a:rPr>
                        <m:t>=</m:t>
                      </m:r>
                      <m:r>
                        <a:rPr lang="es-ES" b="0" i="1" smtClean="0">
                          <a:latin typeface="Cambria Math" panose="02040503050406030204" pitchFamily="18" charset="0"/>
                        </a:rPr>
                        <m:t>21</m:t>
                      </m:r>
                      <m:r>
                        <a:rPr lang="es-ES" i="1">
                          <a:latin typeface="Cambria Math" panose="02040503050406030204" pitchFamily="18" charset="0"/>
                        </a:rPr>
                        <m:t>&lt;</m:t>
                      </m:r>
                      <m:r>
                        <a:rPr lang="es-ES" b="0" i="1" smtClean="0">
                          <a:latin typeface="Cambria Math" panose="02040503050406030204" pitchFamily="18" charset="0"/>
                        </a:rPr>
                        <m:t>25,35</m:t>
                      </m:r>
                      <m:r>
                        <a:rPr lang="es-ES" i="1">
                          <a:latin typeface="Cambria Math" panose="02040503050406030204" pitchFamily="18" charset="0"/>
                        </a:rPr>
                        <m:t>=</m:t>
                      </m:r>
                      <m:r>
                        <a:rPr lang="es-ES" b="0" i="1" smtClean="0">
                          <a:latin typeface="Cambria Math" panose="02040503050406030204" pitchFamily="18" charset="0"/>
                        </a:rPr>
                        <m:t>25,7</m:t>
                      </m:r>
                      <m:r>
                        <a:rPr lang="es-ES" i="1">
                          <a:latin typeface="Cambria Math" panose="02040503050406030204" pitchFamily="18" charset="0"/>
                          <a:ea typeface="Cambria Math" panose="02040503050406030204" pitchFamily="18" charset="0"/>
                        </a:rPr>
                        <m:t>𝜀</m:t>
                      </m:r>
                    </m:oMath>
                  </m:oMathPara>
                </a14:m>
                <a:endParaRPr lang="es-ES" dirty="0"/>
              </a:p>
              <a:p>
                <a:pPr marL="457200" lvl="1" indent="0">
                  <a:buNone/>
                </a:pPr>
                <a:endParaRPr lang="es-ES" dirty="0"/>
              </a:p>
              <a:p>
                <a:pPr marL="457200" lvl="1" indent="0">
                  <a:buNone/>
                </a:pPr>
                <a:r>
                  <a:rPr lang="es-ES" dirty="0"/>
                  <a:t>con</a:t>
                </a:r>
              </a:p>
              <a:p>
                <a:pPr marL="57150" lvl="1" indent="0">
                  <a:buNone/>
                </a:pPr>
                <a:endParaRPr lang="es-ES" dirty="0"/>
              </a:p>
              <a:p>
                <a:pPr marL="349250" lvl="1" indent="6350">
                  <a:buNone/>
                  <a:tabLst>
                    <a:tab pos="355600" algn="l"/>
                  </a:tabLst>
                </a:pPr>
                <a:r>
                  <a:rPr lang="es-ES" sz="2400" dirty="0"/>
                  <a:t>La sección es Clase 1</a:t>
                </a:r>
              </a:p>
              <a:p>
                <a:pPr marL="0" indent="0">
                  <a:buNone/>
                </a:pPr>
                <a:endParaRPr lang="es-ES" dirty="0"/>
              </a:p>
            </p:txBody>
          </p:sp>
        </mc:Choice>
        <mc:Fallback xmlns="">
          <p:sp>
            <p:nvSpPr>
              <p:cNvPr id="11" name="Tijdelijke aanduiding voor inhoud 10"/>
              <p:cNvSpPr>
                <a:spLocks noGrp="1" noRot="1" noChangeAspect="1" noMove="1" noResize="1" noEditPoints="1" noAdjustHandles="1" noChangeArrowheads="1" noChangeShapeType="1" noTextEdit="1"/>
              </p:cNvSpPr>
              <p:nvPr>
                <p:ph sz="quarter" idx="4"/>
              </p:nvPr>
            </p:nvSpPr>
            <p:spPr>
              <a:xfrm>
                <a:off x="4810125" y="1654522"/>
                <a:ext cx="4041775" cy="4472806"/>
              </a:xfrm>
              <a:blipFill rotWithShape="1">
                <a:blip r:embed="rId3"/>
                <a:stretch>
                  <a:fillRect l="-1961" t="-1090"/>
                </a:stretch>
              </a:blipFill>
            </p:spPr>
            <p:txBody>
              <a:bodyPr/>
              <a:lstStyle/>
              <a:p>
                <a:r>
                  <a:rPr lang="es-ES">
                    <a:noFill/>
                  </a:rPr>
                  <a:t> </a:t>
                </a:r>
              </a:p>
            </p:txBody>
          </p:sp>
        </mc:Fallback>
      </mc:AlternateContent>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Tekstvak 11"/>
              <p:cNvSpPr txBox="1"/>
              <p:nvPr/>
            </p:nvSpPr>
            <p:spPr>
              <a:xfrm>
                <a:off x="1746424" y="3651155"/>
                <a:ext cx="1509516" cy="8183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ad>
                        <m:radPr>
                          <m:degHide m:val="on"/>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radPr>
                        <m:deg/>
                        <m:e>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235</m:t>
                              </m:r>
                            </m:num>
                            <m:den>
                              <m:sSub>
                                <m:sSub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sub>
                              </m:sSub>
                            </m:den>
                          </m:f>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e>
                      </m:rad>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oMath>
                  </m:oMathPara>
                </a14:m>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2" name="Tekstvak 11"/>
              <p:cNvSpPr txBox="1">
                <a:spLocks noRot="1" noChangeAspect="1" noMove="1" noResize="1" noEditPoints="1" noAdjustHandles="1" noChangeArrowheads="1" noChangeShapeType="1" noTextEdit="1"/>
              </p:cNvSpPr>
              <p:nvPr/>
            </p:nvSpPr>
            <p:spPr>
              <a:xfrm>
                <a:off x="1746424" y="3651155"/>
                <a:ext cx="1509516" cy="818366"/>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Tekstvak 12"/>
              <p:cNvSpPr txBox="1"/>
              <p:nvPr/>
            </p:nvSpPr>
            <p:spPr>
              <a:xfrm>
                <a:off x="6058396" y="3778498"/>
                <a:ext cx="2203552" cy="56368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ad>
                      <m:radPr>
                        <m:degHide m:val="on"/>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radPr>
                      <m:deg/>
                      <m:e>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235</m:t>
                            </m:r>
                          </m:num>
                          <m:den>
                            <m:sSub>
                              <m:sSub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sub>
                            </m:sSub>
                          </m:den>
                        </m:f>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num>
                          <m:den>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210000</m:t>
                            </m:r>
                          </m:den>
                        </m:f>
                      </m:e>
                    </m:rad>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nl-BE" sz="1800" b="0" i="0" u="none" strike="noStrike" kern="1200" cap="none" spc="0" normalizeH="0" baseline="0" noProof="0" dirty="0">
                    <a:ln>
                      <a:noFill/>
                    </a:ln>
                    <a:solidFill>
                      <a:prstClr val="black"/>
                    </a:solidFill>
                    <a:effectLst/>
                    <a:uLnTx/>
                    <a:uFillTx/>
                    <a:latin typeface="Calibri"/>
                    <a:ea typeface="+mn-ea"/>
                    <a:cs typeface="+mn-cs"/>
                  </a:rPr>
                  <a:t>0,99</a:t>
                </a:r>
              </a:p>
            </p:txBody>
          </p:sp>
        </mc:Choice>
        <mc:Fallback xmlns="">
          <p:sp>
            <p:nvSpPr>
              <p:cNvPr id="13" name="Tekstvak 12"/>
              <p:cNvSpPr txBox="1">
                <a:spLocks noRot="1" noChangeAspect="1" noMove="1" noResize="1" noEditPoints="1" noAdjustHandles="1" noChangeArrowheads="1" noChangeShapeType="1" noTextEdit="1"/>
              </p:cNvSpPr>
              <p:nvPr/>
            </p:nvSpPr>
            <p:spPr>
              <a:xfrm>
                <a:off x="6058396" y="3778498"/>
                <a:ext cx="2203552" cy="563680"/>
              </a:xfrm>
              <a:prstGeom prst="rect">
                <a:avLst/>
              </a:prstGeom>
              <a:blipFill rotWithShape="1">
                <a:blip r:embed="rId5"/>
                <a:stretch>
                  <a:fillRect r="-5540" b="-2174"/>
                </a:stretch>
              </a:blipFill>
            </p:spPr>
            <p:txBody>
              <a:bodyPr/>
              <a:lstStyle/>
              <a:p>
                <a:r>
                  <a:rPr lang="es-ES">
                    <a:noFill/>
                  </a:rPr>
                  <a:t> </a:t>
                </a:r>
              </a:p>
            </p:txBody>
          </p:sp>
        </mc:Fallback>
      </mc:AlternateContent>
      <p:cxnSp>
        <p:nvCxnSpPr>
          <p:cNvPr id="19" name="Rechte verbindingslijn 18"/>
          <p:cNvCxnSpPr/>
          <p:nvPr/>
        </p:nvCxnSpPr>
        <p:spPr>
          <a:xfrm>
            <a:off x="4522164" y="1204913"/>
            <a:ext cx="0" cy="4846215"/>
          </a:xfrm>
          <a:prstGeom prst="line">
            <a:avLst/>
          </a:prstGeom>
        </p:spPr>
        <p:style>
          <a:lnRef idx="1">
            <a:schemeClr val="accent1"/>
          </a:lnRef>
          <a:fillRef idx="0">
            <a:schemeClr val="accent1"/>
          </a:fillRef>
          <a:effectRef idx="0">
            <a:schemeClr val="accent1"/>
          </a:effectRef>
          <a:fontRef idx="minor">
            <a:schemeClr val="tx1"/>
          </a:fontRef>
        </p:style>
      </p:cxnSp>
      <p:sp>
        <p:nvSpPr>
          <p:cNvPr id="14" name="Titel 1"/>
          <p:cNvSpPr>
            <a:spLocks noGrp="1"/>
          </p:cNvSpPr>
          <p:nvPr>
            <p:ph type="title"/>
          </p:nvPr>
        </p:nvSpPr>
        <p:spPr>
          <a:xfrm>
            <a:off x="-152400" y="-68262"/>
            <a:ext cx="9474200" cy="1143000"/>
          </a:xfrm>
        </p:spPr>
        <p:txBody>
          <a:bodyPr>
            <a:normAutofit/>
          </a:bodyPr>
          <a:lstStyle/>
          <a:p>
            <a:r>
              <a:rPr lang="es-ES" sz="3600" dirty="0"/>
              <a:t>Eurocódigo 3. Ejemplo de Pandeo por Flexión</a:t>
            </a:r>
          </a:p>
        </p:txBody>
      </p:sp>
    </p:spTree>
    <p:extLst>
      <p:ext uri="{BB962C8B-B14F-4D97-AF65-F5344CB8AC3E}">
        <p14:creationId xmlns:p14="http://schemas.microsoft.com/office/powerpoint/2010/main" val="12004572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el 2"/>
          <p:cNvGraphicFramePr>
            <a:graphicFrameLocks noGrp="1"/>
          </p:cNvGraphicFramePr>
          <p:nvPr/>
        </p:nvGraphicFramePr>
        <p:xfrm>
          <a:off x="1612826" y="986185"/>
          <a:ext cx="5739444" cy="5195444"/>
        </p:xfrm>
        <a:graphic>
          <a:graphicData uri="http://schemas.openxmlformats.org/drawingml/2006/table">
            <a:tbl>
              <a:tblPr firstRow="1" bandRow="1">
                <a:tableStyleId>{5C22544A-7EE6-4342-B048-85BDC9FD1C3A}</a:tableStyleId>
              </a:tblPr>
              <a:tblGrid>
                <a:gridCol w="1913148">
                  <a:extLst>
                    <a:ext uri="{9D8B030D-6E8A-4147-A177-3AD203B41FA5}">
                      <a16:colId xmlns:a16="http://schemas.microsoft.com/office/drawing/2014/main" val="20000"/>
                    </a:ext>
                  </a:extLst>
                </a:gridCol>
                <a:gridCol w="1913148">
                  <a:extLst>
                    <a:ext uri="{9D8B030D-6E8A-4147-A177-3AD203B41FA5}">
                      <a16:colId xmlns:a16="http://schemas.microsoft.com/office/drawing/2014/main" val="20001"/>
                    </a:ext>
                  </a:extLst>
                </a:gridCol>
                <a:gridCol w="1913148">
                  <a:extLst>
                    <a:ext uri="{9D8B030D-6E8A-4147-A177-3AD203B41FA5}">
                      <a16:colId xmlns:a16="http://schemas.microsoft.com/office/drawing/2014/main" val="20002"/>
                    </a:ext>
                  </a:extLst>
                </a:gridCol>
              </a:tblGrid>
              <a:tr h="370840">
                <a:tc>
                  <a:txBody>
                    <a:bodyPr/>
                    <a:lstStyle/>
                    <a:p>
                      <a:endParaRPr lang="nl-BE" dirty="0">
                        <a:solidFill>
                          <a:schemeClr val="bg1"/>
                        </a:solidFill>
                      </a:endParaRPr>
                    </a:p>
                  </a:txBody>
                  <a:tcPr>
                    <a:solidFill>
                      <a:schemeClr val="bg1"/>
                    </a:solidFill>
                  </a:tcPr>
                </a:tc>
                <a:tc>
                  <a:txBody>
                    <a:bodyPr/>
                    <a:lstStyle/>
                    <a:p>
                      <a:pPr algn="ctr"/>
                      <a:r>
                        <a:rPr lang="es-ES" noProof="0" dirty="0"/>
                        <a:t>EC 3-1-1: S355</a:t>
                      </a:r>
                    </a:p>
                  </a:txBody>
                  <a:tcPr/>
                </a:tc>
                <a:tc>
                  <a:txBody>
                    <a:bodyPr/>
                    <a:lstStyle/>
                    <a:p>
                      <a:pPr algn="ctr"/>
                      <a:r>
                        <a:rPr lang="es-ES" noProof="0" dirty="0"/>
                        <a:t>EC 3-1-4: Dúplex</a:t>
                      </a:r>
                    </a:p>
                  </a:txBody>
                  <a:tcPr/>
                </a:tc>
                <a:extLst>
                  <a:ext uri="{0D108BD9-81ED-4DB2-BD59-A6C34878D82A}">
                    <a16:rowId xmlns:a16="http://schemas.microsoft.com/office/drawing/2014/main" val="10000"/>
                  </a:ext>
                </a:extLst>
              </a:tr>
              <a:tr h="370840">
                <a:tc>
                  <a:txBody>
                    <a:bodyPr/>
                    <a:lstStyle/>
                    <a:p>
                      <a:r>
                        <a:rPr lang="nl-BE" b="1" baseline="0" dirty="0">
                          <a:solidFill>
                            <a:schemeClr val="bg1"/>
                          </a:solidFill>
                        </a:rPr>
                        <a:t>A [mm²]</a:t>
                      </a:r>
                      <a:endParaRPr lang="nl-BE" b="1" dirty="0">
                        <a:solidFill>
                          <a:schemeClr val="bg1"/>
                        </a:solidFill>
                      </a:endParaRPr>
                    </a:p>
                  </a:txBody>
                  <a:tcPr>
                    <a:solidFill>
                      <a:schemeClr val="accent1"/>
                    </a:solidFill>
                  </a:tcPr>
                </a:tc>
                <a:tc>
                  <a:txBody>
                    <a:bodyPr/>
                    <a:lstStyle/>
                    <a:p>
                      <a:pPr algn="ctr" fontAlgn="b"/>
                      <a:r>
                        <a:rPr lang="es-ES" sz="1800" b="0" i="0" u="none" strike="noStrike" noProof="0" dirty="0">
                          <a:solidFill>
                            <a:srgbClr val="000000"/>
                          </a:solidFill>
                          <a:effectLst/>
                          <a:latin typeface="Calibri" panose="020F0502020204030204" pitchFamily="34" charset="0"/>
                        </a:rPr>
                        <a:t>1495</a:t>
                      </a:r>
                    </a:p>
                  </a:txBody>
                  <a:tcPr marL="9525" marR="9525" marT="9525" marB="0" anchor="b"/>
                </a:tc>
                <a:tc>
                  <a:txBody>
                    <a:bodyPr/>
                    <a:lstStyle/>
                    <a:p>
                      <a:pPr algn="ctr" fontAlgn="b"/>
                      <a:r>
                        <a:rPr lang="es-ES" sz="1800" b="0" i="0" u="none" strike="noStrike" noProof="0" dirty="0">
                          <a:solidFill>
                            <a:srgbClr val="000000"/>
                          </a:solidFill>
                          <a:effectLst/>
                          <a:latin typeface="Calibri" panose="020F0502020204030204" pitchFamily="34" charset="0"/>
                        </a:rPr>
                        <a:t>1495</a:t>
                      </a:r>
                    </a:p>
                  </a:txBody>
                  <a:tcPr marL="9525" marR="9525" marT="9525" marB="0" anchor="b"/>
                </a:tc>
                <a:extLst>
                  <a:ext uri="{0D108BD9-81ED-4DB2-BD59-A6C34878D82A}">
                    <a16:rowId xmlns:a16="http://schemas.microsoft.com/office/drawing/2014/main" val="10001"/>
                  </a:ext>
                </a:extLst>
              </a:tr>
              <a:tr h="370840">
                <a:tc>
                  <a:txBody>
                    <a:bodyPr/>
                    <a:lstStyle/>
                    <a:p>
                      <a:r>
                        <a:rPr lang="nl-BE" b="1" dirty="0" err="1">
                          <a:solidFill>
                            <a:schemeClr val="bg1"/>
                          </a:solidFill>
                        </a:rPr>
                        <a:t>f</a:t>
                      </a:r>
                      <a:r>
                        <a:rPr lang="nl-BE" b="1" baseline="-25000" dirty="0" err="1">
                          <a:solidFill>
                            <a:schemeClr val="bg1"/>
                          </a:solidFill>
                        </a:rPr>
                        <a:t>y</a:t>
                      </a:r>
                      <a:r>
                        <a:rPr lang="nl-BE" b="1" baseline="0" dirty="0">
                          <a:solidFill>
                            <a:schemeClr val="bg1"/>
                          </a:solidFill>
                        </a:rPr>
                        <a:t> [N/mm²]</a:t>
                      </a:r>
                      <a:endParaRPr lang="nl-BE" b="1" dirty="0">
                        <a:solidFill>
                          <a:schemeClr val="bg1"/>
                        </a:solidFill>
                      </a:endParaRPr>
                    </a:p>
                  </a:txBody>
                  <a:tcPr>
                    <a:solidFill>
                      <a:schemeClr val="accent1"/>
                    </a:solidFill>
                  </a:tcPr>
                </a:tc>
                <a:tc>
                  <a:txBody>
                    <a:bodyPr/>
                    <a:lstStyle/>
                    <a:p>
                      <a:pPr algn="ctr" fontAlgn="b"/>
                      <a:r>
                        <a:rPr lang="es-ES" sz="1800" b="1" i="0" u="none" strike="noStrike" noProof="0" dirty="0">
                          <a:solidFill>
                            <a:srgbClr val="000000"/>
                          </a:solidFill>
                          <a:effectLst/>
                          <a:latin typeface="Calibri" panose="020F0502020204030204" pitchFamily="34" charset="0"/>
                        </a:rPr>
                        <a:t>235</a:t>
                      </a:r>
                    </a:p>
                  </a:txBody>
                  <a:tcPr marL="9525" marR="9525" marT="9525" marB="0" anchor="b"/>
                </a:tc>
                <a:tc>
                  <a:txBody>
                    <a:bodyPr/>
                    <a:lstStyle/>
                    <a:p>
                      <a:pPr algn="ctr" fontAlgn="b"/>
                      <a:r>
                        <a:rPr lang="es-ES" sz="1800" b="1" i="0" u="none" strike="noStrike" noProof="0" dirty="0">
                          <a:solidFill>
                            <a:srgbClr val="000000"/>
                          </a:solidFill>
                          <a:effectLst/>
                          <a:latin typeface="Calibri" panose="020F0502020204030204" pitchFamily="34" charset="0"/>
                        </a:rPr>
                        <a:t>230</a:t>
                      </a:r>
                    </a:p>
                  </a:txBody>
                  <a:tcPr marL="9525" marR="9525" marT="9525" marB="0" anchor="b"/>
                </a:tc>
                <a:extLst>
                  <a:ext uri="{0D108BD9-81ED-4DB2-BD59-A6C34878D82A}">
                    <a16:rowId xmlns:a16="http://schemas.microsoft.com/office/drawing/2014/main" val="10002"/>
                  </a:ext>
                </a:extLst>
              </a:tr>
              <a:tr h="370840">
                <a:tc>
                  <a:txBody>
                    <a:bodyPr/>
                    <a:lstStyle/>
                    <a:p>
                      <a:endParaRPr lang="nl-BE"/>
                    </a:p>
                  </a:txBody>
                  <a:tcPr>
                    <a:blipFill rotWithShape="0">
                      <a:blip r:embed="rId2"/>
                      <a:stretch>
                        <a:fillRect l="-239" t="-308197" r="-200955" b="-1036066"/>
                      </a:stretch>
                    </a:blipFill>
                  </a:tcPr>
                </a:tc>
                <a:tc>
                  <a:txBody>
                    <a:bodyPr/>
                    <a:lstStyle/>
                    <a:p>
                      <a:pPr algn="ctr" fontAlgn="b"/>
                      <a:r>
                        <a:rPr lang="es-ES" sz="1800" b="1" i="0" u="none" strike="noStrike" noProof="0" dirty="0">
                          <a:solidFill>
                            <a:srgbClr val="000000"/>
                          </a:solidFill>
                          <a:effectLst/>
                          <a:latin typeface="Calibri" panose="020F0502020204030204" pitchFamily="34" charset="0"/>
                        </a:rPr>
                        <a:t>1</a:t>
                      </a:r>
                    </a:p>
                  </a:txBody>
                  <a:tcPr marL="9525" marR="9525" marT="9525" marB="0" anchor="b"/>
                </a:tc>
                <a:tc>
                  <a:txBody>
                    <a:bodyPr/>
                    <a:lstStyle/>
                    <a:p>
                      <a:pPr algn="ctr" fontAlgn="b"/>
                      <a:r>
                        <a:rPr lang="es-ES" sz="1800" b="1" i="0" u="none" strike="noStrike" noProof="0" dirty="0">
                          <a:solidFill>
                            <a:srgbClr val="000000"/>
                          </a:solidFill>
                          <a:effectLst/>
                          <a:latin typeface="Calibri" panose="020F0502020204030204" pitchFamily="34" charset="0"/>
                        </a:rPr>
                        <a:t>1,1</a:t>
                      </a:r>
                    </a:p>
                  </a:txBody>
                  <a:tcPr marL="9525" marR="9525" marT="9525" marB="0" anchor="b"/>
                </a:tc>
                <a:extLst>
                  <a:ext uri="{0D108BD9-81ED-4DB2-BD59-A6C34878D82A}">
                    <a16:rowId xmlns:a16="http://schemas.microsoft.com/office/drawing/2014/main" val="10003"/>
                  </a:ext>
                </a:extLst>
              </a:tr>
              <a:tr h="370840">
                <a:tc>
                  <a:txBody>
                    <a:bodyPr/>
                    <a:lstStyle/>
                    <a:p>
                      <a:r>
                        <a:rPr lang="nl-BE" b="1" baseline="0" dirty="0" err="1">
                          <a:solidFill>
                            <a:schemeClr val="bg1"/>
                          </a:solidFill>
                        </a:rPr>
                        <a:t>N</a:t>
                      </a:r>
                      <a:r>
                        <a:rPr lang="nl-BE" b="1" baseline="-25000" dirty="0" err="1">
                          <a:solidFill>
                            <a:schemeClr val="bg1"/>
                          </a:solidFill>
                        </a:rPr>
                        <a:t>c,Rd</a:t>
                      </a:r>
                      <a:r>
                        <a:rPr lang="nl-BE" b="1" baseline="0" dirty="0">
                          <a:solidFill>
                            <a:schemeClr val="bg1"/>
                          </a:solidFill>
                        </a:rPr>
                        <a:t> [</a:t>
                      </a:r>
                      <a:r>
                        <a:rPr lang="nl-BE" b="1" baseline="0" dirty="0" err="1">
                          <a:solidFill>
                            <a:schemeClr val="bg1"/>
                          </a:solidFill>
                        </a:rPr>
                        <a:t>kN</a:t>
                      </a:r>
                      <a:r>
                        <a:rPr lang="nl-BE" b="1" baseline="0" dirty="0">
                          <a:solidFill>
                            <a:schemeClr val="bg1"/>
                          </a:solidFill>
                        </a:rPr>
                        <a:t>]</a:t>
                      </a:r>
                      <a:endParaRPr lang="nl-BE" b="1" dirty="0">
                        <a:solidFill>
                          <a:schemeClr val="bg1"/>
                        </a:solidFill>
                      </a:endParaRPr>
                    </a:p>
                  </a:txBody>
                  <a:tcPr>
                    <a:solidFill>
                      <a:schemeClr val="accent1"/>
                    </a:solidFill>
                  </a:tcPr>
                </a:tc>
                <a:tc>
                  <a:txBody>
                    <a:bodyPr/>
                    <a:lstStyle/>
                    <a:p>
                      <a:pPr algn="ctr" fontAlgn="b"/>
                      <a:r>
                        <a:rPr lang="es-ES" sz="1800" b="1" i="0" u="none" strike="noStrike" noProof="0" dirty="0">
                          <a:solidFill>
                            <a:srgbClr val="000000"/>
                          </a:solidFill>
                          <a:effectLst/>
                          <a:latin typeface="Calibri" panose="020F0502020204030204" pitchFamily="34" charset="0"/>
                        </a:rPr>
                        <a:t>351</a:t>
                      </a:r>
                    </a:p>
                  </a:txBody>
                  <a:tcPr marL="9525" marR="9525" marT="9525" marB="0" anchor="b"/>
                </a:tc>
                <a:tc>
                  <a:txBody>
                    <a:bodyPr/>
                    <a:lstStyle/>
                    <a:p>
                      <a:pPr algn="ctr" fontAlgn="b"/>
                      <a:r>
                        <a:rPr lang="es-ES" sz="1800" b="1" i="0" u="none" strike="noStrike" noProof="0" dirty="0">
                          <a:solidFill>
                            <a:srgbClr val="000000"/>
                          </a:solidFill>
                          <a:effectLst/>
                          <a:latin typeface="Calibri" panose="020F0502020204030204" pitchFamily="34" charset="0"/>
                        </a:rPr>
                        <a:t>313</a:t>
                      </a:r>
                    </a:p>
                  </a:txBody>
                  <a:tcPr marL="9525" marR="9525" marT="9525" marB="0" anchor="b"/>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b="1" dirty="0" err="1">
                          <a:solidFill>
                            <a:schemeClr val="bg1"/>
                          </a:solidFill>
                        </a:rPr>
                        <a:t>L</a:t>
                      </a:r>
                      <a:r>
                        <a:rPr lang="nl-BE" b="1" baseline="-25000" dirty="0" err="1">
                          <a:solidFill>
                            <a:schemeClr val="bg1"/>
                          </a:solidFill>
                        </a:rPr>
                        <a:t>cr</a:t>
                      </a:r>
                      <a:r>
                        <a:rPr lang="nl-BE" b="1" baseline="0" dirty="0">
                          <a:solidFill>
                            <a:schemeClr val="bg1"/>
                          </a:solidFill>
                        </a:rPr>
                        <a:t> [mm]</a:t>
                      </a:r>
                      <a:endParaRPr lang="nl-BE" b="1" dirty="0">
                        <a:solidFill>
                          <a:schemeClr val="bg1"/>
                        </a:solidFill>
                      </a:endParaRPr>
                    </a:p>
                  </a:txBody>
                  <a:tcPr>
                    <a:solidFill>
                      <a:schemeClr val="accent1"/>
                    </a:solidFill>
                  </a:tcPr>
                </a:tc>
                <a:tc>
                  <a:txBody>
                    <a:bodyPr/>
                    <a:lstStyle/>
                    <a:p>
                      <a:pPr algn="ctr" fontAlgn="b"/>
                      <a:r>
                        <a:rPr lang="es-ES" sz="1800" b="0" i="0" u="none" strike="noStrike" noProof="0" dirty="0">
                          <a:solidFill>
                            <a:srgbClr val="000000"/>
                          </a:solidFill>
                          <a:effectLst/>
                          <a:latin typeface="Calibri" panose="020F0502020204030204" pitchFamily="34" charset="0"/>
                        </a:rPr>
                        <a:t>2100</a:t>
                      </a:r>
                    </a:p>
                  </a:txBody>
                  <a:tcPr marL="9525" marR="9525" marT="9525" marB="0" anchor="b"/>
                </a:tc>
                <a:tc>
                  <a:txBody>
                    <a:bodyPr/>
                    <a:lstStyle/>
                    <a:p>
                      <a:pPr algn="ctr" fontAlgn="b"/>
                      <a:r>
                        <a:rPr lang="es-ES" sz="1800" b="0" i="0" u="none" strike="noStrike" noProof="0" dirty="0">
                          <a:solidFill>
                            <a:srgbClr val="000000"/>
                          </a:solidFill>
                          <a:effectLst/>
                          <a:latin typeface="Calibri" panose="020F0502020204030204" pitchFamily="34" charset="0"/>
                        </a:rPr>
                        <a:t>2100</a:t>
                      </a:r>
                    </a:p>
                  </a:txBody>
                  <a:tcPr marL="9525" marR="9525" marT="9525" marB="0" anchor="b"/>
                </a:tc>
                <a:extLst>
                  <a:ext uri="{0D108BD9-81ED-4DB2-BD59-A6C34878D82A}">
                    <a16:rowId xmlns:a16="http://schemas.microsoft.com/office/drawing/2014/main" val="10005"/>
                  </a:ext>
                </a:extLst>
              </a:tr>
              <a:tr h="370840">
                <a:tc>
                  <a:txBody>
                    <a:bodyPr/>
                    <a:lstStyle/>
                    <a:p>
                      <a:endParaRPr lang="nl-BE"/>
                    </a:p>
                  </a:txBody>
                  <a:tcPr>
                    <a:blipFill rotWithShape="0">
                      <a:blip r:embed="rId2"/>
                      <a:stretch>
                        <a:fillRect l="-239" t="-606557" r="-200955" b="-737705"/>
                      </a:stretch>
                    </a:blipFill>
                  </a:tcPr>
                </a:tc>
                <a:tc>
                  <a:txBody>
                    <a:bodyPr/>
                    <a:lstStyle/>
                    <a:p>
                      <a:pPr algn="ctr" fontAlgn="b"/>
                      <a:r>
                        <a:rPr lang="es-ES" sz="1800" b="0" i="0" u="none" strike="noStrike" noProof="0" dirty="0">
                          <a:solidFill>
                            <a:srgbClr val="000000"/>
                          </a:solidFill>
                          <a:effectLst/>
                          <a:latin typeface="Calibri" panose="020F0502020204030204" pitchFamily="34" charset="0"/>
                        </a:rPr>
                        <a:t>93,9</a:t>
                      </a:r>
                    </a:p>
                  </a:txBody>
                  <a:tcPr marL="9525" marR="9525" marT="9525" marB="0" anchor="b"/>
                </a:tc>
                <a:tc>
                  <a:txBody>
                    <a:bodyPr/>
                    <a:lstStyle/>
                    <a:p>
                      <a:pPr algn="ctr" fontAlgn="b"/>
                      <a:r>
                        <a:rPr lang="es-ES" sz="1800" b="0" i="0" u="none" strike="noStrike" noProof="0" dirty="0">
                          <a:solidFill>
                            <a:srgbClr val="000000"/>
                          </a:solidFill>
                          <a:effectLst/>
                          <a:latin typeface="Calibri" panose="020F0502020204030204" pitchFamily="34" charset="0"/>
                        </a:rPr>
                        <a:t>92,6</a:t>
                      </a:r>
                    </a:p>
                  </a:txBody>
                  <a:tcPr marL="9525" marR="9525" marT="9525" marB="0" anchor="b"/>
                </a:tc>
                <a:extLst>
                  <a:ext uri="{0D108BD9-81ED-4DB2-BD59-A6C34878D82A}">
                    <a16:rowId xmlns:a16="http://schemas.microsoft.com/office/drawing/2014/main" val="10006"/>
                  </a:ext>
                </a:extLst>
              </a:tr>
              <a:tr h="372682">
                <a:tc>
                  <a:txBody>
                    <a:bodyPr/>
                    <a:lstStyle/>
                    <a:p>
                      <a:endParaRPr lang="nl-BE"/>
                    </a:p>
                  </a:txBody>
                  <a:tcPr>
                    <a:blipFill rotWithShape="0">
                      <a:blip r:embed="rId2"/>
                      <a:stretch>
                        <a:fillRect l="-239" t="-706557" r="-200955" b="-637705"/>
                      </a:stretch>
                    </a:blipFill>
                  </a:tcPr>
                </a:tc>
                <a:tc>
                  <a:txBody>
                    <a:bodyPr/>
                    <a:lstStyle/>
                    <a:p>
                      <a:pPr algn="ctr" fontAlgn="b"/>
                      <a:r>
                        <a:rPr lang="es-ES" sz="1800" b="0" i="0" u="none" strike="noStrike" noProof="0" dirty="0">
                          <a:solidFill>
                            <a:srgbClr val="000000"/>
                          </a:solidFill>
                          <a:effectLst/>
                          <a:latin typeface="Calibri" panose="020F0502020204030204" pitchFamily="34" charset="0"/>
                        </a:rPr>
                        <a:t>0,575</a:t>
                      </a:r>
                    </a:p>
                  </a:txBody>
                  <a:tcPr marL="9525" marR="9525" marT="9525" marB="0" anchor="b"/>
                </a:tc>
                <a:tc>
                  <a:txBody>
                    <a:bodyPr/>
                    <a:lstStyle/>
                    <a:p>
                      <a:pPr algn="ctr" fontAlgn="b"/>
                      <a:r>
                        <a:rPr lang="es-ES" sz="1800" b="0" i="0" u="none" strike="noStrike" noProof="0" dirty="0">
                          <a:solidFill>
                            <a:srgbClr val="000000"/>
                          </a:solidFill>
                          <a:effectLst/>
                          <a:latin typeface="Calibri" panose="020F0502020204030204" pitchFamily="34" charset="0"/>
                        </a:rPr>
                        <a:t>0,583</a:t>
                      </a:r>
                    </a:p>
                  </a:txBody>
                  <a:tcPr marL="9525" marR="9525" marT="9525" marB="0" anchor="b"/>
                </a:tc>
                <a:extLst>
                  <a:ext uri="{0D108BD9-81ED-4DB2-BD59-A6C34878D82A}">
                    <a16:rowId xmlns:a16="http://schemas.microsoft.com/office/drawing/2014/main" val="10007"/>
                  </a:ext>
                </a:extLst>
              </a:tr>
              <a:tr h="370840">
                <a:tc>
                  <a:txBody>
                    <a:bodyPr/>
                    <a:lstStyle/>
                    <a:p>
                      <a:endParaRPr lang="nl-BE"/>
                    </a:p>
                  </a:txBody>
                  <a:tcPr>
                    <a:blipFill rotWithShape="0">
                      <a:blip r:embed="rId2"/>
                      <a:stretch>
                        <a:fillRect l="-239" t="-806557" r="-200955" b="-537705"/>
                      </a:stretch>
                    </a:blipFill>
                  </a:tcPr>
                </a:tc>
                <a:tc>
                  <a:txBody>
                    <a:bodyPr/>
                    <a:lstStyle/>
                    <a:p>
                      <a:pPr algn="ctr" fontAlgn="b"/>
                      <a:r>
                        <a:rPr lang="es-ES" sz="1800" b="0" i="0" u="none" strike="noStrike" noProof="0" dirty="0">
                          <a:solidFill>
                            <a:srgbClr val="000000"/>
                          </a:solidFill>
                          <a:effectLst/>
                          <a:latin typeface="Calibri" panose="020F0502020204030204" pitchFamily="34" charset="0"/>
                        </a:rPr>
                        <a:t>0,49</a:t>
                      </a:r>
                    </a:p>
                  </a:txBody>
                  <a:tcPr marL="9525" marR="9525" marT="9525" marB="0" anchor="b"/>
                </a:tc>
                <a:tc>
                  <a:txBody>
                    <a:bodyPr/>
                    <a:lstStyle/>
                    <a:p>
                      <a:pPr algn="ctr" fontAlgn="b"/>
                      <a:r>
                        <a:rPr lang="es-ES" sz="1800" b="0" i="0" u="none" strike="noStrike" noProof="0" dirty="0">
                          <a:solidFill>
                            <a:srgbClr val="000000"/>
                          </a:solidFill>
                          <a:effectLst/>
                          <a:latin typeface="Calibri" panose="020F0502020204030204" pitchFamily="34" charset="0"/>
                        </a:rPr>
                        <a:t>0,49</a:t>
                      </a:r>
                    </a:p>
                  </a:txBody>
                  <a:tcPr marL="9525" marR="9525" marT="9525" marB="0" anchor="b"/>
                </a:tc>
                <a:extLst>
                  <a:ext uri="{0D108BD9-81ED-4DB2-BD59-A6C34878D82A}">
                    <a16:rowId xmlns:a16="http://schemas.microsoft.com/office/drawing/2014/main" val="10008"/>
                  </a:ext>
                </a:extLst>
              </a:tr>
              <a:tr h="372682">
                <a:tc>
                  <a:txBody>
                    <a:bodyPr/>
                    <a:lstStyle/>
                    <a:p>
                      <a:endParaRPr lang="nl-BE"/>
                    </a:p>
                  </a:txBody>
                  <a:tcPr>
                    <a:blipFill rotWithShape="0">
                      <a:blip r:embed="rId2"/>
                      <a:stretch>
                        <a:fillRect l="-239" t="-906557" r="-200955" b="-437705"/>
                      </a:stretch>
                    </a:blipFill>
                  </a:tcPr>
                </a:tc>
                <a:tc>
                  <a:txBody>
                    <a:bodyPr/>
                    <a:lstStyle/>
                    <a:p>
                      <a:pPr algn="ctr" fontAlgn="b"/>
                      <a:r>
                        <a:rPr lang="es-ES" sz="1800" b="0" i="0" u="none" strike="noStrike" noProof="0" dirty="0">
                          <a:solidFill>
                            <a:srgbClr val="000000"/>
                          </a:solidFill>
                          <a:effectLst/>
                          <a:latin typeface="Calibri" panose="020F0502020204030204" pitchFamily="34" charset="0"/>
                        </a:rPr>
                        <a:t>0,2</a:t>
                      </a:r>
                    </a:p>
                  </a:txBody>
                  <a:tcPr marL="9525" marR="9525" marT="9525" marB="0" anchor="b"/>
                </a:tc>
                <a:tc>
                  <a:txBody>
                    <a:bodyPr/>
                    <a:lstStyle/>
                    <a:p>
                      <a:pPr algn="ctr" fontAlgn="b"/>
                      <a:r>
                        <a:rPr lang="es-ES" sz="1800" b="0" i="0" u="none" strike="noStrike" noProof="0" dirty="0">
                          <a:solidFill>
                            <a:srgbClr val="000000"/>
                          </a:solidFill>
                          <a:effectLst/>
                          <a:latin typeface="Calibri" panose="020F0502020204030204" pitchFamily="34" charset="0"/>
                        </a:rPr>
                        <a:t>0,4</a:t>
                      </a:r>
                    </a:p>
                  </a:txBody>
                  <a:tcPr marL="9525" marR="9525" marT="9525" marB="0" anchor="b"/>
                </a:tc>
                <a:extLst>
                  <a:ext uri="{0D108BD9-81ED-4DB2-BD59-A6C34878D82A}">
                    <a16:rowId xmlns:a16="http://schemas.microsoft.com/office/drawing/2014/main" val="10009"/>
                  </a:ext>
                </a:extLst>
              </a:tr>
              <a:tr h="370840">
                <a:tc>
                  <a:txBody>
                    <a:bodyPr/>
                    <a:lstStyle/>
                    <a:p>
                      <a:endParaRPr lang="nl-BE"/>
                    </a:p>
                  </a:txBody>
                  <a:tcPr>
                    <a:blipFill rotWithShape="0">
                      <a:blip r:embed="rId2"/>
                      <a:stretch>
                        <a:fillRect l="-239" t="-1006557" r="-200955" b="-337705"/>
                      </a:stretch>
                    </a:blipFill>
                  </a:tcPr>
                </a:tc>
                <a:tc>
                  <a:txBody>
                    <a:bodyPr/>
                    <a:lstStyle/>
                    <a:p>
                      <a:pPr algn="ctr" fontAlgn="b"/>
                      <a:r>
                        <a:rPr lang="es-ES" sz="1800" b="0" i="0" u="none" strike="noStrike" noProof="0" dirty="0">
                          <a:solidFill>
                            <a:srgbClr val="000000"/>
                          </a:solidFill>
                          <a:effectLst/>
                          <a:latin typeface="Calibri" panose="020F0502020204030204" pitchFamily="34" charset="0"/>
                        </a:rPr>
                        <a:t>0,76</a:t>
                      </a:r>
                    </a:p>
                  </a:txBody>
                  <a:tcPr marL="9525" marR="9525" marT="9525" marB="0" anchor="b"/>
                </a:tc>
                <a:tc>
                  <a:txBody>
                    <a:bodyPr/>
                    <a:lstStyle/>
                    <a:p>
                      <a:pPr algn="ctr" fontAlgn="b"/>
                      <a:r>
                        <a:rPr lang="es-ES" sz="1800" b="0" i="0" u="none" strike="noStrike" noProof="0" dirty="0">
                          <a:solidFill>
                            <a:srgbClr val="000000"/>
                          </a:solidFill>
                          <a:effectLst/>
                          <a:latin typeface="Calibri" panose="020F0502020204030204" pitchFamily="34" charset="0"/>
                        </a:rPr>
                        <a:t>0,71</a:t>
                      </a:r>
                    </a:p>
                  </a:txBody>
                  <a:tcPr marL="9525" marR="9525" marT="9525" marB="0" anchor="b"/>
                </a:tc>
                <a:extLst>
                  <a:ext uri="{0D108BD9-81ED-4DB2-BD59-A6C34878D82A}">
                    <a16:rowId xmlns:a16="http://schemas.microsoft.com/office/drawing/2014/main" val="10010"/>
                  </a:ext>
                </a:extLst>
              </a:tr>
              <a:tr h="370840">
                <a:tc>
                  <a:txBody>
                    <a:bodyPr/>
                    <a:lstStyle/>
                    <a:p>
                      <a:endParaRPr lang="nl-BE"/>
                    </a:p>
                  </a:txBody>
                  <a:tcPr>
                    <a:blipFill rotWithShape="0">
                      <a:blip r:embed="rId2"/>
                      <a:stretch>
                        <a:fillRect l="-239" t="-1106557" r="-200955" b="-237705"/>
                      </a:stretch>
                    </a:blipFill>
                  </a:tcPr>
                </a:tc>
                <a:tc>
                  <a:txBody>
                    <a:bodyPr/>
                    <a:lstStyle/>
                    <a:p>
                      <a:pPr algn="ctr" fontAlgn="b"/>
                      <a:r>
                        <a:rPr lang="es-ES" sz="1800" b="0" i="0" u="none" strike="noStrike" noProof="0" dirty="0">
                          <a:solidFill>
                            <a:srgbClr val="000000"/>
                          </a:solidFill>
                          <a:effectLst/>
                          <a:latin typeface="Calibri" panose="020F0502020204030204" pitchFamily="34" charset="0"/>
                        </a:rPr>
                        <a:t>0,80</a:t>
                      </a:r>
                    </a:p>
                  </a:txBody>
                  <a:tcPr marL="9525" marR="9525" marT="9525" marB="0" anchor="b"/>
                </a:tc>
                <a:tc>
                  <a:txBody>
                    <a:bodyPr/>
                    <a:lstStyle/>
                    <a:p>
                      <a:pPr algn="ctr" fontAlgn="b"/>
                      <a:r>
                        <a:rPr lang="es-ES" sz="1800" b="0" i="0" u="none" strike="noStrike" noProof="0" dirty="0">
                          <a:solidFill>
                            <a:srgbClr val="000000"/>
                          </a:solidFill>
                          <a:effectLst/>
                          <a:latin typeface="Calibri" panose="020F0502020204030204" pitchFamily="34" charset="0"/>
                        </a:rPr>
                        <a:t>0,89</a:t>
                      </a:r>
                    </a:p>
                  </a:txBody>
                  <a:tcPr marL="9525" marR="9525" marT="9525" marB="0" anchor="b"/>
                </a:tc>
                <a:extLst>
                  <a:ext uri="{0D108BD9-81ED-4DB2-BD59-A6C34878D82A}">
                    <a16:rowId xmlns:a16="http://schemas.microsoft.com/office/drawing/2014/main" val="10011"/>
                  </a:ext>
                </a:extLst>
              </a:tr>
              <a:tr h="370840">
                <a:tc>
                  <a:txBody>
                    <a:bodyPr/>
                    <a:lstStyle/>
                    <a:p>
                      <a:endParaRPr lang="nl-BE"/>
                    </a:p>
                  </a:txBody>
                  <a:tcPr>
                    <a:blipFill rotWithShape="0">
                      <a:blip r:embed="rId2"/>
                      <a:stretch>
                        <a:fillRect l="-239" t="-1206557" r="-200955" b="-137705"/>
                      </a:stretch>
                    </a:blipFill>
                  </a:tcPr>
                </a:tc>
                <a:tc>
                  <a:txBody>
                    <a:bodyPr/>
                    <a:lstStyle/>
                    <a:p>
                      <a:pPr algn="ctr" fontAlgn="b"/>
                      <a:r>
                        <a:rPr lang="es-ES" sz="1800" b="1" i="0" u="none" strike="noStrike" noProof="0" dirty="0">
                          <a:solidFill>
                            <a:srgbClr val="000000"/>
                          </a:solidFill>
                          <a:effectLst/>
                          <a:latin typeface="Calibri" panose="020F0502020204030204" pitchFamily="34" charset="0"/>
                        </a:rPr>
                        <a:t>1</a:t>
                      </a:r>
                    </a:p>
                  </a:txBody>
                  <a:tcPr marL="9525" marR="9525" marT="9525" marB="0" anchor="b"/>
                </a:tc>
                <a:tc>
                  <a:txBody>
                    <a:bodyPr/>
                    <a:lstStyle/>
                    <a:p>
                      <a:pPr algn="ctr" fontAlgn="b"/>
                      <a:r>
                        <a:rPr lang="es-ES" sz="1800" b="1" i="0" u="none" strike="noStrike" noProof="0" dirty="0">
                          <a:solidFill>
                            <a:srgbClr val="000000"/>
                          </a:solidFill>
                          <a:effectLst/>
                          <a:latin typeface="Calibri" panose="020F0502020204030204" pitchFamily="34" charset="0"/>
                        </a:rPr>
                        <a:t>1,1</a:t>
                      </a:r>
                    </a:p>
                  </a:txBody>
                  <a:tcPr marL="9525" marR="9525" marT="9525" marB="0" anchor="b"/>
                </a:tc>
                <a:extLst>
                  <a:ext uri="{0D108BD9-81ED-4DB2-BD59-A6C34878D82A}">
                    <a16:rowId xmlns:a16="http://schemas.microsoft.com/office/drawing/2014/main" val="10012"/>
                  </a:ext>
                </a:extLst>
              </a:tr>
              <a:tr h="370840">
                <a:tc>
                  <a:txBody>
                    <a:bodyPr/>
                    <a:lstStyle/>
                    <a:p>
                      <a:r>
                        <a:rPr lang="nl-BE" b="1" baseline="0" dirty="0" err="1">
                          <a:solidFill>
                            <a:schemeClr val="bg1"/>
                          </a:solidFill>
                        </a:rPr>
                        <a:t>N</a:t>
                      </a:r>
                      <a:r>
                        <a:rPr lang="nl-BE" b="1" baseline="-25000" dirty="0" err="1">
                          <a:solidFill>
                            <a:schemeClr val="bg1"/>
                          </a:solidFill>
                        </a:rPr>
                        <a:t>b,Rd</a:t>
                      </a:r>
                      <a:r>
                        <a:rPr lang="nl-BE" b="1" baseline="0" dirty="0">
                          <a:solidFill>
                            <a:schemeClr val="bg1"/>
                          </a:solidFill>
                        </a:rPr>
                        <a:t> [</a:t>
                      </a:r>
                      <a:r>
                        <a:rPr lang="nl-BE" b="1" baseline="0" dirty="0" err="1">
                          <a:solidFill>
                            <a:schemeClr val="bg1"/>
                          </a:solidFill>
                        </a:rPr>
                        <a:t>kN</a:t>
                      </a:r>
                      <a:r>
                        <a:rPr lang="nl-BE" b="1" baseline="0" dirty="0">
                          <a:solidFill>
                            <a:schemeClr val="bg1"/>
                          </a:solidFill>
                        </a:rPr>
                        <a:t>]</a:t>
                      </a:r>
                      <a:endParaRPr lang="nl-BE" b="1" dirty="0">
                        <a:solidFill>
                          <a:schemeClr val="bg1"/>
                        </a:solidFill>
                      </a:endParaRPr>
                    </a:p>
                  </a:txBody>
                  <a:tcPr>
                    <a:solidFill>
                      <a:schemeClr val="accent1"/>
                    </a:solidFill>
                  </a:tcPr>
                </a:tc>
                <a:tc>
                  <a:txBody>
                    <a:bodyPr/>
                    <a:lstStyle/>
                    <a:p>
                      <a:pPr algn="ctr" fontAlgn="b"/>
                      <a:r>
                        <a:rPr lang="es-ES" sz="1800" b="1" i="0" u="none" strike="noStrike" noProof="0" dirty="0">
                          <a:solidFill>
                            <a:srgbClr val="000000"/>
                          </a:solidFill>
                          <a:effectLst/>
                          <a:latin typeface="Calibri" panose="020F0502020204030204" pitchFamily="34" charset="0"/>
                        </a:rPr>
                        <a:t>281</a:t>
                      </a:r>
                    </a:p>
                  </a:txBody>
                  <a:tcPr marL="9525" marR="9525" marT="9525" marB="0" anchor="b"/>
                </a:tc>
                <a:tc>
                  <a:txBody>
                    <a:bodyPr/>
                    <a:lstStyle/>
                    <a:p>
                      <a:pPr algn="ctr" fontAlgn="b"/>
                      <a:r>
                        <a:rPr lang="es-ES" sz="1800" b="1" i="0" u="none" strike="noStrike" noProof="0" dirty="0">
                          <a:solidFill>
                            <a:srgbClr val="000000"/>
                          </a:solidFill>
                          <a:effectLst/>
                          <a:latin typeface="Calibri" panose="020F0502020204030204" pitchFamily="34" charset="0"/>
                        </a:rPr>
                        <a:t>277</a:t>
                      </a:r>
                    </a:p>
                  </a:txBody>
                  <a:tcPr marL="9525" marR="9525" marT="9525" marB="0" anchor="b"/>
                </a:tc>
                <a:extLst>
                  <a:ext uri="{0D108BD9-81ED-4DB2-BD59-A6C34878D82A}">
                    <a16:rowId xmlns:a16="http://schemas.microsoft.com/office/drawing/2014/main" val="10013"/>
                  </a:ext>
                </a:extLst>
              </a:tr>
            </a:tbl>
          </a:graphicData>
        </a:graphic>
      </p:graphicFrame>
      <p:sp>
        <p:nvSpPr>
          <p:cNvPr id="6" name="Titel 1"/>
          <p:cNvSpPr txBox="1">
            <a:spLocks/>
          </p:cNvSpPr>
          <p:nvPr/>
        </p:nvSpPr>
        <p:spPr>
          <a:xfrm>
            <a:off x="-152400" y="-68262"/>
            <a:ext cx="9474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0" i="0" u="none" strike="noStrike" kern="1200" cap="none" spc="0" normalizeH="0" baseline="0" noProof="0" dirty="0">
                <a:ln>
                  <a:noFill/>
                </a:ln>
                <a:solidFill>
                  <a:prstClr val="black"/>
                </a:solidFill>
                <a:effectLst/>
                <a:uLnTx/>
                <a:uFillTx/>
                <a:latin typeface="Calibri"/>
                <a:ea typeface="+mj-ea"/>
                <a:cs typeface="+mj-cs"/>
              </a:rPr>
              <a:t>Eurocódigo 3. Ejemplo de Pandeo por Flexión</a:t>
            </a:r>
          </a:p>
        </p:txBody>
      </p:sp>
    </p:spTree>
    <p:extLst>
      <p:ext uri="{BB962C8B-B14F-4D97-AF65-F5344CB8AC3E}">
        <p14:creationId xmlns:p14="http://schemas.microsoft.com/office/powerpoint/2010/main" val="21700873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nvGraphicFramePr>
        <p:xfrm>
          <a:off x="1221160" y="1118176"/>
          <a:ext cx="6754440" cy="2225040"/>
        </p:xfrm>
        <a:graphic>
          <a:graphicData uri="http://schemas.openxmlformats.org/drawingml/2006/table">
            <a:tbl>
              <a:tblPr firstRow="1" bandRow="1">
                <a:tableStyleId>{5C22544A-7EE6-4342-B048-85BDC9FD1C3A}</a:tableStyleId>
              </a:tblPr>
              <a:tblGrid>
                <a:gridCol w="2544283">
                  <a:extLst>
                    <a:ext uri="{9D8B030D-6E8A-4147-A177-3AD203B41FA5}">
                      <a16:colId xmlns:a16="http://schemas.microsoft.com/office/drawing/2014/main" val="20000"/>
                    </a:ext>
                  </a:extLst>
                </a:gridCol>
                <a:gridCol w="1962257">
                  <a:extLst>
                    <a:ext uri="{9D8B030D-6E8A-4147-A177-3AD203B41FA5}">
                      <a16:colId xmlns:a16="http://schemas.microsoft.com/office/drawing/2014/main" val="20001"/>
                    </a:ext>
                  </a:extLst>
                </a:gridCol>
                <a:gridCol w="2247900">
                  <a:extLst>
                    <a:ext uri="{9D8B030D-6E8A-4147-A177-3AD203B41FA5}">
                      <a16:colId xmlns:a16="http://schemas.microsoft.com/office/drawing/2014/main" val="20002"/>
                    </a:ext>
                  </a:extLst>
                </a:gridCol>
              </a:tblGrid>
              <a:tr h="370840">
                <a:tc>
                  <a:txBody>
                    <a:bodyPr/>
                    <a:lstStyle/>
                    <a:p>
                      <a:endParaRPr lang="es-ES" noProof="0" dirty="0">
                        <a:solidFill>
                          <a:schemeClr val="bg1"/>
                        </a:solidFill>
                      </a:endParaRPr>
                    </a:p>
                  </a:txBody>
                  <a:tcPr>
                    <a:lnR w="12700" cap="flat" cmpd="sng" algn="ctr">
                      <a:noFill/>
                      <a:prstDash val="solid"/>
                      <a:round/>
                      <a:headEnd type="none" w="med" len="med"/>
                      <a:tailEnd type="none" w="med" len="med"/>
                    </a:lnR>
                    <a:solidFill>
                      <a:schemeClr val="bg1"/>
                    </a:solidFill>
                  </a:tcPr>
                </a:tc>
                <a:tc>
                  <a:txBody>
                    <a:bodyPr/>
                    <a:lstStyle/>
                    <a:p>
                      <a:pPr algn="ctr"/>
                      <a:r>
                        <a:rPr lang="es-ES" noProof="0" dirty="0"/>
                        <a:t>EC 3-1-1: S235</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s-ES" noProof="0" dirty="0"/>
                        <a:t>EC 3-1-4: Austenítico</a:t>
                      </a:r>
                    </a:p>
                  </a:txBody>
                  <a:tcPr>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370840">
                <a:tc>
                  <a:txBody>
                    <a:bodyPr/>
                    <a:lstStyle/>
                    <a:p>
                      <a:r>
                        <a:rPr lang="es-ES" b="1" noProof="0" dirty="0" err="1">
                          <a:solidFill>
                            <a:schemeClr val="bg1"/>
                          </a:solidFill>
                        </a:rPr>
                        <a:t>f</a:t>
                      </a:r>
                      <a:r>
                        <a:rPr lang="es-ES" b="1" baseline="-25000" noProof="0" dirty="0" err="1">
                          <a:solidFill>
                            <a:schemeClr val="bg1"/>
                          </a:solidFill>
                        </a:rPr>
                        <a:t>y</a:t>
                      </a:r>
                      <a:r>
                        <a:rPr lang="es-ES" b="1" baseline="0" noProof="0" dirty="0">
                          <a:solidFill>
                            <a:schemeClr val="bg1"/>
                          </a:solidFill>
                        </a:rPr>
                        <a:t> [N/mm²]</a:t>
                      </a:r>
                      <a:endParaRPr lang="es-ES" b="1" noProof="0" dirty="0">
                        <a:solidFill>
                          <a:schemeClr val="bg1"/>
                        </a:solidFill>
                      </a:endParaRPr>
                    </a:p>
                  </a:txBody>
                  <a:tcPr>
                    <a:lnR w="12700" cap="flat" cmpd="sng" algn="ctr">
                      <a:noFill/>
                      <a:prstDash val="solid"/>
                      <a:round/>
                      <a:headEnd type="none" w="med" len="med"/>
                      <a:tailEnd type="none" w="med" len="med"/>
                    </a:lnR>
                    <a:solidFill>
                      <a:schemeClr val="accent1"/>
                    </a:solidFill>
                  </a:tcPr>
                </a:tc>
                <a:tc>
                  <a:txBody>
                    <a:bodyPr/>
                    <a:lstStyle/>
                    <a:p>
                      <a:pPr algn="ctr"/>
                      <a:r>
                        <a:rPr lang="es-ES" noProof="0" dirty="0"/>
                        <a:t>235</a:t>
                      </a:r>
                    </a:p>
                  </a:txBody>
                  <a:tcPr>
                    <a:lnL w="12700" cap="flat" cmpd="sng" algn="ctr">
                      <a:noFill/>
                      <a:prstDash val="solid"/>
                      <a:round/>
                      <a:headEnd type="none" w="med" len="med"/>
                      <a:tailEnd type="none" w="med" len="med"/>
                    </a:lnL>
                  </a:tcPr>
                </a:tc>
                <a:tc>
                  <a:txBody>
                    <a:bodyPr/>
                    <a:lstStyle/>
                    <a:p>
                      <a:pPr algn="ctr"/>
                      <a:r>
                        <a:rPr lang="es-ES" noProof="0" dirty="0"/>
                        <a:t>230</a:t>
                      </a:r>
                    </a:p>
                  </a:txBody>
                  <a:tcPr/>
                </a:tc>
                <a:extLst>
                  <a:ext uri="{0D108BD9-81ED-4DB2-BD59-A6C34878D82A}">
                    <a16:rowId xmlns:a16="http://schemas.microsoft.com/office/drawing/2014/main" val="10001"/>
                  </a:ext>
                </a:extLst>
              </a:tr>
              <a:tr h="370840">
                <a:tc>
                  <a:txBody>
                    <a:bodyPr/>
                    <a:lstStyle/>
                    <a:p>
                      <a:endParaRPr lang="es-ES" noProof="0" dirty="0"/>
                    </a:p>
                  </a:txBody>
                  <a:tcPr>
                    <a:lnR w="12700" cap="flat" cmpd="sng" algn="ctr">
                      <a:noFill/>
                      <a:prstDash val="solid"/>
                      <a:round/>
                      <a:headEnd type="none" w="med" len="med"/>
                      <a:tailEnd type="none" w="med" len="med"/>
                    </a:lnR>
                    <a:blipFill rotWithShape="0">
                      <a:blip r:embed="rId2"/>
                      <a:stretch>
                        <a:fillRect l="-239" t="-208197" r="-200718" b="-324590"/>
                      </a:stretch>
                    </a:blipFill>
                  </a:tcPr>
                </a:tc>
                <a:tc>
                  <a:txBody>
                    <a:bodyPr/>
                    <a:lstStyle/>
                    <a:p>
                      <a:pPr algn="ctr"/>
                      <a:r>
                        <a:rPr lang="es-ES" noProof="0" dirty="0"/>
                        <a:t>1,0</a:t>
                      </a:r>
                    </a:p>
                  </a:txBody>
                  <a:tcPr>
                    <a:lnL w="12700" cap="flat" cmpd="sng" algn="ctr">
                      <a:noFill/>
                      <a:prstDash val="solid"/>
                      <a:round/>
                      <a:headEnd type="none" w="med" len="med"/>
                      <a:tailEnd type="none" w="med" len="med"/>
                    </a:lnL>
                  </a:tcPr>
                </a:tc>
                <a:tc>
                  <a:txBody>
                    <a:bodyPr/>
                    <a:lstStyle/>
                    <a:p>
                      <a:pPr algn="ctr"/>
                      <a:r>
                        <a:rPr lang="es-ES" noProof="0" dirty="0"/>
                        <a:t>1,1</a:t>
                      </a:r>
                    </a:p>
                  </a:txBody>
                  <a:tcPr/>
                </a:tc>
                <a:extLst>
                  <a:ext uri="{0D108BD9-81ED-4DB2-BD59-A6C34878D82A}">
                    <a16:rowId xmlns:a16="http://schemas.microsoft.com/office/drawing/2014/main" val="10002"/>
                  </a:ext>
                </a:extLst>
              </a:tr>
              <a:tr h="370840">
                <a:tc>
                  <a:txBody>
                    <a:bodyPr/>
                    <a:lstStyle/>
                    <a:p>
                      <a:endParaRPr lang="es-ES" noProof="0" dirty="0"/>
                    </a:p>
                  </a:txBody>
                  <a:tcPr>
                    <a:lnR w="12700" cap="flat" cmpd="sng" algn="ctr">
                      <a:noFill/>
                      <a:prstDash val="solid"/>
                      <a:round/>
                      <a:headEnd type="none" w="med" len="med"/>
                      <a:tailEnd type="none" w="med" len="med"/>
                    </a:lnR>
                    <a:blipFill rotWithShape="0">
                      <a:blip r:embed="rId2"/>
                      <a:stretch>
                        <a:fillRect l="-239" t="-308197" r="-200718" b="-224590"/>
                      </a:stretch>
                    </a:blipFill>
                  </a:tcPr>
                </a:tc>
                <a:tc>
                  <a:txBody>
                    <a:bodyPr/>
                    <a:lstStyle/>
                    <a:p>
                      <a:pPr algn="ctr"/>
                      <a:r>
                        <a:rPr lang="es-ES" noProof="0" dirty="0"/>
                        <a:t>1,0</a:t>
                      </a:r>
                    </a:p>
                  </a:txBody>
                  <a:tcPr>
                    <a:lnL w="12700" cap="flat" cmpd="sng" algn="ctr">
                      <a:noFill/>
                      <a:prstDash val="solid"/>
                      <a:round/>
                      <a:headEnd type="none" w="med" len="med"/>
                      <a:tailEnd type="none" w="med" len="med"/>
                    </a:lnL>
                  </a:tcPr>
                </a:tc>
                <a:tc>
                  <a:txBody>
                    <a:bodyPr/>
                    <a:lstStyle/>
                    <a:p>
                      <a:pPr algn="ctr"/>
                      <a:r>
                        <a:rPr lang="es-ES" noProof="0" dirty="0"/>
                        <a:t>1,1</a:t>
                      </a:r>
                    </a:p>
                  </a:txBody>
                  <a:tcPr/>
                </a:tc>
                <a:extLst>
                  <a:ext uri="{0D108BD9-81ED-4DB2-BD59-A6C34878D82A}">
                    <a16:rowId xmlns:a16="http://schemas.microsoft.com/office/drawing/2014/main" val="10003"/>
                  </a:ext>
                </a:extLst>
              </a:tr>
              <a:tr h="370840">
                <a:tc>
                  <a:txBody>
                    <a:bodyPr/>
                    <a:lstStyle/>
                    <a:p>
                      <a:r>
                        <a:rPr lang="es-ES" b="1" noProof="0" dirty="0">
                          <a:solidFill>
                            <a:schemeClr val="bg1"/>
                          </a:solidFill>
                        </a:rPr>
                        <a:t>Sección </a:t>
                      </a:r>
                      <a:r>
                        <a:rPr lang="es-ES" b="1" noProof="0" dirty="0" err="1">
                          <a:solidFill>
                            <a:schemeClr val="bg1"/>
                          </a:solidFill>
                        </a:rPr>
                        <a:t>N</a:t>
                      </a:r>
                      <a:r>
                        <a:rPr lang="es-ES" b="1" baseline="-25000" noProof="0" dirty="0" err="1">
                          <a:solidFill>
                            <a:schemeClr val="bg1"/>
                          </a:solidFill>
                        </a:rPr>
                        <a:t>c,Rd</a:t>
                      </a:r>
                      <a:r>
                        <a:rPr lang="es-ES" b="1" baseline="0" noProof="0" dirty="0">
                          <a:solidFill>
                            <a:schemeClr val="bg1"/>
                          </a:solidFill>
                        </a:rPr>
                        <a:t> [kN]</a:t>
                      </a:r>
                      <a:endParaRPr lang="es-ES" b="1" noProof="0" dirty="0">
                        <a:solidFill>
                          <a:schemeClr val="bg1"/>
                        </a:solidFill>
                      </a:endParaRPr>
                    </a:p>
                  </a:txBody>
                  <a:tcPr>
                    <a:lnR w="12700" cap="flat" cmpd="sng" algn="ctr">
                      <a:noFill/>
                      <a:prstDash val="solid"/>
                      <a:round/>
                      <a:headEnd type="none" w="med" len="med"/>
                      <a:tailEnd type="none" w="med" len="med"/>
                    </a:lnR>
                    <a:solidFill>
                      <a:schemeClr val="accent1"/>
                    </a:solidFill>
                  </a:tcPr>
                </a:tc>
                <a:tc>
                  <a:txBody>
                    <a:bodyPr/>
                    <a:lstStyle/>
                    <a:p>
                      <a:pPr algn="ctr"/>
                      <a:r>
                        <a:rPr lang="es-ES" noProof="0" dirty="0"/>
                        <a:t>351</a:t>
                      </a:r>
                    </a:p>
                  </a:txBody>
                  <a:tcPr>
                    <a:lnL w="12700" cap="flat" cmpd="sng" algn="ctr">
                      <a:noFill/>
                      <a:prstDash val="solid"/>
                      <a:round/>
                      <a:headEnd type="none" w="med" len="med"/>
                      <a:tailEnd type="none" w="med" len="med"/>
                    </a:lnL>
                  </a:tcPr>
                </a:tc>
                <a:tc>
                  <a:txBody>
                    <a:bodyPr/>
                    <a:lstStyle/>
                    <a:p>
                      <a:pPr algn="ctr"/>
                      <a:r>
                        <a:rPr lang="es-ES" noProof="0" dirty="0"/>
                        <a:t>313</a:t>
                      </a:r>
                    </a:p>
                  </a:txBody>
                  <a:tcPr/>
                </a:tc>
                <a:extLst>
                  <a:ext uri="{0D108BD9-81ED-4DB2-BD59-A6C34878D82A}">
                    <a16:rowId xmlns:a16="http://schemas.microsoft.com/office/drawing/2014/main" val="10004"/>
                  </a:ext>
                </a:extLst>
              </a:tr>
              <a:tr h="370840">
                <a:tc>
                  <a:txBody>
                    <a:bodyPr/>
                    <a:lstStyle/>
                    <a:p>
                      <a:r>
                        <a:rPr lang="es-ES" b="1" noProof="0" dirty="0">
                          <a:solidFill>
                            <a:schemeClr val="bg1"/>
                          </a:solidFill>
                        </a:rPr>
                        <a:t>Pandeo </a:t>
                      </a:r>
                      <a:r>
                        <a:rPr lang="es-ES" b="1" noProof="0" dirty="0" err="1">
                          <a:solidFill>
                            <a:schemeClr val="bg1"/>
                          </a:solidFill>
                        </a:rPr>
                        <a:t>N</a:t>
                      </a:r>
                      <a:r>
                        <a:rPr lang="es-ES" b="1" baseline="-25000" noProof="0" dirty="0" err="1">
                          <a:solidFill>
                            <a:schemeClr val="bg1"/>
                          </a:solidFill>
                        </a:rPr>
                        <a:t>b,Rd</a:t>
                      </a:r>
                      <a:r>
                        <a:rPr lang="es-ES" b="1" baseline="0" noProof="0" dirty="0">
                          <a:solidFill>
                            <a:schemeClr val="bg1"/>
                          </a:solidFill>
                        </a:rPr>
                        <a:t> [kN]</a:t>
                      </a:r>
                      <a:endParaRPr lang="es-ES" b="1" noProof="0" dirty="0">
                        <a:solidFill>
                          <a:schemeClr val="bg1"/>
                        </a:solidFill>
                      </a:endParaRPr>
                    </a:p>
                  </a:txBody>
                  <a:tcPr>
                    <a:lnR w="12700" cap="flat" cmpd="sng" algn="ctr">
                      <a:noFill/>
                      <a:prstDash val="solid"/>
                      <a:round/>
                      <a:headEnd type="none" w="med" len="med"/>
                      <a:tailEnd type="none" w="med" len="med"/>
                    </a:lnR>
                    <a:solidFill>
                      <a:schemeClr val="accent1"/>
                    </a:solidFill>
                  </a:tcPr>
                </a:tc>
                <a:tc>
                  <a:txBody>
                    <a:bodyPr/>
                    <a:lstStyle/>
                    <a:p>
                      <a:pPr algn="ctr"/>
                      <a:r>
                        <a:rPr lang="es-ES" noProof="0" dirty="0"/>
                        <a:t>281</a:t>
                      </a: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r>
                        <a:rPr lang="es-ES" noProof="0" dirty="0"/>
                        <a:t>277</a:t>
                      </a:r>
                    </a:p>
                  </a:txBody>
                  <a:tcPr>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9" name="Tijdelijke aanduiding voor tekst 8"/>
          <p:cNvSpPr>
            <a:spLocks noGrp="1"/>
          </p:cNvSpPr>
          <p:nvPr>
            <p:ph idx="1"/>
          </p:nvPr>
        </p:nvSpPr>
        <p:spPr>
          <a:xfrm>
            <a:off x="457200" y="828496"/>
            <a:ext cx="8229600" cy="5969000"/>
          </a:xfrm>
        </p:spPr>
        <p:txBody>
          <a:bodyPr>
            <a:normAutofit fontScale="92500" lnSpcReduction="20000"/>
          </a:bodyPr>
          <a:lstStyle/>
          <a:p>
            <a:r>
              <a:rPr lang="es-ES" dirty="0"/>
              <a:t>Comparación</a:t>
            </a:r>
          </a:p>
          <a:p>
            <a:endParaRPr lang="en-US" dirty="0"/>
          </a:p>
          <a:p>
            <a:endParaRPr lang="en-US" dirty="0"/>
          </a:p>
          <a:p>
            <a:endParaRPr lang="en-US" dirty="0"/>
          </a:p>
          <a:p>
            <a:endParaRPr lang="en-US" dirty="0"/>
          </a:p>
          <a:p>
            <a:pPr lvl="1"/>
            <a:endParaRPr lang="en-US" dirty="0"/>
          </a:p>
          <a:p>
            <a:pPr marL="457200" lvl="1" indent="0">
              <a:buNone/>
            </a:pPr>
            <a:endParaRPr lang="en-US" sz="1100" dirty="0"/>
          </a:p>
          <a:p>
            <a:pPr lvl="1"/>
            <a:r>
              <a:rPr lang="es-ES" dirty="0"/>
              <a:t>En este ejemplo, los pilares de acero al carbono e inoxidable presentan una resistencia a pandeo por flexión similar</a:t>
            </a:r>
          </a:p>
          <a:p>
            <a:pPr marL="723900" lvl="1" indent="-266700">
              <a:buNone/>
            </a:pPr>
            <a:br>
              <a:rPr lang="en-US" dirty="0"/>
            </a:br>
            <a:r>
              <a:rPr lang="es-ES_tradnl" dirty="0">
                <a:solidFill>
                  <a:schemeClr val="bg1">
                    <a:lumMod val="50000"/>
                  </a:schemeClr>
                </a:solidFill>
              </a:rPr>
              <a:t>El </a:t>
            </a:r>
            <a:r>
              <a:rPr lang="es-ES_tradnl" b="1" dirty="0">
                <a:solidFill>
                  <a:schemeClr val="bg1">
                    <a:lumMod val="50000"/>
                  </a:schemeClr>
                </a:solidFill>
              </a:rPr>
              <a:t>beneficio </a:t>
            </a:r>
            <a:r>
              <a:rPr lang="es-ES_tradnl" dirty="0">
                <a:solidFill>
                  <a:schemeClr val="bg1">
                    <a:lumMod val="50000"/>
                  </a:schemeClr>
                </a:solidFill>
              </a:rPr>
              <a:t>del endurecimiento por deformación no es apreciable</a:t>
            </a:r>
          </a:p>
          <a:p>
            <a:pPr marL="723900" lvl="1" indent="-266700">
              <a:buNone/>
            </a:pPr>
            <a:r>
              <a:rPr lang="en-US" sz="2811" dirty="0">
                <a:solidFill>
                  <a:schemeClr val="bg1">
                    <a:lumMod val="50000"/>
                  </a:schemeClr>
                </a:solidFill>
              </a:rPr>
              <a:t>   </a:t>
            </a:r>
            <a:r>
              <a:rPr lang="en-GB" sz="3200" b="1" dirty="0">
                <a:solidFill>
                  <a:schemeClr val="bg1">
                    <a:lumMod val="50000"/>
                  </a:schemeClr>
                </a:solidFill>
              </a:rPr>
              <a:t>⇒</a:t>
            </a:r>
            <a:r>
              <a:rPr lang="en-US" sz="2811" dirty="0">
                <a:solidFill>
                  <a:schemeClr val="bg1">
                    <a:lumMod val="50000"/>
                  </a:schemeClr>
                </a:solidFill>
              </a:rPr>
              <a:t>EC3 1-4 no </a:t>
            </a:r>
            <a:r>
              <a:rPr lang="es-ES" sz="2811" dirty="0">
                <a:solidFill>
                  <a:schemeClr val="bg1">
                    <a:lumMod val="50000"/>
                  </a:schemeClr>
                </a:solidFill>
              </a:rPr>
              <a:t>considera</a:t>
            </a:r>
            <a:r>
              <a:rPr lang="en-US" sz="2811" dirty="0">
                <a:solidFill>
                  <a:schemeClr val="bg1">
                    <a:lumMod val="50000"/>
                  </a:schemeClr>
                </a:solidFill>
              </a:rPr>
              <a:t> </a:t>
            </a:r>
            <a:r>
              <a:rPr lang="es-ES" sz="2811" dirty="0">
                <a:solidFill>
                  <a:schemeClr val="bg1">
                    <a:lumMod val="50000"/>
                  </a:schemeClr>
                </a:solidFill>
              </a:rPr>
              <a:t>los efectos de</a:t>
            </a:r>
            <a:r>
              <a:rPr lang="en-GB" dirty="0">
                <a:solidFill>
                  <a:schemeClr val="bg1">
                    <a:lumMod val="50000"/>
                  </a:schemeClr>
                </a:solidFill>
              </a:rPr>
              <a:t> </a:t>
            </a:r>
            <a:r>
              <a:rPr lang="es-ES" dirty="0">
                <a:solidFill>
                  <a:schemeClr val="bg1">
                    <a:lumMod val="50000"/>
                  </a:schemeClr>
                </a:solidFill>
              </a:rPr>
              <a:t>endurecimiento por deformación debidamente</a:t>
            </a:r>
            <a:endParaRPr lang="es-ES" sz="2811" dirty="0">
              <a:solidFill>
                <a:schemeClr val="bg1">
                  <a:lumMod val="50000"/>
                </a:schemeClr>
              </a:solidFill>
            </a:endParaRP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el 1"/>
          <p:cNvSpPr txBox="1">
            <a:spLocks/>
          </p:cNvSpPr>
          <p:nvPr/>
        </p:nvSpPr>
        <p:spPr>
          <a:xfrm>
            <a:off x="-152400" y="-68262"/>
            <a:ext cx="9474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0" i="0" u="none" strike="noStrike" kern="1200" cap="none" spc="0" normalizeH="0" baseline="0" noProof="0" dirty="0">
                <a:ln>
                  <a:noFill/>
                </a:ln>
                <a:solidFill>
                  <a:prstClr val="black"/>
                </a:solidFill>
                <a:effectLst/>
                <a:uLnTx/>
                <a:uFillTx/>
                <a:latin typeface="Calibri"/>
                <a:ea typeface="+mj-ea"/>
                <a:cs typeface="+mj-cs"/>
              </a:rPr>
              <a:t>Eurocódigo 3. Ejemplo de Pandeo por Flexión</a:t>
            </a:r>
          </a:p>
        </p:txBody>
      </p:sp>
    </p:spTree>
    <p:extLst>
      <p:ext uri="{BB962C8B-B14F-4D97-AF65-F5344CB8AC3E}">
        <p14:creationId xmlns:p14="http://schemas.microsoft.com/office/powerpoint/2010/main" val="2008906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sz="3200" dirty="0"/>
              <a:t>Las grietas en el hormigón aceleran la corrosión</a:t>
            </a:r>
          </a:p>
        </p:txBody>
      </p:sp>
      <p:sp>
        <p:nvSpPr>
          <p:cNvPr id="5" name="Content Placeholder 4"/>
          <p:cNvSpPr>
            <a:spLocks noGrp="1"/>
          </p:cNvSpPr>
          <p:nvPr>
            <p:ph sz="half" idx="1"/>
          </p:nvPr>
        </p:nvSpPr>
        <p:spPr>
          <a:xfrm>
            <a:off x="251520" y="1600200"/>
            <a:ext cx="2880320" cy="4525963"/>
          </a:xfrm>
        </p:spPr>
        <p:txBody>
          <a:bodyPr>
            <a:normAutofit lnSpcReduction="10000"/>
          </a:bodyPr>
          <a:lstStyle/>
          <a:p>
            <a:pPr marL="0" indent="0">
              <a:buNone/>
            </a:pPr>
            <a:r>
              <a:rPr lang="nl-BE" sz="1800" dirty="0"/>
              <a:t>El hormigón generalmente presenta grietas, a través de los cuales los iones corrosivos pueden alcanzar rapidamente el acero</a:t>
            </a:r>
          </a:p>
          <a:p>
            <a:pPr marL="0" indent="0" algn="just">
              <a:buNone/>
            </a:pPr>
            <a:endParaRPr lang="nl-BE" sz="1800" dirty="0"/>
          </a:p>
          <a:p>
            <a:pPr marL="0" indent="0">
              <a:buNone/>
            </a:pPr>
            <a:r>
              <a:rPr lang="nl-BE" sz="1800" dirty="0"/>
              <a:t>A la derecha se muestras algunas causas de la formación de grietas (ref. 4).</a:t>
            </a:r>
          </a:p>
          <a:p>
            <a:pPr marL="0" indent="0" algn="just">
              <a:buNone/>
            </a:pPr>
            <a:endParaRPr lang="nl-BE" sz="1800" dirty="0"/>
          </a:p>
          <a:p>
            <a:pPr marL="0" indent="0">
              <a:buNone/>
            </a:pPr>
            <a:r>
              <a:rPr lang="nl-BE" sz="1800" dirty="0"/>
              <a:t>Notese que las grietas no tienen lugar inmediatamente y que también ocurren en zonas escondidas donde no pueden ser reparados.</a:t>
            </a:r>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2565933897"/>
              </p:ext>
            </p:extLst>
          </p:nvPr>
        </p:nvGraphicFramePr>
        <p:xfrm>
          <a:off x="3206889" y="1124744"/>
          <a:ext cx="5483224" cy="5623560"/>
        </p:xfrm>
        <a:graphic>
          <a:graphicData uri="http://schemas.openxmlformats.org/drawingml/2006/table">
            <a:tbl>
              <a:tblPr firstRow="1" bandRow="1">
                <a:tableStyleId>{5C22544A-7EE6-4342-B048-85BDC9FD1C3A}</a:tableStyleId>
              </a:tblPr>
              <a:tblGrid>
                <a:gridCol w="1370806">
                  <a:extLst>
                    <a:ext uri="{9D8B030D-6E8A-4147-A177-3AD203B41FA5}">
                      <a16:colId xmlns:a16="http://schemas.microsoft.com/office/drawing/2014/main" val="20000"/>
                    </a:ext>
                  </a:extLst>
                </a:gridCol>
                <a:gridCol w="1221755">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gridCol w="1234479">
                  <a:extLst>
                    <a:ext uri="{9D8B030D-6E8A-4147-A177-3AD203B41FA5}">
                      <a16:colId xmlns:a16="http://schemas.microsoft.com/office/drawing/2014/main" val="20003"/>
                    </a:ext>
                  </a:extLst>
                </a:gridCol>
              </a:tblGrid>
              <a:tr h="370840">
                <a:tc>
                  <a:txBody>
                    <a:bodyPr/>
                    <a:lstStyle/>
                    <a:p>
                      <a:r>
                        <a:rPr lang="nl-BE" sz="1050" dirty="0"/>
                        <a:t>Tipo</a:t>
                      </a:r>
                      <a:r>
                        <a:rPr lang="nl-BE" sz="1050" baseline="0" dirty="0"/>
                        <a:t> de grieta</a:t>
                      </a:r>
                      <a:endParaRPr lang="nl-BE" sz="1050" dirty="0"/>
                    </a:p>
                  </a:txBody>
                  <a:tcPr/>
                </a:tc>
                <a:tc>
                  <a:txBody>
                    <a:bodyPr/>
                    <a:lstStyle/>
                    <a:p>
                      <a:r>
                        <a:rPr lang="nl-BE" sz="1050" dirty="0"/>
                        <a:t>Form</a:t>
                      </a:r>
                      <a:r>
                        <a:rPr lang="nl-BE" sz="1050" baseline="0" dirty="0"/>
                        <a:t>a de la grieta</a:t>
                      </a:r>
                      <a:endParaRPr lang="nl-BE" sz="1050" dirty="0"/>
                    </a:p>
                  </a:txBody>
                  <a:tcPr/>
                </a:tc>
                <a:tc>
                  <a:txBody>
                    <a:bodyPr/>
                    <a:lstStyle/>
                    <a:p>
                      <a:r>
                        <a:rPr lang="nl-BE" sz="1050" dirty="0"/>
                        <a:t>Causa</a:t>
                      </a:r>
                      <a:r>
                        <a:rPr lang="nl-BE" sz="1050" baseline="0" dirty="0"/>
                        <a:t> principal</a:t>
                      </a:r>
                      <a:endParaRPr lang="nl-BE" sz="1050" dirty="0"/>
                    </a:p>
                  </a:txBody>
                  <a:tcPr/>
                </a:tc>
                <a:tc>
                  <a:txBody>
                    <a:bodyPr/>
                    <a:lstStyle/>
                    <a:p>
                      <a:r>
                        <a:rPr lang="nl-BE" sz="1050" dirty="0"/>
                        <a:t>Tiempo</a:t>
                      </a:r>
                      <a:r>
                        <a:rPr lang="nl-BE" sz="1050" baseline="0" dirty="0"/>
                        <a:t> de aparición</a:t>
                      </a:r>
                      <a:endParaRPr lang="nl-BE" sz="1050" dirty="0"/>
                    </a:p>
                  </a:txBody>
                  <a:tcPr/>
                </a:tc>
                <a:extLst>
                  <a:ext uri="{0D108BD9-81ED-4DB2-BD59-A6C34878D82A}">
                    <a16:rowId xmlns:a16="http://schemas.microsoft.com/office/drawing/2014/main" val="10000"/>
                  </a:ext>
                </a:extLst>
              </a:tr>
              <a:tr h="370840">
                <a:tc>
                  <a:txBody>
                    <a:bodyPr/>
                    <a:lstStyle/>
                    <a:p>
                      <a:r>
                        <a:rPr lang="nl-BE" sz="1050" dirty="0"/>
                        <a:t>Deformación</a:t>
                      </a:r>
                      <a:r>
                        <a:rPr lang="nl-BE" sz="1050" baseline="0" dirty="0"/>
                        <a:t> plastica</a:t>
                      </a:r>
                      <a:endParaRPr lang="nl-BE" sz="1050" dirty="0"/>
                    </a:p>
                  </a:txBody>
                  <a:tcPr/>
                </a:tc>
                <a:tc>
                  <a:txBody>
                    <a:bodyPr/>
                    <a:lstStyle/>
                    <a:p>
                      <a:r>
                        <a:rPr lang="nl-BE" sz="1050" dirty="0"/>
                        <a:t>Por</a:t>
                      </a:r>
                      <a:r>
                        <a:rPr lang="nl-BE" sz="1050" baseline="0" dirty="0"/>
                        <a:t> encima y alineado con el refuerzo de acero</a:t>
                      </a:r>
                      <a:endParaRPr lang="nl-BE" sz="1050" dirty="0"/>
                    </a:p>
                  </a:txBody>
                  <a:tcPr/>
                </a:tc>
                <a:tc>
                  <a:txBody>
                    <a:bodyPr/>
                    <a:lstStyle/>
                    <a:p>
                      <a:r>
                        <a:rPr lang="nl-BE" sz="1050" dirty="0"/>
                        <a:t>Hundimiento alrededor de las barras de refuerzo, exceso de agua en mezcla</a:t>
                      </a:r>
                    </a:p>
                  </a:txBody>
                  <a:tcPr/>
                </a:tc>
                <a:tc>
                  <a:txBody>
                    <a:bodyPr/>
                    <a:lstStyle/>
                    <a:p>
                      <a:r>
                        <a:rPr lang="nl-BE" sz="1050" dirty="0"/>
                        <a:t>10 minutos</a:t>
                      </a:r>
                      <a:r>
                        <a:rPr lang="nl-BE" sz="1050" baseline="0" dirty="0"/>
                        <a:t> a 3 horas</a:t>
                      </a:r>
                      <a:endParaRPr lang="nl-BE" sz="1050" dirty="0"/>
                    </a:p>
                  </a:txBody>
                  <a:tcPr/>
                </a:tc>
                <a:extLst>
                  <a:ext uri="{0D108BD9-81ED-4DB2-BD59-A6C34878D82A}">
                    <a16:rowId xmlns:a16="http://schemas.microsoft.com/office/drawing/2014/main" val="10001"/>
                  </a:ext>
                </a:extLst>
              </a:tr>
              <a:tr h="370840">
                <a:tc>
                  <a:txBody>
                    <a:bodyPr/>
                    <a:lstStyle/>
                    <a:p>
                      <a:r>
                        <a:rPr lang="nl-BE" sz="1050" dirty="0"/>
                        <a:t>Disminución</a:t>
                      </a:r>
                      <a:r>
                        <a:rPr lang="nl-BE" sz="1050" baseline="0" dirty="0"/>
                        <a:t> plástica</a:t>
                      </a:r>
                      <a:endParaRPr lang="nl-BE" sz="1050" dirty="0"/>
                    </a:p>
                  </a:txBody>
                  <a:tcPr/>
                </a:tc>
                <a:tc>
                  <a:txBody>
                    <a:bodyPr/>
                    <a:lstStyle/>
                    <a:p>
                      <a:r>
                        <a:rPr lang="nl-BE" sz="1050" dirty="0"/>
                        <a:t>Diagonales</a:t>
                      </a:r>
                      <a:r>
                        <a:rPr lang="nl-BE" sz="1050" baseline="0" dirty="0"/>
                        <a:t> o aleatorias</a:t>
                      </a:r>
                      <a:endParaRPr lang="nl-BE" sz="1050" dirty="0"/>
                    </a:p>
                  </a:txBody>
                  <a:tcPr/>
                </a:tc>
                <a:tc>
                  <a:txBody>
                    <a:bodyPr/>
                    <a:lstStyle/>
                    <a:p>
                      <a:r>
                        <a:rPr lang="nl-BE" sz="1050" dirty="0"/>
                        <a:t>Excesiva evaporacion</a:t>
                      </a:r>
                    </a:p>
                  </a:txBody>
                  <a:tcPr/>
                </a:tc>
                <a:tc>
                  <a:txBody>
                    <a:bodyPr/>
                    <a:lstStyle/>
                    <a:p>
                      <a:r>
                        <a:rPr lang="nl-BE" sz="1050" dirty="0"/>
                        <a:t>30 minutos</a:t>
                      </a:r>
                      <a:r>
                        <a:rPr lang="nl-BE" sz="1050" baseline="0" dirty="0"/>
                        <a:t> a 6 horas</a:t>
                      </a:r>
                      <a:endParaRPr lang="nl-BE" sz="1050" dirty="0"/>
                    </a:p>
                  </a:txBody>
                  <a:tcPr/>
                </a:tc>
                <a:extLst>
                  <a:ext uri="{0D108BD9-81ED-4DB2-BD59-A6C34878D82A}">
                    <a16:rowId xmlns:a16="http://schemas.microsoft.com/office/drawing/2014/main" val="10002"/>
                  </a:ext>
                </a:extLst>
              </a:tr>
              <a:tr h="370840">
                <a:tc>
                  <a:txBody>
                    <a:bodyPr/>
                    <a:lstStyle/>
                    <a:p>
                      <a:r>
                        <a:rPr lang="nl-BE" sz="1050" dirty="0"/>
                        <a:t>Expansión</a:t>
                      </a:r>
                      <a:r>
                        <a:rPr lang="nl-BE" sz="1050" baseline="0" dirty="0"/>
                        <a:t> térmica y contracción</a:t>
                      </a:r>
                      <a:endParaRPr lang="nl-BE" sz="1050" dirty="0"/>
                    </a:p>
                  </a:txBody>
                  <a:tcPr/>
                </a:tc>
                <a:tc>
                  <a:txBody>
                    <a:bodyPr/>
                    <a:lstStyle/>
                    <a:p>
                      <a:r>
                        <a:rPr lang="nl-BE" sz="1050" dirty="0"/>
                        <a:t>Transversales</a:t>
                      </a:r>
                      <a:r>
                        <a:rPr lang="nl-BE" sz="1050" baseline="0" dirty="0"/>
                        <a:t>(a traves del pavimento)</a:t>
                      </a:r>
                      <a:endParaRPr lang="nl-BE" sz="1050" dirty="0"/>
                    </a:p>
                  </a:txBody>
                  <a:tcPr/>
                </a:tc>
                <a:tc>
                  <a:txBody>
                    <a:bodyPr/>
                    <a:lstStyle/>
                    <a:p>
                      <a:r>
                        <a:rPr lang="nl-BE" sz="1050" dirty="0"/>
                        <a:t>Excesiva</a:t>
                      </a:r>
                      <a:r>
                        <a:rPr lang="nl-BE" sz="1050" baseline="0" dirty="0"/>
                        <a:t> temperatura generada o gradientes de temperaturas</a:t>
                      </a:r>
                      <a:endParaRPr lang="nl-BE" sz="1050" dirty="0"/>
                    </a:p>
                  </a:txBody>
                  <a:tcPr/>
                </a:tc>
                <a:tc>
                  <a:txBody>
                    <a:bodyPr/>
                    <a:lstStyle/>
                    <a:p>
                      <a:r>
                        <a:rPr lang="nl-BE" sz="1050" dirty="0"/>
                        <a:t>1</a:t>
                      </a:r>
                      <a:r>
                        <a:rPr lang="nl-BE" sz="1050" baseline="0" dirty="0"/>
                        <a:t> día a 2 o 3 semanas</a:t>
                      </a:r>
                      <a:endParaRPr lang="nl-BE" sz="1050" dirty="0"/>
                    </a:p>
                  </a:txBody>
                  <a:tcPr/>
                </a:tc>
                <a:extLst>
                  <a:ext uri="{0D108BD9-81ED-4DB2-BD59-A6C34878D82A}">
                    <a16:rowId xmlns:a16="http://schemas.microsoft.com/office/drawing/2014/main" val="10003"/>
                  </a:ext>
                </a:extLst>
              </a:tr>
              <a:tr h="370840">
                <a:tc>
                  <a:txBody>
                    <a:bodyPr/>
                    <a:lstStyle/>
                    <a:p>
                      <a:r>
                        <a:rPr lang="nl-BE" sz="1050" dirty="0"/>
                        <a:t>Perdidas</a:t>
                      </a:r>
                      <a:r>
                        <a:rPr lang="nl-BE" sz="1050" baseline="0" dirty="0"/>
                        <a:t> por secado</a:t>
                      </a:r>
                      <a:endParaRPr lang="nl-BE" sz="1050" dirty="0"/>
                    </a:p>
                  </a:txBody>
                  <a:tcPr/>
                </a:tc>
                <a:tc>
                  <a:txBody>
                    <a:bodyPr/>
                    <a:lstStyle/>
                    <a:p>
                      <a:r>
                        <a:rPr lang="nl-BE" sz="1050" dirty="0"/>
                        <a:t>Transersales</a:t>
                      </a:r>
                      <a:r>
                        <a:rPr lang="nl-BE" sz="1050" baseline="0" dirty="0"/>
                        <a:t> o tipo patrón</a:t>
                      </a:r>
                      <a:endParaRPr lang="nl-BE" sz="1050" dirty="0"/>
                    </a:p>
                  </a:txBody>
                  <a:tcPr/>
                </a:tc>
                <a:tc>
                  <a:txBody>
                    <a:bodyPr/>
                    <a:lstStyle/>
                    <a:p>
                      <a:r>
                        <a:rPr lang="nl-BE" sz="1050" dirty="0"/>
                        <a:t>Excesiva agua en la mexcla;Mala colocacion de las juntas, o sobre</a:t>
                      </a:r>
                      <a:r>
                        <a:rPr lang="nl-BE" sz="1050" baseline="0" dirty="0"/>
                        <a:t> espaciadas</a:t>
                      </a:r>
                      <a:endParaRPr lang="nl-BE" sz="1050" dirty="0"/>
                    </a:p>
                  </a:txBody>
                  <a:tcPr/>
                </a:tc>
                <a:tc>
                  <a:txBody>
                    <a:bodyPr/>
                    <a:lstStyle/>
                    <a:p>
                      <a:r>
                        <a:rPr lang="nl-BE" sz="1050" dirty="0"/>
                        <a:t>Semanas</a:t>
                      </a:r>
                      <a:r>
                        <a:rPr lang="nl-BE" sz="1050" baseline="0" dirty="0"/>
                        <a:t> a meses</a:t>
                      </a:r>
                      <a:endParaRPr lang="nl-BE" sz="1050" dirty="0"/>
                    </a:p>
                  </a:txBody>
                  <a:tcPr/>
                </a:tc>
                <a:extLst>
                  <a:ext uri="{0D108BD9-81ED-4DB2-BD59-A6C34878D82A}">
                    <a16:rowId xmlns:a16="http://schemas.microsoft.com/office/drawing/2014/main" val="10004"/>
                  </a:ext>
                </a:extLst>
              </a:tr>
              <a:tr h="370840">
                <a:tc>
                  <a:txBody>
                    <a:bodyPr/>
                    <a:lstStyle/>
                    <a:p>
                      <a:r>
                        <a:rPr lang="nl-BE" sz="1050" dirty="0"/>
                        <a:t>Hielo</a:t>
                      </a:r>
                      <a:r>
                        <a:rPr lang="nl-BE" sz="1050" baseline="0" dirty="0"/>
                        <a:t> y descongelación</a:t>
                      </a:r>
                      <a:endParaRPr lang="nl-BE" sz="1050" dirty="0"/>
                    </a:p>
                  </a:txBody>
                  <a:tcPr/>
                </a:tc>
                <a:tc>
                  <a:txBody>
                    <a:bodyPr/>
                    <a:lstStyle/>
                    <a:p>
                      <a:r>
                        <a:rPr lang="nl-BE" sz="1050" dirty="0"/>
                        <a:t>Paralela</a:t>
                      </a:r>
                      <a:r>
                        <a:rPr lang="nl-BE" sz="1050" baseline="0" dirty="0"/>
                        <a:t> a la superficie del hormigón</a:t>
                      </a:r>
                      <a:endParaRPr lang="nl-BE" sz="1050" dirty="0"/>
                    </a:p>
                  </a:txBody>
                  <a:tcPr/>
                </a:tc>
                <a:tc>
                  <a:txBody>
                    <a:bodyPr/>
                    <a:lstStyle/>
                    <a:p>
                      <a:r>
                        <a:rPr lang="nl-BE" sz="1050" dirty="0"/>
                        <a:t>Inadecuada</a:t>
                      </a:r>
                      <a:r>
                        <a:rPr lang="nl-BE" sz="1050" baseline="0" dirty="0"/>
                        <a:t> gestion de incoporacion de aire; Agregados gruesos no duraderos</a:t>
                      </a:r>
                      <a:endParaRPr lang="nl-BE" sz="1050" dirty="0"/>
                    </a:p>
                  </a:txBody>
                  <a:tcPr/>
                </a:tc>
                <a:tc>
                  <a:txBody>
                    <a:bodyPr/>
                    <a:lstStyle/>
                    <a:p>
                      <a:r>
                        <a:rPr lang="nl-BE" sz="1050" dirty="0"/>
                        <a:t>Despues</a:t>
                      </a:r>
                      <a:r>
                        <a:rPr lang="nl-BE" sz="1050" baseline="0" dirty="0"/>
                        <a:t> de 1 o 2 inviernos</a:t>
                      </a:r>
                      <a:endParaRPr lang="nl-BE" sz="1050" dirty="0"/>
                    </a:p>
                  </a:txBody>
                  <a:tcPr/>
                </a:tc>
                <a:extLst>
                  <a:ext uri="{0D108BD9-81ED-4DB2-BD59-A6C34878D82A}">
                    <a16:rowId xmlns:a16="http://schemas.microsoft.com/office/drawing/2014/main" val="10005"/>
                  </a:ext>
                </a:extLst>
              </a:tr>
              <a:tr h="370840">
                <a:tc>
                  <a:txBody>
                    <a:bodyPr/>
                    <a:lstStyle/>
                    <a:p>
                      <a:r>
                        <a:rPr lang="nl-BE" sz="1050" dirty="0"/>
                        <a:t>Corrosión</a:t>
                      </a:r>
                      <a:r>
                        <a:rPr lang="nl-BE" sz="1050" baseline="0" dirty="0"/>
                        <a:t> de la armadura</a:t>
                      </a:r>
                      <a:endParaRPr lang="nl-BE" sz="1050" dirty="0"/>
                    </a:p>
                  </a:txBody>
                  <a:tcPr/>
                </a:tc>
                <a:tc>
                  <a:txBody>
                    <a:bodyPr/>
                    <a:lstStyle/>
                    <a:p>
                      <a:r>
                        <a:rPr lang="nl-BE" sz="1050" dirty="0"/>
                        <a:t>Sobre</a:t>
                      </a:r>
                      <a:r>
                        <a:rPr lang="nl-BE" sz="1050" baseline="0" dirty="0"/>
                        <a:t> el corrugado</a:t>
                      </a:r>
                      <a:endParaRPr lang="nl-BE" sz="1050" dirty="0"/>
                    </a:p>
                  </a:txBody>
                  <a:tcPr/>
                </a:tc>
                <a:tc>
                  <a:txBody>
                    <a:bodyPr/>
                    <a:lstStyle/>
                    <a:p>
                      <a:r>
                        <a:rPr lang="nl-BE" sz="1050" dirty="0"/>
                        <a:t>Cobertura de hormigón inadecuada,</a:t>
                      </a:r>
                      <a:r>
                        <a:rPr lang="nl-BE" sz="1050" baseline="0" dirty="0"/>
                        <a:t> ingreso de humedad o cloruros</a:t>
                      </a:r>
                      <a:endParaRPr lang="nl-BE" sz="1050" dirty="0"/>
                    </a:p>
                  </a:txBody>
                  <a:tcPr/>
                </a:tc>
                <a:tc>
                  <a:txBody>
                    <a:bodyPr/>
                    <a:lstStyle/>
                    <a:p>
                      <a:r>
                        <a:rPr lang="nl-BE" sz="1050" dirty="0"/>
                        <a:t>Mas</a:t>
                      </a:r>
                      <a:r>
                        <a:rPr lang="nl-BE" sz="1050" baseline="0" dirty="0"/>
                        <a:t> de 2 años</a:t>
                      </a:r>
                      <a:endParaRPr lang="nl-BE" sz="1050" dirty="0"/>
                    </a:p>
                  </a:txBody>
                  <a:tcPr/>
                </a:tc>
                <a:extLst>
                  <a:ext uri="{0D108BD9-81ED-4DB2-BD59-A6C34878D82A}">
                    <a16:rowId xmlns:a16="http://schemas.microsoft.com/office/drawing/2014/main" val="10006"/>
                  </a:ext>
                </a:extLst>
              </a:tr>
              <a:tr h="370840">
                <a:tc>
                  <a:txBody>
                    <a:bodyPr/>
                    <a:lstStyle/>
                    <a:p>
                      <a:r>
                        <a:rPr lang="nl-BE" sz="1050" dirty="0"/>
                        <a:t>Reacciones</a:t>
                      </a:r>
                      <a:r>
                        <a:rPr lang="nl-BE" sz="1050" baseline="0" dirty="0"/>
                        <a:t> electroquimicas</a:t>
                      </a:r>
                      <a:endParaRPr lang="nl-BE" sz="1050" dirty="0"/>
                    </a:p>
                  </a:txBody>
                  <a:tcPr/>
                </a:tc>
                <a:tc>
                  <a:txBody>
                    <a:bodyPr/>
                    <a:lstStyle/>
                    <a:p>
                      <a:r>
                        <a:rPr lang="nl-BE" sz="1050" dirty="0"/>
                        <a:t>Desconchamiento; grietas</a:t>
                      </a:r>
                      <a:r>
                        <a:rPr lang="nl-BE" sz="1050" baseline="0" dirty="0"/>
                        <a:t> paralelas a juntas o cantos</a:t>
                      </a:r>
                      <a:endParaRPr lang="nl-BE" sz="1050" dirty="0"/>
                    </a:p>
                  </a:txBody>
                  <a:tcPr/>
                </a:tc>
                <a:tc>
                  <a:txBody>
                    <a:bodyPr/>
                    <a:lstStyle/>
                    <a:p>
                      <a:r>
                        <a:rPr lang="nl-BE" sz="1050" dirty="0"/>
                        <a:t>Reacciones</a:t>
                      </a:r>
                      <a:r>
                        <a:rPr lang="nl-BE" sz="1050" baseline="0" dirty="0"/>
                        <a:t> en los aridos y la humedad</a:t>
                      </a:r>
                      <a:endParaRPr lang="nl-BE" sz="1050" dirty="0"/>
                    </a:p>
                  </a:txBody>
                  <a:tcPr/>
                </a:tc>
                <a:tc>
                  <a:txBody>
                    <a:bodyPr/>
                    <a:lstStyle/>
                    <a:p>
                      <a:r>
                        <a:rPr lang="nl-BE" sz="1050" dirty="0"/>
                        <a:t>Generalmente al cabo de 5 años</a:t>
                      </a:r>
                      <a:r>
                        <a:rPr lang="nl-BE" sz="1050" baseline="0" dirty="0"/>
                        <a:t> pero puede ser antes si existen aridos muy reactivos</a:t>
                      </a:r>
                      <a:endParaRPr lang="nl-BE" sz="1050" dirty="0"/>
                    </a:p>
                  </a:txBody>
                  <a:tcPr/>
                </a:tc>
                <a:extLst>
                  <a:ext uri="{0D108BD9-81ED-4DB2-BD59-A6C34878D82A}">
                    <a16:rowId xmlns:a16="http://schemas.microsoft.com/office/drawing/2014/main" val="10007"/>
                  </a:ext>
                </a:extLst>
              </a:tr>
              <a:tr h="370840">
                <a:tc>
                  <a:txBody>
                    <a:bodyPr/>
                    <a:lstStyle/>
                    <a:p>
                      <a:r>
                        <a:rPr lang="nl-BE" sz="1050" dirty="0"/>
                        <a:t>Ataque</a:t>
                      </a:r>
                      <a:r>
                        <a:rPr lang="nl-BE" sz="1050" baseline="0" dirty="0"/>
                        <a:t> de sulfatos</a:t>
                      </a:r>
                      <a:endParaRPr lang="nl-BE" sz="1050" dirty="0"/>
                    </a:p>
                  </a:txBody>
                  <a:tcPr/>
                </a:tc>
                <a:tc>
                  <a:txBody>
                    <a:bodyPr/>
                    <a:lstStyle/>
                    <a:p>
                      <a:r>
                        <a:rPr lang="nl-BE" sz="1050" dirty="0"/>
                        <a:t>Desconchamiento</a:t>
                      </a:r>
                    </a:p>
                  </a:txBody>
                  <a:tcPr/>
                </a:tc>
                <a:tc>
                  <a:txBody>
                    <a:bodyPr/>
                    <a:lstStyle/>
                    <a:p>
                      <a:r>
                        <a:rPr lang="nl-BE" sz="1050" dirty="0"/>
                        <a:t>Sulfatos</a:t>
                      </a:r>
                      <a:r>
                        <a:rPr lang="nl-BE" sz="1050" baseline="0" dirty="0"/>
                        <a:t> tanto externos como internos promueven la formación de ettignita</a:t>
                      </a:r>
                      <a:endParaRPr lang="nl-BE" sz="1050" dirty="0"/>
                    </a:p>
                  </a:txBody>
                  <a:tcPr/>
                </a:tc>
                <a:tc>
                  <a:txBody>
                    <a:bodyPr/>
                    <a:lstStyle/>
                    <a:p>
                      <a:r>
                        <a:rPr lang="nl-BE" sz="1050" dirty="0"/>
                        <a:t>1</a:t>
                      </a:r>
                      <a:r>
                        <a:rPr lang="nl-BE" sz="1050" baseline="0" dirty="0"/>
                        <a:t> a 5 años</a:t>
                      </a:r>
                      <a:endParaRPr lang="nl-BE" sz="1050"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568951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ce réservé du contenu 22"/>
          <p:cNvSpPr>
            <a:spLocks noGrp="1"/>
          </p:cNvSpPr>
          <p:nvPr>
            <p:ph idx="1"/>
          </p:nvPr>
        </p:nvSpPr>
        <p:spPr>
          <a:xfrm>
            <a:off x="203200" y="876300"/>
            <a:ext cx="8750300" cy="4925144"/>
          </a:xfrm>
        </p:spPr>
        <p:txBody>
          <a:bodyPr>
            <a:normAutofit/>
          </a:bodyPr>
          <a:lstStyle/>
          <a:p>
            <a:r>
              <a:rPr lang="es-ES" dirty="0"/>
              <a:t>Puede despreciarse en caso de:</a:t>
            </a:r>
          </a:p>
          <a:p>
            <a:endParaRPr lang="es-ES" sz="1200" dirty="0"/>
          </a:p>
          <a:p>
            <a:pPr lvl="1"/>
            <a:r>
              <a:rPr lang="es-ES" dirty="0"/>
              <a:t> Secciones tubulares (CHS, SHS), barras circulares o cuadradas</a:t>
            </a:r>
            <a:br>
              <a:rPr lang="es-ES" dirty="0"/>
            </a:br>
            <a:endParaRPr lang="es-ES" dirty="0"/>
          </a:p>
          <a:p>
            <a:pPr lvl="1"/>
            <a:r>
              <a:rPr lang="es-ES" dirty="0"/>
              <a:t> Vigas totalmente arriostradas lateralmente</a:t>
            </a:r>
            <a:br>
              <a:rPr lang="es-ES" dirty="0"/>
            </a:br>
            <a:endParaRPr lang="es-ES" dirty="0"/>
          </a:p>
          <a:p>
            <a:pPr lvl="1"/>
            <a:r>
              <a:rPr lang="es-ES" dirty="0"/>
              <a:t> Flexión alrededor del eje débil</a:t>
            </a:r>
            <a:br>
              <a:rPr lang="en-GB" dirty="0"/>
            </a:br>
            <a:endParaRPr lang="en-GB" dirty="0"/>
          </a:p>
          <a:p>
            <a:pPr lvl="1"/>
            <a:r>
              <a:rPr lang="en-GB" dirty="0"/>
              <a:t>        &lt; 0.4</a:t>
            </a:r>
            <a:endParaRPr lang="en-US" dirty="0"/>
          </a:p>
          <a:p>
            <a:endParaRPr lang="fr-FR" dirty="0"/>
          </a:p>
        </p:txBody>
      </p:sp>
      <p:sp>
        <p:nvSpPr>
          <p:cNvPr id="860163" name="Rectangle 3"/>
          <p:cNvSpPr>
            <a:spLocks noChangeArrowheads="1"/>
          </p:cNvSpPr>
          <p:nvPr/>
        </p:nvSpPr>
        <p:spPr bwMode="auto">
          <a:xfrm>
            <a:off x="-553212" y="2743200"/>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78850" name="Object 2"/>
          <p:cNvGraphicFramePr>
            <a:graphicFrameLocks noChangeAspect="1"/>
          </p:cNvGraphicFramePr>
          <p:nvPr/>
        </p:nvGraphicFramePr>
        <p:xfrm>
          <a:off x="1054721" y="4897198"/>
          <a:ext cx="671513" cy="603250"/>
        </p:xfrm>
        <a:graphic>
          <a:graphicData uri="http://schemas.openxmlformats.org/presentationml/2006/ole">
            <mc:AlternateContent xmlns:mc="http://schemas.openxmlformats.org/markup-compatibility/2006">
              <mc:Choice xmlns:v="urn:schemas-microsoft-com:vml" Requires="v">
                <p:oleObj spid="_x0000_s5122" name="Equation" r:id="rId4" imgW="253800" imgH="228600" progId="Equation.DSMT4">
                  <p:embed/>
                </p:oleObj>
              </mc:Choice>
              <mc:Fallback>
                <p:oleObj name="Equation" r:id="rId4" imgW="253800" imgH="228600" progId="Equation.DSMT4">
                  <p:embed/>
                  <p:pic>
                    <p:nvPicPr>
                      <p:cNvPr id="788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721" y="4897198"/>
                        <a:ext cx="671513" cy="603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5 Grupo"/>
          <p:cNvGrpSpPr/>
          <p:nvPr/>
        </p:nvGrpSpPr>
        <p:grpSpPr>
          <a:xfrm>
            <a:off x="6124527" y="4080982"/>
            <a:ext cx="2321687" cy="2357438"/>
            <a:chOff x="6454013" y="4159250"/>
            <a:chExt cx="2311400" cy="2446338"/>
          </a:xfrm>
        </p:grpSpPr>
        <p:sp>
          <p:nvSpPr>
            <p:cNvPr id="860184" name="Rectangle 24"/>
            <p:cNvSpPr>
              <a:spLocks noChangeArrowheads="1"/>
            </p:cNvSpPr>
            <p:nvPr/>
          </p:nvSpPr>
          <p:spPr bwMode="auto">
            <a:xfrm>
              <a:off x="6454013" y="4159250"/>
              <a:ext cx="2235200" cy="2413000"/>
            </a:xfrm>
            <a:prstGeom prst="rect">
              <a:avLst/>
            </a:prstGeom>
            <a:solidFill>
              <a:schemeClr val="accent1"/>
            </a:solidFill>
            <a:ln w="38100">
              <a:solidFill>
                <a:srgbClr val="FE9914"/>
              </a:solid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3" name="Group 11"/>
            <p:cNvGrpSpPr>
              <a:grpSpLocks/>
            </p:cNvGrpSpPr>
            <p:nvPr/>
          </p:nvGrpSpPr>
          <p:grpSpPr bwMode="auto">
            <a:xfrm>
              <a:off x="6517513" y="4781550"/>
              <a:ext cx="2247900" cy="1824038"/>
              <a:chOff x="4248" y="2224"/>
              <a:chExt cx="1416" cy="1149"/>
            </a:xfrm>
          </p:grpSpPr>
          <p:grpSp>
            <p:nvGrpSpPr>
              <p:cNvPr id="4" name="Group 12"/>
              <p:cNvGrpSpPr>
                <a:grpSpLocks/>
              </p:cNvGrpSpPr>
              <p:nvPr/>
            </p:nvGrpSpPr>
            <p:grpSpPr bwMode="auto">
              <a:xfrm>
                <a:off x="5092" y="2224"/>
                <a:ext cx="298" cy="577"/>
                <a:chOff x="2421" y="10804"/>
                <a:chExt cx="745" cy="1443"/>
              </a:xfrm>
            </p:grpSpPr>
            <p:sp>
              <p:nvSpPr>
                <p:cNvPr id="860173" name="Line 13"/>
                <p:cNvSpPr>
                  <a:spLocks noChangeShapeType="1"/>
                </p:cNvSpPr>
                <p:nvPr/>
              </p:nvSpPr>
              <p:spPr bwMode="auto">
                <a:xfrm>
                  <a:off x="2786" y="10807"/>
                  <a:ext cx="0" cy="1440"/>
                </a:xfrm>
                <a:prstGeom prst="line">
                  <a:avLst/>
                </a:prstGeom>
                <a:noFill/>
                <a:ln w="57150">
                  <a:solidFill>
                    <a:schemeClr val="tx1"/>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60174" name="Line 14"/>
                <p:cNvSpPr>
                  <a:spLocks noChangeShapeType="1"/>
                </p:cNvSpPr>
                <p:nvPr/>
              </p:nvSpPr>
              <p:spPr bwMode="auto">
                <a:xfrm>
                  <a:off x="2421" y="10804"/>
                  <a:ext cx="720" cy="0"/>
                </a:xfrm>
                <a:prstGeom prst="line">
                  <a:avLst/>
                </a:prstGeom>
                <a:noFill/>
                <a:ln w="57150">
                  <a:solidFill>
                    <a:schemeClr val="tx1"/>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60175" name="Line 15"/>
                <p:cNvSpPr>
                  <a:spLocks noChangeShapeType="1"/>
                </p:cNvSpPr>
                <p:nvPr/>
              </p:nvSpPr>
              <p:spPr bwMode="auto">
                <a:xfrm>
                  <a:off x="2446" y="12247"/>
                  <a:ext cx="720" cy="0"/>
                </a:xfrm>
                <a:prstGeom prst="line">
                  <a:avLst/>
                </a:prstGeom>
                <a:noFill/>
                <a:ln w="57150">
                  <a:solidFill>
                    <a:schemeClr val="tx1"/>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5" name="Group 16"/>
              <p:cNvGrpSpPr>
                <a:grpSpLocks/>
              </p:cNvGrpSpPr>
              <p:nvPr/>
            </p:nvGrpSpPr>
            <p:grpSpPr bwMode="auto">
              <a:xfrm rot="-1273705">
                <a:off x="4382" y="2359"/>
                <a:ext cx="298" cy="577"/>
                <a:chOff x="2421" y="10804"/>
                <a:chExt cx="745" cy="1443"/>
              </a:xfrm>
            </p:grpSpPr>
            <p:sp>
              <p:nvSpPr>
                <p:cNvPr id="860177" name="Line 17"/>
                <p:cNvSpPr>
                  <a:spLocks noChangeShapeType="1"/>
                </p:cNvSpPr>
                <p:nvPr/>
              </p:nvSpPr>
              <p:spPr bwMode="auto">
                <a:xfrm>
                  <a:off x="2785" y="10806"/>
                  <a:ext cx="0" cy="1440"/>
                </a:xfrm>
                <a:prstGeom prst="line">
                  <a:avLst/>
                </a:prstGeom>
                <a:noFill/>
                <a:ln w="57150">
                  <a:solidFill>
                    <a:schemeClr val="tx1"/>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60178" name="Line 18"/>
                <p:cNvSpPr>
                  <a:spLocks noChangeShapeType="1"/>
                </p:cNvSpPr>
                <p:nvPr/>
              </p:nvSpPr>
              <p:spPr bwMode="auto">
                <a:xfrm>
                  <a:off x="2419" y="10802"/>
                  <a:ext cx="720" cy="0"/>
                </a:xfrm>
                <a:prstGeom prst="line">
                  <a:avLst/>
                </a:prstGeom>
                <a:noFill/>
                <a:ln w="57150">
                  <a:solidFill>
                    <a:schemeClr val="tx1"/>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60179" name="Line 19"/>
                <p:cNvSpPr>
                  <a:spLocks noChangeShapeType="1"/>
                </p:cNvSpPr>
                <p:nvPr/>
              </p:nvSpPr>
              <p:spPr bwMode="auto">
                <a:xfrm>
                  <a:off x="2444" y="12245"/>
                  <a:ext cx="720" cy="0"/>
                </a:xfrm>
                <a:prstGeom prst="line">
                  <a:avLst/>
                </a:prstGeom>
                <a:noFill/>
                <a:ln w="57150">
                  <a:solidFill>
                    <a:schemeClr val="tx1"/>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860180" name="Freeform 20"/>
              <p:cNvSpPr>
                <a:spLocks/>
              </p:cNvSpPr>
              <p:nvPr/>
            </p:nvSpPr>
            <p:spPr bwMode="auto">
              <a:xfrm rot="21112194" flipH="1">
                <a:off x="4676" y="2500"/>
                <a:ext cx="432" cy="84"/>
              </a:xfrm>
              <a:custGeom>
                <a:avLst/>
                <a:gdLst/>
                <a:ahLst/>
                <a:cxnLst>
                  <a:cxn ang="0">
                    <a:pos x="0" y="30"/>
                  </a:cxn>
                  <a:cxn ang="0">
                    <a:pos x="540" y="30"/>
                  </a:cxn>
                  <a:cxn ang="0">
                    <a:pos x="1080" y="210"/>
                  </a:cxn>
                </a:cxnLst>
                <a:rect l="0" t="0" r="r" b="b"/>
                <a:pathLst>
                  <a:path w="1080" h="210">
                    <a:moveTo>
                      <a:pt x="0" y="30"/>
                    </a:moveTo>
                    <a:cubicBezTo>
                      <a:pt x="180" y="15"/>
                      <a:pt x="360" y="0"/>
                      <a:pt x="540" y="30"/>
                    </a:cubicBezTo>
                    <a:cubicBezTo>
                      <a:pt x="720" y="60"/>
                      <a:pt x="900" y="135"/>
                      <a:pt x="1080" y="210"/>
                    </a:cubicBezTo>
                  </a:path>
                </a:pathLst>
              </a:custGeom>
              <a:noFill/>
              <a:ln w="38100" cap="flat" cmpd="sng">
                <a:solidFill>
                  <a:schemeClr val="tx1"/>
                </a:solidFill>
                <a:prstDash val="solid"/>
                <a:round/>
                <a:headEnd type="none" w="med" len="med"/>
                <a:tailEnd type="triangle" w="lg" len="me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8863" name="Text Box 21"/>
              <p:cNvSpPr txBox="1">
                <a:spLocks noChangeArrowheads="1"/>
              </p:cNvSpPr>
              <p:nvPr/>
            </p:nvSpPr>
            <p:spPr bwMode="auto">
              <a:xfrm>
                <a:off x="4248" y="3104"/>
                <a:ext cx="1416" cy="269"/>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alibri"/>
                    <a:ea typeface="+mn-ea"/>
                    <a:cs typeface="+mn-cs"/>
                  </a:rPr>
                  <a:t>LTB</a:t>
                </a:r>
              </a:p>
            </p:txBody>
          </p:sp>
        </p:grpSp>
        <p:sp>
          <p:nvSpPr>
            <p:cNvPr id="860182" name="Line 22"/>
            <p:cNvSpPr>
              <a:spLocks noChangeShapeType="1"/>
            </p:cNvSpPr>
            <p:nvPr/>
          </p:nvSpPr>
          <p:spPr bwMode="auto">
            <a:xfrm>
              <a:off x="8085963" y="4248150"/>
              <a:ext cx="0" cy="419100"/>
            </a:xfrm>
            <a:prstGeom prst="line">
              <a:avLst/>
            </a:prstGeom>
            <a:noFill/>
            <a:ln w="57150">
              <a:solidFill>
                <a:srgbClr val="CC0000"/>
              </a:solidFill>
              <a:round/>
              <a:headEnd/>
              <a:tailEnd type="triangle" w="med" len="me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60183" name="Line 23"/>
            <p:cNvSpPr>
              <a:spLocks noChangeShapeType="1"/>
            </p:cNvSpPr>
            <p:nvPr/>
          </p:nvSpPr>
          <p:spPr bwMode="auto">
            <a:xfrm>
              <a:off x="6765163" y="4502150"/>
              <a:ext cx="0" cy="419100"/>
            </a:xfrm>
            <a:prstGeom prst="line">
              <a:avLst/>
            </a:prstGeom>
            <a:noFill/>
            <a:ln w="57150">
              <a:solidFill>
                <a:srgbClr val="CC0000"/>
              </a:solidFill>
              <a:round/>
              <a:headEnd/>
              <a:tailEnd type="triangle" w="med" len="me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21" name="Rectangle 7"/>
          <p:cNvSpPr txBox="1">
            <a:spLocks noChangeArrowheads="1"/>
          </p:cNvSpPr>
          <p:nvPr/>
        </p:nvSpPr>
        <p:spPr>
          <a:xfrm>
            <a:off x="457200" y="-8641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0" i="0" u="none" strike="noStrike" kern="1200" cap="none" spc="0" normalizeH="0" baseline="0" noProof="0" dirty="0">
                <a:ln>
                  <a:noFill/>
                </a:ln>
                <a:solidFill>
                  <a:prstClr val="black"/>
                </a:solidFill>
                <a:effectLst/>
                <a:uLnTx/>
                <a:uFillTx/>
                <a:latin typeface="Calibri"/>
                <a:ea typeface="+mj-ea"/>
                <a:cs typeface="+mj-cs"/>
              </a:rPr>
              <a:t>Pandeo lateral</a:t>
            </a:r>
          </a:p>
        </p:txBody>
      </p:sp>
    </p:spTree>
    <p:extLst>
      <p:ext uri="{BB962C8B-B14F-4D97-AF65-F5344CB8AC3E}">
        <p14:creationId xmlns:p14="http://schemas.microsoft.com/office/powerpoint/2010/main" val="175936319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2"/>
          <p:cNvSpPr>
            <a:spLocks/>
          </p:cNvSpPr>
          <p:nvPr/>
        </p:nvSpPr>
        <p:spPr bwMode="auto">
          <a:xfrm>
            <a:off x="2317222" y="2210775"/>
            <a:ext cx="3421224" cy="2705101"/>
          </a:xfrm>
          <a:custGeom>
            <a:avLst/>
            <a:gdLst/>
            <a:ahLst/>
            <a:cxnLst>
              <a:cxn ang="0">
                <a:pos x="0" y="8"/>
              </a:cxn>
              <a:cxn ang="0">
                <a:pos x="2144" y="0"/>
              </a:cxn>
              <a:cxn ang="0">
                <a:pos x="2144" y="1752"/>
              </a:cxn>
              <a:cxn ang="0">
                <a:pos x="1808" y="1704"/>
              </a:cxn>
              <a:cxn ang="0">
                <a:pos x="1504" y="1648"/>
              </a:cxn>
              <a:cxn ang="0">
                <a:pos x="1200" y="1576"/>
              </a:cxn>
              <a:cxn ang="0">
                <a:pos x="1016" y="1504"/>
              </a:cxn>
              <a:cxn ang="0">
                <a:pos x="872" y="1440"/>
              </a:cxn>
              <a:cxn ang="0">
                <a:pos x="728" y="1352"/>
              </a:cxn>
              <a:cxn ang="0">
                <a:pos x="608" y="1240"/>
              </a:cxn>
              <a:cxn ang="0">
                <a:pos x="488" y="1104"/>
              </a:cxn>
              <a:cxn ang="0">
                <a:pos x="400" y="984"/>
              </a:cxn>
              <a:cxn ang="0">
                <a:pos x="304" y="816"/>
              </a:cxn>
              <a:cxn ang="0">
                <a:pos x="240" y="672"/>
              </a:cxn>
              <a:cxn ang="0">
                <a:pos x="176" y="512"/>
              </a:cxn>
              <a:cxn ang="0">
                <a:pos x="120" y="360"/>
              </a:cxn>
              <a:cxn ang="0">
                <a:pos x="64" y="200"/>
              </a:cxn>
              <a:cxn ang="0">
                <a:pos x="0" y="8"/>
              </a:cxn>
            </a:cxnLst>
            <a:rect l="0" t="0" r="r" b="b"/>
            <a:pathLst>
              <a:path w="2144" h="1752">
                <a:moveTo>
                  <a:pt x="0" y="8"/>
                </a:moveTo>
                <a:lnTo>
                  <a:pt x="2144" y="0"/>
                </a:lnTo>
                <a:lnTo>
                  <a:pt x="2144" y="1752"/>
                </a:lnTo>
                <a:lnTo>
                  <a:pt x="1808" y="1704"/>
                </a:lnTo>
                <a:lnTo>
                  <a:pt x="1504" y="1648"/>
                </a:lnTo>
                <a:lnTo>
                  <a:pt x="1200" y="1576"/>
                </a:lnTo>
                <a:lnTo>
                  <a:pt x="1016" y="1504"/>
                </a:lnTo>
                <a:lnTo>
                  <a:pt x="872" y="1440"/>
                </a:lnTo>
                <a:lnTo>
                  <a:pt x="728" y="1352"/>
                </a:lnTo>
                <a:lnTo>
                  <a:pt x="608" y="1240"/>
                </a:lnTo>
                <a:lnTo>
                  <a:pt x="488" y="1104"/>
                </a:lnTo>
                <a:lnTo>
                  <a:pt x="400" y="984"/>
                </a:lnTo>
                <a:lnTo>
                  <a:pt x="304" y="816"/>
                </a:lnTo>
                <a:lnTo>
                  <a:pt x="240" y="672"/>
                </a:lnTo>
                <a:lnTo>
                  <a:pt x="176" y="512"/>
                </a:lnTo>
                <a:lnTo>
                  <a:pt x="120" y="360"/>
                </a:lnTo>
                <a:lnTo>
                  <a:pt x="64" y="200"/>
                </a:lnTo>
                <a:lnTo>
                  <a:pt x="0" y="8"/>
                </a:lnTo>
                <a:close/>
              </a:path>
            </a:pathLst>
          </a:custGeom>
          <a:solidFill>
            <a:schemeClr val="tx2">
              <a:lumMod val="60000"/>
              <a:lumOff val="40000"/>
            </a:schemeClr>
          </a:solidFill>
          <a:ln w="9525">
            <a:no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 name="Rectangle 3"/>
          <p:cNvSpPr>
            <a:spLocks noChangeArrowheads="1"/>
          </p:cNvSpPr>
          <p:nvPr/>
        </p:nvSpPr>
        <p:spPr bwMode="auto">
          <a:xfrm>
            <a:off x="1582574" y="1879600"/>
            <a:ext cx="4155872" cy="990600"/>
          </a:xfrm>
          <a:prstGeom prst="rect">
            <a:avLst/>
          </a:prstGeom>
          <a:solidFill>
            <a:schemeClr val="tx2">
              <a:lumMod val="40000"/>
              <a:lumOff val="60000"/>
            </a:schemeClr>
          </a:solidFill>
          <a:ln w="9525">
            <a:noFill/>
            <a:miter lim="800000"/>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 name="Espace réservé du contenu 41"/>
          <p:cNvSpPr>
            <a:spLocks noGrp="1"/>
          </p:cNvSpPr>
          <p:nvPr>
            <p:ph idx="1"/>
          </p:nvPr>
        </p:nvSpPr>
        <p:spPr>
          <a:xfrm>
            <a:off x="431800" y="889000"/>
            <a:ext cx="8229600" cy="4925144"/>
          </a:xfrm>
        </p:spPr>
        <p:txBody>
          <a:bodyPr>
            <a:normAutofit/>
          </a:bodyPr>
          <a:lstStyle/>
          <a:p>
            <a:r>
              <a:rPr lang="es-ES" sz="2400" dirty="0"/>
              <a:t>El método de cálculo frente a pandeo lateral es análogo al tratamiento del pandeo por flexión en pilares.</a:t>
            </a:r>
          </a:p>
          <a:p>
            <a:endParaRPr lang="es-ES" sz="2400" dirty="0"/>
          </a:p>
        </p:txBody>
      </p:sp>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380931" name="Rectangle 3"/>
          <p:cNvSpPr>
            <a:spLocks noChangeArrowheads="1"/>
          </p:cNvSpPr>
          <p:nvPr/>
        </p:nvSpPr>
        <p:spPr bwMode="auto">
          <a:xfrm>
            <a:off x="-993298" y="-360714"/>
            <a:ext cx="184666" cy="369332"/>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0932" name="Rectangle 4"/>
          <p:cNvSpPr>
            <a:spLocks noChangeArrowheads="1"/>
          </p:cNvSpPr>
          <p:nvPr/>
        </p:nvSpPr>
        <p:spPr bwMode="auto">
          <a:xfrm>
            <a:off x="-25400" y="2626797"/>
            <a:ext cx="184666" cy="369332"/>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0933" name="Rectangle 5"/>
          <p:cNvSpPr>
            <a:spLocks noChangeArrowheads="1"/>
          </p:cNvSpPr>
          <p:nvPr/>
        </p:nvSpPr>
        <p:spPr bwMode="auto">
          <a:xfrm>
            <a:off x="-25400" y="2626797"/>
            <a:ext cx="184666" cy="369332"/>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0934" name="Rectangle 6"/>
          <p:cNvSpPr>
            <a:spLocks noChangeArrowheads="1"/>
          </p:cNvSpPr>
          <p:nvPr/>
        </p:nvSpPr>
        <p:spPr bwMode="auto">
          <a:xfrm>
            <a:off x="-25400" y="2626797"/>
            <a:ext cx="184666" cy="369332"/>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0935" name="Rectangle 7"/>
          <p:cNvSpPr>
            <a:spLocks noChangeArrowheads="1"/>
          </p:cNvSpPr>
          <p:nvPr/>
        </p:nvSpPr>
        <p:spPr bwMode="auto">
          <a:xfrm>
            <a:off x="-25400" y="2626797"/>
            <a:ext cx="184666" cy="369332"/>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0936" name="Rectangle 8"/>
          <p:cNvSpPr>
            <a:spLocks noChangeArrowheads="1"/>
          </p:cNvSpPr>
          <p:nvPr/>
        </p:nvSpPr>
        <p:spPr bwMode="auto">
          <a:xfrm>
            <a:off x="-25400" y="2626797"/>
            <a:ext cx="184666" cy="369332"/>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3" name="Group 15"/>
          <p:cNvGrpSpPr>
            <a:grpSpLocks/>
          </p:cNvGrpSpPr>
          <p:nvPr/>
        </p:nvGrpSpPr>
        <p:grpSpPr bwMode="auto">
          <a:xfrm>
            <a:off x="706915" y="1922627"/>
            <a:ext cx="7680208" cy="3751263"/>
            <a:chOff x="1086" y="1570"/>
            <a:chExt cx="4839" cy="2363"/>
          </a:xfrm>
        </p:grpSpPr>
        <p:sp>
          <p:nvSpPr>
            <p:cNvPr id="380944" name="Line 16"/>
            <p:cNvSpPr>
              <a:spLocks noChangeAspect="1" noChangeShapeType="1"/>
            </p:cNvSpPr>
            <p:nvPr/>
          </p:nvSpPr>
          <p:spPr bwMode="auto">
            <a:xfrm flipV="1">
              <a:off x="1616" y="1629"/>
              <a:ext cx="0" cy="2088"/>
            </a:xfrm>
            <a:prstGeom prst="line">
              <a:avLst/>
            </a:prstGeom>
            <a:noFill/>
            <a:ln w="38100">
              <a:solidFill>
                <a:schemeClr val="tx1"/>
              </a:solidFill>
              <a:round/>
              <a:headEnd/>
              <a:tailEnd type="triangle" w="med" len="lg"/>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0945" name="Line 17"/>
            <p:cNvSpPr>
              <a:spLocks noChangeAspect="1" noChangeShapeType="1"/>
            </p:cNvSpPr>
            <p:nvPr/>
          </p:nvSpPr>
          <p:spPr bwMode="auto">
            <a:xfrm>
              <a:off x="1544" y="3645"/>
              <a:ext cx="2664" cy="0"/>
            </a:xfrm>
            <a:prstGeom prst="line">
              <a:avLst/>
            </a:prstGeom>
            <a:noFill/>
            <a:ln w="38100">
              <a:solidFill>
                <a:schemeClr val="tx1"/>
              </a:solidFill>
              <a:round/>
              <a:headEnd/>
              <a:tailEnd type="triangle" w="med" len="lg"/>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0946" name="Line 18"/>
            <p:cNvSpPr>
              <a:spLocks noChangeAspect="1" noChangeShapeType="1"/>
            </p:cNvSpPr>
            <p:nvPr/>
          </p:nvSpPr>
          <p:spPr bwMode="auto">
            <a:xfrm flipH="1">
              <a:off x="1496" y="2133"/>
              <a:ext cx="1088" cy="0"/>
            </a:xfrm>
            <a:prstGeom prst="line">
              <a:avLst/>
            </a:prstGeom>
            <a:noFill/>
            <a:ln w="38100">
              <a:solidFill>
                <a:schemeClr val="tx1"/>
              </a:solidFill>
              <a:prstDash val="dash"/>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0947" name="Freeform 19"/>
            <p:cNvSpPr>
              <a:spLocks noChangeAspect="1"/>
            </p:cNvSpPr>
            <p:nvPr/>
          </p:nvSpPr>
          <p:spPr bwMode="auto">
            <a:xfrm>
              <a:off x="2102" y="1692"/>
              <a:ext cx="2015" cy="1728"/>
            </a:xfrm>
            <a:custGeom>
              <a:avLst/>
              <a:gdLst/>
              <a:ahLst/>
              <a:cxnLst>
                <a:cxn ang="0">
                  <a:pos x="0" y="0"/>
                </a:cxn>
                <a:cxn ang="0">
                  <a:pos x="1080" y="2160"/>
                </a:cxn>
                <a:cxn ang="0">
                  <a:pos x="3360" y="2880"/>
                </a:cxn>
              </a:cxnLst>
              <a:rect l="0" t="0" r="r" b="b"/>
              <a:pathLst>
                <a:path w="3360" h="2880">
                  <a:moveTo>
                    <a:pt x="0" y="0"/>
                  </a:moveTo>
                  <a:cubicBezTo>
                    <a:pt x="260" y="840"/>
                    <a:pt x="520" y="1680"/>
                    <a:pt x="1080" y="2160"/>
                  </a:cubicBezTo>
                  <a:cubicBezTo>
                    <a:pt x="1640" y="2640"/>
                    <a:pt x="2500" y="2760"/>
                    <a:pt x="3360" y="2880"/>
                  </a:cubicBezTo>
                </a:path>
              </a:pathLst>
            </a:custGeom>
            <a:noFill/>
            <a:ln w="38100" cap="flat" cmpd="sng">
              <a:solidFill>
                <a:schemeClr val="tx1"/>
              </a:solidFill>
              <a:prstDash val="dash"/>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80915" name="Text Box 20"/>
            <p:cNvSpPr txBox="1">
              <a:spLocks noChangeAspect="1" noChangeArrowheads="1"/>
            </p:cNvSpPr>
            <p:nvPr/>
          </p:nvSpPr>
          <p:spPr bwMode="auto">
            <a:xfrm>
              <a:off x="1271" y="1570"/>
              <a:ext cx="662" cy="233"/>
            </a:xfrm>
            <a:prstGeom prst="rect">
              <a:avLst/>
            </a:prstGeom>
            <a:noFill/>
            <a:ln w="2857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Calibri"/>
                </a:rPr>
                <a:t>M</a:t>
              </a:r>
            </a:p>
          </p:txBody>
        </p:sp>
        <p:sp>
          <p:nvSpPr>
            <p:cNvPr id="380949" name="Text Box 21"/>
            <p:cNvSpPr txBox="1">
              <a:spLocks noChangeAspect="1" noChangeArrowheads="1"/>
            </p:cNvSpPr>
            <p:nvPr/>
          </p:nvSpPr>
          <p:spPr bwMode="auto">
            <a:xfrm>
              <a:off x="1086" y="1989"/>
              <a:ext cx="512" cy="432"/>
            </a:xfrm>
            <a:prstGeom prst="rect">
              <a:avLst/>
            </a:prstGeom>
            <a:noFill/>
            <a:ln w="28575">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Calibri"/>
                </a:rPr>
                <a:t>W</a:t>
              </a:r>
              <a:r>
                <a:rPr kumimoji="0" lang="en-GB" sz="1800" b="0" i="0" u="none" strike="noStrike" kern="1200" cap="none" spc="0" normalizeH="0" baseline="-25000" noProof="0">
                  <a:ln>
                    <a:noFill/>
                  </a:ln>
                  <a:solidFill>
                    <a:prstClr val="black"/>
                  </a:solidFill>
                  <a:effectLst/>
                  <a:uLnTx/>
                  <a:uFillTx/>
                  <a:latin typeface="Calibri"/>
                  <a:ea typeface="+mn-ea"/>
                  <a:cs typeface="Calibri"/>
                </a:rPr>
                <a:t>y</a:t>
              </a:r>
              <a:r>
                <a:rPr kumimoji="0" lang="en-GB" sz="1800" b="0" i="0" u="none" strike="noStrike" kern="1200" cap="none" spc="0" normalizeH="0" baseline="0" noProof="0">
                  <a:ln>
                    <a:noFill/>
                  </a:ln>
                  <a:solidFill>
                    <a:prstClr val="black"/>
                  </a:solidFill>
                  <a:effectLst/>
                  <a:uLnTx/>
                  <a:uFillTx/>
                  <a:latin typeface="Calibri"/>
                  <a:ea typeface="+mn-ea"/>
                  <a:cs typeface="Calibri"/>
                </a:rPr>
                <a:t>f</a:t>
              </a:r>
              <a:r>
                <a:rPr kumimoji="0" lang="en-GB" sz="1800" b="0" i="0" u="none" strike="noStrike" kern="1200" cap="none" spc="0" normalizeH="0" baseline="-25000" noProof="0">
                  <a:ln>
                    <a:noFill/>
                  </a:ln>
                  <a:solidFill>
                    <a:prstClr val="black"/>
                  </a:solidFill>
                  <a:effectLst/>
                  <a:uLnTx/>
                  <a:uFillTx/>
                  <a:latin typeface="Calibri"/>
                  <a:ea typeface="+mn-ea"/>
                  <a:cs typeface="Calibri"/>
                </a:rPr>
                <a:t>y</a:t>
              </a:r>
              <a:endParaRPr kumimoji="0" lang="en-GB" sz="1800" b="0" i="0" u="none" strike="noStrike" kern="1200" cap="none" spc="0" normalizeH="0" baseline="-25000" noProof="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Calibri"/>
                <a:ea typeface="+mn-ea"/>
                <a:cs typeface="Calibri"/>
              </a:endParaRPr>
            </a:p>
          </p:txBody>
        </p:sp>
        <p:sp>
          <p:nvSpPr>
            <p:cNvPr id="380950" name="Line 22"/>
            <p:cNvSpPr>
              <a:spLocks noChangeAspect="1" noChangeShapeType="1"/>
            </p:cNvSpPr>
            <p:nvPr/>
          </p:nvSpPr>
          <p:spPr bwMode="auto">
            <a:xfrm flipH="1">
              <a:off x="2397" y="1820"/>
              <a:ext cx="288" cy="288"/>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0951" name="Line 23"/>
            <p:cNvSpPr>
              <a:spLocks noChangeAspect="1" noChangeShapeType="1"/>
            </p:cNvSpPr>
            <p:nvPr/>
          </p:nvSpPr>
          <p:spPr bwMode="auto">
            <a:xfrm flipH="1">
              <a:off x="2864" y="2749"/>
              <a:ext cx="216" cy="280"/>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0952" name="Text Box 24"/>
            <p:cNvSpPr txBox="1">
              <a:spLocks noChangeAspect="1" noChangeArrowheads="1"/>
            </p:cNvSpPr>
            <p:nvPr/>
          </p:nvSpPr>
          <p:spPr bwMode="auto">
            <a:xfrm>
              <a:off x="2714" y="1629"/>
              <a:ext cx="1494" cy="360"/>
            </a:xfrm>
            <a:prstGeom prst="rect">
              <a:avLst/>
            </a:prstGeom>
            <a:noFill/>
            <a:ln w="28575">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Calibri"/>
                </a:rPr>
                <a:t>Plastificación     (flexión en el plano)</a:t>
              </a:r>
              <a:endParaRPr kumimoji="0" lang="es-ES" sz="2000" b="1" i="0" u="none" strike="noStrike" kern="1200" cap="none" spc="0" normalizeH="0" baseline="-2500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Calibri"/>
                <a:ea typeface="+mn-ea"/>
                <a:cs typeface="Calibri"/>
              </a:endParaRPr>
            </a:p>
          </p:txBody>
        </p:sp>
        <p:sp>
          <p:nvSpPr>
            <p:cNvPr id="380953" name="Text Box 25"/>
            <p:cNvSpPr txBox="1">
              <a:spLocks noChangeAspect="1" noChangeArrowheads="1"/>
            </p:cNvSpPr>
            <p:nvPr/>
          </p:nvSpPr>
          <p:spPr bwMode="auto">
            <a:xfrm>
              <a:off x="3126" y="2576"/>
              <a:ext cx="1205" cy="360"/>
            </a:xfrm>
            <a:prstGeom prst="rect">
              <a:avLst/>
            </a:prstGeom>
            <a:noFill/>
            <a:ln w="28575">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Calibri"/>
                </a:rPr>
                <a:t>Pandeo lateral elástico </a:t>
              </a:r>
              <a:r>
                <a:rPr kumimoji="0" lang="es-ES" sz="2000" b="1" i="0" u="none" strike="noStrike" kern="1200" cap="none" spc="0" normalizeH="0" baseline="0" noProof="0" dirty="0" err="1">
                  <a:ln>
                    <a:noFill/>
                  </a:ln>
                  <a:solidFill>
                    <a:prstClr val="black"/>
                  </a:solidFill>
                  <a:effectLst/>
                  <a:uLnTx/>
                  <a:uFillTx/>
                  <a:latin typeface="Calibri"/>
                  <a:ea typeface="+mn-ea"/>
                  <a:cs typeface="Calibri"/>
                </a:rPr>
                <a:t>M</a:t>
              </a:r>
              <a:r>
                <a:rPr kumimoji="0" lang="es-ES" sz="2000" b="1" i="0" u="none" strike="noStrike" kern="1200" cap="none" spc="0" normalizeH="0" baseline="-25000" noProof="0" dirty="0" err="1">
                  <a:ln>
                    <a:noFill/>
                  </a:ln>
                  <a:solidFill>
                    <a:prstClr val="black"/>
                  </a:solidFill>
                  <a:effectLst/>
                  <a:uLnTx/>
                  <a:uFillTx/>
                  <a:latin typeface="Calibri"/>
                  <a:ea typeface="+mn-ea"/>
                  <a:cs typeface="Calibri"/>
                </a:rPr>
                <a:t>cr</a:t>
              </a:r>
              <a:endParaRPr kumimoji="0" lang="es-ES" sz="2000" b="1" i="0" u="none" strike="noStrike" kern="1200" cap="none" spc="0" normalizeH="0" baseline="-2500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Calibri"/>
                <a:ea typeface="+mn-ea"/>
                <a:cs typeface="Calibri"/>
              </a:endParaRPr>
            </a:p>
          </p:txBody>
        </p:sp>
        <p:grpSp>
          <p:nvGrpSpPr>
            <p:cNvPr id="4" name="Group 26"/>
            <p:cNvGrpSpPr>
              <a:grpSpLocks/>
            </p:cNvGrpSpPr>
            <p:nvPr/>
          </p:nvGrpSpPr>
          <p:grpSpPr bwMode="auto">
            <a:xfrm>
              <a:off x="4573" y="1934"/>
              <a:ext cx="1352" cy="1076"/>
              <a:chOff x="4453" y="1790"/>
              <a:chExt cx="1352" cy="1076"/>
            </a:xfrm>
          </p:grpSpPr>
          <p:sp>
            <p:nvSpPr>
              <p:cNvPr id="380955" name="Text Box 27"/>
              <p:cNvSpPr txBox="1">
                <a:spLocks noChangeAspect="1" noChangeArrowheads="1"/>
              </p:cNvSpPr>
              <p:nvPr/>
            </p:nvSpPr>
            <p:spPr bwMode="auto">
              <a:xfrm>
                <a:off x="4991" y="2506"/>
                <a:ext cx="378" cy="360"/>
              </a:xfrm>
              <a:prstGeom prst="rect">
                <a:avLst/>
              </a:prstGeom>
              <a:noFill/>
              <a:ln w="28575">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a:ea typeface="+mn-ea"/>
                    <a:cs typeface="Calibri"/>
                  </a:rPr>
                  <a:t>L</a:t>
                </a:r>
                <a:r>
                  <a:rPr kumimoji="0" lang="en-GB" sz="2000" b="1" i="0" u="none" strike="noStrike" kern="1200" cap="none" spc="0" normalizeH="0" baseline="-25000" noProof="0">
                    <a:ln>
                      <a:noFill/>
                    </a:ln>
                    <a:solidFill>
                      <a:prstClr val="black"/>
                    </a:solidFill>
                    <a:effectLst/>
                    <a:uLnTx/>
                    <a:uFillTx/>
                    <a:latin typeface="Calibri"/>
                    <a:ea typeface="+mn-ea"/>
                    <a:cs typeface="Calibri"/>
                  </a:rPr>
                  <a:t>cr</a:t>
                </a:r>
                <a:endParaRPr kumimoji="0" lang="en-GB" sz="2000" b="1" i="0" u="none" strike="noStrike" kern="1200" cap="none" spc="0" normalizeH="0" baseline="-25000" noProof="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Calibri"/>
                  <a:ea typeface="+mn-ea"/>
                  <a:cs typeface="Calibri"/>
                </a:endParaRPr>
              </a:p>
            </p:txBody>
          </p:sp>
          <p:sp>
            <p:nvSpPr>
              <p:cNvPr id="380956" name="Line 28"/>
              <p:cNvSpPr>
                <a:spLocks noChangeShapeType="1"/>
              </p:cNvSpPr>
              <p:nvPr/>
            </p:nvSpPr>
            <p:spPr bwMode="auto">
              <a:xfrm>
                <a:off x="4656" y="2109"/>
                <a:ext cx="946" cy="0"/>
              </a:xfrm>
              <a:prstGeom prst="line">
                <a:avLst/>
              </a:prstGeom>
              <a:noFill/>
              <a:ln w="38100">
                <a:solidFill>
                  <a:schemeClr val="tx1"/>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0957" name="Line 29"/>
              <p:cNvSpPr>
                <a:spLocks noChangeShapeType="1"/>
              </p:cNvSpPr>
              <p:nvPr/>
            </p:nvSpPr>
            <p:spPr bwMode="auto">
              <a:xfrm flipV="1">
                <a:off x="4656" y="2109"/>
                <a:ext cx="0" cy="223"/>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0958" name="Line 30"/>
              <p:cNvSpPr>
                <a:spLocks noChangeShapeType="1"/>
              </p:cNvSpPr>
              <p:nvPr/>
            </p:nvSpPr>
            <p:spPr bwMode="auto">
              <a:xfrm flipV="1">
                <a:off x="5602" y="2109"/>
                <a:ext cx="0" cy="239"/>
              </a:xfrm>
              <a:prstGeom prst="line">
                <a:avLst/>
              </a:prstGeom>
              <a:noFill/>
              <a:ln w="38100">
                <a:solidFill>
                  <a:schemeClr val="tx1"/>
                </a:solidFill>
                <a:round/>
                <a:headEn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0959" name="Freeform 31"/>
              <p:cNvSpPr>
                <a:spLocks/>
              </p:cNvSpPr>
              <p:nvPr/>
            </p:nvSpPr>
            <p:spPr bwMode="auto">
              <a:xfrm>
                <a:off x="4453" y="1927"/>
                <a:ext cx="68" cy="274"/>
              </a:xfrm>
              <a:custGeom>
                <a:avLst/>
                <a:gdLst/>
                <a:ahLst/>
                <a:cxnLst>
                  <a:cxn ang="0">
                    <a:pos x="113" y="226"/>
                  </a:cxn>
                  <a:cxn ang="0">
                    <a:pos x="0" y="113"/>
                  </a:cxn>
                  <a:cxn ang="0">
                    <a:pos x="113" y="0"/>
                  </a:cxn>
                </a:cxnLst>
                <a:rect l="0" t="0" r="r" b="b"/>
                <a:pathLst>
                  <a:path w="113" h="226">
                    <a:moveTo>
                      <a:pt x="113" y="226"/>
                    </a:moveTo>
                    <a:cubicBezTo>
                      <a:pt x="56" y="188"/>
                      <a:pt x="0" y="151"/>
                      <a:pt x="0" y="113"/>
                    </a:cubicBezTo>
                    <a:cubicBezTo>
                      <a:pt x="0" y="75"/>
                      <a:pt x="94" y="19"/>
                      <a:pt x="113" y="0"/>
                    </a:cubicBezTo>
                  </a:path>
                </a:pathLst>
              </a:custGeom>
              <a:noFill/>
              <a:ln w="38100" cmpd="sng">
                <a:solidFill>
                  <a:schemeClr val="tx1"/>
                </a:solidFill>
                <a:round/>
                <a:headEnd type="none" w="med" len="me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0960" name="Freeform 32"/>
              <p:cNvSpPr>
                <a:spLocks/>
              </p:cNvSpPr>
              <p:nvPr/>
            </p:nvSpPr>
            <p:spPr bwMode="auto">
              <a:xfrm flipH="1">
                <a:off x="5737" y="1927"/>
                <a:ext cx="68" cy="274"/>
              </a:xfrm>
              <a:custGeom>
                <a:avLst/>
                <a:gdLst/>
                <a:ahLst/>
                <a:cxnLst>
                  <a:cxn ang="0">
                    <a:pos x="113" y="226"/>
                  </a:cxn>
                  <a:cxn ang="0">
                    <a:pos x="0" y="113"/>
                  </a:cxn>
                  <a:cxn ang="0">
                    <a:pos x="113" y="0"/>
                  </a:cxn>
                </a:cxnLst>
                <a:rect l="0" t="0" r="r" b="b"/>
                <a:pathLst>
                  <a:path w="113" h="226">
                    <a:moveTo>
                      <a:pt x="113" y="226"/>
                    </a:moveTo>
                    <a:cubicBezTo>
                      <a:pt x="56" y="188"/>
                      <a:pt x="0" y="151"/>
                      <a:pt x="0" y="113"/>
                    </a:cubicBezTo>
                    <a:cubicBezTo>
                      <a:pt x="0" y="75"/>
                      <a:pt x="94" y="19"/>
                      <a:pt x="113" y="0"/>
                    </a:cubicBezTo>
                  </a:path>
                </a:pathLst>
              </a:custGeom>
              <a:noFill/>
              <a:ln w="38100" cmpd="sng">
                <a:solidFill>
                  <a:schemeClr val="tx1"/>
                </a:solidFill>
                <a:round/>
                <a:headEnd type="none" w="med" len="med"/>
                <a:tailEnd type="triangle" w="med" len="me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0961" name="Text Box 33"/>
              <p:cNvSpPr txBox="1">
                <a:spLocks noChangeArrowheads="1"/>
              </p:cNvSpPr>
              <p:nvPr/>
            </p:nvSpPr>
            <p:spPr bwMode="auto">
              <a:xfrm>
                <a:off x="4580" y="1800"/>
                <a:ext cx="315" cy="274"/>
              </a:xfrm>
              <a:prstGeom prst="rect">
                <a:avLst/>
              </a:prstGeom>
              <a:noFill/>
              <a:ln w="38100">
                <a:noFill/>
                <a:miter lim="800000"/>
                <a:headEnd/>
                <a:tailEnd/>
              </a:ln>
            </p:spPr>
            <p:txBody>
              <a:bodyPr lIns="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Calibri"/>
                  </a:rPr>
                  <a:t>M</a:t>
                </a:r>
                <a:r>
                  <a:rPr kumimoji="0" lang="en-GB" sz="2000" b="1" i="0" u="none" strike="noStrike" kern="1200" cap="none" spc="0" normalizeH="0" baseline="-25000" noProof="0" dirty="0">
                    <a:ln>
                      <a:noFill/>
                    </a:ln>
                    <a:solidFill>
                      <a:prstClr val="black"/>
                    </a:solidFill>
                    <a:effectLst/>
                    <a:uLnTx/>
                    <a:uFillTx/>
                    <a:latin typeface="Calibri"/>
                    <a:ea typeface="+mn-ea"/>
                    <a:cs typeface="Calibri"/>
                  </a:rPr>
                  <a:t>Ed</a:t>
                </a:r>
                <a:endParaRPr kumimoji="0" lang="en-GB" sz="2000" b="1" i="0" u="none" strike="noStrike" kern="1200" cap="none" spc="0" normalizeH="0" baseline="-2500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Calibri"/>
                  <a:ea typeface="+mn-ea"/>
                  <a:cs typeface="Calibri"/>
                </a:endParaRPr>
              </a:p>
            </p:txBody>
          </p:sp>
          <p:sp>
            <p:nvSpPr>
              <p:cNvPr id="380962" name="Text Box 34"/>
              <p:cNvSpPr txBox="1">
                <a:spLocks noChangeArrowheads="1"/>
              </p:cNvSpPr>
              <p:nvPr/>
            </p:nvSpPr>
            <p:spPr bwMode="auto">
              <a:xfrm>
                <a:off x="5389" y="1790"/>
                <a:ext cx="270" cy="274"/>
              </a:xfrm>
              <a:prstGeom prst="rect">
                <a:avLst/>
              </a:prstGeom>
              <a:noFill/>
              <a:ln w="38100">
                <a:noFill/>
                <a:miter lim="800000"/>
                <a:headEnd/>
                <a:tailEnd/>
              </a:ln>
            </p:spPr>
            <p:txBody>
              <a:bodyPr lIns="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a:ea typeface="+mn-ea"/>
                    <a:cs typeface="Calibri"/>
                  </a:rPr>
                  <a:t>M</a:t>
                </a:r>
                <a:r>
                  <a:rPr kumimoji="0" lang="en-GB" sz="2000" b="1" i="0" u="none" strike="noStrike" kern="1200" cap="none" spc="0" normalizeH="0" baseline="-25000" noProof="0">
                    <a:ln>
                      <a:noFill/>
                    </a:ln>
                    <a:solidFill>
                      <a:prstClr val="black"/>
                    </a:solidFill>
                    <a:effectLst/>
                    <a:uLnTx/>
                    <a:uFillTx/>
                    <a:latin typeface="Calibri"/>
                    <a:ea typeface="+mn-ea"/>
                    <a:cs typeface="Calibri"/>
                  </a:rPr>
                  <a:t>Ed</a:t>
                </a:r>
                <a:endParaRPr kumimoji="0" lang="en-GB" sz="2000" b="1" i="0" u="none" strike="noStrike" kern="1200" cap="none" spc="0" normalizeH="0" baseline="-25000" noProof="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Calibri"/>
                  <a:ea typeface="+mn-ea"/>
                  <a:cs typeface="Calibri"/>
                </a:endParaRPr>
              </a:p>
            </p:txBody>
          </p:sp>
          <p:sp>
            <p:nvSpPr>
              <p:cNvPr id="380963" name="Line 35"/>
              <p:cNvSpPr>
                <a:spLocks noChangeShapeType="1"/>
              </p:cNvSpPr>
              <p:nvPr/>
            </p:nvSpPr>
            <p:spPr bwMode="auto">
              <a:xfrm>
                <a:off x="4649" y="2425"/>
                <a:ext cx="0" cy="144"/>
              </a:xfrm>
              <a:prstGeom prst="line">
                <a:avLst/>
              </a:prstGeom>
              <a:noFill/>
              <a:ln w="38100">
                <a:solidFill>
                  <a:schemeClr val="tx1"/>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0964" name="Line 36"/>
              <p:cNvSpPr>
                <a:spLocks noChangeShapeType="1"/>
              </p:cNvSpPr>
              <p:nvPr/>
            </p:nvSpPr>
            <p:spPr bwMode="auto">
              <a:xfrm>
                <a:off x="4657" y="2489"/>
                <a:ext cx="952" cy="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80965" name="Line 37"/>
              <p:cNvSpPr>
                <a:spLocks noChangeShapeType="1"/>
              </p:cNvSpPr>
              <p:nvPr/>
            </p:nvSpPr>
            <p:spPr bwMode="auto">
              <a:xfrm>
                <a:off x="5609" y="2417"/>
                <a:ext cx="0" cy="144"/>
              </a:xfrm>
              <a:prstGeom prst="line">
                <a:avLst/>
              </a:prstGeom>
              <a:noFill/>
              <a:ln w="38100">
                <a:solidFill>
                  <a:schemeClr val="tx1"/>
                </a:solidFill>
                <a:round/>
                <a:headEnd/>
                <a:tailEnd/>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grpSp>
        <p:grpSp>
          <p:nvGrpSpPr>
            <p:cNvPr id="5" name="Group 38"/>
            <p:cNvGrpSpPr>
              <a:grpSpLocks/>
            </p:cNvGrpSpPr>
            <p:nvPr/>
          </p:nvGrpSpPr>
          <p:grpSpPr bwMode="auto">
            <a:xfrm>
              <a:off x="3815" y="3611"/>
              <a:ext cx="1924" cy="322"/>
              <a:chOff x="3815" y="3611"/>
              <a:chExt cx="1924" cy="322"/>
            </a:xfrm>
          </p:grpSpPr>
          <p:sp>
            <p:nvSpPr>
              <p:cNvPr id="380967" name="Text Box 39"/>
              <p:cNvSpPr txBox="1">
                <a:spLocks noChangeAspect="1" noChangeArrowheads="1"/>
              </p:cNvSpPr>
              <p:nvPr/>
            </p:nvSpPr>
            <p:spPr bwMode="auto">
              <a:xfrm>
                <a:off x="3815" y="3645"/>
                <a:ext cx="1674" cy="288"/>
              </a:xfrm>
              <a:prstGeom prst="rect">
                <a:avLst/>
              </a:prstGeom>
              <a:noFill/>
              <a:ln w="28575">
                <a:noFill/>
                <a:miter lim="800000"/>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a:ea typeface="+mn-ea"/>
                    <a:cs typeface="Calibri"/>
                  </a:rPr>
                  <a:t>Esbeltez adimensional</a:t>
                </a:r>
                <a:endParaRPr kumimoji="0" lang="es-ES" sz="1600" b="0" i="0" u="none" strike="noStrike" kern="1200" cap="none" spc="0" normalizeH="0" baseline="-2500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Calibri"/>
                  <a:ea typeface="+mn-ea"/>
                  <a:cs typeface="Calibri"/>
                </a:endParaRPr>
              </a:p>
            </p:txBody>
          </p:sp>
          <p:graphicFrame>
            <p:nvGraphicFramePr>
              <p:cNvPr id="80898" name="Object 2"/>
              <p:cNvGraphicFramePr>
                <a:graphicFrameLocks noChangeAspect="1"/>
              </p:cNvGraphicFramePr>
              <p:nvPr/>
            </p:nvGraphicFramePr>
            <p:xfrm>
              <a:off x="5408" y="3611"/>
              <a:ext cx="331" cy="297"/>
            </p:xfrm>
            <a:graphic>
              <a:graphicData uri="http://schemas.openxmlformats.org/presentationml/2006/ole">
                <mc:AlternateContent xmlns:mc="http://schemas.openxmlformats.org/markup-compatibility/2006">
                  <mc:Choice xmlns:v="urn:schemas-microsoft-com:vml" Requires="v">
                    <p:oleObj spid="_x0000_s6146" name="Equation" r:id="rId4" imgW="342900" imgH="304800" progId="Equation.DSMT4">
                      <p:embed/>
                    </p:oleObj>
                  </mc:Choice>
                  <mc:Fallback>
                    <p:oleObj name="Equation" r:id="rId4" imgW="342900" imgH="304800" progId="Equation.DSMT4">
                      <p:embed/>
                      <p:pic>
                        <p:nvPicPr>
                          <p:cNvPr id="8089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8" y="3611"/>
                            <a:ext cx="331" cy="297"/>
                          </a:xfrm>
                          <a:prstGeom prst="rect">
                            <a:avLst/>
                          </a:prstGeom>
                          <a:noFill/>
                        </p:spPr>
                      </p:pic>
                    </p:oleObj>
                  </mc:Fallback>
                </mc:AlternateContent>
              </a:graphicData>
            </a:graphic>
          </p:graphicFrame>
        </p:grpSp>
      </p:grpSp>
      <p:sp>
        <p:nvSpPr>
          <p:cNvPr id="46" name="Text Box 35"/>
          <p:cNvSpPr txBox="1">
            <a:spLocks noChangeArrowheads="1"/>
          </p:cNvSpPr>
          <p:nvPr/>
        </p:nvSpPr>
        <p:spPr bwMode="auto">
          <a:xfrm>
            <a:off x="1114951" y="5356390"/>
            <a:ext cx="1672715" cy="369332"/>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s-ES" sz="1800" b="1" i="0" u="none" strike="noStrike" kern="1200" cap="none" spc="0" normalizeH="0" baseline="0" noProof="0" dirty="0">
                <a:ln>
                  <a:noFill/>
                </a:ln>
                <a:solidFill>
                  <a:srgbClr val="FE9914"/>
                </a:solidFill>
                <a:effectLst/>
                <a:uLnTx/>
                <a:uFillTx/>
                <a:latin typeface="Univers" charset="0"/>
                <a:ea typeface="+mn-ea"/>
                <a:cs typeface="+mn-cs"/>
              </a:rPr>
              <a:t>Plastificación</a:t>
            </a:r>
            <a:endParaRPr kumimoji="0" lang="es-ES" sz="1800" b="1" i="0" u="none" strike="noStrike" kern="1200" cap="none" spc="0" normalizeH="0" baseline="0" noProof="0" dirty="0">
              <a:ln>
                <a:noFill/>
              </a:ln>
              <a:solidFill>
                <a:prstClr val="black"/>
              </a:solidFill>
              <a:effectLst/>
              <a:uLnTx/>
              <a:uFillTx/>
              <a:latin typeface="Univers" charset="0"/>
              <a:ea typeface="+mn-ea"/>
              <a:cs typeface="+mn-cs"/>
            </a:endParaRPr>
          </a:p>
        </p:txBody>
      </p:sp>
      <p:sp>
        <p:nvSpPr>
          <p:cNvPr id="47" name="Text Box 36"/>
          <p:cNvSpPr txBox="1">
            <a:spLocks noChangeArrowheads="1"/>
          </p:cNvSpPr>
          <p:nvPr/>
        </p:nvSpPr>
        <p:spPr bwMode="auto">
          <a:xfrm>
            <a:off x="3046363" y="5359009"/>
            <a:ext cx="1447800" cy="366713"/>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800" b="1" i="0" u="none" strike="noStrike" kern="1200" cap="none" spc="0" normalizeH="0" baseline="0" noProof="0" dirty="0">
                <a:ln>
                  <a:noFill/>
                </a:ln>
                <a:solidFill>
                  <a:srgbClr val="FE9914"/>
                </a:solidFill>
                <a:effectLst/>
                <a:uLnTx/>
                <a:uFillTx/>
                <a:latin typeface="Univers" charset="0"/>
                <a:ea typeface="+mn-ea"/>
                <a:cs typeface="+mn-cs"/>
              </a:rPr>
              <a:t>Pandeo</a:t>
            </a:r>
            <a:endParaRPr kumimoji="0" lang="es-ES" sz="1800" b="1" i="0" u="none" strike="noStrike" kern="1200" cap="none" spc="0" normalizeH="0" baseline="0" noProof="0" dirty="0">
              <a:ln>
                <a:noFill/>
              </a:ln>
              <a:solidFill>
                <a:prstClr val="black"/>
              </a:solidFill>
              <a:effectLst/>
              <a:uLnTx/>
              <a:uFillTx/>
              <a:latin typeface="Univers" charset="0"/>
              <a:ea typeface="+mn-ea"/>
              <a:cs typeface="+mn-cs"/>
            </a:endParaRPr>
          </a:p>
        </p:txBody>
      </p:sp>
      <p:sp>
        <p:nvSpPr>
          <p:cNvPr id="380939" name="Line 11"/>
          <p:cNvSpPr>
            <a:spLocks noChangeAspect="1" noChangeShapeType="1"/>
          </p:cNvSpPr>
          <p:nvPr/>
        </p:nvSpPr>
        <p:spPr bwMode="auto">
          <a:xfrm>
            <a:off x="2562703" y="2816390"/>
            <a:ext cx="0" cy="2402656"/>
          </a:xfrm>
          <a:prstGeom prst="line">
            <a:avLst/>
          </a:prstGeom>
          <a:noFill/>
          <a:ln w="57150">
            <a:solidFill>
              <a:srgbClr val="FE9914"/>
            </a:solidFill>
            <a:round/>
            <a:headEnd/>
            <a:tailEnd/>
          </a:ln>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8" name="Rectangle 7"/>
          <p:cNvSpPr txBox="1">
            <a:spLocks noChangeArrowheads="1"/>
          </p:cNvSpPr>
          <p:nvPr/>
        </p:nvSpPr>
        <p:spPr>
          <a:xfrm>
            <a:off x="457200" y="-8641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0" i="0" u="none" strike="noStrike" kern="1200" cap="none" spc="0" normalizeH="0" baseline="0" noProof="0" dirty="0">
                <a:ln>
                  <a:noFill/>
                </a:ln>
                <a:solidFill>
                  <a:prstClr val="black"/>
                </a:solidFill>
                <a:effectLst/>
                <a:uLnTx/>
                <a:uFillTx/>
                <a:latin typeface="Calibri"/>
                <a:ea typeface="+mj-ea"/>
                <a:cs typeface="+mj-cs"/>
              </a:rPr>
              <a:t>Pandeo lateral</a:t>
            </a:r>
          </a:p>
        </p:txBody>
      </p:sp>
    </p:spTree>
    <p:extLst>
      <p:ext uri="{BB962C8B-B14F-4D97-AF65-F5344CB8AC3E}">
        <p14:creationId xmlns:p14="http://schemas.microsoft.com/office/powerpoint/2010/main" val="244251476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p:cNvSpPr>
            <a:spLocks noGrp="1"/>
          </p:cNvSpPr>
          <p:nvPr>
            <p:ph idx="1"/>
          </p:nvPr>
        </p:nvSpPr>
        <p:spPr>
          <a:xfrm>
            <a:off x="215900" y="952500"/>
            <a:ext cx="8432800" cy="4925144"/>
          </a:xfrm>
        </p:spPr>
        <p:txBody>
          <a:bodyPr/>
          <a:lstStyle/>
          <a:p>
            <a:r>
              <a:rPr lang="es-ES" dirty="0"/>
              <a:t>La resistencia de cálculo frente a pandeo lateral </a:t>
            </a:r>
            <a:r>
              <a:rPr lang="en-GB" dirty="0" err="1"/>
              <a:t>M</a:t>
            </a:r>
            <a:r>
              <a:rPr lang="en-GB" baseline="-25000" dirty="0" err="1"/>
              <a:t>b,Rd</a:t>
            </a:r>
            <a:r>
              <a:rPr lang="en-GB" dirty="0"/>
              <a:t> </a:t>
            </a:r>
            <a:r>
              <a:rPr lang="es-ES" dirty="0"/>
              <a:t>de una viga no arriostrada (o segmento de viga) debe determinarse a partir de</a:t>
            </a:r>
            <a:r>
              <a:rPr lang="en-GB" dirty="0"/>
              <a:t>:</a:t>
            </a:r>
            <a:endParaRPr lang="en-US" dirty="0"/>
          </a:p>
          <a:p>
            <a:endParaRPr lang="fr-FR" dirty="0"/>
          </a:p>
        </p:txBody>
      </p:sp>
      <p:graphicFrame>
        <p:nvGraphicFramePr>
          <p:cNvPr id="82946" name="Object 2"/>
          <p:cNvGraphicFramePr>
            <a:graphicFrameLocks noChangeAspect="1"/>
          </p:cNvGraphicFramePr>
          <p:nvPr/>
        </p:nvGraphicFramePr>
        <p:xfrm>
          <a:off x="2547938" y="2830513"/>
          <a:ext cx="2859087" cy="1362075"/>
        </p:xfrm>
        <a:graphic>
          <a:graphicData uri="http://schemas.openxmlformats.org/presentationml/2006/ole">
            <mc:AlternateContent xmlns:mc="http://schemas.openxmlformats.org/markup-compatibility/2006">
              <mc:Choice xmlns:v="urn:schemas-microsoft-com:vml" Requires="v">
                <p:oleObj spid="_x0000_s7170" name="Equation" r:id="rId4" imgW="1066800" imgH="508000" progId="Equation.DSMT4">
                  <p:embed/>
                </p:oleObj>
              </mc:Choice>
              <mc:Fallback>
                <p:oleObj name="Equation" r:id="rId4" imgW="1066800" imgH="508000" progId="Equation.DSMT4">
                  <p:embed/>
                  <p:pic>
                    <p:nvPicPr>
                      <p:cNvPr id="829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7938" y="2830513"/>
                        <a:ext cx="2859087" cy="1362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7"/>
          <p:cNvGrpSpPr>
            <a:grpSpLocks/>
          </p:cNvGrpSpPr>
          <p:nvPr/>
        </p:nvGrpSpPr>
        <p:grpSpPr bwMode="auto">
          <a:xfrm>
            <a:off x="2996845" y="3075365"/>
            <a:ext cx="5690627" cy="1803400"/>
            <a:chOff x="2434" y="3039"/>
            <a:chExt cx="3586" cy="1136"/>
          </a:xfrm>
        </p:grpSpPr>
        <p:sp>
          <p:nvSpPr>
            <p:cNvPr id="416777" name="Oval 9"/>
            <p:cNvSpPr>
              <a:spLocks noChangeArrowheads="1"/>
            </p:cNvSpPr>
            <p:nvPr/>
          </p:nvSpPr>
          <p:spPr bwMode="auto">
            <a:xfrm>
              <a:off x="2791" y="3039"/>
              <a:ext cx="532" cy="585"/>
            </a:xfrm>
            <a:prstGeom prst="ellipse">
              <a:avLst/>
            </a:prstGeom>
            <a:noFill/>
            <a:ln w="57150">
              <a:solidFill>
                <a:srgbClr val="FE9914">
                  <a:alpha val="45000"/>
                </a:srgbClr>
              </a:solidFill>
              <a:round/>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6783" name="Line 15"/>
            <p:cNvSpPr>
              <a:spLocks noChangeShapeType="1"/>
            </p:cNvSpPr>
            <p:nvPr/>
          </p:nvSpPr>
          <p:spPr bwMode="auto">
            <a:xfrm flipH="1" flipV="1">
              <a:off x="3057" y="3680"/>
              <a:ext cx="217" cy="280"/>
            </a:xfrm>
            <a:prstGeom prst="line">
              <a:avLst/>
            </a:prstGeom>
            <a:noFill/>
            <a:ln w="57150">
              <a:solidFill>
                <a:srgbClr val="FE9914"/>
              </a:solidFill>
              <a:round/>
              <a:headEnd/>
              <a:tailEnd type="triangle" w="sm" len="lg"/>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6784" name="Text Box 16"/>
            <p:cNvSpPr txBox="1">
              <a:spLocks noChangeArrowheads="1"/>
            </p:cNvSpPr>
            <p:nvPr/>
          </p:nvSpPr>
          <p:spPr bwMode="auto">
            <a:xfrm>
              <a:off x="2434" y="3942"/>
              <a:ext cx="3586" cy="233"/>
            </a:xfrm>
            <a:prstGeom prst="rect">
              <a:avLst/>
            </a:prstGeom>
            <a:noFill/>
            <a:ln w="9525">
              <a:noFill/>
              <a:miter lim="800000"/>
              <a:headEnd/>
              <a:tailEnd/>
            </a:ln>
            <a:effectLst/>
          </p:spPr>
          <p:txBody>
            <a:bodyPr wrap="squar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800" b="1" i="0" u="none" strike="noStrike" kern="1200" cap="none" spc="0" normalizeH="0" baseline="0" noProof="0" dirty="0">
                  <a:ln>
                    <a:noFill/>
                  </a:ln>
                  <a:solidFill>
                    <a:srgbClr val="FE9914"/>
                  </a:solidFill>
                  <a:effectLst/>
                  <a:uLnTx/>
                  <a:uFillTx/>
                  <a:latin typeface="Univers" charset="0"/>
                  <a:ea typeface="+mn-ea"/>
                  <a:cs typeface="+mn-cs"/>
                </a:rPr>
                <a:t>Coeficiente de reducción por pandeo lateral (LTB)</a:t>
              </a:r>
              <a:endParaRPr kumimoji="0" lang="es-ES" sz="1800" b="0" i="0" u="none" strike="noStrike" kern="1200" cap="none" spc="0" normalizeH="0" baseline="0" noProof="0" dirty="0">
                <a:ln>
                  <a:noFill/>
                </a:ln>
                <a:solidFill>
                  <a:srgbClr val="0E207F"/>
                </a:solidFill>
                <a:effectDag name="">
                  <a:cont type="tree" name="">
                    <a:effect ref="fillLine"/>
                    <a:outerShdw dist="38100" dir="13500000" algn="br">
                      <a:srgbClr val="BEBEBE"/>
                    </a:outerShdw>
                  </a:cont>
                  <a:cont type="tree" name="">
                    <a:effect ref="fillLine"/>
                    <a:outerShdw dist="38100" dir="2700000" algn="tl">
                      <a:srgbClr val="4C4C4C"/>
                    </a:outerShdw>
                  </a:cont>
                  <a:effect ref="fillLine"/>
                </a:effectDag>
                <a:uLnTx/>
                <a:uFillTx/>
                <a:latin typeface="Symbol" charset="2"/>
                <a:ea typeface="+mn-ea"/>
                <a:cs typeface="+mn-cs"/>
              </a:endParaRPr>
            </a:p>
          </p:txBody>
        </p:sp>
      </p:grpSp>
      <p:sp>
        <p:nvSpPr>
          <p:cNvPr id="12" name="Rectangle 7"/>
          <p:cNvSpPr txBox="1">
            <a:spLocks noChangeArrowheads="1"/>
          </p:cNvSpPr>
          <p:nvPr/>
        </p:nvSpPr>
        <p:spPr>
          <a:xfrm>
            <a:off x="457200" y="-8641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0" i="0" u="none" strike="noStrike" kern="1200" cap="none" spc="0" normalizeH="0" baseline="0" noProof="0" dirty="0">
                <a:ln>
                  <a:noFill/>
                </a:ln>
                <a:solidFill>
                  <a:prstClr val="black"/>
                </a:solidFill>
                <a:effectLst/>
                <a:uLnTx/>
                <a:uFillTx/>
                <a:latin typeface="Calibri"/>
                <a:ea typeface="+mj-ea"/>
                <a:cs typeface="+mj-cs"/>
              </a:rPr>
              <a:t>Pandeo lateral</a:t>
            </a:r>
          </a:p>
        </p:txBody>
      </p:sp>
    </p:spTree>
    <p:extLst>
      <p:ext uri="{BB962C8B-B14F-4D97-AF65-F5344CB8AC3E}">
        <p14:creationId xmlns:p14="http://schemas.microsoft.com/office/powerpoint/2010/main" val="2010833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3"/>
          <p:cNvSpPr>
            <a:spLocks noGrp="1" noChangeArrowheads="1"/>
          </p:cNvSpPr>
          <p:nvPr>
            <p:ph idx="1"/>
          </p:nvPr>
        </p:nvSpPr>
        <p:spPr>
          <a:xfrm>
            <a:off x="457200" y="927100"/>
            <a:ext cx="8229600" cy="4925144"/>
          </a:xfrm>
        </p:spPr>
        <p:txBody>
          <a:bodyPr/>
          <a:lstStyle/>
          <a:p>
            <a:r>
              <a:rPr lang="es-ES" dirty="0"/>
              <a:t>Las curvas para pandeo lateral se muestran en la diapositiva siguiente:</a:t>
            </a:r>
          </a:p>
          <a:p>
            <a:endParaRPr lang="en-GB" dirty="0"/>
          </a:p>
        </p:txBody>
      </p:sp>
      <p:sp>
        <p:nvSpPr>
          <p:cNvPr id="418820" name="Rectangle 4"/>
          <p:cNvSpPr>
            <a:spLocks noChangeArrowheads="1"/>
          </p:cNvSpPr>
          <p:nvPr/>
        </p:nvSpPr>
        <p:spPr bwMode="auto">
          <a:xfrm>
            <a:off x="5623656" y="3365500"/>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84994" name="Object 2"/>
          <p:cNvGraphicFramePr>
            <a:graphicFrameLocks noChangeAspect="1"/>
          </p:cNvGraphicFramePr>
          <p:nvPr/>
        </p:nvGraphicFramePr>
        <p:xfrm>
          <a:off x="1481138" y="1998663"/>
          <a:ext cx="5514975" cy="1171575"/>
        </p:xfrm>
        <a:graphic>
          <a:graphicData uri="http://schemas.openxmlformats.org/presentationml/2006/ole">
            <mc:AlternateContent xmlns:mc="http://schemas.openxmlformats.org/markup-compatibility/2006">
              <mc:Choice xmlns:v="urn:schemas-microsoft-com:vml" Requires="v">
                <p:oleObj spid="_x0000_s8194" name="Equation" r:id="rId4" imgW="2451100" imgH="520700" progId="Equation.DSMT4">
                  <p:embed/>
                </p:oleObj>
              </mc:Choice>
              <mc:Fallback>
                <p:oleObj name="Equation" r:id="rId4" imgW="2451100" imgH="520700" progId="Equation.DSMT4">
                  <p:embed/>
                  <p:pic>
                    <p:nvPicPr>
                      <p:cNvPr id="8499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1138" y="1998663"/>
                        <a:ext cx="5514975" cy="1171575"/>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sp>
        <p:nvSpPr>
          <p:cNvPr id="418822" name="Rectangle 6"/>
          <p:cNvSpPr>
            <a:spLocks noChangeArrowheads="1"/>
          </p:cNvSpPr>
          <p:nvPr/>
        </p:nvSpPr>
        <p:spPr bwMode="auto">
          <a:xfrm>
            <a:off x="5814156" y="3213100"/>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84995" name="Object 3"/>
          <p:cNvGraphicFramePr>
            <a:graphicFrameLocks noChangeAspect="1"/>
          </p:cNvGraphicFramePr>
          <p:nvPr/>
        </p:nvGraphicFramePr>
        <p:xfrm>
          <a:off x="1439863" y="3603625"/>
          <a:ext cx="5027612" cy="661988"/>
        </p:xfrm>
        <a:graphic>
          <a:graphicData uri="http://schemas.openxmlformats.org/presentationml/2006/ole">
            <mc:AlternateContent xmlns:mc="http://schemas.openxmlformats.org/markup-compatibility/2006">
              <mc:Choice xmlns:v="urn:schemas-microsoft-com:vml" Requires="v">
                <p:oleObj spid="_x0000_s8195" name="Equation" r:id="rId6" imgW="1993900" imgH="266700" progId="Equation.DSMT4">
                  <p:embed/>
                </p:oleObj>
              </mc:Choice>
              <mc:Fallback>
                <p:oleObj name="Equation" r:id="rId6" imgW="1993900" imgH="266700" progId="Equation.DSMT4">
                  <p:embed/>
                  <p:pic>
                    <p:nvPicPr>
                      <p:cNvPr id="8499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9863" y="3603625"/>
                        <a:ext cx="5027612" cy="661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0"/>
          <p:cNvGrpSpPr>
            <a:grpSpLocks/>
          </p:cNvGrpSpPr>
          <p:nvPr/>
        </p:nvGrpSpPr>
        <p:grpSpPr bwMode="auto">
          <a:xfrm>
            <a:off x="4798156" y="3517901"/>
            <a:ext cx="2895600" cy="2179638"/>
            <a:chOff x="3664" y="2640"/>
            <a:chExt cx="1824" cy="1373"/>
          </a:xfrm>
        </p:grpSpPr>
        <p:sp>
          <p:nvSpPr>
            <p:cNvPr id="418827" name="Oval 11"/>
            <p:cNvSpPr>
              <a:spLocks noChangeArrowheads="1"/>
            </p:cNvSpPr>
            <p:nvPr/>
          </p:nvSpPr>
          <p:spPr bwMode="auto">
            <a:xfrm>
              <a:off x="3664" y="2640"/>
              <a:ext cx="480" cy="544"/>
            </a:xfrm>
            <a:prstGeom prst="ellipse">
              <a:avLst/>
            </a:prstGeom>
            <a:noFill/>
            <a:ln w="57150">
              <a:solidFill>
                <a:srgbClr val="FF9900">
                  <a:alpha val="47000"/>
                </a:srgbClr>
              </a:solidFill>
              <a:round/>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8828" name="Line 12"/>
            <p:cNvSpPr>
              <a:spLocks noChangeShapeType="1"/>
            </p:cNvSpPr>
            <p:nvPr/>
          </p:nvSpPr>
          <p:spPr bwMode="auto">
            <a:xfrm flipH="1" flipV="1">
              <a:off x="3992" y="3224"/>
              <a:ext cx="280" cy="394"/>
            </a:xfrm>
            <a:prstGeom prst="line">
              <a:avLst/>
            </a:prstGeom>
            <a:noFill/>
            <a:ln w="57150">
              <a:solidFill>
                <a:srgbClr val="FF9900"/>
              </a:solidFill>
              <a:round/>
              <a:headEnd/>
              <a:tailEnd type="triangle" w="sm" len="lg"/>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5009" name="Rectangle 13"/>
            <p:cNvSpPr>
              <a:spLocks noChangeArrowheads="1"/>
            </p:cNvSpPr>
            <p:nvPr/>
          </p:nvSpPr>
          <p:spPr bwMode="auto">
            <a:xfrm>
              <a:off x="3992" y="3666"/>
              <a:ext cx="1496" cy="347"/>
            </a:xfrm>
            <a:prstGeom prst="rect">
              <a:avLst/>
            </a:prstGeom>
            <a:noFill/>
            <a:ln w="9525">
              <a:noFill/>
              <a:miter lim="800000"/>
              <a:headEnd/>
              <a:tailEnd/>
            </a:ln>
          </p:spPr>
          <p:txBody>
            <a:bodyPr>
              <a:prstTxWarp prst="textNoShape">
                <a:avLst/>
              </a:prstTxWarp>
            </a:bodyPr>
            <a:lstStyle/>
            <a:p>
              <a:pPr marL="0" marR="0" lvl="0" indent="0" algn="l" defTabSz="914400" rtl="0" eaLnBrk="1" fontAlgn="auto" latinLnBrk="0" hangingPunct="1">
                <a:lnSpc>
                  <a:spcPct val="90000"/>
                </a:lnSpc>
                <a:spcBef>
                  <a:spcPct val="20000"/>
                </a:spcBef>
                <a:spcAft>
                  <a:spcPts val="0"/>
                </a:spcAft>
                <a:buClrTx/>
                <a:buSzTx/>
                <a:buFontTx/>
                <a:buNone/>
                <a:tabLst/>
                <a:defRPr/>
              </a:pPr>
              <a:r>
                <a:rPr kumimoji="0" lang="es-ES" sz="1800" b="1" i="0" u="none" strike="noStrike" kern="1200" cap="none" spc="0" normalizeH="0" baseline="0" noProof="0" dirty="0">
                  <a:ln>
                    <a:noFill/>
                  </a:ln>
                  <a:solidFill>
                    <a:srgbClr val="FE9914"/>
                  </a:solidFill>
                  <a:effectLst/>
                  <a:uLnTx/>
                  <a:uFillTx/>
                  <a:latin typeface="Univers" charset="0"/>
                  <a:ea typeface="+mn-ea"/>
                  <a:cs typeface="+mn-cs"/>
                </a:rPr>
                <a:t>Esbeltez límite</a:t>
              </a:r>
            </a:p>
          </p:txBody>
        </p:sp>
      </p:grpSp>
      <p:grpSp>
        <p:nvGrpSpPr>
          <p:cNvPr id="3" name="Group 14"/>
          <p:cNvGrpSpPr>
            <a:grpSpLocks/>
          </p:cNvGrpSpPr>
          <p:nvPr/>
        </p:nvGrpSpPr>
        <p:grpSpPr bwMode="auto">
          <a:xfrm>
            <a:off x="581756" y="3568700"/>
            <a:ext cx="5181600" cy="2351088"/>
            <a:chOff x="1008" y="2672"/>
            <a:chExt cx="3264" cy="1481"/>
          </a:xfrm>
        </p:grpSpPr>
        <p:sp>
          <p:nvSpPr>
            <p:cNvPr id="85004" name="Rectangle 15"/>
            <p:cNvSpPr>
              <a:spLocks noChangeArrowheads="1"/>
            </p:cNvSpPr>
            <p:nvPr/>
          </p:nvSpPr>
          <p:spPr bwMode="auto">
            <a:xfrm>
              <a:off x="1008" y="3806"/>
              <a:ext cx="3264" cy="347"/>
            </a:xfrm>
            <a:prstGeom prst="rect">
              <a:avLst/>
            </a:prstGeom>
            <a:noFill/>
            <a:ln w="9525">
              <a:noFill/>
              <a:miter lim="800000"/>
              <a:headEnd/>
              <a:tailEnd/>
            </a:ln>
          </p:spPr>
          <p:txBody>
            <a:bodyPr>
              <a:prstTxWarp prst="textNoShape">
                <a:avLst/>
              </a:prstTxWarp>
            </a:bodyPr>
            <a:lstStyle/>
            <a:p>
              <a:pPr marL="0" marR="0" lvl="0" indent="0" algn="l" defTabSz="914400" rtl="0" eaLnBrk="1" fontAlgn="auto" latinLnBrk="0" hangingPunct="1">
                <a:lnSpc>
                  <a:spcPct val="90000"/>
                </a:lnSpc>
                <a:spcBef>
                  <a:spcPct val="20000"/>
                </a:spcBef>
                <a:spcAft>
                  <a:spcPts val="0"/>
                </a:spcAft>
                <a:buClrTx/>
                <a:buSzTx/>
                <a:buFontTx/>
                <a:buNone/>
                <a:tabLst/>
                <a:defRPr/>
              </a:pPr>
              <a:r>
                <a:rPr kumimoji="0" lang="es-ES" sz="1800" b="1" i="0" u="none" strike="noStrike" kern="1200" cap="none" spc="0" normalizeH="0" baseline="0" noProof="0" dirty="0">
                  <a:ln>
                    <a:noFill/>
                  </a:ln>
                  <a:solidFill>
                    <a:srgbClr val="FE9914"/>
                  </a:solidFill>
                  <a:effectLst/>
                  <a:uLnTx/>
                  <a:uFillTx/>
                  <a:latin typeface="Univers" charset="0"/>
                  <a:ea typeface="+mn-ea"/>
                  <a:cs typeface="+mn-cs"/>
                </a:rPr>
                <a:t>Factor de imperfección</a:t>
              </a:r>
            </a:p>
          </p:txBody>
        </p:sp>
        <p:sp>
          <p:nvSpPr>
            <p:cNvPr id="418832" name="Oval 16"/>
            <p:cNvSpPr>
              <a:spLocks noChangeArrowheads="1"/>
            </p:cNvSpPr>
            <p:nvPr/>
          </p:nvSpPr>
          <p:spPr bwMode="auto">
            <a:xfrm>
              <a:off x="2752" y="2672"/>
              <a:ext cx="480" cy="544"/>
            </a:xfrm>
            <a:prstGeom prst="ellipse">
              <a:avLst/>
            </a:prstGeom>
            <a:noFill/>
            <a:ln w="57150">
              <a:solidFill>
                <a:srgbClr val="FF9900">
                  <a:alpha val="42000"/>
                </a:srgbClr>
              </a:solidFill>
              <a:round/>
              <a:headEnd/>
              <a:tailEnd/>
            </a:ln>
            <a:effectLst/>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8833" name="Line 17"/>
            <p:cNvSpPr>
              <a:spLocks noChangeShapeType="1"/>
            </p:cNvSpPr>
            <p:nvPr/>
          </p:nvSpPr>
          <p:spPr bwMode="auto">
            <a:xfrm flipV="1">
              <a:off x="2000" y="3176"/>
              <a:ext cx="736" cy="616"/>
            </a:xfrm>
            <a:prstGeom prst="line">
              <a:avLst/>
            </a:prstGeom>
            <a:noFill/>
            <a:ln w="57150">
              <a:solidFill>
                <a:srgbClr val="FF9900"/>
              </a:solidFill>
              <a:round/>
              <a:headEnd/>
              <a:tailEnd type="triangle" w="sm" len="lg"/>
            </a:ln>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8" name="Rectangle 7"/>
          <p:cNvSpPr txBox="1">
            <a:spLocks noChangeArrowheads="1"/>
          </p:cNvSpPr>
          <p:nvPr/>
        </p:nvSpPr>
        <p:spPr>
          <a:xfrm>
            <a:off x="457200" y="-8641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0" i="0" u="none" strike="noStrike" kern="1200" cap="none" spc="0" normalizeH="0" baseline="0" noProof="0" dirty="0">
                <a:ln>
                  <a:noFill/>
                </a:ln>
                <a:solidFill>
                  <a:prstClr val="black"/>
                </a:solidFill>
                <a:effectLst/>
                <a:uLnTx/>
                <a:uFillTx/>
                <a:latin typeface="Calibri"/>
                <a:ea typeface="+mj-ea"/>
                <a:cs typeface="+mj-cs"/>
              </a:rPr>
              <a:t>Pandeo lateral</a:t>
            </a:r>
          </a:p>
        </p:txBody>
      </p:sp>
    </p:spTree>
    <p:extLst>
      <p:ext uri="{BB962C8B-B14F-4D97-AF65-F5344CB8AC3E}">
        <p14:creationId xmlns:p14="http://schemas.microsoft.com/office/powerpoint/2010/main" val="399856249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34819" name="Picture 4" descr="Buckling Curves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1618" y="973376"/>
            <a:ext cx="8365720" cy="476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a:xfrm>
            <a:off x="153988" y="-116116"/>
            <a:ext cx="8640762" cy="1143000"/>
          </a:xfrm>
        </p:spPr>
        <p:txBody>
          <a:bodyPr>
            <a:normAutofit/>
          </a:bodyPr>
          <a:lstStyle/>
          <a:p>
            <a:r>
              <a:rPr lang="es-ES" altLang="en-US" sz="4000" dirty="0"/>
              <a:t>Eurocódigo 3. Curvas de pandeo lateral</a:t>
            </a:r>
          </a:p>
        </p:txBody>
      </p:sp>
      <p:sp>
        <p:nvSpPr>
          <p:cNvPr id="9" name="Rectangle 4"/>
          <p:cNvSpPr/>
          <p:nvPr/>
        </p:nvSpPr>
        <p:spPr>
          <a:xfrm rot="16200000">
            <a:off x="-924098" y="2997563"/>
            <a:ext cx="2861023"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600" b="1" i="0" u="none" strike="noStrike" kern="1200" cap="none" spc="0" normalizeH="0" baseline="0" noProof="0" dirty="0">
                <a:ln>
                  <a:noFill/>
                </a:ln>
                <a:solidFill>
                  <a:prstClr val="black"/>
                </a:solidFill>
                <a:effectLst/>
                <a:uLnTx/>
                <a:uFillTx/>
                <a:latin typeface="Calibri"/>
                <a:ea typeface="+mn-ea"/>
                <a:cs typeface="+mn-cs"/>
              </a:rPr>
              <a:t>Coeficiente de reducción </a:t>
            </a:r>
            <a:r>
              <a:rPr kumimoji="0" lang="es-ES" altLang="en-US" sz="1600" b="1"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c</a:t>
            </a:r>
            <a:r>
              <a:rPr kumimoji="0" lang="es-ES" altLang="en-US" sz="1600" b="1" i="0" u="none" strike="noStrike" kern="1200" cap="none" spc="0" normalizeH="0" baseline="0" noProof="0" dirty="0">
                <a:ln>
                  <a:noFill/>
                </a:ln>
                <a:solidFill>
                  <a:prstClr val="black"/>
                </a:solidFill>
                <a:effectLst/>
                <a:uLnTx/>
                <a:uFillTx/>
                <a:latin typeface="Calibri"/>
                <a:ea typeface="+mn-ea"/>
                <a:cs typeface="+mn-cs"/>
              </a:rPr>
              <a:t> </a:t>
            </a:r>
            <a:endParaRPr kumimoji="0" lang="es-E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4"/>
          <p:cNvSpPr/>
          <p:nvPr/>
        </p:nvSpPr>
        <p:spPr>
          <a:xfrm>
            <a:off x="3465623" y="5659630"/>
            <a:ext cx="2537848"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600" b="1" i="0" u="none" strike="noStrike" kern="1200" cap="none" spc="0" normalizeH="0" baseline="0" noProof="0" dirty="0">
                <a:ln>
                  <a:noFill/>
                </a:ln>
                <a:solidFill>
                  <a:prstClr val="black"/>
                </a:solidFill>
                <a:effectLst/>
                <a:uLnTx/>
                <a:uFillTx/>
                <a:latin typeface="Calibri"/>
                <a:ea typeface="+mn-ea"/>
                <a:cs typeface="+mn-cs"/>
              </a:rPr>
              <a:t>Esbeltez adimensional  </a:t>
            </a:r>
            <a:r>
              <a:rPr kumimoji="0" lang="es-ES" altLang="en-US" sz="1600" b="1"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l</a:t>
            </a:r>
            <a:r>
              <a:rPr kumimoji="0" lang="es-ES" altLang="en-US" sz="1600" b="1" i="0" u="none" strike="noStrike" kern="1200" cap="none" spc="0" normalizeH="0" baseline="0" noProof="0" dirty="0">
                <a:ln>
                  <a:noFill/>
                </a:ln>
                <a:solidFill>
                  <a:prstClr val="black"/>
                </a:solidFill>
                <a:effectLst/>
                <a:uLnTx/>
                <a:uFillTx/>
                <a:latin typeface="Calibri"/>
                <a:ea typeface="+mn-ea"/>
                <a:cs typeface="+mn-cs"/>
              </a:rPr>
              <a:t> </a:t>
            </a:r>
            <a:endParaRPr kumimoji="0" lang="es-ES" sz="16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4 Grupo"/>
          <p:cNvGrpSpPr/>
          <p:nvPr/>
        </p:nvGrpSpPr>
        <p:grpSpPr>
          <a:xfrm>
            <a:off x="94340" y="6041728"/>
            <a:ext cx="4557484" cy="599417"/>
            <a:chOff x="9842500" y="4451980"/>
            <a:chExt cx="4557484" cy="599417"/>
          </a:xfrm>
        </p:grpSpPr>
        <p:sp>
          <p:nvSpPr>
            <p:cNvPr id="11" name="Rectangle 4"/>
            <p:cNvSpPr/>
            <p:nvPr/>
          </p:nvSpPr>
          <p:spPr>
            <a:xfrm>
              <a:off x="10252527" y="4490079"/>
              <a:ext cx="4147457"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a:ea typeface="+mn-ea"/>
                  <a:cs typeface="+mn-cs"/>
                </a:rPr>
                <a:t>Acero al carbono: secciones en I soldadas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a:ea typeface="+mn-ea"/>
                  <a:cs typeface="+mn-cs"/>
                </a:rPr>
                <a:t>Acero al carbono: secciones en C conformadas en frío</a:t>
              </a:r>
            </a:p>
          </p:txBody>
        </p:sp>
        <p:pic>
          <p:nvPicPr>
            <p:cNvPr id="14" name="Picture 4" descr="Buckling Curves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842500" y="4451980"/>
              <a:ext cx="457200" cy="59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3 Grupo"/>
          <p:cNvGrpSpPr/>
          <p:nvPr/>
        </p:nvGrpSpPr>
        <p:grpSpPr>
          <a:xfrm>
            <a:off x="4516250" y="6063495"/>
            <a:ext cx="4410038" cy="577650"/>
            <a:chOff x="10121900" y="2717485"/>
            <a:chExt cx="4410038" cy="577650"/>
          </a:xfrm>
        </p:grpSpPr>
        <p:pic>
          <p:nvPicPr>
            <p:cNvPr id="13" name="Picture 4" descr="Buckling Curves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0121900" y="2794535"/>
              <a:ext cx="394143" cy="5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4"/>
            <p:cNvSpPr/>
            <p:nvPr/>
          </p:nvSpPr>
          <p:spPr>
            <a:xfrm>
              <a:off x="10495199" y="2717485"/>
              <a:ext cx="4036739"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a:ea typeface="+mn-ea"/>
                  <a:cs typeface="+mn-cs"/>
                </a:rPr>
                <a:t>Acero inoxidable: secciones en I soldadas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a:ea typeface="+mn-ea"/>
                  <a:cs typeface="+mn-cs"/>
                </a:rPr>
                <a:t>Acero inoxidable: secciones en C conformadas en frío</a:t>
              </a:r>
            </a:p>
          </p:txBody>
        </p:sp>
      </p:grpSp>
    </p:spTree>
    <p:extLst>
      <p:ext uri="{BB962C8B-B14F-4D97-AF65-F5344CB8AC3E}">
        <p14:creationId xmlns:p14="http://schemas.microsoft.com/office/powerpoint/2010/main" val="23455441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4" name="Rectangle 6"/>
          <p:cNvSpPr>
            <a:spLocks noGrp="1" noChangeArrowheads="1"/>
          </p:cNvSpPr>
          <p:nvPr>
            <p:ph type="title"/>
          </p:nvPr>
        </p:nvSpPr>
        <p:spPr>
          <a:xfrm>
            <a:off x="457200" y="-117258"/>
            <a:ext cx="8229600" cy="1143000"/>
          </a:xfrm>
        </p:spPr>
        <p:txBody>
          <a:bodyPr>
            <a:normAutofit/>
          </a:bodyPr>
          <a:lstStyle/>
          <a:p>
            <a:r>
              <a:rPr lang="es-ES" sz="4000" dirty="0"/>
              <a:t>Esbeltez adimensional</a:t>
            </a:r>
          </a:p>
        </p:txBody>
      </p:sp>
      <p:sp>
        <p:nvSpPr>
          <p:cNvPr id="89095" name="Rectangle 7"/>
          <p:cNvSpPr>
            <a:spLocks noGrp="1" noChangeArrowheads="1"/>
          </p:cNvSpPr>
          <p:nvPr>
            <p:ph idx="1"/>
          </p:nvPr>
        </p:nvSpPr>
        <p:spPr>
          <a:xfrm>
            <a:off x="272137" y="870838"/>
            <a:ext cx="8403771" cy="4925144"/>
          </a:xfrm>
        </p:spPr>
        <p:txBody>
          <a:bodyPr>
            <a:normAutofit/>
          </a:bodyPr>
          <a:lstStyle/>
          <a:p>
            <a:r>
              <a:rPr lang="es-ES" sz="2800" dirty="0"/>
              <a:t>Esbeltez a pandeo lateral:</a:t>
            </a:r>
          </a:p>
          <a:p>
            <a:endParaRPr lang="es-ES" sz="2800" dirty="0"/>
          </a:p>
          <a:p>
            <a:endParaRPr lang="es-ES" sz="2800" dirty="0"/>
          </a:p>
          <a:p>
            <a:endParaRPr lang="es-ES" sz="2800" dirty="0"/>
          </a:p>
          <a:p>
            <a:pPr lvl="1"/>
            <a:endParaRPr lang="es-ES" sz="2400" dirty="0"/>
          </a:p>
          <a:p>
            <a:pPr lvl="1"/>
            <a:r>
              <a:rPr lang="es-ES" sz="2400" dirty="0"/>
              <a:t>Curvas de pandeo como para compresión (excepto curva a</a:t>
            </a:r>
            <a:r>
              <a:rPr lang="es-ES" sz="2400" baseline="-25000" dirty="0"/>
              <a:t>0</a:t>
            </a:r>
            <a:r>
              <a:rPr lang="es-ES" sz="2400" dirty="0"/>
              <a:t>)</a:t>
            </a:r>
          </a:p>
          <a:p>
            <a:pPr lvl="1"/>
            <a:endParaRPr lang="es-ES" sz="2400" dirty="0"/>
          </a:p>
          <a:p>
            <a:pPr lvl="1"/>
            <a:r>
              <a:rPr lang="es-ES" sz="2400" dirty="0" err="1"/>
              <a:t>W</a:t>
            </a:r>
            <a:r>
              <a:rPr lang="es-ES" sz="2400" baseline="-25000" dirty="0" err="1"/>
              <a:t>y</a:t>
            </a:r>
            <a:r>
              <a:rPr lang="es-ES" sz="2400" dirty="0"/>
              <a:t> depende de la clasificación seccional</a:t>
            </a:r>
          </a:p>
          <a:p>
            <a:pPr lvl="1"/>
            <a:endParaRPr lang="es-ES" sz="2400" dirty="0"/>
          </a:p>
          <a:p>
            <a:pPr lvl="1"/>
            <a:r>
              <a:rPr lang="es-ES" sz="2400" dirty="0" err="1"/>
              <a:t>M</a:t>
            </a:r>
            <a:r>
              <a:rPr lang="es-ES" sz="2400" baseline="-25000" dirty="0" err="1"/>
              <a:t>cr</a:t>
            </a:r>
            <a:r>
              <a:rPr lang="es-ES" sz="2400" dirty="0"/>
              <a:t> es el momento flector crítico elástico de pandeo lateral</a:t>
            </a:r>
          </a:p>
        </p:txBody>
      </p:sp>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428035" name="Rectangle 3"/>
          <p:cNvSpPr>
            <a:spLocks noChangeArrowheads="1"/>
          </p:cNvSpPr>
          <p:nvPr/>
        </p:nvSpPr>
        <p:spPr bwMode="auto">
          <a:xfrm>
            <a:off x="-1144179" y="3326148"/>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8036" name="Rectangle 4"/>
          <p:cNvSpPr>
            <a:spLocks noChangeArrowheads="1"/>
          </p:cNvSpPr>
          <p:nvPr/>
        </p:nvSpPr>
        <p:spPr bwMode="auto">
          <a:xfrm>
            <a:off x="-1144179" y="3302336"/>
            <a:ext cx="9144000" cy="0"/>
          </a:xfrm>
          <a:prstGeom prst="rect">
            <a:avLst/>
          </a:prstGeom>
          <a:noFill/>
          <a:ln w="9525">
            <a:noFill/>
            <a:miter lim="800000"/>
            <a:headEnd/>
            <a:tailEnd/>
          </a:ln>
          <a:effectLst/>
        </p:spPr>
        <p:txBody>
          <a:bodyPr wrap="none" anchor="ct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89090" name="Object 2"/>
          <p:cNvGraphicFramePr>
            <a:graphicFrameLocks noChangeAspect="1"/>
          </p:cNvGraphicFramePr>
          <p:nvPr/>
        </p:nvGraphicFramePr>
        <p:xfrm>
          <a:off x="2716437" y="1581812"/>
          <a:ext cx="2732088" cy="1525587"/>
        </p:xfrm>
        <a:graphic>
          <a:graphicData uri="http://schemas.openxmlformats.org/presentationml/2006/ole">
            <mc:AlternateContent xmlns:mc="http://schemas.openxmlformats.org/markup-compatibility/2006">
              <mc:Choice xmlns:v="urn:schemas-microsoft-com:vml" Requires="v">
                <p:oleObj spid="_x0000_s9218" name="Equation" r:id="rId4" imgW="1308100" imgH="723900" progId="Equation.DSMT4">
                  <p:embed/>
                </p:oleObj>
              </mc:Choice>
              <mc:Fallback>
                <p:oleObj name="Equation" r:id="rId4" imgW="1308100" imgH="723900" progId="Equation.DSMT4">
                  <p:embed/>
                  <p:pic>
                    <p:nvPicPr>
                      <p:cNvPr id="8909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6437" y="1581812"/>
                        <a:ext cx="2732088" cy="1525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0754021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823700"/>
            <a:ext cx="8229600" cy="4925144"/>
          </a:xfrm>
        </p:spPr>
        <p:txBody>
          <a:bodyPr/>
          <a:lstStyle/>
          <a:p>
            <a:r>
              <a:rPr lang="es-ES" dirty="0"/>
              <a:t>Viga de sección en I </a:t>
            </a:r>
            <a:r>
              <a:rPr lang="es-ES" dirty="0" err="1"/>
              <a:t>flectada</a:t>
            </a:r>
            <a:endParaRPr lang="es-ES"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80" y="1373956"/>
            <a:ext cx="6241092" cy="2091662"/>
          </a:xfrm>
          <a:prstGeom prst="rect">
            <a:avLst/>
          </a:prstGeom>
        </p:spPr>
      </p:pic>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004" y="1255953"/>
            <a:ext cx="2352483" cy="3744416"/>
          </a:xfrm>
          <a:prstGeom prst="rect">
            <a:avLst/>
          </a:prstGeom>
        </p:spPr>
      </p:pic>
      <p:graphicFrame>
        <p:nvGraphicFramePr>
          <p:cNvPr id="12" name="Tabel 11"/>
          <p:cNvGraphicFramePr>
            <a:graphicFrameLocks noGrp="1"/>
          </p:cNvGraphicFramePr>
          <p:nvPr/>
        </p:nvGraphicFramePr>
        <p:xfrm>
          <a:off x="717859" y="3864946"/>
          <a:ext cx="5652000" cy="146304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0000"/>
                    </a:ext>
                  </a:extLst>
                </a:gridCol>
                <a:gridCol w="1875684">
                  <a:extLst>
                    <a:ext uri="{9D8B030D-6E8A-4147-A177-3AD203B41FA5}">
                      <a16:colId xmlns:a16="http://schemas.microsoft.com/office/drawing/2014/main" val="20001"/>
                    </a:ext>
                  </a:extLst>
                </a:gridCol>
                <a:gridCol w="2516316">
                  <a:extLst>
                    <a:ext uri="{9D8B030D-6E8A-4147-A177-3AD203B41FA5}">
                      <a16:colId xmlns:a16="http://schemas.microsoft.com/office/drawing/2014/main" val="20002"/>
                    </a:ext>
                  </a:extLst>
                </a:gridCol>
              </a:tblGrid>
              <a:tr h="360000">
                <a:tc>
                  <a:txBody>
                    <a:bodyPr/>
                    <a:lstStyle/>
                    <a:p>
                      <a:endParaRPr lang="es-ES" noProof="0" dirty="0"/>
                    </a:p>
                  </a:txBody>
                  <a:tcPr>
                    <a:noFill/>
                  </a:tcPr>
                </a:tc>
                <a:tc>
                  <a:txBody>
                    <a:bodyPr/>
                    <a:lstStyle/>
                    <a:p>
                      <a:pPr algn="ctr"/>
                      <a:r>
                        <a:rPr lang="es-ES" noProof="0" dirty="0"/>
                        <a:t>Acero al carbono</a:t>
                      </a:r>
                    </a:p>
                  </a:txBody>
                  <a:tcPr/>
                </a:tc>
                <a:tc>
                  <a:txBody>
                    <a:bodyPr/>
                    <a:lstStyle/>
                    <a:p>
                      <a:pPr algn="ctr"/>
                      <a:r>
                        <a:rPr lang="es-ES" noProof="0" dirty="0"/>
                        <a:t>Acero</a:t>
                      </a:r>
                      <a:r>
                        <a:rPr lang="es-ES" baseline="0" noProof="0" dirty="0"/>
                        <a:t> inoxidable dúplex</a:t>
                      </a:r>
                      <a:endParaRPr lang="es-ES" noProof="0" dirty="0"/>
                    </a:p>
                  </a:txBody>
                  <a:tcPr/>
                </a:tc>
                <a:extLst>
                  <a:ext uri="{0D108BD9-81ED-4DB2-BD59-A6C34878D82A}">
                    <a16:rowId xmlns:a16="http://schemas.microsoft.com/office/drawing/2014/main" val="10000"/>
                  </a:ext>
                </a:extLst>
              </a:tr>
              <a:tr h="360000">
                <a:tc>
                  <a:txBody>
                    <a:bodyPr/>
                    <a:lstStyle/>
                    <a:p>
                      <a:r>
                        <a:rPr lang="es-ES" b="1" noProof="0" dirty="0">
                          <a:solidFill>
                            <a:schemeClr val="bg1"/>
                          </a:solidFill>
                        </a:rPr>
                        <a:t>Material</a:t>
                      </a:r>
                    </a:p>
                  </a:txBody>
                  <a:tcPr>
                    <a:solidFill>
                      <a:schemeClr val="accent1"/>
                    </a:solidFill>
                  </a:tcPr>
                </a:tc>
                <a:tc>
                  <a:txBody>
                    <a:bodyPr/>
                    <a:lstStyle/>
                    <a:p>
                      <a:pPr algn="ctr"/>
                      <a:r>
                        <a:rPr lang="es-ES" noProof="0" dirty="0"/>
                        <a:t>S355</a:t>
                      </a:r>
                    </a:p>
                  </a:txBody>
                  <a:tcPr/>
                </a:tc>
                <a:tc>
                  <a:txBody>
                    <a:bodyPr/>
                    <a:lstStyle/>
                    <a:p>
                      <a:pPr algn="ctr"/>
                      <a:r>
                        <a:rPr lang="es-ES" noProof="0" dirty="0"/>
                        <a:t>EN 1.4162</a:t>
                      </a:r>
                    </a:p>
                  </a:txBody>
                  <a:tcPr/>
                </a:tc>
                <a:extLst>
                  <a:ext uri="{0D108BD9-81ED-4DB2-BD59-A6C34878D82A}">
                    <a16:rowId xmlns:a16="http://schemas.microsoft.com/office/drawing/2014/main" val="10001"/>
                  </a:ext>
                </a:extLst>
              </a:tr>
              <a:tr h="360000">
                <a:tc>
                  <a:txBody>
                    <a:bodyPr/>
                    <a:lstStyle/>
                    <a:p>
                      <a:r>
                        <a:rPr lang="es-ES" b="1" noProof="0" dirty="0" err="1">
                          <a:solidFill>
                            <a:schemeClr val="bg1"/>
                          </a:solidFill>
                        </a:rPr>
                        <a:t>f</a:t>
                      </a:r>
                      <a:r>
                        <a:rPr lang="es-ES" b="1" baseline="-25000" noProof="0" dirty="0" err="1">
                          <a:solidFill>
                            <a:schemeClr val="bg1"/>
                          </a:solidFill>
                        </a:rPr>
                        <a:t>y</a:t>
                      </a:r>
                      <a:r>
                        <a:rPr lang="es-ES" b="1" baseline="0" noProof="0" dirty="0">
                          <a:solidFill>
                            <a:schemeClr val="bg1"/>
                          </a:solidFill>
                        </a:rPr>
                        <a:t> [N/mm²]</a:t>
                      </a:r>
                      <a:endParaRPr lang="es-ES" b="1" noProof="0" dirty="0">
                        <a:solidFill>
                          <a:schemeClr val="bg1"/>
                        </a:solidFill>
                      </a:endParaRPr>
                    </a:p>
                  </a:txBody>
                  <a:tcPr>
                    <a:solidFill>
                      <a:schemeClr val="accent1"/>
                    </a:solidFill>
                  </a:tcPr>
                </a:tc>
                <a:tc>
                  <a:txBody>
                    <a:bodyPr/>
                    <a:lstStyle/>
                    <a:p>
                      <a:pPr algn="ctr"/>
                      <a:r>
                        <a:rPr lang="es-ES" noProof="0" dirty="0"/>
                        <a:t>355</a:t>
                      </a:r>
                    </a:p>
                  </a:txBody>
                  <a:tcPr/>
                </a:tc>
                <a:tc>
                  <a:txBody>
                    <a:bodyPr/>
                    <a:lstStyle/>
                    <a:p>
                      <a:pPr algn="ctr"/>
                      <a:r>
                        <a:rPr lang="es-ES" noProof="0" dirty="0"/>
                        <a:t>450</a:t>
                      </a:r>
                    </a:p>
                  </a:txBody>
                  <a:tcPr/>
                </a:tc>
                <a:extLst>
                  <a:ext uri="{0D108BD9-81ED-4DB2-BD59-A6C34878D82A}">
                    <a16:rowId xmlns:a16="http://schemas.microsoft.com/office/drawing/2014/main" val="10002"/>
                  </a:ext>
                </a:extLst>
              </a:tr>
              <a:tr h="360000">
                <a:tc>
                  <a:txBody>
                    <a:bodyPr/>
                    <a:lstStyle/>
                    <a:p>
                      <a:r>
                        <a:rPr lang="es-ES" b="1" noProof="0" dirty="0">
                          <a:solidFill>
                            <a:schemeClr val="bg1"/>
                          </a:solidFill>
                        </a:rPr>
                        <a:t>E [N/mm²]</a:t>
                      </a:r>
                    </a:p>
                  </a:txBody>
                  <a:tcPr>
                    <a:solidFill>
                      <a:schemeClr val="accent1"/>
                    </a:solidFill>
                  </a:tcPr>
                </a:tc>
                <a:tc>
                  <a:txBody>
                    <a:bodyPr/>
                    <a:lstStyle/>
                    <a:p>
                      <a:pPr algn="ctr"/>
                      <a:r>
                        <a:rPr lang="es-ES" noProof="0" dirty="0"/>
                        <a:t>210000</a:t>
                      </a:r>
                    </a:p>
                  </a:txBody>
                  <a:tcPr/>
                </a:tc>
                <a:tc>
                  <a:txBody>
                    <a:bodyPr/>
                    <a:lstStyle/>
                    <a:p>
                      <a:pPr algn="ctr"/>
                      <a:r>
                        <a:rPr lang="es-ES" noProof="0" dirty="0"/>
                        <a:t>200000</a:t>
                      </a:r>
                    </a:p>
                  </a:txBody>
                  <a:tcPr/>
                </a:tc>
                <a:extLst>
                  <a:ext uri="{0D108BD9-81ED-4DB2-BD59-A6C34878D82A}">
                    <a16:rowId xmlns:a16="http://schemas.microsoft.com/office/drawing/2014/main" val="10003"/>
                  </a:ext>
                </a:extLst>
              </a:tr>
            </a:tbl>
          </a:graphicData>
        </a:graphic>
      </p:graphicFrame>
      <p:sp>
        <p:nvSpPr>
          <p:cNvPr id="9" name="Titel 1"/>
          <p:cNvSpPr txBox="1">
            <a:spLocks/>
          </p:cNvSpPr>
          <p:nvPr/>
        </p:nvSpPr>
        <p:spPr>
          <a:xfrm>
            <a:off x="-152400" y="-68262"/>
            <a:ext cx="9474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0" i="0" u="none" strike="noStrike" kern="1200" cap="none" spc="0" normalizeH="0" baseline="0" noProof="0" dirty="0">
                <a:ln>
                  <a:noFill/>
                </a:ln>
                <a:solidFill>
                  <a:prstClr val="black"/>
                </a:solidFill>
                <a:effectLst/>
                <a:uLnTx/>
                <a:uFillTx/>
                <a:latin typeface="Calibri"/>
                <a:ea typeface="+mj-ea"/>
                <a:cs typeface="+mj-cs"/>
              </a:rPr>
              <a:t>Eurocódigo 3. Ejemplo de Pandeo Lateral</a:t>
            </a:r>
          </a:p>
        </p:txBody>
      </p:sp>
    </p:spTree>
    <p:extLst>
      <p:ext uri="{BB962C8B-B14F-4D97-AF65-F5344CB8AC3E}">
        <p14:creationId xmlns:p14="http://schemas.microsoft.com/office/powerpoint/2010/main" val="23207602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p:cNvSpPr>
            <a:spLocks noGrp="1"/>
          </p:cNvSpPr>
          <p:nvPr>
            <p:ph type="body" idx="1"/>
          </p:nvPr>
        </p:nvSpPr>
        <p:spPr>
          <a:xfrm>
            <a:off x="413656" y="855092"/>
            <a:ext cx="4040188" cy="639762"/>
          </a:xfrm>
        </p:spPr>
        <p:txBody>
          <a:bodyPr/>
          <a:lstStyle/>
          <a:p>
            <a:r>
              <a:rPr lang="es-ES" dirty="0"/>
              <a:t>EC 3-1-1: S355</a:t>
            </a:r>
          </a:p>
        </p:txBody>
      </p:sp>
      <mc:AlternateContent xmlns:mc="http://schemas.openxmlformats.org/markup-compatibility/2006" xmlns:a14="http://schemas.microsoft.com/office/drawing/2010/main">
        <mc:Choice Requires="a14">
          <p:sp>
            <p:nvSpPr>
              <p:cNvPr id="3" name="Tijdelijke aanduiding voor inhoud 2"/>
              <p:cNvSpPr>
                <a:spLocks noGrp="1"/>
              </p:cNvSpPr>
              <p:nvPr>
                <p:ph sz="half" idx="2"/>
              </p:nvPr>
            </p:nvSpPr>
            <p:spPr>
              <a:xfrm>
                <a:off x="413656" y="1494854"/>
                <a:ext cx="4040188" cy="4472806"/>
              </a:xfrm>
            </p:spPr>
            <p:txBody>
              <a:bodyPr/>
              <a:lstStyle/>
              <a:p>
                <a:r>
                  <a:rPr lang="es-ES" dirty="0"/>
                  <a:t>Clasificación</a:t>
                </a:r>
              </a:p>
              <a:p>
                <a:pPr lvl="1"/>
                <a:endParaRPr lang="nl-BE" dirty="0"/>
              </a:p>
              <a:p>
                <a:pPr lvl="1"/>
                <a:endParaRPr lang="nl-BE" dirty="0"/>
              </a:p>
              <a:p>
                <a:pPr marL="174625" lvl="1" indent="0"/>
                <a:endParaRPr lang="nl-BE" dirty="0"/>
              </a:p>
              <a:p>
                <a:pPr marL="174625" lvl="1" indent="0"/>
                <a:r>
                  <a:rPr lang="es-ES" dirty="0"/>
                  <a:t>Ala:</a:t>
                </a:r>
                <a:r>
                  <a:rPr lang="nl-BE" dirty="0"/>
                  <a:t> </a:t>
                </a:r>
                <a14:m>
                  <m:oMath xmlns:m="http://schemas.openxmlformats.org/officeDocument/2006/math">
                    <m:r>
                      <a:rPr lang="ca-ES" b="0" i="0" smtClean="0">
                        <a:latin typeface="Cambria Math"/>
                      </a:rPr>
                      <m:t>  </m:t>
                    </m:r>
                    <m:f>
                      <m:fPr>
                        <m:type m:val="skw"/>
                        <m:ctrlPr>
                          <a:rPr lang="nl-BE" i="1" smtClean="0">
                            <a:latin typeface="Cambria Math" panose="02040503050406030204" pitchFamily="18" charset="0"/>
                          </a:rPr>
                        </m:ctrlPr>
                      </m:fPr>
                      <m:num>
                        <m:r>
                          <a:rPr lang="nl-BE" b="0" i="1" smtClean="0">
                            <a:latin typeface="Cambria Math" panose="02040503050406030204" pitchFamily="18" charset="0"/>
                          </a:rPr>
                          <m:t>𝑐</m:t>
                        </m:r>
                      </m:num>
                      <m:den>
                        <m:r>
                          <a:rPr lang="nl-BE" b="0" i="1" smtClean="0">
                            <a:latin typeface="Cambria Math" panose="02040503050406030204" pitchFamily="18" charset="0"/>
                          </a:rPr>
                          <m:t>𝑡</m:t>
                        </m:r>
                      </m:den>
                    </m:f>
                    <m:r>
                      <a:rPr lang="nl-BE" b="0" i="1" smtClean="0">
                        <a:latin typeface="Cambria Math" panose="02040503050406030204" pitchFamily="18" charset="0"/>
                      </a:rPr>
                      <m:t>=6,78&lt;7,3=9</m:t>
                    </m:r>
                    <m:r>
                      <a:rPr lang="nl-BE" b="0" i="1" smtClean="0">
                        <a:latin typeface="Cambria Math" panose="02040503050406030204" pitchFamily="18" charset="0"/>
                        <a:ea typeface="Cambria Math" panose="02040503050406030204" pitchFamily="18" charset="0"/>
                      </a:rPr>
                      <m:t>𝜀</m:t>
                    </m:r>
                  </m:oMath>
                </a14:m>
                <a:endParaRPr lang="nl-BE" dirty="0"/>
              </a:p>
              <a:p>
                <a:pPr marL="174625" lvl="1" indent="0">
                  <a:buNone/>
                </a:pPr>
                <a:r>
                  <a:rPr lang="es-ES" dirty="0"/>
                  <a:t>Clase 1</a:t>
                </a:r>
              </a:p>
              <a:p>
                <a:pPr marL="174625" lvl="1" indent="0">
                  <a:buNone/>
                </a:pPr>
                <a:endParaRPr lang="nl-BE" dirty="0"/>
              </a:p>
              <a:p>
                <a:pPr marL="174625" lvl="1" indent="0"/>
                <a:r>
                  <a:rPr lang="es-ES" dirty="0"/>
                  <a:t>Alma: </a:t>
                </a:r>
                <a14:m>
                  <m:oMath xmlns:m="http://schemas.openxmlformats.org/officeDocument/2006/math">
                    <m:f>
                      <m:fPr>
                        <m:type m:val="skw"/>
                        <m:ctrlPr>
                          <a:rPr lang="nl-BE" i="1">
                            <a:latin typeface="Cambria Math" panose="02040503050406030204" pitchFamily="18" charset="0"/>
                          </a:rPr>
                        </m:ctrlPr>
                      </m:fPr>
                      <m:num>
                        <m:r>
                          <a:rPr lang="nl-BE" i="1">
                            <a:latin typeface="Cambria Math" panose="02040503050406030204" pitchFamily="18" charset="0"/>
                          </a:rPr>
                          <m:t>𝑐</m:t>
                        </m:r>
                      </m:num>
                      <m:den>
                        <m:r>
                          <a:rPr lang="nl-BE" i="1">
                            <a:latin typeface="Cambria Math" panose="02040503050406030204" pitchFamily="18" charset="0"/>
                          </a:rPr>
                          <m:t>𝑡</m:t>
                        </m:r>
                      </m:den>
                    </m:f>
                    <m:r>
                      <a:rPr lang="nl-BE" i="1">
                        <a:latin typeface="Cambria Math" panose="02040503050406030204" pitchFamily="18" charset="0"/>
                      </a:rPr>
                      <m:t>=</m:t>
                    </m:r>
                    <m:r>
                      <a:rPr lang="nl-BE" b="0" i="1" smtClean="0">
                        <a:latin typeface="Cambria Math" panose="02040503050406030204" pitchFamily="18" charset="0"/>
                      </a:rPr>
                      <m:t>45</m:t>
                    </m:r>
                    <m:r>
                      <a:rPr lang="nl-BE" i="1">
                        <a:latin typeface="Cambria Math" panose="02040503050406030204" pitchFamily="18" charset="0"/>
                      </a:rPr>
                      <m:t>,</m:t>
                    </m:r>
                    <m:r>
                      <a:rPr lang="nl-BE" b="0" i="1" smtClean="0">
                        <a:latin typeface="Cambria Math" panose="02040503050406030204" pitchFamily="18" charset="0"/>
                      </a:rPr>
                      <m:t>3</m:t>
                    </m:r>
                    <m:r>
                      <a:rPr lang="nl-BE" i="1">
                        <a:latin typeface="Cambria Math" panose="02040503050406030204" pitchFamily="18" charset="0"/>
                      </a:rPr>
                      <m:t>&lt;</m:t>
                    </m:r>
                    <m:r>
                      <a:rPr lang="nl-BE" b="0" i="1" smtClean="0">
                        <a:latin typeface="Cambria Math" panose="02040503050406030204" pitchFamily="18" charset="0"/>
                      </a:rPr>
                      <m:t>58</m:t>
                    </m:r>
                    <m:r>
                      <a:rPr lang="nl-BE" i="1">
                        <a:latin typeface="Cambria Math" panose="02040503050406030204" pitchFamily="18" charset="0"/>
                      </a:rPr>
                      <m:t>,3=</m:t>
                    </m:r>
                    <m:r>
                      <a:rPr lang="nl-BE" b="0" i="1" smtClean="0">
                        <a:latin typeface="Cambria Math" panose="02040503050406030204" pitchFamily="18" charset="0"/>
                      </a:rPr>
                      <m:t>72</m:t>
                    </m:r>
                    <m:r>
                      <a:rPr lang="nl-BE" i="1">
                        <a:latin typeface="Cambria Math" panose="02040503050406030204" pitchFamily="18" charset="0"/>
                        <a:ea typeface="Cambria Math" panose="02040503050406030204" pitchFamily="18" charset="0"/>
                      </a:rPr>
                      <m:t>𝜀</m:t>
                    </m:r>
                  </m:oMath>
                </a14:m>
                <a:endParaRPr lang="nl-BE" dirty="0"/>
              </a:p>
              <a:p>
                <a:pPr marL="174625" lvl="1" indent="0">
                  <a:buNone/>
                </a:pPr>
                <a:r>
                  <a:rPr lang="es-ES" dirty="0"/>
                  <a:t>Clase 1</a:t>
                </a:r>
              </a:p>
              <a:p>
                <a:pPr marL="174625" lvl="1" indent="0">
                  <a:buNone/>
                </a:pPr>
                <a:endParaRPr lang="es-ES" dirty="0"/>
              </a:p>
              <a:p>
                <a:pPr marL="57150" indent="0">
                  <a:buNone/>
                </a:pPr>
                <a:r>
                  <a:rPr lang="es-ES" dirty="0"/>
                  <a:t>La sección es Clase 1</a:t>
                </a:r>
              </a:p>
            </p:txBody>
          </p:sp>
        </mc:Choice>
        <mc:Fallback xmlns="">
          <p:sp>
            <p:nvSpPr>
              <p:cNvPr id="3" name="Tijdelijke aanduiding voor inhoud 2"/>
              <p:cNvSpPr>
                <a:spLocks noGrp="1" noRot="1" noChangeAspect="1" noMove="1" noResize="1" noEditPoints="1" noAdjustHandles="1" noChangeArrowheads="1" noChangeShapeType="1" noTextEdit="1"/>
              </p:cNvSpPr>
              <p:nvPr>
                <p:ph sz="half" idx="2"/>
              </p:nvPr>
            </p:nvSpPr>
            <p:spPr>
              <a:xfrm>
                <a:off x="413656" y="1494854"/>
                <a:ext cx="4040188" cy="4472806"/>
              </a:xfrm>
              <a:blipFill rotWithShape="1">
                <a:blip r:embed="rId2"/>
                <a:stretch>
                  <a:fillRect l="-2112" t="-1090"/>
                </a:stretch>
              </a:blipFill>
            </p:spPr>
            <p:txBody>
              <a:bodyPr/>
              <a:lstStyle/>
              <a:p>
                <a:r>
                  <a:rPr lang="es-ES">
                    <a:noFill/>
                  </a:rPr>
                  <a:t> </a:t>
                </a:r>
              </a:p>
            </p:txBody>
          </p:sp>
        </mc:Fallback>
      </mc:AlternateContent>
      <p:sp>
        <p:nvSpPr>
          <p:cNvPr id="10" name="Tijdelijke aanduiding voor tekst 9"/>
          <p:cNvSpPr>
            <a:spLocks noGrp="1"/>
          </p:cNvSpPr>
          <p:nvPr>
            <p:ph type="body" sz="quarter" idx="3"/>
          </p:nvPr>
        </p:nvSpPr>
        <p:spPr>
          <a:xfrm>
            <a:off x="4699455" y="855092"/>
            <a:ext cx="4041775" cy="639762"/>
          </a:xfrm>
        </p:spPr>
        <p:txBody>
          <a:bodyPr/>
          <a:lstStyle/>
          <a:p>
            <a:r>
              <a:rPr lang="es-ES" dirty="0"/>
              <a:t>EC 3-1-4: Dúplex</a:t>
            </a:r>
          </a:p>
        </p:txBody>
      </p:sp>
      <mc:AlternateContent xmlns:mc="http://schemas.openxmlformats.org/markup-compatibility/2006" xmlns:a14="http://schemas.microsoft.com/office/drawing/2010/main">
        <mc:Choice Requires="a14">
          <p:sp>
            <p:nvSpPr>
              <p:cNvPr id="11" name="Tijdelijke aanduiding voor inhoud 10"/>
              <p:cNvSpPr>
                <a:spLocks noGrp="1"/>
              </p:cNvSpPr>
              <p:nvPr>
                <p:ph sz="quarter" idx="4"/>
              </p:nvPr>
            </p:nvSpPr>
            <p:spPr>
              <a:xfrm>
                <a:off x="4699455" y="1494854"/>
                <a:ext cx="4041775" cy="4472806"/>
              </a:xfrm>
            </p:spPr>
            <p:txBody>
              <a:bodyPr>
                <a:normAutofit/>
              </a:bodyPr>
              <a:lstStyle/>
              <a:p>
                <a:r>
                  <a:rPr lang="es-ES" dirty="0"/>
                  <a:t>Clasificación</a:t>
                </a:r>
              </a:p>
              <a:p>
                <a:pPr lvl="1"/>
                <a:endParaRPr lang="nl-BE" dirty="0"/>
              </a:p>
              <a:p>
                <a:pPr lvl="1"/>
                <a:endParaRPr lang="nl-BE" dirty="0"/>
              </a:p>
              <a:p>
                <a:pPr marL="0" lvl="1" indent="57150"/>
                <a:endParaRPr lang="nl-BE" dirty="0"/>
              </a:p>
              <a:p>
                <a:pPr marL="0" lvl="1" indent="57150"/>
                <a:r>
                  <a:rPr lang="es-ES" dirty="0"/>
                  <a:t>Ala</a:t>
                </a:r>
                <a:r>
                  <a:rPr lang="nl-BE" dirty="0"/>
                  <a:t>:</a:t>
                </a:r>
                <a14:m>
                  <m:oMath xmlns:m="http://schemas.openxmlformats.org/officeDocument/2006/math">
                    <m:r>
                      <a:rPr lang="ca-ES" b="0" i="0" smtClean="0">
                        <a:latin typeface="Cambria Math"/>
                      </a:rPr>
                      <m:t>   </m:t>
                    </m:r>
                    <m:f>
                      <m:fPr>
                        <m:type m:val="skw"/>
                        <m:ctrlPr>
                          <a:rPr lang="nl-BE" i="1">
                            <a:latin typeface="Cambria Math" panose="02040503050406030204" pitchFamily="18" charset="0"/>
                          </a:rPr>
                        </m:ctrlPr>
                      </m:fPr>
                      <m:num>
                        <m:r>
                          <a:rPr lang="nl-BE" i="1">
                            <a:latin typeface="Cambria Math" panose="02040503050406030204" pitchFamily="18" charset="0"/>
                          </a:rPr>
                          <m:t>𝑐</m:t>
                        </m:r>
                      </m:num>
                      <m:den>
                        <m:r>
                          <a:rPr lang="nl-BE" i="1">
                            <a:latin typeface="Cambria Math" panose="02040503050406030204" pitchFamily="18" charset="0"/>
                          </a:rPr>
                          <m:t>𝑡</m:t>
                        </m:r>
                      </m:den>
                    </m:f>
                    <m:r>
                      <a:rPr lang="nl-BE" i="1">
                        <a:latin typeface="Cambria Math" panose="02040503050406030204" pitchFamily="18" charset="0"/>
                      </a:rPr>
                      <m:t>=6,78&lt;7,</m:t>
                    </m:r>
                    <m:r>
                      <a:rPr lang="nl-BE" b="0" i="1" smtClean="0">
                        <a:latin typeface="Cambria Math" panose="02040503050406030204" pitchFamily="18" charset="0"/>
                      </a:rPr>
                      <m:t>76</m:t>
                    </m:r>
                    <m:r>
                      <a:rPr lang="nl-BE" i="1">
                        <a:latin typeface="Cambria Math" panose="02040503050406030204" pitchFamily="18" charset="0"/>
                      </a:rPr>
                      <m:t>=</m:t>
                    </m:r>
                    <m:r>
                      <a:rPr lang="nl-BE" b="0" i="1" smtClean="0">
                        <a:latin typeface="Cambria Math" panose="02040503050406030204" pitchFamily="18" charset="0"/>
                      </a:rPr>
                      <m:t>11</m:t>
                    </m:r>
                    <m:r>
                      <a:rPr lang="nl-BE" i="1">
                        <a:latin typeface="Cambria Math" panose="02040503050406030204" pitchFamily="18" charset="0"/>
                        <a:ea typeface="Cambria Math" panose="02040503050406030204" pitchFamily="18" charset="0"/>
                      </a:rPr>
                      <m:t>𝜀</m:t>
                    </m:r>
                  </m:oMath>
                </a14:m>
                <a:endParaRPr lang="nl-BE" dirty="0"/>
              </a:p>
              <a:p>
                <a:pPr marL="0" lvl="1" indent="57150">
                  <a:buNone/>
                </a:pPr>
                <a:r>
                  <a:rPr lang="es-ES" dirty="0"/>
                  <a:t>Clase 3</a:t>
                </a:r>
              </a:p>
              <a:p>
                <a:pPr marL="0" lvl="1" indent="57150">
                  <a:buNone/>
                </a:pPr>
                <a:endParaRPr lang="es-ES" dirty="0"/>
              </a:p>
              <a:p>
                <a:pPr marL="0" lvl="1" indent="57150"/>
                <a:r>
                  <a:rPr lang="es-ES" dirty="0"/>
                  <a:t>Alma</a:t>
                </a:r>
                <a:r>
                  <a:rPr lang="nl-BE" dirty="0"/>
                  <a:t>: </a:t>
                </a:r>
                <a14:m>
                  <m:oMath xmlns:m="http://schemas.openxmlformats.org/officeDocument/2006/math">
                    <m:r>
                      <a:rPr lang="ca-ES" b="0" i="0" smtClean="0">
                        <a:latin typeface="Cambria Math"/>
                      </a:rPr>
                      <m:t> </m:t>
                    </m:r>
                    <m:f>
                      <m:fPr>
                        <m:type m:val="skw"/>
                        <m:ctrlPr>
                          <a:rPr lang="nl-BE" i="1">
                            <a:latin typeface="Cambria Math" panose="02040503050406030204" pitchFamily="18" charset="0"/>
                          </a:rPr>
                        </m:ctrlPr>
                      </m:fPr>
                      <m:num>
                        <m:r>
                          <a:rPr lang="nl-BE" i="1">
                            <a:latin typeface="Cambria Math" panose="02040503050406030204" pitchFamily="18" charset="0"/>
                          </a:rPr>
                          <m:t>𝑐</m:t>
                        </m:r>
                      </m:num>
                      <m:den>
                        <m:r>
                          <a:rPr lang="nl-BE" i="1">
                            <a:latin typeface="Cambria Math" panose="02040503050406030204" pitchFamily="18" charset="0"/>
                          </a:rPr>
                          <m:t>𝑡</m:t>
                        </m:r>
                      </m:den>
                    </m:f>
                    <m:r>
                      <a:rPr lang="nl-BE" i="1">
                        <a:latin typeface="Cambria Math" panose="02040503050406030204" pitchFamily="18" charset="0"/>
                      </a:rPr>
                      <m:t>=4</m:t>
                    </m:r>
                    <m:r>
                      <a:rPr lang="nl-BE" b="0" i="1" smtClean="0">
                        <a:latin typeface="Cambria Math" panose="02040503050406030204" pitchFamily="18" charset="0"/>
                      </a:rPr>
                      <m:t>5</m:t>
                    </m:r>
                    <m:r>
                      <a:rPr lang="nl-BE" i="1">
                        <a:latin typeface="Cambria Math" panose="02040503050406030204" pitchFamily="18" charset="0"/>
                      </a:rPr>
                      <m:t>,</m:t>
                    </m:r>
                    <m:r>
                      <a:rPr lang="nl-BE" b="0" i="1" smtClean="0">
                        <a:latin typeface="Cambria Math" panose="02040503050406030204" pitchFamily="18" charset="0"/>
                      </a:rPr>
                      <m:t>3</m:t>
                    </m:r>
                    <m:r>
                      <a:rPr lang="nl-BE" i="1">
                        <a:latin typeface="Cambria Math" panose="02040503050406030204" pitchFamily="18" charset="0"/>
                      </a:rPr>
                      <m:t>&lt;58,3=72</m:t>
                    </m:r>
                    <m:r>
                      <a:rPr lang="nl-BE" i="1">
                        <a:latin typeface="Cambria Math" panose="02040503050406030204" pitchFamily="18" charset="0"/>
                        <a:ea typeface="Cambria Math" panose="02040503050406030204" pitchFamily="18" charset="0"/>
                      </a:rPr>
                      <m:t>𝜀</m:t>
                    </m:r>
                  </m:oMath>
                </a14:m>
                <a:endParaRPr lang="nl-BE" dirty="0"/>
              </a:p>
              <a:p>
                <a:pPr marL="0" lvl="1" indent="57150">
                  <a:buNone/>
                </a:pPr>
                <a:r>
                  <a:rPr lang="es-ES" dirty="0"/>
                  <a:t>Clase 3</a:t>
                </a:r>
              </a:p>
              <a:p>
                <a:pPr marL="0" lvl="1" indent="57150">
                  <a:buNone/>
                </a:pPr>
                <a:endParaRPr lang="es-ES" dirty="0"/>
              </a:p>
              <a:p>
                <a:pPr marL="57150" indent="0">
                  <a:buNone/>
                </a:pPr>
                <a:r>
                  <a:rPr lang="es-ES" dirty="0"/>
                  <a:t>La sección es Clase 3</a:t>
                </a:r>
              </a:p>
              <a:p>
                <a:pPr marL="0" indent="0">
                  <a:buNone/>
                </a:pPr>
                <a:endParaRPr lang="nl-BE" dirty="0"/>
              </a:p>
            </p:txBody>
          </p:sp>
        </mc:Choice>
        <mc:Fallback xmlns="">
          <p:sp>
            <p:nvSpPr>
              <p:cNvPr id="11" name="Tijdelijke aanduiding voor inhoud 10"/>
              <p:cNvSpPr>
                <a:spLocks noGrp="1" noRot="1" noChangeAspect="1" noMove="1" noResize="1" noEditPoints="1" noAdjustHandles="1" noChangeArrowheads="1" noChangeShapeType="1" noTextEdit="1"/>
              </p:cNvSpPr>
              <p:nvPr>
                <p:ph sz="quarter" idx="4"/>
              </p:nvPr>
            </p:nvSpPr>
            <p:spPr>
              <a:xfrm>
                <a:off x="4699455" y="1494854"/>
                <a:ext cx="4041775" cy="4472806"/>
              </a:xfrm>
              <a:blipFill rotWithShape="1">
                <a:blip r:embed="rId3"/>
                <a:stretch>
                  <a:fillRect l="-2112" t="-1090"/>
                </a:stretch>
              </a:blipFill>
            </p:spPr>
            <p:txBody>
              <a:bodyPr/>
              <a:lstStyle/>
              <a:p>
                <a:r>
                  <a:rPr lang="es-ES">
                    <a:noFill/>
                  </a:rPr>
                  <a:t> </a:t>
                </a:r>
              </a:p>
            </p:txBody>
          </p:sp>
        </mc:Fallback>
      </mc:AlternateContent>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Tekstvak 11"/>
              <p:cNvSpPr txBox="1"/>
              <p:nvPr/>
            </p:nvSpPr>
            <p:spPr>
              <a:xfrm>
                <a:off x="1144080" y="2032427"/>
                <a:ext cx="1814086" cy="8183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ad>
                        <m:radPr>
                          <m:degHide m:val="on"/>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radPr>
                        <m:deg/>
                        <m:e>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235</m:t>
                              </m:r>
                            </m:num>
                            <m:den>
                              <m:sSub>
                                <m:sSub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sub>
                              </m:sSub>
                            </m:den>
                          </m:f>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e>
                      </m:rad>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=0,81</m:t>
                      </m:r>
                    </m:oMath>
                  </m:oMathPara>
                </a14:m>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2" name="Tekstvak 11"/>
              <p:cNvSpPr txBox="1">
                <a:spLocks noRot="1" noChangeAspect="1" noMove="1" noResize="1" noEditPoints="1" noAdjustHandles="1" noChangeArrowheads="1" noChangeShapeType="1" noTextEdit="1"/>
              </p:cNvSpPr>
              <p:nvPr/>
            </p:nvSpPr>
            <p:spPr>
              <a:xfrm>
                <a:off x="1144080" y="2032427"/>
                <a:ext cx="1814086" cy="818366"/>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Tekstvak 12"/>
              <p:cNvSpPr txBox="1"/>
              <p:nvPr/>
            </p:nvSpPr>
            <p:spPr>
              <a:xfrm>
                <a:off x="5392552" y="2017701"/>
                <a:ext cx="2622000" cy="8183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ad>
                        <m:radPr>
                          <m:degHide m:val="on"/>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radPr>
                        <m:deg/>
                        <m:e>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235</m:t>
                              </m:r>
                            </m:num>
                            <m:den>
                              <m:sSub>
                                <m:sSub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sub>
                              </m:sSub>
                            </m:den>
                          </m:f>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f>
                            <m:fPr>
                              <m:ctrlP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num>
                            <m:den>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210000</m:t>
                              </m:r>
                            </m:den>
                          </m:f>
                        </m:e>
                      </m:rad>
                      <m:r>
                        <a:rPr kumimoji="0" lang="nl-BE"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=0,71</m:t>
                      </m:r>
                    </m:oMath>
                  </m:oMathPara>
                </a14:m>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3" name="Tekstvak 12"/>
              <p:cNvSpPr txBox="1">
                <a:spLocks noRot="1" noChangeAspect="1" noMove="1" noResize="1" noEditPoints="1" noAdjustHandles="1" noChangeArrowheads="1" noChangeShapeType="1" noTextEdit="1"/>
              </p:cNvSpPr>
              <p:nvPr/>
            </p:nvSpPr>
            <p:spPr>
              <a:xfrm>
                <a:off x="5392552" y="2017701"/>
                <a:ext cx="2622000" cy="818366"/>
              </a:xfrm>
              <a:prstGeom prst="rect">
                <a:avLst/>
              </a:prstGeom>
              <a:blipFill rotWithShape="1">
                <a:blip r:embed="rId5"/>
                <a:stretch>
                  <a:fillRect/>
                </a:stretch>
              </a:blipFill>
            </p:spPr>
            <p:txBody>
              <a:bodyPr/>
              <a:lstStyle/>
              <a:p>
                <a:r>
                  <a:rPr lang="es-ES">
                    <a:noFill/>
                  </a:rPr>
                  <a:t> </a:t>
                </a:r>
              </a:p>
            </p:txBody>
          </p:sp>
        </mc:Fallback>
      </mc:AlternateContent>
      <p:cxnSp>
        <p:nvCxnSpPr>
          <p:cNvPr id="19" name="Rechte verbindingslijn 18"/>
          <p:cNvCxnSpPr/>
          <p:nvPr/>
        </p:nvCxnSpPr>
        <p:spPr>
          <a:xfrm>
            <a:off x="4453844" y="1121445"/>
            <a:ext cx="0" cy="4846215"/>
          </a:xfrm>
          <a:prstGeom prst="line">
            <a:avLst/>
          </a:prstGeom>
        </p:spPr>
        <p:style>
          <a:lnRef idx="1">
            <a:schemeClr val="accent1"/>
          </a:lnRef>
          <a:fillRef idx="0">
            <a:schemeClr val="accent1"/>
          </a:fillRef>
          <a:effectRef idx="0">
            <a:schemeClr val="accent1"/>
          </a:effectRef>
          <a:fontRef idx="minor">
            <a:schemeClr val="tx1"/>
          </a:fontRef>
        </p:style>
      </p:cxnSp>
      <p:sp>
        <p:nvSpPr>
          <p:cNvPr id="14" name="Titel 1"/>
          <p:cNvSpPr txBox="1">
            <a:spLocks/>
          </p:cNvSpPr>
          <p:nvPr/>
        </p:nvSpPr>
        <p:spPr>
          <a:xfrm>
            <a:off x="-152400" y="-68262"/>
            <a:ext cx="9474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0" i="0" u="none" strike="noStrike" kern="1200" cap="none" spc="0" normalizeH="0" baseline="0" noProof="0" dirty="0">
                <a:ln>
                  <a:noFill/>
                </a:ln>
                <a:solidFill>
                  <a:prstClr val="black"/>
                </a:solidFill>
                <a:effectLst/>
                <a:uLnTx/>
                <a:uFillTx/>
                <a:latin typeface="Calibri"/>
                <a:ea typeface="+mj-ea"/>
                <a:cs typeface="+mj-cs"/>
              </a:rPr>
              <a:t>Eurocódigo 3. Ejemplo de Pandeo Lateral</a:t>
            </a:r>
          </a:p>
        </p:txBody>
      </p:sp>
    </p:spTree>
    <p:extLst>
      <p:ext uri="{BB962C8B-B14F-4D97-AF65-F5344CB8AC3E}">
        <p14:creationId xmlns:p14="http://schemas.microsoft.com/office/powerpoint/2010/main" val="20397451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p:cNvSpPr>
            <a:spLocks noGrp="1"/>
          </p:cNvSpPr>
          <p:nvPr>
            <p:ph type="body" idx="1"/>
          </p:nvPr>
        </p:nvSpPr>
        <p:spPr>
          <a:xfrm>
            <a:off x="457200" y="844206"/>
            <a:ext cx="4040188" cy="639762"/>
          </a:xfrm>
        </p:spPr>
        <p:txBody>
          <a:bodyPr/>
          <a:lstStyle/>
          <a:p>
            <a:r>
              <a:rPr lang="es-ES" dirty="0"/>
              <a:t>EC 3-1-1: S355</a:t>
            </a:r>
          </a:p>
        </p:txBody>
      </p:sp>
      <mc:AlternateContent xmlns:mc="http://schemas.openxmlformats.org/markup-compatibility/2006" xmlns:a14="http://schemas.microsoft.com/office/drawing/2010/main">
        <mc:Choice Requires="a14">
          <p:sp>
            <p:nvSpPr>
              <p:cNvPr id="3" name="Tijdelijke aanduiding voor inhoud 2"/>
              <p:cNvSpPr>
                <a:spLocks noGrp="1"/>
              </p:cNvSpPr>
              <p:nvPr>
                <p:ph sz="half" idx="2"/>
              </p:nvPr>
            </p:nvSpPr>
            <p:spPr>
              <a:xfrm>
                <a:off x="457200" y="1614600"/>
                <a:ext cx="4040188" cy="1736502"/>
              </a:xfrm>
            </p:spPr>
            <p:txBody>
              <a:bodyPr>
                <a:normAutofit lnSpcReduction="10000"/>
              </a:bodyPr>
              <a:lstStyle/>
              <a:p>
                <a:r>
                  <a:rPr lang="es-ES" dirty="0"/>
                  <a:t>Momento último</a:t>
                </a:r>
              </a:p>
              <a:p>
                <a:pPr marL="449263" lvl="1"/>
                <a:r>
                  <a:rPr lang="es-ES" dirty="0"/>
                  <a:t>Para Clase 1</a:t>
                </a:r>
              </a:p>
              <a:p>
                <a:pPr lvl="1"/>
                <a:endParaRPr lang="nl-BE" i="1" dirty="0"/>
              </a:p>
              <a:p>
                <a:pPr marL="457200" lvl="1" indent="0">
                  <a:buNone/>
                </a:pPr>
                <a14:m>
                  <m:oMathPara xmlns:m="http://schemas.openxmlformats.org/officeDocument/2006/math">
                    <m:oMathParaPr>
                      <m:jc m:val="centerGroup"/>
                    </m:oMathParaPr>
                    <m:oMath xmlns:m="http://schemas.openxmlformats.org/officeDocument/2006/math">
                      <m:sSub>
                        <m:sSubPr>
                          <m:ctrlPr>
                            <a:rPr lang="nl-BE"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𝑅𝑑</m:t>
                          </m:r>
                        </m:sub>
                      </m:sSub>
                      <m:r>
                        <a:rPr lang="en-US" i="1">
                          <a:latin typeface="Cambria Math" panose="02040503050406030204" pitchFamily="18" charset="0"/>
                        </a:rPr>
                        <m:t>=</m:t>
                      </m:r>
                      <m:f>
                        <m:fPr>
                          <m:ctrlPr>
                            <a:rPr lang="nl-BE" i="1">
                              <a:latin typeface="Cambria Math" panose="02040503050406030204" pitchFamily="18" charset="0"/>
                            </a:rPr>
                          </m:ctrlPr>
                        </m:fPr>
                        <m:num>
                          <m:sSub>
                            <m:sSubPr>
                              <m:ctrlPr>
                                <a:rPr lang="nl-BE"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𝑝𝑙</m:t>
                              </m:r>
                              <m:r>
                                <a:rPr lang="en-US" i="1">
                                  <a:latin typeface="Cambria Math" panose="02040503050406030204" pitchFamily="18" charset="0"/>
                                </a:rPr>
                                <m:t>∙</m:t>
                              </m:r>
                            </m:sub>
                          </m:sSub>
                          <m:sSub>
                            <m:sSubPr>
                              <m:ctrlPr>
                                <a:rPr lang="nl-BE"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𝑦</m:t>
                              </m:r>
                            </m:sub>
                          </m:sSub>
                        </m:num>
                        <m:den>
                          <m:sSub>
                            <m:sSubPr>
                              <m:ctrlPr>
                                <a:rPr lang="nl-BE"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𝑀</m:t>
                              </m:r>
                              <m:r>
                                <a:rPr lang="en-US" i="1">
                                  <a:latin typeface="Cambria Math" panose="02040503050406030204" pitchFamily="18" charset="0"/>
                                </a:rPr>
                                <m:t>0</m:t>
                              </m:r>
                            </m:sub>
                          </m:sSub>
                        </m:den>
                      </m:f>
                      <m:r>
                        <a:rPr lang="nl-BE" b="0" i="1" smtClean="0">
                          <a:latin typeface="Cambria Math" panose="02040503050406030204" pitchFamily="18" charset="0"/>
                        </a:rPr>
                        <m:t>=196 </m:t>
                      </m:r>
                      <m:r>
                        <a:rPr lang="nl-BE" b="0" i="1" smtClean="0">
                          <a:latin typeface="Cambria Math" panose="02040503050406030204" pitchFamily="18" charset="0"/>
                        </a:rPr>
                        <m:t>𝑘𝑁𝑚</m:t>
                      </m:r>
                    </m:oMath>
                  </m:oMathPara>
                </a14:m>
                <a:endParaRPr lang="nl-BE" dirty="0"/>
              </a:p>
              <a:p>
                <a:pPr lvl="1"/>
                <a:endParaRPr lang="nl-BE" dirty="0"/>
              </a:p>
            </p:txBody>
          </p:sp>
        </mc:Choice>
        <mc:Fallback xmlns="">
          <p:sp>
            <p:nvSpPr>
              <p:cNvPr id="3" name="Tijdelijke aanduiding voor inhoud 2"/>
              <p:cNvSpPr>
                <a:spLocks noGrp="1" noRot="1" noChangeAspect="1" noMove="1" noResize="1" noEditPoints="1" noAdjustHandles="1" noChangeArrowheads="1" noChangeShapeType="1" noTextEdit="1"/>
              </p:cNvSpPr>
              <p:nvPr>
                <p:ph sz="half" idx="2"/>
              </p:nvPr>
            </p:nvSpPr>
            <p:spPr>
              <a:xfrm>
                <a:off x="457200" y="1614600"/>
                <a:ext cx="4040188" cy="1736502"/>
              </a:xfrm>
              <a:blipFill rotWithShape="1">
                <a:blip r:embed="rId2"/>
                <a:stretch>
                  <a:fillRect l="-1961" t="-4912"/>
                </a:stretch>
              </a:blipFill>
            </p:spPr>
            <p:txBody>
              <a:bodyPr/>
              <a:lstStyle/>
              <a:p>
                <a:r>
                  <a:rPr lang="es-ES">
                    <a:noFill/>
                  </a:rPr>
                  <a:t> </a:t>
                </a:r>
              </a:p>
            </p:txBody>
          </p:sp>
        </mc:Fallback>
      </mc:AlternateContent>
      <p:sp>
        <p:nvSpPr>
          <p:cNvPr id="10" name="Tijdelijke aanduiding voor tekst 9"/>
          <p:cNvSpPr>
            <a:spLocks noGrp="1"/>
          </p:cNvSpPr>
          <p:nvPr>
            <p:ph type="body" sz="quarter" idx="3"/>
          </p:nvPr>
        </p:nvSpPr>
        <p:spPr>
          <a:xfrm>
            <a:off x="4645025" y="844206"/>
            <a:ext cx="4041775" cy="639762"/>
          </a:xfrm>
        </p:spPr>
        <p:txBody>
          <a:bodyPr/>
          <a:lstStyle/>
          <a:p>
            <a:r>
              <a:rPr lang="es-ES" dirty="0"/>
              <a:t>EC 3-1-4: Dúplex</a:t>
            </a:r>
          </a:p>
        </p:txBody>
      </p:sp>
      <mc:AlternateContent xmlns:mc="http://schemas.openxmlformats.org/markup-compatibility/2006" xmlns:a14="http://schemas.microsoft.com/office/drawing/2010/main">
        <mc:Choice Requires="a14">
          <p:sp>
            <p:nvSpPr>
              <p:cNvPr id="11" name="Tijdelijke aanduiding voor inhoud 10"/>
              <p:cNvSpPr>
                <a:spLocks noGrp="1"/>
              </p:cNvSpPr>
              <p:nvPr>
                <p:ph sz="quarter" idx="4"/>
              </p:nvPr>
            </p:nvSpPr>
            <p:spPr>
              <a:xfrm>
                <a:off x="4645025" y="1614600"/>
                <a:ext cx="4041775" cy="1736502"/>
              </a:xfrm>
            </p:spPr>
            <p:txBody>
              <a:bodyPr>
                <a:normAutofit lnSpcReduction="10000"/>
              </a:bodyPr>
              <a:lstStyle/>
              <a:p>
                <a:r>
                  <a:rPr lang="es-ES" dirty="0"/>
                  <a:t>Momento último</a:t>
                </a:r>
              </a:p>
              <a:p>
                <a:pPr marL="449263" lvl="1"/>
                <a:r>
                  <a:rPr lang="es-ES" dirty="0"/>
                  <a:t>Para Clase 3</a:t>
                </a:r>
              </a:p>
              <a:p>
                <a:pPr marL="449263" lvl="1"/>
                <a:endParaRPr lang="nl-BE" dirty="0"/>
              </a:p>
              <a:p>
                <a:pPr marL="457200" lvl="1" indent="0">
                  <a:buNone/>
                </a:pPr>
                <a14:m>
                  <m:oMathPara xmlns:m="http://schemas.openxmlformats.org/officeDocument/2006/math">
                    <m:oMathParaPr>
                      <m:jc m:val="centerGroup"/>
                    </m:oMathParaPr>
                    <m:oMath xmlns:m="http://schemas.openxmlformats.org/officeDocument/2006/math">
                      <m:sSub>
                        <m:sSubPr>
                          <m:ctrlPr>
                            <a:rPr lang="nl-BE"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𝑅𝑑</m:t>
                          </m:r>
                        </m:sub>
                      </m:sSub>
                      <m:r>
                        <a:rPr lang="en-US" i="1">
                          <a:latin typeface="Cambria Math" panose="02040503050406030204" pitchFamily="18" charset="0"/>
                        </a:rPr>
                        <m:t>=</m:t>
                      </m:r>
                      <m:f>
                        <m:fPr>
                          <m:ctrlPr>
                            <a:rPr lang="nl-BE" i="1">
                              <a:latin typeface="Cambria Math" panose="02040503050406030204" pitchFamily="18" charset="0"/>
                            </a:rPr>
                          </m:ctrlPr>
                        </m:fPr>
                        <m:num>
                          <m:sSub>
                            <m:sSubPr>
                              <m:ctrlPr>
                                <a:rPr lang="nl-BE" i="1">
                                  <a:latin typeface="Cambria Math" panose="02040503050406030204" pitchFamily="18" charset="0"/>
                                </a:rPr>
                              </m:ctrlPr>
                            </m:sSubPr>
                            <m:e>
                              <m:r>
                                <a:rPr lang="en-US" i="1">
                                  <a:latin typeface="Cambria Math" panose="02040503050406030204" pitchFamily="18" charset="0"/>
                                </a:rPr>
                                <m:t>𝑊</m:t>
                              </m:r>
                            </m:e>
                            <m:sub>
                              <m:r>
                                <a:rPr lang="nl-BE" b="0" i="1" smtClean="0">
                                  <a:latin typeface="Cambria Math" panose="02040503050406030204" pitchFamily="18" charset="0"/>
                                </a:rPr>
                                <m:t>𝑒</m:t>
                              </m:r>
                              <m:r>
                                <a:rPr lang="en-US" i="1">
                                  <a:latin typeface="Cambria Math" panose="02040503050406030204" pitchFamily="18" charset="0"/>
                                </a:rPr>
                                <m:t>𝑙</m:t>
                              </m:r>
                              <m:r>
                                <a:rPr lang="en-US" i="1">
                                  <a:latin typeface="Cambria Math" panose="02040503050406030204" pitchFamily="18" charset="0"/>
                                </a:rPr>
                                <m:t>∙</m:t>
                              </m:r>
                            </m:sub>
                          </m:sSub>
                          <m:sSub>
                            <m:sSubPr>
                              <m:ctrlPr>
                                <a:rPr lang="nl-BE"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𝑦</m:t>
                              </m:r>
                            </m:sub>
                          </m:sSub>
                        </m:num>
                        <m:den>
                          <m:sSub>
                            <m:sSubPr>
                              <m:ctrlPr>
                                <a:rPr lang="nl-BE"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𝑀</m:t>
                              </m:r>
                              <m:r>
                                <a:rPr lang="en-US" i="1">
                                  <a:latin typeface="Cambria Math" panose="02040503050406030204" pitchFamily="18" charset="0"/>
                                </a:rPr>
                                <m:t>0</m:t>
                              </m:r>
                            </m:sub>
                          </m:sSub>
                        </m:den>
                      </m:f>
                      <m:r>
                        <a:rPr lang="nl-BE" b="0" i="1" smtClean="0">
                          <a:latin typeface="Cambria Math" panose="02040503050406030204" pitchFamily="18" charset="0"/>
                        </a:rPr>
                        <m:t>=202 </m:t>
                      </m:r>
                      <m:r>
                        <a:rPr lang="nl-BE" b="0" i="1" smtClean="0">
                          <a:latin typeface="Cambria Math" panose="02040503050406030204" pitchFamily="18" charset="0"/>
                        </a:rPr>
                        <m:t>𝑘𝑁𝑚</m:t>
                      </m:r>
                    </m:oMath>
                  </m:oMathPara>
                </a14:m>
                <a:endParaRPr lang="nl-BE" dirty="0"/>
              </a:p>
              <a:p>
                <a:pPr lvl="1"/>
                <a:endParaRPr lang="nl-BE" dirty="0"/>
              </a:p>
            </p:txBody>
          </p:sp>
        </mc:Choice>
        <mc:Fallback xmlns="">
          <p:sp>
            <p:nvSpPr>
              <p:cNvPr id="11" name="Tijdelijke aanduiding voor inhoud 10"/>
              <p:cNvSpPr>
                <a:spLocks noGrp="1" noRot="1" noChangeAspect="1" noMove="1" noResize="1" noEditPoints="1" noAdjustHandles="1" noChangeArrowheads="1" noChangeShapeType="1" noTextEdit="1"/>
              </p:cNvSpPr>
              <p:nvPr>
                <p:ph sz="quarter" idx="4"/>
              </p:nvPr>
            </p:nvSpPr>
            <p:spPr>
              <a:xfrm>
                <a:off x="4645025" y="1614600"/>
                <a:ext cx="4041775" cy="1736502"/>
              </a:xfrm>
              <a:blipFill rotWithShape="1">
                <a:blip r:embed="rId3"/>
                <a:stretch>
                  <a:fillRect l="-2112" t="-4912"/>
                </a:stretch>
              </a:blipFill>
            </p:spPr>
            <p:txBody>
              <a:bodyPr/>
              <a:lstStyle/>
              <a:p>
                <a:r>
                  <a:rPr lang="es-ES">
                    <a:noFill/>
                  </a:rPr>
                  <a:t> </a:t>
                </a:r>
              </a:p>
            </p:txBody>
          </p:sp>
        </mc:Fallback>
      </mc:AlternateContent>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Rechte verbindingslijn 18"/>
          <p:cNvCxnSpPr/>
          <p:nvPr/>
        </p:nvCxnSpPr>
        <p:spPr>
          <a:xfrm>
            <a:off x="4497388" y="1241191"/>
            <a:ext cx="0" cy="210991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ijdelijke aanduiding voor inhoud 2"/>
              <p:cNvSpPr txBox="1">
                <a:spLocks/>
              </p:cNvSpPr>
              <p:nvPr/>
            </p:nvSpPr>
            <p:spPr>
              <a:xfrm>
                <a:off x="386306" y="3789827"/>
                <a:ext cx="8452892" cy="25789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70C0"/>
                  </a:buClr>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70C0"/>
                  </a:buClr>
                  <a:buSzTx/>
                  <a:buFont typeface="Wingdings" panose="05000000000000000000" pitchFamily="2" charset="2"/>
                  <a:buNone/>
                  <a:tabLst/>
                  <a:defRPr/>
                </a:pPr>
                <a:r>
                  <a:rPr kumimoji="0" lang="es-ES" sz="2400" b="1" i="0" u="none" strike="noStrike" kern="1200" cap="none" spc="0" normalizeH="0" baseline="0" noProof="0" dirty="0">
                    <a:ln>
                      <a:noFill/>
                    </a:ln>
                    <a:solidFill>
                      <a:prstClr val="black"/>
                    </a:solidFill>
                    <a:effectLst/>
                    <a:uLnTx/>
                    <a:uFillTx/>
                    <a:latin typeface="Calibri"/>
                    <a:ea typeface="+mn-ea"/>
                    <a:cs typeface="+mn-cs"/>
                  </a:rPr>
                  <a:t>Revisión de EC 3-1-4:</a:t>
                </a:r>
              </a:p>
              <a:p>
                <a:pPr marL="342900" marR="0" lvl="0" indent="-342900" algn="l" defTabSz="914400" rtl="0" eaLnBrk="1" fontAlgn="auto" latinLnBrk="0" hangingPunct="1">
                  <a:lnSpc>
                    <a:spcPct val="100000"/>
                  </a:lnSpc>
                  <a:spcBef>
                    <a:spcPct val="20000"/>
                  </a:spcBef>
                  <a:spcAft>
                    <a:spcPts val="0"/>
                  </a:spcAft>
                  <a:buClr>
                    <a:srgbClr val="0070C0"/>
                  </a:buClr>
                  <a:buSzTx/>
                  <a:buFont typeface="Wingdings" panose="05000000000000000000" pitchFamily="2" charset="2"/>
                  <a:buChar char="§"/>
                  <a:tabLst/>
                  <a:defRPr/>
                </a:pPr>
                <a:r>
                  <a:rPr kumimoji="0" lang="es-ES" sz="2400" b="0" i="0" u="none" strike="noStrike" kern="1200" cap="none" spc="0" normalizeH="0" baseline="0" noProof="0" dirty="0">
                    <a:ln>
                      <a:noFill/>
                    </a:ln>
                    <a:solidFill>
                      <a:prstClr val="black"/>
                    </a:solidFill>
                    <a:effectLst/>
                    <a:uLnTx/>
                    <a:uFillTx/>
                    <a:latin typeface="Calibri"/>
                    <a:ea typeface="+mn-ea"/>
                    <a:cs typeface="+mn-cs"/>
                  </a:rPr>
                  <a:t>Límites de clasificación: más cercanos a los de acero al carbono</a:t>
                </a:r>
              </a:p>
              <a:p>
                <a:pPr marL="742950" marR="0" lvl="1"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rPr>
                  <a:t>Con los nuevos límites la sección es Clase 2</a:t>
                </a:r>
              </a:p>
              <a:p>
                <a:pPr marL="457200" marR="0" lvl="1" indent="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None/>
                  <a:tabLst/>
                  <a:defRPr/>
                </a:pPr>
                <a:r>
                  <a:rPr kumimoji="0" lang="nl-BE" sz="2000" b="0" i="0" u="none" strike="noStrike" kern="1200" cap="none" spc="0" normalizeH="0" baseline="0" noProof="0" dirty="0">
                    <a:ln>
                      <a:noFill/>
                    </a:ln>
                    <a:solidFill>
                      <a:prstClr val="black"/>
                    </a:solidFill>
                    <a:effectLst/>
                    <a:uLnTx/>
                    <a:uFillTx/>
                    <a:latin typeface="Calibri"/>
                    <a:ea typeface="+mn-ea"/>
                    <a:cs typeface="+mn-cs"/>
                  </a:rPr>
                  <a:t>	</a:t>
                </a:r>
                <a14:m>
                  <m:oMath xmlns:m="http://schemas.openxmlformats.org/officeDocument/2006/math">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𝑅𝑑</m:t>
                        </m:r>
                      </m:sub>
                    </m:s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𝑊</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𝑝𝑙</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b>
                        </m:sSub>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sub>
                        </m:sSub>
                      </m:num>
                      <m:den>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𝛾</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r>
                              <a:rPr kumimoji="0" lang="nl-BE"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den>
                    </m:f>
                    <m: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nl-BE"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26</m:t>
                    </m:r>
                    <m: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𝑘𝑁𝑚</m:t>
                    </m:r>
                  </m:oMath>
                </a14:m>
                <a:endParaRPr kumimoji="0" lang="nl-BE" sz="20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Char char="–"/>
                  <a:tabLst/>
                  <a:defRPr/>
                </a:pPr>
                <a:endParaRPr kumimoji="0" lang="nl-BE" sz="2000" b="0" i="0" u="none" strike="noStrike" kern="1200" cap="none" spc="0" normalizeH="0" baseline="0" noProof="0" dirty="0">
                  <a:ln>
                    <a:noFill/>
                  </a:ln>
                  <a:solidFill>
                    <a:prstClr val="black"/>
                  </a:solidFill>
                  <a:effectLst/>
                  <a:uLnTx/>
                  <a:uFillTx/>
                  <a:latin typeface="Calibri"/>
                  <a:ea typeface="+mn-ea"/>
                  <a:cs typeface="+mn-cs"/>
                </a:endParaRPr>
              </a:p>
              <a:p>
                <a:pPr marL="57150" marR="0" lvl="0" indent="0" algn="l" defTabSz="914400" rtl="0" eaLnBrk="1" fontAlgn="auto" latinLnBrk="0" hangingPunct="1">
                  <a:lnSpc>
                    <a:spcPct val="100000"/>
                  </a:lnSpc>
                  <a:spcBef>
                    <a:spcPct val="20000"/>
                  </a:spcBef>
                  <a:spcAft>
                    <a:spcPts val="0"/>
                  </a:spcAft>
                  <a:buClr>
                    <a:srgbClr val="0070C0"/>
                  </a:buClr>
                  <a:buSzTx/>
                  <a:buFont typeface="Wingdings" panose="05000000000000000000" pitchFamily="2" charset="2"/>
                  <a:buNone/>
                  <a:tabLst/>
                  <a:defRPr/>
                </a:pPr>
                <a:endParaRPr kumimoji="0" lang="nl-BE" sz="24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4" name="Tijdelijke aanduiding voor inhoud 2"/>
              <p:cNvSpPr txBox="1">
                <a:spLocks noRot="1" noChangeAspect="1" noMove="1" noResize="1" noEditPoints="1" noAdjustHandles="1" noChangeArrowheads="1" noChangeShapeType="1" noTextEdit="1"/>
              </p:cNvSpPr>
              <p:nvPr/>
            </p:nvSpPr>
            <p:spPr>
              <a:xfrm>
                <a:off x="386306" y="3789827"/>
                <a:ext cx="8452892" cy="2578918"/>
              </a:xfrm>
              <a:prstGeom prst="rect">
                <a:avLst/>
              </a:prstGeom>
              <a:blipFill rotWithShape="1">
                <a:blip r:embed="rId4"/>
                <a:stretch>
                  <a:fillRect l="-1081" t="-1891"/>
                </a:stretch>
              </a:blipFill>
            </p:spPr>
            <p:txBody>
              <a:bodyPr/>
              <a:lstStyle/>
              <a:p>
                <a:r>
                  <a:rPr lang="es-ES">
                    <a:noFill/>
                  </a:rPr>
                  <a:t> </a:t>
                </a:r>
              </a:p>
            </p:txBody>
          </p:sp>
        </mc:Fallback>
      </mc:AlternateContent>
      <p:sp>
        <p:nvSpPr>
          <p:cNvPr id="12" name="Titel 1"/>
          <p:cNvSpPr txBox="1">
            <a:spLocks/>
          </p:cNvSpPr>
          <p:nvPr/>
        </p:nvSpPr>
        <p:spPr>
          <a:xfrm>
            <a:off x="-152400" y="-68262"/>
            <a:ext cx="9474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0" i="0" u="none" strike="noStrike" kern="1200" cap="none" spc="0" normalizeH="0" baseline="0" noProof="0" dirty="0">
                <a:ln>
                  <a:noFill/>
                </a:ln>
                <a:solidFill>
                  <a:prstClr val="black"/>
                </a:solidFill>
                <a:effectLst/>
                <a:uLnTx/>
                <a:uFillTx/>
                <a:latin typeface="Calibri"/>
                <a:ea typeface="+mj-ea"/>
                <a:cs typeface="+mj-cs"/>
              </a:rPr>
              <a:t>Eurocódigo 3. Ejemplo de Pandeo Lateral</a:t>
            </a:r>
          </a:p>
        </p:txBody>
      </p:sp>
    </p:spTree>
    <p:extLst>
      <p:ext uri="{BB962C8B-B14F-4D97-AF65-F5344CB8AC3E}">
        <p14:creationId xmlns:p14="http://schemas.microsoft.com/office/powerpoint/2010/main" val="17239168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ijdelijke aanduiding voor inhoud 6"/>
          <p:cNvGraphicFramePr>
            <a:graphicFrameLocks noGrp="1"/>
          </p:cNvGraphicFramePr>
          <p:nvPr>
            <p:ph sz="half" idx="2"/>
          </p:nvPr>
        </p:nvGraphicFramePr>
        <p:xfrm>
          <a:off x="2219264" y="2458983"/>
          <a:ext cx="4399249" cy="4053840"/>
        </p:xfrm>
        <a:graphic>
          <a:graphicData uri="http://schemas.openxmlformats.org/drawingml/2006/table">
            <a:tbl>
              <a:tblPr firstRow="1" bandRow="1">
                <a:tableStyleId>{5C22544A-7EE6-4342-B048-85BDC9FD1C3A}</a:tableStyleId>
              </a:tblPr>
              <a:tblGrid>
                <a:gridCol w="1220621">
                  <a:extLst>
                    <a:ext uri="{9D8B030D-6E8A-4147-A177-3AD203B41FA5}">
                      <a16:colId xmlns:a16="http://schemas.microsoft.com/office/drawing/2014/main" val="20000"/>
                    </a:ext>
                  </a:extLst>
                </a:gridCol>
                <a:gridCol w="1458685">
                  <a:extLst>
                    <a:ext uri="{9D8B030D-6E8A-4147-A177-3AD203B41FA5}">
                      <a16:colId xmlns:a16="http://schemas.microsoft.com/office/drawing/2014/main" val="20001"/>
                    </a:ext>
                  </a:extLst>
                </a:gridCol>
                <a:gridCol w="1719943">
                  <a:extLst>
                    <a:ext uri="{9D8B030D-6E8A-4147-A177-3AD203B41FA5}">
                      <a16:colId xmlns:a16="http://schemas.microsoft.com/office/drawing/2014/main" val="20002"/>
                    </a:ext>
                  </a:extLst>
                </a:gridCol>
              </a:tblGrid>
              <a:tr h="324000">
                <a:tc>
                  <a:txBody>
                    <a:bodyPr/>
                    <a:lstStyle/>
                    <a:p>
                      <a:endParaRPr lang="es-ES" sz="1600" noProof="0" dirty="0"/>
                    </a:p>
                  </a:txBody>
                  <a:tcPr>
                    <a:solidFill>
                      <a:schemeClr val="bg1"/>
                    </a:solidFill>
                  </a:tcPr>
                </a:tc>
                <a:tc>
                  <a:txBody>
                    <a:bodyPr/>
                    <a:lstStyle/>
                    <a:p>
                      <a:pPr algn="ctr"/>
                      <a:r>
                        <a:rPr lang="es-ES" sz="1600" noProof="0" dirty="0"/>
                        <a:t>EC 3-1-1: S355</a:t>
                      </a:r>
                    </a:p>
                  </a:txBody>
                  <a:tcPr/>
                </a:tc>
                <a:tc>
                  <a:txBody>
                    <a:bodyPr/>
                    <a:lstStyle/>
                    <a:p>
                      <a:pPr algn="ctr"/>
                      <a:r>
                        <a:rPr lang="es-ES" sz="1600" noProof="0" dirty="0"/>
                        <a:t>EC 3-1-4: dúplex</a:t>
                      </a:r>
                    </a:p>
                  </a:txBody>
                  <a:tcPr/>
                </a:tc>
                <a:extLst>
                  <a:ext uri="{0D108BD9-81ED-4DB2-BD59-A6C34878D82A}">
                    <a16:rowId xmlns:a16="http://schemas.microsoft.com/office/drawing/2014/main" val="10000"/>
                  </a:ext>
                </a:extLst>
              </a:tr>
              <a:tr h="324000">
                <a:tc>
                  <a:txBody>
                    <a:bodyPr/>
                    <a:lstStyle/>
                    <a:p>
                      <a:r>
                        <a:rPr lang="es-ES" sz="1600" b="1" noProof="0" dirty="0">
                          <a:solidFill>
                            <a:schemeClr val="bg1"/>
                          </a:solidFill>
                        </a:rPr>
                        <a:t>C</a:t>
                      </a:r>
                      <a:r>
                        <a:rPr lang="es-ES" sz="1600" b="1" baseline="-25000" noProof="0" dirty="0">
                          <a:solidFill>
                            <a:schemeClr val="bg1"/>
                          </a:solidFill>
                        </a:rPr>
                        <a:t>1</a:t>
                      </a:r>
                      <a:r>
                        <a:rPr lang="es-ES" sz="1600" b="1" baseline="0" noProof="0" dirty="0">
                          <a:solidFill>
                            <a:schemeClr val="bg1"/>
                          </a:solidFill>
                        </a:rPr>
                        <a:t> [-]</a:t>
                      </a:r>
                      <a:endParaRPr lang="es-ES" sz="1600" b="1" noProof="0" dirty="0">
                        <a:solidFill>
                          <a:schemeClr val="bg1"/>
                        </a:solidFill>
                      </a:endParaRPr>
                    </a:p>
                  </a:txBody>
                  <a:tcPr>
                    <a:solidFill>
                      <a:schemeClr val="accent1"/>
                    </a:solidFill>
                  </a:tcPr>
                </a:tc>
                <a:tc>
                  <a:txBody>
                    <a:bodyPr/>
                    <a:lstStyle/>
                    <a:p>
                      <a:pPr algn="ctr"/>
                      <a:r>
                        <a:rPr lang="es-ES" sz="1600" noProof="0" dirty="0"/>
                        <a:t>1,04</a:t>
                      </a:r>
                    </a:p>
                  </a:txBody>
                  <a:tcPr/>
                </a:tc>
                <a:tc>
                  <a:txBody>
                    <a:bodyPr/>
                    <a:lstStyle/>
                    <a:p>
                      <a:pPr algn="ctr"/>
                      <a:r>
                        <a:rPr lang="es-ES" sz="1600" noProof="0" dirty="0"/>
                        <a:t>1,04</a:t>
                      </a:r>
                    </a:p>
                  </a:txBody>
                  <a:tcPr/>
                </a:tc>
                <a:extLst>
                  <a:ext uri="{0D108BD9-81ED-4DB2-BD59-A6C34878D82A}">
                    <a16:rowId xmlns:a16="http://schemas.microsoft.com/office/drawing/2014/main" val="10001"/>
                  </a:ext>
                </a:extLst>
              </a:tr>
              <a:tr h="32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noProof="0" dirty="0">
                          <a:solidFill>
                            <a:schemeClr val="bg1"/>
                          </a:solidFill>
                        </a:rPr>
                        <a:t>C</a:t>
                      </a:r>
                      <a:r>
                        <a:rPr lang="es-ES" sz="1600" b="1" baseline="-25000" noProof="0" dirty="0">
                          <a:solidFill>
                            <a:schemeClr val="bg1"/>
                          </a:solidFill>
                        </a:rPr>
                        <a:t>2 </a:t>
                      </a:r>
                      <a:r>
                        <a:rPr lang="es-ES" sz="1600" b="1" baseline="0" noProof="0" dirty="0">
                          <a:solidFill>
                            <a:schemeClr val="bg1"/>
                          </a:solidFill>
                        </a:rPr>
                        <a:t>[-]</a:t>
                      </a:r>
                      <a:endParaRPr lang="es-ES" sz="1600" b="1" noProof="0" dirty="0">
                        <a:solidFill>
                          <a:schemeClr val="bg1"/>
                        </a:solidFill>
                      </a:endParaRPr>
                    </a:p>
                  </a:txBody>
                  <a:tcPr>
                    <a:solidFill>
                      <a:schemeClr val="accent1"/>
                    </a:solidFill>
                  </a:tcPr>
                </a:tc>
                <a:tc>
                  <a:txBody>
                    <a:bodyPr/>
                    <a:lstStyle/>
                    <a:p>
                      <a:pPr algn="ctr"/>
                      <a:r>
                        <a:rPr lang="es-ES" sz="1600" noProof="0" dirty="0"/>
                        <a:t>0,42</a:t>
                      </a:r>
                    </a:p>
                  </a:txBody>
                  <a:tcPr/>
                </a:tc>
                <a:tc>
                  <a:txBody>
                    <a:bodyPr/>
                    <a:lstStyle/>
                    <a:p>
                      <a:pPr algn="ctr"/>
                      <a:r>
                        <a:rPr lang="es-ES" sz="1600" noProof="0" dirty="0"/>
                        <a:t>0,42</a:t>
                      </a:r>
                    </a:p>
                  </a:txBody>
                  <a:tcPr/>
                </a:tc>
                <a:extLst>
                  <a:ext uri="{0D108BD9-81ED-4DB2-BD59-A6C34878D82A}">
                    <a16:rowId xmlns:a16="http://schemas.microsoft.com/office/drawing/2014/main" val="10002"/>
                  </a:ext>
                </a:extLst>
              </a:tr>
              <a:tr h="32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noProof="0" dirty="0" err="1">
                          <a:solidFill>
                            <a:schemeClr val="bg1"/>
                          </a:solidFill>
                        </a:rPr>
                        <a:t>k</a:t>
                      </a:r>
                      <a:r>
                        <a:rPr lang="es-ES" sz="1600" b="1" baseline="-25000" noProof="0" dirty="0" err="1">
                          <a:solidFill>
                            <a:schemeClr val="bg1"/>
                          </a:solidFill>
                        </a:rPr>
                        <a:t>z</a:t>
                      </a:r>
                      <a:r>
                        <a:rPr lang="es-ES" sz="1600" b="1" baseline="-25000" noProof="0" dirty="0">
                          <a:solidFill>
                            <a:schemeClr val="bg1"/>
                          </a:solidFill>
                        </a:rPr>
                        <a:t> </a:t>
                      </a:r>
                      <a:r>
                        <a:rPr lang="es-ES" sz="1600" b="1" baseline="0" noProof="0" dirty="0">
                          <a:solidFill>
                            <a:schemeClr val="bg1"/>
                          </a:solidFill>
                        </a:rPr>
                        <a:t>[-]</a:t>
                      </a:r>
                      <a:endParaRPr lang="es-ES" sz="1600" b="1" noProof="0" dirty="0">
                        <a:solidFill>
                          <a:schemeClr val="bg1"/>
                        </a:solidFill>
                      </a:endParaRPr>
                    </a:p>
                  </a:txBody>
                  <a:tcPr>
                    <a:solidFill>
                      <a:schemeClr val="accent1"/>
                    </a:solidFill>
                  </a:tcPr>
                </a:tc>
                <a:tc>
                  <a:txBody>
                    <a:bodyPr/>
                    <a:lstStyle/>
                    <a:p>
                      <a:pPr algn="ctr"/>
                      <a:r>
                        <a:rPr lang="es-ES" sz="1600" noProof="0" dirty="0"/>
                        <a:t>1</a:t>
                      </a:r>
                    </a:p>
                  </a:txBody>
                  <a:tcPr/>
                </a:tc>
                <a:tc>
                  <a:txBody>
                    <a:bodyPr/>
                    <a:lstStyle/>
                    <a:p>
                      <a:pPr algn="ctr"/>
                      <a:r>
                        <a:rPr lang="es-ES" sz="1600" noProof="0" dirty="0"/>
                        <a:t>1</a:t>
                      </a:r>
                    </a:p>
                  </a:txBody>
                  <a:tcPr/>
                </a:tc>
                <a:extLst>
                  <a:ext uri="{0D108BD9-81ED-4DB2-BD59-A6C34878D82A}">
                    <a16:rowId xmlns:a16="http://schemas.microsoft.com/office/drawing/2014/main" val="10003"/>
                  </a:ext>
                </a:extLst>
              </a:tr>
              <a:tr h="32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noProof="0" dirty="0" err="1">
                          <a:solidFill>
                            <a:schemeClr val="bg1"/>
                          </a:solidFill>
                        </a:rPr>
                        <a:t>k</a:t>
                      </a:r>
                      <a:r>
                        <a:rPr lang="es-ES" sz="1600" b="1" baseline="-25000" noProof="0" dirty="0" err="1">
                          <a:solidFill>
                            <a:schemeClr val="bg1"/>
                          </a:solidFill>
                        </a:rPr>
                        <a:t>w</a:t>
                      </a:r>
                      <a:r>
                        <a:rPr lang="es-ES" sz="1600" b="1" baseline="-25000" noProof="0" dirty="0">
                          <a:solidFill>
                            <a:schemeClr val="bg1"/>
                          </a:solidFill>
                        </a:rPr>
                        <a:t> </a:t>
                      </a:r>
                      <a:r>
                        <a:rPr lang="es-ES" sz="1600" b="1" baseline="0" noProof="0" dirty="0">
                          <a:solidFill>
                            <a:schemeClr val="bg1"/>
                          </a:solidFill>
                        </a:rPr>
                        <a:t>[-]</a:t>
                      </a:r>
                      <a:endParaRPr lang="es-ES" sz="1600" b="1" noProof="0" dirty="0">
                        <a:solidFill>
                          <a:schemeClr val="bg1"/>
                        </a:solidFill>
                      </a:endParaRPr>
                    </a:p>
                  </a:txBody>
                  <a:tcPr>
                    <a:solidFill>
                      <a:schemeClr val="accent1"/>
                    </a:solidFill>
                  </a:tcPr>
                </a:tc>
                <a:tc>
                  <a:txBody>
                    <a:bodyPr/>
                    <a:lstStyle/>
                    <a:p>
                      <a:pPr algn="ctr"/>
                      <a:r>
                        <a:rPr lang="es-ES" sz="1600" noProof="0" dirty="0"/>
                        <a:t>1</a:t>
                      </a:r>
                    </a:p>
                  </a:txBody>
                  <a:tcPr/>
                </a:tc>
                <a:tc>
                  <a:txBody>
                    <a:bodyPr/>
                    <a:lstStyle/>
                    <a:p>
                      <a:pPr algn="ctr"/>
                      <a:r>
                        <a:rPr lang="es-ES" sz="1600" noProof="0" dirty="0"/>
                        <a:t>1</a:t>
                      </a:r>
                    </a:p>
                  </a:txBody>
                  <a:tcPr/>
                </a:tc>
                <a:extLst>
                  <a:ext uri="{0D108BD9-81ED-4DB2-BD59-A6C34878D82A}">
                    <a16:rowId xmlns:a16="http://schemas.microsoft.com/office/drawing/2014/main" val="10004"/>
                  </a:ext>
                </a:extLst>
              </a:tr>
              <a:tr h="32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noProof="0" dirty="0" err="1">
                          <a:solidFill>
                            <a:schemeClr val="bg1"/>
                          </a:solidFill>
                        </a:rPr>
                        <a:t>z</a:t>
                      </a:r>
                      <a:r>
                        <a:rPr lang="es-ES" sz="1600" b="1" baseline="-25000" noProof="0" dirty="0" err="1">
                          <a:solidFill>
                            <a:schemeClr val="bg1"/>
                          </a:solidFill>
                        </a:rPr>
                        <a:t>g</a:t>
                      </a:r>
                      <a:r>
                        <a:rPr lang="es-ES" sz="1600" b="1" baseline="0" noProof="0" dirty="0">
                          <a:solidFill>
                            <a:schemeClr val="bg1"/>
                          </a:solidFill>
                        </a:rPr>
                        <a:t> [mm]</a:t>
                      </a:r>
                      <a:endParaRPr lang="es-ES" sz="1600" b="1" noProof="0" dirty="0">
                        <a:solidFill>
                          <a:schemeClr val="bg1"/>
                        </a:solidFill>
                      </a:endParaRPr>
                    </a:p>
                  </a:txBody>
                  <a:tcPr>
                    <a:solidFill>
                      <a:schemeClr val="accent1"/>
                    </a:solidFill>
                  </a:tcPr>
                </a:tc>
                <a:tc>
                  <a:txBody>
                    <a:bodyPr/>
                    <a:lstStyle/>
                    <a:p>
                      <a:pPr algn="ctr"/>
                      <a:r>
                        <a:rPr lang="es-ES" sz="1600" noProof="0" dirty="0"/>
                        <a:t>160</a:t>
                      </a:r>
                    </a:p>
                  </a:txBody>
                  <a:tcPr/>
                </a:tc>
                <a:tc>
                  <a:txBody>
                    <a:bodyPr/>
                    <a:lstStyle/>
                    <a:p>
                      <a:pPr algn="ctr"/>
                      <a:r>
                        <a:rPr lang="es-ES" sz="1600" noProof="0" dirty="0"/>
                        <a:t>160</a:t>
                      </a:r>
                    </a:p>
                  </a:txBody>
                  <a:tcPr/>
                </a:tc>
                <a:extLst>
                  <a:ext uri="{0D108BD9-81ED-4DB2-BD59-A6C34878D82A}">
                    <a16:rowId xmlns:a16="http://schemas.microsoft.com/office/drawing/2014/main" val="10005"/>
                  </a:ext>
                </a:extLst>
              </a:tr>
              <a:tr h="32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noProof="0" dirty="0" err="1">
                          <a:solidFill>
                            <a:schemeClr val="bg1"/>
                          </a:solidFill>
                        </a:rPr>
                        <a:t>I</a:t>
                      </a:r>
                      <a:r>
                        <a:rPr lang="es-ES" sz="1600" b="1" baseline="-25000" noProof="0" dirty="0" err="1">
                          <a:solidFill>
                            <a:schemeClr val="bg1"/>
                          </a:solidFill>
                        </a:rPr>
                        <a:t>z</a:t>
                      </a:r>
                      <a:r>
                        <a:rPr lang="es-ES" sz="1600" b="1" baseline="0" noProof="0" dirty="0">
                          <a:solidFill>
                            <a:schemeClr val="bg1"/>
                          </a:solidFill>
                        </a:rPr>
                        <a:t> [mm</a:t>
                      </a:r>
                      <a:r>
                        <a:rPr lang="es-ES" sz="1600" b="1" baseline="30000" noProof="0" dirty="0">
                          <a:solidFill>
                            <a:schemeClr val="bg1"/>
                          </a:solidFill>
                        </a:rPr>
                        <a:t>4</a:t>
                      </a:r>
                      <a:r>
                        <a:rPr lang="es-ES" sz="1600" b="1" baseline="0" noProof="0" dirty="0">
                          <a:solidFill>
                            <a:schemeClr val="bg1"/>
                          </a:solidFill>
                        </a:rPr>
                        <a:t>]</a:t>
                      </a:r>
                      <a:endParaRPr lang="es-ES" sz="1600" b="1" noProof="0" dirty="0">
                        <a:solidFill>
                          <a:schemeClr val="bg1"/>
                        </a:solidFill>
                      </a:endParaRPr>
                    </a:p>
                  </a:txBody>
                  <a:tcPr>
                    <a:solidFill>
                      <a:schemeClr val="accent1"/>
                    </a:solidFill>
                  </a:tcPr>
                </a:tc>
                <a:tc>
                  <a:txBody>
                    <a:bodyPr/>
                    <a:lstStyle/>
                    <a:p>
                      <a:pPr algn="ctr"/>
                      <a:r>
                        <a:rPr lang="es-ES" sz="1600" noProof="0" dirty="0"/>
                        <a:t>5,6.10</a:t>
                      </a:r>
                      <a:r>
                        <a:rPr lang="es-ES" sz="1600" baseline="30000" noProof="0" dirty="0"/>
                        <a:t>6</a:t>
                      </a:r>
                      <a:endParaRPr lang="es-ES" sz="1600" noProof="0" dirty="0"/>
                    </a:p>
                  </a:txBody>
                  <a:tcPr/>
                </a:tc>
                <a:tc>
                  <a:txBody>
                    <a:bodyPr/>
                    <a:lstStyle/>
                    <a:p>
                      <a:pPr algn="ctr"/>
                      <a:r>
                        <a:rPr lang="es-ES" sz="1600" noProof="0" dirty="0"/>
                        <a:t>5,6.10</a:t>
                      </a:r>
                      <a:r>
                        <a:rPr lang="es-ES" sz="1600" baseline="30000" noProof="0" dirty="0"/>
                        <a:t>6</a:t>
                      </a:r>
                      <a:endParaRPr lang="es-ES" sz="1600" noProof="0" dirty="0"/>
                    </a:p>
                  </a:txBody>
                  <a:tcPr/>
                </a:tc>
                <a:extLst>
                  <a:ext uri="{0D108BD9-81ED-4DB2-BD59-A6C34878D82A}">
                    <a16:rowId xmlns:a16="http://schemas.microsoft.com/office/drawing/2014/main" val="10006"/>
                  </a:ext>
                </a:extLst>
              </a:tr>
              <a:tr h="32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noProof="0" dirty="0">
                          <a:solidFill>
                            <a:schemeClr val="bg1"/>
                          </a:solidFill>
                        </a:rPr>
                        <a:t>I</a:t>
                      </a:r>
                      <a:r>
                        <a:rPr lang="es-ES" sz="1600" b="1" baseline="-25000" noProof="0" dirty="0">
                          <a:solidFill>
                            <a:schemeClr val="bg1"/>
                          </a:solidFill>
                        </a:rPr>
                        <a:t>T</a:t>
                      </a:r>
                      <a:r>
                        <a:rPr lang="es-ES" sz="1600" b="1" baseline="0" noProof="0" dirty="0">
                          <a:solidFill>
                            <a:schemeClr val="bg1"/>
                          </a:solidFill>
                        </a:rPr>
                        <a:t> [mm</a:t>
                      </a:r>
                      <a:r>
                        <a:rPr lang="es-ES" sz="1600" b="1" baseline="30000" noProof="0" dirty="0">
                          <a:solidFill>
                            <a:schemeClr val="bg1"/>
                          </a:solidFill>
                        </a:rPr>
                        <a:t>4</a:t>
                      </a:r>
                      <a:r>
                        <a:rPr lang="es-ES" sz="1600" b="1" baseline="0" noProof="0" dirty="0">
                          <a:solidFill>
                            <a:schemeClr val="bg1"/>
                          </a:solidFill>
                        </a:rPr>
                        <a:t>]</a:t>
                      </a:r>
                      <a:endParaRPr lang="es-ES" sz="1600" b="1" noProof="0" dirty="0">
                        <a:solidFill>
                          <a:schemeClr val="bg1"/>
                        </a:solidFill>
                      </a:endParaRPr>
                    </a:p>
                  </a:txBody>
                  <a:tcPr>
                    <a:solidFill>
                      <a:schemeClr val="accent1"/>
                    </a:solidFill>
                  </a:tcPr>
                </a:tc>
                <a:tc>
                  <a:txBody>
                    <a:bodyPr/>
                    <a:lstStyle/>
                    <a:p>
                      <a:pPr algn="ctr"/>
                      <a:r>
                        <a:rPr lang="es-ES" sz="1600" noProof="0" dirty="0"/>
                        <a:t>1,2.10</a:t>
                      </a:r>
                      <a:r>
                        <a:rPr lang="es-ES" sz="1600" baseline="30000" noProof="0" dirty="0"/>
                        <a:t>5</a:t>
                      </a:r>
                      <a:endParaRPr lang="es-ES" sz="1600" noProof="0" dirty="0"/>
                    </a:p>
                  </a:txBody>
                  <a:tcPr/>
                </a:tc>
                <a:tc>
                  <a:txBody>
                    <a:bodyPr/>
                    <a:lstStyle/>
                    <a:p>
                      <a:pPr algn="ctr"/>
                      <a:r>
                        <a:rPr lang="es-ES" sz="1600" noProof="0" dirty="0"/>
                        <a:t>1,2.10</a:t>
                      </a:r>
                      <a:r>
                        <a:rPr lang="es-ES" sz="1600" baseline="30000" noProof="0" dirty="0"/>
                        <a:t>5</a:t>
                      </a:r>
                      <a:endParaRPr lang="es-ES" sz="1600" noProof="0" dirty="0"/>
                    </a:p>
                  </a:txBody>
                  <a:tcPr/>
                </a:tc>
                <a:extLst>
                  <a:ext uri="{0D108BD9-81ED-4DB2-BD59-A6C34878D82A}">
                    <a16:rowId xmlns:a16="http://schemas.microsoft.com/office/drawing/2014/main" val="10007"/>
                  </a:ext>
                </a:extLst>
              </a:tr>
              <a:tr h="32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noProof="0" dirty="0" err="1">
                          <a:solidFill>
                            <a:schemeClr val="bg1"/>
                          </a:solidFill>
                        </a:rPr>
                        <a:t>I</a:t>
                      </a:r>
                      <a:r>
                        <a:rPr lang="es-ES" sz="1600" b="1" baseline="-25000" noProof="0" dirty="0" err="1">
                          <a:solidFill>
                            <a:schemeClr val="bg1"/>
                          </a:solidFill>
                        </a:rPr>
                        <a:t>w</a:t>
                      </a:r>
                      <a:r>
                        <a:rPr lang="es-ES" sz="1600" b="1" baseline="0" noProof="0" dirty="0">
                          <a:solidFill>
                            <a:schemeClr val="bg1"/>
                          </a:solidFill>
                        </a:rPr>
                        <a:t> [mm</a:t>
                      </a:r>
                      <a:r>
                        <a:rPr lang="es-ES" sz="1600" b="1" baseline="30000" noProof="0" dirty="0">
                          <a:solidFill>
                            <a:schemeClr val="bg1"/>
                          </a:solidFill>
                        </a:rPr>
                        <a:t>6</a:t>
                      </a:r>
                      <a:r>
                        <a:rPr lang="es-ES" sz="1600" b="1" baseline="0" noProof="0" dirty="0">
                          <a:solidFill>
                            <a:schemeClr val="bg1"/>
                          </a:solidFill>
                        </a:rPr>
                        <a:t>]</a:t>
                      </a:r>
                      <a:endParaRPr lang="es-ES" sz="1600" b="1" noProof="0" dirty="0">
                        <a:solidFill>
                          <a:schemeClr val="bg1"/>
                        </a:solidFill>
                      </a:endParaRPr>
                    </a:p>
                  </a:txBody>
                  <a:tcPr>
                    <a:solidFill>
                      <a:schemeClr val="accent1"/>
                    </a:solidFill>
                  </a:tcPr>
                </a:tc>
                <a:tc>
                  <a:txBody>
                    <a:bodyPr/>
                    <a:lstStyle/>
                    <a:p>
                      <a:pPr algn="ctr"/>
                      <a:r>
                        <a:rPr lang="es-ES" sz="1600" noProof="0" dirty="0"/>
                        <a:t>1,2.10</a:t>
                      </a:r>
                      <a:r>
                        <a:rPr lang="es-ES" sz="1600" baseline="30000" noProof="0" dirty="0"/>
                        <a:t>11</a:t>
                      </a:r>
                      <a:endParaRPr lang="es-ES" sz="1600" noProof="0" dirty="0"/>
                    </a:p>
                  </a:txBody>
                  <a:tcPr/>
                </a:tc>
                <a:tc>
                  <a:txBody>
                    <a:bodyPr/>
                    <a:lstStyle/>
                    <a:p>
                      <a:pPr algn="ctr"/>
                      <a:r>
                        <a:rPr lang="es-ES" sz="1600" noProof="0" dirty="0"/>
                        <a:t>1,2.10</a:t>
                      </a:r>
                      <a:r>
                        <a:rPr lang="es-ES" sz="1600" baseline="30000" noProof="0" dirty="0"/>
                        <a:t>11</a:t>
                      </a:r>
                      <a:endParaRPr lang="es-ES" sz="1600" noProof="0" dirty="0"/>
                    </a:p>
                  </a:txBody>
                  <a:tcPr/>
                </a:tc>
                <a:extLst>
                  <a:ext uri="{0D108BD9-81ED-4DB2-BD59-A6C34878D82A}">
                    <a16:rowId xmlns:a16="http://schemas.microsoft.com/office/drawing/2014/main" val="10008"/>
                  </a:ext>
                </a:extLst>
              </a:tr>
              <a:tr h="32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noProof="0" dirty="0">
                          <a:solidFill>
                            <a:schemeClr val="bg1"/>
                          </a:solidFill>
                        </a:rPr>
                        <a:t>E </a:t>
                      </a:r>
                      <a:r>
                        <a:rPr lang="es-ES" sz="1600" b="1" baseline="0" noProof="0" dirty="0">
                          <a:solidFill>
                            <a:schemeClr val="bg1"/>
                          </a:solidFill>
                        </a:rPr>
                        <a:t>[</a:t>
                      </a:r>
                      <a:r>
                        <a:rPr lang="es-ES" sz="1600" b="1" baseline="0" noProof="0" dirty="0" err="1">
                          <a:solidFill>
                            <a:schemeClr val="bg1"/>
                          </a:solidFill>
                        </a:rPr>
                        <a:t>MPa</a:t>
                      </a:r>
                      <a:r>
                        <a:rPr lang="es-ES" sz="1600" b="1" baseline="0" noProof="0" dirty="0">
                          <a:solidFill>
                            <a:schemeClr val="bg1"/>
                          </a:solidFill>
                        </a:rPr>
                        <a:t>]</a:t>
                      </a:r>
                      <a:endParaRPr lang="es-ES" sz="1600" b="1" noProof="0" dirty="0">
                        <a:solidFill>
                          <a:schemeClr val="bg1"/>
                        </a:solidFill>
                      </a:endParaRPr>
                    </a:p>
                  </a:txBody>
                  <a:tcPr>
                    <a:solidFill>
                      <a:schemeClr val="accent1"/>
                    </a:solidFill>
                  </a:tcPr>
                </a:tc>
                <a:tc>
                  <a:txBody>
                    <a:bodyPr/>
                    <a:lstStyle/>
                    <a:p>
                      <a:pPr algn="ctr"/>
                      <a:r>
                        <a:rPr lang="es-ES" sz="1600" noProof="0" dirty="0"/>
                        <a:t>210000</a:t>
                      </a:r>
                    </a:p>
                  </a:txBody>
                  <a:tcPr/>
                </a:tc>
                <a:tc>
                  <a:txBody>
                    <a:bodyPr/>
                    <a:lstStyle/>
                    <a:p>
                      <a:pPr algn="ctr"/>
                      <a:r>
                        <a:rPr lang="es-ES" sz="1600" noProof="0" dirty="0"/>
                        <a:t>200000</a:t>
                      </a:r>
                    </a:p>
                  </a:txBody>
                  <a:tcPr/>
                </a:tc>
                <a:extLst>
                  <a:ext uri="{0D108BD9-81ED-4DB2-BD59-A6C34878D82A}">
                    <a16:rowId xmlns:a16="http://schemas.microsoft.com/office/drawing/2014/main" val="10009"/>
                  </a:ext>
                </a:extLst>
              </a:tr>
              <a:tr h="32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noProof="0" dirty="0">
                          <a:solidFill>
                            <a:schemeClr val="bg1"/>
                          </a:solidFill>
                        </a:rPr>
                        <a:t>G </a:t>
                      </a:r>
                      <a:r>
                        <a:rPr lang="es-ES" sz="1600" b="1" baseline="0" noProof="0" dirty="0">
                          <a:solidFill>
                            <a:schemeClr val="bg1"/>
                          </a:solidFill>
                        </a:rPr>
                        <a:t>[</a:t>
                      </a:r>
                      <a:r>
                        <a:rPr lang="es-ES" sz="1600" b="1" baseline="0" noProof="0" dirty="0" err="1">
                          <a:solidFill>
                            <a:schemeClr val="bg1"/>
                          </a:solidFill>
                        </a:rPr>
                        <a:t>MPa</a:t>
                      </a:r>
                      <a:r>
                        <a:rPr lang="es-ES" sz="1600" b="1" baseline="0" noProof="0" dirty="0">
                          <a:solidFill>
                            <a:schemeClr val="bg1"/>
                          </a:solidFill>
                        </a:rPr>
                        <a:t>]</a:t>
                      </a:r>
                      <a:endParaRPr lang="es-ES" sz="1600" b="1" noProof="0" dirty="0">
                        <a:solidFill>
                          <a:schemeClr val="bg1"/>
                        </a:solidFill>
                      </a:endParaRPr>
                    </a:p>
                  </a:txBody>
                  <a:tcPr>
                    <a:solidFill>
                      <a:schemeClr val="accent1"/>
                    </a:solidFill>
                  </a:tcPr>
                </a:tc>
                <a:tc>
                  <a:txBody>
                    <a:bodyPr/>
                    <a:lstStyle/>
                    <a:p>
                      <a:pPr algn="ctr"/>
                      <a:r>
                        <a:rPr lang="es-ES" sz="1600" noProof="0" dirty="0"/>
                        <a:t>81000</a:t>
                      </a:r>
                    </a:p>
                  </a:txBody>
                  <a:tcPr/>
                </a:tc>
                <a:tc>
                  <a:txBody>
                    <a:bodyPr/>
                    <a:lstStyle/>
                    <a:p>
                      <a:pPr algn="ctr"/>
                      <a:r>
                        <a:rPr lang="es-ES" sz="1600" noProof="0" dirty="0"/>
                        <a:t>77000</a:t>
                      </a:r>
                    </a:p>
                  </a:txBody>
                  <a:tcPr/>
                </a:tc>
                <a:extLst>
                  <a:ext uri="{0D108BD9-81ED-4DB2-BD59-A6C34878D82A}">
                    <a16:rowId xmlns:a16="http://schemas.microsoft.com/office/drawing/2014/main" val="10010"/>
                  </a:ext>
                </a:extLst>
              </a:tr>
              <a:tr h="32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b="1" noProof="0" dirty="0" err="1">
                          <a:solidFill>
                            <a:schemeClr val="bg1"/>
                          </a:solidFill>
                        </a:rPr>
                        <a:t>M</a:t>
                      </a:r>
                      <a:r>
                        <a:rPr lang="es-ES" sz="1800" b="1" baseline="-25000" noProof="0" dirty="0" err="1">
                          <a:solidFill>
                            <a:schemeClr val="bg1"/>
                          </a:solidFill>
                        </a:rPr>
                        <a:t>cr</a:t>
                      </a:r>
                      <a:r>
                        <a:rPr lang="es-ES" sz="1800" b="1" baseline="0" noProof="0" dirty="0">
                          <a:solidFill>
                            <a:schemeClr val="bg1"/>
                          </a:solidFill>
                        </a:rPr>
                        <a:t> [kNm]</a:t>
                      </a:r>
                      <a:endParaRPr lang="es-ES" sz="1800" b="1" noProof="0" dirty="0">
                        <a:solidFill>
                          <a:schemeClr val="bg1"/>
                        </a:solidFill>
                      </a:endParaRPr>
                    </a:p>
                  </a:txBody>
                  <a:tcPr>
                    <a:solidFill>
                      <a:schemeClr val="accent1"/>
                    </a:solidFill>
                  </a:tcPr>
                </a:tc>
                <a:tc>
                  <a:txBody>
                    <a:bodyPr/>
                    <a:lstStyle/>
                    <a:p>
                      <a:pPr algn="ctr"/>
                      <a:r>
                        <a:rPr lang="es-ES" sz="1800" b="1" noProof="0" dirty="0"/>
                        <a:t>215</a:t>
                      </a:r>
                    </a:p>
                  </a:txBody>
                  <a:tcPr/>
                </a:tc>
                <a:tc>
                  <a:txBody>
                    <a:bodyPr/>
                    <a:lstStyle/>
                    <a:p>
                      <a:pPr algn="ctr"/>
                      <a:r>
                        <a:rPr lang="es-ES" sz="1800" b="1" noProof="0" dirty="0"/>
                        <a:t>205</a:t>
                      </a:r>
                    </a:p>
                  </a:txBody>
                  <a:tcPr/>
                </a:tc>
                <a:extLst>
                  <a:ext uri="{0D108BD9-81ED-4DB2-BD59-A6C34878D82A}">
                    <a16:rowId xmlns:a16="http://schemas.microsoft.com/office/drawing/2014/main" val="10011"/>
                  </a:ext>
                </a:extLst>
              </a:tr>
            </a:tbl>
          </a:graphicData>
        </a:graphic>
      </p:graphicFrame>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4" name="Tijdelijke aanduiding voor inhoud 2"/>
              <p:cNvSpPr txBox="1">
                <a:spLocks/>
              </p:cNvSpPr>
              <p:nvPr/>
            </p:nvSpPr>
            <p:spPr>
              <a:xfrm>
                <a:off x="691112" y="1393365"/>
                <a:ext cx="7288124" cy="1228546"/>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Clr>
                    <a:srgbClr val="0070C0"/>
                  </a:buClr>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ct val="20000"/>
                  </a:spcBef>
                  <a:spcAft>
                    <a:spcPts val="0"/>
                  </a:spcAft>
                  <a:buClr>
                    <a:srgbClr val="0070C0"/>
                  </a:buClr>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𝑐𝑟</m:t>
                          </m:r>
                        </m:sub>
                      </m:s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nl-BE"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num>
                        <m:den>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nl-BE"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e>
                            <m:sub>
                              <m:r>
                                <a:rPr kumimoji="0" lang="nl-BE"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𝐿</m:t>
                          </m:r>
                          <m:sSup>
                            <m:sSup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
                        <m:dPr>
                          <m:begChr m:val="{"/>
                          <m:endChr m:val="}"/>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ad>
                            <m:radPr>
                              <m:degHide m:val="on"/>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d>
                                <m:dPr>
                                  <m:begChr m:val="["/>
                                  <m:endChr m:val="]"/>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p>
                                    <m:sSup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sub>
                                              </m:sSub>
                                            </m:num>
                                            <m:den>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𝜔</m:t>
                                                  </m:r>
                                                </m:sub>
                                              </m:sSub>
                                            </m:den>
                                          </m:f>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𝜔</m:t>
                                          </m:r>
                                        </m:sub>
                                      </m:sSub>
                                    </m:num>
                                    <m:den>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sub>
                                      </m:sSub>
                                    </m:den>
                                  </m:f>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sub>
                                              </m:s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𝐿</m:t>
                                              </m:r>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𝐺</m:t>
                                      </m:r>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b>
                                      </m:sSub>
                                    </m:num>
                                    <m:den>
                                      <m:sSup>
                                        <m:sSup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nl-BE"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den>
                                  </m:f>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sub>
                                          </m:sSub>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e>
                              </m:d>
                            </m:e>
                          </m:rad>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sSub>
                            <m:sSubPr>
                              <m:ctrlPr>
                                <a:rPr kumimoji="0" lang="nl-BE"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sub>
                          </m:sSub>
                        </m:e>
                      </m:d>
                    </m:oMath>
                  </m:oMathPara>
                </a14:m>
                <a:endParaRPr kumimoji="0" lang="nl-BE" sz="2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4" name="Tijdelijke aanduiding voor inhoud 2"/>
              <p:cNvSpPr txBox="1">
                <a:spLocks noRot="1" noChangeAspect="1" noMove="1" noResize="1" noEditPoints="1" noAdjustHandles="1" noChangeArrowheads="1" noChangeShapeType="1" noTextEdit="1"/>
              </p:cNvSpPr>
              <p:nvPr/>
            </p:nvSpPr>
            <p:spPr>
              <a:xfrm>
                <a:off x="691112" y="1393365"/>
                <a:ext cx="7288124" cy="1228546"/>
              </a:xfrm>
              <a:prstGeom prst="rect">
                <a:avLst/>
              </a:prstGeom>
              <a:blipFill rotWithShape="1">
                <a:blip r:embed="rId2"/>
                <a:stretch>
                  <a:fillRect/>
                </a:stretch>
              </a:blipFill>
            </p:spPr>
            <p:txBody>
              <a:bodyPr/>
              <a:lstStyle/>
              <a:p>
                <a:r>
                  <a:rPr lang="es-ES">
                    <a:noFill/>
                  </a:rPr>
                  <a:t> </a:t>
                </a:r>
              </a:p>
            </p:txBody>
          </p:sp>
        </mc:Fallback>
      </mc:AlternateContent>
      <p:sp>
        <p:nvSpPr>
          <p:cNvPr id="8" name="ZoneTexte 7"/>
          <p:cNvSpPr txBox="1"/>
          <p:nvPr/>
        </p:nvSpPr>
        <p:spPr>
          <a:xfrm>
            <a:off x="476250" y="928844"/>
            <a:ext cx="7132864" cy="44627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300" b="1" i="0" u="none" strike="noStrike" kern="1200" cap="none" spc="0" normalizeH="0" baseline="0" noProof="0" dirty="0">
                <a:ln>
                  <a:noFill/>
                </a:ln>
                <a:solidFill>
                  <a:prstClr val="black"/>
                </a:solidFill>
                <a:effectLst/>
                <a:uLnTx/>
                <a:uFillTx/>
                <a:latin typeface="Calibri"/>
                <a:ea typeface="+mn-ea"/>
                <a:cs typeface="+mn-cs"/>
              </a:rPr>
              <a:t>Momento flector crítico elástico de pandeo lateral:</a:t>
            </a:r>
          </a:p>
        </p:txBody>
      </p:sp>
      <p:sp>
        <p:nvSpPr>
          <p:cNvPr id="9" name="Titel 1"/>
          <p:cNvSpPr txBox="1">
            <a:spLocks/>
          </p:cNvSpPr>
          <p:nvPr/>
        </p:nvSpPr>
        <p:spPr>
          <a:xfrm>
            <a:off x="-152400" y="-68262"/>
            <a:ext cx="9474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0" i="0" u="none" strike="noStrike" kern="1200" cap="none" spc="0" normalizeH="0" baseline="0" noProof="0" dirty="0">
                <a:ln>
                  <a:noFill/>
                </a:ln>
                <a:solidFill>
                  <a:prstClr val="black"/>
                </a:solidFill>
                <a:effectLst/>
                <a:uLnTx/>
                <a:uFillTx/>
                <a:latin typeface="Calibri"/>
                <a:ea typeface="+mj-ea"/>
                <a:cs typeface="+mj-cs"/>
              </a:rPr>
              <a:t>Eurocódigo 3. Ejemplo de Pandeo Lateral</a:t>
            </a:r>
          </a:p>
        </p:txBody>
      </p:sp>
    </p:spTree>
    <p:extLst>
      <p:ext uri="{BB962C8B-B14F-4D97-AF65-F5344CB8AC3E}">
        <p14:creationId xmlns:p14="http://schemas.microsoft.com/office/powerpoint/2010/main" val="1885858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r-FR" dirty="0"/>
              <a:t>La </a:t>
            </a:r>
            <a:r>
              <a:rPr lang="fr-FR" dirty="0" err="1"/>
              <a:t>selección</a:t>
            </a:r>
            <a:r>
              <a:rPr lang="fr-FR" dirty="0"/>
              <a:t> </a:t>
            </a:r>
            <a:r>
              <a:rPr lang="fr-FR" dirty="0" err="1"/>
              <a:t>adecuada</a:t>
            </a:r>
            <a:r>
              <a:rPr lang="fr-FR" dirty="0"/>
              <a:t> de </a:t>
            </a:r>
            <a:r>
              <a:rPr lang="fr-FR" dirty="0" err="1"/>
              <a:t>materiales</a:t>
            </a:r>
            <a:r>
              <a:rPr lang="fr-FR" dirty="0"/>
              <a:t> es </a:t>
            </a:r>
            <a:r>
              <a:rPr lang="fr-FR" dirty="0" err="1"/>
              <a:t>una</a:t>
            </a:r>
            <a:r>
              <a:rPr lang="fr-FR" dirty="0"/>
              <a:t> </a:t>
            </a:r>
            <a:r>
              <a:rPr lang="fr-FR" dirty="0" err="1"/>
              <a:t>buena</a:t>
            </a:r>
            <a:r>
              <a:rPr lang="fr-FR" dirty="0"/>
              <a:t> </a:t>
            </a:r>
            <a:r>
              <a:rPr lang="fr-FR" dirty="0" err="1"/>
              <a:t>inversión</a:t>
            </a:r>
            <a:r>
              <a:rPr lang="fr-FR" dirty="0"/>
              <a:t> a largo </a:t>
            </a:r>
            <a:r>
              <a:rPr lang="fr-FR" dirty="0" err="1"/>
              <a:t>plazo</a:t>
            </a:r>
            <a:endParaRPr lang="fr-FR" dirty="0"/>
          </a:p>
        </p:txBody>
      </p:sp>
    </p:spTree>
    <p:extLst>
      <p:ext uri="{BB962C8B-B14F-4D97-AF65-F5344CB8AC3E}">
        <p14:creationId xmlns:p14="http://schemas.microsoft.com/office/powerpoint/2010/main" val="40908826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el 2"/>
          <p:cNvGraphicFramePr>
            <a:graphicFrameLocks noGrp="1"/>
          </p:cNvGraphicFramePr>
          <p:nvPr/>
        </p:nvGraphicFramePr>
        <p:xfrm>
          <a:off x="916369" y="1498997"/>
          <a:ext cx="7291469" cy="4101275"/>
        </p:xfrm>
        <a:graphic>
          <a:graphicData uri="http://schemas.openxmlformats.org/drawingml/2006/table">
            <a:tbl>
              <a:tblPr firstRow="1" bandRow="1">
                <a:tableStyleId>{5C22544A-7EE6-4342-B048-85BDC9FD1C3A}</a:tableStyleId>
              </a:tblPr>
              <a:tblGrid>
                <a:gridCol w="1944216">
                  <a:extLst>
                    <a:ext uri="{9D8B030D-6E8A-4147-A177-3AD203B41FA5}">
                      <a16:colId xmlns:a16="http://schemas.microsoft.com/office/drawing/2014/main" val="20000"/>
                    </a:ext>
                  </a:extLst>
                </a:gridCol>
                <a:gridCol w="1624338">
                  <a:extLst>
                    <a:ext uri="{9D8B030D-6E8A-4147-A177-3AD203B41FA5}">
                      <a16:colId xmlns:a16="http://schemas.microsoft.com/office/drawing/2014/main" val="20001"/>
                    </a:ext>
                  </a:extLst>
                </a:gridCol>
                <a:gridCol w="1763486">
                  <a:extLst>
                    <a:ext uri="{9D8B030D-6E8A-4147-A177-3AD203B41FA5}">
                      <a16:colId xmlns:a16="http://schemas.microsoft.com/office/drawing/2014/main" val="20002"/>
                    </a:ext>
                  </a:extLst>
                </a:gridCol>
                <a:gridCol w="1959429">
                  <a:extLst>
                    <a:ext uri="{9D8B030D-6E8A-4147-A177-3AD203B41FA5}">
                      <a16:colId xmlns:a16="http://schemas.microsoft.com/office/drawing/2014/main" val="20003"/>
                    </a:ext>
                  </a:extLst>
                </a:gridCol>
              </a:tblGrid>
              <a:tr h="370840">
                <a:tc>
                  <a:txBody>
                    <a:bodyPr/>
                    <a:lstStyle/>
                    <a:p>
                      <a:endParaRPr lang="es-ES" noProof="0" dirty="0">
                        <a:solidFill>
                          <a:schemeClr val="bg1"/>
                        </a:solidFill>
                      </a:endParaRPr>
                    </a:p>
                  </a:txBody>
                  <a:tcPr>
                    <a:solidFill>
                      <a:schemeClr val="bg1"/>
                    </a:solidFill>
                  </a:tcPr>
                </a:tc>
                <a:tc>
                  <a:txBody>
                    <a:bodyPr/>
                    <a:lstStyle/>
                    <a:p>
                      <a:r>
                        <a:rPr lang="es-ES" noProof="0" dirty="0"/>
                        <a:t>EC 3-1-1: S355</a:t>
                      </a:r>
                    </a:p>
                  </a:txBody>
                  <a:tcPr/>
                </a:tc>
                <a:tc>
                  <a:txBody>
                    <a:bodyPr/>
                    <a:lstStyle/>
                    <a:p>
                      <a:r>
                        <a:rPr lang="es-ES" noProof="0" dirty="0"/>
                        <a:t>EC 3-1-4: Dúplex</a:t>
                      </a:r>
                    </a:p>
                  </a:txBody>
                  <a:tcPr/>
                </a:tc>
                <a:tc>
                  <a:txBody>
                    <a:bodyPr/>
                    <a:lstStyle/>
                    <a:p>
                      <a:r>
                        <a:rPr lang="es-ES" noProof="0" dirty="0"/>
                        <a:t>EC 3-1-4:</a:t>
                      </a:r>
                      <a:r>
                        <a:rPr lang="es-ES" baseline="0" noProof="0" dirty="0"/>
                        <a:t> Revisado</a:t>
                      </a:r>
                      <a:endParaRPr lang="es-ES" noProof="0" dirty="0"/>
                    </a:p>
                  </a:txBody>
                  <a:tcPr/>
                </a:tc>
                <a:extLst>
                  <a:ext uri="{0D108BD9-81ED-4DB2-BD59-A6C34878D82A}">
                    <a16:rowId xmlns:a16="http://schemas.microsoft.com/office/drawing/2014/main" val="10000"/>
                  </a:ext>
                </a:extLst>
              </a:tr>
              <a:tr h="370840">
                <a:tc>
                  <a:txBody>
                    <a:bodyPr/>
                    <a:lstStyle/>
                    <a:p>
                      <a:r>
                        <a:rPr lang="es-ES" b="1" noProof="0" dirty="0" err="1">
                          <a:solidFill>
                            <a:schemeClr val="bg1"/>
                          </a:solidFill>
                        </a:rPr>
                        <a:t>W</a:t>
                      </a:r>
                      <a:r>
                        <a:rPr lang="es-ES" b="1" baseline="-25000" noProof="0" dirty="0" err="1">
                          <a:solidFill>
                            <a:schemeClr val="bg1"/>
                          </a:solidFill>
                        </a:rPr>
                        <a:t>y</a:t>
                      </a:r>
                      <a:r>
                        <a:rPr lang="es-ES" b="1" baseline="0" noProof="0" dirty="0">
                          <a:solidFill>
                            <a:schemeClr val="bg1"/>
                          </a:solidFill>
                        </a:rPr>
                        <a:t> [mm³]</a:t>
                      </a:r>
                      <a:endParaRPr lang="es-ES" b="1" noProof="0" dirty="0">
                        <a:solidFill>
                          <a:schemeClr val="bg1"/>
                        </a:solidFill>
                      </a:endParaRPr>
                    </a:p>
                  </a:txBody>
                  <a:tcPr>
                    <a:solidFill>
                      <a:schemeClr val="accent1"/>
                    </a:solidFill>
                  </a:tcPr>
                </a:tc>
                <a:tc>
                  <a:txBody>
                    <a:bodyPr/>
                    <a:lstStyle/>
                    <a:p>
                      <a:pPr algn="ctr"/>
                      <a:r>
                        <a:rPr lang="es-ES" b="1" noProof="0" dirty="0"/>
                        <a:t>5,5.10</a:t>
                      </a:r>
                      <a:r>
                        <a:rPr lang="es-ES" b="1" baseline="30000" noProof="0" dirty="0"/>
                        <a:t>5</a:t>
                      </a:r>
                      <a:endParaRPr lang="es-ES" b="1" noProof="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b="1" noProof="0" dirty="0"/>
                        <a:t>4,9.10</a:t>
                      </a:r>
                      <a:r>
                        <a:rPr lang="es-ES" b="1" baseline="30000" noProof="0" dirty="0"/>
                        <a:t>5</a:t>
                      </a:r>
                      <a:endParaRPr lang="es-ES" b="1" noProof="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b="1" noProof="0" dirty="0"/>
                        <a:t>5,5.10</a:t>
                      </a:r>
                      <a:r>
                        <a:rPr lang="es-ES" b="1" baseline="30000" noProof="0" dirty="0"/>
                        <a:t>5</a:t>
                      </a:r>
                      <a:endParaRPr lang="es-ES" b="1" noProof="0" dirty="0"/>
                    </a:p>
                  </a:txBody>
                  <a:tcPr/>
                </a:tc>
                <a:extLst>
                  <a:ext uri="{0D108BD9-81ED-4DB2-BD59-A6C34878D82A}">
                    <a16:rowId xmlns:a16="http://schemas.microsoft.com/office/drawing/2014/main" val="10001"/>
                  </a:ext>
                </a:extLst>
              </a:tr>
              <a:tr h="370840">
                <a:tc>
                  <a:txBody>
                    <a:bodyPr/>
                    <a:lstStyle/>
                    <a:p>
                      <a:r>
                        <a:rPr lang="es-ES" b="1" noProof="0" dirty="0" err="1">
                          <a:solidFill>
                            <a:schemeClr val="bg1"/>
                          </a:solidFill>
                        </a:rPr>
                        <a:t>f</a:t>
                      </a:r>
                      <a:r>
                        <a:rPr lang="es-ES" b="1" baseline="-25000" noProof="0" dirty="0" err="1">
                          <a:solidFill>
                            <a:schemeClr val="bg1"/>
                          </a:solidFill>
                        </a:rPr>
                        <a:t>y</a:t>
                      </a:r>
                      <a:r>
                        <a:rPr lang="es-ES" b="1" baseline="0" noProof="0" dirty="0">
                          <a:solidFill>
                            <a:schemeClr val="bg1"/>
                          </a:solidFill>
                        </a:rPr>
                        <a:t> [N/mm²]</a:t>
                      </a:r>
                      <a:endParaRPr lang="es-ES" b="1" noProof="0" dirty="0">
                        <a:solidFill>
                          <a:schemeClr val="bg1"/>
                        </a:solidFill>
                      </a:endParaRPr>
                    </a:p>
                  </a:txBody>
                  <a:tcPr>
                    <a:solidFill>
                      <a:schemeClr val="accent1"/>
                    </a:solidFill>
                  </a:tcPr>
                </a:tc>
                <a:tc>
                  <a:txBody>
                    <a:bodyPr/>
                    <a:lstStyle/>
                    <a:p>
                      <a:pPr algn="ctr"/>
                      <a:r>
                        <a:rPr lang="es-ES" noProof="0" dirty="0"/>
                        <a:t>355</a:t>
                      </a:r>
                    </a:p>
                  </a:txBody>
                  <a:tcPr/>
                </a:tc>
                <a:tc>
                  <a:txBody>
                    <a:bodyPr/>
                    <a:lstStyle/>
                    <a:p>
                      <a:pPr algn="ctr"/>
                      <a:r>
                        <a:rPr lang="es-ES" noProof="0" dirty="0"/>
                        <a:t>450</a:t>
                      </a:r>
                    </a:p>
                  </a:txBody>
                  <a:tcPr/>
                </a:tc>
                <a:tc>
                  <a:txBody>
                    <a:bodyPr/>
                    <a:lstStyle/>
                    <a:p>
                      <a:pPr algn="ctr"/>
                      <a:r>
                        <a:rPr lang="es-ES" noProof="0" dirty="0"/>
                        <a:t>450</a:t>
                      </a:r>
                    </a:p>
                  </a:txBody>
                  <a:tcPr/>
                </a:tc>
                <a:extLst>
                  <a:ext uri="{0D108BD9-81ED-4DB2-BD59-A6C34878D82A}">
                    <a16:rowId xmlns:a16="http://schemas.microsoft.com/office/drawing/2014/main" val="10002"/>
                  </a:ext>
                </a:extLst>
              </a:tr>
              <a:tr h="370840">
                <a:tc>
                  <a:txBody>
                    <a:bodyPr/>
                    <a:lstStyle/>
                    <a:p>
                      <a:r>
                        <a:rPr lang="es-ES" b="1" noProof="0" dirty="0" err="1">
                          <a:solidFill>
                            <a:schemeClr val="bg1"/>
                          </a:solidFill>
                        </a:rPr>
                        <a:t>M</a:t>
                      </a:r>
                      <a:r>
                        <a:rPr lang="es-ES" b="1" baseline="-25000" noProof="0" dirty="0" err="1">
                          <a:solidFill>
                            <a:schemeClr val="bg1"/>
                          </a:solidFill>
                        </a:rPr>
                        <a:t>cr</a:t>
                      </a:r>
                      <a:r>
                        <a:rPr lang="es-ES" b="1" baseline="0" noProof="0" dirty="0">
                          <a:solidFill>
                            <a:schemeClr val="bg1"/>
                          </a:solidFill>
                        </a:rPr>
                        <a:t> [kNm]</a:t>
                      </a:r>
                      <a:endParaRPr lang="es-ES" b="1" noProof="0" dirty="0">
                        <a:solidFill>
                          <a:schemeClr val="bg1"/>
                        </a:solidFill>
                      </a:endParaRPr>
                    </a:p>
                  </a:txBody>
                  <a:tcPr>
                    <a:solidFill>
                      <a:schemeClr val="accent1"/>
                    </a:solidFill>
                  </a:tcPr>
                </a:tc>
                <a:tc>
                  <a:txBody>
                    <a:bodyPr/>
                    <a:lstStyle/>
                    <a:p>
                      <a:pPr algn="ctr"/>
                      <a:r>
                        <a:rPr lang="es-ES" noProof="0" dirty="0"/>
                        <a:t>215</a:t>
                      </a:r>
                    </a:p>
                  </a:txBody>
                  <a:tcPr/>
                </a:tc>
                <a:tc>
                  <a:txBody>
                    <a:bodyPr/>
                    <a:lstStyle/>
                    <a:p>
                      <a:pPr algn="ctr"/>
                      <a:r>
                        <a:rPr lang="es-ES" noProof="0" dirty="0"/>
                        <a:t>205</a:t>
                      </a:r>
                    </a:p>
                  </a:txBody>
                  <a:tcPr/>
                </a:tc>
                <a:tc>
                  <a:txBody>
                    <a:bodyPr/>
                    <a:lstStyle/>
                    <a:p>
                      <a:pPr algn="ctr"/>
                      <a:r>
                        <a:rPr lang="es-ES" noProof="0" dirty="0"/>
                        <a:t>205</a:t>
                      </a:r>
                    </a:p>
                  </a:txBody>
                  <a:tcPr/>
                </a:tc>
                <a:extLst>
                  <a:ext uri="{0D108BD9-81ED-4DB2-BD59-A6C34878D82A}">
                    <a16:rowId xmlns:a16="http://schemas.microsoft.com/office/drawing/2014/main" val="10003"/>
                  </a:ext>
                </a:extLst>
              </a:tr>
              <a:tr h="372682">
                <a:tc>
                  <a:txBody>
                    <a:bodyPr/>
                    <a:lstStyle/>
                    <a:p>
                      <a:endParaRPr lang="es-ES" noProof="0" dirty="0"/>
                    </a:p>
                  </a:txBody>
                  <a:tcPr>
                    <a:blipFill rotWithShape="0">
                      <a:blip r:embed="rId2"/>
                      <a:stretch>
                        <a:fillRect l="-313" t="-408197" r="-301567" b="-627869"/>
                      </a:stretch>
                    </a:blipFill>
                  </a:tcPr>
                </a:tc>
                <a:tc>
                  <a:txBody>
                    <a:bodyPr/>
                    <a:lstStyle/>
                    <a:p>
                      <a:pPr algn="ctr"/>
                      <a:r>
                        <a:rPr lang="es-ES" noProof="0" dirty="0"/>
                        <a:t>0,96</a:t>
                      </a:r>
                    </a:p>
                  </a:txBody>
                  <a:tcPr/>
                </a:tc>
                <a:tc>
                  <a:txBody>
                    <a:bodyPr/>
                    <a:lstStyle/>
                    <a:p>
                      <a:pPr algn="ctr"/>
                      <a:r>
                        <a:rPr lang="es-ES" noProof="0" dirty="0"/>
                        <a:t>1,04</a:t>
                      </a:r>
                    </a:p>
                  </a:txBody>
                  <a:tcPr/>
                </a:tc>
                <a:tc>
                  <a:txBody>
                    <a:bodyPr/>
                    <a:lstStyle/>
                    <a:p>
                      <a:pPr algn="ctr"/>
                      <a:r>
                        <a:rPr lang="es-ES" noProof="0" dirty="0"/>
                        <a:t>1,10</a:t>
                      </a:r>
                    </a:p>
                  </a:txBody>
                  <a:tcPr/>
                </a:tc>
                <a:extLst>
                  <a:ext uri="{0D108BD9-81ED-4DB2-BD59-A6C34878D82A}">
                    <a16:rowId xmlns:a16="http://schemas.microsoft.com/office/drawing/2014/main" val="10004"/>
                  </a:ext>
                </a:extLst>
              </a:tr>
              <a:tr h="370840">
                <a:tc>
                  <a:txBody>
                    <a:bodyPr/>
                    <a:lstStyle/>
                    <a:p>
                      <a:endParaRPr lang="es-ES" noProof="0" dirty="0"/>
                    </a:p>
                  </a:txBody>
                  <a:tcPr>
                    <a:blipFill rotWithShape="0">
                      <a:blip r:embed="rId2"/>
                      <a:stretch>
                        <a:fillRect l="-313" t="-508197" r="-301567" b="-527869"/>
                      </a:stretch>
                    </a:blipFill>
                  </a:tcPr>
                </a:tc>
                <a:tc>
                  <a:txBody>
                    <a:bodyPr/>
                    <a:lstStyle/>
                    <a:p>
                      <a:pPr algn="ctr"/>
                      <a:r>
                        <a:rPr lang="es-ES" noProof="0" dirty="0"/>
                        <a:t>0,49</a:t>
                      </a:r>
                    </a:p>
                  </a:txBody>
                  <a:tcPr/>
                </a:tc>
                <a:tc>
                  <a:txBody>
                    <a:bodyPr/>
                    <a:lstStyle/>
                    <a:p>
                      <a:pPr algn="ctr"/>
                      <a:r>
                        <a:rPr lang="es-ES" noProof="0" dirty="0"/>
                        <a:t>0,76</a:t>
                      </a:r>
                    </a:p>
                  </a:txBody>
                  <a:tcPr/>
                </a:tc>
                <a:tc>
                  <a:txBody>
                    <a:bodyPr/>
                    <a:lstStyle/>
                    <a:p>
                      <a:pPr algn="ctr"/>
                      <a:r>
                        <a:rPr lang="es-ES" noProof="0" dirty="0"/>
                        <a:t>0,76</a:t>
                      </a:r>
                    </a:p>
                  </a:txBody>
                  <a:tcPr/>
                </a:tc>
                <a:extLst>
                  <a:ext uri="{0D108BD9-81ED-4DB2-BD59-A6C34878D82A}">
                    <a16:rowId xmlns:a16="http://schemas.microsoft.com/office/drawing/2014/main" val="10005"/>
                  </a:ext>
                </a:extLst>
              </a:tr>
              <a:tr h="391033">
                <a:tc>
                  <a:txBody>
                    <a:bodyPr/>
                    <a:lstStyle/>
                    <a:p>
                      <a:endParaRPr lang="es-ES" noProof="0" dirty="0"/>
                    </a:p>
                  </a:txBody>
                  <a:tcPr>
                    <a:blipFill rotWithShape="0">
                      <a:blip r:embed="rId2"/>
                      <a:stretch>
                        <a:fillRect l="-313" t="-579688" r="-301567" b="-403125"/>
                      </a:stretch>
                    </a:blipFill>
                  </a:tcPr>
                </a:tc>
                <a:tc>
                  <a:txBody>
                    <a:bodyPr/>
                    <a:lstStyle/>
                    <a:p>
                      <a:pPr algn="ctr"/>
                      <a:r>
                        <a:rPr lang="es-ES" noProof="0" dirty="0"/>
                        <a:t>0,2</a:t>
                      </a:r>
                    </a:p>
                  </a:txBody>
                  <a:tcPr/>
                </a:tc>
                <a:tc>
                  <a:txBody>
                    <a:bodyPr/>
                    <a:lstStyle/>
                    <a:p>
                      <a:pPr algn="ctr"/>
                      <a:r>
                        <a:rPr lang="es-ES" noProof="0" dirty="0"/>
                        <a:t>0,4</a:t>
                      </a:r>
                    </a:p>
                  </a:txBody>
                  <a:tcPr/>
                </a:tc>
                <a:tc>
                  <a:txBody>
                    <a:bodyPr/>
                    <a:lstStyle/>
                    <a:p>
                      <a:pPr algn="ctr"/>
                      <a:r>
                        <a:rPr lang="es-ES" noProof="0" dirty="0"/>
                        <a:t>0,4</a:t>
                      </a:r>
                    </a:p>
                  </a:txBody>
                  <a:tcPr/>
                </a:tc>
                <a:extLst>
                  <a:ext uri="{0D108BD9-81ED-4DB2-BD59-A6C34878D82A}">
                    <a16:rowId xmlns:a16="http://schemas.microsoft.com/office/drawing/2014/main" val="10006"/>
                  </a:ext>
                </a:extLst>
              </a:tr>
              <a:tr h="370840">
                <a:tc>
                  <a:txBody>
                    <a:bodyPr/>
                    <a:lstStyle/>
                    <a:p>
                      <a:endParaRPr lang="es-ES" noProof="0" dirty="0"/>
                    </a:p>
                  </a:txBody>
                  <a:tcPr>
                    <a:blipFill rotWithShape="0">
                      <a:blip r:embed="rId2"/>
                      <a:stretch>
                        <a:fillRect l="-313" t="-713115" r="-301567" b="-322951"/>
                      </a:stretch>
                    </a:blipFill>
                  </a:tcPr>
                </a:tc>
                <a:tc>
                  <a:txBody>
                    <a:bodyPr/>
                    <a:lstStyle/>
                    <a:p>
                      <a:pPr algn="ctr"/>
                      <a:r>
                        <a:rPr lang="es-ES" noProof="0" dirty="0"/>
                        <a:t>1,14</a:t>
                      </a:r>
                    </a:p>
                  </a:txBody>
                  <a:tcPr/>
                </a:tc>
                <a:tc>
                  <a:txBody>
                    <a:bodyPr/>
                    <a:lstStyle/>
                    <a:p>
                      <a:pPr algn="ctr"/>
                      <a:r>
                        <a:rPr lang="es-ES" noProof="0" dirty="0"/>
                        <a:t>1,29</a:t>
                      </a:r>
                    </a:p>
                  </a:txBody>
                  <a:tcPr/>
                </a:tc>
                <a:tc>
                  <a:txBody>
                    <a:bodyPr/>
                    <a:lstStyle/>
                    <a:p>
                      <a:pPr algn="ctr"/>
                      <a:r>
                        <a:rPr lang="es-ES" noProof="0" dirty="0"/>
                        <a:t>1,37</a:t>
                      </a:r>
                    </a:p>
                  </a:txBody>
                  <a:tcPr/>
                </a:tc>
                <a:extLst>
                  <a:ext uri="{0D108BD9-81ED-4DB2-BD59-A6C34878D82A}">
                    <a16:rowId xmlns:a16="http://schemas.microsoft.com/office/drawing/2014/main" val="10007"/>
                  </a:ext>
                </a:extLst>
              </a:tr>
              <a:tr h="370840">
                <a:tc>
                  <a:txBody>
                    <a:bodyPr/>
                    <a:lstStyle/>
                    <a:p>
                      <a:endParaRPr lang="es-ES" noProof="0" dirty="0"/>
                    </a:p>
                  </a:txBody>
                  <a:tcPr>
                    <a:blipFill rotWithShape="0">
                      <a:blip r:embed="rId2"/>
                      <a:stretch>
                        <a:fillRect l="-313" t="-813115" r="-301567" b="-222951"/>
                      </a:stretch>
                    </a:blipFill>
                  </a:tcPr>
                </a:tc>
                <a:tc>
                  <a:txBody>
                    <a:bodyPr/>
                    <a:lstStyle/>
                    <a:p>
                      <a:pPr algn="ctr"/>
                      <a:r>
                        <a:rPr lang="es-ES" noProof="0" dirty="0"/>
                        <a:t>0,57</a:t>
                      </a:r>
                    </a:p>
                  </a:txBody>
                  <a:tcPr/>
                </a:tc>
                <a:tc>
                  <a:txBody>
                    <a:bodyPr/>
                    <a:lstStyle/>
                    <a:p>
                      <a:pPr algn="ctr"/>
                      <a:r>
                        <a:rPr lang="es-ES" noProof="0" dirty="0"/>
                        <a:t>0,49</a:t>
                      </a:r>
                    </a:p>
                  </a:txBody>
                  <a:tcPr/>
                </a:tc>
                <a:tc>
                  <a:txBody>
                    <a:bodyPr/>
                    <a:lstStyle/>
                    <a:p>
                      <a:pPr algn="ctr"/>
                      <a:r>
                        <a:rPr lang="es-ES" noProof="0" dirty="0"/>
                        <a:t>0,46</a:t>
                      </a:r>
                    </a:p>
                  </a:txBody>
                  <a:tcPr/>
                </a:tc>
                <a:extLst>
                  <a:ext uri="{0D108BD9-81ED-4DB2-BD59-A6C34878D82A}">
                    <a16:rowId xmlns:a16="http://schemas.microsoft.com/office/drawing/2014/main" val="10008"/>
                  </a:ext>
                </a:extLst>
              </a:tr>
              <a:tr h="370840">
                <a:tc>
                  <a:txBody>
                    <a:bodyPr/>
                    <a:lstStyle/>
                    <a:p>
                      <a:endParaRPr lang="es-ES" noProof="0" dirty="0"/>
                    </a:p>
                  </a:txBody>
                  <a:tcPr>
                    <a:blipFill rotWithShape="0">
                      <a:blip r:embed="rId2"/>
                      <a:stretch>
                        <a:fillRect l="-313" t="-913115" r="-301567" b="-122951"/>
                      </a:stretch>
                    </a:blipFill>
                  </a:tcPr>
                </a:tc>
                <a:tc>
                  <a:txBody>
                    <a:bodyPr/>
                    <a:lstStyle/>
                    <a:p>
                      <a:pPr algn="ctr"/>
                      <a:r>
                        <a:rPr lang="es-ES" noProof="0" dirty="0"/>
                        <a:t>1,0</a:t>
                      </a:r>
                    </a:p>
                  </a:txBody>
                  <a:tcPr/>
                </a:tc>
                <a:tc>
                  <a:txBody>
                    <a:bodyPr/>
                    <a:lstStyle/>
                    <a:p>
                      <a:pPr algn="ctr"/>
                      <a:r>
                        <a:rPr lang="es-ES" noProof="0" dirty="0"/>
                        <a:t>1,1</a:t>
                      </a:r>
                    </a:p>
                  </a:txBody>
                  <a:tcPr/>
                </a:tc>
                <a:tc>
                  <a:txBody>
                    <a:bodyPr/>
                    <a:lstStyle/>
                    <a:p>
                      <a:pPr algn="ctr"/>
                      <a:r>
                        <a:rPr lang="es-ES" noProof="0" dirty="0"/>
                        <a:t>1,1</a:t>
                      </a:r>
                    </a:p>
                  </a:txBody>
                  <a:tcPr/>
                </a:tc>
                <a:extLst>
                  <a:ext uri="{0D108BD9-81ED-4DB2-BD59-A6C34878D82A}">
                    <a16:rowId xmlns:a16="http://schemas.microsoft.com/office/drawing/2014/main" val="10009"/>
                  </a:ext>
                </a:extLst>
              </a:tr>
              <a:tr h="370840">
                <a:tc>
                  <a:txBody>
                    <a:bodyPr/>
                    <a:lstStyle/>
                    <a:p>
                      <a:r>
                        <a:rPr lang="es-ES" b="1" noProof="0" dirty="0" err="1">
                          <a:solidFill>
                            <a:schemeClr val="bg1"/>
                          </a:solidFill>
                        </a:rPr>
                        <a:t>M</a:t>
                      </a:r>
                      <a:r>
                        <a:rPr lang="es-ES" b="1" baseline="-25000" noProof="0" dirty="0" err="1">
                          <a:solidFill>
                            <a:schemeClr val="bg1"/>
                          </a:solidFill>
                        </a:rPr>
                        <a:t>b,Rd</a:t>
                      </a:r>
                      <a:r>
                        <a:rPr lang="es-ES" b="1" baseline="0" noProof="0" dirty="0">
                          <a:solidFill>
                            <a:schemeClr val="bg1"/>
                          </a:solidFill>
                        </a:rPr>
                        <a:t> [kNm]</a:t>
                      </a:r>
                      <a:endParaRPr lang="es-ES" b="1" noProof="0" dirty="0">
                        <a:solidFill>
                          <a:schemeClr val="bg1"/>
                        </a:solidFill>
                      </a:endParaRPr>
                    </a:p>
                  </a:txBody>
                  <a:tcPr>
                    <a:solidFill>
                      <a:schemeClr val="accent1"/>
                    </a:solidFill>
                  </a:tcPr>
                </a:tc>
                <a:tc>
                  <a:txBody>
                    <a:bodyPr/>
                    <a:lstStyle/>
                    <a:p>
                      <a:pPr algn="ctr"/>
                      <a:r>
                        <a:rPr lang="es-ES" b="1" noProof="0" dirty="0"/>
                        <a:t>111</a:t>
                      </a:r>
                    </a:p>
                  </a:txBody>
                  <a:tcPr/>
                </a:tc>
                <a:tc>
                  <a:txBody>
                    <a:bodyPr/>
                    <a:lstStyle/>
                    <a:p>
                      <a:pPr algn="ctr"/>
                      <a:r>
                        <a:rPr lang="es-ES" b="1" noProof="0" dirty="0"/>
                        <a:t>99</a:t>
                      </a:r>
                    </a:p>
                  </a:txBody>
                  <a:tcPr/>
                </a:tc>
                <a:tc>
                  <a:txBody>
                    <a:bodyPr/>
                    <a:lstStyle/>
                    <a:p>
                      <a:pPr algn="ctr"/>
                      <a:r>
                        <a:rPr lang="es-ES" b="1" noProof="0" dirty="0"/>
                        <a:t>103</a:t>
                      </a:r>
                    </a:p>
                  </a:txBody>
                  <a:tcPr/>
                </a:tc>
                <a:extLst>
                  <a:ext uri="{0D108BD9-81ED-4DB2-BD59-A6C34878D82A}">
                    <a16:rowId xmlns:a16="http://schemas.microsoft.com/office/drawing/2014/main" val="10010"/>
                  </a:ext>
                </a:extLst>
              </a:tr>
            </a:tbl>
          </a:graphicData>
        </a:graphic>
      </p:graphicFrame>
      <p:sp>
        <p:nvSpPr>
          <p:cNvPr id="7" name="ZoneTexte 6"/>
          <p:cNvSpPr txBox="1"/>
          <p:nvPr/>
        </p:nvSpPr>
        <p:spPr>
          <a:xfrm>
            <a:off x="454478" y="933220"/>
            <a:ext cx="4648776"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300" b="1" i="0" u="none" strike="noStrike" kern="1200" cap="none" spc="0" normalizeH="0" baseline="0" noProof="0" dirty="0">
                <a:ln>
                  <a:noFill/>
                </a:ln>
                <a:solidFill>
                  <a:prstClr val="black"/>
                </a:solidFill>
                <a:effectLst/>
                <a:uLnTx/>
                <a:uFillTx/>
                <a:latin typeface="Calibri"/>
                <a:ea typeface="+mn-ea"/>
                <a:cs typeface="+mn-cs"/>
              </a:rPr>
              <a:t>Resistencia frente a pandeo lateral</a:t>
            </a:r>
          </a:p>
        </p:txBody>
      </p:sp>
      <p:sp>
        <p:nvSpPr>
          <p:cNvPr id="8" name="Titel 1"/>
          <p:cNvSpPr txBox="1">
            <a:spLocks/>
          </p:cNvSpPr>
          <p:nvPr/>
        </p:nvSpPr>
        <p:spPr>
          <a:xfrm>
            <a:off x="-152400" y="-68262"/>
            <a:ext cx="9474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0" i="0" u="none" strike="noStrike" kern="1200" cap="none" spc="0" normalizeH="0" baseline="0" noProof="0" dirty="0">
                <a:ln>
                  <a:noFill/>
                </a:ln>
                <a:solidFill>
                  <a:prstClr val="black"/>
                </a:solidFill>
                <a:effectLst/>
                <a:uLnTx/>
                <a:uFillTx/>
                <a:latin typeface="Calibri"/>
                <a:ea typeface="+mj-ea"/>
                <a:cs typeface="+mj-cs"/>
              </a:rPr>
              <a:t>Eurocódigo 3. Ejemplo de Pandeo Lateral</a:t>
            </a:r>
          </a:p>
        </p:txBody>
      </p:sp>
    </p:spTree>
    <p:extLst>
      <p:ext uri="{BB962C8B-B14F-4D97-AF65-F5344CB8AC3E}">
        <p14:creationId xmlns:p14="http://schemas.microsoft.com/office/powerpoint/2010/main" val="684860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p:cNvSpPr>
            <a:spLocks noGrp="1"/>
          </p:cNvSpPr>
          <p:nvPr>
            <p:ph idx="1"/>
          </p:nvPr>
        </p:nvSpPr>
        <p:spPr>
          <a:xfrm>
            <a:off x="457199" y="968812"/>
            <a:ext cx="8440615" cy="4925144"/>
          </a:xfrm>
        </p:spPr>
        <p:txBody>
          <a:bodyPr>
            <a:noAutofit/>
          </a:bodyPr>
          <a:lstStyle/>
          <a:p>
            <a:r>
              <a:rPr lang="es-ES" sz="2200" dirty="0"/>
              <a:t>Comparación</a:t>
            </a:r>
          </a:p>
          <a:p>
            <a:endParaRPr lang="es-ES" sz="2200" dirty="0"/>
          </a:p>
          <a:p>
            <a:endParaRPr lang="es-ES" sz="2200" dirty="0"/>
          </a:p>
          <a:p>
            <a:endParaRPr lang="es-ES" sz="2200" dirty="0"/>
          </a:p>
          <a:p>
            <a:endParaRPr lang="es-ES" sz="2200" dirty="0"/>
          </a:p>
          <a:p>
            <a:endParaRPr lang="es-ES" sz="2200" dirty="0"/>
          </a:p>
          <a:p>
            <a:endParaRPr lang="es-ES" sz="2200" dirty="0"/>
          </a:p>
          <a:p>
            <a:endParaRPr lang="es-ES" sz="1050" dirty="0"/>
          </a:p>
          <a:p>
            <a:pPr lvl="1"/>
            <a:r>
              <a:rPr lang="es-ES" sz="2200" dirty="0"/>
              <a:t>En este ejemplo, las vigas de acero al carbono e inoxidable presentan una resistencia similar a pandeo lateral </a:t>
            </a:r>
          </a:p>
          <a:p>
            <a:pPr lvl="1"/>
            <a:r>
              <a:rPr lang="es-ES" sz="2200" dirty="0"/>
              <a:t>No obstante: Ensayos y estudios recientes indican que las especificaciones de EC3-1-4 deberían adaptase para ser más reales</a:t>
            </a:r>
            <a:br>
              <a:rPr lang="es-ES" sz="2200" dirty="0"/>
            </a:br>
            <a:r>
              <a:rPr lang="es-ES" sz="2200" b="1" dirty="0">
                <a:solidFill>
                  <a:schemeClr val="bg1">
                    <a:lumMod val="50000"/>
                  </a:schemeClr>
                </a:solidFill>
              </a:rPr>
              <a:t>⇒ demasiado conservadores</a:t>
            </a:r>
            <a:br>
              <a:rPr lang="es-ES" sz="2200" b="1" dirty="0">
                <a:solidFill>
                  <a:schemeClr val="bg1">
                    <a:lumMod val="50000"/>
                  </a:schemeClr>
                </a:solidFill>
              </a:rPr>
            </a:br>
            <a:r>
              <a:rPr lang="es-ES" sz="2200" dirty="0">
                <a:solidFill>
                  <a:schemeClr val="bg1">
                    <a:lumMod val="50000"/>
                  </a:schemeClr>
                </a:solidFill>
              </a:rPr>
              <a:t>(Esto se mostrará en el ejemplo de elementos finitos)</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el 2"/>
          <p:cNvGraphicFramePr>
            <a:graphicFrameLocks noGrp="1"/>
          </p:cNvGraphicFramePr>
          <p:nvPr/>
        </p:nvGraphicFramePr>
        <p:xfrm>
          <a:off x="457200" y="1475353"/>
          <a:ext cx="7985557" cy="2225040"/>
        </p:xfrm>
        <a:graphic>
          <a:graphicData uri="http://schemas.openxmlformats.org/drawingml/2006/table">
            <a:tbl>
              <a:tblPr firstRow="1" bandRow="1">
                <a:tableStyleId>{5C22544A-7EE6-4342-B048-85BDC9FD1C3A}</a:tableStyleId>
              </a:tblPr>
              <a:tblGrid>
                <a:gridCol w="2332892">
                  <a:extLst>
                    <a:ext uri="{9D8B030D-6E8A-4147-A177-3AD203B41FA5}">
                      <a16:colId xmlns:a16="http://schemas.microsoft.com/office/drawing/2014/main" val="20000"/>
                    </a:ext>
                  </a:extLst>
                </a:gridCol>
                <a:gridCol w="1800237">
                  <a:extLst>
                    <a:ext uri="{9D8B030D-6E8A-4147-A177-3AD203B41FA5}">
                      <a16:colId xmlns:a16="http://schemas.microsoft.com/office/drawing/2014/main" val="20001"/>
                    </a:ext>
                  </a:extLst>
                </a:gridCol>
                <a:gridCol w="1926214">
                  <a:extLst>
                    <a:ext uri="{9D8B030D-6E8A-4147-A177-3AD203B41FA5}">
                      <a16:colId xmlns:a16="http://schemas.microsoft.com/office/drawing/2014/main" val="20002"/>
                    </a:ext>
                  </a:extLst>
                </a:gridCol>
                <a:gridCol w="1926214">
                  <a:extLst>
                    <a:ext uri="{9D8B030D-6E8A-4147-A177-3AD203B41FA5}">
                      <a16:colId xmlns:a16="http://schemas.microsoft.com/office/drawing/2014/main" val="20003"/>
                    </a:ext>
                  </a:extLst>
                </a:gridCol>
              </a:tblGrid>
              <a:tr h="370840">
                <a:tc>
                  <a:txBody>
                    <a:bodyPr/>
                    <a:lstStyle/>
                    <a:p>
                      <a:endParaRPr lang="es-ES" noProof="0" dirty="0">
                        <a:solidFill>
                          <a:schemeClr val="bg1"/>
                        </a:solidFill>
                      </a:endParaRPr>
                    </a:p>
                  </a:txBody>
                  <a:tcPr>
                    <a:lnR w="12700" cap="flat" cmpd="sng" algn="ctr">
                      <a:noFill/>
                      <a:prstDash val="solid"/>
                      <a:round/>
                      <a:headEnd type="none" w="med" len="med"/>
                      <a:tailEnd type="none" w="med" len="med"/>
                    </a:lnR>
                    <a:solidFill>
                      <a:schemeClr val="bg1"/>
                    </a:solidFill>
                  </a:tcPr>
                </a:tc>
                <a:tc>
                  <a:txBody>
                    <a:bodyPr/>
                    <a:lstStyle/>
                    <a:p>
                      <a:pPr algn="ctr"/>
                      <a:r>
                        <a:rPr lang="es-ES" noProof="0" dirty="0"/>
                        <a:t>EC 3-1-1: S355</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s-ES" noProof="0" dirty="0"/>
                        <a:t>EC 3-1-4: Dúplex</a:t>
                      </a:r>
                    </a:p>
                  </a:txBody>
                  <a:tcPr>
                    <a:lnT w="12700" cap="flat" cmpd="sng" algn="ctr">
                      <a:noFill/>
                      <a:prstDash val="solid"/>
                      <a:round/>
                      <a:headEnd type="none" w="med" len="med"/>
                      <a:tailEnd type="none" w="med" len="med"/>
                    </a:lnT>
                  </a:tcPr>
                </a:tc>
                <a:tc>
                  <a:txBody>
                    <a:bodyPr/>
                    <a:lstStyle/>
                    <a:p>
                      <a:pPr algn="ctr"/>
                      <a:r>
                        <a:rPr lang="es-ES" noProof="0" dirty="0"/>
                        <a:t>EC 3-1-4:</a:t>
                      </a:r>
                      <a:r>
                        <a:rPr lang="es-ES" baseline="0" noProof="0" dirty="0"/>
                        <a:t> Revisado</a:t>
                      </a:r>
                      <a:endParaRPr lang="es-ES" noProof="0" dirty="0"/>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370840">
                <a:tc>
                  <a:txBody>
                    <a:bodyPr/>
                    <a:lstStyle/>
                    <a:p>
                      <a:r>
                        <a:rPr lang="es-ES" b="1" noProof="0" dirty="0" err="1">
                          <a:solidFill>
                            <a:schemeClr val="bg1"/>
                          </a:solidFill>
                        </a:rPr>
                        <a:t>f</a:t>
                      </a:r>
                      <a:r>
                        <a:rPr lang="es-ES" b="1" baseline="-25000" noProof="0" dirty="0" err="1">
                          <a:solidFill>
                            <a:schemeClr val="bg1"/>
                          </a:solidFill>
                        </a:rPr>
                        <a:t>y</a:t>
                      </a:r>
                      <a:r>
                        <a:rPr lang="es-ES" b="1" baseline="0" noProof="0" dirty="0">
                          <a:solidFill>
                            <a:schemeClr val="bg1"/>
                          </a:solidFill>
                        </a:rPr>
                        <a:t> [N/mm²]</a:t>
                      </a:r>
                      <a:endParaRPr lang="es-ES" b="1" noProof="0" dirty="0">
                        <a:solidFill>
                          <a:schemeClr val="bg1"/>
                        </a:solidFill>
                      </a:endParaRPr>
                    </a:p>
                  </a:txBody>
                  <a:tcPr>
                    <a:lnR w="12700" cap="flat" cmpd="sng" algn="ctr">
                      <a:noFill/>
                      <a:prstDash val="solid"/>
                      <a:round/>
                      <a:headEnd type="none" w="med" len="med"/>
                      <a:tailEnd type="none" w="med" len="med"/>
                    </a:lnR>
                    <a:solidFill>
                      <a:schemeClr val="accent1"/>
                    </a:solidFill>
                  </a:tcPr>
                </a:tc>
                <a:tc>
                  <a:txBody>
                    <a:bodyPr/>
                    <a:lstStyle/>
                    <a:p>
                      <a:pPr algn="ctr"/>
                      <a:r>
                        <a:rPr lang="es-ES" noProof="0" dirty="0"/>
                        <a:t>355</a:t>
                      </a:r>
                    </a:p>
                  </a:txBody>
                  <a:tcPr>
                    <a:lnL w="12700" cap="flat" cmpd="sng" algn="ctr">
                      <a:noFill/>
                      <a:prstDash val="solid"/>
                      <a:round/>
                      <a:headEnd type="none" w="med" len="med"/>
                      <a:tailEnd type="none" w="med" len="med"/>
                    </a:lnL>
                  </a:tcPr>
                </a:tc>
                <a:tc>
                  <a:txBody>
                    <a:bodyPr/>
                    <a:lstStyle/>
                    <a:p>
                      <a:pPr algn="ctr"/>
                      <a:r>
                        <a:rPr lang="es-ES" noProof="0" dirty="0"/>
                        <a:t>450</a:t>
                      </a:r>
                    </a:p>
                  </a:txBody>
                  <a:tcPr/>
                </a:tc>
                <a:tc>
                  <a:txBody>
                    <a:bodyPr/>
                    <a:lstStyle/>
                    <a:p>
                      <a:pPr algn="ctr"/>
                      <a:r>
                        <a:rPr lang="es-ES" noProof="0" dirty="0"/>
                        <a:t>450</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endParaRPr lang="es-ES" noProof="0" dirty="0"/>
                    </a:p>
                  </a:txBody>
                  <a:tcPr>
                    <a:lnR w="12700" cap="flat" cmpd="sng" algn="ctr">
                      <a:noFill/>
                      <a:prstDash val="solid"/>
                      <a:round/>
                      <a:headEnd type="none" w="med" len="med"/>
                      <a:tailEnd type="none" w="med" len="med"/>
                    </a:lnR>
                    <a:blipFill rotWithShape="0">
                      <a:blip r:embed="rId2"/>
                      <a:stretch>
                        <a:fillRect l="-316" t="-208197" r="-301266" b="-322951"/>
                      </a:stretch>
                    </a:blipFill>
                  </a:tcPr>
                </a:tc>
                <a:tc>
                  <a:txBody>
                    <a:bodyPr/>
                    <a:lstStyle/>
                    <a:p>
                      <a:pPr algn="ctr"/>
                      <a:r>
                        <a:rPr lang="es-ES" noProof="0" dirty="0"/>
                        <a:t>1,0</a:t>
                      </a:r>
                    </a:p>
                  </a:txBody>
                  <a:tcPr>
                    <a:lnL w="12700" cap="flat" cmpd="sng" algn="ctr">
                      <a:noFill/>
                      <a:prstDash val="solid"/>
                      <a:round/>
                      <a:headEnd type="none" w="med" len="med"/>
                      <a:tailEnd type="none" w="med" len="med"/>
                    </a:lnL>
                  </a:tcPr>
                </a:tc>
                <a:tc>
                  <a:txBody>
                    <a:bodyPr/>
                    <a:lstStyle/>
                    <a:p>
                      <a:pPr algn="ctr"/>
                      <a:r>
                        <a:rPr lang="es-ES" noProof="0" dirty="0"/>
                        <a:t>1,1</a:t>
                      </a:r>
                    </a:p>
                  </a:txBody>
                  <a:tcPr/>
                </a:tc>
                <a:tc>
                  <a:txBody>
                    <a:bodyPr/>
                    <a:lstStyle/>
                    <a:p>
                      <a:pPr algn="ctr"/>
                      <a:r>
                        <a:rPr lang="es-ES" noProof="0" dirty="0"/>
                        <a:t>1,1</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endParaRPr lang="es-ES" noProof="0" dirty="0"/>
                    </a:p>
                  </a:txBody>
                  <a:tcPr>
                    <a:lnR w="12700" cap="flat" cmpd="sng" algn="ctr">
                      <a:noFill/>
                      <a:prstDash val="solid"/>
                      <a:round/>
                      <a:headEnd type="none" w="med" len="med"/>
                      <a:tailEnd type="none" w="med" len="med"/>
                    </a:lnR>
                    <a:blipFill rotWithShape="0">
                      <a:blip r:embed="rId2"/>
                      <a:stretch>
                        <a:fillRect l="-316" t="-308197" r="-301266" b="-222951"/>
                      </a:stretch>
                    </a:blipFill>
                  </a:tcPr>
                </a:tc>
                <a:tc>
                  <a:txBody>
                    <a:bodyPr/>
                    <a:lstStyle/>
                    <a:p>
                      <a:pPr algn="ctr"/>
                      <a:r>
                        <a:rPr lang="es-ES" noProof="0" dirty="0"/>
                        <a:t>1,0</a:t>
                      </a:r>
                    </a:p>
                  </a:txBody>
                  <a:tcPr>
                    <a:lnL w="12700" cap="flat" cmpd="sng" algn="ctr">
                      <a:noFill/>
                      <a:prstDash val="solid"/>
                      <a:round/>
                      <a:headEnd type="none" w="med" len="med"/>
                      <a:tailEnd type="none" w="med" len="med"/>
                    </a:lnL>
                  </a:tcPr>
                </a:tc>
                <a:tc>
                  <a:txBody>
                    <a:bodyPr/>
                    <a:lstStyle/>
                    <a:p>
                      <a:pPr algn="ctr"/>
                      <a:r>
                        <a:rPr lang="es-ES" noProof="0" dirty="0"/>
                        <a:t>1,1</a:t>
                      </a:r>
                    </a:p>
                  </a:txBody>
                  <a:tcPr/>
                </a:tc>
                <a:tc>
                  <a:txBody>
                    <a:bodyPr/>
                    <a:lstStyle/>
                    <a:p>
                      <a:pPr algn="ctr"/>
                      <a:r>
                        <a:rPr lang="es-ES" noProof="0" dirty="0"/>
                        <a:t>1,1</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s-ES" b="1" noProof="0" dirty="0">
                          <a:solidFill>
                            <a:schemeClr val="bg1"/>
                          </a:solidFill>
                        </a:rPr>
                        <a:t>Sección </a:t>
                      </a:r>
                      <a:r>
                        <a:rPr lang="es-ES" b="1" noProof="0" dirty="0" err="1">
                          <a:solidFill>
                            <a:schemeClr val="bg1"/>
                          </a:solidFill>
                        </a:rPr>
                        <a:t>M</a:t>
                      </a:r>
                      <a:r>
                        <a:rPr lang="es-ES" b="1" baseline="-25000" noProof="0" dirty="0" err="1">
                          <a:solidFill>
                            <a:schemeClr val="bg1"/>
                          </a:solidFill>
                        </a:rPr>
                        <a:t>c,Rd</a:t>
                      </a:r>
                      <a:endParaRPr lang="es-ES" b="1" noProof="0" dirty="0">
                        <a:solidFill>
                          <a:schemeClr val="bg1"/>
                        </a:solidFill>
                      </a:endParaRPr>
                    </a:p>
                  </a:txBody>
                  <a:tcPr>
                    <a:lnR w="12700" cap="flat" cmpd="sng" algn="ctr">
                      <a:noFill/>
                      <a:prstDash val="solid"/>
                      <a:round/>
                      <a:headEnd type="none" w="med" len="med"/>
                      <a:tailEnd type="none" w="med" len="med"/>
                    </a:lnR>
                    <a:solidFill>
                      <a:schemeClr val="accent1"/>
                    </a:solidFill>
                  </a:tcPr>
                </a:tc>
                <a:tc>
                  <a:txBody>
                    <a:bodyPr/>
                    <a:lstStyle/>
                    <a:p>
                      <a:pPr algn="ctr"/>
                      <a:r>
                        <a:rPr lang="es-ES" noProof="0" dirty="0"/>
                        <a:t>196</a:t>
                      </a:r>
                    </a:p>
                  </a:txBody>
                  <a:tcPr>
                    <a:lnL w="12700" cap="flat" cmpd="sng" algn="ctr">
                      <a:noFill/>
                      <a:prstDash val="solid"/>
                      <a:round/>
                      <a:headEnd type="none" w="med" len="med"/>
                      <a:tailEnd type="none" w="med" len="med"/>
                    </a:lnL>
                  </a:tcPr>
                </a:tc>
                <a:tc>
                  <a:txBody>
                    <a:bodyPr/>
                    <a:lstStyle/>
                    <a:p>
                      <a:pPr algn="ctr"/>
                      <a:r>
                        <a:rPr lang="es-ES" noProof="0" dirty="0"/>
                        <a:t>202</a:t>
                      </a:r>
                    </a:p>
                  </a:txBody>
                  <a:tcPr/>
                </a:tc>
                <a:tc>
                  <a:txBody>
                    <a:bodyPr/>
                    <a:lstStyle/>
                    <a:p>
                      <a:pPr algn="ctr"/>
                      <a:r>
                        <a:rPr lang="es-ES" noProof="0" dirty="0"/>
                        <a:t>226</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r>
                        <a:rPr lang="es-ES" b="1" noProof="0" dirty="0">
                          <a:solidFill>
                            <a:schemeClr val="bg1"/>
                          </a:solidFill>
                        </a:rPr>
                        <a:t>Pandeo</a:t>
                      </a:r>
                      <a:r>
                        <a:rPr lang="es-ES" b="1" baseline="0" noProof="0" dirty="0">
                          <a:solidFill>
                            <a:schemeClr val="bg1"/>
                          </a:solidFill>
                        </a:rPr>
                        <a:t> lateral</a:t>
                      </a:r>
                      <a:r>
                        <a:rPr lang="es-ES" b="1" noProof="0" dirty="0">
                          <a:solidFill>
                            <a:schemeClr val="bg1"/>
                          </a:solidFill>
                        </a:rPr>
                        <a:t> </a:t>
                      </a:r>
                      <a:r>
                        <a:rPr lang="es-ES" b="1" noProof="0" dirty="0" err="1">
                          <a:solidFill>
                            <a:schemeClr val="bg1"/>
                          </a:solidFill>
                        </a:rPr>
                        <a:t>M</a:t>
                      </a:r>
                      <a:r>
                        <a:rPr lang="es-ES" b="1" baseline="-25000" noProof="0" dirty="0" err="1">
                          <a:solidFill>
                            <a:schemeClr val="bg1"/>
                          </a:solidFill>
                        </a:rPr>
                        <a:t>b,Rd</a:t>
                      </a:r>
                      <a:endParaRPr lang="es-ES" b="1" noProof="0" dirty="0">
                        <a:solidFill>
                          <a:schemeClr val="bg1"/>
                        </a:solidFill>
                      </a:endParaRPr>
                    </a:p>
                  </a:txBody>
                  <a:tcPr>
                    <a:lnR w="12700" cap="flat" cmpd="sng" algn="ctr">
                      <a:noFill/>
                      <a:prstDash val="solid"/>
                      <a:round/>
                      <a:headEnd type="none" w="med" len="med"/>
                      <a:tailEnd type="none" w="med" len="med"/>
                    </a:lnR>
                    <a:solidFill>
                      <a:schemeClr val="accent1"/>
                    </a:solidFill>
                  </a:tcPr>
                </a:tc>
                <a:tc>
                  <a:txBody>
                    <a:bodyPr/>
                    <a:lstStyle/>
                    <a:p>
                      <a:pPr algn="ctr"/>
                      <a:r>
                        <a:rPr lang="es-ES" noProof="0" dirty="0"/>
                        <a:t>111</a:t>
                      </a: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r>
                        <a:rPr lang="es-ES" noProof="0" dirty="0"/>
                        <a:t>99</a:t>
                      </a:r>
                    </a:p>
                  </a:txBody>
                  <a:tcPr>
                    <a:lnB w="12700" cap="flat" cmpd="sng" algn="ctr">
                      <a:noFill/>
                      <a:prstDash val="solid"/>
                      <a:round/>
                      <a:headEnd type="none" w="med" len="med"/>
                      <a:tailEnd type="none" w="med" len="med"/>
                    </a:lnB>
                  </a:tcPr>
                </a:tc>
                <a:tc>
                  <a:txBody>
                    <a:bodyPr/>
                    <a:lstStyle/>
                    <a:p>
                      <a:pPr algn="ctr"/>
                      <a:r>
                        <a:rPr lang="es-ES" noProof="0" dirty="0"/>
                        <a:t>103</a:t>
                      </a:r>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Titel 1"/>
          <p:cNvSpPr txBox="1">
            <a:spLocks/>
          </p:cNvSpPr>
          <p:nvPr/>
        </p:nvSpPr>
        <p:spPr>
          <a:xfrm>
            <a:off x="-152400" y="-68262"/>
            <a:ext cx="9474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0" i="0" u="none" strike="noStrike" kern="1200" cap="none" spc="0" normalizeH="0" baseline="0" noProof="0" dirty="0">
                <a:ln>
                  <a:noFill/>
                </a:ln>
                <a:solidFill>
                  <a:prstClr val="black"/>
                </a:solidFill>
                <a:effectLst/>
                <a:uLnTx/>
                <a:uFillTx/>
                <a:latin typeface="Calibri"/>
                <a:ea typeface="+mj-ea"/>
                <a:cs typeface="+mj-cs"/>
              </a:rPr>
              <a:t>Eurocódigo 3. Ejemplo de Pandeo Lateral</a:t>
            </a:r>
          </a:p>
        </p:txBody>
      </p:sp>
    </p:spTree>
    <p:extLst>
      <p:ext uri="{BB962C8B-B14F-4D97-AF65-F5344CB8AC3E}">
        <p14:creationId xmlns:p14="http://schemas.microsoft.com/office/powerpoint/2010/main" val="28103492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es-ES" dirty="0"/>
              <a:t>Parte 4</a:t>
            </a:r>
          </a:p>
        </p:txBody>
      </p:sp>
      <p:sp>
        <p:nvSpPr>
          <p:cNvPr id="6" name="Sous-titre 5"/>
          <p:cNvSpPr>
            <a:spLocks noGrp="1"/>
          </p:cNvSpPr>
          <p:nvPr>
            <p:ph type="subTitle" idx="1"/>
          </p:nvPr>
        </p:nvSpPr>
        <p:spPr/>
        <p:txBody>
          <a:bodyPr/>
          <a:lstStyle/>
          <a:p>
            <a:r>
              <a:rPr lang="es-ES" dirty="0"/>
              <a:t>Métodos alternativos</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419154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3714"/>
            <a:ext cx="8229600" cy="1143000"/>
          </a:xfrm>
        </p:spPr>
        <p:txBody>
          <a:bodyPr>
            <a:normAutofit/>
          </a:bodyPr>
          <a:lstStyle/>
          <a:p>
            <a:r>
              <a:rPr lang="es-ES" sz="4000" dirty="0"/>
              <a:t>Métodos alternativos</a:t>
            </a:r>
          </a:p>
        </p:txBody>
      </p:sp>
      <p:sp>
        <p:nvSpPr>
          <p:cNvPr id="3" name="Tijdelijke aanduiding voor inhoud 2"/>
          <p:cNvSpPr>
            <a:spLocks noGrp="1"/>
          </p:cNvSpPr>
          <p:nvPr>
            <p:ph idx="1"/>
          </p:nvPr>
        </p:nvSpPr>
        <p:spPr>
          <a:xfrm>
            <a:off x="457200" y="1023241"/>
            <a:ext cx="8229600" cy="5192501"/>
          </a:xfrm>
        </p:spPr>
        <p:txBody>
          <a:bodyPr>
            <a:normAutofit fontScale="92500" lnSpcReduction="20000"/>
          </a:bodyPr>
          <a:lstStyle/>
          <a:p>
            <a:r>
              <a:rPr lang="es-ES" dirty="0" err="1"/>
              <a:t>Direct</a:t>
            </a:r>
            <a:r>
              <a:rPr lang="es-ES" dirty="0"/>
              <a:t> </a:t>
            </a:r>
            <a:r>
              <a:rPr lang="es-ES" dirty="0" err="1"/>
              <a:t>Strength</a:t>
            </a:r>
            <a:r>
              <a:rPr lang="es-ES" dirty="0"/>
              <a:t> </a:t>
            </a:r>
            <a:r>
              <a:rPr lang="es-ES" dirty="0" err="1"/>
              <a:t>Method</a:t>
            </a:r>
            <a:r>
              <a:rPr lang="es-ES" dirty="0"/>
              <a:t> (DSM)</a:t>
            </a:r>
          </a:p>
          <a:p>
            <a:pPr lvl="1"/>
            <a:r>
              <a:rPr lang="es-ES" dirty="0"/>
              <a:t>Incluido en la norma americana</a:t>
            </a:r>
          </a:p>
          <a:p>
            <a:pPr lvl="1"/>
            <a:r>
              <a:rPr lang="es-ES" dirty="0"/>
              <a:t>Para perfiles de pared delgada</a:t>
            </a:r>
          </a:p>
          <a:p>
            <a:endParaRPr lang="es-ES" dirty="0"/>
          </a:p>
          <a:p>
            <a:r>
              <a:rPr lang="es-ES" dirty="0" err="1"/>
              <a:t>Continuous</a:t>
            </a:r>
            <a:r>
              <a:rPr lang="es-ES" dirty="0"/>
              <a:t> </a:t>
            </a:r>
            <a:r>
              <a:rPr lang="es-ES" dirty="0" err="1"/>
              <a:t>Strength</a:t>
            </a:r>
            <a:r>
              <a:rPr lang="es-ES" dirty="0"/>
              <a:t> </a:t>
            </a:r>
            <a:r>
              <a:rPr lang="es-ES" dirty="0" err="1"/>
              <a:t>Method</a:t>
            </a:r>
            <a:r>
              <a:rPr lang="es-ES" dirty="0"/>
              <a:t> (CSM)</a:t>
            </a:r>
          </a:p>
          <a:p>
            <a:pPr lvl="1"/>
            <a:r>
              <a:rPr lang="es-ES" dirty="0"/>
              <a:t>Incluye el efecto beneficioso del endurecimiento por deformación</a:t>
            </a:r>
          </a:p>
          <a:p>
            <a:endParaRPr lang="es-ES" dirty="0"/>
          </a:p>
          <a:p>
            <a:r>
              <a:rPr lang="es-ES" dirty="0"/>
              <a:t>Modelos de elementos finitos</a:t>
            </a:r>
          </a:p>
          <a:p>
            <a:pPr lvl="1"/>
            <a:r>
              <a:rPr lang="es-ES" dirty="0"/>
              <a:t>Método más tedioso</a:t>
            </a:r>
          </a:p>
          <a:p>
            <a:pPr lvl="1"/>
            <a:r>
              <a:rPr lang="es-ES" dirty="0"/>
              <a:t>Puede incluir todas las especificidades del modelo o problema estudiado</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479467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9892"/>
            <a:ext cx="8229600" cy="1143000"/>
          </a:xfrm>
        </p:spPr>
        <p:txBody>
          <a:bodyPr>
            <a:normAutofit/>
          </a:bodyPr>
          <a:lstStyle/>
          <a:p>
            <a:r>
              <a:rPr lang="es-ES" sz="4000" dirty="0" err="1"/>
              <a:t>Direct</a:t>
            </a:r>
            <a:r>
              <a:rPr lang="es-ES" sz="4000" dirty="0"/>
              <a:t> </a:t>
            </a:r>
            <a:r>
              <a:rPr lang="es-ES" sz="4000" dirty="0" err="1"/>
              <a:t>Strength</a:t>
            </a:r>
            <a:r>
              <a:rPr lang="es-ES" sz="4000" dirty="0"/>
              <a:t> </a:t>
            </a:r>
            <a:r>
              <a:rPr lang="es-ES" sz="4000" dirty="0" err="1"/>
              <a:t>Method</a:t>
            </a:r>
            <a:endParaRPr lang="es-ES" sz="4000" dirty="0"/>
          </a:p>
        </p:txBody>
      </p:sp>
      <p:sp>
        <p:nvSpPr>
          <p:cNvPr id="3" name="Tijdelijke aanduiding voor inhoud 2"/>
          <p:cNvSpPr>
            <a:spLocks noGrp="1"/>
          </p:cNvSpPr>
          <p:nvPr>
            <p:ph idx="1"/>
          </p:nvPr>
        </p:nvSpPr>
        <p:spPr>
          <a:xfrm>
            <a:off x="457200" y="1020348"/>
            <a:ext cx="8229600" cy="4925144"/>
          </a:xfrm>
        </p:spPr>
        <p:txBody>
          <a:bodyPr>
            <a:noAutofit/>
          </a:bodyPr>
          <a:lstStyle/>
          <a:p>
            <a:r>
              <a:rPr lang="es-ES" sz="2400" dirty="0"/>
              <a:t>Apéndice 1 de la norma AISI</a:t>
            </a:r>
          </a:p>
          <a:p>
            <a:r>
              <a:rPr lang="es-ES" sz="2400" dirty="0">
                <a:sym typeface="Wingdings 3" panose="05040102010807070707" pitchFamily="18" charset="2"/>
              </a:rPr>
              <a:t>Método muy sencillo y directo </a:t>
            </a:r>
          </a:p>
          <a:p>
            <a:r>
              <a:rPr lang="es-ES" sz="2400" dirty="0">
                <a:sym typeface="Wingdings 3" panose="05040102010807070707" pitchFamily="18" charset="2"/>
              </a:rPr>
              <a:t>Empleado para secciones de pared delgada</a:t>
            </a:r>
          </a:p>
          <a:p>
            <a:endParaRPr lang="es-ES" sz="2400" dirty="0"/>
          </a:p>
          <a:p>
            <a:endParaRPr lang="es-ES" sz="2400" dirty="0"/>
          </a:p>
          <a:p>
            <a:endParaRPr lang="es-ES" sz="2400" dirty="0"/>
          </a:p>
          <a:p>
            <a:endParaRPr lang="es-ES" sz="2400" dirty="0">
              <a:sym typeface="Wingdings 3" panose="05040102010807070707" pitchFamily="18" charset="2"/>
            </a:endParaRPr>
          </a:p>
          <a:p>
            <a:r>
              <a:rPr lang="es-ES" sz="2400" dirty="0">
                <a:sym typeface="Wingdings 3" panose="05040102010807070707" pitchFamily="18" charset="2"/>
              </a:rPr>
              <a:t>Requiere un “Análisis de modos elásticos de pandeo”</a:t>
            </a:r>
          </a:p>
          <a:p>
            <a:pPr lvl="1"/>
            <a:r>
              <a:rPr lang="es-ES" sz="2000" dirty="0">
                <a:sym typeface="Wingdings 3" panose="05040102010807070707" pitchFamily="18" charset="2"/>
              </a:rPr>
              <a:t>Métodos teóricos disponibles en la literatura</a:t>
            </a:r>
          </a:p>
          <a:p>
            <a:pPr lvl="1"/>
            <a:r>
              <a:rPr lang="es-ES" sz="2000" dirty="0">
                <a:sym typeface="Wingdings 3" panose="05040102010807070707" pitchFamily="18" charset="2"/>
              </a:rPr>
              <a:t>Métodos de bandas finitas (por ejemplo CUFSM)</a:t>
            </a:r>
          </a:p>
          <a:p>
            <a:r>
              <a:rPr lang="es-ES" sz="2400" dirty="0"/>
              <a:t>Más información en: http://www.ce.jhu.edu/bschafer/</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4 Grupo"/>
          <p:cNvGrpSpPr/>
          <p:nvPr/>
        </p:nvGrpSpPr>
        <p:grpSpPr>
          <a:xfrm>
            <a:off x="406907" y="2446616"/>
            <a:ext cx="8363272" cy="1609725"/>
            <a:chOff x="406907" y="3026468"/>
            <a:chExt cx="8363272" cy="1609725"/>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907" y="3026468"/>
              <a:ext cx="1457325" cy="1581150"/>
            </a:xfrm>
            <a:prstGeom prst="rect">
              <a:avLst/>
            </a:prstGeom>
          </p:spPr>
        </p:pic>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4164" y="3045518"/>
              <a:ext cx="1095375" cy="1543050"/>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9906" y="3045518"/>
              <a:ext cx="1647825" cy="1590675"/>
            </a:xfrm>
            <a:prstGeom prst="rect">
              <a:avLst/>
            </a:prstGeom>
          </p:spPr>
        </p:pic>
        <p:pic>
          <p:nvPicPr>
            <p:cNvPr id="10" name="Afbeelding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7970" y="3183630"/>
              <a:ext cx="2486025" cy="1266825"/>
            </a:xfrm>
            <a:prstGeom prst="rect">
              <a:avLst/>
            </a:prstGeom>
          </p:spPr>
        </p:pic>
        <p:pic>
          <p:nvPicPr>
            <p:cNvPr id="11" name="Afbeelding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6654" y="3207442"/>
              <a:ext cx="1533525" cy="1266825"/>
            </a:xfrm>
            <a:prstGeom prst="rect">
              <a:avLst/>
            </a:prstGeom>
          </p:spPr>
        </p:pic>
      </p:grpSp>
    </p:spTree>
    <p:extLst>
      <p:ext uri="{BB962C8B-B14F-4D97-AF65-F5344CB8AC3E}">
        <p14:creationId xmlns:p14="http://schemas.microsoft.com/office/powerpoint/2010/main" val="28014368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1056"/>
            <a:ext cx="8229600" cy="1143000"/>
          </a:xfrm>
        </p:spPr>
        <p:txBody>
          <a:bodyPr>
            <a:normAutofit/>
          </a:bodyPr>
          <a:lstStyle/>
          <a:p>
            <a:r>
              <a:rPr lang="es-ES" sz="4000" dirty="0" err="1"/>
              <a:t>Direct</a:t>
            </a:r>
            <a:r>
              <a:rPr lang="es-ES" sz="4000" dirty="0"/>
              <a:t> </a:t>
            </a:r>
            <a:r>
              <a:rPr lang="es-ES" sz="4000" dirty="0" err="1"/>
              <a:t>Strength</a:t>
            </a:r>
            <a:r>
              <a:rPr lang="es-ES" sz="4000" dirty="0"/>
              <a:t> </a:t>
            </a:r>
            <a:r>
              <a:rPr lang="es-ES" sz="4000" dirty="0" err="1"/>
              <a:t>Method</a:t>
            </a:r>
            <a:r>
              <a:rPr lang="es-ES" sz="4000" dirty="0"/>
              <a:t> – Ejemplo</a:t>
            </a:r>
          </a:p>
        </p:txBody>
      </p:sp>
      <p:sp>
        <p:nvSpPr>
          <p:cNvPr id="3" name="Tijdelijke aanduiding voor inhoud 2"/>
          <p:cNvSpPr>
            <a:spLocks noGrp="1"/>
          </p:cNvSpPr>
          <p:nvPr>
            <p:ph idx="1"/>
          </p:nvPr>
        </p:nvSpPr>
        <p:spPr>
          <a:xfrm>
            <a:off x="457200" y="1077672"/>
            <a:ext cx="8229600" cy="4925144"/>
          </a:xfrm>
        </p:spPr>
        <p:txBody>
          <a:bodyPr>
            <a:normAutofit/>
          </a:bodyPr>
          <a:lstStyle/>
          <a:p>
            <a:r>
              <a:rPr lang="es-ES" sz="2800" dirty="0"/>
              <a:t>Sección en C</a:t>
            </a:r>
            <a:r>
              <a:rPr lang="nl-BE" sz="2800" dirty="0"/>
              <a:t> </a:t>
            </a:r>
            <a:r>
              <a:rPr lang="es-ES" sz="2800" dirty="0"/>
              <a:t>con labios rigidizados sometida a</a:t>
            </a:r>
            <a:r>
              <a:rPr lang="nl-BE" sz="2800" dirty="0"/>
              <a:t> compresión</a:t>
            </a:r>
            <a:endParaRPr lang="fr-FR" sz="2400" dirty="0"/>
          </a:p>
          <a:p>
            <a:pPr lvl="1"/>
            <a:r>
              <a:rPr lang="es-ES" sz="2400" dirty="0"/>
              <a:t>Pilar simplemente apoyado</a:t>
            </a:r>
          </a:p>
          <a:p>
            <a:pPr lvl="1"/>
            <a:r>
              <a:rPr lang="es-ES" sz="2400" dirty="0"/>
              <a:t>Altura de pilar</a:t>
            </a:r>
            <a:r>
              <a:rPr lang="fr-FR" sz="2400" dirty="0"/>
              <a:t>: 5m</a:t>
            </a:r>
            <a:endParaRPr lang="nl-BE" sz="2400" dirty="0"/>
          </a:p>
          <a:p>
            <a:endParaRPr lang="nl-BE" sz="2800" dirty="0"/>
          </a:p>
          <a:p>
            <a:endParaRPr lang="nl-BE" sz="2800"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6393" y="1893856"/>
            <a:ext cx="2929170" cy="3902199"/>
          </a:xfrm>
          <a:prstGeom prst="rect">
            <a:avLst/>
          </a:prstGeom>
        </p:spPr>
      </p:pic>
      <p:graphicFrame>
        <p:nvGraphicFramePr>
          <p:cNvPr id="7" name="Tabel 11"/>
          <p:cNvGraphicFramePr>
            <a:graphicFrameLocks noGrp="1"/>
          </p:cNvGraphicFramePr>
          <p:nvPr/>
        </p:nvGraphicFramePr>
        <p:xfrm>
          <a:off x="1063574" y="3212167"/>
          <a:ext cx="4161569" cy="1828800"/>
        </p:xfrm>
        <a:graphic>
          <a:graphicData uri="http://schemas.openxmlformats.org/drawingml/2006/table">
            <a:tbl>
              <a:tblPr firstRow="1" bandRow="1">
                <a:tableStyleId>{5C22544A-7EE6-4342-B048-85BDC9FD1C3A}</a:tableStyleId>
              </a:tblPr>
              <a:tblGrid>
                <a:gridCol w="1378898">
                  <a:extLst>
                    <a:ext uri="{9D8B030D-6E8A-4147-A177-3AD203B41FA5}">
                      <a16:colId xmlns:a16="http://schemas.microsoft.com/office/drawing/2014/main" val="20000"/>
                    </a:ext>
                  </a:extLst>
                </a:gridCol>
                <a:gridCol w="2782671">
                  <a:extLst>
                    <a:ext uri="{9D8B030D-6E8A-4147-A177-3AD203B41FA5}">
                      <a16:colId xmlns:a16="http://schemas.microsoft.com/office/drawing/2014/main" val="20001"/>
                    </a:ext>
                  </a:extLst>
                </a:gridCol>
              </a:tblGrid>
              <a:tr h="321742">
                <a:tc>
                  <a:txBody>
                    <a:bodyPr/>
                    <a:lstStyle/>
                    <a:p>
                      <a:endParaRPr lang="es-ES" noProof="0" dirty="0"/>
                    </a:p>
                  </a:txBody>
                  <a:tcPr>
                    <a:noFill/>
                  </a:tcPr>
                </a:tc>
                <a:tc>
                  <a:txBody>
                    <a:bodyPr/>
                    <a:lstStyle/>
                    <a:p>
                      <a:pPr algn="ctr"/>
                      <a:r>
                        <a:rPr lang="es-ES" sz="1800" noProof="0" dirty="0"/>
                        <a:t>Acero inoxidable ferrítico </a:t>
                      </a:r>
                      <a:endParaRPr lang="es-ES" noProof="0" dirty="0"/>
                    </a:p>
                  </a:txBody>
                  <a:tcPr/>
                </a:tc>
                <a:extLst>
                  <a:ext uri="{0D108BD9-81ED-4DB2-BD59-A6C34878D82A}">
                    <a16:rowId xmlns:a16="http://schemas.microsoft.com/office/drawing/2014/main" val="10000"/>
                  </a:ext>
                </a:extLst>
              </a:tr>
              <a:tr h="360000">
                <a:tc>
                  <a:txBody>
                    <a:bodyPr/>
                    <a:lstStyle/>
                    <a:p>
                      <a:r>
                        <a:rPr lang="es-ES" b="1" noProof="0" dirty="0">
                          <a:solidFill>
                            <a:schemeClr val="bg1"/>
                          </a:solidFill>
                        </a:rPr>
                        <a:t>Material</a:t>
                      </a:r>
                    </a:p>
                  </a:txBody>
                  <a:tcPr>
                    <a:solidFill>
                      <a:schemeClr val="accent1"/>
                    </a:solidFill>
                  </a:tcPr>
                </a:tc>
                <a:tc>
                  <a:txBody>
                    <a:bodyPr/>
                    <a:lstStyle/>
                    <a:p>
                      <a:pPr algn="ctr"/>
                      <a:r>
                        <a:rPr lang="es-ES" sz="1800" noProof="0" dirty="0"/>
                        <a:t>EN 1.4003</a:t>
                      </a:r>
                      <a:endParaRPr lang="es-ES" noProof="0" dirty="0"/>
                    </a:p>
                  </a:txBody>
                  <a:tcPr/>
                </a:tc>
                <a:extLst>
                  <a:ext uri="{0D108BD9-81ED-4DB2-BD59-A6C34878D82A}">
                    <a16:rowId xmlns:a16="http://schemas.microsoft.com/office/drawing/2014/main" val="10001"/>
                  </a:ext>
                </a:extLst>
              </a:tr>
              <a:tr h="360000">
                <a:tc>
                  <a:txBody>
                    <a:bodyPr/>
                    <a:lstStyle/>
                    <a:p>
                      <a:r>
                        <a:rPr lang="es-ES" b="1" noProof="0" dirty="0" err="1">
                          <a:solidFill>
                            <a:schemeClr val="bg1"/>
                          </a:solidFill>
                        </a:rPr>
                        <a:t>f</a:t>
                      </a:r>
                      <a:r>
                        <a:rPr lang="es-ES" b="1" baseline="-25000" noProof="0" dirty="0" err="1">
                          <a:solidFill>
                            <a:schemeClr val="bg1"/>
                          </a:solidFill>
                        </a:rPr>
                        <a:t>y</a:t>
                      </a:r>
                      <a:r>
                        <a:rPr lang="es-ES" b="1" baseline="0" noProof="0" dirty="0">
                          <a:solidFill>
                            <a:schemeClr val="bg1"/>
                          </a:solidFill>
                        </a:rPr>
                        <a:t> [N/mm²]</a:t>
                      </a:r>
                      <a:endParaRPr lang="es-ES" b="1" noProof="0" dirty="0">
                        <a:solidFill>
                          <a:schemeClr val="bg1"/>
                        </a:solidFill>
                      </a:endParaRPr>
                    </a:p>
                  </a:txBody>
                  <a:tcPr>
                    <a:solidFill>
                      <a:schemeClr val="accent1"/>
                    </a:solidFill>
                  </a:tcPr>
                </a:tc>
                <a:tc>
                  <a:txBody>
                    <a:bodyPr/>
                    <a:lstStyle/>
                    <a:p>
                      <a:pPr algn="ctr"/>
                      <a:r>
                        <a:rPr lang="es-ES" noProof="0" dirty="0"/>
                        <a:t>280</a:t>
                      </a:r>
                    </a:p>
                  </a:txBody>
                  <a:tcPr/>
                </a:tc>
                <a:extLst>
                  <a:ext uri="{0D108BD9-81ED-4DB2-BD59-A6C34878D82A}">
                    <a16:rowId xmlns:a16="http://schemas.microsoft.com/office/drawing/2014/main" val="10002"/>
                  </a:ext>
                </a:extLst>
              </a:tr>
              <a:tr h="360000">
                <a:tc>
                  <a:txBody>
                    <a:bodyPr/>
                    <a:lstStyle/>
                    <a:p>
                      <a:r>
                        <a:rPr lang="es-ES" b="1" noProof="0" dirty="0">
                          <a:solidFill>
                            <a:schemeClr val="bg1"/>
                          </a:solidFill>
                        </a:rPr>
                        <a:t>f</a:t>
                      </a:r>
                      <a:r>
                        <a:rPr lang="es-ES" b="1" baseline="-25000" noProof="0" dirty="0">
                          <a:solidFill>
                            <a:schemeClr val="bg1"/>
                          </a:solidFill>
                        </a:rPr>
                        <a:t>u</a:t>
                      </a:r>
                      <a:r>
                        <a:rPr lang="es-ES" b="1" baseline="0" noProof="0" dirty="0">
                          <a:solidFill>
                            <a:schemeClr val="bg1"/>
                          </a:solidFill>
                        </a:rPr>
                        <a:t>[N/mm²]</a:t>
                      </a:r>
                      <a:endParaRPr lang="es-ES" b="1" noProof="0" dirty="0">
                        <a:solidFill>
                          <a:schemeClr val="bg1"/>
                        </a:solidFill>
                      </a:endParaRPr>
                    </a:p>
                  </a:txBody>
                  <a:tcPr>
                    <a:solidFill>
                      <a:schemeClr val="accent1"/>
                    </a:solidFill>
                  </a:tcPr>
                </a:tc>
                <a:tc>
                  <a:txBody>
                    <a:bodyPr/>
                    <a:lstStyle/>
                    <a:p>
                      <a:pPr algn="ctr"/>
                      <a:r>
                        <a:rPr lang="es-ES" noProof="0" dirty="0"/>
                        <a:t>450</a:t>
                      </a:r>
                    </a:p>
                  </a:txBody>
                  <a:tcPr/>
                </a:tc>
                <a:extLst>
                  <a:ext uri="{0D108BD9-81ED-4DB2-BD59-A6C34878D82A}">
                    <a16:rowId xmlns:a16="http://schemas.microsoft.com/office/drawing/2014/main" val="10003"/>
                  </a:ext>
                </a:extLst>
              </a:tr>
              <a:tr h="360000">
                <a:tc>
                  <a:txBody>
                    <a:bodyPr/>
                    <a:lstStyle/>
                    <a:p>
                      <a:r>
                        <a:rPr lang="es-ES" b="1" noProof="0" dirty="0">
                          <a:solidFill>
                            <a:schemeClr val="bg1"/>
                          </a:solidFill>
                        </a:rPr>
                        <a:t>E [N/mm²]</a:t>
                      </a:r>
                    </a:p>
                  </a:txBody>
                  <a:tcPr>
                    <a:solidFill>
                      <a:schemeClr val="accent1"/>
                    </a:solidFill>
                  </a:tcPr>
                </a:tc>
                <a:tc>
                  <a:txBody>
                    <a:bodyPr/>
                    <a:lstStyle/>
                    <a:p>
                      <a:pPr algn="ctr"/>
                      <a:r>
                        <a:rPr lang="es-ES" noProof="0" dirty="0"/>
                        <a:t>220000</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637413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870838"/>
            <a:ext cx="8229600" cy="4925144"/>
          </a:xfrm>
        </p:spPr>
        <p:txBody>
          <a:bodyPr>
            <a:normAutofit/>
          </a:bodyPr>
          <a:lstStyle/>
          <a:p>
            <a:r>
              <a:rPr lang="nl-BE" sz="2800" dirty="0"/>
              <a:t>Primer paso: </a:t>
            </a:r>
            <a:r>
              <a:rPr lang="nl-BE" sz="2800" dirty="0">
                <a:sym typeface="Wingdings 3" panose="05040102010807070707" pitchFamily="18" charset="2"/>
              </a:rPr>
              <a:t>Análisis de modos elásticos de pandeo</a:t>
            </a:r>
            <a:endParaRPr lang="nl-BE" sz="2800" dirty="0"/>
          </a:p>
        </p:txBody>
      </p:sp>
      <p:sp>
        <p:nvSpPr>
          <p:cNvPr id="4" name="Tijdelijke aanduiding voor dianummer 3"/>
          <p:cNvSpPr>
            <a:spLocks noGrp="1"/>
          </p:cNvSpPr>
          <p:nvPr>
            <p:ph type="sldNum" sz="quarter" idx="12"/>
          </p:nvPr>
        </p:nvSpPr>
        <p:spPr>
          <a:xfrm>
            <a:off x="8791544" y="6492875"/>
            <a:ext cx="396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fr-BE"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286"/>
            <a:ext cx="8629650" cy="4686300"/>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8601" y="2247514"/>
            <a:ext cx="868091" cy="1311957"/>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6833" y="2247514"/>
            <a:ext cx="836324" cy="1311957"/>
          </a:xfrm>
          <a:prstGeom prst="rect">
            <a:avLst/>
          </a:prstGeom>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1049" y="3559471"/>
            <a:ext cx="1073419" cy="1311957"/>
          </a:xfrm>
          <a:prstGeom prst="rect">
            <a:avLst/>
          </a:prstGeom>
        </p:spPr>
      </p:pic>
      <p:sp>
        <p:nvSpPr>
          <p:cNvPr id="10" name="Tekstvak 9"/>
          <p:cNvSpPr txBox="1"/>
          <p:nvPr/>
        </p:nvSpPr>
        <p:spPr>
          <a:xfrm>
            <a:off x="2372606" y="1878182"/>
            <a:ext cx="7200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1F497D"/>
                </a:solidFill>
                <a:effectLst/>
                <a:uLnTx/>
                <a:uFillTx/>
                <a:latin typeface="Calibri"/>
                <a:ea typeface="+mn-ea"/>
                <a:cs typeface="+mn-cs"/>
              </a:rPr>
              <a:t>Local</a:t>
            </a:r>
          </a:p>
        </p:txBody>
      </p:sp>
      <p:sp>
        <p:nvSpPr>
          <p:cNvPr id="11" name="Tekstvak 10"/>
          <p:cNvSpPr txBox="1"/>
          <p:nvPr/>
        </p:nvSpPr>
        <p:spPr>
          <a:xfrm>
            <a:off x="4052008" y="1878182"/>
            <a:ext cx="16847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1F497D"/>
                </a:solidFill>
                <a:effectLst/>
                <a:uLnTx/>
                <a:uFillTx/>
                <a:latin typeface="Calibri"/>
                <a:ea typeface="+mn-ea"/>
                <a:cs typeface="+mn-cs"/>
              </a:rPr>
              <a:t>De distorsión</a:t>
            </a:r>
          </a:p>
        </p:txBody>
      </p:sp>
      <p:sp>
        <p:nvSpPr>
          <p:cNvPr id="12" name="Tekstvak 11"/>
          <p:cNvSpPr txBox="1"/>
          <p:nvPr/>
        </p:nvSpPr>
        <p:spPr>
          <a:xfrm>
            <a:off x="6380551" y="3193127"/>
            <a:ext cx="9744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1F497D"/>
                </a:solidFill>
                <a:effectLst/>
                <a:uLnTx/>
                <a:uFillTx/>
                <a:latin typeface="Calibri"/>
                <a:ea typeface="+mn-ea"/>
                <a:cs typeface="+mn-cs"/>
              </a:rPr>
              <a:t>Global</a:t>
            </a:r>
          </a:p>
        </p:txBody>
      </p:sp>
      <p:sp>
        <p:nvSpPr>
          <p:cNvPr id="13" name="Titel 1"/>
          <p:cNvSpPr>
            <a:spLocks noGrp="1"/>
          </p:cNvSpPr>
          <p:nvPr>
            <p:ph type="title"/>
          </p:nvPr>
        </p:nvSpPr>
        <p:spPr>
          <a:xfrm>
            <a:off x="457200" y="-41056"/>
            <a:ext cx="8229600" cy="1143000"/>
          </a:xfrm>
        </p:spPr>
        <p:txBody>
          <a:bodyPr>
            <a:normAutofit/>
          </a:bodyPr>
          <a:lstStyle/>
          <a:p>
            <a:r>
              <a:rPr lang="es-ES" sz="4000" dirty="0" err="1"/>
              <a:t>Direct</a:t>
            </a:r>
            <a:r>
              <a:rPr lang="es-ES" sz="4000" dirty="0"/>
              <a:t> </a:t>
            </a:r>
            <a:r>
              <a:rPr lang="es-ES" sz="4000" dirty="0" err="1"/>
              <a:t>Strength</a:t>
            </a:r>
            <a:r>
              <a:rPr lang="es-ES" sz="4000" dirty="0"/>
              <a:t> </a:t>
            </a:r>
            <a:r>
              <a:rPr lang="es-ES" sz="4000" dirty="0" err="1"/>
              <a:t>Method</a:t>
            </a:r>
            <a:r>
              <a:rPr lang="es-ES" sz="4000" dirty="0"/>
              <a:t> – Ejemplo</a:t>
            </a:r>
          </a:p>
        </p:txBody>
      </p:sp>
      <p:sp>
        <p:nvSpPr>
          <p:cNvPr id="14" name="Tekstvak 9"/>
          <p:cNvSpPr txBox="1"/>
          <p:nvPr/>
        </p:nvSpPr>
        <p:spPr>
          <a:xfrm rot="16200000">
            <a:off x="-636434" y="3699264"/>
            <a:ext cx="1930095"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a:ea typeface="+mn-ea"/>
                <a:cs typeface="+mn-cs"/>
              </a:rPr>
              <a:t>Factor de carga</a:t>
            </a:r>
          </a:p>
        </p:txBody>
      </p:sp>
      <p:sp>
        <p:nvSpPr>
          <p:cNvPr id="15" name="Tekstvak 9"/>
          <p:cNvSpPr txBox="1"/>
          <p:nvPr/>
        </p:nvSpPr>
        <p:spPr>
          <a:xfrm>
            <a:off x="4019350" y="5981133"/>
            <a:ext cx="1314649"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a:ea typeface="+mn-ea"/>
                <a:cs typeface="+mn-cs"/>
              </a:rPr>
              <a:t>Longitud</a:t>
            </a:r>
          </a:p>
        </p:txBody>
      </p:sp>
    </p:spTree>
    <p:extLst>
      <p:ext uri="{BB962C8B-B14F-4D97-AF65-F5344CB8AC3E}">
        <p14:creationId xmlns:p14="http://schemas.microsoft.com/office/powerpoint/2010/main" val="34173430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63297" y="1099443"/>
            <a:ext cx="8543244" cy="5170727"/>
          </a:xfrm>
        </p:spPr>
        <p:txBody>
          <a:bodyPr>
            <a:normAutofit/>
          </a:bodyPr>
          <a:lstStyle/>
          <a:p>
            <a:r>
              <a:rPr lang="es-ES" sz="2800" dirty="0"/>
              <a:t>Resultados del análisis de modos elásticos de pandeo</a:t>
            </a:r>
          </a:p>
          <a:p>
            <a:pPr lvl="1"/>
            <a:r>
              <a:rPr lang="es-ES" sz="2400" dirty="0"/>
              <a:t>En el ejemplo, los factores de carga obtenidos del análisis de modos de pandeo son:</a:t>
            </a:r>
          </a:p>
          <a:p>
            <a:pPr lvl="2"/>
            <a:r>
              <a:rPr lang="es-ES" sz="2000" dirty="0"/>
              <a:t>Para abolladura local: 0,80</a:t>
            </a:r>
          </a:p>
          <a:p>
            <a:pPr lvl="2"/>
            <a:r>
              <a:rPr lang="es-ES" sz="2000" dirty="0"/>
              <a:t>Para abolladura por distorsión: 1,26</a:t>
            </a:r>
          </a:p>
          <a:p>
            <a:pPr lvl="2"/>
            <a:r>
              <a:rPr lang="es-ES" sz="2000" dirty="0"/>
              <a:t>Para pandeo por flexión: 0,28</a:t>
            </a:r>
          </a:p>
          <a:p>
            <a:endParaRPr lang="es-ES" sz="2800" dirty="0"/>
          </a:p>
          <a:p>
            <a:r>
              <a:rPr lang="es-ES" sz="2800" dirty="0"/>
              <a:t>Segundo paso: Cálculo de las resistencias nominales</a:t>
            </a:r>
            <a:endParaRPr lang="es-ES" sz="2000" dirty="0"/>
          </a:p>
          <a:p>
            <a:pPr lvl="2"/>
            <a:r>
              <a:rPr lang="es-ES" sz="2000" dirty="0"/>
              <a:t>Para abolladura local ⇨ una ecuación</a:t>
            </a:r>
          </a:p>
          <a:p>
            <a:pPr lvl="2"/>
            <a:r>
              <a:rPr lang="es-ES" sz="2000" dirty="0"/>
              <a:t>Para abolladura por distorsión ⇨ una ecuación </a:t>
            </a:r>
          </a:p>
          <a:p>
            <a:pPr lvl="2"/>
            <a:r>
              <a:rPr lang="es-ES" sz="2000" dirty="0"/>
              <a:t>Para pandeo por flexión ⇨ una ecuación</a:t>
            </a:r>
          </a:p>
          <a:p>
            <a:endParaRPr lang="es-ES" sz="2800"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el 1"/>
          <p:cNvSpPr>
            <a:spLocks noGrp="1"/>
          </p:cNvSpPr>
          <p:nvPr>
            <p:ph type="title"/>
          </p:nvPr>
        </p:nvSpPr>
        <p:spPr>
          <a:xfrm>
            <a:off x="457200" y="-41056"/>
            <a:ext cx="8229600" cy="1143000"/>
          </a:xfrm>
        </p:spPr>
        <p:txBody>
          <a:bodyPr>
            <a:normAutofit/>
          </a:bodyPr>
          <a:lstStyle/>
          <a:p>
            <a:r>
              <a:rPr lang="es-ES" sz="4000" dirty="0" err="1"/>
              <a:t>Direct</a:t>
            </a:r>
            <a:r>
              <a:rPr lang="es-ES" sz="4000" dirty="0"/>
              <a:t> </a:t>
            </a:r>
            <a:r>
              <a:rPr lang="es-ES" sz="4000" dirty="0" err="1"/>
              <a:t>Strength</a:t>
            </a:r>
            <a:r>
              <a:rPr lang="es-ES" sz="4000" dirty="0"/>
              <a:t> </a:t>
            </a:r>
            <a:r>
              <a:rPr lang="es-ES" sz="4000" dirty="0" err="1"/>
              <a:t>Method</a:t>
            </a:r>
            <a:r>
              <a:rPr lang="es-ES" sz="4000" dirty="0"/>
              <a:t> – Ejemplo</a:t>
            </a:r>
          </a:p>
        </p:txBody>
      </p:sp>
    </p:spTree>
    <p:extLst>
      <p:ext uri="{BB962C8B-B14F-4D97-AF65-F5344CB8AC3E}">
        <p14:creationId xmlns:p14="http://schemas.microsoft.com/office/powerpoint/2010/main" val="37739666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el 1"/>
          <p:cNvSpPr>
            <a:spLocks noGrp="1"/>
          </p:cNvSpPr>
          <p:nvPr>
            <p:ph type="title"/>
          </p:nvPr>
        </p:nvSpPr>
        <p:spPr>
          <a:xfrm>
            <a:off x="457200" y="-41056"/>
            <a:ext cx="8229600" cy="1143000"/>
          </a:xfrm>
        </p:spPr>
        <p:txBody>
          <a:bodyPr>
            <a:normAutofit/>
          </a:bodyPr>
          <a:lstStyle/>
          <a:p>
            <a:r>
              <a:rPr lang="es-ES" sz="4000" dirty="0" err="1"/>
              <a:t>Direct</a:t>
            </a:r>
            <a:r>
              <a:rPr lang="es-ES" sz="4000" dirty="0"/>
              <a:t> </a:t>
            </a:r>
            <a:r>
              <a:rPr lang="es-ES" sz="4000" dirty="0" err="1"/>
              <a:t>Strength</a:t>
            </a:r>
            <a:r>
              <a:rPr lang="es-ES" sz="4000" dirty="0"/>
              <a:t> </a:t>
            </a:r>
            <a:r>
              <a:rPr lang="es-ES" sz="4000" dirty="0" err="1"/>
              <a:t>Method</a:t>
            </a:r>
            <a:r>
              <a:rPr lang="es-ES" sz="4000" dirty="0"/>
              <a:t> – Ejemplo</a:t>
            </a:r>
          </a:p>
        </p:txBody>
      </p:sp>
      <p:grpSp>
        <p:nvGrpSpPr>
          <p:cNvPr id="9" name="8 Grupo"/>
          <p:cNvGrpSpPr/>
          <p:nvPr/>
        </p:nvGrpSpPr>
        <p:grpSpPr>
          <a:xfrm>
            <a:off x="444500" y="1042874"/>
            <a:ext cx="8255000" cy="4994842"/>
            <a:chOff x="444500" y="1042874"/>
            <a:chExt cx="8255000" cy="4994842"/>
          </a:xfrm>
        </p:grpSpPr>
        <p:pic>
          <p:nvPicPr>
            <p:cNvPr id="206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1081541"/>
              <a:ext cx="8255000"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vak 9"/>
            <p:cNvSpPr txBox="1"/>
            <p:nvPr/>
          </p:nvSpPr>
          <p:spPr>
            <a:xfrm>
              <a:off x="731861" y="1042874"/>
              <a:ext cx="6877251"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Calibri"/>
                  <a:ea typeface="+mn-ea"/>
                  <a:cs typeface="+mn-cs"/>
                </a:rPr>
                <a:t>Resistencia nominal de pandeo por flexión </a:t>
              </a:r>
              <a:r>
                <a:rPr kumimoji="0" lang="es-ES" sz="2800" b="0" i="0" u="none" strike="noStrike" kern="1200" cap="none" spc="0" normalizeH="0" baseline="0" noProof="0" dirty="0" err="1">
                  <a:ln>
                    <a:noFill/>
                  </a:ln>
                  <a:solidFill>
                    <a:prstClr val="black"/>
                  </a:solidFill>
                  <a:effectLst/>
                  <a:uLnTx/>
                  <a:uFillTx/>
                  <a:latin typeface="Calibri"/>
                  <a:ea typeface="+mn-ea"/>
                  <a:cs typeface="+mn-cs"/>
                </a:rPr>
                <a:t>P</a:t>
              </a:r>
              <a:r>
                <a:rPr kumimoji="0" lang="es-ES" sz="2800" b="0" i="0" u="none" strike="noStrike" kern="1200" cap="none" spc="0" normalizeH="0" baseline="-25000" noProof="0" dirty="0" err="1">
                  <a:ln>
                    <a:noFill/>
                  </a:ln>
                  <a:solidFill>
                    <a:prstClr val="black"/>
                  </a:solidFill>
                  <a:effectLst/>
                  <a:uLnTx/>
                  <a:uFillTx/>
                  <a:latin typeface="Calibri"/>
                  <a:ea typeface="+mn-ea"/>
                  <a:cs typeface="+mn-cs"/>
                </a:rPr>
                <a:t>ne</a:t>
              </a:r>
              <a:endParaRPr kumimoji="0" lang="es-ES" sz="2800" b="0" i="0" u="none" strike="noStrike" kern="1200" cap="none" spc="0" normalizeH="0" baseline="-2500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3486800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66AA0-E37C-4065-8BE7-D4086C065B53}" type="slidenum">
              <a:rPr kumimoji="0" lang="fr-B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fr-BE"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el 1"/>
          <p:cNvSpPr>
            <a:spLocks noGrp="1"/>
          </p:cNvSpPr>
          <p:nvPr>
            <p:ph type="title"/>
          </p:nvPr>
        </p:nvSpPr>
        <p:spPr>
          <a:xfrm>
            <a:off x="457200" y="-41056"/>
            <a:ext cx="8229600" cy="1143000"/>
          </a:xfrm>
        </p:spPr>
        <p:txBody>
          <a:bodyPr>
            <a:normAutofit/>
          </a:bodyPr>
          <a:lstStyle/>
          <a:p>
            <a:r>
              <a:rPr lang="es-ES" sz="4000" dirty="0" err="1"/>
              <a:t>Direct</a:t>
            </a:r>
            <a:r>
              <a:rPr lang="es-ES" sz="4000" dirty="0"/>
              <a:t> </a:t>
            </a:r>
            <a:r>
              <a:rPr lang="es-ES" sz="4000" dirty="0" err="1"/>
              <a:t>Strength</a:t>
            </a:r>
            <a:r>
              <a:rPr lang="es-ES" sz="4000" dirty="0"/>
              <a:t> </a:t>
            </a:r>
            <a:r>
              <a:rPr lang="es-ES" sz="4000" dirty="0" err="1"/>
              <a:t>Method</a:t>
            </a:r>
            <a:r>
              <a:rPr lang="es-ES" sz="4000" dirty="0"/>
              <a:t> – Ejemplo</a:t>
            </a:r>
          </a:p>
        </p:txBody>
      </p:sp>
      <p:grpSp>
        <p:nvGrpSpPr>
          <p:cNvPr id="9" name="8 Grupo"/>
          <p:cNvGrpSpPr/>
          <p:nvPr/>
        </p:nvGrpSpPr>
        <p:grpSpPr>
          <a:xfrm>
            <a:off x="431800" y="1043791"/>
            <a:ext cx="8229600" cy="4919663"/>
            <a:chOff x="457200" y="1158091"/>
            <a:chExt cx="8229600" cy="4919663"/>
          </a:xfrm>
        </p:grpSpPr>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58091"/>
              <a:ext cx="8229600" cy="491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vak 9"/>
            <p:cNvSpPr txBox="1"/>
            <p:nvPr/>
          </p:nvSpPr>
          <p:spPr>
            <a:xfrm>
              <a:off x="792991" y="1183947"/>
              <a:ext cx="7347709"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Calibri"/>
                  <a:ea typeface="+mn-ea"/>
                  <a:cs typeface="+mn-cs"/>
                </a:rPr>
                <a:t>Resistencia nominal frente a abolladura local </a:t>
              </a:r>
              <a:r>
                <a:rPr kumimoji="0" lang="es-ES" sz="2800" b="0" i="0" u="none" strike="noStrike" kern="1200" cap="none" spc="0" normalizeH="0" baseline="0" noProof="0" dirty="0" err="1">
                  <a:ln>
                    <a:noFill/>
                  </a:ln>
                  <a:solidFill>
                    <a:prstClr val="black"/>
                  </a:solidFill>
                  <a:effectLst/>
                  <a:uLnTx/>
                  <a:uFillTx/>
                  <a:latin typeface="Calibri"/>
                  <a:ea typeface="+mn-ea"/>
                  <a:cs typeface="+mn-cs"/>
                </a:rPr>
                <a:t>P</a:t>
              </a:r>
              <a:r>
                <a:rPr kumimoji="0" lang="es-ES" sz="2800" b="0" i="0" u="none" strike="noStrike" kern="1200" cap="none" spc="0" normalizeH="0" baseline="-25000" noProof="0" dirty="0" err="1">
                  <a:ln>
                    <a:noFill/>
                  </a:ln>
                  <a:solidFill>
                    <a:prstClr val="black"/>
                  </a:solidFill>
                  <a:effectLst/>
                  <a:uLnTx/>
                  <a:uFillTx/>
                  <a:latin typeface="Calibri"/>
                  <a:ea typeface="+mn-ea"/>
                  <a:cs typeface="+mn-cs"/>
                </a:rPr>
                <a:t>nl</a:t>
              </a:r>
              <a:endParaRPr kumimoji="0" lang="es-ES" sz="2800" b="0" i="0" u="none" strike="noStrike" kern="1200" cap="none" spc="0" normalizeH="0" baseline="-2500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449835876"/>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D0D6FE189C0542B4393D301B5BCBA2" ma:contentTypeVersion="4" ma:contentTypeDescription="Create a new document." ma:contentTypeScope="" ma:versionID="b954f0568ed04812b7344e71fffd295f">
  <xsd:schema xmlns:xsd="http://www.w3.org/2001/XMLSchema" xmlns:xs="http://www.w3.org/2001/XMLSchema" xmlns:p="http://schemas.microsoft.com/office/2006/metadata/properties" xmlns:ns2="3dfe030f-86e3-486d-a025-350262647d2a" xmlns:ns3="881f9a4a-1e84-4363-97d3-af7f29ebd3ad" targetNamespace="http://schemas.microsoft.com/office/2006/metadata/properties" ma:root="true" ma:fieldsID="87fbf3ee06607a0c67a2946c3ff9f335" ns2:_="" ns3:_="">
    <xsd:import namespace="3dfe030f-86e3-486d-a025-350262647d2a"/>
    <xsd:import namespace="881f9a4a-1e84-4363-97d3-af7f29ebd3ad"/>
    <xsd:element name="properties">
      <xsd:complexType>
        <xsd:sequence>
          <xsd:element name="documentManagement">
            <xsd:complexType>
              <xsd:all>
                <xsd:element ref="ns2:_dlc_DocId" minOccurs="0"/>
                <xsd:element ref="ns2:_dlc_DocIdUrl" minOccurs="0"/>
                <xsd:element ref="ns2:_dlc_DocIdPersistId" minOccurs="0"/>
                <xsd:element ref="ns3:Author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fe030f-86e3-486d-a025-350262647d2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81f9a4a-1e84-4363-97d3-af7f29ebd3ad" elementFormDefault="qualified">
    <xsd:import namespace="http://schemas.microsoft.com/office/2006/documentManagement/types"/>
    <xsd:import namespace="http://schemas.microsoft.com/office/infopath/2007/PartnerControls"/>
    <xsd:element name="Author0" ma:index="11" nillable="true" ma:displayName="Author" ma:description="Author" ma:internalName="Author0">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Author0 xmlns="881f9a4a-1e84-4363-97d3-af7f29ebd3ad">B. Héritier</Author0>
    <_dlc_DocId xmlns="3dfe030f-86e3-486d-a025-350262647d2a">PRN3XTC2XKQ5-85-309</_dlc_DocId>
    <_dlc_DocIdUrl xmlns="3dfe030f-86e3-486d-a025-350262647d2a">
      <Url>http://extranet.worldstainless.org/LongProducts/_layouts/DocIdRedir.aspx?ID=PRN3XTC2XKQ5-85-309</Url>
      <Description>PRN3XTC2XKQ5-85-309</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FFB9C4-E096-4CCE-93FF-13DBB99C90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fe030f-86e3-486d-a025-350262647d2a"/>
    <ds:schemaRef ds:uri="881f9a4a-1e84-4363-97d3-af7f29ebd3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C68CF9-BFD5-4F2E-B104-AFC691E5A01B}">
  <ds:schemaRefs>
    <ds:schemaRef ds:uri="http://schemas.microsoft.com/sharepoint/events"/>
  </ds:schemaRefs>
</ds:datastoreItem>
</file>

<file path=customXml/itemProps3.xml><?xml version="1.0" encoding="utf-8"?>
<ds:datastoreItem xmlns:ds="http://schemas.openxmlformats.org/officeDocument/2006/customXml" ds:itemID="{5E7F700C-E560-455F-B3AD-740E1900CC52}">
  <ds:schemaRefs>
    <ds:schemaRef ds:uri="http://purl.org/dc/terms/"/>
    <ds:schemaRef ds:uri="http://purl.org/dc/elements/1.1/"/>
    <ds:schemaRef ds:uri="http://purl.org/dc/dcmitype/"/>
    <ds:schemaRef ds:uri="881f9a4a-1e84-4363-97d3-af7f29ebd3ad"/>
    <ds:schemaRef ds:uri="3dfe030f-86e3-486d-a025-350262647d2a"/>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schemas.microsoft.com/office/infopath/2007/PartnerControls"/>
  </ds:schemaRefs>
</ds:datastoreItem>
</file>

<file path=customXml/itemProps4.xml><?xml version="1.0" encoding="utf-8"?>
<ds:datastoreItem xmlns:ds="http://schemas.openxmlformats.org/officeDocument/2006/customXml" ds:itemID="{EC30FBF0-2783-4BAD-89B6-06EFFDF6A3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University lectures theme colours</Template>
  <TotalTime>1782</TotalTime>
  <Words>9668</Words>
  <Application>Microsoft Office PowerPoint</Application>
  <PresentationFormat>On-screen Show (4:3)</PresentationFormat>
  <Paragraphs>1494</Paragraphs>
  <Slides>140</Slides>
  <Notes>66</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140</vt:i4>
      </vt:variant>
    </vt:vector>
  </HeadingPairs>
  <TitlesOfParts>
    <vt:vector size="152" baseType="lpstr">
      <vt:lpstr>Arial</vt:lpstr>
      <vt:lpstr>Calibri</vt:lpstr>
      <vt:lpstr>Cambria Math</vt:lpstr>
      <vt:lpstr>Symbol</vt:lpstr>
      <vt:lpstr>Times</vt:lpstr>
      <vt:lpstr>Times New Roman</vt:lpstr>
      <vt:lpstr>Univers</vt:lpstr>
      <vt:lpstr>Wingdings</vt:lpstr>
      <vt:lpstr>3_Custom Design</vt:lpstr>
      <vt:lpstr>4_Custom Design</vt:lpstr>
      <vt:lpstr>Graphique</vt:lpstr>
      <vt:lpstr>Equation</vt:lpstr>
      <vt:lpstr>Material didactico para docentes en  Arquitectura o Ingenieria Civil </vt:lpstr>
      <vt:lpstr>Una mala elección de materiales puede derivar en graves problemas</vt:lpstr>
      <vt:lpstr>PowerPoint Presentation</vt:lpstr>
      <vt:lpstr>Un caso de estudio: Corrosión en el intercambiador de la autopista Turcot en Montreal 1,2</vt:lpstr>
      <vt:lpstr>Tiene que ser reemplazado </vt:lpstr>
      <vt:lpstr>Cómo el hormigón armado puede ser dañado como consecuencia de la corrosión</vt:lpstr>
      <vt:lpstr>Difusion de iones corrosivos (generalmente cloruros) a través del hormigón:</vt:lpstr>
      <vt:lpstr>Las grietas en el hormigón aceleran la corrosión</vt:lpstr>
      <vt:lpstr>La selección adecuada de materiales es una buena inversión a largo plazo</vt:lpstr>
      <vt:lpstr>El embarcadero de Progreso (1/3)5,6</vt:lpstr>
      <vt:lpstr>El embarcadero de Progreso (2/3)</vt:lpstr>
      <vt:lpstr>El embarcadero de Progreso (3/3)</vt:lpstr>
      <vt:lpstr>Las grandes obras de ingeniería civil deben garantizar una vida útil de más de 100 años en la actualidad</vt:lpstr>
      <vt:lpstr>Puente Haynes Inlet Slough,Oregon,EEUU 20047,8</vt:lpstr>
      <vt:lpstr>Puente Hong Kong- Zhuhai- Macau9 (La construcción empieza en 2009 y se completará entre 2017-2018)</vt:lpstr>
      <vt:lpstr>Puente Broadmeadow , Dublin, Irlanda (2003)10</vt:lpstr>
      <vt:lpstr>Reparación dique en Bayonne, Francia</vt:lpstr>
      <vt:lpstr>Reparación del rompeolas Bayonne, Francia</vt:lpstr>
      <vt:lpstr>Puente Stonecutters  Hong Kong12,13</vt:lpstr>
      <vt:lpstr>Puente Belt Parkway, Brooklyn, EEUU (2004)14</vt:lpstr>
      <vt:lpstr>Cuando debe considerarse la barra de acero inoxidable corrugada 15-20:</vt:lpstr>
      <vt:lpstr>Comparativa del corrugado inoxidable vs soluciones alternativas15-20</vt:lpstr>
      <vt:lpstr>Comparativa del corrugado inoxidable vs soluciones alternativas15-20</vt:lpstr>
      <vt:lpstr>Referencias bibliográficas</vt:lpstr>
      <vt:lpstr>References on Galvanic Coupling</vt:lpstr>
      <vt:lpstr>Presentación de ayuda para docentes de arquitectura e ingeniería civil</vt:lpstr>
      <vt:lpstr>Acero inoxidable estructural Proyectando en acero inoxidable</vt:lpstr>
      <vt:lpstr>Índice </vt:lpstr>
      <vt:lpstr>Parte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Parte 2</vt:lpstr>
      <vt:lpstr>Propiedades tenso-deformacionales: Acero al carbono vs acero inoxidable</vt:lpstr>
      <vt:lpstr>Características tenso-deformacionales  a bajo nivel de deformación</vt:lpstr>
      <vt:lpstr>Resistencia de cálculo del acero inoxidable</vt:lpstr>
      <vt:lpstr>Resistencia de cálculo del acero inoxidable</vt:lpstr>
      <vt:lpstr>Endurecimiento por deformación  (trabajado o laminado en frío)</vt:lpstr>
      <vt:lpstr>Endurecimiento por deformación  (trabajado o laminado en frío)</vt:lpstr>
      <vt:lpstr>Endurecimiento por deformación – no siempre beneficioso!</vt:lpstr>
      <vt:lpstr>Ductilidad y dureza</vt:lpstr>
      <vt:lpstr>Características tenso-deformacionales  a altas deformaciones</vt:lpstr>
      <vt:lpstr>Estructuras resistentes a explosiones e impactos</vt:lpstr>
      <vt:lpstr>Características tenso-deformacionales</vt:lpstr>
      <vt:lpstr>Influencia en el comportamiento frente a pandeo por flexión</vt:lpstr>
      <vt:lpstr>Influencia en el comportamiento frente a pandeo por flexión</vt:lpstr>
      <vt:lpstr>Material a temperaturas elevadas</vt:lpstr>
      <vt:lpstr>Material a temperaturas elevadas</vt:lpstr>
      <vt:lpstr>Material a temperaturas elevadas</vt:lpstr>
      <vt:lpstr>Parte 3</vt:lpstr>
      <vt:lpstr>Normas de cálculo internacionales</vt:lpstr>
      <vt:lpstr>PowerPoint Presentation</vt:lpstr>
      <vt:lpstr>Eurocode 3: Parte 1 (EN1993-1)</vt:lpstr>
      <vt:lpstr>Eurocódigo 3: Proyecto de Estructuras de Acero,  Parte 1.4 Reglas adicionales para aceros inoxidables</vt:lpstr>
      <vt:lpstr>PowerPoint Presentation</vt:lpstr>
      <vt:lpstr>PowerPoint Presentation</vt:lpstr>
      <vt:lpstr>Otras normas y manuales de diseño</vt:lpstr>
      <vt:lpstr>PowerPoint Presentation</vt:lpstr>
      <vt:lpstr>Clasificación seccional y expresiones para la abolladura local en EN1993-1-4</vt:lpstr>
      <vt:lpstr>PowerPoint Presentation</vt:lpstr>
      <vt:lpstr>PowerPoint Presentation</vt:lpstr>
      <vt:lpstr>Diseño de pilares y vigas</vt:lpstr>
      <vt:lpstr>Comportamiento del pilar “perfecto”</vt:lpstr>
      <vt:lpstr>Pandeo por flexión de pilares</vt:lpstr>
      <vt:lpstr>PowerPoint Presentation</vt:lpstr>
      <vt:lpstr>PowerPoint Presentation</vt:lpstr>
      <vt:lpstr>PowerPoint Presentation</vt:lpstr>
      <vt:lpstr>Eurocódigo 3. Curvas de pandeo por flexión</vt:lpstr>
      <vt:lpstr>Eurocódigo 3. Ejemplo de Pandeo por Flexión</vt:lpstr>
      <vt:lpstr>Eurocódigo 3. Ejemplo de Pandeo por Flexión</vt:lpstr>
      <vt:lpstr>PowerPoint Presentation</vt:lpstr>
      <vt:lpstr>PowerPoint Presentation</vt:lpstr>
      <vt:lpstr>PowerPoint Presentation</vt:lpstr>
      <vt:lpstr>PowerPoint Presentation</vt:lpstr>
      <vt:lpstr>PowerPoint Presentation</vt:lpstr>
      <vt:lpstr>PowerPoint Presentation</vt:lpstr>
      <vt:lpstr>Eurocódigo 3. Curvas de pandeo lateral</vt:lpstr>
      <vt:lpstr>Esbeltez adimensional</vt:lpstr>
      <vt:lpstr>PowerPoint Presentation</vt:lpstr>
      <vt:lpstr>PowerPoint Presentation</vt:lpstr>
      <vt:lpstr>PowerPoint Presentation</vt:lpstr>
      <vt:lpstr>PowerPoint Presentation</vt:lpstr>
      <vt:lpstr>PowerPoint Presentation</vt:lpstr>
      <vt:lpstr>PowerPoint Presentation</vt:lpstr>
      <vt:lpstr>Parte 4</vt:lpstr>
      <vt:lpstr>Métodos alternativos</vt:lpstr>
      <vt:lpstr>Direct Strength Method</vt:lpstr>
      <vt:lpstr>Direct Strength Method – Ejemplo</vt:lpstr>
      <vt:lpstr>Direct Strength Method – Ejemplo</vt:lpstr>
      <vt:lpstr>Direct Strength Method – Ejemplo</vt:lpstr>
      <vt:lpstr>Direct Strength Method – Ejemplo</vt:lpstr>
      <vt:lpstr>Direct Strength Method – Ejemplo</vt:lpstr>
      <vt:lpstr>Direct Strength Method – Ejemplo</vt:lpstr>
      <vt:lpstr>Direct Strength Method – Ejemplo</vt:lpstr>
      <vt:lpstr>Continuous Strength Method</vt:lpstr>
      <vt:lpstr>Continuous Strength Method</vt:lpstr>
      <vt:lpstr>Continuous Strength Method</vt:lpstr>
      <vt:lpstr>CSM: Ejemplo de pandeo por flexión</vt:lpstr>
      <vt:lpstr>CSM: Ejemplo de pandeo por flexión</vt:lpstr>
      <vt:lpstr>CSM: Ejemplo de pandeo por flexión</vt:lpstr>
      <vt:lpstr>CSM: Ejemplo de pandeo por flexión</vt:lpstr>
      <vt:lpstr>CSM: Ejemplo de pandeo por flexión</vt:lpstr>
      <vt:lpstr>Modelo de elementos finitos</vt:lpstr>
      <vt:lpstr>Modelo de elementos finitos</vt:lpstr>
      <vt:lpstr>Modelo de elementos finitos</vt:lpstr>
      <vt:lpstr>Modelo de elementos finitos</vt:lpstr>
      <vt:lpstr>Modelo de elementos finitos</vt:lpstr>
      <vt:lpstr>Modelo de elementos finitos</vt:lpstr>
      <vt:lpstr>Modelo de elementos finitos</vt:lpstr>
      <vt:lpstr>Modelo de elementos finitos</vt:lpstr>
      <vt:lpstr>Modelo de elementos finitos</vt:lpstr>
      <vt:lpstr>Modelo de elementos finitos</vt:lpstr>
      <vt:lpstr>Parte 5</vt:lpstr>
      <vt:lpstr>Flechas</vt:lpstr>
      <vt:lpstr>Flechas</vt:lpstr>
      <vt:lpstr>Flechas</vt:lpstr>
      <vt:lpstr>Fechas en una viga de acero inoxidable austenítico</vt:lpstr>
      <vt:lpstr>Parte 6</vt:lpstr>
      <vt:lpstr>Respuesta frente a acciones sísmicas</vt:lpstr>
      <vt:lpstr>Diseño de uniones atornilladas</vt:lpstr>
      <vt:lpstr>Cálculo de uniones atornilladas</vt:lpstr>
      <vt:lpstr>Tornillos pretensados</vt:lpstr>
      <vt:lpstr>Cálculo de uniones soldadas</vt:lpstr>
      <vt:lpstr>Resistencia frente a fatiga</vt:lpstr>
      <vt:lpstr>Parte 7</vt:lpstr>
      <vt:lpstr>Herramientas para ingenieros</vt:lpstr>
      <vt:lpstr>www.steel-stainless.org </vt:lpstr>
      <vt:lpstr>Centro de Información para el uso del acero inoxidable en la construcción  www.stainlessconstruction.com </vt:lpstr>
      <vt:lpstr>12 casos de estudio de aplicaciones estructurales www.steel-stainless.org/CaseStudies </vt:lpstr>
      <vt:lpstr>Manual de diseño para Eurocódigo</vt:lpstr>
      <vt:lpstr>Resumen</vt:lpstr>
      <vt:lpstr>Referencias</vt:lpstr>
      <vt:lpstr>¡Muchas gracias!  Barbara Rossi – barbara.rossi@kuleuven.be  Maarten Fortan – maarten.fortan@kuleuven.be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Aplicaciones estructurales </dc:title>
  <dc:creator>Bernard</dc:creator>
  <cp:keywords>acero inoxidable, material didactico, arquitectura, ingenieria civil</cp:keywords>
  <cp:lastModifiedBy>Jo Claes</cp:lastModifiedBy>
  <cp:revision>223</cp:revision>
  <cp:lastPrinted>2015-04-13T06:33:26Z</cp:lastPrinted>
  <dcterms:created xsi:type="dcterms:W3CDTF">2013-11-20T09:46:26Z</dcterms:created>
  <dcterms:modified xsi:type="dcterms:W3CDTF">2020-01-31T09:41:30Z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0x010100D2D0D6FE189C0542B4393D301B5BCBA2</vt:lpwstr>
  </property>
  <property fmtid="{D5CDD505-2E9C-101B-9397-08002B2CF9AE}" pid="3" name="_dlc_DocIdItemGuid">
    <vt:lpwstr>40ca8ddb-74d0-4d3d-84e0-963a29d0a686</vt:lpwstr>
  </property>
  <property fmtid="{D5CDD505-2E9C-101B-9397-08002B2CF9AE}" pid="4" name="Order">
    <vt:r8>30900</vt:r8>
  </property>
</Properties>
</file>