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0" r:id="rId3"/>
    <p:sldMasterId id="2147483740" r:id="rId4"/>
    <p:sldMasterId id="2147483750" r:id="rId5"/>
    <p:sldMasterId id="2147483760" r:id="rId6"/>
    <p:sldMasterId id="2147483770" r:id="rId7"/>
    <p:sldMasterId id="2147483780" r:id="rId8"/>
    <p:sldMasterId id="2147483790" r:id="rId9"/>
    <p:sldMasterId id="2147483800" r:id="rId10"/>
    <p:sldMasterId id="2147483810" r:id="rId11"/>
    <p:sldMasterId id="2147483820" r:id="rId12"/>
    <p:sldMasterId id="2147483830" r:id="rId13"/>
  </p:sldMasterIdLst>
  <p:notesMasterIdLst>
    <p:notesMasterId r:id="rId103"/>
  </p:notesMasterIdLst>
  <p:handoutMasterIdLst>
    <p:handoutMasterId r:id="rId104"/>
  </p:handoutMasterIdLst>
  <p:sldIdLst>
    <p:sldId id="256" r:id="rId14"/>
    <p:sldId id="262" r:id="rId15"/>
    <p:sldId id="370" r:id="rId16"/>
    <p:sldId id="290" r:id="rId17"/>
    <p:sldId id="293" r:id="rId18"/>
    <p:sldId id="302" r:id="rId19"/>
    <p:sldId id="312" r:id="rId20"/>
    <p:sldId id="313" r:id="rId21"/>
    <p:sldId id="314" r:id="rId22"/>
    <p:sldId id="315" r:id="rId23"/>
    <p:sldId id="318" r:id="rId24"/>
    <p:sldId id="346" r:id="rId25"/>
    <p:sldId id="331" r:id="rId26"/>
    <p:sldId id="329" r:id="rId27"/>
    <p:sldId id="330" r:id="rId28"/>
    <p:sldId id="343" r:id="rId29"/>
    <p:sldId id="347" r:id="rId30"/>
    <p:sldId id="327" r:id="rId31"/>
    <p:sldId id="334" r:id="rId32"/>
    <p:sldId id="332" r:id="rId33"/>
    <p:sldId id="382" r:id="rId34"/>
    <p:sldId id="391" r:id="rId35"/>
    <p:sldId id="360" r:id="rId36"/>
    <p:sldId id="371" r:id="rId37"/>
    <p:sldId id="266" r:id="rId38"/>
    <p:sldId id="337" r:id="rId39"/>
    <p:sldId id="338" r:id="rId40"/>
    <p:sldId id="339" r:id="rId41"/>
    <p:sldId id="270" r:id="rId42"/>
    <p:sldId id="269" r:id="rId43"/>
    <p:sldId id="348" r:id="rId44"/>
    <p:sldId id="304" r:id="rId45"/>
    <p:sldId id="335" r:id="rId46"/>
    <p:sldId id="264" r:id="rId47"/>
    <p:sldId id="372" r:id="rId48"/>
    <p:sldId id="305" r:id="rId49"/>
    <p:sldId id="366" r:id="rId50"/>
    <p:sldId id="367" r:id="rId51"/>
    <p:sldId id="276" r:id="rId52"/>
    <p:sldId id="308" r:id="rId53"/>
    <p:sldId id="349" r:id="rId54"/>
    <p:sldId id="368" r:id="rId55"/>
    <p:sldId id="369" r:id="rId56"/>
    <p:sldId id="328" r:id="rId57"/>
    <p:sldId id="260" r:id="rId58"/>
    <p:sldId id="373" r:id="rId59"/>
    <p:sldId id="300" r:id="rId60"/>
    <p:sldId id="354" r:id="rId61"/>
    <p:sldId id="356" r:id="rId62"/>
    <p:sldId id="355" r:id="rId63"/>
    <p:sldId id="357" r:id="rId64"/>
    <p:sldId id="321" r:id="rId65"/>
    <p:sldId id="277" r:id="rId66"/>
    <p:sldId id="374" r:id="rId67"/>
    <p:sldId id="301" r:id="rId68"/>
    <p:sldId id="359" r:id="rId69"/>
    <p:sldId id="259" r:id="rId70"/>
    <p:sldId id="375" r:id="rId71"/>
    <p:sldId id="285" r:id="rId72"/>
    <p:sldId id="351" r:id="rId73"/>
    <p:sldId id="352" r:id="rId74"/>
    <p:sldId id="279" r:id="rId75"/>
    <p:sldId id="376" r:id="rId76"/>
    <p:sldId id="286" r:id="rId77"/>
    <p:sldId id="287" r:id="rId78"/>
    <p:sldId id="280" r:id="rId79"/>
    <p:sldId id="377" r:id="rId80"/>
    <p:sldId id="283" r:id="rId81"/>
    <p:sldId id="284" r:id="rId82"/>
    <p:sldId id="288" r:id="rId83"/>
    <p:sldId id="274" r:id="rId84"/>
    <p:sldId id="281" r:id="rId85"/>
    <p:sldId id="378" r:id="rId86"/>
    <p:sldId id="299" r:id="rId87"/>
    <p:sldId id="298" r:id="rId88"/>
    <p:sldId id="317" r:id="rId89"/>
    <p:sldId id="282" r:id="rId90"/>
    <p:sldId id="379" r:id="rId91"/>
    <p:sldId id="297" r:id="rId92"/>
    <p:sldId id="361" r:id="rId93"/>
    <p:sldId id="311" r:id="rId94"/>
    <p:sldId id="310" r:id="rId95"/>
    <p:sldId id="342" r:id="rId96"/>
    <p:sldId id="263" r:id="rId97"/>
    <p:sldId id="380" r:id="rId98"/>
    <p:sldId id="295" r:id="rId99"/>
    <p:sldId id="383" r:id="rId100"/>
    <p:sldId id="296" r:id="rId101"/>
    <p:sldId id="309" r:id="rId102"/>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guide id="5" orient="horz" pos="2969">
          <p15:clr>
            <a:srgbClr val="A4A3A4"/>
          </p15:clr>
        </p15:guide>
        <p15:guide id="6" orient="horz" pos="3224">
          <p15:clr>
            <a:srgbClr val="A4A3A4"/>
          </p15:clr>
        </p15:guide>
        <p15:guide id="7" pos="2256">
          <p15:clr>
            <a:srgbClr val="A4A3A4"/>
          </p15:clr>
        </p15:guide>
        <p15:guide id="8"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7D1FB-8FA8-4DCC-9174-33DBA565A2BD}" v="24" dt="2020-01-28T18:48:23.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7" autoAdjust="0"/>
    <p:restoredTop sz="91797" autoAdjust="0"/>
  </p:normalViewPr>
  <p:slideViewPr>
    <p:cSldViewPr>
      <p:cViewPr varScale="1">
        <p:scale>
          <a:sx n="82" d="100"/>
          <a:sy n="82" d="100"/>
        </p:scale>
        <p:origin x="1334" y="77"/>
      </p:cViewPr>
      <p:guideLst>
        <p:guide orient="horz" pos="2160"/>
        <p:guide pos="2880"/>
      </p:guideLst>
    </p:cSldViewPr>
  </p:slideViewPr>
  <p:outlineViewPr>
    <p:cViewPr>
      <p:scale>
        <a:sx n="33" d="100"/>
        <a:sy n="33" d="100"/>
      </p:scale>
      <p:origin x="0" y="-39768"/>
    </p:cViewPr>
  </p:outlineViewPr>
  <p:notesTextViewPr>
    <p:cViewPr>
      <p:scale>
        <a:sx n="1" d="1"/>
        <a:sy n="1" d="1"/>
      </p:scale>
      <p:origin x="0" y="0"/>
    </p:cViewPr>
  </p:notesTextViewPr>
  <p:sorterViewPr>
    <p:cViewPr>
      <p:scale>
        <a:sx n="90" d="100"/>
        <a:sy n="90" d="100"/>
      </p:scale>
      <p:origin x="0" y="0"/>
    </p:cViewPr>
  </p:sorterViewPr>
  <p:notesViewPr>
    <p:cSldViewPr>
      <p:cViewPr varScale="1">
        <p:scale>
          <a:sx n="80" d="100"/>
          <a:sy n="80" d="100"/>
        </p:scale>
        <p:origin x="-1962" y="-78"/>
      </p:cViewPr>
      <p:guideLst>
        <p:guide orient="horz" pos="2880"/>
        <p:guide pos="2160"/>
        <p:guide orient="horz" pos="3127"/>
        <p:guide pos="2141"/>
        <p:guide orient="horz" pos="2969"/>
        <p:guide orient="horz" pos="3224"/>
        <p:guide pos="22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microsoft.com/office/2016/11/relationships/changesInfo" Target="changesInfos/changesInfo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ABB7D1FB-8FA8-4DCC-9174-33DBA565A2BD}"/>
    <pc:docChg chg="custSel modSld">
      <pc:chgData name="Jo Claes" userId="d64208f3-0076-4064-b6ac-7d8ee9dc279f" providerId="ADAL" clId="{ABB7D1FB-8FA8-4DCC-9174-33DBA565A2BD}" dt="2020-01-28T18:47:11.310" v="75" actId="20577"/>
      <pc:docMkLst>
        <pc:docMk/>
      </pc:docMkLst>
      <pc:sldChg chg="modSp">
        <pc:chgData name="Jo Claes" userId="d64208f3-0076-4064-b6ac-7d8ee9dc279f" providerId="ADAL" clId="{ABB7D1FB-8FA8-4DCC-9174-33DBA565A2BD}" dt="2020-01-28T18:46:06.606" v="57" actId="20577"/>
        <pc:sldMkLst>
          <pc:docMk/>
          <pc:sldMk cId="999612699" sldId="259"/>
        </pc:sldMkLst>
        <pc:spChg chg="mod">
          <ac:chgData name="Jo Claes" userId="d64208f3-0076-4064-b6ac-7d8ee9dc279f" providerId="ADAL" clId="{ABB7D1FB-8FA8-4DCC-9174-33DBA565A2BD}" dt="2020-01-28T18:46:06.606" v="57" actId="20577"/>
          <ac:spMkLst>
            <pc:docMk/>
            <pc:sldMk cId="999612699" sldId="259"/>
            <ac:spMk id="3" creationId="{00000000-0000-0000-0000-000000000000}"/>
          </ac:spMkLst>
        </pc:spChg>
      </pc:sldChg>
      <pc:sldChg chg="modSp">
        <pc:chgData name="Jo Claes" userId="d64208f3-0076-4064-b6ac-7d8ee9dc279f" providerId="ADAL" clId="{ABB7D1FB-8FA8-4DCC-9174-33DBA565A2BD}" dt="2020-01-28T18:44:28.366" v="54" actId="1036"/>
        <pc:sldMkLst>
          <pc:docMk/>
          <pc:sldMk cId="637715712" sldId="260"/>
        </pc:sldMkLst>
        <pc:spChg chg="mod">
          <ac:chgData name="Jo Claes" userId="d64208f3-0076-4064-b6ac-7d8ee9dc279f" providerId="ADAL" clId="{ABB7D1FB-8FA8-4DCC-9174-33DBA565A2BD}" dt="2020-01-28T18:44:28.366" v="54" actId="1036"/>
          <ac:spMkLst>
            <pc:docMk/>
            <pc:sldMk cId="637715712" sldId="260"/>
            <ac:spMk id="11" creationId="{00000000-0000-0000-0000-000000000000}"/>
          </ac:spMkLst>
        </pc:spChg>
      </pc:sldChg>
      <pc:sldChg chg="modSp">
        <pc:chgData name="Jo Claes" userId="d64208f3-0076-4064-b6ac-7d8ee9dc279f" providerId="ADAL" clId="{ABB7D1FB-8FA8-4DCC-9174-33DBA565A2BD}" dt="2020-01-28T18:42:58.954" v="9" actId="20577"/>
        <pc:sldMkLst>
          <pc:docMk/>
          <pc:sldMk cId="2328390498" sldId="264"/>
        </pc:sldMkLst>
        <pc:spChg chg="mod">
          <ac:chgData name="Jo Claes" userId="d64208f3-0076-4064-b6ac-7d8ee9dc279f" providerId="ADAL" clId="{ABB7D1FB-8FA8-4DCC-9174-33DBA565A2BD}" dt="2020-01-28T18:42:58.954" v="9" actId="20577"/>
          <ac:spMkLst>
            <pc:docMk/>
            <pc:sldMk cId="2328390498" sldId="264"/>
            <ac:spMk id="3" creationId="{00000000-0000-0000-0000-000000000000}"/>
          </ac:spMkLst>
        </pc:spChg>
      </pc:sldChg>
      <pc:sldChg chg="modSp">
        <pc:chgData name="Jo Claes" userId="d64208f3-0076-4064-b6ac-7d8ee9dc279f" providerId="ADAL" clId="{ABB7D1FB-8FA8-4DCC-9174-33DBA565A2BD}" dt="2020-01-28T18:46:48.591" v="70" actId="20577"/>
        <pc:sldMkLst>
          <pc:docMk/>
          <pc:sldMk cId="231579039" sldId="281"/>
        </pc:sldMkLst>
        <pc:spChg chg="mod">
          <ac:chgData name="Jo Claes" userId="d64208f3-0076-4064-b6ac-7d8ee9dc279f" providerId="ADAL" clId="{ABB7D1FB-8FA8-4DCC-9174-33DBA565A2BD}" dt="2020-01-28T18:46:48.591" v="70" actId="20577"/>
          <ac:spMkLst>
            <pc:docMk/>
            <pc:sldMk cId="231579039" sldId="281"/>
            <ac:spMk id="3" creationId="{00000000-0000-0000-0000-000000000000}"/>
          </ac:spMkLst>
        </pc:spChg>
      </pc:sldChg>
      <pc:sldChg chg="modSp">
        <pc:chgData name="Jo Claes" userId="d64208f3-0076-4064-b6ac-7d8ee9dc279f" providerId="ADAL" clId="{ABB7D1FB-8FA8-4DCC-9174-33DBA565A2BD}" dt="2020-01-28T18:47:11.310" v="75" actId="20577"/>
        <pc:sldMkLst>
          <pc:docMk/>
          <pc:sldMk cId="2091106010" sldId="282"/>
        </pc:sldMkLst>
        <pc:spChg chg="mod">
          <ac:chgData name="Jo Claes" userId="d64208f3-0076-4064-b6ac-7d8ee9dc279f" providerId="ADAL" clId="{ABB7D1FB-8FA8-4DCC-9174-33DBA565A2BD}" dt="2020-01-28T18:47:11.310" v="75" actId="20577"/>
          <ac:spMkLst>
            <pc:docMk/>
            <pc:sldMk cId="2091106010" sldId="282"/>
            <ac:spMk id="3" creationId="{00000000-0000-0000-0000-000000000000}"/>
          </ac:spMkLst>
        </pc:spChg>
      </pc:sldChg>
      <pc:sldChg chg="modSp">
        <pc:chgData name="Jo Claes" userId="d64208f3-0076-4064-b6ac-7d8ee9dc279f" providerId="ADAL" clId="{ABB7D1FB-8FA8-4DCC-9174-33DBA565A2BD}" dt="2020-01-28T18:42:30.544" v="6" actId="20577"/>
        <pc:sldMkLst>
          <pc:docMk/>
          <pc:sldMk cId="2502151610" sldId="391"/>
        </pc:sldMkLst>
        <pc:spChg chg="mod">
          <ac:chgData name="Jo Claes" userId="d64208f3-0076-4064-b6ac-7d8ee9dc279f" providerId="ADAL" clId="{ABB7D1FB-8FA8-4DCC-9174-33DBA565A2BD}" dt="2020-01-28T18:42:30.544" v="6" actId="20577"/>
          <ac:spMkLst>
            <pc:docMk/>
            <pc:sldMk cId="2502151610" sldId="391"/>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25400" cap="flat" cmpd="sng" algn="ctr">
              <a:solidFill>
                <a:schemeClr val="accent1">
                  <a:shade val="50000"/>
                </a:schemeClr>
              </a:solidFill>
              <a:prstDash val="solid"/>
            </a:ln>
            <a:effectLst/>
          </c:spPr>
          <c:invertIfNegative val="0"/>
          <c:cat>
            <c:strRef>
              <c:f>Sheet1!$A$2:$A$7</c:f>
              <c:strCache>
                <c:ptCount val="6"/>
                <c:pt idx="0">
                  <c:v>锌</c:v>
                </c:pt>
                <c:pt idx="1">
                  <c:v>铜</c:v>
                </c:pt>
                <c:pt idx="2">
                  <c:v>Cr in 1.4301 (304) 不锈钢</c:v>
                </c:pt>
                <c:pt idx="3">
                  <c:v>Ni in 1.4301 (304) 不锈钢</c:v>
                </c:pt>
                <c:pt idx="4">
                  <c:v>Cr in 1.4401 (316) 不锈钢</c:v>
                </c:pt>
                <c:pt idx="5">
                  <c:v>Ni in 1.4401 (316) 不锈钢</c:v>
                </c:pt>
              </c:strCache>
            </c:strRef>
          </c:cat>
          <c:val>
            <c:numRef>
              <c:f>Sheet1!$B$2:$B$7</c:f>
              <c:numCache>
                <c:formatCode>General</c:formatCode>
                <c:ptCount val="6"/>
                <c:pt idx="0">
                  <c:v>3000</c:v>
                </c:pt>
                <c:pt idx="1">
                  <c:v>1500</c:v>
                </c:pt>
                <c:pt idx="2">
                  <c:v>0.2</c:v>
                </c:pt>
                <c:pt idx="3">
                  <c:v>0.6</c:v>
                </c:pt>
                <c:pt idx="4">
                  <c:v>0.4</c:v>
                </c:pt>
                <c:pt idx="5">
                  <c:v>1.2</c:v>
                </c:pt>
              </c:numCache>
            </c:numRef>
          </c:val>
          <c:extLst>
            <c:ext xmlns:c16="http://schemas.microsoft.com/office/drawing/2014/chart" uri="{C3380CC4-5D6E-409C-BE32-E72D297353CC}">
              <c16:uniqueId val="{00000000-C14C-4981-B90C-8C17DE1E31CA}"/>
            </c:ext>
          </c:extLst>
        </c:ser>
        <c:dLbls>
          <c:showLegendKey val="0"/>
          <c:showVal val="0"/>
          <c:showCatName val="0"/>
          <c:showSerName val="0"/>
          <c:showPercent val="0"/>
          <c:showBubbleSize val="0"/>
        </c:dLbls>
        <c:gapWidth val="150"/>
        <c:axId val="89470464"/>
        <c:axId val="89472000"/>
      </c:barChart>
      <c:catAx>
        <c:axId val="89470464"/>
        <c:scaling>
          <c:orientation val="minMax"/>
        </c:scaling>
        <c:delete val="0"/>
        <c:axPos val="b"/>
        <c:numFmt formatCode="General" sourceLinked="0"/>
        <c:majorTickMark val="out"/>
        <c:minorTickMark val="none"/>
        <c:tickLblPos val="nextTo"/>
        <c:txPr>
          <a:bodyPr/>
          <a:lstStyle/>
          <a:p>
            <a:pPr>
              <a:defRPr sz="1200">
                <a:latin typeface="SimSun" panose="02010600030101010101" pitchFamily="2" charset="-122"/>
                <a:ea typeface="SimSun" panose="02010600030101010101" pitchFamily="2" charset="-122"/>
              </a:defRPr>
            </a:pPr>
            <a:endParaRPr lang="en-US"/>
          </a:p>
        </c:txPr>
        <c:crossAx val="89472000"/>
        <c:crosses val="autoZero"/>
        <c:auto val="1"/>
        <c:lblAlgn val="ctr"/>
        <c:lblOffset val="100"/>
        <c:noMultiLvlLbl val="0"/>
      </c:catAx>
      <c:valAx>
        <c:axId val="89472000"/>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894704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en-GB"/>
          </a:p>
        </p:txBody>
      </p:sp>
      <p:sp>
        <p:nvSpPr>
          <p:cNvPr id="3" name="Date Placeholder 2"/>
          <p:cNvSpPr>
            <a:spLocks noGrp="1"/>
          </p:cNvSpPr>
          <p:nvPr>
            <p:ph type="dt" sz="quarter" idx="1"/>
          </p:nvPr>
        </p:nvSpPr>
        <p:spPr>
          <a:xfrm>
            <a:off x="4021296" y="0"/>
            <a:ext cx="3076363" cy="511731"/>
          </a:xfrm>
          <a:prstGeom prst="rect">
            <a:avLst/>
          </a:prstGeom>
        </p:spPr>
        <p:txBody>
          <a:bodyPr vert="horz" lIns="94768" tIns="47384" rIns="94768" bIns="47384" rtlCol="0"/>
          <a:lstStyle>
            <a:lvl1pPr algn="r">
              <a:defRPr sz="1200"/>
            </a:lvl1pPr>
          </a:lstStyle>
          <a:p>
            <a:fld id="{FA79440B-4A93-4734-98D4-2B195F83D438}" type="datetimeFigureOut">
              <a:rPr lang="en-GB" smtClean="0"/>
              <a:t>28/01/2020</a:t>
            </a:fld>
            <a:endParaRPr lang="en-GB"/>
          </a:p>
        </p:txBody>
      </p:sp>
      <p:sp>
        <p:nvSpPr>
          <p:cNvPr id="4" name="Footer Placeholder 3"/>
          <p:cNvSpPr>
            <a:spLocks noGrp="1"/>
          </p:cNvSpPr>
          <p:nvPr>
            <p:ph type="ftr" sz="quarter" idx="2"/>
          </p:nvPr>
        </p:nvSpPr>
        <p:spPr>
          <a:xfrm>
            <a:off x="2" y="9721106"/>
            <a:ext cx="3076363" cy="511731"/>
          </a:xfrm>
          <a:prstGeom prst="rect">
            <a:avLst/>
          </a:prstGeom>
        </p:spPr>
        <p:txBody>
          <a:bodyPr vert="horz" lIns="94768" tIns="47384" rIns="94768" bIns="47384" rtlCol="0" anchor="b"/>
          <a:lstStyle>
            <a:lvl1pPr algn="l">
              <a:defRPr sz="1200"/>
            </a:lvl1pPr>
          </a:lstStyle>
          <a:p>
            <a:endParaRPr lang="en-GB"/>
          </a:p>
        </p:txBody>
      </p:sp>
      <p:sp>
        <p:nvSpPr>
          <p:cNvPr id="5" name="Slide Number Placeholder 4"/>
          <p:cNvSpPr>
            <a:spLocks noGrp="1"/>
          </p:cNvSpPr>
          <p:nvPr>
            <p:ph type="sldNum" sz="quarter" idx="3"/>
          </p:nvPr>
        </p:nvSpPr>
        <p:spPr>
          <a:xfrm>
            <a:off x="4021296" y="9721106"/>
            <a:ext cx="3076363" cy="511731"/>
          </a:xfrm>
          <a:prstGeom prst="rect">
            <a:avLst/>
          </a:prstGeom>
        </p:spPr>
        <p:txBody>
          <a:bodyPr vert="horz" lIns="94768" tIns="47384" rIns="94768" bIns="47384" rtlCol="0" anchor="b"/>
          <a:lstStyle>
            <a:lvl1pPr algn="r">
              <a:defRPr sz="1200"/>
            </a:lvl1pPr>
          </a:lstStyle>
          <a:p>
            <a:fld id="{E17FEDBA-C036-4298-A426-8D11F2D1DC9D}" type="slidenum">
              <a:rPr lang="en-GB" smtClean="0"/>
              <a:t>‹#›</a:t>
            </a:fld>
            <a:endParaRPr lang="en-GB"/>
          </a:p>
        </p:txBody>
      </p:sp>
    </p:spTree>
    <p:extLst>
      <p:ext uri="{BB962C8B-B14F-4D97-AF65-F5344CB8AC3E}">
        <p14:creationId xmlns:p14="http://schemas.microsoft.com/office/powerpoint/2010/main" val="353108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lang="fr-FR"/>
          </a:p>
        </p:txBody>
      </p:sp>
      <p:sp>
        <p:nvSpPr>
          <p:cNvPr id="3" name="Date Placeholder 2"/>
          <p:cNvSpPr>
            <a:spLocks noGrp="1"/>
          </p:cNvSpPr>
          <p:nvPr>
            <p:ph type="dt" idx="1"/>
          </p:nvPr>
        </p:nvSpPr>
        <p:spPr>
          <a:xfrm>
            <a:off x="4021296" y="0"/>
            <a:ext cx="3076363" cy="511731"/>
          </a:xfrm>
          <a:prstGeom prst="rect">
            <a:avLst/>
          </a:prstGeom>
        </p:spPr>
        <p:txBody>
          <a:bodyPr vert="horz" lIns="94768" tIns="47384" rIns="94768" bIns="47384" rtlCol="0"/>
          <a:lstStyle>
            <a:lvl1pPr algn="r">
              <a:defRPr sz="1200"/>
            </a:lvl1pPr>
          </a:lstStyle>
          <a:p>
            <a:fld id="{61C3FC1B-1360-4953-A911-6C5EDFE56089}" type="datetimeFigureOut">
              <a:rPr lang="fr-FR" smtClean="0"/>
              <a:t>28/01/2020</a:t>
            </a:fld>
            <a:endParaRPr lang="fr-FR"/>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fr-FR"/>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2" y="9721106"/>
            <a:ext cx="3076363" cy="511731"/>
          </a:xfrm>
          <a:prstGeom prst="rect">
            <a:avLst/>
          </a:prstGeom>
        </p:spPr>
        <p:txBody>
          <a:bodyPr vert="horz" lIns="94768" tIns="47384" rIns="94768" bIns="47384" rtlCol="0" anchor="b"/>
          <a:lstStyle>
            <a:lvl1pPr algn="l">
              <a:defRPr sz="1200"/>
            </a:lvl1pPr>
          </a:lstStyle>
          <a:p>
            <a:endParaRPr lang="fr-FR"/>
          </a:p>
        </p:txBody>
      </p:sp>
      <p:sp>
        <p:nvSpPr>
          <p:cNvPr id="7" name="Slide Number Placeholder 6"/>
          <p:cNvSpPr>
            <a:spLocks noGrp="1"/>
          </p:cNvSpPr>
          <p:nvPr>
            <p:ph type="sldNum" sz="quarter" idx="5"/>
          </p:nvPr>
        </p:nvSpPr>
        <p:spPr>
          <a:xfrm>
            <a:off x="4021296" y="9721106"/>
            <a:ext cx="3076363" cy="511731"/>
          </a:xfrm>
          <a:prstGeom prst="rect">
            <a:avLst/>
          </a:prstGeom>
        </p:spPr>
        <p:txBody>
          <a:bodyPr vert="horz" lIns="94768" tIns="47384" rIns="94768" bIns="47384" rtlCol="0" anchor="b"/>
          <a:lstStyle>
            <a:lvl1pPr algn="r">
              <a:defRPr sz="1200"/>
            </a:lvl1pPr>
          </a:lstStyle>
          <a:p>
            <a:fld id="{FCAD31F2-D280-4941-9FB1-46DCA8BCB0E7}" type="slidenum">
              <a:rPr lang="fr-FR" smtClean="0"/>
              <a:t>‹#›</a:t>
            </a:fld>
            <a:endParaRPr lang="fr-FR"/>
          </a:p>
        </p:txBody>
      </p:sp>
    </p:spTree>
    <p:extLst>
      <p:ext uri="{BB962C8B-B14F-4D97-AF65-F5344CB8AC3E}">
        <p14:creationId xmlns:p14="http://schemas.microsoft.com/office/powerpoint/2010/main" val="31271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lageode.fr/la-ge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ssda.asn.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nstantensilearch.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osterandpartners.com/projects/uae-pavilion-shanghai-expo-201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ttersons.com/mobile/project/len-lye-cent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stuff.co.nz/about-stuff/advertising-feedback/?pos=STORYBODY&amp;adsize=300x250&amp;area=s.stuf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ssuu.com/hda_paris/docs/hda_2011_references_web_iss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1</a:t>
            </a:fld>
            <a:endParaRPr lang="fr-FR"/>
          </a:p>
        </p:txBody>
      </p:sp>
    </p:spTree>
    <p:extLst>
      <p:ext uri="{BB962C8B-B14F-4D97-AF65-F5344CB8AC3E}">
        <p14:creationId xmlns:p14="http://schemas.microsoft.com/office/powerpoint/2010/main" val="85272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http://www.dailymail.co.uk/travel/article-1284591/Abu-Dhabi-Capital-Gate-skyscraper-leans-times-Tower-Pisa.html</a:t>
            </a:r>
          </a:p>
          <a:p>
            <a:r>
              <a:rPr lang="fr-FR" dirty="0"/>
              <a:t>http://www.e-architect.co.uk/dubai/capital-gate-abu-dhabi</a:t>
            </a:r>
          </a:p>
          <a:p>
            <a:r>
              <a:rPr lang="fr-FR" dirty="0"/>
              <a:t>http://www.gkd.de/en/gkd/news/news/d/the-worlds-most-inclined-building/</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12</a:t>
            </a:fld>
            <a:endParaRPr lang="fr-FR"/>
          </a:p>
        </p:txBody>
      </p:sp>
    </p:spTree>
    <p:extLst>
      <p:ext uri="{BB962C8B-B14F-4D97-AF65-F5344CB8AC3E}">
        <p14:creationId xmlns:p14="http://schemas.microsoft.com/office/powerpoint/2010/main" val="333825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13</a:t>
            </a:fld>
            <a:endParaRPr lang="fr-FR"/>
          </a:p>
        </p:txBody>
      </p:sp>
    </p:spTree>
    <p:extLst>
      <p:ext uri="{BB962C8B-B14F-4D97-AF65-F5344CB8AC3E}">
        <p14:creationId xmlns:p14="http://schemas.microsoft.com/office/powerpoint/2010/main" val="401398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hlinkClick r:id="rId3"/>
              </a:rPr>
              <a:t>http://hda-paris.com/</a:t>
            </a:r>
            <a:r>
              <a:rPr lang="fr-FR" dirty="0"/>
              <a:t> </a:t>
            </a:r>
          </a:p>
          <a:p>
            <a:r>
              <a:rPr lang="fr-FR" dirty="0">
                <a:hlinkClick r:id="rId4"/>
              </a:rPr>
              <a:t>http://www.lageode.fr/la-geode/</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14</a:t>
            </a:fld>
            <a:endParaRPr lang="fr-FR"/>
          </a:p>
        </p:txBody>
      </p:sp>
    </p:spTree>
    <p:extLst>
      <p:ext uri="{BB962C8B-B14F-4D97-AF65-F5344CB8AC3E}">
        <p14:creationId xmlns:p14="http://schemas.microsoft.com/office/powerpoint/2010/main" val="288621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http://hda-paris.com/</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15</a:t>
            </a:fld>
            <a:endParaRPr lang="fr-FR"/>
          </a:p>
        </p:txBody>
      </p:sp>
    </p:spTree>
    <p:extLst>
      <p:ext uri="{BB962C8B-B14F-4D97-AF65-F5344CB8AC3E}">
        <p14:creationId xmlns:p14="http://schemas.microsoft.com/office/powerpoint/2010/main" val="334829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http://5osa.tistory.com/archive/200906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16</a:t>
            </a:fld>
            <a:endParaRPr lang="fr-FR"/>
          </a:p>
        </p:txBody>
      </p:sp>
    </p:spTree>
    <p:extLst>
      <p:ext uri="{BB962C8B-B14F-4D97-AF65-F5344CB8AC3E}">
        <p14:creationId xmlns:p14="http://schemas.microsoft.com/office/powerpoint/2010/main" val="277112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17</a:t>
            </a:fld>
            <a:endParaRPr lang="fr-FR"/>
          </a:p>
        </p:txBody>
      </p:sp>
    </p:spTree>
    <p:extLst>
      <p:ext uri="{BB962C8B-B14F-4D97-AF65-F5344CB8AC3E}">
        <p14:creationId xmlns:p14="http://schemas.microsoft.com/office/powerpoint/2010/main" val="356544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altLang="fr-FR" b="1" dirty="0"/>
              <a:t>: </a:t>
            </a:r>
            <a:r>
              <a:rPr lang="fr-FR" altLang="fr-FR" b="1" dirty="0">
                <a:hlinkClick r:id="rId3"/>
              </a:rPr>
              <a:t>www.cambridgearchitectural.com</a:t>
            </a:r>
            <a:r>
              <a:rPr lang="fr-FR" altLang="fr-FR" b="1"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18</a:t>
            </a:fld>
            <a:endParaRPr lang="fr-FR"/>
          </a:p>
        </p:txBody>
      </p:sp>
    </p:spTree>
    <p:extLst>
      <p:ext uri="{BB962C8B-B14F-4D97-AF65-F5344CB8AC3E}">
        <p14:creationId xmlns:p14="http://schemas.microsoft.com/office/powerpoint/2010/main" val="59479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http://www.marneetgondoire.fr/les-albums-photos/album-photos-490/le-chateau-de-rentilly-renaissance-en-2013-230.html?cHash=d2d475c49fe75ee015495efb35c04460</a:t>
            </a:r>
          </a:p>
          <a:p>
            <a:r>
              <a:rPr lang="fr-FR" dirty="0"/>
              <a:t>http://www.marneetgondoire.fr/parc-culturel-de-rentilly/le-chateau-rehabilite-un-nouvel-espace-d-art-contemporain-859.html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19</a:t>
            </a:fld>
            <a:endParaRPr lang="fr-FR"/>
          </a:p>
        </p:txBody>
      </p:sp>
    </p:spTree>
    <p:extLst>
      <p:ext uri="{BB962C8B-B14F-4D97-AF65-F5344CB8AC3E}">
        <p14:creationId xmlns:p14="http://schemas.microsoft.com/office/powerpoint/2010/main" val="35673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http://www.dezeen.com/2007/08/20/boiler-suit-by-thomas-heatherwick/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20</a:t>
            </a:fld>
            <a:endParaRPr lang="fr-FR"/>
          </a:p>
        </p:txBody>
      </p:sp>
    </p:spTree>
    <p:extLst>
      <p:ext uri="{BB962C8B-B14F-4D97-AF65-F5344CB8AC3E}">
        <p14:creationId xmlns:p14="http://schemas.microsoft.com/office/powerpoint/2010/main" val="204490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www.assda.asn.au</a:t>
            </a:r>
            <a:r>
              <a:rPr lang="fr-FR" altLang="fr-FR" i="1" dirty="0"/>
              <a:t> </a:t>
            </a:r>
          </a:p>
        </p:txBody>
      </p:sp>
      <p:sp>
        <p:nvSpPr>
          <p:cNvPr id="4" name="Slide Number Placeholder 3"/>
          <p:cNvSpPr>
            <a:spLocks noGrp="1"/>
          </p:cNvSpPr>
          <p:nvPr>
            <p:ph type="sldNum" sz="quarter" idx="10"/>
          </p:nvPr>
        </p:nvSpPr>
        <p:spPr/>
        <p:txBody>
          <a:bodyPr/>
          <a:lstStyle/>
          <a:p>
            <a:fld id="{FCAD31F2-D280-4941-9FB1-46DCA8BCB0E7}" type="slidenum">
              <a:rPr lang="fr-FR" smtClean="0"/>
              <a:t>29</a:t>
            </a:fld>
            <a:endParaRPr lang="fr-FR"/>
          </a:p>
        </p:txBody>
      </p:sp>
    </p:spTree>
    <p:extLst>
      <p:ext uri="{BB962C8B-B14F-4D97-AF65-F5344CB8AC3E}">
        <p14:creationId xmlns:p14="http://schemas.microsoft.com/office/powerpoint/2010/main" val="333453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2</a:t>
            </a:fld>
            <a:endParaRPr lang="fr-FR"/>
          </a:p>
        </p:txBody>
      </p:sp>
    </p:spTree>
    <p:extLst>
      <p:ext uri="{BB962C8B-B14F-4D97-AF65-F5344CB8AC3E}">
        <p14:creationId xmlns:p14="http://schemas.microsoft.com/office/powerpoint/2010/main" val="328946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altLang="fr-FR" i="1" dirty="0"/>
              <a:t>Source: </a:t>
            </a:r>
            <a:r>
              <a:rPr lang="fr-FR" altLang="fr-FR" i="1" dirty="0">
                <a:hlinkClick r:id="rId3"/>
              </a:rPr>
              <a:t>www.ronstantensilearch.com</a:t>
            </a:r>
            <a:endParaRPr lang="fr-FR" altLang="fr-FR" i="1" dirty="0"/>
          </a:p>
        </p:txBody>
      </p:sp>
      <p:sp>
        <p:nvSpPr>
          <p:cNvPr id="4" name="Slide Number Placeholder 3"/>
          <p:cNvSpPr>
            <a:spLocks noGrp="1"/>
          </p:cNvSpPr>
          <p:nvPr>
            <p:ph type="sldNum" sz="quarter" idx="10"/>
          </p:nvPr>
        </p:nvSpPr>
        <p:spPr/>
        <p:txBody>
          <a:bodyPr/>
          <a:lstStyle/>
          <a:p>
            <a:fld id="{FCAD31F2-D280-4941-9FB1-46DCA8BCB0E7}" type="slidenum">
              <a:rPr lang="fr-FR" smtClean="0"/>
              <a:t>30</a:t>
            </a:fld>
            <a:endParaRPr lang="fr-FR"/>
          </a:p>
        </p:txBody>
      </p:sp>
    </p:spTree>
    <p:extLst>
      <p:ext uri="{BB962C8B-B14F-4D97-AF65-F5344CB8AC3E}">
        <p14:creationId xmlns:p14="http://schemas.microsoft.com/office/powerpoint/2010/main" val="2432137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http://www.jakob.co.uk/information/image-galleries/greenwall-systems-gallery/large-scale-greenwall-systems.html </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31</a:t>
            </a:fld>
            <a:endParaRPr lang="fr-FR"/>
          </a:p>
        </p:txBody>
      </p:sp>
    </p:spTree>
    <p:extLst>
      <p:ext uri="{BB962C8B-B14F-4D97-AF65-F5344CB8AC3E}">
        <p14:creationId xmlns:p14="http://schemas.microsoft.com/office/powerpoint/2010/main" val="120662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https://www.s3i.co.uk/image/s3i/stainless-steel-wire-trellis-system.pdf</a:t>
            </a:r>
          </a:p>
          <a:p>
            <a:r>
              <a:rPr lang="fr-FR" dirty="0"/>
              <a:t>http://www.telegraph.co.uk/gardening/gardeningadvice/8352361/Social-climbers-How-to-cover-a-house-in-plants.html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33</a:t>
            </a:fld>
            <a:endParaRPr lang="fr-FR"/>
          </a:p>
        </p:txBody>
      </p:sp>
    </p:spTree>
    <p:extLst>
      <p:ext uri="{BB962C8B-B14F-4D97-AF65-F5344CB8AC3E}">
        <p14:creationId xmlns:p14="http://schemas.microsoft.com/office/powerpoint/2010/main" val="347698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34</a:t>
            </a:fld>
            <a:endParaRPr lang="fr-FR"/>
          </a:p>
        </p:txBody>
      </p:sp>
    </p:spTree>
    <p:extLst>
      <p:ext uri="{BB962C8B-B14F-4D97-AF65-F5344CB8AC3E}">
        <p14:creationId xmlns:p14="http://schemas.microsoft.com/office/powerpoint/2010/main" val="3986238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FCAD31F2-D280-4941-9FB1-46DCA8BCB0E7}" type="slidenum">
              <a:rPr lang="fr-FR" smtClean="0"/>
              <a:t>36</a:t>
            </a:fld>
            <a:endParaRPr lang="fr-FR"/>
          </a:p>
        </p:txBody>
      </p:sp>
    </p:spTree>
    <p:extLst>
      <p:ext uri="{BB962C8B-B14F-4D97-AF65-F5344CB8AC3E}">
        <p14:creationId xmlns:p14="http://schemas.microsoft.com/office/powerpoint/2010/main" val="1300210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39</a:t>
            </a:fld>
            <a:endParaRPr lang="fr-FR"/>
          </a:p>
        </p:txBody>
      </p:sp>
    </p:spTree>
    <p:extLst>
      <p:ext uri="{BB962C8B-B14F-4D97-AF65-F5344CB8AC3E}">
        <p14:creationId xmlns:p14="http://schemas.microsoft.com/office/powerpoint/2010/main" val="367508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en-US" dirty="0">
                <a:hlinkClick r:id="rId3"/>
              </a:rPr>
              <a:t>http://www.fosterandpartners.com/projects/uae-pavilion-shanghai-expo-2010/</a:t>
            </a:r>
            <a:r>
              <a:rPr lang="en-US"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40</a:t>
            </a:fld>
            <a:endParaRPr lang="fr-FR"/>
          </a:p>
        </p:txBody>
      </p:sp>
    </p:spTree>
    <p:extLst>
      <p:ext uri="{BB962C8B-B14F-4D97-AF65-F5344CB8AC3E}">
        <p14:creationId xmlns:p14="http://schemas.microsoft.com/office/powerpoint/2010/main" val="2025797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https://www.atimetals.com/markets/Documents/Doha.pdf</a:t>
            </a:r>
          </a:p>
          <a:p>
            <a:r>
              <a:rPr lang="fr-FR" dirty="0"/>
              <a:t>http://www.metalresources.net/index.php?option=com_content&amp;view=article&amp;id=152:worlds-largest-stainless-steel-roof-to-feature-invarimatter-finish-from-cmr&amp;catid=1:latest-news-a-press&amp;Itemid=192</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41</a:t>
            </a:fld>
            <a:endParaRPr lang="fr-FR"/>
          </a:p>
        </p:txBody>
      </p:sp>
    </p:spTree>
    <p:extLst>
      <p:ext uri="{BB962C8B-B14F-4D97-AF65-F5344CB8AC3E}">
        <p14:creationId xmlns:p14="http://schemas.microsoft.com/office/powerpoint/2010/main" val="3288349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优势：</a:t>
            </a:r>
          </a:p>
          <a:p>
            <a:r>
              <a:rPr kumimoji="1" lang="zh-CN" altLang="en-US" dirty="0"/>
              <a:t>降低热岛效应</a:t>
            </a:r>
          </a:p>
          <a:p>
            <a:r>
              <a:rPr kumimoji="1" lang="zh-CN" altLang="en-US" dirty="0"/>
              <a:t>降尘</a:t>
            </a:r>
          </a:p>
          <a:p>
            <a:r>
              <a:rPr kumimoji="1" lang="zh-CN" altLang="en-US" dirty="0"/>
              <a:t>促进生物多样性</a:t>
            </a:r>
          </a:p>
          <a:p>
            <a:r>
              <a:rPr kumimoji="1" lang="zh-CN" altLang="en-US" dirty="0"/>
              <a:t>提供绝热</a:t>
            </a:r>
          </a:p>
          <a:p>
            <a:r>
              <a:rPr kumimoji="1" lang="zh-CN" altLang="en-US" dirty="0"/>
              <a:t>减少洪涝危险</a:t>
            </a:r>
          </a:p>
          <a:p>
            <a:r>
              <a:rPr kumimoji="1" lang="zh-CN" altLang="en-US" dirty="0"/>
              <a:t>降噪</a:t>
            </a:r>
          </a:p>
          <a:p>
            <a:r>
              <a:rPr kumimoji="1" lang="zh-CN" altLang="en-US" dirty="0"/>
              <a:t>吸收二氧化碳</a:t>
            </a:r>
          </a:p>
          <a:p>
            <a:r>
              <a:rPr kumimoji="1" lang="zh-CN" altLang="en-US" dirty="0"/>
              <a:t>美观</a:t>
            </a:r>
          </a:p>
          <a:p>
            <a:r>
              <a:rPr kumimoji="1" lang="zh-CN" altLang="en-US" dirty="0"/>
              <a:t>心里幸福感</a:t>
            </a:r>
          </a:p>
          <a:p>
            <a:r>
              <a:rPr kumimoji="1" lang="zh-CN" altLang="en-US" dirty="0"/>
              <a:t>积极的社会经济效果</a:t>
            </a:r>
          </a:p>
          <a:p>
            <a:endParaRPr kumimoji="1" lang="zh-CN" altLang="en-US" dirty="0"/>
          </a:p>
          <a:p>
            <a:r>
              <a:rPr kumimoji="1" lang="zh-CN" altLang="en-US" dirty="0"/>
              <a:t>局限</a:t>
            </a:r>
          </a:p>
          <a:p>
            <a:r>
              <a:rPr kumimoji="1" lang="zh-CN" altLang="en-US" dirty="0"/>
              <a:t>需要解释的结构</a:t>
            </a:r>
          </a:p>
          <a:p>
            <a:r>
              <a:rPr kumimoji="1" lang="zh-CN" altLang="en-US" dirty="0"/>
              <a:t>需要相当的技术能力</a:t>
            </a:r>
          </a:p>
          <a:p>
            <a:r>
              <a:rPr kumimoji="1" lang="zh-CN" altLang="en-US" dirty="0"/>
              <a:t>也许夏天需要浇水</a:t>
            </a:r>
            <a:endParaRPr kumimoji="1" lang="en-US" altLang="zh-CN" dirty="0"/>
          </a:p>
          <a:p>
            <a:r>
              <a:rPr kumimoji="1" lang="zh-CN" altLang="en-US" dirty="0"/>
              <a:t>需要一定程度的维护</a:t>
            </a:r>
          </a:p>
          <a:p>
            <a:r>
              <a:rPr kumimoji="1" lang="zh-CN" altLang="en-US" dirty="0"/>
              <a:t>成本高</a:t>
            </a:r>
          </a:p>
        </p:txBody>
      </p:sp>
      <p:sp>
        <p:nvSpPr>
          <p:cNvPr id="4" name="幻灯片编号占位符 3"/>
          <p:cNvSpPr>
            <a:spLocks noGrp="1"/>
          </p:cNvSpPr>
          <p:nvPr>
            <p:ph type="sldNum" sz="quarter" idx="10"/>
          </p:nvPr>
        </p:nvSpPr>
        <p:spPr/>
        <p:txBody>
          <a:bodyPr/>
          <a:lstStyle/>
          <a:p>
            <a:fld id="{FCAD31F2-D280-4941-9FB1-46DCA8BCB0E7}" type="slidenum">
              <a:rPr lang="fr-FR" smtClean="0"/>
              <a:t>42</a:t>
            </a:fld>
            <a:endParaRPr lang="fr-FR"/>
          </a:p>
        </p:txBody>
      </p:sp>
    </p:spTree>
    <p:extLst>
      <p:ext uri="{BB962C8B-B14F-4D97-AF65-F5344CB8AC3E}">
        <p14:creationId xmlns:p14="http://schemas.microsoft.com/office/powerpoint/2010/main" val="4013491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a:hlinkClick r:id="rId3"/>
              </a:rPr>
              <a:t>www.cambridgearchitectural.com/</a:t>
            </a:r>
            <a:r>
              <a:rPr lang="fr-FR" altLang="fr-FR" dirty="0"/>
              <a:t> </a:t>
            </a:r>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44</a:t>
            </a:fld>
            <a:endParaRPr lang="fr-FR"/>
          </a:p>
        </p:txBody>
      </p:sp>
    </p:spTree>
    <p:extLst>
      <p:ext uri="{BB962C8B-B14F-4D97-AF65-F5344CB8AC3E}">
        <p14:creationId xmlns:p14="http://schemas.microsoft.com/office/powerpoint/2010/main" val="363640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solidFill>
                <a:srgbClr val="0070C0"/>
              </a:solidFill>
            </a:endParaRPr>
          </a:p>
        </p:txBody>
      </p:sp>
      <p:sp>
        <p:nvSpPr>
          <p:cNvPr id="4" name="Slide Number Placeholder 3"/>
          <p:cNvSpPr>
            <a:spLocks noGrp="1"/>
          </p:cNvSpPr>
          <p:nvPr>
            <p:ph type="sldNum" sz="quarter" idx="10"/>
          </p:nvPr>
        </p:nvSpPr>
        <p:spPr/>
        <p:txBody>
          <a:bodyPr/>
          <a:lstStyle/>
          <a:p>
            <a:fld id="{FCAD31F2-D280-4941-9FB1-46DCA8BCB0E7}" type="slidenum">
              <a:rPr lang="fr-FR" smtClean="0"/>
              <a:t>4</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45</a:t>
            </a:fld>
            <a:endParaRPr lang="fr-FR"/>
          </a:p>
        </p:txBody>
      </p:sp>
    </p:spTree>
    <p:extLst>
      <p:ext uri="{BB962C8B-B14F-4D97-AF65-F5344CB8AC3E}">
        <p14:creationId xmlns:p14="http://schemas.microsoft.com/office/powerpoint/2010/main" val="579557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47</a:t>
            </a:fld>
            <a:endParaRPr lang="fr-FR"/>
          </a:p>
        </p:txBody>
      </p:sp>
    </p:spTree>
    <p:extLst>
      <p:ext uri="{BB962C8B-B14F-4D97-AF65-F5344CB8AC3E}">
        <p14:creationId xmlns:p14="http://schemas.microsoft.com/office/powerpoint/2010/main" val="988361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http://www.uginox.com/fr/node/180</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48</a:t>
            </a:fld>
            <a:endParaRPr lang="fr-FR"/>
          </a:p>
        </p:txBody>
      </p:sp>
    </p:spTree>
    <p:extLst>
      <p:ext uri="{BB962C8B-B14F-4D97-AF65-F5344CB8AC3E}">
        <p14:creationId xmlns:p14="http://schemas.microsoft.com/office/powerpoint/2010/main" val="487817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http://www.theinoxincolor.com/en-proyectos-malla-id80_mosteiro-da-batalha.html</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50</a:t>
            </a:fld>
            <a:endParaRPr lang="fr-FR"/>
          </a:p>
        </p:txBody>
      </p:sp>
    </p:spTree>
    <p:extLst>
      <p:ext uri="{BB962C8B-B14F-4D97-AF65-F5344CB8AC3E}">
        <p14:creationId xmlns:p14="http://schemas.microsoft.com/office/powerpoint/2010/main" val="19670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http://www.theinoxincolor.com/en-malla-modelos-id15_weber-440-architectural-mesh.html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51</a:t>
            </a:fld>
            <a:endParaRPr lang="fr-FR"/>
          </a:p>
        </p:txBody>
      </p:sp>
    </p:spTree>
    <p:extLst>
      <p:ext uri="{BB962C8B-B14F-4D97-AF65-F5344CB8AC3E}">
        <p14:creationId xmlns:p14="http://schemas.microsoft.com/office/powerpoint/2010/main" val="2578861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55</a:t>
            </a:fld>
            <a:endParaRPr lang="fr-FR"/>
          </a:p>
        </p:txBody>
      </p:sp>
    </p:spTree>
    <p:extLst>
      <p:ext uri="{BB962C8B-B14F-4D97-AF65-F5344CB8AC3E}">
        <p14:creationId xmlns:p14="http://schemas.microsoft.com/office/powerpoint/2010/main" val="818148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57</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http://cambridgearchitectural.com/projects/ft-lauderdale-hollywood-international-airport-rental-car-center</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60</a:t>
            </a:fld>
            <a:endParaRPr lang="fr-FR"/>
          </a:p>
        </p:txBody>
      </p:sp>
    </p:spTree>
    <p:extLst>
      <p:ext uri="{BB962C8B-B14F-4D97-AF65-F5344CB8AC3E}">
        <p14:creationId xmlns:p14="http://schemas.microsoft.com/office/powerpoint/2010/main" val="855395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http://www.metalocus.es/content/en/blog/kraaiennest-metro-station-completed-amsterdam-maccreanor-lavington</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61</a:t>
            </a:fld>
            <a:endParaRPr lang="fr-FR"/>
          </a:p>
        </p:txBody>
      </p:sp>
    </p:spTree>
    <p:extLst>
      <p:ext uri="{BB962C8B-B14F-4D97-AF65-F5344CB8AC3E}">
        <p14:creationId xmlns:p14="http://schemas.microsoft.com/office/powerpoint/2010/main" val="4085475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62</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5</a:t>
            </a:fld>
            <a:endParaRPr lang="fr-FR"/>
          </a:p>
        </p:txBody>
      </p:sp>
    </p:spTree>
    <p:extLst>
      <p:ext uri="{BB962C8B-B14F-4D97-AF65-F5344CB8AC3E}">
        <p14:creationId xmlns:p14="http://schemas.microsoft.com/office/powerpoint/2010/main" val="42677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65</a:t>
            </a:fld>
            <a:endParaRPr lang="fr-FR"/>
          </a:p>
        </p:txBody>
      </p:sp>
    </p:spTree>
    <p:extLst>
      <p:ext uri="{BB962C8B-B14F-4D97-AF65-F5344CB8AC3E}">
        <p14:creationId xmlns:p14="http://schemas.microsoft.com/office/powerpoint/2010/main" val="3749850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66</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72</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err="1"/>
              <a:t>Pictures</a:t>
            </a:r>
            <a:r>
              <a:rPr lang="fr-FR" dirty="0"/>
              <a:t>: </a:t>
            </a:r>
            <a:r>
              <a:rPr lang="fr-FR" dirty="0" err="1"/>
              <a:t>courtesy</a:t>
            </a:r>
            <a:r>
              <a:rPr lang="fr-FR" dirty="0"/>
              <a:t> of Centro Inox, </a:t>
            </a:r>
            <a:r>
              <a:rPr lang="fr-FR" dirty="0" err="1"/>
              <a:t>Italy</a:t>
            </a:r>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75</a:t>
            </a:fld>
            <a:endParaRPr lang="fr-FR"/>
          </a:p>
        </p:txBody>
      </p:sp>
    </p:spTree>
    <p:extLst>
      <p:ext uri="{BB962C8B-B14F-4D97-AF65-F5344CB8AC3E}">
        <p14:creationId xmlns:p14="http://schemas.microsoft.com/office/powerpoint/2010/main" val="650502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77</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http://www.editorialespazio.com/en/proyectos/detalle/94</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83</a:t>
            </a:fld>
            <a:endParaRPr lang="fr-FR"/>
          </a:p>
        </p:txBody>
      </p:sp>
    </p:spTree>
    <p:extLst>
      <p:ext uri="{BB962C8B-B14F-4D97-AF65-F5344CB8AC3E}">
        <p14:creationId xmlns:p14="http://schemas.microsoft.com/office/powerpoint/2010/main" val="3194880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86</a:t>
            </a:fld>
            <a:endParaRPr lang="fr-FR"/>
          </a:p>
        </p:txBody>
      </p:sp>
    </p:spTree>
    <p:extLst>
      <p:ext uri="{BB962C8B-B14F-4D97-AF65-F5344CB8AC3E}">
        <p14:creationId xmlns:p14="http://schemas.microsoft.com/office/powerpoint/2010/main" val="3870430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FCAD31F2-D280-4941-9FB1-46DCA8BCB0E7}" type="slidenum">
              <a:rPr lang="fr-FR" smtClean="0"/>
              <a:t>88</a:t>
            </a:fld>
            <a:endParaRPr lang="fr-FR"/>
          </a:p>
        </p:txBody>
      </p:sp>
    </p:spTree>
    <p:extLst>
      <p:ext uri="{BB962C8B-B14F-4D97-AF65-F5344CB8AC3E}">
        <p14:creationId xmlns:p14="http://schemas.microsoft.com/office/powerpoint/2010/main" val="34856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http://www.artsconnected.org/artsnetmn/environ/gehry.html</a:t>
            </a:r>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7</a:t>
            </a:fld>
            <a:endParaRPr lang="fr-FR"/>
          </a:p>
        </p:txBody>
      </p:sp>
    </p:spTree>
    <p:extLst>
      <p:ext uri="{BB962C8B-B14F-4D97-AF65-F5344CB8AC3E}">
        <p14:creationId xmlns:p14="http://schemas.microsoft.com/office/powerpoint/2010/main" val="83207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Architect: Moshe </a:t>
            </a:r>
            <a:r>
              <a:rPr lang="fr-FR" dirty="0" err="1"/>
              <a:t>Safdie</a:t>
            </a:r>
            <a:r>
              <a:rPr lang="fr-FR" dirty="0"/>
              <a:t>    </a:t>
            </a:r>
            <a:r>
              <a:rPr lang="en-US" b="1" dirty="0"/>
              <a:t>Structural Engineer:  </a:t>
            </a:r>
            <a:r>
              <a:rPr lang="en-US" dirty="0"/>
              <a:t>Arup USA, Inc.</a:t>
            </a:r>
          </a:p>
          <a:p>
            <a:r>
              <a:rPr lang="en-US" dirty="0"/>
              <a:t>http://www.arcspace.com/features/moshe-safdie-/kauffman-center-for-the-performing-arts/  </a:t>
            </a:r>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8</a:t>
            </a:fld>
            <a:endParaRPr lang="fr-FR"/>
          </a:p>
        </p:txBody>
      </p:sp>
    </p:spTree>
    <p:extLst>
      <p:ext uri="{BB962C8B-B14F-4D97-AF65-F5344CB8AC3E}">
        <p14:creationId xmlns:p14="http://schemas.microsoft.com/office/powerpoint/2010/main" val="300155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fr-FR" dirty="0">
                <a:hlinkClick r:id="rId3"/>
              </a:rPr>
              <a:t>http://www.pattersons.com/mobile/project/len-lye-centre</a:t>
            </a:r>
            <a:endParaRPr lang="fr-FR" dirty="0"/>
          </a:p>
          <a:p>
            <a:endParaRPr lang="en-US" dirty="0"/>
          </a:p>
          <a:p>
            <a:r>
              <a:rPr lang="en-US" dirty="0"/>
              <a:t>Fabricating the Len Lye Centre's 32-tonne stainless steel facade is a huge challenge for </a:t>
            </a:r>
            <a:r>
              <a:rPr lang="en-US" dirty="0" err="1"/>
              <a:t>Taranaki</a:t>
            </a:r>
            <a:r>
              <a:rPr lang="en-US" dirty="0"/>
              <a:t> company Rivet. </a:t>
            </a:r>
          </a:p>
          <a:p>
            <a:r>
              <a:rPr lang="en-US" dirty="0"/>
              <a:t>However, the owner of the New Plymouth business, Steve Scott, says he is loving every minute of it. </a:t>
            </a:r>
          </a:p>
          <a:p>
            <a:r>
              <a:rPr lang="en-US" dirty="0"/>
              <a:t>The $2 million project to construct the 14-metre-high facade of the New Plymouth </a:t>
            </a:r>
            <a:r>
              <a:rPr lang="en-US" dirty="0" err="1"/>
              <a:t>centre</a:t>
            </a:r>
            <a:r>
              <a:rPr lang="en-US" dirty="0"/>
              <a:t>, which will showcase the work of film maker and kinetic sculptor Len Lye, was a pleasant change from making sinks, hand rails and tanks, Scott said. </a:t>
            </a:r>
          </a:p>
          <a:p>
            <a:r>
              <a:rPr lang="en-US" dirty="0"/>
              <a:t>"The technical challenge is the best part of the job - the guys love a good challenge." In total, he said the project would equate to the equivalent of a year's work for six staff. </a:t>
            </a:r>
          </a:p>
          <a:p>
            <a:r>
              <a:rPr lang="en-US" dirty="0"/>
              <a:t>The company had to buy new laser- cutting machinery and create new tooling in-house in order to be able to fabricate the facade, which will be made up of about 510 panels of stainless steel. </a:t>
            </a:r>
          </a:p>
          <a:p>
            <a:r>
              <a:rPr lang="en-US" dirty="0"/>
              <a:t>The 3000 square </a:t>
            </a:r>
            <a:r>
              <a:rPr lang="en-US" dirty="0" err="1"/>
              <a:t>metre</a:t>
            </a:r>
            <a:r>
              <a:rPr lang="en-US" dirty="0"/>
              <a:t> Len Lye Centre, attached to the </a:t>
            </a:r>
            <a:r>
              <a:rPr lang="en-US" dirty="0" err="1"/>
              <a:t>Govett</a:t>
            </a:r>
            <a:r>
              <a:rPr lang="en-US" dirty="0"/>
              <a:t>-Brewster Art Gallery, was designed by architect Andrew Patterson and is being built by New Plymouth company </a:t>
            </a:r>
            <a:r>
              <a:rPr lang="en-US" dirty="0" err="1"/>
              <a:t>Clelands</a:t>
            </a:r>
            <a:r>
              <a:rPr lang="en-US" dirty="0"/>
              <a:t> Construction. </a:t>
            </a:r>
          </a:p>
          <a:p>
            <a:r>
              <a:rPr lang="en-US" dirty="0"/>
              <a:t>The total cost of the project, which has been 100 per cent externally funded with zero council borrowing or contribution from New Plymouth District ratepayers, is $11.5 million. </a:t>
            </a:r>
          </a:p>
          <a:p>
            <a:r>
              <a:rPr lang="en-US" dirty="0"/>
              <a:t>Scott said he spent about six months working with Patterson and </a:t>
            </a:r>
            <a:r>
              <a:rPr lang="en-US" dirty="0" err="1"/>
              <a:t>Clelands</a:t>
            </a:r>
            <a:r>
              <a:rPr lang="en-US" dirty="0"/>
              <a:t> Construction on a facade design they were all happy with and that Scott was confident could be engineered. </a:t>
            </a:r>
          </a:p>
          <a:p>
            <a:r>
              <a:rPr lang="en-US" dirty="0"/>
              <a:t>About 32 </a:t>
            </a:r>
            <a:r>
              <a:rPr lang="en-US" dirty="0" err="1"/>
              <a:t>tonnes</a:t>
            </a:r>
            <a:r>
              <a:rPr lang="en-US" dirty="0"/>
              <a:t> of the mirror sheet - grade 316 stainless steel - was ordered from a Japanese mill, which Scott said was the only place that could make that grade of steel to the size required. </a:t>
            </a:r>
          </a:p>
          <a:p>
            <a:r>
              <a:rPr lang="en-US" dirty="0"/>
              <a:t>It was then sent to Taiwan to be polished to a level 8, mirror-like finish. Again, Scott said Taiwan was the only place with the facilities to polish metal of that size to the finish required. </a:t>
            </a:r>
          </a:p>
          <a:p>
            <a:r>
              <a:rPr lang="en-US" dirty="0"/>
              <a:t>He said he did not know of any other buildings that were constructed of such a material. The tooling developed by Rivet enabled the company to create a curve in the steel panels that was exactly as the architect wanted. </a:t>
            </a:r>
          </a:p>
          <a:p>
            <a:r>
              <a:rPr lang="en-US" dirty="0"/>
              <a:t>The panels, each measuring 2.8 </a:t>
            </a:r>
            <a:r>
              <a:rPr lang="en-US" dirty="0" err="1"/>
              <a:t>metres</a:t>
            </a:r>
            <a:r>
              <a:rPr lang="en-US" dirty="0"/>
              <a:t> by 1.5m, would fit into each other like a jigsaw to create the Len Lye Centre's facade, which would run along Devon and Queen streets. </a:t>
            </a:r>
          </a:p>
          <a:p>
            <a:r>
              <a:rPr lang="en-US" dirty="0"/>
              <a:t>Scott said though joins would be visible, they would be as minimalistic as possible. </a:t>
            </a:r>
          </a:p>
          <a:p>
            <a:r>
              <a:rPr lang="en-US" dirty="0"/>
              <a:t>Rivet, which was established by Scott and his father 22 years ago, became involved with the project at the beginning of 2013 after the tender for construction was awarded to </a:t>
            </a:r>
            <a:r>
              <a:rPr lang="en-US" dirty="0" err="1"/>
              <a:t>Clelands</a:t>
            </a:r>
            <a:r>
              <a:rPr lang="en-US" dirty="0"/>
              <a:t>. Stainless steel was chosen by the architect for the facade because it was, in a sense, a local material. </a:t>
            </a:r>
          </a:p>
          <a:p>
            <a:r>
              <a:rPr lang="en-US" dirty="0">
                <a:effectLst/>
                <a:hlinkClick r:id="rId4"/>
              </a:rPr>
              <a:t>Ad Feedback</a:t>
            </a:r>
            <a:r>
              <a:rPr lang="en-US" dirty="0">
                <a:effectLst/>
              </a:rPr>
              <a:t> </a:t>
            </a:r>
          </a:p>
          <a:p>
            <a:r>
              <a:rPr lang="en-US" dirty="0"/>
              <a:t>"It's sort of like using the local stone and architects always like using local products," Patterson told the </a:t>
            </a:r>
            <a:r>
              <a:rPr lang="en-US" dirty="0" err="1"/>
              <a:t>Taranaki</a:t>
            </a:r>
            <a:r>
              <a:rPr lang="en-US" dirty="0"/>
              <a:t> Daily News in 2011. </a:t>
            </a:r>
          </a:p>
          <a:p>
            <a:r>
              <a:rPr lang="en-US" dirty="0"/>
              <a:t>"If you use local material, you engage local industry and expertise." He said </a:t>
            </a:r>
            <a:r>
              <a:rPr lang="en-US" dirty="0" err="1"/>
              <a:t>Taranaki's</a:t>
            </a:r>
            <a:r>
              <a:rPr lang="en-US" dirty="0"/>
              <a:t> stainless steel industry was one of the best in the world, because of the dairy industry. </a:t>
            </a:r>
          </a:p>
          <a:p>
            <a:r>
              <a:rPr lang="en-US" dirty="0"/>
              <a:t>Scott said he would not have taken on the project if he wasn't 100 per cent sure it could be done. </a:t>
            </a:r>
          </a:p>
          <a:p>
            <a:r>
              <a:rPr lang="en-US" dirty="0"/>
              <a:t>"I was confident we could do it. We often push the boundaries." By September the panels should start being installed, he said, and the job had to be completed by December. The Len Lye Centre is due to open next year. </a:t>
            </a:r>
          </a:p>
          <a:p>
            <a:r>
              <a:rPr lang="en-US" dirty="0"/>
              <a:t>Scott said before the panels could be installed, curved concrete walls being made by a </a:t>
            </a:r>
            <a:r>
              <a:rPr lang="en-US" dirty="0" err="1"/>
              <a:t>Whanganui</a:t>
            </a:r>
            <a:r>
              <a:rPr lang="en-US" dirty="0"/>
              <a:t> company using a </a:t>
            </a:r>
            <a:r>
              <a:rPr lang="en-US" dirty="0" err="1"/>
              <a:t>mould</a:t>
            </a:r>
            <a:r>
              <a:rPr lang="en-US" dirty="0"/>
              <a:t> also fabricated by Rivet needed to be erected. </a:t>
            </a:r>
          </a:p>
          <a:p>
            <a:r>
              <a:rPr lang="en-US" dirty="0"/>
              <a:t>In Rivet's </a:t>
            </a:r>
            <a:r>
              <a:rPr lang="en-US" dirty="0" err="1"/>
              <a:t>Strandon</a:t>
            </a:r>
            <a:r>
              <a:rPr lang="en-US" dirty="0"/>
              <a:t> workshop, sheet metal worker Ian Smith was busy welding away at the framing that would go behind the panels to hold them in place. </a:t>
            </a:r>
          </a:p>
          <a:p>
            <a:r>
              <a:rPr lang="en-US" dirty="0"/>
              <a:t>He had been working on the project since November, he said, adding with a grin that he was looking forward to seeing the end of it. </a:t>
            </a:r>
          </a:p>
          <a:p>
            <a:r>
              <a:rPr lang="en-US" dirty="0"/>
              <a:t>Scott also looked forward to seeing the finished product and he was proud to be part of the project. </a:t>
            </a:r>
          </a:p>
          <a:p>
            <a:r>
              <a:rPr lang="en-US" dirty="0"/>
              <a:t>"I think it will look pretty cool. And if the job's going to go ahead, we might as well be doing it." </a:t>
            </a:r>
          </a:p>
          <a:p>
            <a:r>
              <a:rPr lang="en-US" b="1" dirty="0"/>
              <a:t>- </a:t>
            </a:r>
            <a:r>
              <a:rPr lang="en-US" b="1" dirty="0" err="1"/>
              <a:t>Taranaki</a:t>
            </a:r>
            <a:r>
              <a:rPr lang="en-US" b="1" dirty="0"/>
              <a:t> Daily News</a:t>
            </a:r>
            <a:endParaRPr lang="en-US" dirty="0"/>
          </a:p>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9</a:t>
            </a:fld>
            <a:endParaRPr lang="fr-FR"/>
          </a:p>
        </p:txBody>
      </p:sp>
    </p:spTree>
    <p:extLst>
      <p:ext uri="{BB962C8B-B14F-4D97-AF65-F5344CB8AC3E}">
        <p14:creationId xmlns:p14="http://schemas.microsoft.com/office/powerpoint/2010/main" val="1805883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10</a:t>
            </a:fld>
            <a:endParaRPr lang="fr-FR"/>
          </a:p>
        </p:txBody>
      </p:sp>
    </p:spTree>
    <p:extLst>
      <p:ext uri="{BB962C8B-B14F-4D97-AF65-F5344CB8AC3E}">
        <p14:creationId xmlns:p14="http://schemas.microsoft.com/office/powerpoint/2010/main" val="158823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47684">
              <a:defRPr/>
            </a:pPr>
            <a:r>
              <a:rPr lang="fr-FR" dirty="0">
                <a:hlinkClick r:id="rId3"/>
              </a:rPr>
              <a:t>http://issuu.com/hda_paris/docs/hda_2011_references_web_issu</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CAD31F2-D280-4941-9FB1-46DCA8BCB0E7}" type="slidenum">
              <a:rPr lang="fr-FR" smtClean="0"/>
              <a:t>11</a:t>
            </a:fld>
            <a:endParaRPr lang="fr-FR"/>
          </a:p>
        </p:txBody>
      </p:sp>
    </p:spTree>
    <p:extLst>
      <p:ext uri="{BB962C8B-B14F-4D97-AF65-F5344CB8AC3E}">
        <p14:creationId xmlns:p14="http://schemas.microsoft.com/office/powerpoint/2010/main" val="258518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9474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81435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86541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79334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84627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115072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88542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4399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5930467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9338645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427690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048633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32776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23872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32205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5160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24703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96221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94637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362676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1768618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09085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55541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88872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23849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SimSun" panose="02010600030101010101" pitchFamily="2" charset="-122"/>
                <a:ea typeface="SimSun" panose="02010600030101010101" pitchFamily="2" charset="-122"/>
              </a:defRPr>
            </a:lvl1pPr>
          </a:lstStyle>
          <a:p>
            <a:r>
              <a:rPr lang="en-US" dirty="0"/>
              <a:t>Click to edit Master title style</a:t>
            </a:r>
            <a:endParaRPr lang="fr-B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SimSun" panose="02010600030101010101" pitchFamily="2" charset="-122"/>
                <a:ea typeface="SimSun" panose="02010600030101010101" pitchFamily="2"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SimSun" panose="02010600030101010101" pitchFamily="2" charset="-122"/>
                <a:ea typeface="SimSun" panose="02010600030101010101" pitchFamily="2" charset="-122"/>
              </a:defRPr>
            </a:lvl1p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SimSun" panose="02010600030101010101" pitchFamily="2" charset="-122"/>
                <a:ea typeface="SimSun" panose="02010600030101010101" pitchFamily="2" charset="-122"/>
              </a:defRPr>
            </a:lvl1p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40022412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281292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610475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512601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713257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23937155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10" name="Slide Number Placeholder 5"/>
          <p:cNvSpPr>
            <a:spLocks noGrp="1"/>
          </p:cNvSpPr>
          <p:nvPr>
            <p:ph type="sldNum" sz="quarter" idx="12"/>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81292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408349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875809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29342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8"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485174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6621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zh-CN" altLang="en-US" sz="1400" b="0" dirty="0">
                <a:solidFill>
                  <a:schemeClr val="bg1"/>
                </a:solidFill>
                <a:latin typeface="SimSun" panose="02010600030101010101" pitchFamily="2" charset="-122"/>
                <a:ea typeface="SimSun" panose="02010600030101010101" pitchFamily="2" charset="-122"/>
              </a:rPr>
              <a:t>应用</a:t>
            </a:r>
            <a:endParaRPr lang="fr-FR"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1424"/>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修复</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baseline="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小广场</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游泳池</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配水</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2129405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bg1"/>
                </a:solidFill>
                <a:latin typeface="SimSun" panose="02010600030101010101" pitchFamily="2" charset="-122"/>
                <a:ea typeface="SimSun" panose="02010600030101010101" pitchFamily="2" charset="-122"/>
              </a:rPr>
              <a:t>应用</a:t>
            </a:r>
            <a:r>
              <a:rPr lang="fr-BE" sz="1200" b="0" dirty="0">
                <a:solidFill>
                  <a:schemeClr val="bg1"/>
                </a:solidFill>
                <a:latin typeface="SimSun" panose="02010600030101010101" pitchFamily="2" charset="-122"/>
                <a:ea typeface="SimSun" panose="02010600030101010101" pitchFamily="2" charset="-122"/>
              </a:rPr>
              <a:t>- </a:t>
            </a:r>
            <a:r>
              <a:rPr lang="en-US" sz="1400" b="0" kern="1200" dirty="0" err="1">
                <a:solidFill>
                  <a:schemeClr val="lt1"/>
                </a:solidFill>
                <a:effectLst/>
                <a:latin typeface="SimSun" panose="02010600030101010101" pitchFamily="2" charset="-122"/>
                <a:ea typeface="SimSun" panose="02010600030101010101" pitchFamily="2" charset="-122"/>
                <a:cs typeface="+mn-cs"/>
              </a:rPr>
              <a:t>外墙</a:t>
            </a:r>
            <a:endParaRPr lang="fr-BE" sz="12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7793181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a:t>
            </a:r>
            <a:r>
              <a:rPr lang="en-US" sz="1400" b="0" kern="1200" dirty="0" err="1">
                <a:solidFill>
                  <a:schemeClr val="lt1"/>
                </a:solidFill>
                <a:effectLst/>
                <a:latin typeface="SimSun" panose="02010600030101010101" pitchFamily="2" charset="-122"/>
                <a:ea typeface="SimSun" panose="02010600030101010101" pitchFamily="2" charset="-122"/>
                <a:cs typeface="+mn-cs"/>
              </a:rPr>
              <a:t>绿色墙壁</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16"/>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a:t>
            </a:r>
            <a:r>
              <a:rPr lang="en-US" sz="1400" b="0" kern="1200" dirty="0" err="1">
                <a:solidFill>
                  <a:schemeClr val="lt1"/>
                </a:solidFill>
                <a:effectLst/>
                <a:latin typeface="SimSun" panose="02010600030101010101" pitchFamily="2" charset="-122"/>
                <a:ea typeface="SimSun" panose="02010600030101010101" pitchFamily="2" charset="-122"/>
                <a:cs typeface="+mn-cs"/>
              </a:rPr>
              <a:t>屋顶</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装饰</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水暖</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扶梯与电梯</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机场</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97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latin typeface="SimSun" panose="02010600030101010101" pitchFamily="2" charset="-122"/>
                <a:ea typeface="SimSun" panose="02010600030101010101" pitchFamily="2" charset="-122"/>
              </a:rPr>
              <a:t>应用</a:t>
            </a:r>
            <a:r>
              <a:rPr lang="fr-BE" sz="1400" b="0" dirty="0">
                <a:solidFill>
                  <a:schemeClr val="bg1"/>
                </a:solidFill>
                <a:latin typeface="SimSun" panose="02010600030101010101" pitchFamily="2" charset="-122"/>
                <a:ea typeface="SimSun" panose="02010600030101010101" pitchFamily="2" charset="-122"/>
              </a:rPr>
              <a:t> – </a:t>
            </a:r>
            <a:r>
              <a:rPr lang="en-US" sz="1400" b="0" kern="1200" dirty="0" err="1">
                <a:solidFill>
                  <a:schemeClr val="lt1"/>
                </a:solidFill>
                <a:effectLst/>
                <a:latin typeface="SimSun" panose="02010600030101010101" pitchFamily="2" charset="-122"/>
                <a:ea typeface="SimSun" panose="02010600030101010101" pitchFamily="2" charset="-122"/>
                <a:cs typeface="+mn-cs"/>
              </a:rPr>
              <a:t>城市家具</a:t>
            </a:r>
            <a:endParaRPr lang="fr-BE" sz="1400" b="0" dirty="0">
              <a:solidFill>
                <a:schemeClr val="bg1"/>
              </a:solidFill>
              <a:latin typeface="SimSun" panose="02010600030101010101" pitchFamily="2" charset="-122"/>
              <a:ea typeface="SimSun" panose="02010600030101010101" pitchFamily="2" charset="-122"/>
            </a:endParaRPr>
          </a:p>
        </p:txBody>
      </p:sp>
      <p:sp>
        <p:nvSpPr>
          <p:cNvPr id="5" name="Slide Number Placeholder 5"/>
          <p:cNvSpPr>
            <a:spLocks noGrp="1"/>
          </p:cNvSpPr>
          <p:nvPr>
            <p:ph type="sldNum" sz="quarter" idx="4"/>
          </p:nvPr>
        </p:nvSpPr>
        <p:spPr>
          <a:xfrm>
            <a:off x="8856520" y="6664275"/>
            <a:ext cx="396000" cy="365125"/>
          </a:xfrm>
          <a:prstGeom prst="rect">
            <a:avLst/>
          </a:prstGeom>
        </p:spPr>
        <p:txBody>
          <a:bodyPr/>
          <a:lstStyle>
            <a:lvl1pPr>
              <a:defRPr sz="1200">
                <a:solidFill>
                  <a:schemeClr val="bg1"/>
                </a:solidFill>
                <a:latin typeface="SimSun" panose="02010600030101010101" pitchFamily="2" charset="-122"/>
                <a:ea typeface="SimSun" panose="02010600030101010101" pitchFamily="2" charset="-122"/>
              </a:defRPr>
            </a:lvl1pPr>
          </a:lstStyle>
          <a:p>
            <a:fld id="{5AF66AA0-E37C-4065-8BE7-D4086C065B53}" type="slidenum">
              <a:rPr lang="fr-BE" smtClean="0"/>
              <a:pPr/>
              <a:t>‹#›</a:t>
            </a:fld>
            <a:endParaRPr lang="fr-BE" dirty="0"/>
          </a:p>
        </p:txBody>
      </p:sp>
    </p:spTree>
    <p:extLst>
      <p:ext uri="{BB962C8B-B14F-4D97-AF65-F5344CB8AC3E}">
        <p14:creationId xmlns:p14="http://schemas.microsoft.com/office/powerpoint/2010/main" val="3658549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Lst>
  <p:hf hdr="0" ftr="0" dt="0"/>
  <p:txStyles>
    <p:titleStyle>
      <a:lvl1pPr algn="ctr" defTabSz="914400" rtl="0" eaLnBrk="1" latinLnBrk="0" hangingPunct="1">
        <a:spcBef>
          <a:spcPct val="0"/>
        </a:spcBef>
        <a:buNone/>
        <a:defRPr sz="4400" kern="1200">
          <a:solidFill>
            <a:schemeClr val="tx1"/>
          </a:solidFill>
          <a:latin typeface="SimSun" panose="02010600030101010101" pitchFamily="2" charset="-122"/>
          <a:ea typeface="SimSun" panose="02010600030101010101" pitchFamily="2" charset="-122"/>
          <a:cs typeface="+mj-cs"/>
        </a:defRPr>
      </a:lvl1pPr>
    </p:titleStyle>
    <p:body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SimSun" panose="02010600030101010101" pitchFamily="2" charset="-122"/>
          <a:ea typeface="SimSun" panose="02010600030101010101" pitchFamily="2" charset="-122"/>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slide" Target="slide24.xml"/><Relationship Id="rId7" Type="http://schemas.openxmlformats.org/officeDocument/2006/relationships/slide" Target="slide58.xml"/><Relationship Id="rId12" Type="http://schemas.openxmlformats.org/officeDocument/2006/relationships/slide" Target="slide8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4.xml"/><Relationship Id="rId11" Type="http://schemas.openxmlformats.org/officeDocument/2006/relationships/slide" Target="slide78.xml"/><Relationship Id="rId5" Type="http://schemas.openxmlformats.org/officeDocument/2006/relationships/slide" Target="slide46.xml"/><Relationship Id="rId10" Type="http://schemas.openxmlformats.org/officeDocument/2006/relationships/slide" Target="slide73.xml"/><Relationship Id="rId4" Type="http://schemas.openxmlformats.org/officeDocument/2006/relationships/slide" Target="slide35.xml"/><Relationship Id="rId9" Type="http://schemas.openxmlformats.org/officeDocument/2006/relationships/slide" Target="slide6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hyperlink" Target="http://www.lemoniteur.fr/181-innovation-chantiers/article/solutions-techniques/769157-un-effet-miroir-pour-une-facade-en-beton" TargetMode="External"/><Relationship Id="rId13" Type="http://schemas.openxmlformats.org/officeDocument/2006/relationships/hyperlink" Target="http://www.arcspace.com/features/moshe-safdie-/kauffman-center-for-the-performing-arts/" TargetMode="External"/><Relationship Id="rId3" Type="http://schemas.openxmlformats.org/officeDocument/2006/relationships/hyperlink" Target="http://www.worldstainless.org/Files/issf/non-image-files/PDF/Euro_Inox/Innovative_facades_EN.pdf" TargetMode="External"/><Relationship Id="rId7" Type="http://schemas.openxmlformats.org/officeDocument/2006/relationships/hyperlink" Target="http://cambridgearchitectural.com/" TargetMode="External"/><Relationship Id="rId12" Type="http://schemas.openxmlformats.org/officeDocument/2006/relationships/hyperlink" Target="http://www.stainlessindia.org/UploadPdf/SI_Mar08.pdf" TargetMode="External"/><Relationship Id="rId2" Type="http://schemas.openxmlformats.org/officeDocument/2006/relationships/hyperlink" Target="http://www.worldstainless.org/Files/issf/non-image-files/PDF/Euro_Inox/Facades_EN.pdf" TargetMode="External"/><Relationship Id="rId16" Type="http://schemas.openxmlformats.org/officeDocument/2006/relationships/hyperlink" Target="http://www.skyscrapercenter.com/building/capital-gate-tower/3172" TargetMode="External"/><Relationship Id="rId1" Type="http://schemas.openxmlformats.org/officeDocument/2006/relationships/slideLayout" Target="../slideLayouts/slideLayout11.xml"/><Relationship Id="rId6" Type="http://schemas.openxmlformats.org/officeDocument/2006/relationships/hyperlink" Target="http://wikimapia.org/7695594/Cleveland-Clinic-Lou-Ruvo-Center-for-Brain-Health#/photo/3116187" TargetMode="External"/><Relationship Id="rId11" Type="http://schemas.openxmlformats.org/officeDocument/2006/relationships/hyperlink" Target="http://greatbuildings.com/buildings/Weisman_Art_Museum.html" TargetMode="External"/><Relationship Id="rId5" Type="http://schemas.openxmlformats.org/officeDocument/2006/relationships/hyperlink" Target="http://www.steelcolor.com.au/westfield-doncaster/" TargetMode="External"/><Relationship Id="rId15" Type="http://schemas.openxmlformats.org/officeDocument/2006/relationships/hyperlink" Target="http://www.archilovers.com/projects/30432/centrale-termica-teleriscaldamento-iride-energia.html" TargetMode="External"/><Relationship Id="rId10" Type="http://schemas.openxmlformats.org/officeDocument/2006/relationships/hyperlink" Target="http://archinect.com/firms/project/39353/edf-archives-center/9174600" TargetMode="External"/><Relationship Id="rId4" Type="http://schemas.openxmlformats.org/officeDocument/2006/relationships/hyperlink" Target="http://www.archiexpo.com/architecture-design-manufacturer/stainless-steel-facade-cladding-2964.html" TargetMode="External"/><Relationship Id="rId9" Type="http://schemas.openxmlformats.org/officeDocument/2006/relationships/hyperlink" Target="https://newyorkbygehry.com/" TargetMode="External"/><Relationship Id="rId14" Type="http://schemas.openxmlformats.org/officeDocument/2006/relationships/hyperlink" Target="http://pattersons.com/civic/len-lye-contemporary-art-museu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reseaux-artistes.fr/dossiers/beatrice-dacher/architecture-sully-2006-2010" TargetMode="External"/><Relationship Id="rId3" Type="http://schemas.openxmlformats.org/officeDocument/2006/relationships/hyperlink" Target="http://www.e-architect.co.uk/dubai/capital-gate-abu-dhabi" TargetMode="External"/><Relationship Id="rId7" Type="http://schemas.openxmlformats.org/officeDocument/2006/relationships/hyperlink" Target="http://5osa.tistory.com/entry/Cepezed-and-Ned-Kahn-Studios-Vertical-Canal-fa%C3%A7ade-Utrecht-Netherlands" TargetMode="External"/><Relationship Id="rId12" Type="http://schemas.openxmlformats.org/officeDocument/2006/relationships/hyperlink" Target="http://www.gkdmediamesh.com/blog/the_role_of_metallic_mesh_in_transforming_stadium_architecture.html" TargetMode="External"/><Relationship Id="rId2" Type="http://schemas.openxmlformats.org/officeDocument/2006/relationships/hyperlink" Target="http://www.dailymail.co.uk/travel/article-1284591/Abu-Dhabi-Capital-Gate-skyscraper-leans-times-Tower-Pisa.html" TargetMode="External"/><Relationship Id="rId1" Type="http://schemas.openxmlformats.org/officeDocument/2006/relationships/slideLayout" Target="../slideLayouts/slideLayout11.xml"/><Relationship Id="rId6" Type="http://schemas.openxmlformats.org/officeDocument/2006/relationships/hyperlink" Target="http://issuu.com/hda_paris/docs/hda_2011_references_web_issu" TargetMode="External"/><Relationship Id="rId11" Type="http://schemas.openxmlformats.org/officeDocument/2006/relationships/hyperlink" Target="http://www.dezeen.com/2007/08/20/boiler-suit-by-thomas-heatherwick" TargetMode="External"/><Relationship Id="rId5" Type="http://schemas.openxmlformats.org/officeDocument/2006/relationships/hyperlink" Target="https://www.parisinfo.com/musee-monument-paris/71198/La-Geode" TargetMode="External"/><Relationship Id="rId10" Type="http://schemas.openxmlformats.org/officeDocument/2006/relationships/hyperlink" Target="http://www.marneetgondoire.fr/le-parc/les-espaces-1705.html" TargetMode="External"/><Relationship Id="rId4" Type="http://schemas.openxmlformats.org/officeDocument/2006/relationships/hyperlink" Target="http://hda-paris.com/" TargetMode="External"/><Relationship Id="rId9" Type="http://schemas.openxmlformats.org/officeDocument/2006/relationships/hyperlink" Target="http://www.marneetgondoire.fr/les-albums-photos/album-photos-490/le-chateau-de-rentilly-renaissance-en-2013-230.html?cHash=d2d475c49fe75ee015495efb35c0446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hyperlink" Target="http://www.worldstainless.org/Files/issf/non-image-files/PDF/Euro_Inox/VertGardens_EN.pdf" TargetMode="External"/><Relationship Id="rId7" Type="http://schemas.openxmlformats.org/officeDocument/2006/relationships/hyperlink" Target="http://www.architectureartdesigns.com/30-incredible-green-walls/"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drum.lib.umd.edu/bitstream/1903/11291/1/Price_umd_0117N_11876.pdf" TargetMode="External"/><Relationship Id="rId5" Type="http://schemas.openxmlformats.org/officeDocument/2006/relationships/hyperlink" Target="http://www.jakob.co.uk/information/image-galleries/greenwall-systems-gallery/large-scale-greenwall-systems.html" TargetMode="External"/><Relationship Id="rId4" Type="http://schemas.openxmlformats.org/officeDocument/2006/relationships/hyperlink" Target="http://www.ronstantensilearch.com/melbourne-city-council-chambers-northern-green-facad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37.jpe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8" Type="http://schemas.openxmlformats.org/officeDocument/2006/relationships/hyperlink" Target="http://www.metalresources.net/index.php?option=com_content&amp;view=article&amp;id=318:sam-houston-state-university-refurbishes-austin-hall&amp;catid=1:latest-news-a-press&amp;Itemid=192" TargetMode="External"/><Relationship Id="rId13" Type="http://schemas.openxmlformats.org/officeDocument/2006/relationships/hyperlink" Target="http://www.hok.com/design/service/engineering/hamad-international-airport/" TargetMode="External"/><Relationship Id="rId18" Type="http://schemas.openxmlformats.org/officeDocument/2006/relationships/hyperlink" Target="http://www.rigidized.com/saveenergy.php" TargetMode="External"/><Relationship Id="rId3" Type="http://schemas.openxmlformats.org/officeDocument/2006/relationships/hyperlink" Target="http://www.worldstainless.org/Files/issf/non-image-%20files/PDF/Euro_Inox/Roofing_EN.pdf" TargetMode="External"/><Relationship Id="rId7" Type="http://schemas.openxmlformats.org/officeDocument/2006/relationships/hyperlink" Target="http://www.bssa.org.uk/cms/File/The%20Growing%20Market%20for%20Stainless%20Steel%20Roofing.pdf" TargetMode="External"/><Relationship Id="rId12" Type="http://schemas.openxmlformats.org/officeDocument/2006/relationships/hyperlink" Target="http://www.fosterandpartners.com/projects/uae-pavilion-shanghai-expo-2010/" TargetMode="External"/><Relationship Id="rId17" Type="http://schemas.openxmlformats.org/officeDocument/2006/relationships/hyperlink" Target="http://www.constructalia.com/repository/transfer/en/01921518ENLACE_PDF.pdf" TargetMode="External"/><Relationship Id="rId2" Type="http://schemas.openxmlformats.org/officeDocument/2006/relationships/notesSlide" Target="../notesSlides/notesSlide30.xml"/><Relationship Id="rId16" Type="http://schemas.openxmlformats.org/officeDocument/2006/relationships/hyperlink" Target="http://www.wbdg.org/resources/cool-metal-roofing" TargetMode="External"/><Relationship Id="rId1" Type="http://schemas.openxmlformats.org/officeDocument/2006/relationships/slideLayout" Target="../slideLayouts/slideLayout29.xml"/><Relationship Id="rId6" Type="http://schemas.openxmlformats.org/officeDocument/2006/relationships/hyperlink" Target="https://youtu.be/ZQledV2QFRY" TargetMode="External"/><Relationship Id="rId11" Type="http://schemas.openxmlformats.org/officeDocument/2006/relationships/hyperlink" Target="http://www.architectureweek.com/2003/1022/design_1-3.html" TargetMode="External"/><Relationship Id="rId5" Type="http://schemas.openxmlformats.org/officeDocument/2006/relationships/hyperlink" Target="http://ssina.com/download_a_file/roofing.pdf" TargetMode="External"/><Relationship Id="rId15" Type="http://schemas.openxmlformats.org/officeDocument/2006/relationships/hyperlink" Target="http://www.stainlessindia.org/UploadPdf/Dec%202011%20wshop%20Part-I.pdf" TargetMode="External"/><Relationship Id="rId10" Type="http://schemas.openxmlformats.org/officeDocument/2006/relationships/hyperlink" Target="http://www.worldstainless.org/Files/issf/non-image-files/PDF/Delhi_Parliament_Library.pdf" TargetMode="External"/><Relationship Id="rId19" Type="http://schemas.openxmlformats.org/officeDocument/2006/relationships/hyperlink" Target="http://www.cambridgearchitectural.com/" TargetMode="External"/><Relationship Id="rId4" Type="http://schemas.openxmlformats.org/officeDocument/2006/relationships/hyperlink" Target="http://www.worldstainless.org/Files/issf/non-image-files/PDF/Euro_Inox/RoofingTech_EN.pdf" TargetMode="External"/><Relationship Id="rId9" Type="http://schemas.openxmlformats.org/officeDocument/2006/relationships/hyperlink" Target="http://www.constructalia.com/english/publications/technical_guides/eurofer_ecodesign_package_stainless_steel_roofing_systems" TargetMode="External"/><Relationship Id="rId14" Type="http://schemas.openxmlformats.org/officeDocument/2006/relationships/hyperlink" Target="https://www.rigidized.com/exteriorscmt.php"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44.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hyperlink" Target="http://www.theinoxincolor.com/portfolio_category/decorative-mesh-projects/" TargetMode="External"/><Relationship Id="rId3" Type="http://schemas.openxmlformats.org/officeDocument/2006/relationships/hyperlink" Target="http://cambridgearchitectural.com/projects/louisiana-state-university-lsu-student-union-theater" TargetMode="External"/><Relationship Id="rId7" Type="http://schemas.openxmlformats.org/officeDocument/2006/relationships/hyperlink" Target="http://www.archilovers.com/projects/58425/mosteiro-da-batalha.html" TargetMode="External"/><Relationship Id="rId2" Type="http://schemas.openxmlformats.org/officeDocument/2006/relationships/hyperlink" Target="http://www.seoic.com/cable_railing.htm" TargetMode="External"/><Relationship Id="rId1" Type="http://schemas.openxmlformats.org/officeDocument/2006/relationships/slideLayout" Target="../slideLayouts/slideLayout38.xml"/><Relationship Id="rId6" Type="http://schemas.openxmlformats.org/officeDocument/2006/relationships/hyperlink" Target="http://www.cedinox.es/" TargetMode="External"/><Relationship Id="rId5" Type="http://schemas.openxmlformats.org/officeDocument/2006/relationships/hyperlink" Target="http://www.uginox.com/fr/node/180" TargetMode="External"/><Relationship Id="rId4" Type="http://schemas.openxmlformats.org/officeDocument/2006/relationships/hyperlink" Target="http://www.twentinox.com/projects/item/36/Transparent+stainless+steel+curtain+panels" TargetMode="External"/><Relationship Id="rId9" Type="http://schemas.openxmlformats.org/officeDocument/2006/relationships/hyperlink" Target="http://www.coop-himmelblau.at/architecture/projects/museum-of-contemporary-art-planning-exhibi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hyperlink" Target="http://www.worldstainless.org/Files/issf/non-image-files/PDF/Euro_Inox/PressFittingSystems_EN.pdf" TargetMode="External"/><Relationship Id="rId7" Type="http://schemas.openxmlformats.org/officeDocument/2006/relationships/hyperlink" Target="https://www.grohe.de/de_de/badezimmer.html"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hyperlink" Target="http://www.bssa.org.uk/cms/File/BSSA%20PLUMBING%20P.1-4.pdf" TargetMode="External"/><Relationship Id="rId5" Type="http://schemas.openxmlformats.org/officeDocument/2006/relationships/hyperlink" Target="https://nickelinstitute.org/library/?opt_perpage=20&amp;opt_layout=grid&amp;searchTerm=pipes%20for%20buildings&amp;page=1" TargetMode="External"/><Relationship Id="rId4" Type="http://schemas.openxmlformats.org/officeDocument/2006/relationships/hyperlink" Target="http://www.nickelinstitute.org/~/media/Files/TechnicalLiterature/StainlessSteelPlumbing-color-EN_11019_.ash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0.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hyperlink" Target="http://www.euro-inox.org/pdf/case/facades/Facades_EN.pdf" TargetMode="External"/><Relationship Id="rId7" Type="http://schemas.openxmlformats.org/officeDocument/2006/relationships/hyperlink" Target="http://www.cabworks.com/" TargetMode="External"/><Relationship Id="rId2" Type="http://schemas.openxmlformats.org/officeDocument/2006/relationships/notesSlide" Target="../notesSlides/notesSlide39.xml"/><Relationship Id="rId1" Type="http://schemas.openxmlformats.org/officeDocument/2006/relationships/slideLayout" Target="../slideLayouts/slideLayout56.xml"/><Relationship Id="rId6" Type="http://schemas.openxmlformats.org/officeDocument/2006/relationships/hyperlink" Target="http://cambridgearchitectural.com/projects/ft-lauderdale-hollywood-international-airport-rental-car-center" TargetMode="External"/><Relationship Id="rId5" Type="http://schemas.openxmlformats.org/officeDocument/2006/relationships/hyperlink" Target="http://commons.wikimedia.org/wiki/File:Metro_bruxelles_laufband.jpg" TargetMode="External"/><Relationship Id="rId4" Type="http://schemas.openxmlformats.org/officeDocument/2006/relationships/hyperlink" Target="https://www.forms-surfaces.com/elevator-ceiling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9.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69.xml"/><Relationship Id="rId5" Type="http://schemas.openxmlformats.org/officeDocument/2006/relationships/image" Target="../media/image78.jpe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4.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4.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4.xml"/><Relationship Id="rId5" Type="http://schemas.openxmlformats.org/officeDocument/2006/relationships/image" Target="../media/image90.jpe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hyperlink" Target="https://extranet.worldstainless.org/applications/architecture-building-and-construction-applications/street-furniture/" TargetMode="External"/><Relationship Id="rId2" Type="http://schemas.openxmlformats.org/officeDocument/2006/relationships/notesSlide" Target="../notesSlides/notesSlide42.xml"/><Relationship Id="rId1" Type="http://schemas.openxmlformats.org/officeDocument/2006/relationships/slideLayout" Target="../slideLayouts/slideLayout74.xml"/><Relationship Id="rId5" Type="http://schemas.openxmlformats.org/officeDocument/2006/relationships/hyperlink" Target="http://listraveltips.com/wellington-street-art-stainless-steel-braille-sculpture/" TargetMode="External"/><Relationship Id="rId4" Type="http://schemas.openxmlformats.org/officeDocument/2006/relationships/hyperlink" Target="http://norcor.free.fr/piazza_superbe_inox.jp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89.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3" Type="http://schemas.openxmlformats.org/officeDocument/2006/relationships/hyperlink" Target="http://www.worldstainless.org/Files/issf/non-image-files/PDF/Euro_Inox/New_meets_Old_EN.pdf" TargetMode="External"/><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6.xml"/><Relationship Id="rId5" Type="http://schemas.openxmlformats.org/officeDocument/2006/relationships/image" Target="../media/image108.jpe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5.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8" Type="http://schemas.openxmlformats.org/officeDocument/2006/relationships/hyperlink" Target="http://www.copa2014.gov.br/en/noticia/see-details-castelaos-architecture-project" TargetMode="External"/><Relationship Id="rId3" Type="http://schemas.openxmlformats.org/officeDocument/2006/relationships/hyperlink" Target="http://www.assda.asn.au/blog/223-stainless-welcome-for-sports-fans" TargetMode="External"/><Relationship Id="rId7" Type="http://schemas.openxmlformats.org/officeDocument/2006/relationships/hyperlink" Target="http://www.vigliecca.com.br/en/projects/castelao-arena#gallery;%20" TargetMode="External"/><Relationship Id="rId2" Type="http://schemas.openxmlformats.org/officeDocument/2006/relationships/hyperlink" Target="http://www.cmf.co.uk/products/products.asp?id=92&amp;product_id=4" TargetMode="External"/><Relationship Id="rId1" Type="http://schemas.openxmlformats.org/officeDocument/2006/relationships/slideLayout" Target="../slideLayouts/slideLayout92.xml"/><Relationship Id="rId6" Type="http://schemas.openxmlformats.org/officeDocument/2006/relationships/hyperlink" Target="http://www.architectsjournal.co.uk/specification/product-anatomy/gkd-yamuna-stadium-in-delhi-shines-with-stainless-steel-mesh-faade/8632271.article" TargetMode="External"/><Relationship Id="rId5" Type="http://schemas.openxmlformats.org/officeDocument/2006/relationships/hyperlink" Target="https://gkd-india.com/metalfabrics/yamuna-sports-stadium" TargetMode="External"/><Relationship Id="rId10" Type="http://schemas.openxmlformats.org/officeDocument/2006/relationships/hyperlink" Target="https://www.osram.com/ls/projects/grand-stade-lille/index.jsp" TargetMode="External"/><Relationship Id="rId4" Type="http://schemas.openxmlformats.org/officeDocument/2006/relationships/hyperlink" Target="http://www.controlledaccess.com/" TargetMode="External"/><Relationship Id="rId9" Type="http://schemas.openxmlformats.org/officeDocument/2006/relationships/hyperlink" Target="http://edorocha.com.br/portfolio/allianz-parqu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6.xml"/><Relationship Id="rId1" Type="http://schemas.openxmlformats.org/officeDocument/2006/relationships/slideLayout" Target="../slideLayouts/slideLayout105.xml"/><Relationship Id="rId5" Type="http://schemas.openxmlformats.org/officeDocument/2006/relationships/image" Target="../media/image115.png"/><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7.xml"/></Relationships>
</file>

<file path=ppt/slides/_rels/slide88.xml.rels><?xml version="1.0" encoding="UTF-8" standalone="yes"?>
<Relationships xmlns="http://schemas.openxmlformats.org/package/2006/relationships"><Relationship Id="rId3" Type="http://schemas.openxmlformats.org/officeDocument/2006/relationships/hyperlink" Target="http://www.imoa.info/molybdenum-uses/molybdenum-grade-stainless-steels/architecture/french-pool-liner-article.php" TargetMode="External"/><Relationship Id="rId2" Type="http://schemas.openxmlformats.org/officeDocument/2006/relationships/notesSlide" Target="../notesSlides/notesSlide47.xml"/><Relationship Id="rId1" Type="http://schemas.openxmlformats.org/officeDocument/2006/relationships/slideLayout" Target="../slideLayouts/slideLayout101.xml"/><Relationship Id="rId5" Type="http://schemas.openxmlformats.org/officeDocument/2006/relationships/hyperlink" Target="http://www.awt-eisleben.de/en/swimming-pools-136.html" TargetMode="External"/><Relationship Id="rId4" Type="http://schemas.openxmlformats.org/officeDocument/2006/relationships/hyperlink" Target="http://www.constructalia.com/repository/transfer/fr/02163065ENLACE_PDF.pdf"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zh-CN" altLang="en-US" dirty="0"/>
              <a:t>建筑／土木工程发言人的幻灯片</a:t>
            </a:r>
            <a:endParaRPr lang="fr-FR" dirty="0"/>
          </a:p>
        </p:txBody>
      </p:sp>
      <p:sp>
        <p:nvSpPr>
          <p:cNvPr id="3" name="Subtitle 2"/>
          <p:cNvSpPr>
            <a:spLocks noGrp="1"/>
          </p:cNvSpPr>
          <p:nvPr>
            <p:ph type="subTitle" idx="1"/>
          </p:nvPr>
        </p:nvSpPr>
        <p:spPr/>
        <p:txBody>
          <a:bodyPr>
            <a:normAutofit/>
          </a:bodyPr>
          <a:lstStyle/>
          <a:p>
            <a:r>
              <a:rPr lang="zh-CN" altLang="en-US" sz="4000" b="1" dirty="0">
                <a:solidFill>
                  <a:srgbClr val="C00000"/>
                </a:solidFill>
              </a:rPr>
              <a:t>第二章</a:t>
            </a:r>
            <a:endParaRPr lang="fr-FR" sz="4000" b="1" dirty="0">
              <a:solidFill>
                <a:srgbClr val="C00000"/>
              </a:solidFill>
            </a:endParaRPr>
          </a:p>
          <a:p>
            <a:r>
              <a:rPr lang="zh-CN" altLang="en-US" sz="4000" b="1" dirty="0">
                <a:solidFill>
                  <a:srgbClr val="C00000"/>
                </a:solidFill>
              </a:rPr>
              <a:t>应用</a:t>
            </a:r>
            <a:endParaRPr lang="fr-FR" sz="4000" b="1" dirty="0">
              <a:solidFill>
                <a:srgbClr val="C00000"/>
              </a:solidFill>
            </a:endParaRPr>
          </a:p>
        </p:txBody>
      </p:sp>
      <p:sp>
        <p:nvSpPr>
          <p:cNvPr id="4" name="Slide Number Placeholder 3"/>
          <p:cNvSpPr>
            <a:spLocks noGrp="1"/>
          </p:cNvSpPr>
          <p:nvPr>
            <p:ph type="sldNum" sz="quarter" idx="4"/>
          </p:nvPr>
        </p:nvSpPr>
        <p:spPr/>
        <p:txBody>
          <a:bodyPr/>
          <a:lstStyle/>
          <a:p>
            <a:fld id="{5AF66AA0-E37C-4065-8BE7-D4086C065B53}" type="slidenum">
              <a:rPr lang="fr-BE" smtClean="0"/>
              <a:t>1</a:t>
            </a:fld>
            <a:endParaRPr lang="fr-BE"/>
          </a:p>
        </p:txBody>
      </p:sp>
    </p:spTree>
    <p:extLst>
      <p:ext uri="{BB962C8B-B14F-4D97-AF65-F5344CB8AC3E}">
        <p14:creationId xmlns:p14="http://schemas.microsoft.com/office/powerpoint/2010/main" val="95613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417" y="5153744"/>
            <a:ext cx="7214983" cy="566738"/>
          </a:xfrm>
        </p:spPr>
        <p:txBody>
          <a:bodyPr>
            <a:normAutofit fontScale="90000"/>
          </a:bodyPr>
          <a:lstStyle/>
          <a:p>
            <a:r>
              <a:rPr lang="zh-CN" altLang="en-US" dirty="0">
                <a:latin typeface="SimSun" panose="02010600030101010101" pitchFamily="2" charset="-122"/>
                <a:ea typeface="SimSun" panose="02010600030101010101" pitchFamily="2" charset="-122"/>
              </a:rPr>
              <a:t>德里地铁公司总部，印度</a:t>
            </a:r>
            <a:br>
              <a:rPr lang="en-US" altLang="zh-CN"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Raj </a:t>
            </a:r>
            <a:r>
              <a:rPr lang="fr-FR" dirty="0" err="1">
                <a:latin typeface="SimSun" panose="02010600030101010101" pitchFamily="2" charset="-122"/>
                <a:ea typeface="SimSun" panose="02010600030101010101" pitchFamily="2" charset="-122"/>
              </a:rPr>
              <a:t>Rewal</a:t>
            </a:r>
            <a:r>
              <a:rPr lang="fr-FR" dirty="0">
                <a:latin typeface="SimSun" panose="02010600030101010101" pitchFamily="2" charset="-122"/>
                <a:ea typeface="SimSun" panose="02010600030101010101" pitchFamily="2" charset="-122"/>
              </a:rPr>
              <a:t> &amp; Associates</a:t>
            </a:r>
            <a:r>
              <a:rPr lang="fr-FR" baseline="50000" dirty="0">
                <a:latin typeface="SimSun" panose="02010600030101010101" pitchFamily="2" charset="-122"/>
                <a:ea typeface="SimSun" panose="02010600030101010101" pitchFamily="2" charset="-122"/>
              </a:rPr>
              <a:t>12</a:t>
            </a:r>
          </a:p>
        </p:txBody>
      </p:sp>
      <p:sp>
        <p:nvSpPr>
          <p:cNvPr id="5" name="Text Placeholder 4"/>
          <p:cNvSpPr>
            <a:spLocks noGrp="1"/>
          </p:cNvSpPr>
          <p:nvPr>
            <p:ph type="body" sz="half" idx="2"/>
          </p:nvPr>
        </p:nvSpPr>
        <p:spPr>
          <a:xfrm>
            <a:off x="957417" y="5720482"/>
            <a:ext cx="7214983" cy="804862"/>
          </a:xfrm>
        </p:spPr>
        <p:txBody>
          <a:bodyPr>
            <a:normAutofit/>
          </a:bodyPr>
          <a:lstStyle/>
          <a:p>
            <a:pPr algn="just"/>
            <a:r>
              <a:rPr lang="zh-CN" altLang="en-US" dirty="0">
                <a:latin typeface="SimSun" panose="02010600030101010101" pitchFamily="2" charset="-122"/>
                <a:ea typeface="SimSun" panose="02010600030101010101" pitchFamily="2" charset="-122"/>
              </a:rPr>
              <a:t>建筑公司</a:t>
            </a:r>
            <a:r>
              <a:rPr lang="fr-FR" dirty="0">
                <a:latin typeface="SimSun" panose="02010600030101010101" pitchFamily="2" charset="-122"/>
                <a:ea typeface="SimSun" panose="02010600030101010101" pitchFamily="2" charset="-122"/>
              </a:rPr>
              <a:t>Raj </a:t>
            </a:r>
            <a:r>
              <a:rPr lang="fr-FR" dirty="0" err="1">
                <a:latin typeface="SimSun" panose="02010600030101010101" pitchFamily="2" charset="-122"/>
                <a:ea typeface="SimSun" panose="02010600030101010101" pitchFamily="2" charset="-122"/>
              </a:rPr>
              <a:t>Rewal</a:t>
            </a:r>
            <a:r>
              <a:rPr lang="fr-FR" dirty="0">
                <a:latin typeface="SimSun" panose="02010600030101010101" pitchFamily="2" charset="-122"/>
                <a:ea typeface="SimSun" panose="02010600030101010101" pitchFamily="2" charset="-122"/>
              </a:rPr>
              <a:t> &amp; Associates</a:t>
            </a:r>
            <a:r>
              <a:rPr lang="zh-CN" altLang="en-US" dirty="0">
                <a:latin typeface="SimSun" panose="02010600030101010101" pitchFamily="2" charset="-122"/>
                <a:ea typeface="SimSun" panose="02010600030101010101" pitchFamily="2" charset="-122"/>
              </a:rPr>
              <a:t>为这座位于新德里的建筑设计了不绣钢覆层，使用的材料包括不锈钢管，不锈钢板，以及带光华玻璃般的不锈钢管。</a:t>
            </a:r>
            <a:endParaRPr lang="en-US" dirty="0">
              <a:latin typeface="SimSun" panose="02010600030101010101" pitchFamily="2" charset="-122"/>
              <a:ea typeface="SimSun" panose="02010600030101010101" pitchFamily="2" charset="-122"/>
            </a:endParaRPr>
          </a:p>
        </p:txBody>
      </p:sp>
      <p:sp>
        <p:nvSpPr>
          <p:cNvPr id="3" name="AutoShape 2" descr="http://www.pattersons.com/mobile/images/ipad/projects/len-lye-centre/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57418" y="211807"/>
            <a:ext cx="7214983" cy="480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10</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65073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592" y="4800600"/>
            <a:ext cx="6728816" cy="566738"/>
          </a:xfrm>
        </p:spPr>
        <p:txBody>
          <a:bodyPr>
            <a:normAutofit fontScale="90000"/>
          </a:bodyPr>
          <a:lstStyle/>
          <a:p>
            <a:r>
              <a:rPr lang="zh-CN" altLang="en-US" dirty="0">
                <a:latin typeface="SimSun" panose="02010600030101010101" pitchFamily="2" charset="-122"/>
                <a:ea typeface="SimSun" panose="02010600030101010101" pitchFamily="2" charset="-122"/>
              </a:rPr>
              <a:t>小区供暖设施，意大利都灵</a:t>
            </a:r>
            <a:br>
              <a:rPr lang="en-US" altLang="zh-CN"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 JP Buffi</a:t>
            </a:r>
            <a:r>
              <a:rPr lang="fr-FR" baseline="50000" dirty="0">
                <a:latin typeface="SimSun" panose="02010600030101010101" pitchFamily="2" charset="-122"/>
                <a:ea typeface="SimSun" panose="02010600030101010101" pitchFamily="2" charset="-122"/>
              </a:rPr>
              <a:t>13</a:t>
            </a:r>
          </a:p>
        </p:txBody>
      </p:sp>
      <p:sp>
        <p:nvSpPr>
          <p:cNvPr id="6" name="Text Placeholder 5"/>
          <p:cNvSpPr>
            <a:spLocks noGrp="1"/>
          </p:cNvSpPr>
          <p:nvPr>
            <p:ph type="body" sz="half" idx="2"/>
          </p:nvPr>
        </p:nvSpPr>
        <p:spPr>
          <a:xfrm>
            <a:off x="1207592" y="5367338"/>
            <a:ext cx="6728816" cy="804862"/>
          </a:xfrm>
        </p:spPr>
        <p:txBody>
          <a:bodyPr/>
          <a:lstStyle/>
          <a:p>
            <a:pPr algn="just"/>
            <a:r>
              <a:rPr lang="zh-CN" altLang="en-US" dirty="0">
                <a:latin typeface="SimSun" panose="02010600030101010101" pitchFamily="2" charset="-122"/>
                <a:ea typeface="SimSun" panose="02010600030101010101" pitchFamily="2" charset="-122"/>
              </a:rPr>
              <a:t>供暖设施是由曲面来包裹的。</a:t>
            </a:r>
            <a:endParaRPr lang="fr-FR" dirty="0">
              <a:latin typeface="SimSun" panose="02010600030101010101" pitchFamily="2" charset="-122"/>
              <a:ea typeface="SimSun" panose="02010600030101010101" pitchFamily="2" charset="-122"/>
            </a:endParaRPr>
          </a:p>
          <a:p>
            <a:pPr algn="just"/>
            <a:r>
              <a:rPr lang="zh-CN" altLang="en-US" dirty="0">
                <a:latin typeface="SimSun" panose="02010600030101010101" pitchFamily="2" charset="-122"/>
                <a:ea typeface="SimSun" panose="02010600030101010101" pitchFamily="2" charset="-122"/>
              </a:rPr>
              <a:t>铜色不锈钢带的使用是为了提供空隙，以便观看设施内部。</a:t>
            </a:r>
            <a:endParaRPr lang="fr-FR" dirty="0">
              <a:latin typeface="SimSun" panose="02010600030101010101" pitchFamily="2" charset="-122"/>
              <a:ea typeface="SimSun" panose="02010600030101010101" pitchFamily="2" charset="-122"/>
            </a:endParaRPr>
          </a:p>
        </p:txBody>
      </p:sp>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11</a:t>
            </a:fld>
            <a:endParaRPr lang="fr-BE" dirty="0">
              <a:latin typeface="SimSun" panose="02010600030101010101" pitchFamily="2" charset="-122"/>
              <a:ea typeface="SimSun" panose="02010600030101010101"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592" y="548680"/>
            <a:ext cx="6728816" cy="4202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27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4008" y="3425671"/>
            <a:ext cx="4104456" cy="566738"/>
          </a:xfrm>
        </p:spPr>
        <p:txBody>
          <a:bodyPr>
            <a:normAutofit fontScale="90000"/>
          </a:bodyPr>
          <a:lstStyle/>
          <a:p>
            <a:r>
              <a:rPr lang="zh-CN" altLang="en-US" dirty="0">
                <a:latin typeface="SimSun" panose="02010600030101010101" pitchFamily="2" charset="-122"/>
                <a:ea typeface="SimSun" panose="02010600030101010101" pitchFamily="2" charset="-122"/>
              </a:rPr>
              <a:t>首都门大厦（</a:t>
            </a:r>
            <a:r>
              <a:rPr lang="fr-FR" dirty="0">
                <a:latin typeface="SimSun" panose="02010600030101010101" pitchFamily="2" charset="-122"/>
                <a:ea typeface="SimSun" panose="02010600030101010101" pitchFamily="2" charset="-122"/>
              </a:rPr>
              <a:t>2010</a:t>
            </a:r>
            <a:r>
              <a:rPr lang="zh-CN" altLang="en-US" dirty="0">
                <a:latin typeface="SimSun" panose="02010600030101010101" pitchFamily="2" charset="-122"/>
                <a:ea typeface="SimSun" panose="02010600030101010101" pitchFamily="2" charset="-122"/>
              </a:rPr>
              <a:t>）阿布扎比</a:t>
            </a:r>
            <a:br>
              <a:rPr lang="en-US" altLang="zh-CN" dirty="0">
                <a:latin typeface="SimSun" panose="02010600030101010101" pitchFamily="2" charset="-122"/>
                <a:ea typeface="SimSun" panose="02010600030101010101" pitchFamily="2" charset="-122"/>
              </a:rPr>
            </a:br>
            <a:r>
              <a:rPr lang="fr-FR" dirty="0">
                <a:latin typeface="SimSun" panose="02010600030101010101" pitchFamily="2" charset="-122"/>
                <a:ea typeface="SimSun" panose="02010600030101010101" pitchFamily="2" charset="-122"/>
              </a:rPr>
              <a:t>RMJM </a:t>
            </a:r>
            <a:r>
              <a:rPr lang="zh-CN" altLang="en-US" dirty="0">
                <a:latin typeface="SimSun" panose="02010600030101010101" pitchFamily="2" charset="-122"/>
                <a:ea typeface="SimSun" panose="02010600030101010101" pitchFamily="2" charset="-122"/>
              </a:rPr>
              <a:t>建筑公司</a:t>
            </a:r>
            <a:r>
              <a:rPr lang="fr-FR" baseline="50000" dirty="0">
                <a:latin typeface="SimSun" panose="02010600030101010101" pitchFamily="2" charset="-122"/>
                <a:ea typeface="SimSun" panose="02010600030101010101" pitchFamily="2" charset="-122"/>
              </a:rPr>
              <a:t>14-16</a:t>
            </a:r>
          </a:p>
        </p:txBody>
      </p:sp>
      <p:sp>
        <p:nvSpPr>
          <p:cNvPr id="8" name="Text Placeholder 7"/>
          <p:cNvSpPr>
            <a:spLocks noGrp="1"/>
          </p:cNvSpPr>
          <p:nvPr>
            <p:ph type="body" sz="half" idx="2"/>
          </p:nvPr>
        </p:nvSpPr>
        <p:spPr>
          <a:xfrm>
            <a:off x="4644008" y="3992408"/>
            <a:ext cx="4104456" cy="2100887"/>
          </a:xfrm>
        </p:spPr>
        <p:txBody>
          <a:bodyPr>
            <a:normAutofit/>
          </a:bodyPr>
          <a:lstStyle/>
          <a:p>
            <a:pPr algn="just"/>
            <a:endParaRPr lang="en-US" dirty="0">
              <a:latin typeface="SimSun" panose="02010600030101010101" pitchFamily="2" charset="-122"/>
              <a:ea typeface="SimSun" panose="02010600030101010101" pitchFamily="2" charset="-122"/>
            </a:endParaRPr>
          </a:p>
          <a:p>
            <a:pPr algn="just"/>
            <a:r>
              <a:rPr lang="zh-CN" altLang="en-US" dirty="0">
                <a:latin typeface="SimSun" panose="02010600030101010101" pitchFamily="2" charset="-122"/>
                <a:ea typeface="SimSun" panose="02010600030101010101" pitchFamily="2" charset="-122"/>
              </a:rPr>
              <a:t>不锈钢结构从</a:t>
            </a:r>
            <a:r>
              <a:rPr lang="en-US" altLang="zh-CN" dirty="0">
                <a:latin typeface="SimSun" panose="02010600030101010101" pitchFamily="2" charset="-122"/>
                <a:ea typeface="SimSun" panose="02010600030101010101" pitchFamily="2" charset="-122"/>
              </a:rPr>
              <a:t>19</a:t>
            </a:r>
            <a:r>
              <a:rPr lang="zh-CN" altLang="en-US" dirty="0">
                <a:latin typeface="SimSun" panose="02010600030101010101" pitchFamily="2" charset="-122"/>
                <a:ea typeface="SimSun" panose="02010600030101010101" pitchFamily="2" charset="-122"/>
              </a:rPr>
              <a:t>层“泼贱”下来，这既是设计元素，也是遮阳设施，将首都门大厦的</a:t>
            </a:r>
            <a:r>
              <a:rPr lang="en-US" altLang="zh-CN" dirty="0">
                <a:latin typeface="SimSun" panose="02010600030101010101" pitchFamily="2" charset="-122"/>
                <a:ea typeface="SimSun" panose="02010600030101010101" pitchFamily="2" charset="-122"/>
              </a:rPr>
              <a:t>30%</a:t>
            </a:r>
            <a:r>
              <a:rPr lang="zh-CN" altLang="en-US" dirty="0">
                <a:latin typeface="SimSun" panose="02010600030101010101" pitchFamily="2" charset="-122"/>
                <a:ea typeface="SimSun" panose="02010600030101010101" pitchFamily="2" charset="-122"/>
              </a:rPr>
              <a:t>的阳光遮蔽。这个泼贱的不锈钢结构一直沿着主楼体向南弯曲，尽可能多的为主楼遮光。</a:t>
            </a:r>
            <a:endParaRPr lang="en-US" dirty="0">
              <a:latin typeface="SimSun" panose="02010600030101010101" pitchFamily="2" charset="-122"/>
              <a:ea typeface="SimSun" panose="02010600030101010101" pitchFamily="2" charset="-122"/>
            </a:endParaRPr>
          </a:p>
          <a:p>
            <a:pPr algn="just"/>
            <a:r>
              <a:rPr lang="zh-CN" altLang="en-US" dirty="0">
                <a:latin typeface="SimSun" panose="02010600030101010101" pitchFamily="2" charset="-122"/>
                <a:ea typeface="SimSun" panose="02010600030101010101" pitchFamily="2" charset="-122"/>
              </a:rPr>
              <a:t>“泼贱”结构由</a:t>
            </a:r>
            <a:r>
              <a:rPr lang="en-US" altLang="zh-CN" dirty="0">
                <a:latin typeface="SimSun" panose="02010600030101010101" pitchFamily="2" charset="-122"/>
                <a:ea typeface="SimSun" panose="02010600030101010101" pitchFamily="2" charset="-122"/>
              </a:rPr>
              <a:t>580</a:t>
            </a:r>
            <a:r>
              <a:rPr lang="zh-CN" altLang="en-US" dirty="0">
                <a:latin typeface="SimSun" panose="02010600030101010101" pitchFamily="2" charset="-122"/>
                <a:ea typeface="SimSun" panose="02010600030101010101" pitchFamily="2" charset="-122"/>
              </a:rPr>
              <a:t>块钢板做成了面积约</a:t>
            </a:r>
            <a:r>
              <a:rPr lang="en-US" altLang="zh-CN" dirty="0">
                <a:latin typeface="SimSun" panose="02010600030101010101" pitchFamily="2" charset="-122"/>
                <a:ea typeface="SimSun" panose="02010600030101010101" pitchFamily="2" charset="-122"/>
              </a:rPr>
              <a:t>5000m</a:t>
            </a:r>
            <a:r>
              <a:rPr lang="en-US" altLang="zh-CN" baseline="30000" dirty="0">
                <a:latin typeface="SimSun" panose="02010600030101010101" pitchFamily="2" charset="-122"/>
                <a:ea typeface="SimSun" panose="02010600030101010101" pitchFamily="2" charset="-122"/>
              </a:rPr>
              <a:t>2</a:t>
            </a:r>
            <a:r>
              <a:rPr lang="zh-CN" altLang="en-US" dirty="0">
                <a:latin typeface="SimSun" panose="02010600030101010101" pitchFamily="2" charset="-122"/>
                <a:ea typeface="SimSun" panose="02010600030101010101" pitchFamily="2" charset="-122"/>
              </a:rPr>
              <a:t>的不锈钢网。</a:t>
            </a:r>
            <a:endParaRPr lang="fr-FR" dirty="0">
              <a:latin typeface="SimSun" panose="02010600030101010101" pitchFamily="2" charset="-122"/>
              <a:ea typeface="SimSun" panose="02010600030101010101" pitchFamily="2" charset="-122"/>
            </a:endParaRP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12</a:t>
            </a:fld>
            <a:endParaRPr lang="fr-BE" dirty="0">
              <a:latin typeface="SimSun" panose="02010600030101010101" pitchFamily="2" charset="-122"/>
              <a:ea typeface="SimSun" panose="02010600030101010101" pitchFamily="2" charset="-122"/>
            </a:endParaRPr>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582015" cy="6851342"/>
          </a:xfrm>
          <a:prstGeom prst="rect">
            <a:avLst/>
          </a:prstGeom>
          <a:ln>
            <a:solidFill>
              <a:schemeClr val="tx1"/>
            </a:solidFill>
          </a:ln>
        </p:spPr>
      </p:pic>
    </p:spTree>
    <p:extLst>
      <p:ext uri="{BB962C8B-B14F-4D97-AF65-F5344CB8AC3E}">
        <p14:creationId xmlns:p14="http://schemas.microsoft.com/office/powerpoint/2010/main" val="137645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070" y="5454550"/>
            <a:ext cx="6637860" cy="566738"/>
          </a:xfrm>
        </p:spPr>
        <p:txBody>
          <a:bodyPr/>
          <a:lstStyle/>
          <a:p>
            <a:r>
              <a:rPr lang="zh-CN" altLang="en-US" dirty="0">
                <a:latin typeface="SimSun" panose="02010600030101010101" pitchFamily="2" charset="-122"/>
                <a:ea typeface="SimSun" panose="02010600030101010101" pitchFamily="2" charset="-122"/>
              </a:rPr>
              <a:t>玻璃外墙</a:t>
            </a:r>
            <a:r>
              <a:rPr lang="fr-FR" baseline="50000" dirty="0">
                <a:latin typeface="SimSun" panose="02010600030101010101" pitchFamily="2" charset="-122"/>
                <a:ea typeface="SimSun" panose="02010600030101010101" pitchFamily="2" charset="-122"/>
              </a:rPr>
              <a:t>17</a:t>
            </a:r>
          </a:p>
        </p:txBody>
      </p:sp>
      <p:sp>
        <p:nvSpPr>
          <p:cNvPr id="11" name="Text Placeholder 10"/>
          <p:cNvSpPr>
            <a:spLocks noGrp="1"/>
          </p:cNvSpPr>
          <p:nvPr>
            <p:ph type="body" sz="half" idx="2"/>
          </p:nvPr>
        </p:nvSpPr>
        <p:spPr>
          <a:xfrm>
            <a:off x="1253070" y="6008514"/>
            <a:ext cx="6637860" cy="804862"/>
          </a:xfrm>
        </p:spPr>
        <p:txBody>
          <a:bodyPr/>
          <a:lstStyle/>
          <a:p>
            <a:pPr algn="just"/>
            <a:r>
              <a:rPr lang="zh-CN" altLang="en-US" dirty="0">
                <a:latin typeface="SimSun" panose="02010600030101010101" pitchFamily="2" charset="-122"/>
                <a:ea typeface="SimSun" panose="02010600030101010101" pitchFamily="2" charset="-122"/>
              </a:rPr>
              <a:t>通过节点相连的不锈钢拉杆交织而成的网构成了玻璃外墙的框架，尽可能多的扩大了自然光开放区域，包括角落。</a:t>
            </a:r>
            <a:endParaRPr lang="fr-FR" dirty="0">
              <a:latin typeface="SimSun" panose="02010600030101010101" pitchFamily="2" charset="-122"/>
              <a:ea typeface="SimSun" panose="02010600030101010101" pitchFamily="2" charset="-122"/>
            </a:endParaRPr>
          </a:p>
          <a:p>
            <a:endParaRPr lang="nl-BE" dirty="0">
              <a:latin typeface="SimSun" panose="02010600030101010101" pitchFamily="2" charset="-122"/>
              <a:ea typeface="SimSun" panose="02010600030101010101" pitchFamily="2" charset="-122"/>
            </a:endParaRPr>
          </a:p>
        </p:txBody>
      </p:sp>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13</a:t>
            </a:fld>
            <a:endParaRPr lang="fr-BE" dirty="0">
              <a:latin typeface="SimSun" panose="02010600030101010101" pitchFamily="2" charset="-122"/>
              <a:ea typeface="SimSun" panose="02010600030101010101" pitchFamily="2" charset="-122"/>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3070" y="476672"/>
            <a:ext cx="6637860" cy="4968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40147" y="3904059"/>
            <a:ext cx="2050783" cy="1541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707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5229200"/>
            <a:ext cx="6768753" cy="566738"/>
          </a:xfrm>
        </p:spPr>
        <p:txBody>
          <a:bodyPr/>
          <a:lstStyle/>
          <a:p>
            <a:r>
              <a:rPr lang="zh-CN" altLang="en-US" dirty="0">
                <a:latin typeface="SimSun" panose="02010600030101010101" pitchFamily="2" charset="-122"/>
                <a:ea typeface="SimSun" panose="02010600030101010101" pitchFamily="2" charset="-122"/>
              </a:rPr>
              <a:t>玻璃外墙，巴黎</a:t>
            </a:r>
            <a:r>
              <a:rPr lang="fr-FR" dirty="0">
                <a:latin typeface="SimSun" panose="02010600030101010101" pitchFamily="2" charset="-122"/>
                <a:ea typeface="SimSun" panose="02010600030101010101" pitchFamily="2" charset="-122"/>
              </a:rPr>
              <a:t> </a:t>
            </a:r>
            <a:r>
              <a:rPr lang="fr-FR" baseline="50000" dirty="0">
                <a:latin typeface="SimSun" panose="02010600030101010101" pitchFamily="2" charset="-122"/>
                <a:ea typeface="SimSun" panose="02010600030101010101" pitchFamily="2" charset="-122"/>
              </a:rPr>
              <a:t>18</a:t>
            </a:r>
          </a:p>
        </p:txBody>
      </p:sp>
      <p:sp>
        <p:nvSpPr>
          <p:cNvPr id="6" name="Text Placeholder 5"/>
          <p:cNvSpPr>
            <a:spLocks noGrp="1"/>
          </p:cNvSpPr>
          <p:nvPr>
            <p:ph type="body" sz="half" idx="2"/>
          </p:nvPr>
        </p:nvSpPr>
        <p:spPr>
          <a:xfrm>
            <a:off x="1187623" y="5795938"/>
            <a:ext cx="6768753" cy="804862"/>
          </a:xfrm>
        </p:spPr>
        <p:txBody>
          <a:bodyPr>
            <a:normAutofit/>
          </a:bodyPr>
          <a:lstStyle/>
          <a:p>
            <a:r>
              <a:rPr lang="zh-CN" altLang="en-US" dirty="0">
                <a:latin typeface="SimSun" panose="02010600030101010101" pitchFamily="2" charset="-122"/>
                <a:ea typeface="SimSun" panose="02010600030101010101" pitchFamily="2" charset="-122"/>
              </a:rPr>
              <a:t>支撑玻璃幕墙的是一个轻量、高强度的不锈钢结构。背景中的球是“晶洞”，作为“科技产业城”的一部分，它是一个不锈钢覆层的</a:t>
            </a:r>
            <a:r>
              <a:rPr lang="en-US" altLang="zh-CN" dirty="0">
                <a:latin typeface="SimSun" panose="02010600030101010101" pitchFamily="2" charset="-122"/>
                <a:ea typeface="SimSun" panose="02010600030101010101" pitchFamily="2" charset="-122"/>
              </a:rPr>
              <a:t>360</a:t>
            </a:r>
            <a:r>
              <a:rPr lang="zh-CN" altLang="en-US" dirty="0">
                <a:latin typeface="SimSun" panose="02010600030101010101" pitchFamily="2" charset="-122"/>
                <a:ea typeface="SimSun" panose="02010600030101010101" pitchFamily="2" charset="-122"/>
              </a:rPr>
              <a:t>度电影院。</a:t>
            </a:r>
            <a:endParaRPr lang="fr-FR" dirty="0">
              <a:latin typeface="SimSun" panose="02010600030101010101" pitchFamily="2" charset="-122"/>
              <a:ea typeface="SimSun" panose="02010600030101010101" pitchFamily="2" charset="-122"/>
            </a:endParaRPr>
          </a:p>
        </p:txBody>
      </p:sp>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14</a:t>
            </a:fld>
            <a:endParaRPr lang="fr-BE" dirty="0">
              <a:latin typeface="SimSun" panose="02010600030101010101" pitchFamily="2" charset="-122"/>
              <a:ea typeface="SimSun" panose="02010600030101010101" pitchFamily="2" charset="-122"/>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87624" y="106266"/>
            <a:ext cx="6768753" cy="51293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402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762599"/>
            <a:ext cx="5486400" cy="566738"/>
          </a:xfrm>
        </p:spPr>
        <p:txBody>
          <a:bodyPr/>
          <a:lstStyle/>
          <a:p>
            <a:r>
              <a:rPr lang="zh-CN" altLang="en-US" dirty="0">
                <a:latin typeface="SimSun" panose="02010600030101010101" pitchFamily="2" charset="-122"/>
                <a:ea typeface="SimSun" panose="02010600030101010101" pitchFamily="2" charset="-122"/>
              </a:rPr>
              <a:t>玻璃幕墙，巴黎</a:t>
            </a:r>
            <a:endParaRPr lang="fr-FR" baseline="50000" dirty="0">
              <a:latin typeface="SimSun" panose="02010600030101010101" pitchFamily="2" charset="-122"/>
              <a:ea typeface="SimSun" panose="02010600030101010101" pitchFamily="2" charset="-122"/>
            </a:endParaRPr>
          </a:p>
        </p:txBody>
      </p:sp>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15</a:t>
            </a:fld>
            <a:endParaRPr lang="fr-BE" dirty="0">
              <a:latin typeface="SimSun" panose="02010600030101010101" pitchFamily="2" charset="-122"/>
              <a:ea typeface="SimSun" panose="02010600030101010101" pitchFamily="2" charset="-122"/>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3608" y="476672"/>
            <a:ext cx="7056784" cy="5269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487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2614" y="4662462"/>
            <a:ext cx="6958772" cy="566738"/>
          </a:xfrm>
        </p:spPr>
        <p:txBody>
          <a:bodyPr>
            <a:normAutofit fontScale="90000"/>
          </a:bodyPr>
          <a:lstStyle/>
          <a:p>
            <a:r>
              <a:rPr lang="zh-CN" altLang="en-US" dirty="0">
                <a:latin typeface="SimSun" panose="02010600030101010101" pitchFamily="2" charset="-122"/>
                <a:ea typeface="SimSun" panose="02010600030101010101" pitchFamily="2" charset="-122"/>
              </a:rPr>
              <a:t>办公楼网格外墙</a:t>
            </a:r>
            <a:r>
              <a:rPr lang="fr-FR"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荷兰乌得勒支</a:t>
            </a:r>
            <a:r>
              <a:rPr lang="en-GB" altLang="zh-CN" baseline="30000" dirty="0">
                <a:latin typeface="SimSun" panose="02010600030101010101" pitchFamily="2" charset="-122"/>
                <a:ea typeface="SimSun" panose="02010600030101010101" pitchFamily="2" charset="-122"/>
              </a:rPr>
              <a:t>19</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err="1">
                <a:latin typeface="SimSun" panose="02010600030101010101" pitchFamily="2" charset="-122"/>
                <a:ea typeface="SimSun" panose="02010600030101010101" pitchFamily="2" charset="-122"/>
              </a:rPr>
              <a:t>Cepezed</a:t>
            </a:r>
            <a:r>
              <a:rPr lang="fr-FR" dirty="0">
                <a:latin typeface="SimSun" panose="02010600030101010101" pitchFamily="2" charset="-122"/>
                <a:ea typeface="SimSun" panose="02010600030101010101" pitchFamily="2" charset="-122"/>
              </a:rPr>
              <a:t> </a:t>
            </a:r>
          </a:p>
        </p:txBody>
      </p:sp>
      <p:sp>
        <p:nvSpPr>
          <p:cNvPr id="8" name="Text Placeholder 7"/>
          <p:cNvSpPr>
            <a:spLocks noGrp="1"/>
          </p:cNvSpPr>
          <p:nvPr>
            <p:ph type="body" sz="half" idx="2"/>
          </p:nvPr>
        </p:nvSpPr>
        <p:spPr>
          <a:xfrm>
            <a:off x="1092614" y="5216426"/>
            <a:ext cx="6958772" cy="804862"/>
          </a:xfrm>
        </p:spPr>
        <p:txBody>
          <a:bodyPr/>
          <a:lstStyle/>
          <a:p>
            <a:pPr algn="just"/>
            <a:r>
              <a:rPr lang="zh-CN" altLang="en-US" dirty="0">
                <a:latin typeface="SimSun" panose="02010600030101010101" pitchFamily="2" charset="-122"/>
                <a:ea typeface="SimSun" panose="02010600030101010101" pitchFamily="2" charset="-122"/>
              </a:rPr>
              <a:t>该</a:t>
            </a:r>
            <a:r>
              <a:rPr lang="fr-FR" dirty="0">
                <a:latin typeface="SimSun" panose="02010600030101010101" pitchFamily="2" charset="-122"/>
                <a:ea typeface="SimSun" panose="02010600030101010101" pitchFamily="2" charset="-122"/>
              </a:rPr>
              <a:t>3000 m²</a:t>
            </a:r>
            <a:r>
              <a:rPr lang="zh-CN" altLang="en-US" dirty="0">
                <a:latin typeface="SimSun" panose="02010600030101010101" pitchFamily="2" charset="-122"/>
                <a:ea typeface="SimSun" panose="02010600030101010101" pitchFamily="2" charset="-122"/>
              </a:rPr>
              <a:t>的不锈钢网格外墙支撑了若干透明的小塑料盘。</a:t>
            </a:r>
            <a:endParaRPr lang="fr-FR" dirty="0">
              <a:latin typeface="SimSun" panose="02010600030101010101" pitchFamily="2" charset="-122"/>
              <a:ea typeface="SimSun" panose="02010600030101010101" pitchFamily="2" charset="-122"/>
            </a:endParaRPr>
          </a:p>
          <a:p>
            <a:pPr algn="just"/>
            <a:r>
              <a:rPr lang="zh-CN" altLang="en-US" dirty="0">
                <a:latin typeface="SimSun" panose="02010600030101010101" pitchFamily="2" charset="-122"/>
                <a:ea typeface="SimSun" panose="02010600030101010101" pitchFamily="2" charset="-122"/>
              </a:rPr>
              <a:t>风吹过，网格开始震动，小塑料盘会移动，产生涟漪以及特殊光效。</a:t>
            </a:r>
            <a:endParaRPr lang="fr-FR" dirty="0">
              <a:latin typeface="SimSun" panose="02010600030101010101" pitchFamily="2" charset="-122"/>
              <a:ea typeface="SimSun" panose="02010600030101010101" pitchFamily="2" charset="-122"/>
            </a:endParaRP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16</a:t>
            </a:fld>
            <a:endParaRPr lang="fr-BE" dirty="0">
              <a:latin typeface="SimSun" panose="02010600030101010101" pitchFamily="2" charset="-122"/>
              <a:ea typeface="SimSun" panose="02010600030101010101" pitchFamily="2" charset="-122"/>
            </a:endParaRPr>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2614" y="620688"/>
            <a:ext cx="6958772" cy="3946442"/>
          </a:xfrm>
          <a:prstGeom prst="rect">
            <a:avLst/>
          </a:prstGeom>
          <a:ln>
            <a:solidFill>
              <a:schemeClr val="tx1"/>
            </a:solidFill>
          </a:ln>
        </p:spPr>
      </p:pic>
    </p:spTree>
    <p:extLst>
      <p:ext uri="{BB962C8B-B14F-4D97-AF65-F5344CB8AC3E}">
        <p14:creationId xmlns:p14="http://schemas.microsoft.com/office/powerpoint/2010/main" val="10202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8954" y="4941168"/>
            <a:ext cx="7026092" cy="566738"/>
          </a:xfrm>
        </p:spPr>
        <p:txBody>
          <a:bodyPr>
            <a:normAutofit fontScale="90000"/>
          </a:bodyPr>
          <a:lstStyle/>
          <a:p>
            <a:r>
              <a:rPr lang="zh-CN" altLang="en-US" dirty="0">
                <a:latin typeface="SimSun" panose="02010600030101010101" pitchFamily="2" charset="-122"/>
                <a:ea typeface="SimSun" panose="02010600030101010101" pitchFamily="2" charset="-122"/>
              </a:rPr>
              <a:t>节能大厦，法国南特</a:t>
            </a:r>
            <a:r>
              <a:rPr lang="fr-FR" dirty="0">
                <a:latin typeface="SimSun" panose="02010600030101010101" pitchFamily="2" charset="-122"/>
                <a:ea typeface="SimSun" panose="02010600030101010101" pitchFamily="2" charset="-122"/>
              </a:rPr>
              <a:t> </a:t>
            </a:r>
            <a:r>
              <a:rPr lang="fr-FR" baseline="50000" dirty="0">
                <a:latin typeface="SimSun" panose="02010600030101010101" pitchFamily="2" charset="-122"/>
                <a:ea typeface="SimSun" panose="02010600030101010101" pitchFamily="2" charset="-122"/>
              </a:rPr>
              <a:t>20</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FORMA 6 &amp; B. </a:t>
            </a:r>
            <a:r>
              <a:rPr lang="fr-FR" dirty="0" err="1">
                <a:latin typeface="SimSun" panose="02010600030101010101" pitchFamily="2" charset="-122"/>
                <a:ea typeface="SimSun" panose="02010600030101010101" pitchFamily="2" charset="-122"/>
              </a:rPr>
              <a:t>Dacher</a:t>
            </a:r>
            <a:endParaRPr lang="fr-FR" dirty="0">
              <a:latin typeface="SimSun" panose="02010600030101010101" pitchFamily="2" charset="-122"/>
              <a:ea typeface="SimSun" panose="02010600030101010101" pitchFamily="2" charset="-122"/>
            </a:endParaRPr>
          </a:p>
        </p:txBody>
      </p:sp>
      <p:sp>
        <p:nvSpPr>
          <p:cNvPr id="11" name="Text Placeholder 10"/>
          <p:cNvSpPr>
            <a:spLocks noGrp="1"/>
          </p:cNvSpPr>
          <p:nvPr>
            <p:ph type="body" sz="half" idx="2"/>
          </p:nvPr>
        </p:nvSpPr>
        <p:spPr>
          <a:xfrm>
            <a:off x="1058954" y="5507906"/>
            <a:ext cx="7026092" cy="804862"/>
          </a:xfrm>
        </p:spPr>
        <p:txBody>
          <a:bodyPr/>
          <a:lstStyle/>
          <a:p>
            <a:pPr algn="just"/>
            <a:r>
              <a:rPr lang="zh-CN" altLang="en-US" dirty="0">
                <a:latin typeface="SimSun" panose="02010600030101010101" pitchFamily="2" charset="-122"/>
                <a:ea typeface="SimSun" panose="02010600030101010101" pitchFamily="2" charset="-122"/>
              </a:rPr>
              <a:t>不锈钢外墙错综复杂的激光切割面使得建筑显得与众不同。</a:t>
            </a:r>
            <a:endParaRPr lang="fr-FR" dirty="0">
              <a:latin typeface="SimSun" panose="02010600030101010101" pitchFamily="2" charset="-122"/>
              <a:ea typeface="SimSun" panose="02010600030101010101" pitchFamily="2" charset="-122"/>
            </a:endParaRPr>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17</a:t>
            </a:fld>
            <a:endParaRPr lang="fr-BE" dirty="0">
              <a:latin typeface="SimSun" panose="02010600030101010101" pitchFamily="2" charset="-122"/>
              <a:ea typeface="SimSun" panose="02010600030101010101" pitchFamily="2" charset="-122"/>
            </a:endParaRPr>
          </a:p>
        </p:txBody>
      </p:sp>
      <p:pic>
        <p:nvPicPr>
          <p:cNvPr id="1026" name="Picture 2" descr="http://p2.storage.canalblog.com/22/04/748536/87563463_o.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58954" y="260648"/>
            <a:ext cx="7026092"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6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2492896"/>
            <a:ext cx="4176464" cy="927104"/>
          </a:xfrm>
        </p:spPr>
        <p:txBody>
          <a:bodyPr>
            <a:normAutofit/>
          </a:bodyPr>
          <a:lstStyle/>
          <a:p>
            <a:r>
              <a:rPr lang="zh-CN" altLang="en-US" dirty="0">
                <a:latin typeface="SimSun" panose="02010600030101010101" pitchFamily="2" charset="-122"/>
                <a:ea typeface="SimSun" panose="02010600030101010101" pitchFamily="2" charset="-122"/>
              </a:rPr>
              <a:t>麦高文学术中心，华盛顿特区，遮阳网</a:t>
            </a:r>
            <a:r>
              <a:rPr lang="fr-FR" altLang="fr-FR" baseline="50000" dirty="0">
                <a:latin typeface="SimSun" panose="02010600030101010101" pitchFamily="2" charset="-122"/>
                <a:ea typeface="SimSun" panose="02010600030101010101" pitchFamily="2" charset="-122"/>
              </a:rPr>
              <a:t>6</a:t>
            </a:r>
            <a:endParaRPr lang="nl-BE" baseline="50000" dirty="0">
              <a:latin typeface="SimSun" panose="02010600030101010101" pitchFamily="2" charset="-122"/>
              <a:ea typeface="SimSun" panose="02010600030101010101" pitchFamily="2" charset="-122"/>
            </a:endParaRPr>
          </a:p>
        </p:txBody>
      </p:sp>
      <p:sp>
        <p:nvSpPr>
          <p:cNvPr id="4" name="Text Placeholder 3"/>
          <p:cNvSpPr>
            <a:spLocks noGrp="1"/>
          </p:cNvSpPr>
          <p:nvPr>
            <p:ph type="body" sz="half" idx="2"/>
          </p:nvPr>
        </p:nvSpPr>
        <p:spPr>
          <a:xfrm>
            <a:off x="4716016" y="3429000"/>
            <a:ext cx="4176464" cy="2736304"/>
          </a:xfrm>
        </p:spPr>
        <p:txBody>
          <a:bodyPr>
            <a:noAutofit/>
          </a:bodyPr>
          <a:lstStyle/>
          <a:p>
            <a:pPr algn="just"/>
            <a:r>
              <a:rPr lang="zh-CN" altLang="en-US" dirty="0">
                <a:latin typeface="SimSun" panose="02010600030101010101" pitchFamily="2" charset="-122"/>
                <a:ea typeface="SimSun" panose="02010600030101010101" pitchFamily="2" charset="-122"/>
              </a:rPr>
              <a:t>麦高文学术中心是一所教学楼社区学院。</a:t>
            </a:r>
            <a:endParaRPr lang="en-US" altLang="zh-CN" dirty="0">
              <a:latin typeface="SimSun" panose="02010600030101010101" pitchFamily="2" charset="-122"/>
              <a:ea typeface="SimSun" panose="02010600030101010101" pitchFamily="2" charset="-122"/>
            </a:endParaRPr>
          </a:p>
          <a:p>
            <a:pPr algn="just"/>
            <a:r>
              <a:rPr lang="zh-CN" altLang="en-US" dirty="0">
                <a:latin typeface="SimSun" panose="02010600030101010101" pitchFamily="2" charset="-122"/>
                <a:ea typeface="SimSun" panose="02010600030101010101" pitchFamily="2" charset="-122"/>
              </a:rPr>
              <a:t>建筑设计了具有通风的外墙的中庭区，位于建筑中央，早上的时候直接迎接旭日东升。</a:t>
            </a:r>
            <a:endParaRPr lang="en-US" altLang="zh-CN" dirty="0">
              <a:latin typeface="SimSun" panose="02010600030101010101" pitchFamily="2" charset="-122"/>
              <a:ea typeface="SimSun" panose="02010600030101010101" pitchFamily="2" charset="-122"/>
            </a:endParaRPr>
          </a:p>
          <a:p>
            <a:pPr algn="just"/>
            <a:r>
              <a:rPr lang="zh-CN" altLang="en-US" dirty="0">
                <a:latin typeface="SimSun" panose="02010600030101010101" pitchFamily="2" charset="-122"/>
                <a:ea typeface="SimSun" panose="02010600030101010101" pitchFamily="2" charset="-122"/>
              </a:rPr>
              <a:t>不锈钢遮阳减少了日间眩光，降低了夏日需要空调使用。在这种可见性很关键的应用中，可以使用典型的金属遮阳品。它们只是没有提供足够的露天区。</a:t>
            </a:r>
            <a:endParaRPr lang="fr-FR" altLang="fr-FR" dirty="0">
              <a:latin typeface="SimSun" panose="02010600030101010101" pitchFamily="2" charset="-122"/>
              <a:ea typeface="SimSun" panose="02010600030101010101" pitchFamily="2" charset="-122"/>
            </a:endParaRPr>
          </a:p>
        </p:txBody>
      </p:sp>
      <p:sp>
        <p:nvSpPr>
          <p:cNvPr id="8" name="Slide Number Placeholder 5"/>
          <p:cNvSpPr>
            <a:spLocks noGrp="1"/>
          </p:cNvSpPr>
          <p:nvPr>
            <p:ph type="sldNum" sz="quarter" idx="4"/>
          </p:nvPr>
        </p:nvSpPr>
        <p:spPr/>
        <p:txBody>
          <a:bodyPr/>
          <a:lstStyle/>
          <a:p>
            <a:fld id="{9CE76CE0-34EF-4A44-A6F0-B2A2A71394BA}" type="slidenum">
              <a:rPr lang="fr-FR" altLang="fr-FR" smtClean="0">
                <a:latin typeface="SimSun" panose="02010600030101010101" pitchFamily="2" charset="-122"/>
                <a:ea typeface="SimSun" panose="02010600030101010101" pitchFamily="2" charset="-122"/>
              </a:rPr>
              <a:pPr/>
              <a:t>18</a:t>
            </a:fld>
            <a:endParaRPr lang="fr-FR" altLang="fr-FR">
              <a:latin typeface="SimSun" panose="02010600030101010101" pitchFamily="2" charset="-122"/>
              <a:ea typeface="SimSun" panose="02010600030101010101" pitchFamily="2" charset="-122"/>
            </a:endParaRPr>
          </a:p>
        </p:txBody>
      </p:sp>
      <p:pic>
        <p:nvPicPr>
          <p:cNvPr id="35843"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4572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839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635"/>
            <a:ext cx="8229600" cy="640135"/>
          </a:xfrm>
        </p:spPr>
        <p:txBody>
          <a:bodyPr>
            <a:normAutofit/>
          </a:bodyPr>
          <a:lstStyle/>
          <a:p>
            <a:r>
              <a:rPr lang="zh-CN" altLang="en-US" sz="2800" dirty="0">
                <a:latin typeface="SimSun" panose="02010600030101010101" pitchFamily="2" charset="-122"/>
                <a:ea typeface="SimSun" panose="02010600030101010101" pitchFamily="2" charset="-122"/>
              </a:rPr>
              <a:t>戒毒所，法国伦蒂利城堡</a:t>
            </a:r>
            <a:r>
              <a:rPr lang="fr-FR" sz="2000" baseline="50000" dirty="0">
                <a:latin typeface="SimSun" panose="02010600030101010101" pitchFamily="2" charset="-122"/>
                <a:ea typeface="SimSun" panose="02010600030101010101" pitchFamily="2" charset="-122"/>
              </a:rPr>
              <a:t>21-23</a:t>
            </a: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19</a:t>
            </a:fld>
            <a:endParaRPr lang="fr-BE" dirty="0">
              <a:latin typeface="SimSun" panose="02010600030101010101" pitchFamily="2" charset="-122"/>
              <a:ea typeface="SimSun" panose="02010600030101010101" pitchFamily="2" charset="-122"/>
            </a:endParaRPr>
          </a:p>
        </p:txBody>
      </p:sp>
      <p:sp>
        <p:nvSpPr>
          <p:cNvPr id="4" name="ZoneTexte 3"/>
          <p:cNvSpPr txBox="1"/>
          <p:nvPr/>
        </p:nvSpPr>
        <p:spPr>
          <a:xfrm>
            <a:off x="3712456" y="634500"/>
            <a:ext cx="5144064" cy="1477328"/>
          </a:xfrm>
          <a:prstGeom prst="rect">
            <a:avLst/>
          </a:prstGeom>
          <a:noFill/>
        </p:spPr>
        <p:txBody>
          <a:bodyPr wrap="square" rtlCol="0">
            <a:spAutoFit/>
          </a:bodyPr>
          <a:lstStyle/>
          <a:p>
            <a:r>
              <a:rPr lang="zh-CN" altLang="en-US" dirty="0">
                <a:latin typeface="SimSun" panose="02010600030101010101" pitchFamily="2" charset="-122"/>
                <a:ea typeface="SimSun" panose="02010600030101010101" pitchFamily="2" charset="-122"/>
              </a:rPr>
              <a:t>左图：设计前</a:t>
            </a:r>
            <a:endParaRPr lang="fr-FR"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下图：设计后</a:t>
            </a:r>
            <a:endParaRPr lang="fr-FR" dirty="0">
              <a:latin typeface="SimSun" panose="02010600030101010101" pitchFamily="2" charset="-122"/>
              <a:ea typeface="SimSun" panose="02010600030101010101" pitchFamily="2" charset="-122"/>
            </a:endParaRPr>
          </a:p>
          <a:p>
            <a:endParaRPr lang="fr-FR"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位于城堡公园的当代艺术建筑</a:t>
            </a:r>
            <a:endParaRPr lang="en-US" altLang="zh-CN"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外立面为镜面不锈钢板</a:t>
            </a:r>
            <a:endParaRPr lang="fr-FR" dirty="0">
              <a:latin typeface="SimSun" panose="02010600030101010101" pitchFamily="2" charset="-122"/>
              <a:ea typeface="SimSun" panose="02010600030101010101" pitchFamily="2" charset="-122"/>
            </a:endParaRPr>
          </a:p>
        </p:txBody>
      </p:sp>
      <p:pic>
        <p:nvPicPr>
          <p:cNvPr id="5" name="Picture 2" descr="Hier, un château à faible valeur architectural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34500"/>
            <a:ext cx="3563888" cy="2672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www.marneetgondoire.fr/typo3temp/pics/p_7bca398176.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916380" y="2852936"/>
            <a:ext cx="6007596" cy="4005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62046" y="3978305"/>
            <a:ext cx="2592288" cy="1754327"/>
          </a:xfrm>
          <a:prstGeom prst="rect">
            <a:avLst/>
          </a:prstGeom>
          <a:noFill/>
        </p:spPr>
        <p:txBody>
          <a:bodyPr wrap="square" rtlCol="0">
            <a:spAutoFit/>
          </a:bodyPr>
          <a:lstStyle/>
          <a:p>
            <a:r>
              <a:rPr lang="zh-CN" altLang="en-US" dirty="0">
                <a:latin typeface="SimSun" panose="02010600030101010101" pitchFamily="2" charset="-122"/>
                <a:ea typeface="SimSun" panose="02010600030101010101" pitchFamily="2" charset="-122"/>
              </a:rPr>
              <a:t>建筑师</a:t>
            </a:r>
            <a:r>
              <a:rPr lang="fr-FR" altLang="zh-CN" dirty="0">
                <a:latin typeface="SimSun" panose="02010600030101010101" pitchFamily="2" charset="-122"/>
                <a:ea typeface="SimSun" panose="02010600030101010101" pitchFamily="2" charset="-122"/>
              </a:rPr>
              <a:t>Xavier </a:t>
            </a:r>
            <a:r>
              <a:rPr lang="fr-FR" altLang="zh-CN" dirty="0" err="1">
                <a:latin typeface="SimSun" panose="02010600030101010101" pitchFamily="2" charset="-122"/>
                <a:ea typeface="SimSun" panose="02010600030101010101" pitchFamily="2" charset="-122"/>
              </a:rPr>
              <a:t>Veilhan</a:t>
            </a:r>
            <a:r>
              <a:rPr lang="zh-CN" altLang="en-US" dirty="0">
                <a:latin typeface="SimSun" panose="02010600030101010101" pitchFamily="2" charset="-122"/>
                <a:ea typeface="SimSun" panose="02010600030101010101" pitchFamily="2" charset="-122"/>
              </a:rPr>
              <a:t>认为：</a:t>
            </a:r>
            <a:endParaRPr lang="fr-FR" dirty="0">
              <a:latin typeface="SimSun" panose="02010600030101010101" pitchFamily="2" charset="-122"/>
              <a:ea typeface="SimSun" panose="02010600030101010101" pitchFamily="2" charset="-122"/>
            </a:endParaRPr>
          </a:p>
          <a:p>
            <a:r>
              <a:rPr lang="fr-FR" i="1" dirty="0">
                <a:latin typeface="SimSun" panose="02010600030101010101" pitchFamily="2" charset="-122"/>
                <a:ea typeface="SimSun" panose="02010600030101010101" pitchFamily="2" charset="-122"/>
              </a:rPr>
              <a:t>«… </a:t>
            </a:r>
            <a:r>
              <a:rPr lang="zh-CN" altLang="en-US" i="1" dirty="0">
                <a:latin typeface="SimSun" panose="02010600030101010101" pitchFamily="2" charset="-122"/>
                <a:ea typeface="SimSun" panose="02010600030101010101" pitchFamily="2" charset="-122"/>
              </a:rPr>
              <a:t>这个建筑就是它过去的影子，我想让它的外墙能反射处周围公园的美景</a:t>
            </a:r>
            <a:r>
              <a:rPr lang="fr-FR" i="1" dirty="0">
                <a:latin typeface="SimSun" panose="02010600030101010101" pitchFamily="2" charset="-122"/>
                <a:ea typeface="SimSun" panose="02010600030101010101" pitchFamily="2" charset="-122"/>
              </a:rPr>
              <a:t>»</a:t>
            </a:r>
          </a:p>
        </p:txBody>
      </p:sp>
    </p:spTree>
    <p:extLst>
      <p:ext uri="{BB962C8B-B14F-4D97-AF65-F5344CB8AC3E}">
        <p14:creationId xmlns:p14="http://schemas.microsoft.com/office/powerpoint/2010/main" val="2323238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内容</a:t>
            </a:r>
            <a:endParaRPr lang="fr-FR" dirty="0"/>
          </a:p>
        </p:txBody>
      </p:sp>
      <p:sp>
        <p:nvSpPr>
          <p:cNvPr id="3" name="Content Placeholder 2"/>
          <p:cNvSpPr>
            <a:spLocks noGrp="1"/>
          </p:cNvSpPr>
          <p:nvPr>
            <p:ph idx="1"/>
          </p:nvPr>
        </p:nvSpPr>
        <p:spPr>
          <a:xfrm>
            <a:off x="457200" y="1600200"/>
            <a:ext cx="8229600" cy="4349080"/>
          </a:xfrm>
        </p:spPr>
        <p:txBody>
          <a:bodyPr>
            <a:normAutofit fontScale="85000" lnSpcReduction="20000"/>
          </a:bodyPr>
          <a:lstStyle/>
          <a:p>
            <a:pPr marL="971550" lvl="1" indent="-514350">
              <a:buFont typeface="+mj-lt"/>
              <a:buAutoNum type="arabicPeriod"/>
            </a:pPr>
            <a:r>
              <a:rPr lang="zh-CN" altLang="en-US" dirty="0">
                <a:hlinkClick r:id="rId3" action="ppaction://hlinksldjump"/>
              </a:rPr>
              <a:t>外墙</a:t>
            </a:r>
            <a:endParaRPr lang="en-US" dirty="0"/>
          </a:p>
          <a:p>
            <a:pPr marL="971550" lvl="1" indent="-514350">
              <a:buFont typeface="+mj-lt"/>
              <a:buAutoNum type="arabicPeriod"/>
            </a:pPr>
            <a:r>
              <a:rPr lang="zh-CN" altLang="en-US" dirty="0">
                <a:hlinkClick r:id="rId3" action="ppaction://hlinksldjump"/>
              </a:rPr>
              <a:t>绿色墙壁</a:t>
            </a:r>
            <a:endParaRPr lang="fr-FR" dirty="0"/>
          </a:p>
          <a:p>
            <a:pPr marL="971550" lvl="1" indent="-514350">
              <a:buFont typeface="+mj-lt"/>
              <a:buAutoNum type="arabicPeriod"/>
            </a:pPr>
            <a:r>
              <a:rPr lang="zh-CN" altLang="en-US" dirty="0">
                <a:hlinkClick r:id="rId4" action="ppaction://hlinksldjump"/>
              </a:rPr>
              <a:t>屋顶</a:t>
            </a:r>
            <a:endParaRPr lang="fr-FR" dirty="0"/>
          </a:p>
          <a:p>
            <a:pPr marL="971550" lvl="1" indent="-514350">
              <a:buFont typeface="+mj-lt"/>
              <a:buAutoNum type="arabicPeriod"/>
            </a:pPr>
            <a:r>
              <a:rPr lang="zh-CN" altLang="en-US" dirty="0">
                <a:hlinkClick r:id="rId5" action="ppaction://hlinksldjump"/>
              </a:rPr>
              <a:t>装饰</a:t>
            </a:r>
            <a:endParaRPr lang="fr-FR" dirty="0"/>
          </a:p>
          <a:p>
            <a:pPr marL="971550" lvl="1" indent="-514350">
              <a:buFont typeface="+mj-lt"/>
              <a:buAutoNum type="arabicPeriod"/>
            </a:pPr>
            <a:r>
              <a:rPr lang="zh-CN" altLang="en-US" dirty="0">
                <a:hlinkClick r:id="rId6" action="ppaction://hlinksldjump"/>
              </a:rPr>
              <a:t>水暖</a:t>
            </a:r>
            <a:endParaRPr lang="en-US" dirty="0"/>
          </a:p>
          <a:p>
            <a:pPr marL="971550" lvl="1" indent="-514350">
              <a:buFont typeface="+mj-lt"/>
              <a:buAutoNum type="arabicPeriod"/>
            </a:pPr>
            <a:r>
              <a:rPr lang="zh-CN" altLang="en-US" dirty="0">
                <a:hlinkClick r:id="rId7" action="ppaction://hlinksldjump"/>
              </a:rPr>
              <a:t>扶梯与电梯</a:t>
            </a:r>
            <a:endParaRPr lang="en-US" dirty="0"/>
          </a:p>
          <a:p>
            <a:pPr marL="971550" lvl="1" indent="-514350">
              <a:buFont typeface="+mj-lt"/>
              <a:buAutoNum type="arabicPeriod"/>
            </a:pPr>
            <a:r>
              <a:rPr lang="zh-CN" altLang="en-US" dirty="0">
                <a:hlinkClick r:id="rId8" action="ppaction://hlinksldjump"/>
              </a:rPr>
              <a:t>机场</a:t>
            </a:r>
            <a:endParaRPr lang="fr-FR" dirty="0"/>
          </a:p>
          <a:p>
            <a:pPr marL="971550" lvl="1" indent="-514350">
              <a:buFont typeface="+mj-lt"/>
              <a:buAutoNum type="arabicPeriod"/>
            </a:pPr>
            <a:r>
              <a:rPr lang="zh-CN" altLang="en-US" dirty="0">
                <a:hlinkClick r:id="rId9" action="ppaction://hlinksldjump"/>
              </a:rPr>
              <a:t>城市家具</a:t>
            </a:r>
            <a:endParaRPr lang="en-US" dirty="0"/>
          </a:p>
          <a:p>
            <a:pPr marL="971550" lvl="1" indent="-514350">
              <a:buFont typeface="+mj-lt"/>
              <a:buAutoNum type="arabicPeriod"/>
            </a:pPr>
            <a:r>
              <a:rPr lang="zh-CN" altLang="en-US" dirty="0">
                <a:hlinkClick r:id="rId10" action="ppaction://hlinksldjump"/>
              </a:rPr>
              <a:t>修复</a:t>
            </a:r>
            <a:endParaRPr lang="en-US" dirty="0"/>
          </a:p>
          <a:p>
            <a:pPr marL="971550" lvl="1" indent="-514350">
              <a:buFont typeface="+mj-lt"/>
              <a:buAutoNum type="arabicPeriod"/>
            </a:pPr>
            <a:r>
              <a:rPr lang="zh-CN" altLang="en-US" dirty="0">
                <a:hlinkClick r:id="rId11" action="ppaction://hlinksldjump"/>
              </a:rPr>
              <a:t>小广场</a:t>
            </a:r>
            <a:endParaRPr lang="en-US" dirty="0"/>
          </a:p>
          <a:p>
            <a:pPr marL="971550" lvl="1" indent="-514350">
              <a:buFont typeface="+mj-lt"/>
              <a:buAutoNum type="arabicPeriod"/>
            </a:pPr>
            <a:r>
              <a:rPr lang="zh-CN" altLang="en-US" dirty="0">
                <a:hlinkClick r:id="rId12" action="ppaction://hlinksldjump"/>
              </a:rPr>
              <a:t>游泳池</a:t>
            </a:r>
            <a:endParaRPr lang="en-US" dirty="0"/>
          </a:p>
        </p:txBody>
      </p:sp>
      <p:sp>
        <p:nvSpPr>
          <p:cNvPr id="4" name="Slide Number Placeholder 3"/>
          <p:cNvSpPr>
            <a:spLocks noGrp="1"/>
          </p:cNvSpPr>
          <p:nvPr>
            <p:ph type="sldNum" sz="quarter" idx="4"/>
          </p:nvPr>
        </p:nvSpPr>
        <p:spPr>
          <a:xfrm>
            <a:off x="6553200" y="6356350"/>
            <a:ext cx="2133600" cy="365125"/>
          </a:xfrm>
        </p:spPr>
        <p:txBody>
          <a:bodyPr/>
          <a:lstStyle/>
          <a:p>
            <a:fld id="{5AF66AA0-E37C-4065-8BE7-D4086C065B53}" type="slidenum">
              <a:rPr lang="fr-BE" smtClean="0"/>
              <a:t>2</a:t>
            </a:fld>
            <a:endParaRPr lang="fr-BE"/>
          </a:p>
        </p:txBody>
      </p:sp>
    </p:spTree>
    <p:extLst>
      <p:ext uri="{BB962C8B-B14F-4D97-AF65-F5344CB8AC3E}">
        <p14:creationId xmlns:p14="http://schemas.microsoft.com/office/powerpoint/2010/main" val="80399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481" y="5297760"/>
            <a:ext cx="6132097" cy="566738"/>
          </a:xfrm>
        </p:spPr>
        <p:txBody>
          <a:bodyPr>
            <a:normAutofit fontScale="90000"/>
          </a:bodyPr>
          <a:lstStyle/>
          <a:p>
            <a:r>
              <a:rPr lang="zh-CN" altLang="en-US" dirty="0">
                <a:latin typeface="SimSun" panose="02010600030101010101" pitchFamily="2" charset="-122"/>
                <a:ea typeface="SimSun" panose="02010600030101010101" pitchFamily="2" charset="-122"/>
              </a:rPr>
              <a:t>圣盖伊医院，伦敦</a:t>
            </a:r>
            <a:r>
              <a:rPr lang="fr-FR" baseline="50000" dirty="0">
                <a:latin typeface="SimSun" panose="02010600030101010101" pitchFamily="2" charset="-122"/>
                <a:ea typeface="SimSun" panose="02010600030101010101" pitchFamily="2" charset="-122"/>
              </a:rPr>
              <a:t>24</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err="1">
                <a:latin typeface="SimSun" panose="02010600030101010101" pitchFamily="2" charset="-122"/>
                <a:ea typeface="SimSun" panose="02010600030101010101" pitchFamily="2" charset="-122"/>
              </a:rPr>
              <a:t>T</a:t>
            </a:r>
            <a:r>
              <a:rPr lang="fr-FR" dirty="0">
                <a:latin typeface="SimSun" panose="02010600030101010101" pitchFamily="2" charset="-122"/>
                <a:ea typeface="SimSun" panose="02010600030101010101" pitchFamily="2" charset="-122"/>
              </a:rPr>
              <a:t>. </a:t>
            </a:r>
            <a:r>
              <a:rPr lang="fr-FR" dirty="0" err="1">
                <a:latin typeface="SimSun" panose="02010600030101010101" pitchFamily="2" charset="-122"/>
                <a:ea typeface="SimSun" panose="02010600030101010101" pitchFamily="2" charset="-122"/>
              </a:rPr>
              <a:t>Heartherwick</a:t>
            </a:r>
            <a:endParaRPr lang="fr-FR" dirty="0">
              <a:latin typeface="SimSun" panose="02010600030101010101" pitchFamily="2" charset="-122"/>
              <a:ea typeface="SimSun" panose="02010600030101010101" pitchFamily="2" charset="-122"/>
            </a:endParaRPr>
          </a:p>
        </p:txBody>
      </p:sp>
      <p:sp>
        <p:nvSpPr>
          <p:cNvPr id="7" name="Text Placeholder 6"/>
          <p:cNvSpPr>
            <a:spLocks noGrp="1"/>
          </p:cNvSpPr>
          <p:nvPr>
            <p:ph type="body" sz="half" idx="2"/>
          </p:nvPr>
        </p:nvSpPr>
        <p:spPr>
          <a:xfrm>
            <a:off x="1561481" y="5864498"/>
            <a:ext cx="6132097" cy="804862"/>
          </a:xfrm>
        </p:spPr>
        <p:txBody>
          <a:bodyPr>
            <a:normAutofit/>
          </a:bodyPr>
          <a:lstStyle/>
          <a:p>
            <a:pPr algn="just"/>
            <a:r>
              <a:rPr lang="zh-CN" altLang="en-US" dirty="0">
                <a:latin typeface="SimSun" panose="02010600030101010101" pitchFamily="2" charset="-122"/>
                <a:ea typeface="SimSun" panose="02010600030101010101" pitchFamily="2" charset="-122"/>
              </a:rPr>
              <a:t>锅炉间独特的外立面下面是为整个医院提供动力的锅炉房。它由</a:t>
            </a:r>
            <a:r>
              <a:rPr lang="en-US" altLang="zh-CN" dirty="0">
                <a:latin typeface="SimSun" panose="02010600030101010101" pitchFamily="2" charset="-122"/>
                <a:ea typeface="SimSun" panose="02010600030101010101" pitchFamily="2" charset="-122"/>
              </a:rPr>
              <a:t>108</a:t>
            </a:r>
            <a:r>
              <a:rPr lang="zh-CN" altLang="en-US" dirty="0">
                <a:latin typeface="SimSun" panose="02010600030101010101" pitchFamily="2" charset="-122"/>
                <a:ea typeface="SimSun" panose="02010600030101010101" pitchFamily="2" charset="-122"/>
              </a:rPr>
              <a:t>个波浪状不锈钢织物构成的大片钢瓦组成，在夜里提供照明，欢迎那些黑夜里来医院的员工和访客。</a:t>
            </a:r>
            <a:endParaRPr lang="fr-FR" dirty="0">
              <a:latin typeface="SimSun" panose="02010600030101010101" pitchFamily="2" charset="-122"/>
              <a:ea typeface="SimSun" panose="02010600030101010101" pitchFamily="2" charset="-122"/>
            </a:endParaRPr>
          </a:p>
        </p:txBody>
      </p:sp>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20</a:t>
            </a:fld>
            <a:endParaRPr lang="fr-BE" dirty="0">
              <a:latin typeface="SimSun" panose="02010600030101010101" pitchFamily="2" charset="-122"/>
              <a:ea typeface="SimSun" panose="02010600030101010101" pitchFamily="2" charset="-122"/>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61481" y="517322"/>
            <a:ext cx="6146835" cy="46192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8455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0BC-17EE-4183-934D-BA1115750B35}"/>
              </a:ext>
            </a:extLst>
          </p:cNvPr>
          <p:cNvSpPr>
            <a:spLocks noGrp="1"/>
          </p:cNvSpPr>
          <p:nvPr>
            <p:ph type="title"/>
          </p:nvPr>
        </p:nvSpPr>
        <p:spPr/>
        <p:txBody>
          <a:bodyPr>
            <a:normAutofit/>
          </a:bodyPr>
          <a:lstStyle/>
          <a:p>
            <a:r>
              <a:rPr lang="zh-CN" altLang="en-US" dirty="0">
                <a:latin typeface="SimSun" panose="02010600030101010101" pitchFamily="2" charset="-122"/>
                <a:ea typeface="SimSun" panose="02010600030101010101" pitchFamily="2" charset="-122"/>
              </a:rPr>
              <a:t>美国迈阿密美国航空球馆</a:t>
            </a:r>
            <a:endParaRPr lang="en-GB" dirty="0">
              <a:latin typeface="SimSun" panose="02010600030101010101" pitchFamily="2" charset="-122"/>
              <a:ea typeface="SimSun" panose="02010600030101010101" pitchFamily="2" charset="-122"/>
            </a:endParaRPr>
          </a:p>
        </p:txBody>
      </p:sp>
      <p:pic>
        <p:nvPicPr>
          <p:cNvPr id="11" name="Image 5">
            <a:extLst>
              <a:ext uri="{FF2B5EF4-FFF2-40B4-BE49-F238E27FC236}">
                <a16:creationId xmlns:a16="http://schemas.microsoft.com/office/drawing/2014/main" id="{080D701D-6E6C-4FCD-AF98-42C554078EFC}"/>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val="0"/>
              </a:ext>
            </a:extLst>
          </a:blip>
          <a:srcRect/>
          <a:stretch/>
        </p:blipFill>
        <p:spPr>
          <a:xfrm>
            <a:off x="1664436" y="260648"/>
            <a:ext cx="5787884" cy="4394919"/>
          </a:xfrm>
          <a:ln>
            <a:solidFill>
              <a:schemeClr val="tx1"/>
            </a:solidFill>
          </a:ln>
        </p:spPr>
      </p:pic>
      <p:sp>
        <p:nvSpPr>
          <p:cNvPr id="4" name="Text Placeholder 3">
            <a:extLst>
              <a:ext uri="{FF2B5EF4-FFF2-40B4-BE49-F238E27FC236}">
                <a16:creationId xmlns:a16="http://schemas.microsoft.com/office/drawing/2014/main" id="{BB1EC49A-7136-4C64-908C-30FD704E6D0B}"/>
              </a:ext>
            </a:extLst>
          </p:cNvPr>
          <p:cNvSpPr>
            <a:spLocks noGrp="1"/>
          </p:cNvSpPr>
          <p:nvPr>
            <p:ph type="body" sz="half" idx="2"/>
          </p:nvPr>
        </p:nvSpPr>
        <p:spPr>
          <a:xfrm>
            <a:off x="1792288" y="5367337"/>
            <a:ext cx="5486400" cy="1334334"/>
          </a:xfrm>
        </p:spPr>
        <p:txBody>
          <a:bodyPr>
            <a:normAutofit lnSpcReduction="10000"/>
          </a:bodyPr>
          <a:lstStyle/>
          <a:p>
            <a:r>
              <a:rPr lang="zh-CN" altLang="en-US" dirty="0">
                <a:latin typeface="SimSun" panose="02010600030101010101" pitchFamily="2" charset="-122"/>
                <a:ea typeface="SimSun" panose="02010600030101010101" pitchFamily="2" charset="-122"/>
              </a:rPr>
              <a:t>位于迈阿密的</a:t>
            </a:r>
            <a:r>
              <a:rPr lang="en-US" dirty="0" err="1">
                <a:latin typeface="SimSun" panose="02010600030101010101" pitchFamily="2" charset="-122"/>
                <a:ea typeface="SimSun" panose="02010600030101010101" pitchFamily="2" charset="-122"/>
              </a:rPr>
              <a:t>Mediamesh</a:t>
            </a:r>
            <a:r>
              <a:rPr lang="en-US"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幕墙是由</a:t>
            </a:r>
            <a:r>
              <a:rPr lang="en-US" dirty="0">
                <a:latin typeface="SimSun" panose="02010600030101010101" pitchFamily="2" charset="-122"/>
                <a:ea typeface="SimSun" panose="02010600030101010101" pitchFamily="2" charset="-122"/>
              </a:rPr>
              <a:t>3400</a:t>
            </a:r>
            <a:r>
              <a:rPr lang="zh-CN" altLang="en-US" dirty="0">
                <a:latin typeface="SimSun" panose="02010600030101010101" pitchFamily="2" charset="-122"/>
                <a:ea typeface="SimSun" panose="02010600030101010101" pitchFamily="2" charset="-122"/>
              </a:rPr>
              <a:t>平方英尺的高端建筑用不锈钢网织物制成，上面纵横交错着</a:t>
            </a:r>
            <a:r>
              <a:rPr lang="en-US" dirty="0">
                <a:latin typeface="SimSun" panose="02010600030101010101" pitchFamily="2" charset="-122"/>
                <a:ea typeface="SimSun" panose="02010600030101010101" pitchFamily="2" charset="-122"/>
              </a:rPr>
              <a:t>LED</a:t>
            </a:r>
            <a:r>
              <a:rPr lang="zh-CN" altLang="en-US" dirty="0">
                <a:latin typeface="SimSun" panose="02010600030101010101" pitchFamily="2" charset="-122"/>
                <a:ea typeface="SimSun" panose="02010600030101010101" pitchFamily="2" charset="-122"/>
              </a:rPr>
              <a:t>轮廓线，游客可以从里面毫无阻碍地看到赛场，而幕墙外面也能展示数字媒体内容。迈阿密</a:t>
            </a:r>
            <a:r>
              <a:rPr lang="en-US" dirty="0" err="1">
                <a:latin typeface="SimSun" panose="02010600030101010101" pitchFamily="2" charset="-122"/>
                <a:ea typeface="SimSun" panose="02010600030101010101" pitchFamily="2" charset="-122"/>
              </a:rPr>
              <a:t>Mediamesh</a:t>
            </a:r>
            <a:r>
              <a:rPr lang="zh-CN" altLang="en-US" dirty="0">
                <a:latin typeface="SimSun" panose="02010600030101010101" pitchFamily="2" charset="-122"/>
                <a:ea typeface="SimSun" panose="02010600030101010101" pitchFamily="2" charset="-122"/>
              </a:rPr>
              <a:t>球馆的外立面高三层（高</a:t>
            </a:r>
            <a:r>
              <a:rPr lang="en-US" dirty="0">
                <a:latin typeface="SimSun" panose="02010600030101010101" pitchFamily="2" charset="-122"/>
                <a:ea typeface="SimSun" panose="02010600030101010101" pitchFamily="2" charset="-122"/>
              </a:rPr>
              <a:t>42</a:t>
            </a:r>
            <a:r>
              <a:rPr lang="zh-CN" altLang="en-US" dirty="0">
                <a:latin typeface="SimSun" panose="02010600030101010101" pitchFamily="2" charset="-122"/>
                <a:ea typeface="SimSun" panose="02010600030101010101" pitchFamily="2" charset="-122"/>
              </a:rPr>
              <a:t>英尺，宽</a:t>
            </a:r>
            <a:r>
              <a:rPr lang="en-US" dirty="0">
                <a:latin typeface="SimSun" panose="02010600030101010101" pitchFamily="2" charset="-122"/>
                <a:ea typeface="SimSun" panose="02010600030101010101" pitchFamily="2" charset="-122"/>
              </a:rPr>
              <a:t>80</a:t>
            </a:r>
            <a:r>
              <a:rPr lang="zh-CN" altLang="en-US" dirty="0">
                <a:latin typeface="SimSun" panose="02010600030101010101" pitchFamily="2" charset="-122"/>
                <a:ea typeface="SimSun" panose="02010600030101010101" pitchFamily="2" charset="-122"/>
              </a:rPr>
              <a:t>英尺），是普通广告牌的四倍。球馆每年会举办各种音乐会、家庭活动和体育赛事，年接待人次达</a:t>
            </a:r>
            <a:r>
              <a:rPr lang="en-US" dirty="0">
                <a:latin typeface="SimSun" panose="02010600030101010101" pitchFamily="2" charset="-122"/>
                <a:ea typeface="SimSun" panose="02010600030101010101" pitchFamily="2" charset="-122"/>
              </a:rPr>
              <a:t>130</a:t>
            </a:r>
            <a:r>
              <a:rPr lang="zh-CN" altLang="en-US" dirty="0">
                <a:latin typeface="SimSun" panose="02010600030101010101" pitchFamily="2" charset="-122"/>
                <a:ea typeface="SimSun" panose="02010600030101010101" pitchFamily="2" charset="-122"/>
              </a:rPr>
              <a:t>多万。</a:t>
            </a:r>
            <a:endParaRPr lang="fr-FR" sz="1200" dirty="0">
              <a:latin typeface="SimSun" panose="02010600030101010101" pitchFamily="2" charset="-122"/>
              <a:ea typeface="SimSun" panose="02010600030101010101" pitchFamily="2" charset="-122"/>
            </a:endParaRPr>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21</a:t>
            </a:fld>
            <a:endParaRPr lang="fr-BE" dirty="0">
              <a:latin typeface="SimSun" panose="02010600030101010101" pitchFamily="2" charset="-122"/>
              <a:ea typeface="SimSun" panose="02010600030101010101" pitchFamily="2" charset="-122"/>
            </a:endParaRPr>
          </a:p>
        </p:txBody>
      </p:sp>
      <p:sp>
        <p:nvSpPr>
          <p:cNvPr id="9" name="TextBox 4"/>
          <p:cNvSpPr txBox="1"/>
          <p:nvPr/>
        </p:nvSpPr>
        <p:spPr>
          <a:xfrm rot="1720359">
            <a:off x="7271506" y="366346"/>
            <a:ext cx="1547129" cy="646331"/>
          </a:xfrm>
          <a:prstGeom prst="rect">
            <a:avLst/>
          </a:prstGeom>
          <a:noFill/>
          <a:ln>
            <a:solidFill>
              <a:srgbClr val="FF0000"/>
            </a:solidFill>
          </a:ln>
        </p:spPr>
        <p:txBody>
          <a:bodyPr wrap="square" rtlCol="0">
            <a:spAutoFit/>
          </a:bodyPr>
          <a:lstStyle/>
          <a:p>
            <a:pPr algn="ctr"/>
            <a:r>
              <a:rPr lang="en-GB" dirty="0">
                <a:solidFill>
                  <a:srgbClr val="FF0000"/>
                </a:solidFill>
                <a:latin typeface="SimSun" panose="02010600030101010101" pitchFamily="2" charset="-122"/>
                <a:ea typeface="SimSun" panose="02010600030101010101" pitchFamily="2" charset="-122"/>
              </a:rPr>
              <a:t>2018</a:t>
            </a:r>
          </a:p>
          <a:p>
            <a:pPr algn="ctr"/>
            <a:r>
              <a:rPr lang="en-US" dirty="0" err="1">
                <a:solidFill>
                  <a:srgbClr val="FF0000"/>
                </a:solidFill>
                <a:latin typeface="SimSun" panose="02010600030101010101" pitchFamily="2" charset="-122"/>
                <a:ea typeface="SimSun" panose="02010600030101010101" pitchFamily="2" charset="-122"/>
              </a:rPr>
              <a:t>年新内容</a:t>
            </a:r>
            <a:endParaRPr lang="fr-FR" b="1" dirty="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72120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外墙参考资料</a:t>
            </a:r>
            <a:r>
              <a:rPr lang="fr-FR" dirty="0">
                <a:latin typeface="SimSun" panose="02010600030101010101" pitchFamily="2" charset="-122"/>
                <a:ea typeface="SimSun" panose="02010600030101010101" pitchFamily="2" charset="-122"/>
              </a:rPr>
              <a:t>(1/2)</a:t>
            </a:r>
            <a:r>
              <a:rPr lang="zh-CN" altLang="en-US" dirty="0">
                <a:latin typeface="SimSun" panose="02010600030101010101" pitchFamily="2" charset="-122"/>
                <a:ea typeface="SimSun" panose="02010600030101010101" pitchFamily="2" charset="-122"/>
              </a:rPr>
              <a:t>：</a:t>
            </a:r>
            <a:endParaRPr lang="fr-FR"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fr-FR" sz="1600" dirty="0">
                <a:hlinkClick r:id="rId2"/>
              </a:rPr>
              <a:t>https://www.worldstainless.org/Files/issf/non-image-files/PDF/Euro_Inox/Facades_EN.pdf</a:t>
            </a:r>
            <a:endParaRPr lang="fr-FR" sz="1600" dirty="0"/>
          </a:p>
          <a:p>
            <a:pPr marL="514350" indent="-514350">
              <a:buFont typeface="+mj-lt"/>
              <a:buAutoNum type="arabicPeriod"/>
            </a:pPr>
            <a:r>
              <a:rPr lang="fr-FR" sz="1600" dirty="0">
                <a:hlinkClick r:id="rId3"/>
              </a:rPr>
              <a:t>https://www.worldstainless.org/Files/issf/non-image-files/PDF/Euro_Inox/Innovative_facades_EN.pdf</a:t>
            </a:r>
            <a:endParaRPr lang="fr-FR" sz="1600" dirty="0"/>
          </a:p>
          <a:p>
            <a:pPr marL="514350" indent="-514350">
              <a:buFont typeface="+mj-lt"/>
              <a:buAutoNum type="arabicPeriod"/>
            </a:pPr>
            <a:r>
              <a:rPr lang="fr-FR" sz="1600" dirty="0">
                <a:hlinkClick r:id="rId4"/>
              </a:rPr>
              <a:t>http://www.archiexpo.com/architecture-design-manufacturer/stainless-steel-facade-cladding-2964.html</a:t>
            </a:r>
            <a:r>
              <a:rPr lang="fr-FR" sz="1600" dirty="0"/>
              <a:t>	</a:t>
            </a:r>
            <a:r>
              <a:rPr lang="zh-CN" altLang="en-US" sz="1600" dirty="0"/>
              <a:t>点击这里查看更多案例</a:t>
            </a:r>
            <a:endParaRPr lang="fr-FR" sz="1600" dirty="0"/>
          </a:p>
          <a:p>
            <a:pPr marL="514350" indent="-514350">
              <a:buFont typeface="+mj-lt"/>
              <a:buAutoNum type="arabicPeriod"/>
            </a:pPr>
            <a:r>
              <a:rPr lang="fr-FR" sz="1600" dirty="0">
                <a:hlinkClick r:id="rId5"/>
              </a:rPr>
              <a:t>http://www.steelcolor.com.au/westfield-doncaster/</a:t>
            </a:r>
            <a:r>
              <a:rPr lang="fr-FR" sz="1600" dirty="0"/>
              <a:t> </a:t>
            </a:r>
          </a:p>
          <a:p>
            <a:pPr marL="514350" indent="-514350">
              <a:buFont typeface="+mj-lt"/>
              <a:buAutoNum type="arabicPeriod"/>
            </a:pPr>
            <a:r>
              <a:rPr lang="fr-FR" sz="1600" dirty="0">
                <a:hlinkClick r:id="rId6"/>
              </a:rPr>
              <a:t>http://wikimapia.org/7695594/Cleveland-Clinic-Lou-Ruvo-Center-for-Brain-Health#/photo/3116187</a:t>
            </a:r>
            <a:r>
              <a:rPr lang="fr-FR" sz="1600" dirty="0">
                <a:solidFill>
                  <a:srgbClr val="FF0000"/>
                </a:solidFill>
              </a:rPr>
              <a:t> </a:t>
            </a:r>
          </a:p>
          <a:p>
            <a:pPr marL="514350" indent="-514350">
              <a:buFont typeface="+mj-lt"/>
              <a:buAutoNum type="arabicPeriod"/>
            </a:pPr>
            <a:r>
              <a:rPr lang="fr-FR" altLang="fr-FR" sz="1600" dirty="0">
                <a:hlinkClick r:id="rId7"/>
              </a:rPr>
              <a:t>http://cambridgearchitectural.com/</a:t>
            </a:r>
            <a:endParaRPr lang="fr-FR" sz="1600" dirty="0">
              <a:hlinkClick r:id="rId8"/>
            </a:endParaRPr>
          </a:p>
          <a:p>
            <a:pPr marL="514350" indent="-514350">
              <a:buFont typeface="+mj-lt"/>
              <a:buAutoNum type="arabicPeriod"/>
            </a:pPr>
            <a:r>
              <a:rPr lang="fr-FR" sz="1600" dirty="0">
                <a:hlinkClick r:id="rId9"/>
              </a:rPr>
              <a:t>https://newyorkbygehry.com/</a:t>
            </a:r>
            <a:r>
              <a:rPr lang="fr-FR" sz="1600" dirty="0"/>
              <a:t> </a:t>
            </a:r>
          </a:p>
          <a:p>
            <a:pPr marL="514350" indent="-514350">
              <a:buFont typeface="+mj-lt"/>
              <a:buAutoNum type="arabicPeriod"/>
            </a:pPr>
            <a:r>
              <a:rPr lang="fr-FR" sz="1600" dirty="0">
                <a:hlinkClick r:id="rId10"/>
              </a:rPr>
              <a:t>http://archinect.com/firms/project/39353/edf-archives-center/9174600</a:t>
            </a:r>
            <a:endParaRPr lang="fr-FR" sz="1600" dirty="0"/>
          </a:p>
          <a:p>
            <a:pPr marL="514350" indent="-514350">
              <a:buFont typeface="+mj-lt"/>
              <a:buAutoNum type="arabicPeriod"/>
            </a:pPr>
            <a:r>
              <a:rPr lang="fr-FR" sz="1600" dirty="0">
                <a:hlinkClick r:id="rId11"/>
              </a:rPr>
              <a:t>http://greatbuildings.com/buildings/Weisman_Art_Museum.html</a:t>
            </a:r>
            <a:r>
              <a:rPr lang="fr-FR" sz="1600" dirty="0"/>
              <a:t> </a:t>
            </a:r>
            <a:endParaRPr lang="fr-FR" sz="1600" dirty="0">
              <a:hlinkClick r:id="rId12"/>
            </a:endParaRPr>
          </a:p>
          <a:p>
            <a:pPr marL="514350" indent="-514350">
              <a:buFont typeface="+mj-lt"/>
              <a:buAutoNum type="arabicPeriod"/>
            </a:pPr>
            <a:r>
              <a:rPr lang="en-US" sz="1600" dirty="0">
                <a:hlinkClick r:id="rId13"/>
              </a:rPr>
              <a:t>http://www.arcspace.com/features/moshe-safdie-/kauffman-center-for-the-performing-arts/</a:t>
            </a:r>
            <a:r>
              <a:rPr lang="en-US" sz="1600" dirty="0"/>
              <a:t>   </a:t>
            </a:r>
            <a:endParaRPr lang="fr-FR" sz="1600" dirty="0">
              <a:hlinkClick r:id="rId12"/>
            </a:endParaRPr>
          </a:p>
          <a:p>
            <a:pPr marL="514350" indent="-514350">
              <a:buFont typeface="+mj-lt"/>
              <a:buAutoNum type="arabicPeriod"/>
            </a:pPr>
            <a:r>
              <a:rPr lang="fr-FR" sz="1600" dirty="0">
                <a:hlinkClick r:id="rId14"/>
              </a:rPr>
              <a:t>http://pattersons.com/civic/len-lye-contemporary-art-museum/</a:t>
            </a:r>
            <a:r>
              <a:rPr lang="fr-FR" sz="1600" dirty="0"/>
              <a:t> </a:t>
            </a:r>
          </a:p>
          <a:p>
            <a:pPr marL="514350" indent="-514350">
              <a:buFont typeface="+mj-lt"/>
              <a:buAutoNum type="arabicPeriod"/>
            </a:pPr>
            <a:r>
              <a:rPr lang="fr-FR" sz="1600" dirty="0">
                <a:hlinkClick r:id="rId12"/>
              </a:rPr>
              <a:t>http://www.stainlessindia.org/UploadPdf/SI_Mar08.pdf</a:t>
            </a:r>
            <a:r>
              <a:rPr lang="fr-FR" sz="1600" dirty="0"/>
              <a:t> </a:t>
            </a:r>
          </a:p>
          <a:p>
            <a:pPr marL="514350" indent="-514350">
              <a:buFont typeface="+mj-lt"/>
              <a:buAutoNum type="arabicPeriod"/>
            </a:pPr>
            <a:r>
              <a:rPr lang="fr-FR" sz="1600" dirty="0">
                <a:hlinkClick r:id="rId15"/>
              </a:rPr>
              <a:t>http://www.archilovers.com/projects/30432/centrale-termica-teleriscaldamento-iride-energia.html</a:t>
            </a:r>
            <a:endParaRPr lang="fr-FR" sz="1600" dirty="0"/>
          </a:p>
          <a:p>
            <a:pPr marL="514350" indent="-514350">
              <a:buFont typeface="+mj-lt"/>
              <a:buAutoNum type="arabicPeriod"/>
            </a:pPr>
            <a:r>
              <a:rPr lang="fr-FR" sz="1600" dirty="0">
                <a:hlinkClick r:id="rId16"/>
              </a:rPr>
              <a:t>http://www.skyscrapercenter.com/building/capital-gate-tower/3172</a:t>
            </a:r>
            <a:endParaRPr lang="fr-FR" sz="1600" dirty="0"/>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22</a:t>
            </a:fld>
            <a:endParaRPr lang="fr-BE" dirty="0">
              <a:latin typeface="SimSun" panose="02010600030101010101" pitchFamily="2" charset="-122"/>
              <a:ea typeface="SimSun" panose="02010600030101010101" pitchFamily="2" charset="-122"/>
            </a:endParaRPr>
          </a:p>
        </p:txBody>
      </p:sp>
      <p:sp>
        <p:nvSpPr>
          <p:cNvPr id="6" name="TextBox 5"/>
          <p:cNvSpPr txBox="1"/>
          <p:nvPr/>
        </p:nvSpPr>
        <p:spPr>
          <a:xfrm rot="1948694">
            <a:off x="7695976" y="423202"/>
            <a:ext cx="1237343" cy="369332"/>
          </a:xfrm>
          <a:prstGeom prst="rect">
            <a:avLst/>
          </a:prstGeom>
          <a:noFill/>
          <a:ln>
            <a:solidFill>
              <a:srgbClr val="FF0000"/>
            </a:solidFill>
          </a:ln>
        </p:spPr>
        <p:txBody>
          <a:bodyPr wrap="square" rtlCol="0">
            <a:spAutoFit/>
          </a:bodyPr>
          <a:lstStyle/>
          <a:p>
            <a:pPr algn="ctr"/>
            <a:r>
              <a:rPr lang="zh-CN" altLang="en-US" b="1" dirty="0">
                <a:solidFill>
                  <a:srgbClr val="FF0000"/>
                </a:solidFill>
                <a:latin typeface="SimSun" panose="02010600030101010101" pitchFamily="2" charset="-122"/>
                <a:ea typeface="SimSun" panose="02010600030101010101" pitchFamily="2" charset="-122"/>
              </a:rPr>
              <a:t>更新</a:t>
            </a:r>
            <a:r>
              <a:rPr lang="fr-FR" b="1" dirty="0">
                <a:solidFill>
                  <a:srgbClr val="FF0000"/>
                </a:solidFill>
                <a:latin typeface="SimSun" panose="02010600030101010101" pitchFamily="2" charset="-122"/>
                <a:ea typeface="SimSun" panose="02010600030101010101" pitchFamily="2" charset="-122"/>
              </a:rPr>
              <a:t>! </a:t>
            </a:r>
          </a:p>
        </p:txBody>
      </p:sp>
    </p:spTree>
    <p:extLst>
      <p:ext uri="{BB962C8B-B14F-4D97-AF65-F5344CB8AC3E}">
        <p14:creationId xmlns:p14="http://schemas.microsoft.com/office/powerpoint/2010/main" val="250215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外墙参考资料</a:t>
            </a:r>
            <a:r>
              <a:rPr lang="fr-FR" dirty="0">
                <a:latin typeface="SimSun" panose="02010600030101010101" pitchFamily="2" charset="-122"/>
                <a:ea typeface="SimSun" panose="02010600030101010101" pitchFamily="2" charset="-122"/>
              </a:rPr>
              <a:t> (2/2):</a:t>
            </a:r>
            <a:endParaRPr lang="nl-BE"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startAt="15"/>
            </a:pPr>
            <a:r>
              <a:rPr lang="fr-FR" dirty="0">
                <a:hlinkClick r:id="rId2"/>
              </a:rPr>
              <a:t>http://www.dailymail.co.uk/travel/article-1284591/Abu-Dhabi-Capital-Gate-skyscraper-leans-times-Tower-Pisa.html</a:t>
            </a:r>
            <a:endParaRPr lang="fr-FR" dirty="0">
              <a:hlinkClick r:id="rId3"/>
            </a:endParaRPr>
          </a:p>
          <a:p>
            <a:pPr marL="514350" indent="-514350">
              <a:buFont typeface="+mj-lt"/>
              <a:buAutoNum type="arabicPeriod" startAt="15"/>
            </a:pPr>
            <a:r>
              <a:rPr lang="fr-FR" dirty="0">
                <a:hlinkClick r:id="rId3"/>
              </a:rPr>
              <a:t>http://www.e-architect.co.uk/dubai/capital-gate-abu-dhabi</a:t>
            </a:r>
            <a:endParaRPr lang="fr-FR" dirty="0"/>
          </a:p>
          <a:p>
            <a:pPr marL="514350" indent="-514350">
              <a:buFont typeface="+mj-lt"/>
              <a:buAutoNum type="arabicPeriod" startAt="15"/>
            </a:pPr>
            <a:r>
              <a:rPr lang="fr-FR" dirty="0">
                <a:hlinkClick r:id="rId4"/>
              </a:rPr>
              <a:t>http://hda-paris.com/</a:t>
            </a:r>
            <a:r>
              <a:rPr lang="fr-FR" dirty="0"/>
              <a:t> </a:t>
            </a:r>
          </a:p>
          <a:p>
            <a:pPr marL="514350" indent="-514350">
              <a:buFont typeface="+mj-lt"/>
              <a:buAutoNum type="arabicPeriod" startAt="15"/>
            </a:pPr>
            <a:r>
              <a:rPr lang="fr-FR" dirty="0">
                <a:hlinkClick r:id="rId5"/>
              </a:rPr>
              <a:t>https://www.parisinfo.com/musee-monument-paris/71198/La-Geode</a:t>
            </a:r>
            <a:endParaRPr lang="fr-FR" dirty="0"/>
          </a:p>
          <a:p>
            <a:pPr marL="514350" indent="-514350">
              <a:buFont typeface="+mj-lt"/>
              <a:buAutoNum type="arabicPeriod" startAt="15"/>
            </a:pPr>
            <a:r>
              <a:rPr lang="fr-FR" dirty="0">
                <a:hlinkClick r:id="rId6"/>
              </a:rPr>
              <a:t>http://issuu.com/hda_paris/docs/hda_2011_references_web_issu</a:t>
            </a:r>
            <a:endParaRPr lang="fr-FR" dirty="0">
              <a:hlinkClick r:id="rId7"/>
            </a:endParaRPr>
          </a:p>
          <a:p>
            <a:pPr marL="514350" indent="-514350">
              <a:buFont typeface="+mj-lt"/>
              <a:buAutoNum type="arabicPeriod" startAt="15"/>
            </a:pPr>
            <a:r>
              <a:rPr lang="fr-FR" dirty="0">
                <a:hlinkClick r:id="rId7"/>
              </a:rPr>
              <a:t>http://5osa.tistory.com/entry/Cepezed-and-Ned-Kahn-Studios-Vertical-Canal-fa%C3%A7ade-Utrecht-Netherlands</a:t>
            </a:r>
            <a:r>
              <a:rPr lang="fr-FR" dirty="0"/>
              <a:t> </a:t>
            </a:r>
          </a:p>
          <a:p>
            <a:pPr marL="514350" indent="-514350">
              <a:buFont typeface="+mj-lt"/>
              <a:buAutoNum type="arabicPeriod" startAt="15"/>
            </a:pPr>
            <a:r>
              <a:rPr lang="fr-FR" dirty="0">
                <a:hlinkClick r:id="rId8"/>
              </a:rPr>
              <a:t>http://www.reseaux-artistes.fr/dossiers/beatrice-dacher/architecture-sully-2006-2010</a:t>
            </a:r>
            <a:r>
              <a:rPr lang="fr-FR" dirty="0"/>
              <a:t> </a:t>
            </a:r>
          </a:p>
          <a:p>
            <a:pPr marL="514350" indent="-514350">
              <a:buFont typeface="+mj-lt"/>
              <a:buAutoNum type="arabicPeriod" startAt="15"/>
            </a:pPr>
            <a:r>
              <a:rPr lang="fr-FR" dirty="0">
                <a:hlinkClick r:id="rId9"/>
              </a:rPr>
              <a:t>http://www.marneetgondoire.fr/les-albums-photos/album-photos-490/le-chateau-de-rentilly-renaissance-en-2013-230.html?cHash=d2d475c49fe75ee015495efb35c04460</a:t>
            </a:r>
            <a:endParaRPr lang="fr-FR" dirty="0"/>
          </a:p>
          <a:p>
            <a:pPr marL="514350" indent="-514350">
              <a:buFont typeface="+mj-lt"/>
              <a:buAutoNum type="arabicPeriod" startAt="15"/>
            </a:pPr>
            <a:r>
              <a:rPr lang="fr-FR" dirty="0">
                <a:hlinkClick r:id="rId10"/>
              </a:rPr>
              <a:t>http://www.marneetgondoire.fr/le-parc/les-espaces-1705.html</a:t>
            </a:r>
            <a:endParaRPr lang="fr-FR" dirty="0"/>
          </a:p>
          <a:p>
            <a:pPr marL="514350" indent="-514350">
              <a:buFont typeface="+mj-lt"/>
              <a:buAutoNum type="arabicPeriod" startAt="15"/>
            </a:pPr>
            <a:r>
              <a:rPr lang="fr-FR" dirty="0">
                <a:hlinkClick r:id="rId11"/>
              </a:rPr>
              <a:t>http://www.dezeen.com/2007/08/20/boiler-suit-by-thomas-heatherwick</a:t>
            </a:r>
            <a:endParaRPr lang="fr-FR" dirty="0"/>
          </a:p>
          <a:p>
            <a:pPr marL="514350" indent="-514350">
              <a:buFont typeface="+mj-lt"/>
              <a:buAutoNum type="arabicPeriod" startAt="15"/>
            </a:pPr>
            <a:r>
              <a:rPr lang="fr-FR" dirty="0">
                <a:hlinkClick r:id="rId12"/>
              </a:rPr>
              <a:t>http://www.gkdmediamesh.com/blog/the_role_of_metallic_mesh_in_transforming_stadium_architecture.html</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23</a:t>
            </a:fld>
            <a:endParaRPr lang="fr-BE" dirty="0">
              <a:latin typeface="SimSun" panose="02010600030101010101" pitchFamily="2" charset="-122"/>
              <a:ea typeface="SimSun" panose="02010600030101010101" pitchFamily="2" charset="-122"/>
            </a:endParaRPr>
          </a:p>
        </p:txBody>
      </p:sp>
      <p:sp>
        <p:nvSpPr>
          <p:cNvPr id="6" name="TextBox 5"/>
          <p:cNvSpPr txBox="1"/>
          <p:nvPr/>
        </p:nvSpPr>
        <p:spPr>
          <a:xfrm rot="1948694">
            <a:off x="7695976" y="423202"/>
            <a:ext cx="1237343" cy="369332"/>
          </a:xfrm>
          <a:prstGeom prst="rect">
            <a:avLst/>
          </a:prstGeom>
          <a:noFill/>
          <a:ln>
            <a:solidFill>
              <a:srgbClr val="FF0000"/>
            </a:solidFill>
          </a:ln>
        </p:spPr>
        <p:txBody>
          <a:bodyPr wrap="square" rtlCol="0">
            <a:spAutoFit/>
          </a:bodyPr>
          <a:lstStyle/>
          <a:p>
            <a:pPr algn="ctr"/>
            <a:r>
              <a:rPr lang="zh-CN" altLang="en-US" b="1" dirty="0">
                <a:solidFill>
                  <a:srgbClr val="FF0000"/>
                </a:solidFill>
                <a:latin typeface="SimSun" panose="02010600030101010101" pitchFamily="2" charset="-122"/>
                <a:ea typeface="SimSun" panose="02010600030101010101" pitchFamily="2" charset="-122"/>
              </a:rPr>
              <a:t>更新</a:t>
            </a:r>
            <a:r>
              <a:rPr lang="fr-FR" b="1" dirty="0">
                <a:solidFill>
                  <a:srgbClr val="FF0000"/>
                </a:solidFill>
                <a:latin typeface="SimSun" panose="02010600030101010101" pitchFamily="2" charset="-122"/>
                <a:ea typeface="SimSun" panose="02010600030101010101" pitchFamily="2" charset="-122"/>
              </a:rPr>
              <a:t>! </a:t>
            </a:r>
          </a:p>
        </p:txBody>
      </p:sp>
    </p:spTree>
    <p:extLst>
      <p:ext uri="{BB962C8B-B14F-4D97-AF65-F5344CB8AC3E}">
        <p14:creationId xmlns:p14="http://schemas.microsoft.com/office/powerpoint/2010/main" val="125659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2. </a:t>
            </a:r>
            <a:r>
              <a:rPr lang="zh-CN" altLang="en-US" dirty="0">
                <a:latin typeface="SimSun" panose="02010600030101010101" pitchFamily="2" charset="-122"/>
                <a:ea typeface="SimSun" panose="02010600030101010101" pitchFamily="2" charset="-122"/>
              </a:rPr>
              <a:t>绿墙</a:t>
            </a:r>
            <a:endParaRPr lang="nl-BE" dirty="0">
              <a:latin typeface="SimSun" panose="02010600030101010101" pitchFamily="2" charset="-122"/>
              <a:ea typeface="SimSun" panose="02010600030101010101" pitchFamily="2" charset="-122"/>
            </a:endParaRPr>
          </a:p>
        </p:txBody>
      </p:sp>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24</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6234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关于绿墙</a:t>
            </a:r>
            <a:endParaRPr lang="en-GB"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Autofit/>
          </a:bodyPr>
          <a:lstStyle/>
          <a:p>
            <a:pPr marL="0" indent="0" algn="just">
              <a:buNone/>
            </a:pPr>
            <a:r>
              <a:rPr lang="zh-CN" altLang="en-US" sz="2800" dirty="0">
                <a:latin typeface="SimSun" panose="02010600030101010101" pitchFamily="2" charset="-122"/>
                <a:ea typeface="SimSun" panose="02010600030101010101" pitchFamily="2" charset="-122"/>
              </a:rPr>
              <a:t>绿色外墙是一个新生的建筑元素，它为建筑带来巨大好处：舒适度、温度控制以及改善空气质量。</a:t>
            </a:r>
            <a:endParaRPr lang="en-US" altLang="zh-CN" sz="2800" dirty="0">
              <a:latin typeface="SimSun" panose="02010600030101010101" pitchFamily="2" charset="-122"/>
              <a:ea typeface="SimSun" panose="02010600030101010101" pitchFamily="2" charset="-122"/>
            </a:endParaRPr>
          </a:p>
          <a:p>
            <a:pPr marL="0" indent="0" algn="just">
              <a:buNone/>
            </a:pPr>
            <a:endParaRPr lang="en-US" sz="2800" dirty="0">
              <a:latin typeface="SimSun" panose="02010600030101010101" pitchFamily="2" charset="-122"/>
              <a:ea typeface="SimSun" panose="02010600030101010101" pitchFamily="2" charset="-122"/>
            </a:endParaRPr>
          </a:p>
          <a:p>
            <a:pPr marL="0" indent="0" algn="just">
              <a:buNone/>
            </a:pPr>
            <a:r>
              <a:rPr lang="zh-CN" altLang="en-US" sz="2800" dirty="0">
                <a:latin typeface="SimSun" panose="02010600030101010101" pitchFamily="2" charset="-122"/>
                <a:ea typeface="SimSun" panose="02010600030101010101" pitchFamily="2" charset="-122"/>
              </a:rPr>
              <a:t>植物可以沿着不锈钢丝绳、钢棒和钢丝网慢慢爬上去建筑外墙，这也是不同于传统在墙面种植绿色植物的方法。</a:t>
            </a:r>
            <a:endParaRPr lang="en-US" altLang="zh-CN" sz="2800" dirty="0">
              <a:latin typeface="SimSun" panose="02010600030101010101" pitchFamily="2" charset="-122"/>
              <a:ea typeface="SimSun" panose="02010600030101010101" pitchFamily="2" charset="-122"/>
            </a:endParaRPr>
          </a:p>
          <a:p>
            <a:pPr marL="0" indent="0" algn="just">
              <a:buNone/>
            </a:pPr>
            <a:endParaRPr lang="en-US" sz="2800" dirty="0">
              <a:latin typeface="SimSun" panose="02010600030101010101" pitchFamily="2" charset="-122"/>
              <a:ea typeface="SimSun" panose="02010600030101010101" pitchFamily="2" charset="-122"/>
            </a:endParaRPr>
          </a:p>
          <a:p>
            <a:pPr marL="0" indent="0" algn="just">
              <a:buNone/>
            </a:pPr>
            <a:r>
              <a:rPr lang="zh-CN" altLang="en-US" sz="2800" dirty="0">
                <a:latin typeface="SimSun" panose="02010600030101010101" pitchFamily="2" charset="-122"/>
                <a:ea typeface="SimSun" panose="02010600030101010101" pitchFamily="2" charset="-122"/>
              </a:rPr>
              <a:t>对现有建筑改造为绿墙建筑非常简单。</a:t>
            </a:r>
            <a:endParaRPr lang="fr-FR" sz="2800" dirty="0">
              <a:latin typeface="SimSun" panose="02010600030101010101" pitchFamily="2" charset="-122"/>
              <a:ea typeface="SimSun" panose="02010600030101010101" pitchFamily="2" charset="-122"/>
            </a:endParaRPr>
          </a:p>
        </p:txBody>
      </p:sp>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25</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7374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绿色外墙</a:t>
            </a:r>
            <a:r>
              <a:rPr lang="fr-FR" baseline="50000" dirty="0">
                <a:latin typeface="SimSun" panose="02010600030101010101" pitchFamily="2" charset="-122"/>
                <a:ea typeface="SimSun" panose="02010600030101010101" pitchFamily="2" charset="-122"/>
              </a:rPr>
              <a:t>1</a:t>
            </a:r>
          </a:p>
        </p:txBody>
      </p:sp>
      <p:sp>
        <p:nvSpPr>
          <p:cNvPr id="6" name="Picture Placeholder 5"/>
          <p:cNvSpPr>
            <a:spLocks noGrp="1"/>
          </p:cNvSpPr>
          <p:nvPr>
            <p:ph type="pic" idx="1"/>
          </p:nvPr>
        </p:nvSpPr>
        <p:spPr/>
      </p:sp>
      <p:sp>
        <p:nvSpPr>
          <p:cNvPr id="8" name="Text Placeholder 7"/>
          <p:cNvSpPr>
            <a:spLocks noGrp="1"/>
          </p:cNvSpPr>
          <p:nvPr>
            <p:ph type="body" sz="half" idx="2"/>
          </p:nvPr>
        </p:nvSpPr>
        <p:spPr/>
        <p:txBody>
          <a:bodyPr/>
          <a:lstStyle/>
          <a:p>
            <a:r>
              <a:rPr lang="zh-CN" altLang="en-US" dirty="0">
                <a:latin typeface="SimSun" panose="02010600030101010101" pitchFamily="2" charset="-122"/>
                <a:ea typeface="SimSun" panose="02010600030101010101" pitchFamily="2" charset="-122"/>
              </a:rPr>
              <a:t>电力变压器建筑，巴塞罗那。用不锈钢紧固件和钢丝绳来支撑植物。</a:t>
            </a:r>
            <a:endParaRPr lang="fr-FR" dirty="0">
              <a:latin typeface="SimSun" panose="02010600030101010101" pitchFamily="2" charset="-122"/>
              <a:ea typeface="SimSun" panose="02010600030101010101" pitchFamily="2" charset="-122"/>
            </a:endParaRPr>
          </a:p>
        </p:txBody>
      </p:sp>
      <p:sp>
        <p:nvSpPr>
          <p:cNvPr id="5" name="Slide Number Placeholder 4"/>
          <p:cNvSpPr>
            <a:spLocks noGrp="1"/>
          </p:cNvSpPr>
          <p:nvPr>
            <p:ph type="sldNum" sz="quarter" idx="4"/>
          </p:nvPr>
        </p:nvSpPr>
        <p:spPr/>
        <p:txBody>
          <a:bodyPr/>
          <a:lstStyle/>
          <a:p>
            <a:fld id="{3C79E971-B6D8-4449-BD44-0CAE9D9A68DB}" type="slidenum">
              <a:rPr lang="fr-FR" smtClean="0">
                <a:latin typeface="SimSun" panose="02010600030101010101" pitchFamily="2" charset="-122"/>
                <a:ea typeface="SimSun" panose="02010600030101010101" pitchFamily="2" charset="-122"/>
              </a:rPr>
              <a:pPr/>
              <a:t>26</a:t>
            </a:fld>
            <a:endParaRPr lang="fr-FR">
              <a:latin typeface="SimSun" panose="02010600030101010101" pitchFamily="2" charset="-122"/>
              <a:ea typeface="SimSun" panose="02010600030101010101" pitchFamily="2" charset="-122"/>
            </a:endParaRP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0"/>
            <a:ext cx="8842342" cy="4939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91612" y="0"/>
            <a:ext cx="1750730" cy="1999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507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Green </a:t>
            </a:r>
            <a:r>
              <a:rPr lang="fr-FR" dirty="0" err="1"/>
              <a:t>facade</a:t>
            </a:r>
            <a:r>
              <a:rPr lang="fr-FR" dirty="0"/>
              <a:t> </a:t>
            </a:r>
            <a:r>
              <a:rPr lang="fr-FR" baseline="50000" dirty="0"/>
              <a:t>2</a:t>
            </a:r>
          </a:p>
        </p:txBody>
      </p:sp>
      <p:sp>
        <p:nvSpPr>
          <p:cNvPr id="3" name="Picture Placeholder 2"/>
          <p:cNvSpPr>
            <a:spLocks noGrp="1"/>
          </p:cNvSpPr>
          <p:nvPr>
            <p:ph type="pic" idx="1"/>
          </p:nvPr>
        </p:nvSpPr>
        <p:spPr/>
      </p:sp>
      <p:sp>
        <p:nvSpPr>
          <p:cNvPr id="7" name="Text Placeholder 6"/>
          <p:cNvSpPr>
            <a:spLocks noGrp="1"/>
          </p:cNvSpPr>
          <p:nvPr>
            <p:ph type="body" sz="half" idx="2"/>
          </p:nvPr>
        </p:nvSpPr>
        <p:spPr/>
        <p:txBody>
          <a:bodyPr/>
          <a:lstStyle/>
          <a:p>
            <a:r>
              <a:rPr lang="fr-FR" dirty="0"/>
              <a:t>A few </a:t>
            </a:r>
            <a:r>
              <a:rPr lang="fr-FR" dirty="0" err="1"/>
              <a:t>years</a:t>
            </a:r>
            <a:r>
              <a:rPr lang="fr-FR" dirty="0"/>
              <a:t> </a:t>
            </a:r>
            <a:r>
              <a:rPr lang="fr-FR" dirty="0" err="1"/>
              <a:t>later</a:t>
            </a:r>
            <a:r>
              <a:rPr lang="fr-FR" dirty="0"/>
              <a:t>. </a:t>
            </a:r>
            <a:r>
              <a:rPr lang="fr-FR" dirty="0" err="1"/>
              <a:t>Improved</a:t>
            </a:r>
            <a:r>
              <a:rPr lang="fr-FR" dirty="0"/>
              <a:t> </a:t>
            </a:r>
            <a:r>
              <a:rPr lang="fr-FR" dirty="0" err="1"/>
              <a:t>aesthetics</a:t>
            </a:r>
            <a:r>
              <a:rPr lang="fr-FR" dirty="0"/>
              <a:t>.</a:t>
            </a:r>
          </a:p>
        </p:txBody>
      </p:sp>
      <p:sp>
        <p:nvSpPr>
          <p:cNvPr id="4" name="Slide Number Placeholder 3"/>
          <p:cNvSpPr>
            <a:spLocks noGrp="1"/>
          </p:cNvSpPr>
          <p:nvPr>
            <p:ph type="sldNum" sz="quarter" idx="4"/>
          </p:nvPr>
        </p:nvSpPr>
        <p:spPr/>
        <p:txBody>
          <a:bodyPr/>
          <a:lstStyle/>
          <a:p>
            <a:fld id="{3C79E971-B6D8-4449-BD44-0CAE9D9A68DB}" type="slidenum">
              <a:rPr lang="fr-FR" smtClean="0"/>
              <a:pPr/>
              <a:t>27</a:t>
            </a:fld>
            <a:endParaRPr lang="fr-F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12465" y="44624"/>
            <a:ext cx="6915919" cy="6001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65329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5486400" cy="566738"/>
          </a:xfrm>
        </p:spPr>
        <p:txBody>
          <a:bodyPr>
            <a:noAutofit/>
          </a:bodyPr>
          <a:lstStyle/>
          <a:p>
            <a:r>
              <a:rPr lang="zh-CN" altLang="en-US" dirty="0">
                <a:latin typeface="SimSun" panose="02010600030101010101" pitchFamily="2" charset="-122"/>
                <a:ea typeface="SimSun" panose="02010600030101010101" pitchFamily="2" charset="-122"/>
              </a:rPr>
              <a:t>住宅楼绿色外墙</a:t>
            </a:r>
            <a:r>
              <a:rPr lang="fr-FR" baseline="50000" dirty="0">
                <a:latin typeface="SimSun" panose="02010600030101010101" pitchFamily="2" charset="-122"/>
                <a:ea typeface="SimSun" panose="02010600030101010101" pitchFamily="2" charset="-122"/>
              </a:rPr>
              <a:t>2</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（经济实惠，可广泛使用！）</a:t>
            </a:r>
            <a:endParaRPr lang="fr-FR" dirty="0">
              <a:latin typeface="SimSun" panose="02010600030101010101" pitchFamily="2" charset="-122"/>
              <a:ea typeface="SimSun" panose="02010600030101010101" pitchFamily="2" charset="-122"/>
            </a:endParaRPr>
          </a:p>
        </p:txBody>
      </p:sp>
      <p:sp>
        <p:nvSpPr>
          <p:cNvPr id="8" name="Text Placeholder 7"/>
          <p:cNvSpPr>
            <a:spLocks noGrp="1"/>
          </p:cNvSpPr>
          <p:nvPr>
            <p:ph type="body" sz="half" idx="2"/>
          </p:nvPr>
        </p:nvSpPr>
        <p:spPr>
          <a:xfrm>
            <a:off x="6398365" y="1445550"/>
            <a:ext cx="2422107" cy="5223810"/>
          </a:xfrm>
        </p:spPr>
        <p:txBody>
          <a:bodyPr>
            <a:normAutofit/>
          </a:bodyPr>
          <a:lstStyle/>
          <a:p>
            <a:pPr algn="just"/>
            <a:r>
              <a:rPr lang="zh-CN" altLang="en-US" dirty="0">
                <a:latin typeface="SimSun" panose="02010600030101010101" pitchFamily="2" charset="-122"/>
                <a:ea typeface="SimSun" panose="02010600030101010101" pitchFamily="2" charset="-122"/>
              </a:rPr>
              <a:t>优势：</a:t>
            </a:r>
            <a:r>
              <a:rPr lang="fr-FR" dirty="0">
                <a:latin typeface="SimSun" panose="02010600030101010101" pitchFamily="2" charset="-122"/>
                <a:ea typeface="SimSun" panose="02010600030101010101" pitchFamily="2" charset="-122"/>
              </a:rPr>
              <a:t>: </a:t>
            </a:r>
          </a:p>
          <a:p>
            <a:pPr marL="285750" indent="-285750" algn="just">
              <a:buFont typeface="Arial" panose="020B0604020202020204" pitchFamily="34" charset="0"/>
              <a:buChar char="•"/>
            </a:pPr>
            <a:r>
              <a:rPr lang="zh-CN" altLang="en-US" dirty="0">
                <a:latin typeface="SimSun" panose="02010600030101010101" pitchFamily="2" charset="-122"/>
                <a:ea typeface="SimSun" panose="02010600030101010101" pitchFamily="2" charset="-122"/>
              </a:rPr>
              <a:t>改进隔热性能</a:t>
            </a:r>
            <a:endParaRPr lang="fr-FR" dirty="0">
              <a:latin typeface="SimSun" panose="02010600030101010101" pitchFamily="2" charset="-122"/>
              <a:ea typeface="SimSun" panose="02010600030101010101" pitchFamily="2" charset="-122"/>
            </a:endParaRPr>
          </a:p>
          <a:p>
            <a:pPr marL="285750" indent="-285750" algn="just">
              <a:buFont typeface="Arial" panose="020B0604020202020204" pitchFamily="34" charset="0"/>
              <a:buChar char="•"/>
            </a:pPr>
            <a:r>
              <a:rPr lang="zh-CN" altLang="en-US" dirty="0">
                <a:latin typeface="SimSun" panose="02010600030101010101" pitchFamily="2" charset="-122"/>
                <a:ea typeface="SimSun" panose="02010600030101010101" pitchFamily="2" charset="-122"/>
              </a:rPr>
              <a:t>缓冲噪音</a:t>
            </a:r>
            <a:endParaRPr lang="fr-FR" dirty="0">
              <a:latin typeface="SimSun" panose="02010600030101010101" pitchFamily="2" charset="-122"/>
              <a:ea typeface="SimSun" panose="02010600030101010101" pitchFamily="2" charset="-122"/>
            </a:endParaRPr>
          </a:p>
          <a:p>
            <a:pPr marL="285750" indent="-285750" algn="just">
              <a:buFont typeface="Arial" panose="020B0604020202020204" pitchFamily="34" charset="0"/>
              <a:buChar char="•"/>
            </a:pPr>
            <a:r>
              <a:rPr lang="zh-CN" altLang="en-US" dirty="0">
                <a:latin typeface="SimSun" panose="02010600030101010101" pitchFamily="2" charset="-122"/>
                <a:ea typeface="SimSun" panose="02010600030101010101" pitchFamily="2" charset="-122"/>
              </a:rPr>
              <a:t>清凉小气候</a:t>
            </a:r>
            <a:endParaRPr lang="fr-FR" dirty="0">
              <a:latin typeface="SimSun" panose="02010600030101010101" pitchFamily="2" charset="-122"/>
              <a:ea typeface="SimSun" panose="02010600030101010101" pitchFamily="2" charset="-122"/>
            </a:endParaRPr>
          </a:p>
          <a:p>
            <a:pPr marL="285750" indent="-285750" algn="just">
              <a:buFont typeface="Arial" panose="020B0604020202020204" pitchFamily="34" charset="0"/>
              <a:buChar char="•"/>
            </a:pPr>
            <a:r>
              <a:rPr lang="zh-CN" altLang="en-US" dirty="0">
                <a:latin typeface="SimSun" panose="02010600030101010101" pitchFamily="2" charset="-122"/>
                <a:ea typeface="SimSun" panose="02010600030101010101" pitchFamily="2" charset="-122"/>
              </a:rPr>
              <a:t>改进生物多样性</a:t>
            </a:r>
            <a:endParaRPr lang="fr-FR" dirty="0">
              <a:latin typeface="SimSun" panose="02010600030101010101" pitchFamily="2" charset="-122"/>
              <a:ea typeface="SimSun" panose="02010600030101010101" pitchFamily="2" charset="-122"/>
            </a:endParaRPr>
          </a:p>
          <a:p>
            <a:pPr marL="285750" indent="-285750" algn="just">
              <a:buFont typeface="Arial" panose="020B0604020202020204" pitchFamily="34" charset="0"/>
              <a:buChar char="•"/>
            </a:pPr>
            <a:r>
              <a:rPr lang="zh-CN" altLang="en-US" dirty="0">
                <a:latin typeface="SimSun" panose="02010600030101010101" pitchFamily="2" charset="-122"/>
                <a:ea typeface="SimSun" panose="02010600030101010101" pitchFamily="2" charset="-122"/>
              </a:rPr>
              <a:t>改进空气质量，过滤污染物</a:t>
            </a:r>
            <a:endParaRPr lang="fr-FR" dirty="0">
              <a:latin typeface="SimSun" panose="02010600030101010101" pitchFamily="2" charset="-122"/>
              <a:ea typeface="SimSun" panose="02010600030101010101" pitchFamily="2" charset="-122"/>
            </a:endParaRPr>
          </a:p>
          <a:p>
            <a:pPr marL="285750" indent="-285750" algn="just">
              <a:buFont typeface="Arial" panose="020B0604020202020204" pitchFamily="34" charset="0"/>
              <a:buChar char="•"/>
            </a:pPr>
            <a:r>
              <a:rPr lang="zh-CN" altLang="en-US" dirty="0">
                <a:latin typeface="SimSun" panose="02010600030101010101" pitchFamily="2" charset="-122"/>
                <a:ea typeface="SimSun" panose="02010600030101010101" pitchFamily="2" charset="-122"/>
              </a:rPr>
              <a:t>美观</a:t>
            </a:r>
            <a:endParaRPr lang="fr-FR" dirty="0">
              <a:latin typeface="SimSun" panose="02010600030101010101" pitchFamily="2" charset="-122"/>
              <a:ea typeface="SimSun" panose="02010600030101010101" pitchFamily="2" charset="-122"/>
            </a:endParaRPr>
          </a:p>
          <a:p>
            <a:pPr marL="285750" indent="-285750" algn="just">
              <a:buFont typeface="Arial" panose="020B0604020202020204" pitchFamily="34" charset="0"/>
              <a:buChar char="•"/>
            </a:pPr>
            <a:r>
              <a:rPr lang="zh-CN" altLang="en-US" dirty="0">
                <a:latin typeface="SimSun" panose="02010600030101010101" pitchFamily="2" charset="-122"/>
                <a:ea typeface="SimSun" panose="02010600030101010101" pitchFamily="2" charset="-122"/>
              </a:rPr>
              <a:t>心里幸福感</a:t>
            </a:r>
            <a:endParaRPr lang="fr-FR" dirty="0">
              <a:latin typeface="SimSun" panose="02010600030101010101" pitchFamily="2" charset="-122"/>
              <a:ea typeface="SimSun" panose="02010600030101010101" pitchFamily="2" charset="-122"/>
            </a:endParaRPr>
          </a:p>
          <a:p>
            <a:pPr marL="285750" indent="-285750">
              <a:buFont typeface="Arial" panose="020B0604020202020204" pitchFamily="34" charset="0"/>
              <a:buChar char="•"/>
            </a:pPr>
            <a:r>
              <a:rPr lang="zh-CN" altLang="en-US" dirty="0">
                <a:latin typeface="SimSun" panose="02010600030101010101" pitchFamily="2" charset="-122"/>
                <a:ea typeface="SimSun" panose="02010600030101010101" pitchFamily="2" charset="-122"/>
              </a:rPr>
              <a:t>积极的社会经济效果</a:t>
            </a:r>
            <a:endParaRPr lang="fr-FR" dirty="0">
              <a:latin typeface="SimSun" panose="02010600030101010101" pitchFamily="2" charset="-122"/>
              <a:ea typeface="SimSun" panose="02010600030101010101" pitchFamily="2" charset="-122"/>
            </a:endParaRPr>
          </a:p>
          <a:p>
            <a:pPr algn="just"/>
            <a:r>
              <a:rPr lang="zh-CN" altLang="en-US" dirty="0">
                <a:latin typeface="SimSun" panose="02010600030101010101" pitchFamily="2" charset="-122"/>
                <a:ea typeface="SimSun" panose="02010600030101010101" pitchFamily="2" charset="-122"/>
              </a:rPr>
              <a:t>不锈钢丝绳和钢锚</a:t>
            </a:r>
            <a:endParaRPr lang="fr-FR" dirty="0">
              <a:latin typeface="SimSun" panose="02010600030101010101" pitchFamily="2" charset="-122"/>
              <a:ea typeface="SimSun" panose="02010600030101010101" pitchFamily="2" charset="-122"/>
            </a:endParaRPr>
          </a:p>
        </p:txBody>
      </p:sp>
      <p:sp>
        <p:nvSpPr>
          <p:cNvPr id="3" name="Slide Number Placeholder 2"/>
          <p:cNvSpPr>
            <a:spLocks noGrp="1"/>
          </p:cNvSpPr>
          <p:nvPr>
            <p:ph type="sldNum" sz="quarter" idx="4"/>
          </p:nvPr>
        </p:nvSpPr>
        <p:spPr/>
        <p:txBody>
          <a:bodyPr/>
          <a:lstStyle/>
          <a:p>
            <a:fld id="{3C79E971-B6D8-4449-BD44-0CAE9D9A68DB}" type="slidenum">
              <a:rPr lang="fr-FR" smtClean="0">
                <a:latin typeface="SimSun" panose="02010600030101010101" pitchFamily="2" charset="-122"/>
                <a:ea typeface="SimSun" panose="02010600030101010101" pitchFamily="2" charset="-122"/>
              </a:rPr>
              <a:pPr/>
              <a:t>28</a:t>
            </a:fld>
            <a:endParaRPr lang="fr-FR">
              <a:latin typeface="SimSun" panose="02010600030101010101" pitchFamily="2" charset="-122"/>
              <a:ea typeface="SimSun" panose="02010600030101010101" pitchFamily="2" charset="-122"/>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2710"/>
            <a:ext cx="6294525" cy="5415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7161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住宅楼绿墙</a:t>
            </a:r>
            <a:r>
              <a:rPr lang="fr-FR" baseline="50000" dirty="0">
                <a:latin typeface="SimSun" panose="02010600030101010101" pitchFamily="2" charset="-122"/>
                <a:ea typeface="SimSun" panose="02010600030101010101" pitchFamily="2" charset="-122"/>
              </a:rPr>
              <a:t>2</a:t>
            </a:r>
            <a:endParaRPr lang="nl-BE" baseline="50000" dirty="0">
              <a:latin typeface="SimSun" panose="02010600030101010101" pitchFamily="2" charset="-122"/>
              <a:ea typeface="SimSun" panose="02010600030101010101" pitchFamily="2" charset="-122"/>
            </a:endParaRPr>
          </a:p>
        </p:txBody>
      </p:sp>
      <p:pic>
        <p:nvPicPr>
          <p:cNvPr id="9" name="Picture Placeholder 8"/>
          <p:cNvPicPr>
            <a:picLocks noGrp="1" noChangeAspect="1" noChangeArrowheads="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a:ln>
            <a:solidFill>
              <a:schemeClr val="tx1"/>
            </a:solidFill>
          </a:ln>
        </p:spPr>
      </p:pic>
      <p:sp>
        <p:nvSpPr>
          <p:cNvPr id="3" name="Text Placeholder 2"/>
          <p:cNvSpPr>
            <a:spLocks noGrp="1"/>
          </p:cNvSpPr>
          <p:nvPr>
            <p:ph type="body" sz="half" idx="2"/>
          </p:nvPr>
        </p:nvSpPr>
        <p:spPr/>
        <p:txBody>
          <a:bodyPr>
            <a:noAutofit/>
          </a:bodyPr>
          <a:lstStyle/>
          <a:p>
            <a:r>
              <a:rPr lang="zh-CN" altLang="en-US" dirty="0">
                <a:latin typeface="SimSun" panose="02010600030101010101" pitchFamily="2" charset="-122"/>
                <a:ea typeface="SimSun" panose="02010600030101010101" pitchFamily="2" charset="-122"/>
              </a:rPr>
              <a:t>在日益非自然的环境中引入自然因素可带来重大好处，澳大利亚政府成立了澳大利亚绿色建筑委员会（</a:t>
            </a:r>
            <a:r>
              <a:rPr lang="en-US" altLang="zh-CN" dirty="0">
                <a:latin typeface="SimSun" panose="02010600030101010101" pitchFamily="2" charset="-122"/>
                <a:ea typeface="SimSun" panose="02010600030101010101" pitchFamily="2" charset="-122"/>
              </a:rPr>
              <a:t>GBA</a:t>
            </a:r>
            <a:r>
              <a:rPr lang="zh-CN" altLang="en-US" dirty="0">
                <a:latin typeface="SimSun" panose="02010600030101010101" pitchFamily="2" charset="-122"/>
                <a:ea typeface="SimSun" panose="02010600030101010101" pitchFamily="2" charset="-122"/>
              </a:rPr>
              <a:t>）来倡导可持续发展。</a:t>
            </a:r>
            <a:endParaRPr lang="fr-FR" altLang="fr-FR" dirty="0">
              <a:latin typeface="SimSun" panose="02010600030101010101" pitchFamily="2" charset="-122"/>
              <a:ea typeface="SimSun" panose="02010600030101010101" pitchFamily="2" charset="-122"/>
            </a:endParaRPr>
          </a:p>
        </p:txBody>
      </p:sp>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29</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38866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1. </a:t>
            </a:r>
            <a:r>
              <a:rPr lang="zh-CN" altLang="en-US" dirty="0">
                <a:latin typeface="SimSun" panose="02010600030101010101" pitchFamily="2" charset="-122"/>
                <a:ea typeface="SimSun" panose="02010600030101010101" pitchFamily="2" charset="-122"/>
              </a:rPr>
              <a:t>外墙</a:t>
            </a:r>
            <a:endParaRPr lang="nl-BE" dirty="0">
              <a:latin typeface="SimSun" panose="02010600030101010101" pitchFamily="2" charset="-122"/>
              <a:ea typeface="SimSun" panose="02010600030101010101" pitchFamily="2" charset="-122"/>
            </a:endParaRPr>
          </a:p>
        </p:txBody>
      </p:sp>
      <p:sp>
        <p:nvSpPr>
          <p:cNvPr id="2" name="Slide Number Placeholder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8699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186000" y="534134"/>
            <a:ext cx="4701648" cy="566738"/>
          </a:xfrm>
        </p:spPr>
        <p:txBody>
          <a:bodyPr/>
          <a:lstStyle/>
          <a:p>
            <a:r>
              <a:rPr lang="zh-CN" altLang="en-US" dirty="0">
                <a:latin typeface="SimSun" panose="02010600030101010101" pitchFamily="2" charset="-122"/>
                <a:ea typeface="SimSun" panose="02010600030101010101" pitchFamily="2" charset="-122"/>
              </a:rPr>
              <a:t>垂直绿化</a:t>
            </a:r>
            <a:endParaRPr lang="fr-FR" altLang="fr-FR" dirty="0">
              <a:latin typeface="SimSun" panose="02010600030101010101" pitchFamily="2" charset="-122"/>
              <a:ea typeface="SimSun" panose="02010600030101010101" pitchFamily="2" charset="-122"/>
            </a:endParaRPr>
          </a:p>
        </p:txBody>
      </p:sp>
      <p:sp>
        <p:nvSpPr>
          <p:cNvPr id="5" name="Text Placeholder 4"/>
          <p:cNvSpPr>
            <a:spLocks noGrp="1"/>
          </p:cNvSpPr>
          <p:nvPr>
            <p:ph type="body" sz="half" idx="2"/>
          </p:nvPr>
        </p:nvSpPr>
        <p:spPr>
          <a:xfrm>
            <a:off x="4186000" y="1100872"/>
            <a:ext cx="4701648" cy="804862"/>
          </a:xfrm>
        </p:spPr>
        <p:txBody>
          <a:bodyPr>
            <a:normAutofit/>
          </a:bodyPr>
          <a:lstStyle/>
          <a:p>
            <a:pPr algn="just"/>
            <a:r>
              <a:rPr lang="zh-CN" altLang="en-US" dirty="0">
                <a:latin typeface="SimSun" panose="02010600030101010101" pitchFamily="2" charset="-122"/>
                <a:ea typeface="SimSun" panose="02010600030101010101" pitchFamily="2" charset="-122"/>
              </a:rPr>
              <a:t>默尔恩市政会议室：不锈钢架和不锈钢部件为植物提供了必需的攀爬架构，因此将硬质保温表层转换成垂直花园。</a:t>
            </a:r>
            <a:endParaRPr lang="nl-BE" dirty="0">
              <a:latin typeface="SimSun" panose="02010600030101010101" pitchFamily="2" charset="-122"/>
              <a:ea typeface="SimSun" panose="02010600030101010101" pitchFamily="2" charset="-122"/>
            </a:endParaRPr>
          </a:p>
        </p:txBody>
      </p:sp>
      <p:sp>
        <p:nvSpPr>
          <p:cNvPr id="2" name="Slide Number Placeholder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30</a:t>
            </a:fld>
            <a:endParaRPr lang="fr-BE" dirty="0">
              <a:latin typeface="SimSun" panose="02010600030101010101" pitchFamily="2" charset="-122"/>
              <a:ea typeface="SimSun" panose="02010600030101010101" pitchFamily="2" charset="-122"/>
            </a:endParaRPr>
          </a:p>
        </p:txBody>
      </p:sp>
      <p:grpSp>
        <p:nvGrpSpPr>
          <p:cNvPr id="6" name="Group 5"/>
          <p:cNvGrpSpPr/>
          <p:nvPr/>
        </p:nvGrpSpPr>
        <p:grpSpPr>
          <a:xfrm>
            <a:off x="0" y="534134"/>
            <a:ext cx="8887648" cy="6351250"/>
            <a:chOff x="89074" y="530172"/>
            <a:chExt cx="8887648" cy="6351250"/>
          </a:xfrm>
        </p:grpSpPr>
        <p:pic>
          <p:nvPicPr>
            <p:cNvPr id="48137" name="Picture 9" descr="Council Hous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87162" y="4688724"/>
              <a:ext cx="5689560" cy="2192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134" name="Picture 6"/>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89074" y="530172"/>
              <a:ext cx="4162876" cy="63477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5740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8812" y="5891935"/>
            <a:ext cx="5486400" cy="566738"/>
          </a:xfrm>
        </p:spPr>
        <p:txBody>
          <a:bodyPr/>
          <a:lstStyle/>
          <a:p>
            <a:r>
              <a:rPr lang="zh-CN" altLang="en-US" dirty="0">
                <a:latin typeface="SimSun" panose="02010600030101010101" pitchFamily="2" charset="-122"/>
                <a:ea typeface="SimSun" panose="02010600030101010101" pitchFamily="2" charset="-122"/>
              </a:rPr>
              <a:t>绿植外墙</a:t>
            </a:r>
            <a:r>
              <a:rPr lang="fr-FR" baseline="50000" dirty="0">
                <a:latin typeface="SimSun" panose="02010600030101010101" pitchFamily="2" charset="-122"/>
                <a:ea typeface="SimSun" panose="02010600030101010101" pitchFamily="2" charset="-122"/>
              </a:rPr>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31</a:t>
            </a:fld>
            <a:endParaRPr lang="fr-BE" dirty="0">
              <a:latin typeface="SimSun" panose="02010600030101010101" pitchFamily="2" charset="-122"/>
              <a:ea typeface="SimSun" panose="02010600030101010101" pitchFamily="2" charset="-122"/>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2" y="23935"/>
            <a:ext cx="8825843" cy="5868000"/>
          </a:xfrm>
          <a:prstGeom prst="rect">
            <a:avLst/>
          </a:prstGeom>
          <a:ln>
            <a:solidFill>
              <a:schemeClr val="tx1"/>
            </a:solidFill>
          </a:ln>
        </p:spPr>
      </p:pic>
    </p:spTree>
    <p:extLst>
      <p:ext uri="{BB962C8B-B14F-4D97-AF65-F5344CB8AC3E}">
        <p14:creationId xmlns:p14="http://schemas.microsoft.com/office/powerpoint/2010/main" val="672577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75050" y="290674"/>
            <a:ext cx="5111750" cy="5853113"/>
          </a:xfrm>
        </p:spPr>
        <p:txBody>
          <a:bodyPr/>
          <a:lstStyle/>
          <a:p>
            <a:endParaRPr lang="nl-BE">
              <a:latin typeface="SimSun" panose="02010600030101010101" pitchFamily="2" charset="-122"/>
              <a:ea typeface="SimSun" panose="02010600030101010101" pitchFamily="2" charset="-122"/>
            </a:endParaRPr>
          </a:p>
        </p:txBody>
      </p:sp>
      <p:sp>
        <p:nvSpPr>
          <p:cNvPr id="4" name="Text Placeholder 3"/>
          <p:cNvSpPr>
            <a:spLocks noGrp="1"/>
          </p:cNvSpPr>
          <p:nvPr>
            <p:ph type="body" sz="half" idx="2"/>
          </p:nvPr>
        </p:nvSpPr>
        <p:spPr>
          <a:xfrm>
            <a:off x="529208" y="44624"/>
            <a:ext cx="2530624" cy="4691063"/>
          </a:xfrm>
        </p:spPr>
        <p:txBody>
          <a:bodyPr/>
          <a:lstStyle/>
          <a:p>
            <a:pPr algn="r"/>
            <a:r>
              <a:rPr lang="zh-CN" altLang="en-US" dirty="0">
                <a:latin typeface="SimSun" panose="02010600030101010101" pitchFamily="2" charset="-122"/>
                <a:ea typeface="SimSun" panose="02010600030101010101" pitchFamily="2" charset="-122"/>
              </a:rPr>
              <a:t>红外图显示了建筑物的表面温度，亚利桑那州坦帕。</a:t>
            </a:r>
            <a:r>
              <a:rPr lang="fr-BE" dirty="0">
                <a:latin typeface="SimSun" panose="02010600030101010101" pitchFamily="2" charset="-122"/>
                <a:ea typeface="SimSun" panose="02010600030101010101" pitchFamily="2" charset="-122"/>
              </a:rPr>
              <a:t>    °F, </a:t>
            </a:r>
            <a:r>
              <a:rPr lang="zh-CN" altLang="en-US" dirty="0">
                <a:latin typeface="SimSun" panose="02010600030101010101" pitchFamily="2" charset="-122"/>
                <a:ea typeface="SimSun" panose="02010600030101010101" pitchFamily="2" charset="-122"/>
              </a:rPr>
              <a:t>参看文献</a:t>
            </a:r>
            <a:r>
              <a:rPr lang="fr-BE" dirty="0">
                <a:latin typeface="SimSun" panose="02010600030101010101" pitchFamily="2" charset="-122"/>
                <a:ea typeface="SimSun" panose="02010600030101010101" pitchFamily="2" charset="-122"/>
              </a:rPr>
              <a:t>4.</a:t>
            </a:r>
            <a:endParaRPr lang="en-GB" dirty="0">
              <a:latin typeface="SimSun" panose="02010600030101010101" pitchFamily="2" charset="-122"/>
              <a:ea typeface="SimSun" panose="02010600030101010101" pitchFamily="2" charset="-122"/>
            </a:endParaRPr>
          </a:p>
        </p:txBody>
      </p:sp>
      <p:sp>
        <p:nvSpPr>
          <p:cNvPr id="3" name="Slide Number Placeholder 2"/>
          <p:cNvSpPr>
            <a:spLocks noGrp="1"/>
          </p:cNvSpPr>
          <p:nvPr>
            <p:ph type="sldNum" sz="quarter" idx="4"/>
          </p:nvPr>
        </p:nvSpPr>
        <p:spPr>
          <a:xfrm>
            <a:off x="8856520" y="6681899"/>
            <a:ext cx="396000" cy="365125"/>
          </a:xfrm>
        </p:spPr>
        <p:txBody>
          <a:bodyPr/>
          <a:lstStyle/>
          <a:p>
            <a:fld id="{5AF66AA0-E37C-4065-8BE7-D4086C065B53}" type="slidenum">
              <a:rPr lang="fr-BE" smtClean="0">
                <a:latin typeface="SimSun" panose="02010600030101010101" pitchFamily="2" charset="-122"/>
                <a:ea typeface="SimSun" panose="02010600030101010101" pitchFamily="2" charset="-122"/>
              </a:rPr>
              <a:pPr/>
              <a:t>32</a:t>
            </a:fld>
            <a:endParaRPr lang="fr-BE" dirty="0">
              <a:latin typeface="SimSun" panose="02010600030101010101" pitchFamily="2" charset="-122"/>
              <a:ea typeface="SimSun" panose="02010600030101010101" pitchFamily="2" charset="-122"/>
            </a:endParaRPr>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059832" y="44624"/>
            <a:ext cx="5804594" cy="680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522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锚和锚链</a:t>
            </a:r>
            <a:endParaRPr lang="fr-FR" dirty="0">
              <a:latin typeface="SimSun" panose="02010600030101010101" pitchFamily="2" charset="-122"/>
              <a:ea typeface="SimSun" panose="02010600030101010101" pitchFamily="2" charset="-122"/>
            </a:endParaRPr>
          </a:p>
        </p:txBody>
      </p:sp>
      <p:pic>
        <p:nvPicPr>
          <p:cNvPr id="9" name="Image 6"/>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a:ln>
            <a:solidFill>
              <a:schemeClr val="tx1"/>
            </a:solidFill>
          </a:ln>
        </p:spPr>
      </p:pic>
      <p:sp>
        <p:nvSpPr>
          <p:cNvPr id="4" name="Text Placeholder 3"/>
          <p:cNvSpPr>
            <a:spLocks noGrp="1"/>
          </p:cNvSpPr>
          <p:nvPr>
            <p:ph type="body" sz="half" idx="2"/>
          </p:nvPr>
        </p:nvSpPr>
        <p:spPr/>
        <p:txBody>
          <a:bodyPr/>
          <a:lstStyle/>
          <a:p>
            <a:r>
              <a:rPr lang="zh-CN" altLang="en-US" dirty="0">
                <a:latin typeface="SimSun" panose="02010600030101010101" pitchFamily="2" charset="-122"/>
                <a:ea typeface="SimSun" panose="02010600030101010101" pitchFamily="2" charset="-122"/>
              </a:rPr>
              <a:t>不锈钢部件非常容易安装</a:t>
            </a:r>
            <a:endParaRPr lang="fr-FR" dirty="0">
              <a:latin typeface="SimSun" panose="02010600030101010101" pitchFamily="2" charset="-122"/>
              <a:ea typeface="SimSun" panose="02010600030101010101" pitchFamily="2" charset="-122"/>
            </a:endParaRPr>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33</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44544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latin typeface="SimSun" panose="02010600030101010101" pitchFamily="2" charset="-122"/>
                <a:ea typeface="SimSun" panose="02010600030101010101" pitchFamily="2" charset="-122"/>
              </a:rPr>
              <a:t>绿墙参考资料</a:t>
            </a:r>
            <a:endParaRPr lang="fr-FR"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hlinkClick r:id="rId3"/>
              </a:rPr>
              <a:t>https://www.worldstainless.org/Files/issf/non-image-files/PDF/Euro_Inox/VertGardens_EN.pdf</a:t>
            </a:r>
            <a:endParaRPr lang="fr-FR" sz="2400" dirty="0"/>
          </a:p>
          <a:p>
            <a:pPr marL="514350" indent="-514350">
              <a:buFont typeface="+mj-lt"/>
              <a:buAutoNum type="arabicPeriod"/>
            </a:pPr>
            <a:r>
              <a:rPr lang="fr-FR" altLang="fr-FR" sz="2400" dirty="0">
                <a:hlinkClick r:id="rId4"/>
              </a:rPr>
              <a:t>http://www.ronstantensilearch.com/melbourne-city-council-chambers-northern-green-facade/</a:t>
            </a:r>
            <a:endParaRPr lang="fr-FR" altLang="fr-FR" sz="2400" b="1" dirty="0">
              <a:solidFill>
                <a:srgbClr val="FF0000"/>
              </a:solidFill>
            </a:endParaRPr>
          </a:p>
          <a:p>
            <a:pPr marL="514350" indent="-514350">
              <a:buFont typeface="+mj-lt"/>
              <a:buAutoNum type="arabicPeriod"/>
            </a:pPr>
            <a:r>
              <a:rPr lang="fr-FR" sz="2400" dirty="0">
                <a:hlinkClick r:id="rId5"/>
              </a:rPr>
              <a:t>http://www.jakob.co.uk/information/image-galleries/greenwall-systems-gallery/large-scale-greenwall-systems.html</a:t>
            </a:r>
            <a:r>
              <a:rPr lang="fr-FR" sz="2400" dirty="0"/>
              <a:t> </a:t>
            </a:r>
            <a:endParaRPr lang="fr-FR" altLang="fr-FR" sz="2400" dirty="0"/>
          </a:p>
          <a:p>
            <a:pPr marL="514350" indent="-514350">
              <a:buFont typeface="+mj-lt"/>
              <a:buAutoNum type="arabicPeriod"/>
            </a:pPr>
            <a:r>
              <a:rPr lang="fr-FR" sz="2400" dirty="0">
                <a:hlinkClick r:id="rId6"/>
              </a:rPr>
              <a:t>http://drum.lib.umd.edu/bitstream/1903/11291/1/Price_umd_0117N_11876.pdf</a:t>
            </a:r>
            <a:endParaRPr lang="fr-FR" sz="2400" dirty="0"/>
          </a:p>
          <a:p>
            <a:pPr marL="514350" indent="-514350">
              <a:buFont typeface="+mj-lt"/>
              <a:buAutoNum type="arabicPeriod"/>
            </a:pPr>
            <a:r>
              <a:rPr lang="fr-FR" sz="2400" dirty="0">
                <a:hlinkClick r:id="rId7"/>
              </a:rPr>
              <a:t>http://www.architectureartdesigns.com/30-incredible-green-walls/</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34</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28390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3. </a:t>
            </a:r>
            <a:r>
              <a:rPr lang="zh-CN" altLang="en-US" dirty="0">
                <a:latin typeface="SimSun" panose="02010600030101010101" pitchFamily="2" charset="-122"/>
                <a:ea typeface="SimSun" panose="02010600030101010101" pitchFamily="2" charset="-122"/>
              </a:rPr>
              <a:t>屋顶</a:t>
            </a:r>
            <a:endParaRPr lang="nl-BE" dirty="0">
              <a:latin typeface="SimSun" panose="02010600030101010101" pitchFamily="2" charset="-122"/>
              <a:ea typeface="SimSun" panose="02010600030101010101" pitchFamily="2" charset="-122"/>
            </a:endParaRPr>
          </a:p>
        </p:txBody>
      </p:sp>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35</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79055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27384"/>
            <a:ext cx="8229600" cy="796950"/>
          </a:xfrm>
        </p:spPr>
        <p:txBody>
          <a:bodyPr>
            <a:normAutofit/>
          </a:bodyPr>
          <a:lstStyle/>
          <a:p>
            <a:r>
              <a:rPr lang="zh-CN" altLang="en-US" sz="2800" dirty="0">
                <a:latin typeface="SimSun" panose="02010600030101010101" pitchFamily="2" charset="-122"/>
                <a:ea typeface="SimSun" panose="02010600030101010101" pitchFamily="2" charset="-122"/>
              </a:rPr>
              <a:t>不锈钢屋顶的特点</a:t>
            </a:r>
            <a:r>
              <a:rPr lang="fr-FR" sz="2000" baseline="50000" dirty="0">
                <a:latin typeface="SimSun" panose="02010600030101010101" pitchFamily="2" charset="-122"/>
                <a:ea typeface="SimSun" panose="02010600030101010101" pitchFamily="2" charset="-122"/>
              </a:rPr>
              <a:t>1-4</a:t>
            </a:r>
            <a:endParaRPr lang="en-GB" sz="2000" baseline="50000" dirty="0">
              <a:latin typeface="SimSun" panose="02010600030101010101" pitchFamily="2" charset="-122"/>
              <a:ea typeface="SimSun" panose="02010600030101010101" pitchFamily="2" charset="-122"/>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75397336"/>
              </p:ext>
            </p:extLst>
          </p:nvPr>
        </p:nvGraphicFramePr>
        <p:xfrm>
          <a:off x="323528" y="836712"/>
          <a:ext cx="8229600" cy="5979391"/>
        </p:xfrm>
        <a:graphic>
          <a:graphicData uri="http://schemas.openxmlformats.org/drawingml/2006/table">
            <a:tbl>
              <a:tblPr firstRow="1" firstCol="1" bandRow="1">
                <a:tableStyleId>{B301B821-A1FF-4177-AEE7-76D212191A09}</a:tableStyleId>
              </a:tblPr>
              <a:tblGrid>
                <a:gridCol w="1594520">
                  <a:extLst>
                    <a:ext uri="{9D8B030D-6E8A-4147-A177-3AD203B41FA5}">
                      <a16:colId xmlns:a16="http://schemas.microsoft.com/office/drawing/2014/main" val="20000"/>
                    </a:ext>
                  </a:extLst>
                </a:gridCol>
                <a:gridCol w="3317540">
                  <a:extLst>
                    <a:ext uri="{9D8B030D-6E8A-4147-A177-3AD203B41FA5}">
                      <a16:colId xmlns:a16="http://schemas.microsoft.com/office/drawing/2014/main" val="20001"/>
                    </a:ext>
                  </a:extLst>
                </a:gridCol>
                <a:gridCol w="3317540">
                  <a:extLst>
                    <a:ext uri="{9D8B030D-6E8A-4147-A177-3AD203B41FA5}">
                      <a16:colId xmlns:a16="http://schemas.microsoft.com/office/drawing/2014/main" val="20002"/>
                    </a:ext>
                  </a:extLst>
                </a:gridCol>
              </a:tblGrid>
              <a:tr h="457798">
                <a:tc>
                  <a:txBody>
                    <a:bodyPr/>
                    <a:lstStyle/>
                    <a:p>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倾斜</a:t>
                      </a:r>
                      <a:r>
                        <a:rPr lang="fr-FR" sz="1600" dirty="0">
                          <a:solidFill>
                            <a:schemeClr val="tx1"/>
                          </a:solidFill>
                          <a:latin typeface="SimSun" panose="02010600030101010101" pitchFamily="2" charset="-122"/>
                          <a:ea typeface="SimSun" panose="02010600030101010101" pitchFamily="2" charset="-122"/>
                        </a:rPr>
                        <a:t>(&gt;3%)</a:t>
                      </a: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平</a:t>
                      </a:r>
                      <a:endParaRPr lang="fr-FR" sz="1600" dirty="0">
                        <a:solidFill>
                          <a:schemeClr val="tx1"/>
                        </a:solidFill>
                        <a:latin typeface="SimSun" panose="02010600030101010101" pitchFamily="2" charset="-122"/>
                        <a:ea typeface="SimSun" panose="02010600030101010101" pitchFamily="2" charset="-122"/>
                      </a:endParaRPr>
                    </a:p>
                  </a:txBody>
                  <a:tcPr/>
                </a:tc>
                <a:extLst>
                  <a:ext uri="{0D108BD9-81ED-4DB2-BD59-A6C34878D82A}">
                    <a16:rowId xmlns:a16="http://schemas.microsoft.com/office/drawing/2014/main" val="10000"/>
                  </a:ext>
                </a:extLst>
              </a:tr>
              <a:tr h="714915">
                <a:tc>
                  <a:txBody>
                    <a:bodyPr/>
                    <a:lstStyle/>
                    <a:p>
                      <a:r>
                        <a:rPr lang="zh-CN" altLang="en-US" sz="1600" dirty="0">
                          <a:solidFill>
                            <a:schemeClr val="tx1"/>
                          </a:solidFill>
                          <a:latin typeface="SimSun" panose="02010600030101010101" pitchFamily="2" charset="-122"/>
                          <a:ea typeface="SimSun" panose="02010600030101010101" pitchFamily="2" charset="-122"/>
                        </a:rPr>
                        <a:t>材料</a:t>
                      </a:r>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铁素体</a:t>
                      </a:r>
                      <a:endParaRPr lang="fr-FR" sz="1600" dirty="0">
                        <a:solidFill>
                          <a:schemeClr val="tx1"/>
                        </a:solidFill>
                        <a:latin typeface="SimSun" panose="02010600030101010101" pitchFamily="2" charset="-122"/>
                        <a:ea typeface="SimSun" panose="02010600030101010101" pitchFamily="2" charset="-122"/>
                      </a:endParaRPr>
                    </a:p>
                    <a:p>
                      <a:r>
                        <a:rPr lang="fr-FR" sz="1600" dirty="0">
                          <a:solidFill>
                            <a:schemeClr val="tx1"/>
                          </a:solidFill>
                          <a:latin typeface="SimSun" panose="02010600030101010101" pitchFamily="2" charset="-122"/>
                          <a:ea typeface="SimSun" panose="02010600030101010101" pitchFamily="2" charset="-122"/>
                        </a:rPr>
                        <a:t> 1.4509 1.4510 </a:t>
                      </a: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奥氏体</a:t>
                      </a:r>
                      <a:endParaRPr lang="fr-FR" sz="1600" dirty="0">
                        <a:solidFill>
                          <a:schemeClr val="tx1"/>
                        </a:solidFill>
                        <a:latin typeface="SimSun" panose="02010600030101010101" pitchFamily="2" charset="-122"/>
                        <a:ea typeface="SimSun" panose="02010600030101010101" pitchFamily="2" charset="-122"/>
                      </a:endParaRPr>
                    </a:p>
                    <a:p>
                      <a:r>
                        <a:rPr lang="fr-FR" sz="1600" dirty="0">
                          <a:solidFill>
                            <a:schemeClr val="tx1"/>
                          </a:solidFill>
                          <a:latin typeface="SimSun" panose="02010600030101010101" pitchFamily="2" charset="-122"/>
                          <a:ea typeface="SimSun" panose="02010600030101010101" pitchFamily="2" charset="-122"/>
                        </a:rPr>
                        <a:t>1.4301 1.4401</a:t>
                      </a:r>
                    </a:p>
                  </a:txBody>
                  <a:tcPr/>
                </a:tc>
                <a:extLst>
                  <a:ext uri="{0D108BD9-81ED-4DB2-BD59-A6C34878D82A}">
                    <a16:rowId xmlns:a16="http://schemas.microsoft.com/office/drawing/2014/main" val="10001"/>
                  </a:ext>
                </a:extLst>
              </a:tr>
              <a:tr h="457798">
                <a:tc>
                  <a:txBody>
                    <a:bodyPr/>
                    <a:lstStyle/>
                    <a:p>
                      <a:r>
                        <a:rPr lang="zh-CN" altLang="en-US" sz="1600" dirty="0">
                          <a:solidFill>
                            <a:schemeClr val="tx1"/>
                          </a:solidFill>
                          <a:latin typeface="SimSun" panose="02010600030101010101" pitchFamily="2" charset="-122"/>
                          <a:ea typeface="SimSun" panose="02010600030101010101" pitchFamily="2" charset="-122"/>
                        </a:rPr>
                        <a:t>链接</a:t>
                      </a:r>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机械</a:t>
                      </a:r>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焊接（水密性）</a:t>
                      </a:r>
                      <a:endParaRPr lang="fr-FR" sz="1600" dirty="0">
                        <a:solidFill>
                          <a:schemeClr val="tx1"/>
                        </a:solidFill>
                        <a:latin typeface="SimSun" panose="02010600030101010101" pitchFamily="2" charset="-122"/>
                        <a:ea typeface="SimSun" panose="02010600030101010101" pitchFamily="2" charset="-122"/>
                      </a:endParaRPr>
                    </a:p>
                  </a:txBody>
                  <a:tcPr/>
                </a:tc>
                <a:extLst>
                  <a:ext uri="{0D108BD9-81ED-4DB2-BD59-A6C34878D82A}">
                    <a16:rowId xmlns:a16="http://schemas.microsoft.com/office/drawing/2014/main" val="10002"/>
                  </a:ext>
                </a:extLst>
              </a:tr>
              <a:tr h="1249809">
                <a:tc>
                  <a:txBody>
                    <a:bodyPr/>
                    <a:lstStyle/>
                    <a:p>
                      <a:endParaRPr lang="en-GB" dirty="0">
                        <a:solidFill>
                          <a:schemeClr val="tx1"/>
                        </a:solidFill>
                        <a:latin typeface="SimSun" panose="02010600030101010101" pitchFamily="2" charset="-122"/>
                        <a:ea typeface="SimSun" panose="02010600030101010101" pitchFamily="2" charset="-122"/>
                      </a:endParaRPr>
                    </a:p>
                  </a:txBody>
                  <a:tcPr/>
                </a:tc>
                <a:tc>
                  <a:txBody>
                    <a:bodyPr/>
                    <a:lstStyle/>
                    <a:p>
                      <a:endParaRPr lang="fr-BE" dirty="0">
                        <a:solidFill>
                          <a:schemeClr val="tx1"/>
                        </a:solidFill>
                        <a:latin typeface="SimSun" panose="02010600030101010101" pitchFamily="2" charset="-122"/>
                        <a:ea typeface="SimSun" panose="02010600030101010101" pitchFamily="2" charset="-122"/>
                      </a:endParaRPr>
                    </a:p>
                    <a:p>
                      <a:endParaRPr lang="fr-BE" dirty="0">
                        <a:solidFill>
                          <a:schemeClr val="tx1"/>
                        </a:solidFill>
                        <a:latin typeface="SimSun" panose="02010600030101010101" pitchFamily="2" charset="-122"/>
                        <a:ea typeface="SimSun" panose="02010600030101010101" pitchFamily="2" charset="-122"/>
                      </a:endParaRPr>
                    </a:p>
                    <a:p>
                      <a:endParaRPr lang="en-GB" dirty="0">
                        <a:solidFill>
                          <a:schemeClr val="tx1"/>
                        </a:solidFill>
                        <a:latin typeface="SimSun" panose="02010600030101010101" pitchFamily="2" charset="-122"/>
                        <a:ea typeface="SimSun" panose="02010600030101010101" pitchFamily="2" charset="-122"/>
                      </a:endParaRPr>
                    </a:p>
                  </a:txBody>
                  <a:tcPr/>
                </a:tc>
                <a:tc>
                  <a:txBody>
                    <a:bodyPr/>
                    <a:lstStyle/>
                    <a:p>
                      <a:endParaRPr lang="en-GB" dirty="0">
                        <a:solidFill>
                          <a:schemeClr val="tx1"/>
                        </a:solidFill>
                        <a:latin typeface="SimSun" panose="02010600030101010101" pitchFamily="2" charset="-122"/>
                        <a:ea typeface="SimSun" panose="02010600030101010101" pitchFamily="2" charset="-122"/>
                      </a:endParaRPr>
                    </a:p>
                  </a:txBody>
                  <a:tcPr/>
                </a:tc>
                <a:extLst>
                  <a:ext uri="{0D108BD9-81ED-4DB2-BD59-A6C34878D82A}">
                    <a16:rowId xmlns:a16="http://schemas.microsoft.com/office/drawing/2014/main" val="10003"/>
                  </a:ext>
                </a:extLst>
              </a:tr>
              <a:tr h="714915">
                <a:tc>
                  <a:txBody>
                    <a:bodyPr/>
                    <a:lstStyle/>
                    <a:p>
                      <a:r>
                        <a:rPr lang="zh-CN" altLang="en-US" sz="1600" dirty="0">
                          <a:solidFill>
                            <a:schemeClr val="tx1"/>
                          </a:solidFill>
                          <a:latin typeface="SimSun" panose="02010600030101010101" pitchFamily="2" charset="-122"/>
                          <a:ea typeface="SimSun" panose="02010600030101010101" pitchFamily="2" charset="-122"/>
                        </a:rPr>
                        <a:t>表面处理</a:t>
                      </a:r>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哑光或镀铅锡合金</a:t>
                      </a:r>
                      <a:r>
                        <a:rPr lang="fr-FR" sz="1600" baseline="0" dirty="0">
                          <a:solidFill>
                            <a:schemeClr val="tx1"/>
                          </a:solidFill>
                          <a:latin typeface="SimSun" panose="02010600030101010101" pitchFamily="2" charset="-122"/>
                          <a:ea typeface="SimSun" panose="02010600030101010101" pitchFamily="2" charset="-122"/>
                        </a:rPr>
                        <a:t> (Sn)*</a:t>
                      </a:r>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哑光或</a:t>
                      </a:r>
                      <a:r>
                        <a:rPr lang="fr-FR" sz="1600" dirty="0">
                          <a:solidFill>
                            <a:schemeClr val="tx1"/>
                          </a:solidFill>
                          <a:latin typeface="SimSun" panose="02010600030101010101" pitchFamily="2" charset="-122"/>
                          <a:ea typeface="SimSun" panose="02010600030101010101" pitchFamily="2" charset="-122"/>
                        </a:rPr>
                        <a:t> 2B </a:t>
                      </a:r>
                      <a:r>
                        <a:rPr lang="zh-CN" altLang="en-US" sz="1600" dirty="0">
                          <a:solidFill>
                            <a:schemeClr val="tx1"/>
                          </a:solidFill>
                          <a:latin typeface="SimSun" panose="02010600030101010101" pitchFamily="2" charset="-122"/>
                          <a:ea typeface="SimSun" panose="02010600030101010101" pitchFamily="2" charset="-122"/>
                        </a:rPr>
                        <a:t>（有顶层的时候）</a:t>
                      </a:r>
                      <a:endParaRPr lang="fr-FR" sz="1600" dirty="0">
                        <a:solidFill>
                          <a:schemeClr val="tx1"/>
                        </a:solidFill>
                        <a:latin typeface="SimSun" panose="02010600030101010101" pitchFamily="2" charset="-122"/>
                        <a:ea typeface="SimSun" panose="02010600030101010101" pitchFamily="2" charset="-122"/>
                      </a:endParaRPr>
                    </a:p>
                  </a:txBody>
                  <a:tcPr/>
                </a:tc>
                <a:extLst>
                  <a:ext uri="{0D108BD9-81ED-4DB2-BD59-A6C34878D82A}">
                    <a16:rowId xmlns:a16="http://schemas.microsoft.com/office/drawing/2014/main" val="10004"/>
                  </a:ext>
                </a:extLst>
              </a:tr>
              <a:tr h="714915">
                <a:tc>
                  <a:txBody>
                    <a:bodyPr/>
                    <a:lstStyle/>
                    <a:p>
                      <a:r>
                        <a:rPr lang="zh-CN" altLang="en-US" sz="1600" dirty="0">
                          <a:solidFill>
                            <a:schemeClr val="tx1"/>
                          </a:solidFill>
                          <a:latin typeface="SimSun" panose="02010600030101010101" pitchFamily="2" charset="-122"/>
                          <a:ea typeface="SimSun" panose="02010600030101010101" pitchFamily="2" charset="-122"/>
                        </a:rPr>
                        <a:t>厚度</a:t>
                      </a:r>
                      <a:endParaRPr lang="fr-FR" sz="1600" dirty="0">
                        <a:solidFill>
                          <a:schemeClr val="tx1"/>
                        </a:solidFill>
                        <a:latin typeface="SimSun" panose="02010600030101010101" pitchFamily="2" charset="-122"/>
                        <a:ea typeface="SimSun" panose="02010600030101010101" pitchFamily="2" charset="-122"/>
                      </a:endParaRPr>
                    </a:p>
                  </a:txBody>
                  <a:tcPr/>
                </a:tc>
                <a:tc gridSpan="2">
                  <a:txBody>
                    <a:bodyPr/>
                    <a:lstStyle/>
                    <a:p>
                      <a:r>
                        <a:rPr lang="fr-FR" sz="1600" dirty="0">
                          <a:solidFill>
                            <a:schemeClr val="tx1"/>
                          </a:solidFill>
                          <a:latin typeface="SimSun" panose="02010600030101010101" pitchFamily="2" charset="-122"/>
                          <a:ea typeface="SimSun" panose="02010600030101010101" pitchFamily="2" charset="-122"/>
                        </a:rPr>
                        <a:t>0.5mm; 0.4</a:t>
                      </a:r>
                      <a:r>
                        <a:rPr lang="fr-FR" sz="1600" baseline="0" dirty="0">
                          <a:solidFill>
                            <a:schemeClr val="tx1"/>
                          </a:solidFill>
                          <a:latin typeface="SimSun" panose="02010600030101010101" pitchFamily="2" charset="-122"/>
                          <a:ea typeface="SimSun" panose="02010600030101010101" pitchFamily="2" charset="-122"/>
                        </a:rPr>
                        <a:t> mm </a:t>
                      </a:r>
                      <a:r>
                        <a:rPr lang="zh-CN" altLang="en-US" sz="1600" baseline="0" dirty="0">
                          <a:solidFill>
                            <a:schemeClr val="tx1"/>
                          </a:solidFill>
                          <a:latin typeface="SimSun" panose="02010600030101010101" pitchFamily="2" charset="-122"/>
                          <a:ea typeface="SimSun" panose="02010600030101010101" pitchFamily="2" charset="-122"/>
                        </a:rPr>
                        <a:t>用于雨水管件</a:t>
                      </a:r>
                      <a:endParaRPr lang="fr-FR" sz="1600" baseline="0" dirty="0">
                        <a:solidFill>
                          <a:schemeClr val="tx1"/>
                        </a:solidFill>
                        <a:latin typeface="SimSun" panose="02010600030101010101" pitchFamily="2" charset="-122"/>
                        <a:ea typeface="SimSun" panose="02010600030101010101" pitchFamily="2" charset="-122"/>
                      </a:endParaRPr>
                    </a:p>
                    <a:p>
                      <a:r>
                        <a:rPr lang="zh-CN" altLang="en-US" sz="1600" baseline="0" dirty="0">
                          <a:solidFill>
                            <a:schemeClr val="tx1"/>
                          </a:solidFill>
                          <a:latin typeface="SimSun" panose="02010600030101010101" pitchFamily="2" charset="-122"/>
                          <a:ea typeface="SimSun" panose="02010600030101010101" pitchFamily="2" charset="-122"/>
                        </a:rPr>
                        <a:t>允许轻量化的结构</a:t>
                      </a:r>
                      <a:endParaRPr lang="fr-FR" sz="1600" baseline="0" dirty="0">
                        <a:solidFill>
                          <a:schemeClr val="tx1"/>
                        </a:solidFill>
                        <a:latin typeface="SimSun" panose="02010600030101010101" pitchFamily="2" charset="-122"/>
                        <a:ea typeface="SimSun" panose="02010600030101010101" pitchFamily="2" charset="-122"/>
                      </a:endParaRPr>
                    </a:p>
                  </a:txBody>
                  <a:tcPr/>
                </a:tc>
                <a:tc hMerge="1">
                  <a:txBody>
                    <a:bodyPr/>
                    <a:lstStyle/>
                    <a:p>
                      <a:endParaRPr lang="fr-FR"/>
                    </a:p>
                  </a:txBody>
                  <a:tcPr/>
                </a:tc>
                <a:extLst>
                  <a:ext uri="{0D108BD9-81ED-4DB2-BD59-A6C34878D82A}">
                    <a16:rowId xmlns:a16="http://schemas.microsoft.com/office/drawing/2014/main" val="10005"/>
                  </a:ext>
                </a:extLst>
              </a:tr>
              <a:tr h="457798">
                <a:tc>
                  <a:txBody>
                    <a:bodyPr/>
                    <a:lstStyle/>
                    <a:p>
                      <a:r>
                        <a:rPr lang="zh-CN" altLang="en-US" sz="1600" dirty="0">
                          <a:solidFill>
                            <a:schemeClr val="tx1"/>
                          </a:solidFill>
                          <a:latin typeface="SimSun" panose="02010600030101010101" pitchFamily="2" charset="-122"/>
                          <a:ea typeface="SimSun" panose="02010600030101010101" pitchFamily="2" charset="-122"/>
                        </a:rPr>
                        <a:t>使用寿命</a:t>
                      </a:r>
                      <a:endParaRPr lang="fr-FR" sz="1600" dirty="0">
                        <a:solidFill>
                          <a:schemeClr val="tx1"/>
                        </a:solidFill>
                        <a:latin typeface="SimSun" panose="02010600030101010101" pitchFamily="2" charset="-122"/>
                        <a:ea typeface="SimSun" panose="02010600030101010101" pitchFamily="2" charset="-122"/>
                      </a:endParaRPr>
                    </a:p>
                  </a:txBody>
                  <a:tcPr/>
                </a:tc>
                <a:tc gridSpan="2">
                  <a:txBody>
                    <a:bodyPr/>
                    <a:lstStyle/>
                    <a:p>
                      <a:endParaRPr lang="fr-FR" sz="1600" dirty="0">
                        <a:solidFill>
                          <a:schemeClr val="tx1"/>
                        </a:solidFill>
                        <a:latin typeface="SimSun" panose="02010600030101010101" pitchFamily="2" charset="-122"/>
                        <a:ea typeface="SimSun" panose="02010600030101010101" pitchFamily="2" charset="-122"/>
                      </a:endParaRPr>
                    </a:p>
                  </a:txBody>
                  <a:tcPr/>
                </a:tc>
                <a:tc hMerge="1">
                  <a:txBody>
                    <a:bodyPr/>
                    <a:lstStyle/>
                    <a:p>
                      <a:endParaRPr lang="fr-FR"/>
                    </a:p>
                  </a:txBody>
                  <a:tcPr/>
                </a:tc>
                <a:extLst>
                  <a:ext uri="{0D108BD9-81ED-4DB2-BD59-A6C34878D82A}">
                    <a16:rowId xmlns:a16="http://schemas.microsoft.com/office/drawing/2014/main" val="10006"/>
                  </a:ext>
                </a:extLst>
              </a:tr>
              <a:tr h="897664">
                <a:tc>
                  <a:txBody>
                    <a:bodyPr/>
                    <a:lstStyle/>
                    <a:p>
                      <a:r>
                        <a:rPr lang="zh-CN" altLang="en-US" sz="1600" dirty="0">
                          <a:solidFill>
                            <a:schemeClr val="tx1"/>
                          </a:solidFill>
                          <a:latin typeface="SimSun" panose="02010600030101010101" pitchFamily="2" charset="-122"/>
                          <a:ea typeface="SimSun" panose="02010600030101010101" pitchFamily="2" charset="-122"/>
                        </a:rPr>
                        <a:t>其他</a:t>
                      </a:r>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endParaRPr lang="fr-FR" sz="1600" dirty="0">
                        <a:solidFill>
                          <a:schemeClr val="tx1"/>
                        </a:solidFill>
                        <a:latin typeface="SimSun" panose="02010600030101010101" pitchFamily="2" charset="-122"/>
                        <a:ea typeface="SimSun" panose="02010600030101010101" pitchFamily="2" charset="-122"/>
                      </a:endParaRPr>
                    </a:p>
                  </a:txBody>
                  <a:tcPr/>
                </a:tc>
                <a:tc>
                  <a:txBody>
                    <a:bodyPr/>
                    <a:lstStyle/>
                    <a:p>
                      <a:r>
                        <a:rPr lang="zh-CN" altLang="en-US" sz="1600" dirty="0">
                          <a:solidFill>
                            <a:schemeClr val="tx1"/>
                          </a:solidFill>
                          <a:latin typeface="SimSun" panose="02010600030101010101" pitchFamily="2" charset="-122"/>
                          <a:ea typeface="SimSun" panose="02010600030101010101" pitchFamily="2" charset="-122"/>
                        </a:rPr>
                        <a:t>适合绿色屋顶</a:t>
                      </a:r>
                      <a:endParaRPr lang="fr-FR" sz="1600" baseline="0" dirty="0">
                        <a:solidFill>
                          <a:schemeClr val="tx1"/>
                        </a:solidFill>
                        <a:latin typeface="SimSun" panose="02010600030101010101" pitchFamily="2" charset="-122"/>
                        <a:ea typeface="SimSun" panose="02010600030101010101" pitchFamily="2" charset="-122"/>
                      </a:endParaRPr>
                    </a:p>
                    <a:p>
                      <a:r>
                        <a:rPr lang="zh-CN" altLang="en-US" sz="1600" baseline="0" dirty="0">
                          <a:solidFill>
                            <a:schemeClr val="tx1"/>
                          </a:solidFill>
                          <a:latin typeface="SimSun" panose="02010600030101010101" pitchFamily="2" charset="-122"/>
                          <a:ea typeface="SimSun" panose="02010600030101010101" pitchFamily="2" charset="-122"/>
                        </a:rPr>
                        <a:t>在建筑翻新时，可以直接加在沥青层上。</a:t>
                      </a:r>
                      <a:endParaRPr lang="fr-FR" sz="1600" dirty="0">
                        <a:solidFill>
                          <a:schemeClr val="tx1"/>
                        </a:solidFill>
                        <a:latin typeface="SimSun" panose="02010600030101010101" pitchFamily="2" charset="-122"/>
                        <a:ea typeface="SimSun" panose="02010600030101010101" pitchFamily="2" charset="-122"/>
                      </a:endParaRPr>
                    </a:p>
                  </a:txBody>
                  <a:tcPr/>
                </a:tc>
                <a:extLst>
                  <a:ext uri="{0D108BD9-81ED-4DB2-BD59-A6C34878D82A}">
                    <a16:rowId xmlns:a16="http://schemas.microsoft.com/office/drawing/2014/main" val="10007"/>
                  </a:ext>
                </a:extLst>
              </a:tr>
              <a:tr h="313779">
                <a:tc gridSpan="3">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zh-CN" altLang="en-US" sz="1400" b="0" dirty="0">
                          <a:solidFill>
                            <a:schemeClr val="tx1"/>
                          </a:solidFill>
                          <a:latin typeface="SimSun" panose="02010600030101010101" pitchFamily="2" charset="-122"/>
                          <a:ea typeface="SimSun" panose="02010600030101010101" pitchFamily="2" charset="-122"/>
                        </a:rPr>
                        <a:t>某些地方限制使用铜或锌，因为它们向环境释放毒素，而且会被浸入雨水中</a:t>
                      </a:r>
                      <a:endParaRPr lang="fr-FR" sz="1400" b="0" dirty="0">
                        <a:solidFill>
                          <a:schemeClr val="tx1"/>
                        </a:solidFill>
                        <a:latin typeface="SimSun" panose="02010600030101010101" pitchFamily="2" charset="-122"/>
                        <a:ea typeface="SimSun"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36</a:t>
            </a:fld>
            <a:endParaRPr lang="fr-BE" dirty="0">
              <a:latin typeface="SimSun" panose="02010600030101010101" pitchFamily="2" charset="-122"/>
              <a:ea typeface="SimSun" panose="02010600030101010101" pitchFamily="2" charset="-122"/>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68704" y="2507198"/>
            <a:ext cx="1660228" cy="67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8136" y="2507198"/>
            <a:ext cx="1390230" cy="81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64288" y="2372104"/>
            <a:ext cx="1109395" cy="1344928"/>
          </a:xfrm>
          <a:prstGeom prst="rect">
            <a:avLst/>
          </a:prstGeom>
        </p:spPr>
      </p:pic>
    </p:spTree>
    <p:extLst>
      <p:ext uri="{BB962C8B-B14F-4D97-AF65-F5344CB8AC3E}">
        <p14:creationId xmlns:p14="http://schemas.microsoft.com/office/powerpoint/2010/main" val="1397671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zh-CN" altLang="en-US" sz="3200" dirty="0">
                <a:latin typeface="SimSun" panose="02010600030101010101" pitchFamily="2" charset="-122"/>
                <a:ea typeface="SimSun" panose="02010600030101010101" pitchFamily="2" charset="-122"/>
              </a:rPr>
              <a:t>新的关注点：雨水中的金属径流</a:t>
            </a:r>
            <a:r>
              <a:rPr lang="nl-BE" sz="3200" baseline="50000" dirty="0">
                <a:latin typeface="SimSun" panose="02010600030101010101" pitchFamily="2" charset="-122"/>
                <a:ea typeface="SimSun" panose="02010600030101010101" pitchFamily="2" charset="-122"/>
              </a:rPr>
              <a:t>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9688704"/>
              </p:ext>
            </p:extLst>
          </p:nvPr>
        </p:nvGraphicFramePr>
        <p:xfrm>
          <a:off x="421196" y="2420888"/>
          <a:ext cx="8229600" cy="401297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37</a:t>
            </a:fld>
            <a:endParaRPr lang="fr-BE" dirty="0">
              <a:latin typeface="SimSun" panose="02010600030101010101" pitchFamily="2" charset="-122"/>
              <a:ea typeface="SimSun" panose="02010600030101010101" pitchFamily="2" charset="-122"/>
            </a:endParaRPr>
          </a:p>
        </p:txBody>
      </p:sp>
      <p:sp>
        <p:nvSpPr>
          <p:cNvPr id="7" name="Oval 6"/>
          <p:cNvSpPr/>
          <p:nvPr/>
        </p:nvSpPr>
        <p:spPr>
          <a:xfrm>
            <a:off x="5724128" y="2780928"/>
            <a:ext cx="2088232" cy="122413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a:solidFill>
                  <a:schemeClr val="accent2"/>
                </a:solidFill>
                <a:latin typeface="SimSun" panose="02010600030101010101" pitchFamily="2" charset="-122"/>
                <a:ea typeface="SimSun" panose="02010600030101010101" pitchFamily="2" charset="-122"/>
              </a:rPr>
              <a:t>没有重大的不锈钢径流</a:t>
            </a:r>
            <a:endParaRPr lang="nl-BE" dirty="0">
              <a:solidFill>
                <a:schemeClr val="accent2"/>
              </a:solidFill>
              <a:latin typeface="SimSun" panose="02010600030101010101" pitchFamily="2" charset="-122"/>
              <a:ea typeface="SimSun" panose="02010600030101010101" pitchFamily="2" charset="-122"/>
            </a:endParaRPr>
          </a:p>
        </p:txBody>
      </p:sp>
      <p:sp>
        <p:nvSpPr>
          <p:cNvPr id="8" name="TextBox 7"/>
          <p:cNvSpPr txBox="1"/>
          <p:nvPr/>
        </p:nvSpPr>
        <p:spPr>
          <a:xfrm>
            <a:off x="611560" y="1484783"/>
            <a:ext cx="7848872" cy="461665"/>
          </a:xfrm>
          <a:prstGeom prst="rect">
            <a:avLst/>
          </a:prstGeom>
          <a:noFill/>
        </p:spPr>
        <p:txBody>
          <a:bodyPr wrap="square" rtlCol="0">
            <a:spAutoFit/>
          </a:bodyPr>
          <a:lstStyle/>
          <a:p>
            <a:r>
              <a:rPr lang="zh-CN" altLang="en-US" sz="2400" dirty="0">
                <a:latin typeface="SimSun" panose="02010600030101010101" pitchFamily="2" charset="-122"/>
                <a:ea typeface="SimSun" panose="02010600030101010101" pitchFamily="2" charset="-122"/>
              </a:rPr>
              <a:t>大多在北欧</a:t>
            </a:r>
            <a:r>
              <a:rPr lang="en-US" altLang="zh-CN"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源于对水质、可用性和循环的需求</a:t>
            </a:r>
            <a:endParaRPr lang="nl-BE" sz="2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01223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53950"/>
            <a:ext cx="5486400" cy="566738"/>
          </a:xfrm>
        </p:spPr>
        <p:txBody>
          <a:bodyPr>
            <a:normAutofit fontScale="90000"/>
          </a:bodyPr>
          <a:lstStyle/>
          <a:p>
            <a:r>
              <a:rPr lang="zh-CN" altLang="en-US" dirty="0">
                <a:latin typeface="SimSun" panose="02010600030101010101" pitchFamily="2" charset="-122"/>
                <a:ea typeface="SimSun" panose="02010600030101010101" pitchFamily="2" charset="-122"/>
              </a:rPr>
              <a:t>德里议会图书馆</a:t>
            </a:r>
            <a:r>
              <a:rPr lang="fr-FR" baseline="50000" dirty="0">
                <a:latin typeface="SimSun" panose="02010600030101010101" pitchFamily="2" charset="-122"/>
                <a:ea typeface="SimSun" panose="02010600030101010101" pitchFamily="2" charset="-122"/>
              </a:rPr>
              <a:t>6-7</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Raj </a:t>
            </a:r>
            <a:r>
              <a:rPr lang="fr-FR" dirty="0" err="1">
                <a:latin typeface="SimSun" panose="02010600030101010101" pitchFamily="2" charset="-122"/>
                <a:ea typeface="SimSun" panose="02010600030101010101" pitchFamily="2" charset="-122"/>
              </a:rPr>
              <a:t>Rewal</a:t>
            </a:r>
            <a:r>
              <a:rPr lang="fr-FR" dirty="0">
                <a:latin typeface="SimSun" panose="02010600030101010101" pitchFamily="2" charset="-122"/>
                <a:ea typeface="SimSun" panose="02010600030101010101" pitchFamily="2" charset="-122"/>
              </a:rPr>
              <a:t> Associates</a:t>
            </a:r>
          </a:p>
        </p:txBody>
      </p:sp>
      <p:sp>
        <p:nvSpPr>
          <p:cNvPr id="4" name="Text Placeholder 3"/>
          <p:cNvSpPr>
            <a:spLocks noGrp="1"/>
          </p:cNvSpPr>
          <p:nvPr>
            <p:ph type="body" sz="half" idx="2"/>
          </p:nvPr>
        </p:nvSpPr>
        <p:spPr>
          <a:xfrm>
            <a:off x="29862" y="5445224"/>
            <a:ext cx="8862618" cy="804862"/>
          </a:xfrm>
        </p:spPr>
        <p:txBody>
          <a:bodyPr>
            <a:normAutofit/>
          </a:bodyPr>
          <a:lstStyle/>
          <a:p>
            <a:pPr algn="just"/>
            <a:r>
              <a:rPr lang="zh-CN" altLang="en-US" dirty="0">
                <a:latin typeface="SimSun" panose="02010600030101010101" pitchFamily="2" charset="-122"/>
                <a:ea typeface="SimSun" panose="02010600030101010101" pitchFamily="2" charset="-122"/>
              </a:rPr>
              <a:t>图书馆面积约</a:t>
            </a:r>
            <a:r>
              <a:rPr lang="en-US" dirty="0">
                <a:latin typeface="SimSun" panose="02010600030101010101" pitchFamily="2" charset="-122"/>
                <a:ea typeface="SimSun" panose="02010600030101010101" pitchFamily="2" charset="-122"/>
              </a:rPr>
              <a:t> 55,000 m</a:t>
            </a:r>
            <a:r>
              <a:rPr lang="en-US" baseline="30000" dirty="0">
                <a:latin typeface="SimSun" panose="02010600030101010101" pitchFamily="2" charset="-122"/>
                <a:ea typeface="SimSun" panose="02010600030101010101" pitchFamily="2" charset="-122"/>
              </a:rPr>
              <a:t>2</a:t>
            </a:r>
            <a:r>
              <a:rPr lang="zh-CN" altLang="en-US" dirty="0">
                <a:latin typeface="SimSun" panose="02010600030101010101" pitchFamily="2" charset="-122"/>
                <a:ea typeface="SimSun" panose="02010600030101010101" pitchFamily="2" charset="-122"/>
              </a:rPr>
              <a:t>，建筑高度受到限制，来避免阻挡议会大厦的视野。中央焦点顶由不锈钢管横梁和钢丝绳交织成网，在关键拉节点处交汇。第二个圆顶也叫贵宾圆顶，也由不锈钢管构成，直径为</a:t>
            </a:r>
            <a:r>
              <a:rPr lang="en-US" altLang="zh-CN" dirty="0">
                <a:latin typeface="SimSun" panose="02010600030101010101" pitchFamily="2" charset="-122"/>
                <a:ea typeface="SimSun" panose="02010600030101010101" pitchFamily="2" charset="-122"/>
              </a:rPr>
              <a:t>16</a:t>
            </a:r>
            <a:r>
              <a:rPr lang="zh-CN" altLang="en-US" dirty="0">
                <a:latin typeface="SimSun" panose="02010600030101010101" pitchFamily="2" charset="-122"/>
                <a:ea typeface="SimSun" panose="02010600030101010101" pitchFamily="2" charset="-122"/>
              </a:rPr>
              <a:t>米，高</a:t>
            </a:r>
            <a:r>
              <a:rPr lang="en-US" altLang="zh-CN" dirty="0">
                <a:latin typeface="SimSun" panose="02010600030101010101" pitchFamily="2" charset="-122"/>
                <a:ea typeface="SimSun" panose="02010600030101010101" pitchFamily="2" charset="-122"/>
              </a:rPr>
              <a:t>2.5</a:t>
            </a:r>
            <a:r>
              <a:rPr lang="zh-CN" altLang="en-US" dirty="0">
                <a:latin typeface="SimSun" panose="02010600030101010101" pitchFamily="2" charset="-122"/>
                <a:ea typeface="SimSun" panose="02010600030101010101" pitchFamily="2" charset="-122"/>
              </a:rPr>
              <a:t>米。</a:t>
            </a:r>
            <a:r>
              <a:rPr lang="en-US" dirty="0">
                <a:latin typeface="SimSun" panose="02010600030101010101" pitchFamily="2" charset="-122"/>
                <a:ea typeface="SimSun" panose="02010600030101010101" pitchFamily="2" charset="-122"/>
              </a:rPr>
              <a:t> </a:t>
            </a:r>
            <a:endParaRPr lang="fr-FR" dirty="0">
              <a:latin typeface="SimSun" panose="02010600030101010101" pitchFamily="2" charset="-122"/>
              <a:ea typeface="SimSun" panose="02010600030101010101" pitchFamily="2" charset="-122"/>
            </a:endParaRPr>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38</a:t>
            </a:fld>
            <a:endParaRPr lang="fr-BE" dirty="0">
              <a:latin typeface="SimSun" panose="02010600030101010101" pitchFamily="2" charset="-122"/>
              <a:ea typeface="SimSun" panose="02010600030101010101" pitchFamily="2" charset="-122"/>
            </a:endParaRPr>
          </a:p>
        </p:txBody>
      </p:sp>
      <p:grpSp>
        <p:nvGrpSpPr>
          <p:cNvPr id="13" name="Group 12"/>
          <p:cNvGrpSpPr/>
          <p:nvPr/>
        </p:nvGrpSpPr>
        <p:grpSpPr>
          <a:xfrm>
            <a:off x="9579" y="692696"/>
            <a:ext cx="8882901" cy="4334421"/>
            <a:chOff x="1654" y="117751"/>
            <a:chExt cx="8882901" cy="4334421"/>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96292" y="117751"/>
              <a:ext cx="3588263"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54" y="117751"/>
              <a:ext cx="5684486" cy="43344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aphicFrame>
        <p:nvGraphicFramePr>
          <p:cNvPr id="14" name="Table 13"/>
          <p:cNvGraphicFramePr>
            <a:graphicFrameLocks noGrp="1"/>
          </p:cNvGraphicFramePr>
          <p:nvPr>
            <p:extLst>
              <p:ext uri="{D42A27DB-BD31-4B8C-83A1-F6EECF244321}">
                <p14:modId xmlns:p14="http://schemas.microsoft.com/office/powerpoint/2010/main" val="1844019319"/>
              </p:ext>
            </p:extLst>
          </p:nvPr>
        </p:nvGraphicFramePr>
        <p:xfrm>
          <a:off x="13229" y="5038882"/>
          <a:ext cx="8882902" cy="370840"/>
        </p:xfrm>
        <a:graphic>
          <a:graphicData uri="http://schemas.openxmlformats.org/drawingml/2006/table">
            <a:tbl>
              <a:tblPr firstRow="1" bandRow="1">
                <a:tableStyleId>{2D5ABB26-0587-4C30-8999-92F81FD0307C}</a:tableStyleId>
              </a:tblPr>
              <a:tblGrid>
                <a:gridCol w="571455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1. </a:t>
                      </a:r>
                      <a:r>
                        <a:rPr lang="zh-CN" altLang="en-US" sz="1400" dirty="0"/>
                        <a:t>左图：全貌，议会位于后侧。</a:t>
                      </a:r>
                      <a:r>
                        <a:rPr lang="fr-FR" sz="1400" dirty="0"/>
                        <a:t> </a:t>
                      </a:r>
                      <a:endParaRPr lang="nl-BE"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2. </a:t>
                      </a:r>
                      <a:r>
                        <a:rPr lang="zh-CN" altLang="en-US" sz="1400" dirty="0"/>
                        <a:t>右图：中央焦点圆顶</a:t>
                      </a:r>
                      <a:endParaRPr lang="en-US" sz="1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4880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metalroof.ltd.uk/our_work/stainless_steel_standing_seam_roof_leicester/leic_2_lge.jpg"/>
          <p:cNvSpPr>
            <a:spLocks noChangeAspect="1" noChangeArrowheads="1"/>
          </p:cNvSpPr>
          <p:nvPr/>
        </p:nvSpPr>
        <p:spPr bwMode="auto">
          <a:xfrm>
            <a:off x="155575" y="-1714500"/>
            <a:ext cx="4762500" cy="3571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sp>
        <p:nvSpPr>
          <p:cNvPr id="7" name="Content Placeholder 2"/>
          <p:cNvSpPr txBox="1">
            <a:spLocks/>
          </p:cNvSpPr>
          <p:nvPr/>
        </p:nvSpPr>
        <p:spPr>
          <a:xfrm rot="16200000">
            <a:off x="-2602066" y="2790706"/>
            <a:ext cx="6546604" cy="1342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1800" dirty="0">
                <a:latin typeface="SimSun" panose="02010600030101010101" pitchFamily="2" charset="-122"/>
                <a:ea typeface="SimSun" panose="02010600030101010101" pitchFamily="2" charset="-122"/>
              </a:rPr>
              <a:t>从左上角开始顺时针旋转</a:t>
            </a:r>
            <a:r>
              <a:rPr lang="fr-FR" sz="1800" baseline="50000" dirty="0">
                <a:latin typeface="SimSun" panose="02010600030101010101" pitchFamily="2" charset="-122"/>
                <a:ea typeface="SimSun" panose="02010600030101010101" pitchFamily="2" charset="-122"/>
              </a:rPr>
              <a:t>1</a:t>
            </a:r>
          </a:p>
          <a:p>
            <a:pPr marL="0" indent="0">
              <a:buNone/>
            </a:pPr>
            <a:r>
              <a:rPr lang="fr-FR" sz="1800" dirty="0">
                <a:latin typeface="SimSun" panose="02010600030101010101" pitchFamily="2" charset="-122"/>
                <a:ea typeface="SimSun" panose="02010600030101010101" pitchFamily="2" charset="-122"/>
              </a:rPr>
              <a:t>1. </a:t>
            </a:r>
            <a:r>
              <a:rPr lang="zh-CN" altLang="en-US" sz="1800" dirty="0">
                <a:latin typeface="SimSun" panose="02010600030101010101" pitchFamily="2" charset="-122"/>
                <a:ea typeface="SimSun" panose="02010600030101010101" pitchFamily="2" charset="-122"/>
              </a:rPr>
              <a:t>不锈钢教堂顶，英国莱斯特</a:t>
            </a:r>
            <a:endParaRPr lang="fr-FR" sz="1800" dirty="0">
              <a:latin typeface="SimSun" panose="02010600030101010101" pitchFamily="2" charset="-122"/>
              <a:ea typeface="SimSun" panose="02010600030101010101" pitchFamily="2" charset="-122"/>
            </a:endParaRPr>
          </a:p>
          <a:p>
            <a:pPr marL="0" indent="0">
              <a:buNone/>
            </a:pPr>
            <a:r>
              <a:rPr lang="fr-FR" sz="1800" dirty="0">
                <a:latin typeface="SimSun" panose="02010600030101010101" pitchFamily="2" charset="-122"/>
                <a:ea typeface="SimSun" panose="02010600030101010101" pitchFamily="2" charset="-122"/>
              </a:rPr>
              <a:t>2. </a:t>
            </a:r>
            <a:r>
              <a:rPr lang="zh-CN" altLang="en-US" sz="1800" dirty="0">
                <a:latin typeface="SimSun" panose="02010600030101010101" pitchFamily="2" charset="-122"/>
                <a:ea typeface="SimSun" panose="02010600030101010101" pitchFamily="2" charset="-122"/>
              </a:rPr>
              <a:t>学校餐厅，法国那克斯</a:t>
            </a:r>
            <a:endParaRPr lang="fr-FR" sz="1800" dirty="0">
              <a:latin typeface="SimSun" panose="02010600030101010101" pitchFamily="2" charset="-122"/>
              <a:ea typeface="SimSun" panose="02010600030101010101" pitchFamily="2" charset="-122"/>
            </a:endParaRPr>
          </a:p>
          <a:p>
            <a:pPr marL="0" indent="0">
              <a:buFont typeface="Arial" pitchFamily="34" charset="0"/>
              <a:buNone/>
            </a:pPr>
            <a:r>
              <a:rPr lang="fr-FR" sz="1800" dirty="0">
                <a:latin typeface="SimSun" panose="02010600030101010101" pitchFamily="2" charset="-122"/>
                <a:ea typeface="SimSun" panose="02010600030101010101" pitchFamily="2" charset="-122"/>
              </a:rPr>
              <a:t>3. </a:t>
            </a:r>
            <a:r>
              <a:rPr lang="zh-CN" altLang="en-US" sz="1800" dirty="0">
                <a:latin typeface="SimSun" panose="02010600030101010101" pitchFamily="2" charset="-122"/>
                <a:ea typeface="SimSun" panose="02010600030101010101" pitchFamily="2" charset="-122"/>
              </a:rPr>
              <a:t>宇宙科学中心，德国不来梅</a:t>
            </a:r>
            <a:endParaRPr lang="fr-FR" sz="1800" dirty="0">
              <a:latin typeface="SimSun" panose="02010600030101010101" pitchFamily="2" charset="-122"/>
              <a:ea typeface="SimSun" panose="02010600030101010101" pitchFamily="2" charset="-122"/>
            </a:endParaRPr>
          </a:p>
        </p:txBody>
      </p:sp>
      <p:grpSp>
        <p:nvGrpSpPr>
          <p:cNvPr id="6" name="Group 5"/>
          <p:cNvGrpSpPr/>
          <p:nvPr/>
        </p:nvGrpSpPr>
        <p:grpSpPr>
          <a:xfrm>
            <a:off x="1404479" y="156596"/>
            <a:ext cx="7488001" cy="6584772"/>
            <a:chOff x="1404479" y="8904"/>
            <a:chExt cx="7488001" cy="6584772"/>
          </a:xfrm>
        </p:grpSpPr>
        <p:grpSp>
          <p:nvGrpSpPr>
            <p:cNvPr id="5" name="Group 4"/>
            <p:cNvGrpSpPr/>
            <p:nvPr/>
          </p:nvGrpSpPr>
          <p:grpSpPr>
            <a:xfrm>
              <a:off x="1404479" y="8904"/>
              <a:ext cx="7488000" cy="2556000"/>
              <a:chOff x="0" y="8904"/>
              <a:chExt cx="7483383" cy="255600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904"/>
                <a:ext cx="3407999"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14813" y="8904"/>
                <a:ext cx="4068570" cy="25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6147"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404480" y="2564882"/>
              <a:ext cx="7488000" cy="402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Slide Number Placeholder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39</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880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a:t>
            </a:fld>
            <a:endParaRPr lang="fr-BE" dirty="0">
              <a:latin typeface="SimSun" panose="02010600030101010101" pitchFamily="2" charset="-122"/>
              <a:ea typeface="SimSun" panose="02010600030101010101" pitchFamily="2" charset="-122"/>
            </a:endParaRPr>
          </a:p>
        </p:txBody>
      </p:sp>
      <p:sp>
        <p:nvSpPr>
          <p:cNvPr id="9" name="Text Placeholder 8"/>
          <p:cNvSpPr>
            <a:spLocks noGrp="1"/>
          </p:cNvSpPr>
          <p:nvPr>
            <p:ph type="body" sz="half" idx="4294967295"/>
          </p:nvPr>
        </p:nvSpPr>
        <p:spPr>
          <a:xfrm>
            <a:off x="0" y="4733925"/>
            <a:ext cx="8856663" cy="2124075"/>
          </a:xfrm>
        </p:spPr>
        <p:txBody>
          <a:bodyPr>
            <a:noAutofit/>
          </a:bodyPr>
          <a:lstStyle/>
          <a:p>
            <a:pPr marL="0" indent="0" algn="just">
              <a:buNone/>
            </a:pPr>
            <a:r>
              <a:rPr lang="zh-CN" altLang="en-US" sz="1600" dirty="0">
                <a:latin typeface="SimSun" panose="02010600030101010101" pitchFamily="2" charset="-122"/>
                <a:ea typeface="SimSun" panose="02010600030101010101" pitchFamily="2" charset="-122"/>
              </a:rPr>
              <a:t>从左上角，顺时针：</a:t>
            </a:r>
            <a:r>
              <a:rPr lang="fr-FR" sz="1600" dirty="0">
                <a:latin typeface="SimSun" panose="02010600030101010101" pitchFamily="2" charset="-122"/>
                <a:ea typeface="SimSun" panose="02010600030101010101" pitchFamily="2" charset="-122"/>
              </a:rPr>
              <a:t> </a:t>
            </a:r>
          </a:p>
          <a:p>
            <a:pPr marL="342900" indent="-342900" algn="just">
              <a:buFont typeface="+mj-lt"/>
              <a:buAutoNum type="arabicPeriod"/>
            </a:pPr>
            <a:r>
              <a:rPr lang="zh-CN" altLang="en-US" sz="1600" dirty="0">
                <a:latin typeface="SimSun" panose="02010600030101010101" pitchFamily="2" charset="-122"/>
                <a:ea typeface="SimSun" panose="02010600030101010101" pitchFamily="2" charset="-122"/>
              </a:rPr>
              <a:t>澳大利亚维多利亚省</a:t>
            </a:r>
            <a:r>
              <a:rPr lang="fr-FR" sz="1600" dirty="0">
                <a:latin typeface="SimSun" panose="02010600030101010101" pitchFamily="2" charset="-122"/>
                <a:ea typeface="SimSun" panose="02010600030101010101" pitchFamily="2" charset="-122"/>
              </a:rPr>
              <a:t>Westfield Doncaster</a:t>
            </a:r>
            <a:r>
              <a:rPr lang="zh-CN" altLang="en-US" sz="1600" dirty="0">
                <a:latin typeface="SimSun" panose="02010600030101010101" pitchFamily="2" charset="-122"/>
                <a:ea typeface="SimSun" panose="02010600030101010101" pitchFamily="2" charset="-122"/>
              </a:rPr>
              <a:t>购物中心外墙</a:t>
            </a:r>
            <a:r>
              <a:rPr lang="fr-FR" sz="1600" dirty="0">
                <a:latin typeface="SimSun" panose="02010600030101010101" pitchFamily="2" charset="-122"/>
                <a:ea typeface="SimSun" panose="02010600030101010101" pitchFamily="2" charset="-122"/>
              </a:rPr>
              <a:t> </a:t>
            </a:r>
            <a:r>
              <a:rPr lang="fr-FR" sz="1600" baseline="50000" dirty="0">
                <a:latin typeface="SimSun" panose="02010600030101010101" pitchFamily="2" charset="-122"/>
                <a:ea typeface="SimSun" panose="02010600030101010101" pitchFamily="2" charset="-122"/>
              </a:rPr>
              <a:t>4</a:t>
            </a:r>
          </a:p>
          <a:p>
            <a:pPr marL="342900" indent="-342900" algn="just">
              <a:buFont typeface="+mj-lt"/>
              <a:buAutoNum type="arabicPeriod"/>
            </a:pPr>
            <a:r>
              <a:rPr lang="zh-CN" altLang="en-US" sz="1600" dirty="0">
                <a:latin typeface="SimSun" panose="02010600030101010101" pitchFamily="2" charset="-122"/>
                <a:ea typeface="SimSun" panose="02010600030101010101" pitchFamily="2" charset="-122"/>
              </a:rPr>
              <a:t>美国华盛顿附近一所学校外墙上的不锈钢网离子遮阳板。减少眩光，节能，提供更加可见度</a:t>
            </a:r>
            <a:r>
              <a:rPr lang="fr-FR" sz="1600" baseline="50000" dirty="0">
                <a:latin typeface="SimSun" panose="02010600030101010101" pitchFamily="2" charset="-122"/>
                <a:ea typeface="SimSun" panose="02010600030101010101" pitchFamily="2" charset="-122"/>
              </a:rPr>
              <a:t>6</a:t>
            </a:r>
          </a:p>
          <a:p>
            <a:pPr marL="342900" indent="-342900" algn="just">
              <a:buFont typeface="+mj-lt"/>
              <a:buAutoNum type="arabicPeriod"/>
            </a:pPr>
            <a:r>
              <a:rPr lang="zh-CN" altLang="en-US" sz="1600" dirty="0">
                <a:latin typeface="SimSun" panose="02010600030101010101" pitchFamily="2" charset="-122"/>
                <a:ea typeface="SimSun" panose="02010600030101010101" pitchFamily="2" charset="-122"/>
              </a:rPr>
              <a:t>美国亚利桑那州不锈钢网覆盖的庭院。遮阳，便于空气流动</a:t>
            </a:r>
            <a:r>
              <a:rPr lang="fr-FR" sz="1600" baseline="50000" dirty="0">
                <a:latin typeface="SimSun" panose="02010600030101010101" pitchFamily="2" charset="-122"/>
                <a:ea typeface="SimSun" panose="02010600030101010101" pitchFamily="2" charset="-122"/>
              </a:rPr>
              <a:t>6</a:t>
            </a:r>
          </a:p>
          <a:p>
            <a:pPr algn="just">
              <a:buFont typeface="+mj-lt"/>
              <a:buAutoNum type="arabicPeriod"/>
            </a:pPr>
            <a:r>
              <a:rPr lang="fr-FR" altLang="zh-CN" sz="1600" dirty="0">
                <a:latin typeface="SimSun" panose="02010600030101010101" pitchFamily="2" charset="-122"/>
                <a:ea typeface="SimSun" panose="02010600030101010101" pitchFamily="2" charset="-122"/>
              </a:rPr>
              <a:t> Frank </a:t>
            </a:r>
            <a:r>
              <a:rPr lang="fr-FR" altLang="zh-CN" sz="1600" dirty="0" err="1">
                <a:latin typeface="SimSun" panose="02010600030101010101" pitchFamily="2" charset="-122"/>
                <a:ea typeface="SimSun" panose="02010600030101010101" pitchFamily="2" charset="-122"/>
              </a:rPr>
              <a:t>Gehry</a:t>
            </a:r>
            <a:r>
              <a:rPr lang="zh-CN" altLang="en-US" sz="1600" dirty="0">
                <a:latin typeface="SimSun" panose="02010600030101010101" pitchFamily="2" charset="-122"/>
                <a:ea typeface="SimSun" panose="02010600030101010101" pitchFamily="2" charset="-122"/>
              </a:rPr>
              <a:t>设计的</a:t>
            </a:r>
            <a:r>
              <a:rPr lang="fr-FR" sz="1600" dirty="0">
                <a:latin typeface="SimSun" panose="02010600030101010101" pitchFamily="2" charset="-122"/>
                <a:ea typeface="SimSun" panose="02010600030101010101" pitchFamily="2" charset="-122"/>
              </a:rPr>
              <a:t>Lou </a:t>
            </a:r>
            <a:r>
              <a:rPr lang="fr-FR" sz="1600" dirty="0" err="1">
                <a:latin typeface="SimSun" panose="02010600030101010101" pitchFamily="2" charset="-122"/>
                <a:ea typeface="SimSun" panose="02010600030101010101" pitchFamily="2" charset="-122"/>
              </a:rPr>
              <a:t>Ruvo</a:t>
            </a:r>
            <a:r>
              <a:rPr lang="zh-CN" altLang="en-US" sz="1600" dirty="0">
                <a:latin typeface="SimSun" panose="02010600030101010101" pitchFamily="2" charset="-122"/>
                <a:ea typeface="SimSun" panose="02010600030101010101" pitchFamily="2" charset="-122"/>
              </a:rPr>
              <a:t>医疗研究中心，美国拉斯维加斯</a:t>
            </a:r>
            <a:r>
              <a:rPr lang="fr-FR" sz="1600" baseline="50000" dirty="0">
                <a:latin typeface="SimSun" panose="02010600030101010101" pitchFamily="2" charset="-122"/>
                <a:ea typeface="SimSun" panose="02010600030101010101" pitchFamily="2" charset="-122"/>
              </a:rPr>
              <a:t>5</a:t>
            </a:r>
          </a:p>
        </p:txBody>
      </p:sp>
      <p:grpSp>
        <p:nvGrpSpPr>
          <p:cNvPr id="24" name="Group 23"/>
          <p:cNvGrpSpPr>
            <a:grpSpLocks noChangeAspect="1"/>
          </p:cNvGrpSpPr>
          <p:nvPr/>
        </p:nvGrpSpPr>
        <p:grpSpPr>
          <a:xfrm>
            <a:off x="1691680" y="188640"/>
            <a:ext cx="5273557" cy="4536504"/>
            <a:chOff x="-36513" y="0"/>
            <a:chExt cx="7128001" cy="6131748"/>
          </a:xfrm>
        </p:grpSpPr>
        <p:pic>
          <p:nvPicPr>
            <p:cNvPr id="25" name="Picture 6"/>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1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7"/>
            <p:cNvPicPr>
              <a:picLocks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6513" y="3071748"/>
              <a:ext cx="4068000"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31487" y="0"/>
              <a:ext cx="3060001" cy="306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descr="Woven Metal Tension Systems"/>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31487" y="3071748"/>
              <a:ext cx="3060001" cy="30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8326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www.fosterandpartners.com/data/projects/1716/img0.jpg"/>
          <p:cNvSpPr>
            <a:spLocks noChangeAspect="1" noChangeArrowheads="1"/>
          </p:cNvSpPr>
          <p:nvPr/>
        </p:nvSpPr>
        <p:spPr bwMode="auto">
          <a:xfrm>
            <a:off x="155575" y="-3657600"/>
            <a:ext cx="12192000" cy="762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grpSp>
        <p:nvGrpSpPr>
          <p:cNvPr id="13" name="Group 12"/>
          <p:cNvGrpSpPr/>
          <p:nvPr/>
        </p:nvGrpSpPr>
        <p:grpSpPr>
          <a:xfrm>
            <a:off x="1763688" y="152400"/>
            <a:ext cx="5616624" cy="4571552"/>
            <a:chOff x="1763688" y="152400"/>
            <a:chExt cx="5616624" cy="4571552"/>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63688" y="152400"/>
              <a:ext cx="5616624" cy="45715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948055" y="3442504"/>
              <a:ext cx="1432257" cy="1281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6" name="Titre 5"/>
          <p:cNvSpPr>
            <a:spLocks noGrp="1"/>
          </p:cNvSpPr>
          <p:nvPr>
            <p:ph type="title"/>
          </p:nvPr>
        </p:nvSpPr>
        <p:spPr/>
        <p:txBody>
          <a:bodyPr>
            <a:normAutofit fontScale="90000"/>
          </a:bodyPr>
          <a:lstStyle/>
          <a:p>
            <a:r>
              <a:rPr lang="zh-CN" altLang="en-US" dirty="0">
                <a:latin typeface="SimSun" panose="02010600030101010101" pitchFamily="2" charset="-122"/>
                <a:ea typeface="SimSun" panose="02010600030101010101" pitchFamily="2" charset="-122"/>
              </a:rPr>
              <a:t>上海世博会阿联酋展厅</a:t>
            </a:r>
            <a:r>
              <a:rPr lang="en-US" baseline="50000" dirty="0">
                <a:latin typeface="SimSun" panose="02010600030101010101" pitchFamily="2" charset="-122"/>
                <a:ea typeface="SimSun" panose="02010600030101010101" pitchFamily="2" charset="-122"/>
              </a:rPr>
              <a:t>8</a:t>
            </a:r>
            <a:br>
              <a:rPr lang="en-US"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en-US" dirty="0">
                <a:latin typeface="SimSun" panose="02010600030101010101" pitchFamily="2" charset="-122"/>
                <a:ea typeface="SimSun" panose="02010600030101010101" pitchFamily="2" charset="-122"/>
              </a:rPr>
              <a:t>Foster &amp; Partners</a:t>
            </a:r>
            <a:endParaRPr lang="fr-FR" dirty="0">
              <a:latin typeface="SimSun" panose="02010600030101010101" pitchFamily="2" charset="-122"/>
              <a:ea typeface="SimSun" panose="02010600030101010101" pitchFamily="2" charset="-122"/>
            </a:endParaRPr>
          </a:p>
        </p:txBody>
      </p:sp>
      <p:sp>
        <p:nvSpPr>
          <p:cNvPr id="8" name="Text Placeholder 7"/>
          <p:cNvSpPr>
            <a:spLocks noGrp="1"/>
          </p:cNvSpPr>
          <p:nvPr>
            <p:ph type="body" sz="half" idx="2"/>
          </p:nvPr>
        </p:nvSpPr>
        <p:spPr/>
        <p:txBody>
          <a:bodyPr/>
          <a:lstStyle/>
          <a:p>
            <a:pPr algn="just"/>
            <a:r>
              <a:rPr lang="zh-CN" altLang="en-US" dirty="0">
                <a:latin typeface="SimSun" panose="02010600030101010101" pitchFamily="2" charset="-122"/>
                <a:ea typeface="SimSun" panose="02010600030101010101" pitchFamily="2" charset="-122"/>
              </a:rPr>
              <a:t>沙丘型的结构是有覆盖着不锈钢板的三角网格构成，在设计上时可以随时拆除的。</a:t>
            </a:r>
            <a:endParaRPr lang="en-US" dirty="0">
              <a:latin typeface="SimSun" panose="02010600030101010101" pitchFamily="2" charset="-122"/>
              <a:ea typeface="SimSun" panose="02010600030101010101" pitchFamily="2" charset="-122"/>
            </a:endParaRPr>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40</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06052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1758"/>
            <a:ext cx="5486400" cy="566738"/>
          </a:xfrm>
        </p:spPr>
        <p:txBody>
          <a:bodyPr>
            <a:noAutofit/>
          </a:bodyPr>
          <a:lstStyle/>
          <a:p>
            <a:r>
              <a:rPr lang="zh-CN" altLang="en-US" dirty="0">
                <a:latin typeface="SimSun" panose="02010600030101010101" pitchFamily="2" charset="-122"/>
                <a:ea typeface="SimSun" panose="02010600030101010101" pitchFamily="2" charset="-122"/>
              </a:rPr>
              <a:t>新多哈机场，卡塔尔</a:t>
            </a:r>
            <a:r>
              <a:rPr lang="fr-FR" baseline="50000" dirty="0">
                <a:latin typeface="SimSun" panose="02010600030101010101" pitchFamily="2" charset="-122"/>
                <a:ea typeface="SimSun" panose="02010600030101010101" pitchFamily="2" charset="-122"/>
              </a:rPr>
              <a:t>9-10</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HOK</a:t>
            </a:r>
          </a:p>
        </p:txBody>
      </p:sp>
      <p:sp>
        <p:nvSpPr>
          <p:cNvPr id="10" name="Text Placeholder 9"/>
          <p:cNvSpPr>
            <a:spLocks noGrp="1"/>
          </p:cNvSpPr>
          <p:nvPr>
            <p:ph type="body" sz="half" idx="2"/>
          </p:nvPr>
        </p:nvSpPr>
        <p:spPr>
          <a:xfrm>
            <a:off x="3838905" y="4365104"/>
            <a:ext cx="3723693" cy="2329188"/>
          </a:xfrm>
        </p:spPr>
        <p:txBody>
          <a:bodyPr>
            <a:normAutofit/>
          </a:bodyPr>
          <a:lstStyle/>
          <a:p>
            <a:pPr algn="just"/>
            <a:r>
              <a:rPr lang="zh-CN" altLang="en-US" sz="1600" dirty="0">
                <a:latin typeface="SimSun" panose="02010600030101010101" pitchFamily="2" charset="-122"/>
                <a:ea typeface="SimSun" panose="02010600030101010101" pitchFamily="2" charset="-122"/>
              </a:rPr>
              <a:t>这个起起伏伏的屋顶被认为是全球最大的不锈钢屋顶（</a:t>
            </a:r>
            <a:r>
              <a:rPr lang="fr-FR" sz="1600" dirty="0">
                <a:latin typeface="SimSun" panose="02010600030101010101" pitchFamily="2" charset="-122"/>
                <a:ea typeface="SimSun" panose="02010600030101010101" pitchFamily="2" charset="-122"/>
              </a:rPr>
              <a:t>195000m²</a:t>
            </a:r>
            <a:r>
              <a:rPr lang="zh-CN" altLang="en-US" sz="1600" dirty="0">
                <a:latin typeface="SimSun" panose="02010600030101010101" pitchFamily="2" charset="-122"/>
                <a:ea typeface="SimSun" panose="02010600030101010101" pitchFamily="2" charset="-122"/>
              </a:rPr>
              <a:t>）。</a:t>
            </a:r>
            <a:endParaRPr lang="fr-FR" sz="1600" dirty="0">
              <a:latin typeface="SimSun" panose="02010600030101010101" pitchFamily="2" charset="-122"/>
              <a:ea typeface="SimSun" panose="02010600030101010101" pitchFamily="2" charset="-122"/>
            </a:endParaRPr>
          </a:p>
          <a:p>
            <a:pPr algn="just"/>
            <a:r>
              <a:rPr lang="zh-CN" altLang="en-US" sz="1600" dirty="0">
                <a:latin typeface="SimSun" panose="02010600030101010101" pitchFamily="2" charset="-122"/>
                <a:ea typeface="SimSun" panose="02010600030101010101" pitchFamily="2" charset="-122"/>
              </a:rPr>
              <a:t>它刚表面处理的特点是非定向、低光泽、纹理均匀。</a:t>
            </a:r>
            <a:endParaRPr lang="en-US" sz="1600" dirty="0">
              <a:latin typeface="SimSun" panose="02010600030101010101" pitchFamily="2" charset="-122"/>
              <a:ea typeface="SimSun" panose="02010600030101010101" pitchFamily="2" charset="-122"/>
            </a:endParaRPr>
          </a:p>
          <a:p>
            <a:pPr algn="just"/>
            <a:r>
              <a:rPr lang="zh-CN" altLang="en-US" sz="1600" dirty="0">
                <a:latin typeface="SimSun" panose="02010600030101010101" pitchFamily="2" charset="-122"/>
                <a:ea typeface="SimSun" panose="02010600030101010101" pitchFamily="2" charset="-122"/>
              </a:rPr>
              <a:t>选择使用了精益双极不锈钢。</a:t>
            </a:r>
            <a:endParaRPr lang="en-US" sz="1600" dirty="0">
              <a:latin typeface="SimSun" panose="02010600030101010101" pitchFamily="2" charset="-122"/>
              <a:ea typeface="SimSun" panose="02010600030101010101" pitchFamily="2" charset="-122"/>
            </a:endParaRPr>
          </a:p>
          <a:p>
            <a:pPr algn="just"/>
            <a:r>
              <a:rPr lang="zh-CN" altLang="en-US" sz="1600" dirty="0">
                <a:latin typeface="SimSun" panose="02010600030101010101" pitchFamily="2" charset="-122"/>
                <a:ea typeface="SimSun" panose="02010600030101010101" pitchFamily="2" charset="-122"/>
              </a:rPr>
              <a:t>无需维护。</a:t>
            </a:r>
            <a:endParaRPr lang="fr-FR" sz="1600" dirty="0">
              <a:latin typeface="SimSun" panose="02010600030101010101" pitchFamily="2" charset="-122"/>
              <a:ea typeface="SimSun" panose="02010600030101010101" pitchFamily="2" charset="-122"/>
            </a:endParaRP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41</a:t>
            </a:fld>
            <a:endParaRPr lang="fr-BE" dirty="0">
              <a:latin typeface="SimSun" panose="02010600030101010101" pitchFamily="2" charset="-122"/>
              <a:ea typeface="SimSun" panose="02010600030101010101" pitchFamily="2" charset="-122"/>
            </a:endParaRPr>
          </a:p>
        </p:txBody>
      </p:sp>
      <p:pic>
        <p:nvPicPr>
          <p:cNvPr id="1026" name="Picture 2" descr="http://www.bemo.com/fileadmin/user_upload/references/BEMO_Katar_New_Doha_International_Airport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07148"/>
            <a:ext cx="7455094" cy="3485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7504" y="4293096"/>
            <a:ext cx="3601793" cy="2401196"/>
          </a:xfrm>
          <a:prstGeom prst="rect">
            <a:avLst/>
          </a:prstGeom>
          <a:ln>
            <a:solidFill>
              <a:schemeClr val="tx1"/>
            </a:solidFill>
          </a:ln>
        </p:spPr>
      </p:pic>
    </p:spTree>
    <p:extLst>
      <p:ext uri="{BB962C8B-B14F-4D97-AF65-F5344CB8AC3E}">
        <p14:creationId xmlns:p14="http://schemas.microsoft.com/office/powerpoint/2010/main" val="578647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绿色屋顶</a:t>
            </a:r>
            <a:r>
              <a:rPr lang="fr-FR" baseline="50000" dirty="0">
                <a:latin typeface="SimSun" panose="02010600030101010101" pitchFamily="2" charset="-122"/>
                <a:ea typeface="SimSun" panose="02010600030101010101" pitchFamily="2" charset="-122"/>
              </a:rPr>
              <a:t>1-4, 11-12</a:t>
            </a:r>
          </a:p>
        </p:txBody>
      </p:sp>
      <p:sp>
        <p:nvSpPr>
          <p:cNvPr id="2" name="Slide Number Placeholder 1"/>
          <p:cNvSpPr>
            <a:spLocks noGrp="1"/>
          </p:cNvSpPr>
          <p:nvPr>
            <p:ph type="sldNum" sz="quarter" idx="4"/>
          </p:nvPr>
        </p:nvSpPr>
        <p:spPr/>
        <p:txBody>
          <a:bodyPr/>
          <a:lstStyle/>
          <a:p>
            <a:fld id="{3C79E971-B6D8-4449-BD44-0CAE9D9A68DB}" type="slidenum">
              <a:rPr lang="fr-FR" smtClean="0">
                <a:latin typeface="SimSun" panose="02010600030101010101" pitchFamily="2" charset="-122"/>
                <a:ea typeface="SimSun" panose="02010600030101010101" pitchFamily="2" charset="-122"/>
              </a:rPr>
              <a:pPr/>
              <a:t>42</a:t>
            </a:fld>
            <a:endParaRPr lang="fr-FR">
              <a:latin typeface="SimSun" panose="02010600030101010101" pitchFamily="2" charset="-122"/>
              <a:ea typeface="SimSun" panose="02010600030101010101" pitchFamily="2" charset="-122"/>
            </a:endParaRPr>
          </a:p>
        </p:txBody>
      </p:sp>
      <p:pic>
        <p:nvPicPr>
          <p:cNvPr id="20" name="Picture 2"/>
          <p:cNvPicPr preferRelativeResize="0">
            <a:picLocks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18578" y="4120480"/>
            <a:ext cx="3996000" cy="252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sz="half" idx="2"/>
          </p:nvPr>
        </p:nvSpPr>
        <p:spPr/>
        <p:txBody>
          <a:bodyPr>
            <a:noAutofit/>
          </a:bodyPr>
          <a:lstStyle/>
          <a:p>
            <a:pPr marL="0" indent="0">
              <a:buNone/>
            </a:pPr>
            <a:r>
              <a:rPr kumimoji="1" lang="zh-CN" altLang="en-US" sz="1550" dirty="0">
                <a:latin typeface="SimSun" panose="02010600030101010101" pitchFamily="2" charset="-122"/>
                <a:ea typeface="SimSun" panose="02010600030101010101" pitchFamily="2" charset="-122"/>
              </a:rPr>
              <a:t>优势：</a:t>
            </a:r>
          </a:p>
          <a:p>
            <a:r>
              <a:rPr kumimoji="1" lang="zh-CN" altLang="en-US" sz="1550" dirty="0">
                <a:latin typeface="SimSun" panose="02010600030101010101" pitchFamily="2" charset="-122"/>
                <a:ea typeface="SimSun" panose="02010600030101010101" pitchFamily="2" charset="-122"/>
              </a:rPr>
              <a:t>降低热岛效应</a:t>
            </a:r>
          </a:p>
          <a:p>
            <a:r>
              <a:rPr kumimoji="1" lang="zh-CN" altLang="en-US" sz="1550" dirty="0">
                <a:latin typeface="SimSun" panose="02010600030101010101" pitchFamily="2" charset="-122"/>
                <a:ea typeface="SimSun" panose="02010600030101010101" pitchFamily="2" charset="-122"/>
              </a:rPr>
              <a:t>降尘</a:t>
            </a:r>
          </a:p>
          <a:p>
            <a:r>
              <a:rPr kumimoji="1" lang="zh-CN" altLang="en-US" sz="1550" dirty="0">
                <a:latin typeface="SimSun" panose="02010600030101010101" pitchFamily="2" charset="-122"/>
                <a:ea typeface="SimSun" panose="02010600030101010101" pitchFamily="2" charset="-122"/>
              </a:rPr>
              <a:t>促进生物多样性</a:t>
            </a:r>
          </a:p>
          <a:p>
            <a:r>
              <a:rPr kumimoji="1" lang="zh-CN" altLang="en-US" sz="1550" dirty="0">
                <a:latin typeface="SimSun" panose="02010600030101010101" pitchFamily="2" charset="-122"/>
                <a:ea typeface="SimSun" panose="02010600030101010101" pitchFamily="2" charset="-122"/>
              </a:rPr>
              <a:t>提供绝热</a:t>
            </a:r>
          </a:p>
          <a:p>
            <a:r>
              <a:rPr kumimoji="1" lang="zh-CN" altLang="en-US" sz="1550" dirty="0">
                <a:latin typeface="SimSun" panose="02010600030101010101" pitchFamily="2" charset="-122"/>
                <a:ea typeface="SimSun" panose="02010600030101010101" pitchFamily="2" charset="-122"/>
              </a:rPr>
              <a:t>减少洪涝危险</a:t>
            </a:r>
          </a:p>
          <a:p>
            <a:r>
              <a:rPr kumimoji="1" lang="zh-CN" altLang="en-US" sz="1550" dirty="0">
                <a:latin typeface="SimSun" panose="02010600030101010101" pitchFamily="2" charset="-122"/>
                <a:ea typeface="SimSun" panose="02010600030101010101" pitchFamily="2" charset="-122"/>
              </a:rPr>
              <a:t>降噪</a:t>
            </a:r>
          </a:p>
          <a:p>
            <a:r>
              <a:rPr kumimoji="1" lang="zh-CN" altLang="en-US" sz="1550" dirty="0">
                <a:latin typeface="SimSun" panose="02010600030101010101" pitchFamily="2" charset="-122"/>
                <a:ea typeface="SimSun" panose="02010600030101010101" pitchFamily="2" charset="-122"/>
              </a:rPr>
              <a:t>吸收二氧化碳</a:t>
            </a:r>
          </a:p>
          <a:p>
            <a:r>
              <a:rPr kumimoji="1" lang="zh-CN" altLang="en-US" sz="1550" dirty="0">
                <a:latin typeface="SimSun" panose="02010600030101010101" pitchFamily="2" charset="-122"/>
                <a:ea typeface="SimSun" panose="02010600030101010101" pitchFamily="2" charset="-122"/>
              </a:rPr>
              <a:t>美观</a:t>
            </a:r>
          </a:p>
          <a:p>
            <a:r>
              <a:rPr kumimoji="1" lang="zh-CN" altLang="en-US" sz="1550" dirty="0">
                <a:latin typeface="SimSun" panose="02010600030101010101" pitchFamily="2" charset="-122"/>
                <a:ea typeface="SimSun" panose="02010600030101010101" pitchFamily="2" charset="-122"/>
              </a:rPr>
              <a:t>心里幸福感</a:t>
            </a:r>
          </a:p>
          <a:p>
            <a:r>
              <a:rPr kumimoji="1" lang="zh-CN" altLang="en-US" sz="1550" dirty="0">
                <a:latin typeface="SimSun" panose="02010600030101010101" pitchFamily="2" charset="-122"/>
                <a:ea typeface="SimSun" panose="02010600030101010101" pitchFamily="2" charset="-122"/>
              </a:rPr>
              <a:t>积极的社会经济效果</a:t>
            </a:r>
            <a:endParaRPr kumimoji="1" lang="nl-BE" altLang="zh-CN" sz="1550" dirty="0">
              <a:latin typeface="SimSun" panose="02010600030101010101" pitchFamily="2" charset="-122"/>
              <a:ea typeface="SimSun" panose="02010600030101010101" pitchFamily="2" charset="-122"/>
            </a:endParaRPr>
          </a:p>
          <a:p>
            <a:pPr marL="0" indent="0">
              <a:buNone/>
            </a:pPr>
            <a:endParaRPr kumimoji="1" lang="nl-BE" altLang="zh-CN" sz="1550" dirty="0">
              <a:latin typeface="SimSun" panose="02010600030101010101" pitchFamily="2" charset="-122"/>
              <a:ea typeface="SimSun" panose="02010600030101010101" pitchFamily="2" charset="-122"/>
            </a:endParaRPr>
          </a:p>
          <a:p>
            <a:pPr marL="0" indent="0">
              <a:buNone/>
            </a:pPr>
            <a:r>
              <a:rPr kumimoji="1" lang="zh-CN" altLang="en-US" sz="1550" dirty="0">
                <a:latin typeface="SimSun" panose="02010600030101010101" pitchFamily="2" charset="-122"/>
                <a:ea typeface="SimSun" panose="02010600030101010101" pitchFamily="2" charset="-122"/>
              </a:rPr>
              <a:t>局限</a:t>
            </a:r>
          </a:p>
          <a:p>
            <a:r>
              <a:rPr kumimoji="1" lang="zh-CN" altLang="en-US" sz="1550" dirty="0">
                <a:latin typeface="SimSun" panose="02010600030101010101" pitchFamily="2" charset="-122"/>
                <a:ea typeface="SimSun" panose="02010600030101010101" pitchFamily="2" charset="-122"/>
              </a:rPr>
              <a:t>需要解释的结构</a:t>
            </a:r>
          </a:p>
          <a:p>
            <a:r>
              <a:rPr kumimoji="1" lang="zh-CN" altLang="en-US" sz="1550" dirty="0">
                <a:latin typeface="SimSun" panose="02010600030101010101" pitchFamily="2" charset="-122"/>
                <a:ea typeface="SimSun" panose="02010600030101010101" pitchFamily="2" charset="-122"/>
              </a:rPr>
              <a:t>需要相当的技术能力</a:t>
            </a:r>
          </a:p>
          <a:p>
            <a:r>
              <a:rPr kumimoji="1" lang="zh-CN" altLang="en-US" sz="1550" dirty="0">
                <a:latin typeface="SimSun" panose="02010600030101010101" pitchFamily="2" charset="-122"/>
                <a:ea typeface="SimSun" panose="02010600030101010101" pitchFamily="2" charset="-122"/>
              </a:rPr>
              <a:t>也许夏天需要浇水</a:t>
            </a:r>
            <a:endParaRPr kumimoji="1" lang="en-US" altLang="zh-CN" sz="1550" dirty="0">
              <a:latin typeface="SimSun" panose="02010600030101010101" pitchFamily="2" charset="-122"/>
              <a:ea typeface="SimSun" panose="02010600030101010101" pitchFamily="2" charset="-122"/>
            </a:endParaRPr>
          </a:p>
          <a:p>
            <a:r>
              <a:rPr kumimoji="1" lang="zh-CN" altLang="en-US" sz="1550" dirty="0">
                <a:latin typeface="SimSun" panose="02010600030101010101" pitchFamily="2" charset="-122"/>
                <a:ea typeface="SimSun" panose="02010600030101010101" pitchFamily="2" charset="-122"/>
              </a:rPr>
              <a:t>需要一定程度的维护</a:t>
            </a:r>
          </a:p>
          <a:p>
            <a:r>
              <a:rPr kumimoji="1" lang="zh-CN" altLang="en-US" sz="1550" dirty="0">
                <a:latin typeface="SimSun" panose="02010600030101010101" pitchFamily="2" charset="-122"/>
                <a:ea typeface="SimSun" panose="02010600030101010101" pitchFamily="2" charset="-122"/>
              </a:rPr>
              <a:t>成本高</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8578" y="1460665"/>
            <a:ext cx="3996000" cy="2262318"/>
          </a:xfrm>
          <a:prstGeom prst="rect">
            <a:avLst/>
          </a:prstGeom>
          <a:ln>
            <a:solidFill>
              <a:schemeClr val="tx1"/>
            </a:solidFill>
          </a:ln>
        </p:spPr>
      </p:pic>
    </p:spTree>
    <p:extLst>
      <p:ext uri="{BB962C8B-B14F-4D97-AF65-F5344CB8AC3E}">
        <p14:creationId xmlns:p14="http://schemas.microsoft.com/office/powerpoint/2010/main" val="3624619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zh-CN" altLang="en-US" sz="3200" dirty="0">
                <a:latin typeface="SimSun" panose="02010600030101010101" pitchFamily="2" charset="-122"/>
                <a:ea typeface="SimSun" panose="02010600030101010101" pitchFamily="2" charset="-122"/>
              </a:rPr>
              <a:t>高反射屋顶</a:t>
            </a:r>
            <a:br>
              <a:rPr lang="nl-BE" altLang="zh-CN" sz="3200" dirty="0">
                <a:latin typeface="SimSun" panose="02010600030101010101" pitchFamily="2" charset="-122"/>
                <a:ea typeface="SimSun" panose="02010600030101010101" pitchFamily="2" charset="-122"/>
              </a:rPr>
            </a:br>
            <a:r>
              <a:rPr lang="zh-CN" altLang="en-US" sz="2200" dirty="0">
                <a:latin typeface="SimSun" panose="02010600030101010101" pitchFamily="2" charset="-122"/>
                <a:ea typeface="SimSun" panose="02010600030101010101" pitchFamily="2" charset="-122"/>
              </a:rPr>
              <a:t>萨姆休斯顿州立大学奥斯汀厅</a:t>
            </a:r>
            <a:r>
              <a:rPr lang="zh-CN" altLang="zh-CN" sz="2200" dirty="0">
                <a:latin typeface="SimSun" panose="02010600030101010101" pitchFamily="2" charset="-122"/>
                <a:ea typeface="SimSun" panose="02010600030101010101" pitchFamily="2" charset="-122"/>
              </a:rPr>
              <a:t>(</a:t>
            </a:r>
            <a:r>
              <a:rPr lang="nl-BE" sz="2200" dirty="0">
                <a:latin typeface="SimSun" panose="02010600030101010101" pitchFamily="2" charset="-122"/>
                <a:ea typeface="SimSun" panose="02010600030101010101" pitchFamily="2" charset="-122"/>
              </a:rPr>
              <a:t>1851)</a:t>
            </a:r>
            <a:r>
              <a:rPr lang="zh-CN" altLang="en-US" sz="2200" dirty="0">
                <a:latin typeface="SimSun" panose="02010600030101010101" pitchFamily="2" charset="-122"/>
                <a:ea typeface="SimSun" panose="02010600030101010101" pitchFamily="2" charset="-122"/>
              </a:rPr>
              <a:t>）</a:t>
            </a:r>
            <a:br>
              <a:rPr lang="en-US" altLang="zh-CN" sz="2200" dirty="0">
                <a:latin typeface="SimSun" panose="02010600030101010101" pitchFamily="2" charset="-122"/>
                <a:ea typeface="SimSun" panose="02010600030101010101" pitchFamily="2" charset="-122"/>
              </a:rPr>
            </a:br>
            <a:r>
              <a:rPr lang="zh-CN" altLang="en-US" sz="2200" dirty="0">
                <a:latin typeface="SimSun" panose="02010600030101010101" pitchFamily="2" charset="-122"/>
                <a:ea typeface="SimSun" panose="02010600030101010101" pitchFamily="2" charset="-122"/>
              </a:rPr>
              <a:t>美国得克萨斯州</a:t>
            </a:r>
            <a:r>
              <a:rPr lang="zh-CN" altLang="zh-CN" sz="2200" dirty="0">
                <a:latin typeface="SimSun" panose="02010600030101010101" pitchFamily="2" charset="-122"/>
                <a:ea typeface="SimSun" panose="02010600030101010101" pitchFamily="2" charset="-122"/>
              </a:rPr>
              <a:t>，</a:t>
            </a:r>
            <a:r>
              <a:rPr lang="zh-CN" altLang="en-US" sz="2200" dirty="0">
                <a:latin typeface="SimSun" panose="02010600030101010101" pitchFamily="2" charset="-122"/>
                <a:ea typeface="SimSun" panose="02010600030101010101" pitchFamily="2" charset="-122"/>
              </a:rPr>
              <a:t>亨茨维尔</a:t>
            </a:r>
            <a:br>
              <a:rPr lang="en-US" altLang="zh-CN" sz="2200" dirty="0">
                <a:latin typeface="SimSun" panose="02010600030101010101" pitchFamily="2" charset="-122"/>
                <a:ea typeface="SimSun" panose="02010600030101010101" pitchFamily="2" charset="-122"/>
              </a:rPr>
            </a:br>
            <a:r>
              <a:rPr lang="zh-CN" altLang="en-US" sz="2200" dirty="0">
                <a:latin typeface="SimSun" panose="02010600030101010101" pitchFamily="2" charset="-122"/>
                <a:ea typeface="SimSun" panose="02010600030101010101" pitchFamily="2" charset="-122"/>
              </a:rPr>
              <a:t>低眩光</a:t>
            </a:r>
            <a:r>
              <a:rPr lang="nl-BE" sz="2200" dirty="0">
                <a:latin typeface="SimSun" panose="02010600030101010101" pitchFamily="2" charset="-122"/>
                <a:ea typeface="SimSun" panose="02010600030101010101" pitchFamily="2" charset="-122"/>
              </a:rPr>
              <a:t>*</a:t>
            </a:r>
            <a:r>
              <a:rPr lang="zh-CN" altLang="en-US" sz="2200" dirty="0">
                <a:latin typeface="SimSun" panose="02010600030101010101" pitchFamily="2" charset="-122"/>
                <a:ea typeface="SimSun" panose="02010600030101010101" pitchFamily="2" charset="-122"/>
              </a:rPr>
              <a:t>，高反射不锈钢屋顶</a:t>
            </a:r>
            <a:r>
              <a:rPr lang="nl-BE" sz="2200" dirty="0">
                <a:latin typeface="SimSun" panose="02010600030101010101" pitchFamily="2" charset="-122"/>
                <a:ea typeface="SimSun" panose="02010600030101010101" pitchFamily="2" charset="-122"/>
              </a:rPr>
              <a:t> </a:t>
            </a:r>
            <a:r>
              <a:rPr lang="nl-BE" sz="2200" baseline="50000" dirty="0">
                <a:latin typeface="SimSun" panose="02010600030101010101" pitchFamily="2" charset="-122"/>
                <a:ea typeface="SimSun" panose="02010600030101010101" pitchFamily="2" charset="-122"/>
              </a:rPr>
              <a:t>13-15</a:t>
            </a:r>
          </a:p>
        </p:txBody>
      </p:sp>
      <p:sp>
        <p:nvSpPr>
          <p:cNvPr id="9" name="Content Placeholder 8"/>
          <p:cNvSpPr>
            <a:spLocks noGrp="1"/>
          </p:cNvSpPr>
          <p:nvPr>
            <p:ph sz="half" idx="1"/>
          </p:nvPr>
        </p:nvSpPr>
        <p:spPr>
          <a:xfrm>
            <a:off x="490025" y="1600200"/>
            <a:ext cx="8351985" cy="1252736"/>
          </a:xfrm>
        </p:spPr>
        <p:txBody>
          <a:bodyPr>
            <a:normAutofit/>
          </a:bodyPr>
          <a:lstStyle/>
          <a:p>
            <a:pPr marL="0" indent="0" algn="just">
              <a:buNone/>
            </a:pPr>
            <a:r>
              <a:rPr lang="zh-CN" altLang="en-US" sz="2000" dirty="0">
                <a:latin typeface="SimSun" panose="02010600030101010101" pitchFamily="2" charset="-122"/>
                <a:ea typeface="SimSun" panose="02010600030101010101" pitchFamily="2" charset="-122"/>
              </a:rPr>
              <a:t>高反射（反射率）屋顶能降低城市热岛效应</a:t>
            </a:r>
            <a:endParaRPr lang="nl-BE" sz="2000" dirty="0">
              <a:latin typeface="SimSun" panose="02010600030101010101" pitchFamily="2" charset="-122"/>
              <a:ea typeface="SimSun" panose="02010600030101010101" pitchFamily="2" charset="-122"/>
            </a:endParaRPr>
          </a:p>
          <a:p>
            <a:pPr marL="0" indent="0" algn="just">
              <a:buNone/>
            </a:pPr>
            <a:r>
              <a:rPr lang="zh-CN" altLang="en-US" sz="2000" dirty="0">
                <a:latin typeface="SimSun" panose="02010600030101010101" pitchFamily="2" charset="-122"/>
                <a:ea typeface="SimSun" panose="02010600030101010101" pitchFamily="2" charset="-122"/>
              </a:rPr>
              <a:t>目前</a:t>
            </a:r>
            <a:r>
              <a:rPr lang="nl-BE" sz="2000" dirty="0">
                <a:latin typeface="SimSun" panose="02010600030101010101" pitchFamily="2" charset="-122"/>
                <a:ea typeface="SimSun" panose="02010600030101010101" pitchFamily="2" charset="-122"/>
              </a:rPr>
              <a:t>LEED</a:t>
            </a:r>
            <a:r>
              <a:rPr lang="zh-CN" altLang="en-US" sz="2000" dirty="0">
                <a:latin typeface="SimSun" panose="02010600030101010101" pitchFamily="2" charset="-122"/>
                <a:ea typeface="SimSun" panose="02010600030101010101" pitchFamily="2" charset="-122"/>
              </a:rPr>
              <a:t>（能源环境设计领导力）中业包含了太阳能反射率</a:t>
            </a:r>
            <a:endParaRPr lang="nl-BE" sz="1400" dirty="0">
              <a:latin typeface="SimSun" panose="02010600030101010101" pitchFamily="2" charset="-122"/>
              <a:ea typeface="SimSun" panose="02010600030101010101" pitchFamily="2" charset="-122"/>
            </a:endParaRPr>
          </a:p>
          <a:p>
            <a:pPr marL="0" indent="0" algn="just">
              <a:buNone/>
            </a:pPr>
            <a:r>
              <a:rPr lang="zh-CN" altLang="en-US" sz="2000" dirty="0">
                <a:latin typeface="SimSun" panose="02010600030101010101" pitchFamily="2" charset="-122"/>
                <a:ea typeface="SimSun" panose="02010600030101010101" pitchFamily="2" charset="-122"/>
              </a:rPr>
              <a:t>专有处理技术的</a:t>
            </a:r>
            <a:r>
              <a:rPr lang="nl-BE" sz="2000" dirty="0">
                <a:latin typeface="SimSun" panose="02010600030101010101" pitchFamily="2" charset="-122"/>
                <a:ea typeface="SimSun" panose="02010600030101010101" pitchFamily="2" charset="-122"/>
              </a:rPr>
              <a:t>SRI &gt; 100</a:t>
            </a:r>
          </a:p>
        </p:txBody>
      </p:sp>
      <p:sp>
        <p:nvSpPr>
          <p:cNvPr id="7" name="Slide Number Placeholder 6"/>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43</a:t>
            </a:fld>
            <a:endParaRPr lang="fr-BE" dirty="0">
              <a:latin typeface="SimSun" panose="02010600030101010101" pitchFamily="2" charset="-122"/>
              <a:ea typeface="SimSun" panose="02010600030101010101" pitchFamily="2" charset="-122"/>
            </a:endParaRPr>
          </a:p>
        </p:txBody>
      </p:sp>
      <p:pic>
        <p:nvPicPr>
          <p:cNvPr id="11"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90667" y="2780928"/>
            <a:ext cx="4058817" cy="3424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668218" y="5590981"/>
            <a:ext cx="4080246" cy="461665"/>
          </a:xfrm>
          <a:prstGeom prst="rect">
            <a:avLst/>
          </a:prstGeom>
          <a:noFill/>
        </p:spPr>
        <p:txBody>
          <a:bodyPr wrap="square" rtlCol="0">
            <a:spAutoFit/>
          </a:bodyPr>
          <a:lstStyle/>
          <a:p>
            <a:pPr algn="just"/>
            <a:r>
              <a:rPr lang="nl-BE"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屋顶表面必须提供满反射光（即要避免镜面反射）。因此高度抛光的表面是不适合的。</a:t>
            </a:r>
            <a:endParaRPr lang="nl-BE" sz="1200" dirty="0">
              <a:latin typeface="SimSun" panose="02010600030101010101" pitchFamily="2" charset="-122"/>
              <a:ea typeface="SimSun" panose="02010600030101010101"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336" y="2780928"/>
            <a:ext cx="3998482" cy="2592288"/>
          </a:xfrm>
          <a:prstGeom prst="rect">
            <a:avLst/>
          </a:prstGeom>
        </p:spPr>
      </p:pic>
    </p:spTree>
    <p:extLst>
      <p:ext uri="{BB962C8B-B14F-4D97-AF65-F5344CB8AC3E}">
        <p14:creationId xmlns:p14="http://schemas.microsoft.com/office/powerpoint/2010/main" val="919674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225752"/>
            <a:ext cx="5486400" cy="566738"/>
          </a:xfrm>
        </p:spPr>
        <p:txBody>
          <a:bodyPr>
            <a:noAutofit/>
          </a:bodyPr>
          <a:lstStyle/>
          <a:p>
            <a:r>
              <a:rPr lang="zh-CN" altLang="en-US" dirty="0">
                <a:latin typeface="SimSun" panose="02010600030101010101" pitchFamily="2" charset="-122"/>
                <a:ea typeface="SimSun" panose="02010600030101010101" pitchFamily="2" charset="-122"/>
              </a:rPr>
              <a:t>遮阳</a:t>
            </a:r>
            <a:r>
              <a:rPr lang="fr-FR" altLang="fr-FR" baseline="50000" dirty="0">
                <a:latin typeface="SimSun" panose="02010600030101010101" pitchFamily="2" charset="-122"/>
                <a:ea typeface="SimSun" panose="02010600030101010101" pitchFamily="2" charset="-122"/>
              </a:rPr>
              <a:t>16</a:t>
            </a:r>
            <a:br>
              <a:rPr lang="fr-FR" alt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亚利桑那大学医学研究大楼</a:t>
            </a:r>
            <a:endParaRPr lang="nl-BE" dirty="0">
              <a:latin typeface="SimSun" panose="02010600030101010101" pitchFamily="2" charset="-122"/>
              <a:ea typeface="SimSun" panose="02010600030101010101" pitchFamily="2" charset="-122"/>
            </a:endParaRPr>
          </a:p>
        </p:txBody>
      </p:sp>
      <p:pic>
        <p:nvPicPr>
          <p:cNvPr id="11" name="Picture 3" descr="Woven Metal Tension Systems"/>
          <p:cNvPicPr>
            <a:picLocks noGrp="1" noChangeAspect="1" noChangeArrowheads="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a:ln>
            <a:solidFill>
              <a:schemeClr val="tx1"/>
            </a:solidFill>
          </a:ln>
        </p:spPr>
      </p:pic>
      <p:sp>
        <p:nvSpPr>
          <p:cNvPr id="4" name="Text Placeholder 3"/>
          <p:cNvSpPr>
            <a:spLocks noGrp="1"/>
          </p:cNvSpPr>
          <p:nvPr>
            <p:ph type="body" sz="half" idx="2"/>
          </p:nvPr>
        </p:nvSpPr>
        <p:spPr>
          <a:xfrm>
            <a:off x="1792288" y="5792490"/>
            <a:ext cx="5486400" cy="804862"/>
          </a:xfrm>
        </p:spPr>
        <p:txBody>
          <a:bodyPr>
            <a:normAutofit lnSpcReduction="10000"/>
          </a:bodyPr>
          <a:lstStyle/>
          <a:p>
            <a:r>
              <a:rPr lang="zh-CN" altLang="en-US" sz="1600" dirty="0">
                <a:latin typeface="SimSun" panose="02010600030101010101" pitchFamily="2" charset="-122"/>
                <a:ea typeface="SimSun" panose="02010600030101010101" pitchFamily="2" charset="-122"/>
              </a:rPr>
              <a:t>屋顶遮阳</a:t>
            </a:r>
            <a:endParaRPr lang="fr-FR" altLang="fr-FR" sz="1600" dirty="0">
              <a:latin typeface="SimSun" panose="02010600030101010101" pitchFamily="2" charset="-122"/>
              <a:ea typeface="SimSun" panose="02010600030101010101" pitchFamily="2" charset="-122"/>
            </a:endParaRPr>
          </a:p>
          <a:p>
            <a:pPr algn="just"/>
            <a:r>
              <a:rPr lang="zh-CN" altLang="en-US" sz="1600" dirty="0">
                <a:latin typeface="SimSun" panose="02010600030101010101" pitchFamily="2" charset="-122"/>
                <a:ea typeface="SimSun" panose="02010600030101010101" pitchFamily="2" charset="-122"/>
              </a:rPr>
              <a:t>不锈钢网覆盖</a:t>
            </a:r>
            <a:r>
              <a:rPr lang="fr-FR" altLang="fr-FR" sz="1600" dirty="0">
                <a:latin typeface="SimSun" panose="02010600030101010101" pitchFamily="2" charset="-122"/>
                <a:ea typeface="SimSun" panose="02010600030101010101" pitchFamily="2" charset="-122"/>
              </a:rPr>
              <a:t>43%</a:t>
            </a:r>
            <a:r>
              <a:rPr lang="zh-CN" altLang="en-US" sz="1600" dirty="0">
                <a:latin typeface="SimSun" panose="02010600030101010101" pitchFamily="2" charset="-122"/>
                <a:ea typeface="SimSun" panose="02010600030101010101" pitchFamily="2" charset="-122"/>
              </a:rPr>
              <a:t>的开放区：最大程度遮挡阳光，还可以通过板间缝隙通风。</a:t>
            </a:r>
            <a:endParaRPr lang="fr-FR" altLang="fr-FR" sz="1600" dirty="0">
              <a:latin typeface="SimSun" panose="02010600030101010101" pitchFamily="2" charset="-122"/>
              <a:ea typeface="SimSun" panose="02010600030101010101" pitchFamily="2" charset="-122"/>
            </a:endParaRPr>
          </a:p>
        </p:txBody>
      </p:sp>
      <p:sp>
        <p:nvSpPr>
          <p:cNvPr id="8" name="Slide Number Placeholder 5"/>
          <p:cNvSpPr>
            <a:spLocks noGrp="1"/>
          </p:cNvSpPr>
          <p:nvPr>
            <p:ph type="sldNum" sz="quarter" idx="4"/>
          </p:nvPr>
        </p:nvSpPr>
        <p:spPr/>
        <p:txBody>
          <a:bodyPr/>
          <a:lstStyle/>
          <a:p>
            <a:fld id="{B054E35F-663F-4EAB-A428-74E5C0FC3BF2}" type="slidenum">
              <a:rPr lang="fr-FR" altLang="fr-FR" smtClean="0">
                <a:latin typeface="SimSun" panose="02010600030101010101" pitchFamily="2" charset="-122"/>
                <a:ea typeface="SimSun" panose="02010600030101010101" pitchFamily="2" charset="-122"/>
              </a:rPr>
              <a:pPr/>
              <a:t>44</a:t>
            </a:fld>
            <a:endParaRPr lang="fr-FR" altLang="fr-FR">
              <a:latin typeface="SimSun" panose="02010600030101010101" pitchFamily="2" charset="-122"/>
              <a:ea typeface="SimSun" panose="02010600030101010101" pitchFamily="2" charset="-122"/>
            </a:endParaRPr>
          </a:p>
        </p:txBody>
      </p:sp>
      <p:sp>
        <p:nvSpPr>
          <p:cNvPr id="6150" name="Rectangle 6"/>
          <p:cNvSpPr>
            <a:spLocks noChangeArrowheads="1"/>
          </p:cNvSpPr>
          <p:nvPr/>
        </p:nvSpPr>
        <p:spPr bwMode="auto">
          <a:xfrm>
            <a:off x="5148263" y="1412875"/>
            <a:ext cx="3743325" cy="1150938"/>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endParaRPr lang="fr-FR" altLang="fr-FR" sz="2000" dirty="0">
              <a:solidFill>
                <a:schemeClr val="accent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57271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latin typeface="SimSun" panose="02010600030101010101" pitchFamily="2" charset="-122"/>
                <a:ea typeface="SimSun" panose="02010600030101010101" pitchFamily="2" charset="-122"/>
              </a:rPr>
              <a:t>屋顶参考资料</a:t>
            </a:r>
            <a:endParaRPr lang="fr-FR" dirty="0">
              <a:latin typeface="SimSun" panose="02010600030101010101" pitchFamily="2" charset="-122"/>
              <a:ea typeface="SimSun" panose="02010600030101010101" pitchFamily="2" charset="-122"/>
            </a:endParaRPr>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45</a:t>
            </a:fld>
            <a:endParaRPr lang="fr-BE" dirty="0">
              <a:latin typeface="SimSun" panose="02010600030101010101" pitchFamily="2" charset="-122"/>
              <a:ea typeface="SimSun" panose="02010600030101010101" pitchFamily="2" charset="-122"/>
            </a:endParaRPr>
          </a:p>
        </p:txBody>
      </p:sp>
      <p:sp>
        <p:nvSpPr>
          <p:cNvPr id="6" name="TextBox 5"/>
          <p:cNvSpPr txBox="1"/>
          <p:nvPr/>
        </p:nvSpPr>
        <p:spPr>
          <a:xfrm rot="1948694">
            <a:off x="7695976" y="423202"/>
            <a:ext cx="1237343" cy="369332"/>
          </a:xfrm>
          <a:prstGeom prst="rect">
            <a:avLst/>
          </a:prstGeom>
          <a:noFill/>
          <a:ln>
            <a:solidFill>
              <a:srgbClr val="FF0000"/>
            </a:solidFill>
          </a:ln>
        </p:spPr>
        <p:txBody>
          <a:bodyPr wrap="square" rtlCol="0">
            <a:spAutoFit/>
          </a:bodyPr>
          <a:lstStyle/>
          <a:p>
            <a:pPr algn="ctr"/>
            <a:r>
              <a:rPr lang="zh-CN" altLang="en-US" b="1" dirty="0">
                <a:solidFill>
                  <a:srgbClr val="FF0000"/>
                </a:solidFill>
                <a:latin typeface="SimSun" panose="02010600030101010101" pitchFamily="2" charset="-122"/>
                <a:ea typeface="SimSun" panose="02010600030101010101" pitchFamily="2" charset="-122"/>
              </a:rPr>
              <a:t>更新</a:t>
            </a:r>
            <a:r>
              <a:rPr lang="fr-FR" b="1" dirty="0">
                <a:solidFill>
                  <a:srgbClr val="FF0000"/>
                </a:solidFill>
                <a:latin typeface="SimSun" panose="02010600030101010101" pitchFamily="2" charset="-122"/>
                <a:ea typeface="SimSun" panose="02010600030101010101" pitchFamily="2" charset="-122"/>
              </a:rPr>
              <a:t>! </a:t>
            </a:r>
          </a:p>
        </p:txBody>
      </p:sp>
      <p:sp>
        <p:nvSpPr>
          <p:cNvPr id="11" name="Content Placeholder 2"/>
          <p:cNvSpPr>
            <a:spLocks noGrp="1"/>
          </p:cNvSpPr>
          <p:nvPr>
            <p:ph idx="1"/>
          </p:nvPr>
        </p:nvSpPr>
        <p:spPr>
          <a:xfrm>
            <a:off x="457200" y="1384176"/>
            <a:ext cx="8229600" cy="4997152"/>
          </a:xfrm>
        </p:spPr>
        <p:txBody>
          <a:bodyPr>
            <a:noAutofit/>
          </a:bodyPr>
          <a:lstStyle/>
          <a:p>
            <a:pPr marL="514350" indent="-514350">
              <a:buFont typeface="+mj-lt"/>
              <a:buAutoNum type="arabicPeriod"/>
            </a:pPr>
            <a:r>
              <a:rPr lang="fr-FR" sz="1400" dirty="0">
                <a:hlinkClick r:id="rId3"/>
              </a:rPr>
              <a:t>http://www.worldstainless.org/Files/issf/non-image- files/PDF/</a:t>
            </a:r>
            <a:r>
              <a:rPr lang="fr-FR" sz="1400" dirty="0" err="1">
                <a:hlinkClick r:id="rId3"/>
              </a:rPr>
              <a:t>Euro_Inox</a:t>
            </a:r>
            <a:r>
              <a:rPr lang="fr-FR" sz="1400" dirty="0">
                <a:hlinkClick r:id="rId3"/>
              </a:rPr>
              <a:t>/Roofing_EN.pdf</a:t>
            </a:r>
            <a:br>
              <a:rPr lang="fr-FR" sz="1400" dirty="0"/>
            </a:br>
            <a:r>
              <a:rPr lang="fr-FR" sz="1400" dirty="0">
                <a:hlinkClick r:id="rId4"/>
              </a:rPr>
              <a:t>http://www.worldstainless.org/Files/issf/non-image-files/PDF/Euro_Inox/RoofingTech_EN.pdf</a:t>
            </a:r>
            <a:endParaRPr lang="fr-FR" sz="1400" dirty="0"/>
          </a:p>
          <a:p>
            <a:pPr marL="514350" indent="-514350">
              <a:buFont typeface="+mj-lt"/>
              <a:buAutoNum type="arabicPeriod"/>
            </a:pPr>
            <a:r>
              <a:rPr lang="fr-FR" sz="1400" dirty="0">
                <a:hlinkClick r:id="rId5"/>
              </a:rPr>
              <a:t>http://ssina.com/download_a_file/roofing.pdf</a:t>
            </a:r>
            <a:r>
              <a:rPr lang="fr-FR" sz="1400" dirty="0"/>
              <a:t> </a:t>
            </a:r>
          </a:p>
          <a:p>
            <a:pPr marL="514350" indent="-514350">
              <a:buFont typeface="+mj-lt"/>
              <a:buAutoNum type="arabicPeriod"/>
            </a:pPr>
            <a:r>
              <a:rPr lang="fr-FR" sz="1400" dirty="0">
                <a:hlinkClick r:id="rId6"/>
              </a:rPr>
              <a:t>https://youtu.be/ZQledV2QFRY</a:t>
            </a:r>
            <a:endParaRPr lang="fr-FR" sz="1400" dirty="0"/>
          </a:p>
          <a:p>
            <a:pPr marL="514350" indent="-514350">
              <a:buFont typeface="+mj-lt"/>
              <a:buAutoNum type="arabicPeriod"/>
            </a:pPr>
            <a:r>
              <a:rPr lang="fr-FR" sz="1400" dirty="0">
                <a:hlinkClick r:id="rId7"/>
              </a:rPr>
              <a:t>http://www.bssa.org.uk/cms/File/The%20Growing%20Market%20for%20Stainless%20Steel%20Roofing.pdf</a:t>
            </a:r>
            <a:r>
              <a:rPr lang="fr-FR" sz="1400" dirty="0"/>
              <a:t> </a:t>
            </a:r>
            <a:endParaRPr lang="fr-FR" sz="1400" dirty="0">
              <a:hlinkClick r:id="rId8"/>
            </a:endParaRPr>
          </a:p>
          <a:p>
            <a:pPr marL="514350" indent="-514350">
              <a:buFont typeface="+mj-lt"/>
              <a:buAutoNum type="arabicPeriod"/>
            </a:pPr>
            <a:r>
              <a:rPr lang="fr-FR" sz="1400" dirty="0"/>
              <a:t>O. </a:t>
            </a:r>
            <a:r>
              <a:rPr lang="fr-FR" sz="1400" dirty="0" err="1"/>
              <a:t>Wallinder</a:t>
            </a:r>
            <a:r>
              <a:rPr lang="fr-FR" sz="1400" dirty="0"/>
              <a:t> and C. </a:t>
            </a:r>
            <a:r>
              <a:rPr lang="fr-FR" sz="1400" dirty="0" err="1"/>
              <a:t>Leygraf</a:t>
            </a:r>
            <a:r>
              <a:rPr lang="fr-FR" sz="1400" dirty="0"/>
              <a:t> ASTM </a:t>
            </a:r>
            <a:r>
              <a:rPr lang="fr-FR" sz="1400" dirty="0" err="1"/>
              <a:t>Special</a:t>
            </a:r>
            <a:r>
              <a:rPr lang="fr-FR" sz="1400" dirty="0"/>
              <a:t> </a:t>
            </a:r>
            <a:r>
              <a:rPr lang="fr-FR" sz="1400" dirty="0" err="1"/>
              <a:t>Technical</a:t>
            </a:r>
            <a:r>
              <a:rPr lang="fr-FR" sz="1400" dirty="0"/>
              <a:t> Publication N°1421, « </a:t>
            </a:r>
            <a:r>
              <a:rPr lang="fr-FR" sz="1400" dirty="0" err="1"/>
              <a:t>Outdoor</a:t>
            </a:r>
            <a:r>
              <a:rPr lang="fr-FR" sz="1400" dirty="0"/>
              <a:t> </a:t>
            </a:r>
            <a:r>
              <a:rPr lang="fr-FR" sz="1400" dirty="0" err="1"/>
              <a:t>Atmospheric</a:t>
            </a:r>
            <a:r>
              <a:rPr lang="fr-FR" sz="1400" dirty="0"/>
              <a:t> Corrosion » pp 185-199</a:t>
            </a:r>
            <a:endParaRPr lang="fr-FR" sz="1400" dirty="0">
              <a:hlinkClick r:id="rId9"/>
            </a:endParaRPr>
          </a:p>
          <a:p>
            <a:pPr marL="514350" indent="-514350">
              <a:buFont typeface="+mj-lt"/>
              <a:buAutoNum type="arabicPeriod"/>
            </a:pPr>
            <a:r>
              <a:rPr lang="fr-FR" sz="1400" dirty="0">
                <a:hlinkClick r:id="rId10"/>
              </a:rPr>
              <a:t>http://www.worldstainless.org/Files/issf/non-image-files/PDF/Delhi_Parliament_Library.pdf</a:t>
            </a:r>
            <a:endParaRPr lang="fr-FR" sz="1400" dirty="0">
              <a:hlinkClick r:id="rId9"/>
            </a:endParaRPr>
          </a:p>
          <a:p>
            <a:pPr marL="514350" indent="-514350">
              <a:buFont typeface="+mj-lt"/>
              <a:buAutoNum type="arabicPeriod"/>
            </a:pPr>
            <a:r>
              <a:rPr lang="fr-FR" sz="1400" dirty="0">
                <a:hlinkClick r:id="rId11"/>
              </a:rPr>
              <a:t>http://www.architectureweek.com/2003/1022/design_1-3.html</a:t>
            </a:r>
            <a:endParaRPr lang="fr-FR" sz="1400" dirty="0">
              <a:hlinkClick r:id="rId9"/>
            </a:endParaRPr>
          </a:p>
          <a:p>
            <a:pPr marL="514350" indent="-514350">
              <a:buFont typeface="+mj-lt"/>
              <a:buAutoNum type="arabicPeriod"/>
            </a:pPr>
            <a:r>
              <a:rPr lang="en-US" sz="1400" dirty="0">
                <a:hlinkClick r:id="rId12"/>
              </a:rPr>
              <a:t>http://www.fosterandpartners.com/projects/uae-pavilion-shanghai-expo-2010/</a:t>
            </a:r>
            <a:endParaRPr lang="en-US" sz="1400" dirty="0"/>
          </a:p>
          <a:p>
            <a:pPr marL="514350" indent="-514350">
              <a:buFont typeface="+mj-lt"/>
              <a:buAutoNum type="arabicPeriod"/>
            </a:pPr>
            <a:r>
              <a:rPr lang="fr-FR" sz="1400" dirty="0">
                <a:hlinkClick r:id="rId13"/>
              </a:rPr>
              <a:t>http://www.hok.com/design/service/engineering/hamad-international-airport/</a:t>
            </a:r>
            <a:r>
              <a:rPr lang="fr-FR" sz="1400" dirty="0"/>
              <a:t>   </a:t>
            </a:r>
          </a:p>
          <a:p>
            <a:pPr marL="514350" indent="-514350">
              <a:buFont typeface="+mj-lt"/>
              <a:buAutoNum type="arabicPeriod"/>
            </a:pPr>
            <a:r>
              <a:rPr lang="fr-FR" sz="1400" dirty="0">
                <a:hlinkClick r:id="rId14"/>
              </a:rPr>
              <a:t>https://www.rigidized.com/exteriorscmt.php</a:t>
            </a:r>
            <a:endParaRPr lang="fr-FR" sz="1400" dirty="0"/>
          </a:p>
          <a:p>
            <a:pPr marL="514350" indent="-514350">
              <a:buFont typeface="+mj-lt"/>
              <a:buAutoNum type="arabicPeriod"/>
            </a:pPr>
            <a:r>
              <a:rPr lang="fr-FR" sz="1400" dirty="0"/>
              <a:t>a) </a:t>
            </a:r>
            <a:r>
              <a:rPr lang="fr-FR" sz="1400" dirty="0">
                <a:hlinkClick r:id="rId15"/>
              </a:rPr>
              <a:t>http://www.stainlessindia.org/UploadPdf/Dec%202011%20wshop%20Part-I.pdf</a:t>
            </a:r>
            <a:r>
              <a:rPr lang="fr-FR" sz="1400" dirty="0"/>
              <a:t>    b) </a:t>
            </a:r>
            <a:r>
              <a:rPr lang="fr-FR" sz="1400" dirty="0">
                <a:hlinkClick r:id="rId16"/>
              </a:rPr>
              <a:t>http://www.wbdg.org/resources/cool-metal-roofing</a:t>
            </a:r>
            <a:r>
              <a:rPr lang="fr-FR" sz="1400" dirty="0"/>
              <a:t> </a:t>
            </a:r>
          </a:p>
          <a:p>
            <a:pPr marL="514350" indent="-514350">
              <a:buFont typeface="+mj-lt"/>
              <a:buAutoNum type="arabicPeriod"/>
            </a:pPr>
            <a:r>
              <a:rPr lang="fr-FR" sz="1400" dirty="0">
                <a:hlinkClick r:id="rId17"/>
              </a:rPr>
              <a:t>http://www.constructalia.com/repository/transfer/en/01921518ENLACE_PDF.pdf</a:t>
            </a:r>
            <a:r>
              <a:rPr lang="fr-FR" sz="1400" dirty="0"/>
              <a:t> </a:t>
            </a:r>
          </a:p>
          <a:p>
            <a:pPr marL="514350" indent="-514350">
              <a:buFont typeface="+mj-lt"/>
              <a:buAutoNum type="arabicPeriod"/>
            </a:pPr>
            <a:r>
              <a:rPr lang="fr-FR" sz="1400" dirty="0">
                <a:hlinkClick r:id="rId18"/>
              </a:rPr>
              <a:t>http://www.rigidized.com/saveenergy.php</a:t>
            </a:r>
            <a:endParaRPr lang="fr-FR" sz="1400" dirty="0">
              <a:solidFill>
                <a:srgbClr val="FF0000"/>
              </a:solidFill>
            </a:endParaRPr>
          </a:p>
          <a:p>
            <a:pPr marL="514350" indent="-514350">
              <a:buFont typeface="+mj-lt"/>
              <a:buAutoNum type="arabicPeriod"/>
            </a:pPr>
            <a:r>
              <a:rPr lang="fr-FR" sz="1400" dirty="0">
                <a:hlinkClick r:id="rId15"/>
              </a:rPr>
              <a:t>http://www.stainlessindia.org/UploadPdf/Dec%202011%20wshop%20Part-I.pdf</a:t>
            </a:r>
            <a:r>
              <a:rPr lang="fr-FR" sz="1400" dirty="0"/>
              <a:t> </a:t>
            </a:r>
          </a:p>
          <a:p>
            <a:pPr marL="514350" indent="-514350">
              <a:buFont typeface="+mj-lt"/>
              <a:buAutoNum type="arabicPeriod"/>
            </a:pPr>
            <a:r>
              <a:rPr lang="fr-FR" altLang="fr-FR" sz="1400" dirty="0">
                <a:hlinkClick r:id="rId19"/>
              </a:rPr>
              <a:t>www.cambridgearchitectural.com/</a:t>
            </a:r>
            <a:r>
              <a:rPr lang="fr-FR" altLang="fr-FR" sz="1400" dirty="0"/>
              <a:t> </a:t>
            </a:r>
            <a:endParaRPr lang="fr-FR" sz="1400" dirty="0"/>
          </a:p>
        </p:txBody>
      </p:sp>
    </p:spTree>
    <p:extLst>
      <p:ext uri="{BB962C8B-B14F-4D97-AF65-F5344CB8AC3E}">
        <p14:creationId xmlns:p14="http://schemas.microsoft.com/office/powerpoint/2010/main" val="63771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4. </a:t>
            </a:r>
            <a:r>
              <a:rPr lang="zh-CN" altLang="en-US" dirty="0">
                <a:latin typeface="SimSun" panose="02010600030101010101" pitchFamily="2" charset="-122"/>
                <a:ea typeface="SimSun" panose="02010600030101010101" pitchFamily="2" charset="-122"/>
              </a:rPr>
              <a:t>装饰</a:t>
            </a:r>
            <a:endParaRPr lang="nl-BE" dirty="0">
              <a:latin typeface="SimSun" panose="02010600030101010101" pitchFamily="2" charset="-122"/>
              <a:ea typeface="SimSun" panose="02010600030101010101" pitchFamily="2" charset="-122"/>
            </a:endParaRPr>
          </a:p>
        </p:txBody>
      </p:sp>
      <p:sp>
        <p:nvSpPr>
          <p:cNvPr id="2" name="Slide Number Placeholder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46</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67361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ustom Made Modern Steel And Wood Stairca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sp>
        <p:nvSpPr>
          <p:cNvPr id="8" name="Content Placeholder 2"/>
          <p:cNvSpPr txBox="1">
            <a:spLocks/>
          </p:cNvSpPr>
          <p:nvPr/>
        </p:nvSpPr>
        <p:spPr>
          <a:xfrm rot="16200000">
            <a:off x="-1984313" y="2890856"/>
            <a:ext cx="6141368" cy="1556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1400" dirty="0">
                <a:latin typeface="SimSun" panose="02010600030101010101" pitchFamily="2" charset="-122"/>
                <a:ea typeface="SimSun" panose="02010600030101010101" pitchFamily="2" charset="-122"/>
              </a:rPr>
              <a:t>顺时针，从左上角开始：</a:t>
            </a:r>
            <a:endParaRPr lang="fr-FR" sz="14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400" dirty="0">
                <a:latin typeface="SimSun" panose="02010600030101010101" pitchFamily="2" charset="-122"/>
                <a:ea typeface="SimSun" panose="02010600030101010101" pitchFamily="2" charset="-122"/>
              </a:rPr>
              <a:t>木头与不锈钢制的台阶（无特定地点）</a:t>
            </a:r>
            <a:endParaRPr lang="fr-FR" sz="14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400" dirty="0">
                <a:latin typeface="SimSun" panose="02010600030101010101" pitchFamily="2" charset="-122"/>
                <a:ea typeface="SimSun" panose="02010600030101010101" pitchFamily="2" charset="-122"/>
              </a:rPr>
              <a:t>曲面钢丝网屋顶（路易斯安那州立大学）</a:t>
            </a:r>
            <a:endParaRPr lang="fr-FR" sz="14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400" dirty="0">
                <a:latin typeface="SimSun" panose="02010600030101010101" pitchFamily="2" charset="-122"/>
                <a:ea typeface="SimSun" panose="02010600030101010101" pitchFamily="2" charset="-122"/>
              </a:rPr>
              <a:t>芬兰餐厅，透明房间隔断</a:t>
            </a:r>
            <a:endParaRPr lang="fr-FR" sz="14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400" dirty="0">
                <a:latin typeface="SimSun" panose="02010600030101010101" pitchFamily="2" charset="-122"/>
                <a:ea typeface="SimSun" panose="02010600030101010101" pitchFamily="2" charset="-122"/>
              </a:rPr>
              <a:t>门把手</a:t>
            </a:r>
            <a:endParaRPr lang="fr-FR" sz="1400" dirty="0">
              <a:latin typeface="SimSun" panose="02010600030101010101" pitchFamily="2" charset="-122"/>
              <a:ea typeface="SimSun" panose="02010600030101010101" pitchFamily="2" charset="-122"/>
            </a:endParaRPr>
          </a:p>
        </p:txBody>
      </p:sp>
      <p:sp>
        <p:nvSpPr>
          <p:cNvPr id="6" name="AutoShape 8" descr="http://cambridgearchitectural.com/sites/default/files/styles/large-inline/public/LSU_theater_1-2011_30-W1600.jpg?itok=BUrPOrOo"/>
          <p:cNvSpPr>
            <a:spLocks noChangeAspect="1" noChangeArrowheads="1"/>
          </p:cNvSpPr>
          <p:nvPr/>
        </p:nvSpPr>
        <p:spPr bwMode="auto">
          <a:xfrm>
            <a:off x="155575" y="-2171700"/>
            <a:ext cx="4524375" cy="452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grpSp>
        <p:nvGrpSpPr>
          <p:cNvPr id="9" name="Group 8"/>
          <p:cNvGrpSpPr/>
          <p:nvPr/>
        </p:nvGrpSpPr>
        <p:grpSpPr>
          <a:xfrm>
            <a:off x="2131414" y="90486"/>
            <a:ext cx="6612712" cy="6649450"/>
            <a:chOff x="2131414" y="90486"/>
            <a:chExt cx="6612712" cy="6649450"/>
          </a:xfrm>
        </p:grpSpPr>
        <p:pic>
          <p:nvPicPr>
            <p:cNvPr id="1037"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78" r="4168"/>
            <a:stretch/>
          </p:blipFill>
          <p:spPr bwMode="auto">
            <a:xfrm>
              <a:off x="2138405" y="3679936"/>
              <a:ext cx="2008538"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131414" y="90487"/>
              <a:ext cx="2940712" cy="3589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072126" y="90486"/>
              <a:ext cx="3672000" cy="3589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46943" y="3679936"/>
              <a:ext cx="4597183"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47</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0966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zh-CN" altLang="en-US" dirty="0">
                <a:latin typeface="SimSun" panose="02010600030101010101" pitchFamily="2" charset="-122"/>
                <a:ea typeface="SimSun" panose="02010600030101010101" pitchFamily="2" charset="-122"/>
              </a:rPr>
              <a:t>法国银行，法国巴黎</a:t>
            </a:r>
            <a:r>
              <a:rPr lang="fr-FR" baseline="50000" dirty="0">
                <a:latin typeface="SimSun" panose="02010600030101010101" pitchFamily="2" charset="-122"/>
                <a:ea typeface="SimSun" panose="02010600030101010101" pitchFamily="2" charset="-122"/>
              </a:rPr>
              <a:t>4</a:t>
            </a:r>
            <a:br>
              <a:rPr lang="fr-FR" baseline="50000"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 </a:t>
            </a:r>
            <a:r>
              <a:rPr lang="fr-FR" dirty="0" err="1">
                <a:latin typeface="SimSun" panose="02010600030101010101" pitchFamily="2" charset="-122"/>
                <a:ea typeface="SimSun" panose="02010600030101010101" pitchFamily="2" charset="-122"/>
              </a:rPr>
              <a:t>Moati</a:t>
            </a:r>
            <a:r>
              <a:rPr lang="fr-FR" dirty="0">
                <a:latin typeface="SimSun" panose="02010600030101010101" pitchFamily="2" charset="-122"/>
                <a:ea typeface="SimSun" panose="02010600030101010101" pitchFamily="2" charset="-122"/>
              </a:rPr>
              <a:t> -Rivière</a:t>
            </a:r>
          </a:p>
        </p:txBody>
      </p:sp>
      <p:pic>
        <p:nvPicPr>
          <p:cNvPr id="9" name="Picture 11" descr="MOATTI-RIVIERE_BANQUE-FRANCE_0113_12"/>
          <p:cNvPicPr>
            <a:picLocks noGrp="1" noChangeAspect="1" noChangeArrowheads="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a:ln>
            <a:solidFill>
              <a:schemeClr val="tx1"/>
            </a:solidFill>
          </a:ln>
        </p:spPr>
      </p:pic>
      <p:sp>
        <p:nvSpPr>
          <p:cNvPr id="8" name="Text Placeholder 7"/>
          <p:cNvSpPr>
            <a:spLocks noGrp="1"/>
          </p:cNvSpPr>
          <p:nvPr>
            <p:ph type="body" sz="half" idx="2"/>
          </p:nvPr>
        </p:nvSpPr>
        <p:spPr/>
        <p:txBody>
          <a:bodyPr/>
          <a:lstStyle/>
          <a:p>
            <a:r>
              <a:rPr lang="zh-CN" altLang="en-US" dirty="0">
                <a:latin typeface="SimSun" panose="02010600030101010101" pitchFamily="2" charset="-122"/>
                <a:ea typeface="SimSun" panose="02010600030101010101" pitchFamily="2" charset="-122"/>
              </a:rPr>
              <a:t>镜面</a:t>
            </a:r>
            <a:r>
              <a:rPr lang="fr-FR" dirty="0">
                <a:latin typeface="SimSun" panose="02010600030101010101" pitchFamily="2" charset="-122"/>
                <a:ea typeface="SimSun" panose="02010600030101010101" pitchFamily="2" charset="-122"/>
              </a:rPr>
              <a:t>EN 1.4301 (AISI 304)</a:t>
            </a:r>
          </a:p>
          <a:p>
            <a:endParaRPr lang="nl-BE" dirty="0">
              <a:latin typeface="SimSun" panose="02010600030101010101" pitchFamily="2" charset="-122"/>
              <a:ea typeface="SimSun" panose="02010600030101010101" pitchFamily="2" charset="-122"/>
            </a:endParaRP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48</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256699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5792" y="4800600"/>
            <a:ext cx="6792416" cy="566738"/>
          </a:xfrm>
        </p:spPr>
        <p:txBody>
          <a:bodyPr>
            <a:normAutofit/>
          </a:bodyPr>
          <a:lstStyle/>
          <a:p>
            <a:r>
              <a:rPr lang="zh-CN" altLang="en-US" dirty="0">
                <a:latin typeface="SimSun" panose="02010600030101010101" pitchFamily="2" charset="-122"/>
                <a:ea typeface="SimSun" panose="02010600030101010101" pitchFamily="2" charset="-122"/>
              </a:rPr>
              <a:t>地铁站</a:t>
            </a:r>
            <a:r>
              <a:rPr lang="fr-FR" dirty="0">
                <a:latin typeface="SimSun" panose="02010600030101010101" pitchFamily="2" charset="-122"/>
                <a:ea typeface="SimSun" panose="02010600030101010101" pitchFamily="2" charset="-122"/>
              </a:rPr>
              <a:t>L5 El </a:t>
            </a:r>
            <a:r>
              <a:rPr lang="zh-CN" altLang="en-US" dirty="0">
                <a:latin typeface="SimSun" panose="02010600030101010101" pitchFamily="2" charset="-122"/>
                <a:ea typeface="SimSun" panose="02010600030101010101" pitchFamily="2" charset="-122"/>
              </a:rPr>
              <a:t>卡梅尔，西班牙巴塞罗那</a:t>
            </a:r>
            <a:r>
              <a:rPr lang="fr-FR" baseline="50000" dirty="0">
                <a:latin typeface="SimSun" panose="02010600030101010101" pitchFamily="2" charset="-122"/>
                <a:ea typeface="SimSun" panose="02010600030101010101" pitchFamily="2" charset="-122"/>
              </a:rPr>
              <a:t>5</a:t>
            </a:r>
          </a:p>
        </p:txBody>
      </p:sp>
      <p:sp>
        <p:nvSpPr>
          <p:cNvPr id="5" name="Picture Placeholder 4"/>
          <p:cNvSpPr>
            <a:spLocks noGrp="1"/>
          </p:cNvSpPr>
          <p:nvPr>
            <p:ph type="pic" idx="1"/>
          </p:nvPr>
        </p:nvSpPr>
        <p:spPr/>
      </p:sp>
      <p:sp>
        <p:nvSpPr>
          <p:cNvPr id="8" name="Text Placeholder 7"/>
          <p:cNvSpPr>
            <a:spLocks noGrp="1"/>
          </p:cNvSpPr>
          <p:nvPr>
            <p:ph type="body" sz="half" idx="2"/>
          </p:nvPr>
        </p:nvSpPr>
        <p:spPr>
          <a:xfrm>
            <a:off x="1175792" y="5367338"/>
            <a:ext cx="6792416" cy="804862"/>
          </a:xfrm>
        </p:spPr>
        <p:txBody>
          <a:bodyPr>
            <a:normAutofit/>
          </a:bodyPr>
          <a:lstStyle/>
          <a:p>
            <a:r>
              <a:rPr lang="zh-CN" altLang="en-US" sz="1600" dirty="0">
                <a:latin typeface="SimSun" panose="02010600030101010101" pitchFamily="2" charset="-122"/>
                <a:ea typeface="SimSun" panose="02010600030101010101" pitchFamily="2" charset="-122"/>
              </a:rPr>
              <a:t>不锈钢编网墙板</a:t>
            </a:r>
            <a:endParaRPr lang="fr-FR" sz="1600" dirty="0">
              <a:latin typeface="SimSun" panose="02010600030101010101" pitchFamily="2" charset="-122"/>
              <a:ea typeface="SimSun" panose="02010600030101010101" pitchFamily="2" charset="-122"/>
            </a:endParaRP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49</a:t>
            </a:fld>
            <a:endParaRPr lang="fr-BE" dirty="0">
              <a:latin typeface="SimSun" panose="02010600030101010101" pitchFamily="2" charset="-122"/>
              <a:ea typeface="SimSun" panose="02010600030101010101" pitchFamily="2" charset="-122"/>
            </a:endParaRPr>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5792" y="332656"/>
            <a:ext cx="6792416" cy="4574296"/>
          </a:xfrm>
          <a:prstGeom prst="rect">
            <a:avLst/>
          </a:prstGeom>
          <a:ln>
            <a:solidFill>
              <a:schemeClr val="tx1"/>
            </a:solidFill>
          </a:ln>
        </p:spPr>
      </p:pic>
    </p:spTree>
    <p:extLst>
      <p:ext uri="{BB962C8B-B14F-4D97-AF65-F5344CB8AC3E}">
        <p14:creationId xmlns:p14="http://schemas.microsoft.com/office/powerpoint/2010/main" val="3743469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descr="Westfield2---72dpiRGB"/>
          <p:cNvSpPr>
            <a:spLocks noChangeAspect="1" noChangeArrowheads="1"/>
          </p:cNvSpPr>
          <p:nvPr/>
        </p:nvSpPr>
        <p:spPr bwMode="auto">
          <a:xfrm>
            <a:off x="155575" y="-2057400"/>
            <a:ext cx="571500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sp>
        <p:nvSpPr>
          <p:cNvPr id="9" name="Content Placeholder 2"/>
          <p:cNvSpPr txBox="1">
            <a:spLocks/>
          </p:cNvSpPr>
          <p:nvPr/>
        </p:nvSpPr>
        <p:spPr>
          <a:xfrm rot="16200000">
            <a:off x="-2761036" y="3233896"/>
            <a:ext cx="6480722" cy="6782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1800" dirty="0">
                <a:latin typeface="SimSun" panose="02010600030101010101" pitchFamily="2" charset="-122"/>
                <a:ea typeface="SimSun" panose="02010600030101010101" pitchFamily="2" charset="-122"/>
              </a:rPr>
              <a:t>285</a:t>
            </a:r>
            <a:r>
              <a:rPr lang="zh-CN" altLang="en-US" sz="1800" dirty="0">
                <a:latin typeface="SimSun" panose="02010600030101010101" pitchFamily="2" charset="-122"/>
                <a:ea typeface="SimSun" panose="02010600030101010101" pitchFamily="2" charset="-122"/>
              </a:rPr>
              <a:t>米高的住宅楼不锈钢外墙</a:t>
            </a:r>
            <a:r>
              <a:rPr lang="fr-FR" sz="1800" dirty="0">
                <a:latin typeface="SimSun" panose="02010600030101010101" pitchFamily="2" charset="-122"/>
                <a:ea typeface="SimSun" panose="02010600030101010101" pitchFamily="2" charset="-122"/>
              </a:rPr>
              <a:t>, </a:t>
            </a:r>
            <a:r>
              <a:rPr lang="zh-CN" altLang="en-US" sz="1800" dirty="0">
                <a:latin typeface="SimSun" panose="02010600030101010101" pitchFamily="2" charset="-122"/>
                <a:ea typeface="SimSun" panose="02010600030101010101" pitchFamily="2" charset="-122"/>
              </a:rPr>
              <a:t>美国纽约。建筑师：</a:t>
            </a:r>
            <a:r>
              <a:rPr lang="fr-FR" sz="1800" dirty="0">
                <a:latin typeface="SimSun" panose="02010600030101010101" pitchFamily="2" charset="-122"/>
                <a:ea typeface="SimSun" panose="02010600030101010101" pitchFamily="2" charset="-122"/>
              </a:rPr>
              <a:t>Frank </a:t>
            </a:r>
            <a:r>
              <a:rPr lang="fr-FR" sz="1800" dirty="0" err="1">
                <a:latin typeface="SimSun" panose="02010600030101010101" pitchFamily="2" charset="-122"/>
                <a:ea typeface="SimSun" panose="02010600030101010101" pitchFamily="2" charset="-122"/>
              </a:rPr>
              <a:t>Gehry</a:t>
            </a:r>
            <a:r>
              <a:rPr lang="fr-FR" sz="1800" baseline="50000" dirty="0">
                <a:latin typeface="SimSun" panose="02010600030101010101" pitchFamily="2" charset="-122"/>
                <a:ea typeface="SimSun" panose="02010600030101010101" pitchFamily="2" charset="-122"/>
              </a:rPr>
              <a:t> 7</a:t>
            </a:r>
          </a:p>
        </p:txBody>
      </p:sp>
      <p:sp>
        <p:nvSpPr>
          <p:cNvPr id="2" name="AutoShape 2" descr="http://www.archi-europe.com/pictures/gehrys1.jpg"/>
          <p:cNvSpPr>
            <a:spLocks noChangeAspect="1" noChangeArrowheads="1"/>
          </p:cNvSpPr>
          <p:nvPr/>
        </p:nvSpPr>
        <p:spPr bwMode="auto">
          <a:xfrm>
            <a:off x="155575" y="-2278063"/>
            <a:ext cx="4752975" cy="4752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pic>
        <p:nvPicPr>
          <p:cNvPr id="5123"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187624" y="0"/>
            <a:ext cx="7129463"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AutoShape 5" descr="http://www.lemoniteur.fr/media/IMAGE/2010/09/27/378x505xIMAGE_2010_09_27_12174917-380x505.jpg.pagespeed.ic.hCsU1O0L-M.jpg"/>
          <p:cNvSpPr>
            <a:spLocks noChangeAspect="1" noChangeArrowheads="1"/>
          </p:cNvSpPr>
          <p:nvPr/>
        </p:nvSpPr>
        <p:spPr bwMode="auto">
          <a:xfrm>
            <a:off x="155575" y="-2308225"/>
            <a:ext cx="3600450"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sp>
        <p:nvSpPr>
          <p:cNvPr id="7" name="Slide Number Placeholder 6"/>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90222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0598" y="4725144"/>
            <a:ext cx="6562801" cy="566738"/>
          </a:xfrm>
        </p:spPr>
        <p:txBody>
          <a:bodyPr/>
          <a:lstStyle/>
          <a:p>
            <a:r>
              <a:rPr lang="zh-CN" altLang="en-US" dirty="0">
                <a:latin typeface="SimSun" panose="02010600030101010101" pitchFamily="2" charset="-122"/>
                <a:ea typeface="SimSun" panose="02010600030101010101" pitchFamily="2" charset="-122"/>
              </a:rPr>
              <a:t>巴塔利亚修道院，葡萄牙</a:t>
            </a:r>
            <a:r>
              <a:rPr lang="fr-FR" baseline="50000" dirty="0">
                <a:latin typeface="SimSun" panose="02010600030101010101" pitchFamily="2" charset="-122"/>
                <a:ea typeface="SimSun" panose="02010600030101010101" pitchFamily="2" charset="-122"/>
              </a:rPr>
              <a:t>6</a:t>
            </a:r>
          </a:p>
        </p:txBody>
      </p:sp>
      <p:sp>
        <p:nvSpPr>
          <p:cNvPr id="8" name="Text Placeholder 7"/>
          <p:cNvSpPr>
            <a:spLocks noGrp="1"/>
          </p:cNvSpPr>
          <p:nvPr>
            <p:ph type="body" sz="half" idx="2"/>
          </p:nvPr>
        </p:nvSpPr>
        <p:spPr>
          <a:xfrm>
            <a:off x="1290598" y="5291882"/>
            <a:ext cx="6562801" cy="804862"/>
          </a:xfrm>
        </p:spPr>
        <p:txBody>
          <a:bodyPr>
            <a:normAutofit fontScale="77500" lnSpcReduction="20000"/>
          </a:bodyPr>
          <a:lstStyle/>
          <a:p>
            <a:r>
              <a:rPr lang="zh-CN" altLang="en-US" dirty="0">
                <a:latin typeface="SimSun" panose="02010600030101010101" pitchFamily="2" charset="-122"/>
                <a:ea typeface="SimSun" panose="02010600030101010101" pitchFamily="2" charset="-122"/>
              </a:rPr>
              <a:t>不锈钢网幕帘</a:t>
            </a:r>
            <a:endParaRPr lang="fr-FR"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开放区</a:t>
            </a:r>
            <a:r>
              <a:rPr lang="en-US" dirty="0">
                <a:latin typeface="SimSun" panose="02010600030101010101" pitchFamily="2" charset="-122"/>
                <a:ea typeface="SimSun" panose="02010600030101010101" pitchFamily="2" charset="-122"/>
              </a:rPr>
              <a:t> 36 %</a:t>
            </a:r>
            <a:br>
              <a:rPr lang="en-US"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重量</a:t>
            </a:r>
            <a:r>
              <a:rPr lang="en-US" dirty="0">
                <a:latin typeface="SimSun" panose="02010600030101010101" pitchFamily="2" charset="-122"/>
                <a:ea typeface="SimSun" panose="02010600030101010101" pitchFamily="2" charset="-122"/>
              </a:rPr>
              <a:t>0.25 kg/m</a:t>
            </a:r>
            <a:r>
              <a:rPr lang="en-US" baseline="30000" dirty="0">
                <a:latin typeface="SimSun" panose="02010600030101010101" pitchFamily="2" charset="-122"/>
                <a:ea typeface="SimSun" panose="02010600030101010101" pitchFamily="2" charset="-122"/>
              </a:rPr>
              <a:t>2</a:t>
            </a:r>
            <a:br>
              <a:rPr lang="en-US"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钢棒直径</a:t>
            </a:r>
            <a:r>
              <a:rPr lang="en-US" dirty="0">
                <a:latin typeface="SimSun" panose="02010600030101010101" pitchFamily="2" charset="-122"/>
                <a:ea typeface="SimSun" panose="02010600030101010101" pitchFamily="2" charset="-122"/>
              </a:rPr>
              <a:t>0.05 mm.</a:t>
            </a:r>
            <a:br>
              <a:rPr lang="en-US"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钢丝捻距</a:t>
            </a:r>
            <a:r>
              <a:rPr lang="en-US" dirty="0">
                <a:latin typeface="SimSun" panose="02010600030101010101" pitchFamily="2" charset="-122"/>
                <a:ea typeface="SimSun" panose="02010600030101010101" pitchFamily="2" charset="-122"/>
              </a:rPr>
              <a:t>h 0.13 x 0.13 mm.</a:t>
            </a:r>
            <a:endParaRPr lang="fr-FR" dirty="0">
              <a:latin typeface="SimSun" panose="02010600030101010101" pitchFamily="2" charset="-122"/>
              <a:ea typeface="SimSun" panose="02010600030101010101" pitchFamily="2" charset="-122"/>
            </a:endParaRP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50</a:t>
            </a:fld>
            <a:endParaRPr lang="fr-BE" dirty="0">
              <a:latin typeface="SimSun" panose="02010600030101010101" pitchFamily="2" charset="-122"/>
              <a:ea typeface="SimSun" panose="02010600030101010101" pitchFamily="2" charset="-122"/>
            </a:endParaRPr>
          </a:p>
        </p:txBody>
      </p:sp>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90599" y="223756"/>
            <a:ext cx="6562801" cy="4274718"/>
          </a:xfrm>
          <a:prstGeom prst="rect">
            <a:avLst/>
          </a:prstGeom>
          <a:ln>
            <a:solidFill>
              <a:schemeClr val="tx1"/>
            </a:solidFill>
          </a:ln>
        </p:spPr>
      </p:pic>
      <p:pic>
        <p:nvPicPr>
          <p:cNvPr id="2050" name="Picture 2" descr="Mosteiro da Batalha"/>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822302" y="3135059"/>
            <a:ext cx="2031098" cy="1363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76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2924944"/>
            <a:ext cx="5486400" cy="566738"/>
          </a:xfrm>
        </p:spPr>
        <p:txBody>
          <a:bodyPr>
            <a:normAutofit/>
          </a:bodyPr>
          <a:lstStyle/>
          <a:p>
            <a:r>
              <a:rPr lang="zh-CN" altLang="en-US" dirty="0">
                <a:latin typeface="SimSun" panose="02010600030101010101" pitchFamily="2" charset="-122"/>
                <a:ea typeface="SimSun" panose="02010600030101010101" pitchFamily="2" charset="-122"/>
              </a:rPr>
              <a:t>家用窗帘</a:t>
            </a:r>
            <a:r>
              <a:rPr lang="fr-FR"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安全扶手</a:t>
            </a:r>
            <a:r>
              <a:rPr lang="fr-FR" baseline="50000" dirty="0">
                <a:latin typeface="SimSun" panose="02010600030101010101" pitchFamily="2" charset="-122"/>
                <a:ea typeface="SimSun" panose="02010600030101010101" pitchFamily="2" charset="-122"/>
              </a:rPr>
              <a:t>7</a:t>
            </a:r>
          </a:p>
        </p:txBody>
      </p:sp>
      <p:sp>
        <p:nvSpPr>
          <p:cNvPr id="6" name="Text Placeholder 5"/>
          <p:cNvSpPr>
            <a:spLocks noGrp="1"/>
          </p:cNvSpPr>
          <p:nvPr>
            <p:ph type="body" sz="half" idx="2"/>
          </p:nvPr>
        </p:nvSpPr>
        <p:spPr>
          <a:xfrm>
            <a:off x="5004048" y="3501008"/>
            <a:ext cx="3816424" cy="1656184"/>
          </a:xfrm>
        </p:spPr>
        <p:txBody>
          <a:bodyPr>
            <a:normAutofit/>
          </a:bodyPr>
          <a:lstStyle/>
          <a:p>
            <a:r>
              <a:rPr lang="zh-CN" altLang="en-US" dirty="0">
                <a:latin typeface="SimSun" panose="02010600030101010101" pitchFamily="2" charset="-122"/>
                <a:ea typeface="SimSun" panose="02010600030101010101" pitchFamily="2" charset="-122"/>
              </a:rPr>
              <a:t>不锈钢</a:t>
            </a:r>
            <a:endParaRPr lang="fr-FR"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开放区</a:t>
            </a:r>
            <a:r>
              <a:rPr lang="fr-FR" dirty="0">
                <a:latin typeface="SimSun" panose="02010600030101010101" pitchFamily="2" charset="-122"/>
                <a:ea typeface="SimSun" panose="02010600030101010101" pitchFamily="2" charset="-122"/>
              </a:rPr>
              <a:t> 44 %</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重量</a:t>
            </a:r>
            <a:r>
              <a:rPr lang="fr-FR" dirty="0">
                <a:latin typeface="SimSun" panose="02010600030101010101" pitchFamily="2" charset="-122"/>
                <a:ea typeface="SimSun" panose="02010600030101010101" pitchFamily="2" charset="-122"/>
              </a:rPr>
              <a:t>5,2 kg/m</a:t>
            </a:r>
            <a:r>
              <a:rPr lang="fr-FR" baseline="30000" dirty="0">
                <a:latin typeface="SimSun" panose="02010600030101010101" pitchFamily="2" charset="-122"/>
                <a:ea typeface="SimSun" panose="02010600030101010101" pitchFamily="2" charset="-122"/>
              </a:rPr>
              <a:t>2</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钢丝绳直径</a:t>
            </a:r>
            <a:r>
              <a:rPr lang="fr-FR" dirty="0">
                <a:latin typeface="SimSun" panose="02010600030101010101" pitchFamily="2" charset="-122"/>
                <a:ea typeface="SimSun" panose="02010600030101010101" pitchFamily="2" charset="-122"/>
              </a:rPr>
              <a:t> 4 x 0.75 </a:t>
            </a:r>
            <a:r>
              <a:rPr lang="fr-FR" dirty="0" err="1">
                <a:latin typeface="SimSun" panose="02010600030101010101" pitchFamily="2" charset="-122"/>
                <a:ea typeface="SimSun" panose="02010600030101010101" pitchFamily="2" charset="-122"/>
              </a:rPr>
              <a:t>mm.</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钢棒直径</a:t>
            </a:r>
            <a:r>
              <a:rPr lang="fr-FR" dirty="0">
                <a:latin typeface="SimSun" panose="02010600030101010101" pitchFamily="2" charset="-122"/>
                <a:ea typeface="SimSun" panose="02010600030101010101" pitchFamily="2" charset="-122"/>
              </a:rPr>
              <a:t> 1.5 </a:t>
            </a:r>
            <a:r>
              <a:rPr lang="fr-FR" dirty="0" err="1">
                <a:latin typeface="SimSun" panose="02010600030101010101" pitchFamily="2" charset="-122"/>
                <a:ea typeface="SimSun" panose="02010600030101010101" pitchFamily="2" charset="-122"/>
              </a:rPr>
              <a:t>mm.</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钢丝绳最高捻距</a:t>
            </a:r>
            <a:r>
              <a:rPr lang="fr-FR" dirty="0">
                <a:latin typeface="SimSun" panose="02010600030101010101" pitchFamily="2" charset="-122"/>
                <a:ea typeface="SimSun" panose="02010600030101010101" pitchFamily="2" charset="-122"/>
              </a:rPr>
              <a:t>26.4 </a:t>
            </a:r>
            <a:r>
              <a:rPr lang="fr-FR" dirty="0" err="1">
                <a:latin typeface="SimSun" panose="02010600030101010101" pitchFamily="2" charset="-122"/>
                <a:ea typeface="SimSun" panose="02010600030101010101" pitchFamily="2" charset="-122"/>
              </a:rPr>
              <a:t>mm.</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钢丝最高捻距</a:t>
            </a:r>
            <a:r>
              <a:rPr lang="fr-FR" dirty="0">
                <a:latin typeface="SimSun" panose="02010600030101010101" pitchFamily="2" charset="-122"/>
                <a:ea typeface="SimSun" panose="02010600030101010101" pitchFamily="2" charset="-122"/>
              </a:rPr>
              <a:t> 3 </a:t>
            </a:r>
            <a:r>
              <a:rPr lang="fr-FR" dirty="0" err="1">
                <a:latin typeface="SimSun" panose="02010600030101010101" pitchFamily="2" charset="-122"/>
                <a:ea typeface="SimSun" panose="02010600030101010101" pitchFamily="2" charset="-122"/>
              </a:rPr>
              <a:t>mm.</a:t>
            </a:r>
            <a:endParaRPr lang="fr-FR" dirty="0">
              <a:latin typeface="SimSun" panose="02010600030101010101" pitchFamily="2" charset="-122"/>
              <a:ea typeface="SimSun" panose="02010600030101010101" pitchFamily="2" charset="-122"/>
            </a:endParaRPr>
          </a:p>
          <a:p>
            <a:endParaRPr lang="nl-BE" dirty="0">
              <a:latin typeface="SimSun" panose="02010600030101010101" pitchFamily="2" charset="-122"/>
              <a:ea typeface="SimSun" panose="02010600030101010101" pitchFamily="2" charset="-122"/>
            </a:endParaRPr>
          </a:p>
        </p:txBody>
      </p:sp>
      <p:sp>
        <p:nvSpPr>
          <p:cNvPr id="3" name="Espace réservé du numéro de diapositive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51</a:t>
            </a:fld>
            <a:endParaRPr lang="fr-BE" dirty="0">
              <a:latin typeface="SimSun" panose="02010600030101010101" pitchFamily="2" charset="-122"/>
              <a:ea typeface="SimSun" panose="02010600030101010101" pitchFamily="2" charset="-122"/>
            </a:endParaRPr>
          </a:p>
        </p:txBody>
      </p:sp>
      <p:pic>
        <p:nvPicPr>
          <p:cNvPr id="1026" name="Picture 2" descr="Vivienda Unifamilia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6512" y="-27384"/>
            <a:ext cx="4910640" cy="6885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EBER-44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74128" y="5240363"/>
            <a:ext cx="2501694" cy="161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64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013176"/>
            <a:ext cx="8748464" cy="720080"/>
          </a:xfrm>
        </p:spPr>
        <p:txBody>
          <a:bodyPr>
            <a:normAutofit/>
          </a:bodyPr>
          <a:lstStyle/>
          <a:p>
            <a:r>
              <a:rPr lang="zh-CN" altLang="en-US" dirty="0">
                <a:latin typeface="SimSun" panose="02010600030101010101" pitchFamily="2" charset="-122"/>
                <a:ea typeface="SimSun" panose="02010600030101010101" pitchFamily="2" charset="-122"/>
              </a:rPr>
              <a:t>当代艺术规划展博物馆，中国深圳（在建）</a:t>
            </a:r>
            <a:br>
              <a:rPr lang="en-US" altLang="zh-CN"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建筑师：蓝天组</a:t>
            </a:r>
            <a:endParaRPr lang="fr-FR" dirty="0">
              <a:latin typeface="SimSun" panose="02010600030101010101" pitchFamily="2" charset="-122"/>
              <a:ea typeface="SimSun" panose="02010600030101010101" pitchFamily="2" charset="-122"/>
            </a:endParaRPr>
          </a:p>
        </p:txBody>
      </p:sp>
      <p:sp>
        <p:nvSpPr>
          <p:cNvPr id="4" name="Picture Placeholder 3"/>
          <p:cNvSpPr>
            <a:spLocks noGrp="1"/>
          </p:cNvSpPr>
          <p:nvPr>
            <p:ph type="pic" idx="1"/>
          </p:nvPr>
        </p:nvSpPr>
        <p:spPr/>
      </p:sp>
      <p:sp>
        <p:nvSpPr>
          <p:cNvPr id="3" name="Slide Number Placeholder 2"/>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52</a:t>
            </a:fld>
            <a:endParaRPr lang="fr-BE" dirty="0">
              <a:latin typeface="SimSun" panose="02010600030101010101" pitchFamily="2" charset="-122"/>
              <a:ea typeface="SimSun" panose="02010600030101010101" pitchFamily="2" charset="-122"/>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553669"/>
            <a:ext cx="8748464" cy="4315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086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latin typeface="SimSun" panose="02010600030101010101" pitchFamily="2" charset="-122"/>
                <a:ea typeface="SimSun" panose="02010600030101010101" pitchFamily="2" charset="-122"/>
              </a:rPr>
              <a:t>装饰参考资料</a:t>
            </a:r>
            <a:endParaRPr lang="fr-FR"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fr-FR" dirty="0">
                <a:hlinkClick r:id="rId2"/>
              </a:rPr>
              <a:t>http://www.seoic.com/cable_railing.htm</a:t>
            </a:r>
            <a:endParaRPr lang="fr-FR" b="1" dirty="0">
              <a:solidFill>
                <a:srgbClr val="FF0000"/>
              </a:solidFill>
            </a:endParaRPr>
          </a:p>
          <a:p>
            <a:pPr marL="514350" indent="-514350">
              <a:buFont typeface="+mj-lt"/>
              <a:buAutoNum type="arabicPeriod"/>
            </a:pPr>
            <a:r>
              <a:rPr lang="fr-FR" dirty="0">
                <a:hlinkClick r:id="rId3"/>
              </a:rPr>
              <a:t>http://cambridgearchitectural.com/projects/louisiana-state-university-lsu-student-union-theater</a:t>
            </a:r>
            <a:endParaRPr lang="fr-FR" dirty="0"/>
          </a:p>
          <a:p>
            <a:pPr marL="514350" indent="-514350">
              <a:buFont typeface="+mj-lt"/>
              <a:buAutoNum type="arabicPeriod"/>
            </a:pPr>
            <a:r>
              <a:rPr lang="fr-FR" dirty="0">
                <a:hlinkClick r:id="rId4"/>
              </a:rPr>
              <a:t>http://www.twentinox.com/projects/item/36/Transparent+stainless+steel+curtain+panels</a:t>
            </a:r>
            <a:r>
              <a:rPr lang="fr-FR" dirty="0"/>
              <a:t> </a:t>
            </a:r>
          </a:p>
          <a:p>
            <a:pPr marL="514350" indent="-514350">
              <a:buFont typeface="+mj-lt"/>
              <a:buAutoNum type="arabicPeriod"/>
            </a:pPr>
            <a:r>
              <a:rPr lang="fr-FR" dirty="0">
                <a:hlinkClick r:id="rId5"/>
              </a:rPr>
              <a:t>http://www.uginox.com/fr/node/180</a:t>
            </a:r>
            <a:r>
              <a:rPr lang="fr-FR" dirty="0"/>
              <a:t> </a:t>
            </a:r>
          </a:p>
          <a:p>
            <a:pPr marL="514350" indent="-514350">
              <a:buFont typeface="+mj-lt"/>
              <a:buAutoNum type="arabicPeriod"/>
            </a:pPr>
            <a:r>
              <a:rPr lang="fr-FR" dirty="0">
                <a:hlinkClick r:id="rId6"/>
              </a:rPr>
              <a:t>http://www.cedinox.es</a:t>
            </a:r>
            <a:endParaRPr lang="fr-FR" dirty="0"/>
          </a:p>
          <a:p>
            <a:pPr marL="514350" indent="-514350">
              <a:buFont typeface="+mj-lt"/>
              <a:buAutoNum type="arabicPeriod"/>
            </a:pPr>
            <a:r>
              <a:rPr lang="fr-FR" dirty="0">
                <a:hlinkClick r:id="rId7"/>
              </a:rPr>
              <a:t>http://www.archilovers.com/projects/58425/mosteiro-da-batalha.html</a:t>
            </a:r>
            <a:r>
              <a:rPr lang="fr-FR" dirty="0"/>
              <a:t> </a:t>
            </a:r>
          </a:p>
          <a:p>
            <a:pPr marL="514350" indent="-514350">
              <a:buFont typeface="+mj-lt"/>
              <a:buAutoNum type="arabicPeriod"/>
            </a:pPr>
            <a:r>
              <a:rPr lang="fr-FR" dirty="0">
                <a:hlinkClick r:id="rId8"/>
              </a:rPr>
              <a:t>http://www.theinoxincolor.com/portfolio_category/decorative-mesh-projects/</a:t>
            </a:r>
            <a:r>
              <a:rPr lang="fr-FR" dirty="0"/>
              <a:t> </a:t>
            </a:r>
          </a:p>
          <a:p>
            <a:pPr marL="514350" indent="-514350">
              <a:buFont typeface="+mj-lt"/>
              <a:buAutoNum type="arabicPeriod"/>
            </a:pPr>
            <a:r>
              <a:rPr lang="fr-FR" dirty="0">
                <a:hlinkClick r:id="rId9"/>
              </a:rPr>
              <a:t>http://www.coop-himmelblau.at/architecture/projects/museum-of-contemporary-art-planning-exhibition</a:t>
            </a:r>
            <a:r>
              <a:rPr lang="fr-FR"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53</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785461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5. </a:t>
            </a:r>
            <a:r>
              <a:rPr lang="zh-CN" altLang="en-US" dirty="0">
                <a:latin typeface="SimSun" panose="02010600030101010101" pitchFamily="2" charset="-122"/>
                <a:ea typeface="SimSun" panose="02010600030101010101" pitchFamily="2" charset="-122"/>
              </a:rPr>
              <a:t>不锈钢水暖</a:t>
            </a:r>
            <a:endParaRPr lang="nl-BE" dirty="0">
              <a:latin typeface="SimSun" panose="02010600030101010101" pitchFamily="2" charset="-122"/>
              <a:ea typeface="SimSun" panose="02010600030101010101" pitchFamily="2" charset="-122"/>
            </a:endParaRPr>
          </a:p>
        </p:txBody>
      </p:sp>
      <p:sp>
        <p:nvSpPr>
          <p:cNvPr id="2" name="Slide Number Placeholder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54</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70043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kenco-services.com/images/aboutpic4b.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Content Placeholder 2"/>
          <p:cNvSpPr txBox="1">
            <a:spLocks/>
          </p:cNvSpPr>
          <p:nvPr/>
        </p:nvSpPr>
        <p:spPr>
          <a:xfrm>
            <a:off x="1304098" y="4723194"/>
            <a:ext cx="3771958" cy="21348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2000" dirty="0">
                <a:latin typeface="SimSun" panose="02010600030101010101" pitchFamily="2" charset="-122"/>
                <a:ea typeface="SimSun" panose="02010600030101010101" pitchFamily="2" charset="-122"/>
              </a:rPr>
              <a:t>顺时针，从左上角开始：</a:t>
            </a:r>
            <a:endParaRPr lang="fr-FR" sz="20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2000" dirty="0">
                <a:latin typeface="SimSun" panose="02010600030101010101" pitchFamily="2" charset="-122"/>
                <a:ea typeface="SimSun" panose="02010600030101010101" pitchFamily="2" charset="-122"/>
              </a:rPr>
              <a:t>卫生管道</a:t>
            </a:r>
            <a:endParaRPr lang="fr-FR" sz="20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2000" dirty="0">
                <a:latin typeface="SimSun" panose="02010600030101010101" pitchFamily="2" charset="-122"/>
                <a:ea typeface="SimSun" panose="02010600030101010101" pitchFamily="2" charset="-122"/>
              </a:rPr>
              <a:t>压入管</a:t>
            </a:r>
            <a:endParaRPr lang="fr-FR" sz="20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2000" dirty="0">
                <a:latin typeface="SimSun" panose="02010600030101010101" pitchFamily="2" charset="-122"/>
                <a:ea typeface="SimSun" panose="02010600030101010101" pitchFamily="2" charset="-122"/>
              </a:rPr>
              <a:t>厨房水龙头</a:t>
            </a:r>
            <a:endParaRPr lang="fr-FR" sz="20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2000" dirty="0">
                <a:latin typeface="SimSun" panose="02010600030101010101" pitchFamily="2" charset="-122"/>
                <a:ea typeface="SimSun" panose="02010600030101010101" pitchFamily="2" charset="-122"/>
              </a:rPr>
              <a:t>带灯的花洒</a:t>
            </a:r>
            <a:endParaRPr lang="fr-FR" sz="2000" dirty="0">
              <a:latin typeface="SimSun" panose="02010600030101010101" pitchFamily="2" charset="-122"/>
              <a:ea typeface="SimSun" panose="02010600030101010101" pitchFamily="2" charset="-122"/>
            </a:endParaRPr>
          </a:p>
        </p:txBody>
      </p:sp>
      <p:grpSp>
        <p:nvGrpSpPr>
          <p:cNvPr id="7" name="Group 6"/>
          <p:cNvGrpSpPr/>
          <p:nvPr/>
        </p:nvGrpSpPr>
        <p:grpSpPr>
          <a:xfrm>
            <a:off x="1332190" y="188640"/>
            <a:ext cx="6479621" cy="4534554"/>
            <a:chOff x="2172881" y="1738977"/>
            <a:chExt cx="6479621" cy="4534554"/>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72881" y="1738977"/>
              <a:ext cx="3265897" cy="21585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438778" y="1738977"/>
              <a:ext cx="3213724" cy="21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30103" y="3897531"/>
              <a:ext cx="372239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6" name="Picture 8"/>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2172881" y="3897531"/>
              <a:ext cx="2757222" cy="23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55</a:t>
            </a:fld>
            <a:endParaRPr lang="fr-BE" dirty="0"/>
          </a:p>
        </p:txBody>
      </p:sp>
    </p:spTree>
    <p:extLst>
      <p:ext uri="{BB962C8B-B14F-4D97-AF65-F5344CB8AC3E}">
        <p14:creationId xmlns:p14="http://schemas.microsoft.com/office/powerpoint/2010/main" val="2205497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704106" y="5597557"/>
            <a:ext cx="5486400" cy="566738"/>
          </a:xfrm>
        </p:spPr>
        <p:txBody>
          <a:bodyPr/>
          <a:lstStyle/>
          <a:p>
            <a:r>
              <a:rPr lang="zh-CN" altLang="en-US" dirty="0">
                <a:latin typeface="SimSun" panose="02010600030101010101" pitchFamily="2" charset="-122"/>
                <a:ea typeface="SimSun" panose="02010600030101010101" pitchFamily="2" charset="-122"/>
              </a:rPr>
              <a:t>不锈钢管道系统</a:t>
            </a:r>
            <a:endParaRPr lang="fr-FR" dirty="0">
              <a:latin typeface="SimSun" panose="02010600030101010101" pitchFamily="2" charset="-122"/>
              <a:ea typeface="SimSun" panose="02010600030101010101" pitchFamily="2" charset="-122"/>
            </a:endParaRP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56</a:t>
            </a:fld>
            <a:endParaRPr lang="fr-BE" dirty="0">
              <a:latin typeface="SimSun" panose="02010600030101010101" pitchFamily="2" charset="-122"/>
              <a:ea typeface="SimSun" panose="02010600030101010101" pitchFamily="2" charset="-122"/>
            </a:endParaRPr>
          </a:p>
        </p:txBody>
      </p:sp>
      <p:pic>
        <p:nvPicPr>
          <p:cNvPr id="1026" name="Picture 2" descr="http://www.palardy-inox.com/TUYAUTERIE_SANITAIRE/content/bin/images/large/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106" y="432048"/>
            <a:ext cx="7735788" cy="5157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86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latin typeface="SimSun" panose="02010600030101010101" pitchFamily="2" charset="-122"/>
                <a:ea typeface="SimSun" panose="02010600030101010101" pitchFamily="2" charset="-122"/>
              </a:rPr>
              <a:t>不锈钢水暖参考资料</a:t>
            </a:r>
            <a:endParaRPr lang="fr-FR"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000" dirty="0">
                <a:hlinkClick r:id="rId3"/>
              </a:rPr>
              <a:t>https://www.worldstainless.org/Files/issf/non-image-files/PDF/Euro_Inox/PressFittingSystems_EN.pdf</a:t>
            </a:r>
            <a:endParaRPr lang="fr-FR" sz="2000" dirty="0"/>
          </a:p>
          <a:p>
            <a:pPr marL="514350" indent="-514350">
              <a:buFont typeface="+mj-lt"/>
              <a:buAutoNum type="arabicPeriod"/>
            </a:pPr>
            <a:r>
              <a:rPr lang="fr-FR" sz="2000" dirty="0">
                <a:hlinkClick r:id="rId4"/>
              </a:rPr>
              <a:t>http://www.nickelinstitute.org/~/media/Files/TechnicalLiterature/StainlessSteelPlumbing-color-EN_11019_.ashx</a:t>
            </a:r>
            <a:endParaRPr lang="fr-FR" sz="2000" dirty="0"/>
          </a:p>
          <a:p>
            <a:pPr marL="514350" indent="-514350">
              <a:buFont typeface="+mj-lt"/>
              <a:buAutoNum type="arabicPeriod"/>
            </a:pPr>
            <a:r>
              <a:rPr lang="fr-FR" sz="2000" dirty="0">
                <a:hlinkClick r:id="rId5"/>
              </a:rPr>
              <a:t>https://nickelinstitute.org/library/?opt_perpage=20&amp;opt_layout=grid&amp;searchTerm=pipes%20for%20buildings&amp;page=1</a:t>
            </a:r>
            <a:endParaRPr lang="fr-FR" sz="2000" dirty="0"/>
          </a:p>
          <a:p>
            <a:pPr marL="514350" indent="-514350">
              <a:buFont typeface="+mj-lt"/>
              <a:buAutoNum type="arabicPeriod"/>
            </a:pPr>
            <a:r>
              <a:rPr lang="fr-FR" sz="2000" dirty="0">
                <a:hlinkClick r:id="rId6"/>
              </a:rPr>
              <a:t>http://www.bssa.org.uk/cms/File/BSSA%20PLUMBING%20P.1-4.pdf</a:t>
            </a:r>
            <a:r>
              <a:rPr lang="fr-FR" sz="2000" dirty="0"/>
              <a:t> </a:t>
            </a:r>
          </a:p>
          <a:p>
            <a:pPr marL="514350" indent="-514350">
              <a:buFont typeface="+mj-lt"/>
              <a:buAutoNum type="arabicPeriod"/>
            </a:pPr>
            <a:r>
              <a:rPr lang="fr-FR" sz="2000" dirty="0">
                <a:hlinkClick r:id="rId7"/>
              </a:rPr>
              <a:t>https://www.grohe.de/de_de/badezimmer.html</a:t>
            </a:r>
            <a:endParaRPr lang="fr-FR" sz="2000"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57</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99612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6. </a:t>
            </a:r>
            <a:r>
              <a:rPr lang="zh-CN" altLang="en-US" dirty="0">
                <a:latin typeface="SimSun" panose="02010600030101010101" pitchFamily="2" charset="-122"/>
                <a:ea typeface="SimSun" panose="02010600030101010101" pitchFamily="2" charset="-122"/>
              </a:rPr>
              <a:t>扶梯和直梯</a:t>
            </a:r>
            <a:endParaRPr lang="nl-BE" dirty="0">
              <a:latin typeface="SimSun" panose="02010600030101010101" pitchFamily="2" charset="-122"/>
              <a:ea typeface="SimSun" panose="02010600030101010101" pitchFamily="2" charset="-122"/>
            </a:endParaRPr>
          </a:p>
        </p:txBody>
      </p:sp>
      <p:sp>
        <p:nvSpPr>
          <p:cNvPr id="2" name="Slide Number Placeholder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58</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95608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rot="16200000">
            <a:off x="-1985274" y="3233369"/>
            <a:ext cx="5481700" cy="12961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1800" dirty="0">
                <a:latin typeface="SimSun" panose="02010600030101010101" pitchFamily="2" charset="-122"/>
                <a:ea typeface="SimSun" panose="02010600030101010101" pitchFamily="2" charset="-122"/>
              </a:rPr>
              <a:t>从左上角顺时针旋转：</a:t>
            </a:r>
            <a:endParaRPr lang="fr-FR" sz="18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800" dirty="0">
                <a:latin typeface="SimSun" panose="02010600030101010101" pitchFamily="2" charset="-122"/>
                <a:ea typeface="SimSun" panose="02010600030101010101" pitchFamily="2" charset="-122"/>
              </a:rPr>
              <a:t>电梯（无特定位置）</a:t>
            </a:r>
            <a:endParaRPr lang="fr-FR" sz="18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800" dirty="0">
                <a:latin typeface="SimSun" panose="02010600030101010101" pitchFamily="2" charset="-122"/>
                <a:ea typeface="SimSun" panose="02010600030101010101" pitchFamily="2" charset="-122"/>
              </a:rPr>
              <a:t>扶梯（布拉格地铁）</a:t>
            </a:r>
            <a:endParaRPr lang="fr-FR" sz="18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800" dirty="0">
                <a:latin typeface="SimSun" panose="02010600030101010101" pitchFamily="2" charset="-122"/>
                <a:ea typeface="SimSun" panose="02010600030101010101" pitchFamily="2" charset="-122"/>
              </a:rPr>
              <a:t>自动人行道（布鲁塞尔地铁）</a:t>
            </a:r>
            <a:endParaRPr lang="fr-FR" sz="1800" dirty="0">
              <a:latin typeface="SimSun" panose="02010600030101010101" pitchFamily="2" charset="-122"/>
              <a:ea typeface="SimSun" panose="02010600030101010101" pitchFamily="2" charset="-122"/>
            </a:endParaRPr>
          </a:p>
        </p:txBody>
      </p:sp>
      <p:sp>
        <p:nvSpPr>
          <p:cNvPr id="4" name="AutoShape 2" descr="https://www.forms-surfaces.com/sites/default/files/imagecache/gal-reg-2x/images/6.1_MB_1830_01312013_0.jpg"/>
          <p:cNvSpPr>
            <a:spLocks noChangeAspect="1" noChangeArrowheads="1"/>
          </p:cNvSpPr>
          <p:nvPr/>
        </p:nvSpPr>
        <p:spPr bwMode="auto">
          <a:xfrm>
            <a:off x="155575" y="-2065338"/>
            <a:ext cx="6457950" cy="4305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grpSp>
        <p:nvGrpSpPr>
          <p:cNvPr id="3" name="Group 2"/>
          <p:cNvGrpSpPr/>
          <p:nvPr/>
        </p:nvGrpSpPr>
        <p:grpSpPr>
          <a:xfrm>
            <a:off x="1547664" y="1140592"/>
            <a:ext cx="7237658" cy="5481699"/>
            <a:chOff x="1666032" y="87312"/>
            <a:chExt cx="7237658" cy="5481699"/>
          </a:xfrm>
        </p:grpSpPr>
        <p:pic>
          <p:nvPicPr>
            <p:cNvPr id="3074" name="Picture 2" descr="D:\Mes docs\Mes images\2013\Prague042013\2013-04-22-058.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826952" y="87312"/>
              <a:ext cx="3076738" cy="5481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66032" y="92936"/>
              <a:ext cx="4140000" cy="27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66032" y="2820051"/>
              <a:ext cx="4140000" cy="2748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59</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4363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2027178" y="2971800"/>
            <a:ext cx="6837363" cy="935038"/>
          </a:xfrm>
        </p:spPr>
        <p:txBody>
          <a:bodyPr>
            <a:noAutofit/>
          </a:bodyPr>
          <a:lstStyle/>
          <a:p>
            <a:pPr marL="0" indent="0" algn="just"/>
            <a:r>
              <a:rPr lang="zh-CN" altLang="en-US" sz="1800" dirty="0">
                <a:latin typeface="SimSun" panose="02010600030101010101" pitchFamily="2" charset="-122"/>
                <a:ea typeface="SimSun" panose="02010600030101010101" pitchFamily="2" charset="-122"/>
              </a:rPr>
              <a:t>档案馆的水泥外墙插入反光不锈钢，</a:t>
            </a:r>
            <a:r>
              <a:rPr lang="fr-FR" sz="1800" dirty="0">
                <a:latin typeface="SimSun" panose="02010600030101010101" pitchFamily="2" charset="-122"/>
                <a:ea typeface="SimSun" panose="02010600030101010101" pitchFamily="2" charset="-122"/>
              </a:rPr>
              <a:t>Bure-</a:t>
            </a:r>
            <a:r>
              <a:rPr lang="fr-FR" sz="1800" dirty="0" err="1">
                <a:latin typeface="SimSun" panose="02010600030101010101" pitchFamily="2" charset="-122"/>
                <a:ea typeface="SimSun" panose="02010600030101010101" pitchFamily="2" charset="-122"/>
              </a:rPr>
              <a:t>Saudron</a:t>
            </a:r>
            <a:r>
              <a:rPr lang="fr-FR" sz="1800" dirty="0">
                <a:latin typeface="SimSun" panose="02010600030101010101" pitchFamily="2" charset="-122"/>
                <a:ea typeface="SimSun" panose="02010600030101010101" pitchFamily="2" charset="-122"/>
              </a:rPr>
              <a:t> (51), </a:t>
            </a:r>
            <a:r>
              <a:rPr lang="zh-CN" altLang="en-US" sz="1800" dirty="0">
                <a:latin typeface="SimSun" panose="02010600030101010101" pitchFamily="2" charset="-122"/>
                <a:ea typeface="SimSun" panose="02010600030101010101" pitchFamily="2" charset="-122"/>
              </a:rPr>
              <a:t>法国</a:t>
            </a:r>
            <a:r>
              <a:rPr lang="fr-FR" sz="1800" baseline="50000" dirty="0">
                <a:latin typeface="SimSun" panose="02010600030101010101" pitchFamily="2" charset="-122"/>
                <a:ea typeface="SimSun" panose="02010600030101010101" pitchFamily="2" charset="-122"/>
              </a:rPr>
              <a:t>8</a:t>
            </a:r>
            <a:endParaRPr lang="en-GB" sz="1800" baseline="50000" dirty="0">
              <a:latin typeface="SimSun" panose="02010600030101010101" pitchFamily="2" charset="-122"/>
              <a:ea typeface="SimSun" panose="02010600030101010101" pitchFamily="2" charset="-122"/>
            </a:endParaRPr>
          </a:p>
        </p:txBody>
      </p:sp>
      <p:pic>
        <p:nvPicPr>
          <p:cNvPr id="3" name="Picture 6"/>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871663" y="-9520"/>
            <a:ext cx="5400675" cy="6867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6</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26487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zh-CN" altLang="en-US" dirty="0">
                <a:latin typeface="SimSun" panose="02010600030101010101" pitchFamily="2" charset="-122"/>
                <a:ea typeface="SimSun" panose="02010600030101010101" pitchFamily="2" charset="-122"/>
              </a:rPr>
              <a:t>网格覆层的电梯</a:t>
            </a:r>
            <a:r>
              <a:rPr lang="fr-FR" baseline="50000" dirty="0">
                <a:latin typeface="SimSun" panose="02010600030101010101" pitchFamily="2" charset="-122"/>
                <a:ea typeface="SimSun" panose="02010600030101010101" pitchFamily="2" charset="-122"/>
              </a:rPr>
              <a:t>3</a:t>
            </a:r>
          </a:p>
        </p:txBody>
      </p:sp>
      <p:pic>
        <p:nvPicPr>
          <p:cNvPr id="12" name="Picture 2" descr="http://cambridgearchitectural.com/sites/default/files/styles/large/public/project/FtLauderdale3-W1600.jpg?itok=1LhSuej7"/>
          <p:cNvPicPr>
            <a:picLocks noGrp="1" noChangeAspect="1" noChangeArrowheads="1"/>
          </p:cNvPicPr>
          <p:nvPr>
            <p:ph type="pic" idx="1"/>
          </p:nvPr>
        </p:nvPicPr>
        <p:blipFill>
          <a:blip r:embed="rId3" cstate="email">
            <a:extLst>
              <a:ext uri="{28A0092B-C50C-407E-A947-70E740481C1C}">
                <a14:useLocalDpi xmlns:a14="http://schemas.microsoft.com/office/drawing/2010/main" val="0"/>
              </a:ext>
            </a:extLst>
          </a:blip>
          <a:srcRect/>
          <a:stretch>
            <a:fillRect/>
          </a:stretch>
        </p:blipFill>
        <p:spPr bwMode="auto">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60</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47158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33500" y="4602045"/>
            <a:ext cx="5486400" cy="566738"/>
          </a:xfrm>
        </p:spPr>
        <p:txBody>
          <a:bodyPr>
            <a:normAutofit/>
          </a:bodyPr>
          <a:lstStyle/>
          <a:p>
            <a:r>
              <a:rPr lang="en-US" altLang="zh-CN" dirty="0" err="1">
                <a:latin typeface="SimSun" panose="02010600030101010101" pitchFamily="2" charset="-122"/>
                <a:ea typeface="SimSun" panose="02010600030101010101" pitchFamily="2" charset="-122"/>
              </a:rPr>
              <a:t>Kraainennest</a:t>
            </a:r>
            <a:r>
              <a:rPr lang="zh-CN" altLang="en-US" dirty="0">
                <a:latin typeface="SimSun" panose="02010600030101010101" pitchFamily="2" charset="-122"/>
                <a:ea typeface="SimSun" panose="02010600030101010101" pitchFamily="2" charset="-122"/>
              </a:rPr>
              <a:t>地铁站入口，荷兰阿姆斯特丹</a:t>
            </a:r>
            <a:r>
              <a:rPr lang="fr-FR" baseline="50000" dirty="0">
                <a:latin typeface="SimSun" panose="02010600030101010101" pitchFamily="2" charset="-122"/>
                <a:ea typeface="SimSun" panose="02010600030101010101" pitchFamily="2" charset="-122"/>
              </a:rPr>
              <a:t>4</a:t>
            </a:r>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61</a:t>
            </a:fld>
            <a:endParaRPr lang="fr-BE" dirty="0">
              <a:latin typeface="SimSun" panose="02010600030101010101" pitchFamily="2" charset="-122"/>
              <a:ea typeface="SimSun" panose="02010600030101010101" pitchFamily="2" charset="-122"/>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260648"/>
            <a:ext cx="6477000" cy="4314825"/>
          </a:xfrm>
          <a:prstGeom prst="rect">
            <a:avLst/>
          </a:prstGeom>
          <a:ln>
            <a:solidFill>
              <a:schemeClr val="tx1"/>
            </a:solidFill>
          </a:ln>
        </p:spPr>
      </p:pic>
    </p:spTree>
    <p:extLst>
      <p:ext uri="{BB962C8B-B14F-4D97-AF65-F5344CB8AC3E}">
        <p14:creationId xmlns:p14="http://schemas.microsoft.com/office/powerpoint/2010/main" val="2950842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latin typeface="SimSun" panose="02010600030101010101" pitchFamily="2" charset="-122"/>
                <a:ea typeface="SimSun" panose="02010600030101010101" pitchFamily="2" charset="-122"/>
              </a:rPr>
              <a:t>6. </a:t>
            </a:r>
            <a:r>
              <a:rPr lang="zh-CN" altLang="en-US" dirty="0">
                <a:latin typeface="SimSun" panose="02010600030101010101" pitchFamily="2" charset="-122"/>
                <a:ea typeface="SimSun" panose="02010600030101010101" pitchFamily="2" charset="-122"/>
              </a:rPr>
              <a:t>扶梯和直梯</a:t>
            </a:r>
            <a:endParaRPr lang="fr-FR"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Autofit/>
          </a:bodyPr>
          <a:lstStyle/>
          <a:p>
            <a:pPr marL="0" indent="0">
              <a:buNone/>
            </a:pPr>
            <a:r>
              <a:rPr lang="zh-CN" altLang="en-US" sz="2400" dirty="0">
                <a:latin typeface="SimSun" panose="02010600030101010101" pitchFamily="2" charset="-122"/>
                <a:ea typeface="SimSun" panose="02010600030101010101" pitchFamily="2" charset="-122"/>
              </a:rPr>
              <a:t>参考资料：</a:t>
            </a:r>
            <a:endParaRPr lang="fr-FR" sz="2400" dirty="0">
              <a:latin typeface="SimSun" panose="02010600030101010101" pitchFamily="2" charset="-122"/>
              <a:ea typeface="SimSun" panose="02010600030101010101" pitchFamily="2" charset="-122"/>
              <a:hlinkClick r:id="rId3"/>
            </a:endParaRPr>
          </a:p>
          <a:p>
            <a:endParaRPr lang="fr-FR" sz="2400" dirty="0">
              <a:latin typeface="SimSun" panose="02010600030101010101" pitchFamily="2" charset="-122"/>
              <a:ea typeface="SimSun" panose="02010600030101010101" pitchFamily="2" charset="-122"/>
              <a:hlinkClick r:id="rId4"/>
            </a:endParaRPr>
          </a:p>
          <a:p>
            <a:pPr marL="514350" indent="-514350">
              <a:buFont typeface="+mj-lt"/>
              <a:buAutoNum type="arabicPeriod"/>
            </a:pPr>
            <a:r>
              <a:rPr lang="fr-FR" sz="2400" dirty="0">
                <a:hlinkClick r:id="rId4"/>
              </a:rPr>
              <a:t>https://www.forms-surfaces.com/elevator-ceilings</a:t>
            </a:r>
            <a:r>
              <a:rPr lang="fr-FR" sz="2400" dirty="0"/>
              <a:t> </a:t>
            </a:r>
          </a:p>
          <a:p>
            <a:pPr marL="514350" indent="-514350">
              <a:buFont typeface="+mj-lt"/>
              <a:buAutoNum type="arabicPeriod"/>
            </a:pPr>
            <a:r>
              <a:rPr lang="fr-FR" sz="2400" dirty="0">
                <a:hlinkClick r:id="rId5"/>
              </a:rPr>
              <a:t>http://commons.wikimedia.org/wiki/File:Metro_bruxelles_laufband.jpg</a:t>
            </a:r>
            <a:endParaRPr lang="fr-FR" sz="2400" dirty="0"/>
          </a:p>
          <a:p>
            <a:pPr marL="514350" indent="-514350">
              <a:buFont typeface="+mj-lt"/>
              <a:buAutoNum type="arabicPeriod"/>
            </a:pPr>
            <a:r>
              <a:rPr lang="fr-FR" sz="2400" dirty="0">
                <a:hlinkClick r:id="rId6"/>
              </a:rPr>
              <a:t>http://cambridgearchitectural.com/projects/ft-lauderdale-hollywood-international-airport-rental-car-center</a:t>
            </a:r>
            <a:r>
              <a:rPr lang="fr-FR" sz="2400" dirty="0"/>
              <a:t> </a:t>
            </a:r>
          </a:p>
          <a:p>
            <a:pPr marL="514350" indent="-514350">
              <a:buFont typeface="+mj-lt"/>
              <a:buAutoNum type="arabicPeriod"/>
            </a:pPr>
            <a:r>
              <a:rPr lang="fr-FR" sz="2400" dirty="0">
                <a:hlinkClick r:id="rId7"/>
              </a:rPr>
              <a:t>http://www.cabworks.com/</a:t>
            </a:r>
            <a:r>
              <a:rPr lang="fr-FR" sz="2400" dirty="0"/>
              <a:t> </a:t>
            </a:r>
            <a:endParaRPr lang="fr-FR" sz="2400" b="1" dirty="0">
              <a:solidFill>
                <a:srgbClr val="FF0000"/>
              </a:solidFill>
            </a:endParaRPr>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62</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161067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7. </a:t>
            </a:r>
            <a:r>
              <a:rPr lang="zh-CN" altLang="en-US" dirty="0">
                <a:latin typeface="SimSun" panose="02010600030101010101" pitchFamily="2" charset="-122"/>
                <a:ea typeface="SimSun" panose="02010600030101010101" pitchFamily="2" charset="-122"/>
              </a:rPr>
              <a:t>机场</a:t>
            </a:r>
            <a:endParaRPr lang="nl-BE" dirty="0">
              <a:latin typeface="SimSun" panose="02010600030101010101" pitchFamily="2" charset="-122"/>
              <a:ea typeface="SimSun" panose="02010600030101010101" pitchFamily="2" charset="-122"/>
            </a:endParaRPr>
          </a:p>
        </p:txBody>
      </p:sp>
      <p:sp>
        <p:nvSpPr>
          <p:cNvPr id="2" name="Slide Number Placeholder 1"/>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63</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03319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64</a:t>
            </a:fld>
            <a:endParaRPr lang="fr-BE" dirty="0"/>
          </a:p>
        </p:txBody>
      </p:sp>
      <p:sp>
        <p:nvSpPr>
          <p:cNvPr id="7" name="Content Placeholder 2"/>
          <p:cNvSpPr>
            <a:spLocks noGrp="1"/>
          </p:cNvSpPr>
          <p:nvPr>
            <p:ph idx="4294967295"/>
          </p:nvPr>
        </p:nvSpPr>
        <p:spPr>
          <a:xfrm rot="16200000">
            <a:off x="-2167533" y="2722415"/>
            <a:ext cx="6176963" cy="1541462"/>
          </a:xfrm>
        </p:spPr>
        <p:txBody>
          <a:bodyPr>
            <a:noAutofit/>
          </a:bodyPr>
          <a:lstStyle/>
          <a:p>
            <a:pPr marL="0" indent="0">
              <a:buNone/>
            </a:pPr>
            <a:r>
              <a:rPr lang="ko-KR" altLang="en-US" sz="1800" dirty="0"/>
              <a:t>顺时针，从左上方开始：加拿大蒙特利尔机场的不锈钢设备</a:t>
            </a:r>
            <a:endParaRPr lang="en-GB" altLang="ko-KR" sz="1800" dirty="0"/>
          </a:p>
          <a:p>
            <a:pPr marL="514350" indent="-514350">
              <a:buFont typeface="+mj-lt"/>
              <a:buAutoNum type="arabicPeriod"/>
            </a:pPr>
            <a:r>
              <a:rPr lang="ko-KR" altLang="en-US" sz="1800" dirty="0"/>
              <a:t>登机柜台、栏杆和垃圾桶</a:t>
            </a:r>
            <a:endParaRPr lang="en-GB" altLang="ko-KR" sz="1800" dirty="0"/>
          </a:p>
          <a:p>
            <a:pPr marL="514350" indent="-514350">
              <a:buFont typeface="+mj-lt"/>
              <a:buAutoNum type="arabicPeriod"/>
            </a:pPr>
            <a:r>
              <a:rPr lang="ko-KR" altLang="en-US" sz="1800" dirty="0"/>
              <a:t>饮水喷泉</a:t>
            </a:r>
            <a:endParaRPr lang="en-GB" altLang="ko-KR" sz="1800" dirty="0"/>
          </a:p>
          <a:p>
            <a:pPr marL="514350" indent="-514350">
              <a:buFont typeface="+mj-lt"/>
              <a:buAutoNum type="arabicPeriod"/>
            </a:pPr>
            <a:r>
              <a:rPr lang="ko-KR" altLang="en-US" sz="1800" dirty="0"/>
              <a:t>吧台和搁脚板</a:t>
            </a:r>
            <a:endParaRPr lang="fr-FR" sz="1100" dirty="0">
              <a:solidFill>
                <a:schemeClr val="accent1"/>
              </a:solidFill>
              <a:latin typeface="SimSun" panose="02010600030101010101" pitchFamily="2" charset="-122"/>
              <a:ea typeface="SimSun" panose="02010600030101010101" pitchFamily="2" charset="-122"/>
            </a:endParaRPr>
          </a:p>
        </p:txBody>
      </p:sp>
      <p:grpSp>
        <p:nvGrpSpPr>
          <p:cNvPr id="2" name="Group 1"/>
          <p:cNvGrpSpPr/>
          <p:nvPr/>
        </p:nvGrpSpPr>
        <p:grpSpPr>
          <a:xfrm>
            <a:off x="1669006" y="422071"/>
            <a:ext cx="7187514" cy="5672416"/>
            <a:chOff x="1685568" y="690950"/>
            <a:chExt cx="7187514" cy="5672416"/>
          </a:xfrm>
        </p:grpSpPr>
        <p:pic>
          <p:nvPicPr>
            <p:cNvPr id="4099" name="Picture 3" descr="D:\Mes docs\Mes images\2013\MTL052013\2013-05-23-075.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85568" y="3534950"/>
              <a:ext cx="5040000" cy="28284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Mes docs\Mes images\2013\MTL052013\2013-05-23-076.jpg"/>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1680" y="692696"/>
              <a:ext cx="5040000" cy="284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568" y="690950"/>
              <a:ext cx="2147514" cy="28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887881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AF66AA0-E37C-4065-8BE7-D4086C065B53}" type="slidenum">
              <a:rPr lang="fr-BE" smtClean="0"/>
              <a:pPr/>
              <a:t>65</a:t>
            </a:fld>
            <a:endParaRPr lang="fr-BE" dirty="0"/>
          </a:p>
        </p:txBody>
      </p:sp>
      <p:sp>
        <p:nvSpPr>
          <p:cNvPr id="5" name="Content Placeholder 2"/>
          <p:cNvSpPr>
            <a:spLocks noGrp="1"/>
          </p:cNvSpPr>
          <p:nvPr>
            <p:ph idx="4294967295"/>
          </p:nvPr>
        </p:nvSpPr>
        <p:spPr>
          <a:xfrm rot="16200000">
            <a:off x="0" y="3416300"/>
            <a:ext cx="5056188" cy="1338263"/>
          </a:xfrm>
        </p:spPr>
        <p:txBody>
          <a:bodyPr>
            <a:noAutofit/>
          </a:bodyPr>
          <a:lstStyle/>
          <a:p>
            <a:pPr marL="0" indent="0">
              <a:buNone/>
            </a:pPr>
            <a:r>
              <a:rPr lang="fr-FR" sz="1600" dirty="0" err="1">
                <a:solidFill>
                  <a:srgbClr val="0070C0"/>
                </a:solidFill>
              </a:rPr>
              <a:t>Clockwise</a:t>
            </a:r>
            <a:r>
              <a:rPr lang="fr-FR" sz="1600" dirty="0">
                <a:solidFill>
                  <a:srgbClr val="0070C0"/>
                </a:solidFill>
              </a:rPr>
              <a:t>, </a:t>
            </a:r>
            <a:r>
              <a:rPr lang="fr-FR" sz="1600" dirty="0" err="1">
                <a:solidFill>
                  <a:srgbClr val="0070C0"/>
                </a:solidFill>
              </a:rPr>
              <a:t>from</a:t>
            </a:r>
            <a:r>
              <a:rPr lang="fr-FR" sz="1600" dirty="0">
                <a:solidFill>
                  <a:srgbClr val="0070C0"/>
                </a:solidFill>
              </a:rPr>
              <a:t> top </a:t>
            </a:r>
            <a:r>
              <a:rPr lang="fr-FR" sz="1600" dirty="0" err="1">
                <a:solidFill>
                  <a:srgbClr val="0070C0"/>
                </a:solidFill>
              </a:rPr>
              <a:t>left</a:t>
            </a:r>
            <a:r>
              <a:rPr lang="fr-FR" sz="1600" dirty="0">
                <a:solidFill>
                  <a:srgbClr val="0070C0"/>
                </a:solidFill>
              </a:rPr>
              <a:t>:</a:t>
            </a:r>
          </a:p>
          <a:p>
            <a:pPr>
              <a:buAutoNum type="arabicPeriod"/>
            </a:pPr>
            <a:r>
              <a:rPr lang="fr-FR" sz="1600" dirty="0" err="1">
                <a:solidFill>
                  <a:srgbClr val="0070C0"/>
                </a:solidFill>
              </a:rPr>
              <a:t>Baggage</a:t>
            </a:r>
            <a:r>
              <a:rPr lang="fr-FR" sz="1600" dirty="0">
                <a:solidFill>
                  <a:srgbClr val="0070C0"/>
                </a:solidFill>
              </a:rPr>
              <a:t> </a:t>
            </a:r>
            <a:r>
              <a:rPr lang="fr-FR" sz="1600" dirty="0" err="1">
                <a:solidFill>
                  <a:srgbClr val="0070C0"/>
                </a:solidFill>
              </a:rPr>
              <a:t>delivery</a:t>
            </a:r>
            <a:r>
              <a:rPr lang="fr-FR" sz="1600" dirty="0">
                <a:solidFill>
                  <a:srgbClr val="0070C0"/>
                </a:solidFill>
              </a:rPr>
              <a:t> </a:t>
            </a:r>
            <a:r>
              <a:rPr lang="fr-FR" sz="1600" dirty="0" err="1">
                <a:solidFill>
                  <a:srgbClr val="0070C0"/>
                </a:solidFill>
              </a:rPr>
              <a:t>belt</a:t>
            </a:r>
            <a:r>
              <a:rPr lang="fr-FR" sz="1600" dirty="0">
                <a:solidFill>
                  <a:srgbClr val="0070C0"/>
                </a:solidFill>
              </a:rPr>
              <a:t>, </a:t>
            </a:r>
            <a:r>
              <a:rPr lang="fr-FR" sz="1600" dirty="0" err="1">
                <a:solidFill>
                  <a:srgbClr val="0070C0"/>
                </a:solidFill>
              </a:rPr>
              <a:t>Manila</a:t>
            </a:r>
            <a:r>
              <a:rPr lang="fr-FR" sz="1600" dirty="0">
                <a:solidFill>
                  <a:srgbClr val="0070C0"/>
                </a:solidFill>
              </a:rPr>
              <a:t> </a:t>
            </a:r>
            <a:r>
              <a:rPr lang="fr-FR" sz="1600" dirty="0" err="1">
                <a:solidFill>
                  <a:srgbClr val="0070C0"/>
                </a:solidFill>
              </a:rPr>
              <a:t>Airport</a:t>
            </a:r>
            <a:r>
              <a:rPr lang="fr-FR" sz="1600" dirty="0">
                <a:solidFill>
                  <a:srgbClr val="0070C0"/>
                </a:solidFill>
              </a:rPr>
              <a:t>, Philippines</a:t>
            </a:r>
          </a:p>
          <a:p>
            <a:pPr>
              <a:buAutoNum type="arabicPeriod"/>
            </a:pPr>
            <a:r>
              <a:rPr lang="fr-FR" sz="1600" dirty="0" err="1">
                <a:solidFill>
                  <a:srgbClr val="0070C0"/>
                </a:solidFill>
              </a:rPr>
              <a:t>Moving</a:t>
            </a:r>
            <a:r>
              <a:rPr lang="fr-FR" sz="1600" dirty="0">
                <a:solidFill>
                  <a:srgbClr val="0070C0"/>
                </a:solidFill>
              </a:rPr>
              <a:t> </a:t>
            </a:r>
            <a:r>
              <a:rPr lang="fr-FR" sz="1600" dirty="0" err="1">
                <a:solidFill>
                  <a:srgbClr val="0070C0"/>
                </a:solidFill>
              </a:rPr>
              <a:t>sidewalk</a:t>
            </a:r>
            <a:r>
              <a:rPr lang="fr-FR" sz="1600" dirty="0">
                <a:solidFill>
                  <a:srgbClr val="0070C0"/>
                </a:solidFill>
              </a:rPr>
              <a:t>, </a:t>
            </a:r>
            <a:r>
              <a:rPr lang="fr-FR" sz="1600" dirty="0" err="1">
                <a:solidFill>
                  <a:srgbClr val="0070C0"/>
                </a:solidFill>
              </a:rPr>
              <a:t>Montreal</a:t>
            </a:r>
            <a:r>
              <a:rPr lang="fr-FR" sz="1600" dirty="0">
                <a:solidFill>
                  <a:srgbClr val="0070C0"/>
                </a:solidFill>
              </a:rPr>
              <a:t> </a:t>
            </a:r>
            <a:r>
              <a:rPr lang="fr-FR" sz="1600" dirty="0" err="1">
                <a:solidFill>
                  <a:srgbClr val="0070C0"/>
                </a:solidFill>
              </a:rPr>
              <a:t>Airport</a:t>
            </a:r>
            <a:r>
              <a:rPr lang="fr-FR" sz="1600" dirty="0">
                <a:solidFill>
                  <a:srgbClr val="0070C0"/>
                </a:solidFill>
              </a:rPr>
              <a:t>, Canada</a:t>
            </a:r>
          </a:p>
          <a:p>
            <a:pPr>
              <a:buAutoNum type="arabicPeriod"/>
            </a:pPr>
            <a:r>
              <a:rPr lang="fr-FR" sz="1600" dirty="0">
                <a:solidFill>
                  <a:srgbClr val="0070C0"/>
                </a:solidFill>
              </a:rPr>
              <a:t>Security net in </a:t>
            </a:r>
            <a:r>
              <a:rPr lang="fr-FR" sz="1600" dirty="0" err="1">
                <a:solidFill>
                  <a:srgbClr val="0070C0"/>
                </a:solidFill>
              </a:rPr>
              <a:t>Copenhagen</a:t>
            </a:r>
            <a:r>
              <a:rPr lang="fr-FR" sz="1600" dirty="0">
                <a:solidFill>
                  <a:srgbClr val="0070C0"/>
                </a:solidFill>
              </a:rPr>
              <a:t> </a:t>
            </a:r>
            <a:r>
              <a:rPr lang="fr-FR" sz="1600" dirty="0" err="1">
                <a:solidFill>
                  <a:srgbClr val="0070C0"/>
                </a:solidFill>
              </a:rPr>
              <a:t>Airport</a:t>
            </a:r>
            <a:r>
              <a:rPr lang="fr-FR" sz="1600" dirty="0">
                <a:solidFill>
                  <a:srgbClr val="0070C0"/>
                </a:solidFill>
              </a:rPr>
              <a:t>, </a:t>
            </a:r>
            <a:r>
              <a:rPr lang="fr-FR" sz="1600" dirty="0" err="1">
                <a:solidFill>
                  <a:srgbClr val="0070C0"/>
                </a:solidFill>
              </a:rPr>
              <a:t>Denmark</a:t>
            </a:r>
            <a:endParaRPr lang="fr-FR" sz="1600" dirty="0">
              <a:solidFill>
                <a:srgbClr val="0070C0"/>
              </a:solidFill>
            </a:endParaRPr>
          </a:p>
        </p:txBody>
      </p:sp>
      <p:grpSp>
        <p:nvGrpSpPr>
          <p:cNvPr id="2" name="Group 1"/>
          <p:cNvGrpSpPr/>
          <p:nvPr/>
        </p:nvGrpSpPr>
        <p:grpSpPr>
          <a:xfrm>
            <a:off x="1357528" y="854094"/>
            <a:ext cx="7527882" cy="5760639"/>
            <a:chOff x="1331638" y="116632"/>
            <a:chExt cx="7527882" cy="5760639"/>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331638" y="116632"/>
              <a:ext cx="4737374"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descr="D:\Mes docs\Mes images\2013\MTL052013\2013-05-23-077.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796136" y="116632"/>
              <a:ext cx="3063384" cy="5760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331640" y="2816632"/>
              <a:ext cx="4445635" cy="30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340556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latin typeface="SimSun" panose="02010600030101010101" pitchFamily="2" charset="-122"/>
                <a:ea typeface="SimSun" panose="02010600030101010101" pitchFamily="2" charset="-122"/>
              </a:rPr>
              <a:t>机场参考资料</a:t>
            </a:r>
            <a:endParaRPr lang="fr-FR" dirty="0">
              <a:latin typeface="SimSun" panose="02010600030101010101" pitchFamily="2" charset="-122"/>
              <a:ea typeface="SimSun" panose="02010600030101010101" pitchFamily="2" charset="-122"/>
            </a:endParaRPr>
          </a:p>
        </p:txBody>
      </p:sp>
      <p:sp>
        <p:nvSpPr>
          <p:cNvPr id="3" name="Content Placeholder 2"/>
          <p:cNvSpPr>
            <a:spLocks noGrp="1"/>
          </p:cNvSpPr>
          <p:nvPr>
            <p:ph idx="1"/>
          </p:nvPr>
        </p:nvSpPr>
        <p:spPr/>
        <p:txBody>
          <a:bodyPr>
            <a:normAutofit fontScale="70000" lnSpcReduction="20000"/>
          </a:bodyPr>
          <a:lstStyle/>
          <a:p>
            <a:pPr marL="0" indent="0">
              <a:buNone/>
            </a:pPr>
            <a:r>
              <a:rPr lang="zh-CN" altLang="en-US" dirty="0"/>
              <a:t>不锈钢的应用无处不在，因为它满足对材料的要求：每年能够被公众使用</a:t>
            </a:r>
            <a:r>
              <a:rPr lang="en-US" dirty="0"/>
              <a:t>365</a:t>
            </a:r>
            <a:r>
              <a:rPr lang="zh-CN" altLang="en-US" dirty="0"/>
              <a:t>天，但依然保持外观卓越：</a:t>
            </a:r>
            <a:endParaRPr lang="en-GB" dirty="0"/>
          </a:p>
          <a:p>
            <a:pPr lvl="0"/>
            <a:r>
              <a:rPr lang="en-US" dirty="0" err="1"/>
              <a:t>屋顶</a:t>
            </a:r>
            <a:endParaRPr lang="en-GB" dirty="0"/>
          </a:p>
          <a:p>
            <a:pPr lvl="0"/>
            <a:r>
              <a:rPr lang="zh-CN" altLang="en-US" dirty="0"/>
              <a:t>城市家具</a:t>
            </a:r>
            <a:endParaRPr lang="en-GB" dirty="0"/>
          </a:p>
          <a:p>
            <a:pPr lvl="0"/>
            <a:r>
              <a:rPr lang="zh-CN" altLang="en-US" dirty="0"/>
              <a:t>计数器</a:t>
            </a:r>
            <a:endParaRPr lang="en-GB" dirty="0"/>
          </a:p>
          <a:p>
            <a:pPr lvl="0"/>
            <a:r>
              <a:rPr lang="zh-CN" altLang="en-US" dirty="0"/>
              <a:t>饮水机</a:t>
            </a:r>
            <a:endParaRPr lang="en-GB" dirty="0"/>
          </a:p>
          <a:p>
            <a:pPr lvl="0"/>
            <a:r>
              <a:rPr lang="zh-CN" altLang="en-US" dirty="0"/>
              <a:t>分离隔断</a:t>
            </a:r>
            <a:endParaRPr lang="en-GB" dirty="0"/>
          </a:p>
          <a:p>
            <a:pPr lvl="0"/>
            <a:r>
              <a:rPr lang="zh-CN" altLang="en-US" dirty="0"/>
              <a:t>通风设备</a:t>
            </a:r>
            <a:endParaRPr lang="en-GB" dirty="0"/>
          </a:p>
          <a:p>
            <a:pPr lvl="0"/>
            <a:r>
              <a:rPr lang="zh-CN" altLang="en-US" dirty="0"/>
              <a:t>扶手</a:t>
            </a:r>
            <a:endParaRPr lang="en-GB" dirty="0"/>
          </a:p>
          <a:p>
            <a:pPr lvl="0"/>
            <a:r>
              <a:rPr lang="zh-CN" altLang="en-US" dirty="0"/>
              <a:t>电梯、自动扶梯、移动人行道</a:t>
            </a:r>
            <a:endParaRPr lang="en-GB" dirty="0"/>
          </a:p>
          <a:p>
            <a:pPr lvl="0"/>
            <a:r>
              <a:rPr lang="zh-CN" altLang="en-US" dirty="0"/>
              <a:t>行李传送带</a:t>
            </a:r>
            <a:endParaRPr lang="en-GB" dirty="0"/>
          </a:p>
          <a:p>
            <a:pPr lvl="0"/>
            <a:r>
              <a:rPr lang="zh-CN" altLang="en-US" dirty="0"/>
              <a:t>推车</a:t>
            </a:r>
            <a:endParaRPr lang="en-GB" dirty="0"/>
          </a:p>
          <a:p>
            <a:pPr lvl="0"/>
            <a:r>
              <a:rPr lang="zh-CN" altLang="en-US" dirty="0"/>
              <a:t>紧固件</a:t>
            </a:r>
            <a:endParaRPr lang="en-GB" dirty="0"/>
          </a:p>
          <a:p>
            <a:r>
              <a:rPr lang="zh-CN" altLang="en-US" dirty="0"/>
              <a:t>等等</a:t>
            </a:r>
            <a:r>
              <a:rPr lang="en-US" altLang="zh-CN" dirty="0"/>
              <a:t>……</a:t>
            </a:r>
            <a:endParaRPr lang="fr-FR" sz="2400" dirty="0">
              <a:latin typeface="SimSun" panose="02010600030101010101" pitchFamily="2" charset="-122"/>
              <a:ea typeface="SimSun" panose="02010600030101010101" pitchFamily="2" charset="-122"/>
            </a:endParaRPr>
          </a:p>
        </p:txBody>
      </p:sp>
      <p:sp>
        <p:nvSpPr>
          <p:cNvPr id="5" name="Slide Number Placeholder 4"/>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66</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25943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latin typeface="SimSun" panose="02010600030101010101" pitchFamily="2" charset="-122"/>
                <a:ea typeface="SimSun" panose="02010600030101010101" pitchFamily="2" charset="-122"/>
              </a:rPr>
              <a:t>8. </a:t>
            </a:r>
            <a:r>
              <a:rPr lang="zh-CN" altLang="en-US" dirty="0">
                <a:latin typeface="SimSun" panose="02010600030101010101" pitchFamily="2" charset="-122"/>
                <a:ea typeface="SimSun" panose="02010600030101010101" pitchFamily="2" charset="-122"/>
              </a:rPr>
              <a:t>城市户外家具</a:t>
            </a:r>
            <a:endParaRPr lang="nl-BE" dirty="0">
              <a:latin typeface="SimSun" panose="02010600030101010101" pitchFamily="2" charset="-122"/>
              <a:ea typeface="SimSun" panose="02010600030101010101" pitchFamily="2" charset="-122"/>
            </a:endParaRPr>
          </a:p>
        </p:txBody>
      </p:sp>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67</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06218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727" y="5301208"/>
            <a:ext cx="7588546" cy="1468760"/>
          </a:xfrm>
        </p:spPr>
        <p:txBody>
          <a:bodyPr>
            <a:noAutofit/>
          </a:bodyPr>
          <a:lstStyle/>
          <a:p>
            <a:pPr marL="0" indent="0">
              <a:buNone/>
            </a:pPr>
            <a:r>
              <a:rPr lang="zh-CN" altLang="en-US" sz="1400" dirty="0"/>
              <a:t>从左上角开始，顺时针：</a:t>
            </a:r>
            <a:endParaRPr lang="fr-FR" sz="1400" dirty="0"/>
          </a:p>
          <a:p>
            <a:pPr>
              <a:buAutoNum type="arabicPeriod"/>
            </a:pPr>
            <a:r>
              <a:rPr lang="zh-CN" altLang="en-US" sz="1400" dirty="0"/>
              <a:t>学校附近的围栏，韩国不当。牌号：</a:t>
            </a:r>
            <a:r>
              <a:rPr lang="fr-FR" sz="1400" dirty="0"/>
              <a:t>STS439 / STS304 Finish: 2B / HL / </a:t>
            </a:r>
            <a:r>
              <a:rPr lang="zh-CN" altLang="en-US" sz="1400" dirty="0"/>
              <a:t>抛光</a:t>
            </a:r>
            <a:endParaRPr lang="fr-FR" sz="1400" dirty="0"/>
          </a:p>
          <a:p>
            <a:pPr>
              <a:buAutoNum type="arabicPeriod"/>
            </a:pPr>
            <a:r>
              <a:rPr lang="zh-CN" altLang="en-US" sz="1400" dirty="0"/>
              <a:t>扶手，西班牙</a:t>
            </a:r>
            <a:r>
              <a:rPr lang="fr-FR" sz="1400" dirty="0" err="1"/>
              <a:t>Gijòn</a:t>
            </a:r>
            <a:r>
              <a:rPr lang="zh-CN" altLang="en-US" sz="1400" dirty="0"/>
              <a:t>。牌号</a:t>
            </a:r>
            <a:r>
              <a:rPr lang="fr-FR" sz="1400" dirty="0"/>
              <a:t>316L </a:t>
            </a:r>
            <a:r>
              <a:rPr lang="zh-CN" altLang="en-US" sz="1400" dirty="0"/>
              <a:t>，处理：抛光</a:t>
            </a:r>
            <a:endParaRPr lang="fr-FR" sz="1400" dirty="0"/>
          </a:p>
          <a:p>
            <a:pPr>
              <a:buAutoNum type="arabicPeriod"/>
            </a:pPr>
            <a:r>
              <a:rPr lang="zh-CN" altLang="en-US" sz="1400" dirty="0"/>
              <a:t>扶手，印度</a:t>
            </a:r>
            <a:endParaRPr lang="fr-FR" sz="1400" dirty="0"/>
          </a:p>
          <a:p>
            <a:pPr>
              <a:buAutoNum type="arabicPeriod"/>
            </a:pPr>
            <a:r>
              <a:rPr lang="zh-CN" altLang="en-US" sz="1400" dirty="0"/>
              <a:t>曼哈顿下城的南码头地铁站，</a:t>
            </a:r>
            <a:r>
              <a:rPr lang="en-US" altLang="zh-CN" sz="1400" dirty="0"/>
              <a:t>Doug</a:t>
            </a:r>
            <a:r>
              <a:rPr lang="zh-CN" altLang="en-US" sz="1400" dirty="0"/>
              <a:t>和</a:t>
            </a:r>
            <a:r>
              <a:rPr lang="en-US" altLang="zh-CN" sz="1400" dirty="0"/>
              <a:t>Mike </a:t>
            </a:r>
            <a:r>
              <a:rPr lang="en-US" altLang="zh-CN" sz="1400" dirty="0" err="1"/>
              <a:t>Starn</a:t>
            </a:r>
            <a:r>
              <a:rPr lang="zh-CN" altLang="en-US" sz="1400" dirty="0"/>
              <a:t>对它的描述是“看到它的分裂，看到它的变化”</a:t>
            </a:r>
            <a:endParaRPr lang="fr-FR" sz="1400" dirty="0"/>
          </a:p>
        </p:txBody>
      </p:sp>
      <p:sp>
        <p:nvSpPr>
          <p:cNvPr id="6" name="Slide Number Placeholder 5"/>
          <p:cNvSpPr>
            <a:spLocks noGrp="1"/>
          </p:cNvSpPr>
          <p:nvPr>
            <p:ph type="sldNum" sz="quarter" idx="4"/>
          </p:nvPr>
        </p:nvSpPr>
        <p:spPr/>
        <p:txBody>
          <a:bodyPr/>
          <a:lstStyle/>
          <a:p>
            <a:fld id="{5AF66AA0-E37C-4065-8BE7-D4086C065B53}" type="slidenum">
              <a:rPr lang="fr-BE" smtClean="0"/>
              <a:pPr/>
              <a:t>68</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Adobe Fangsong Std R" pitchFamily="18" charset="-128"/>
              <a:ea typeface="Adobe Fangsong Std R" pitchFamily="18" charset="-128"/>
            </a:endParaRP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Adobe Fangsong Std R" pitchFamily="18" charset="-128"/>
              <a:ea typeface="Adobe Fangsong Std R" pitchFamily="18" charset="-128"/>
            </a:endParaRP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Adobe Fangsong Std R" pitchFamily="18" charset="-128"/>
              <a:ea typeface="Adobe Fangsong Std R" pitchFamily="18" charset="-128"/>
            </a:endParaRPr>
          </a:p>
        </p:txBody>
      </p:sp>
      <p:grpSp>
        <p:nvGrpSpPr>
          <p:cNvPr id="2" name="Group 1"/>
          <p:cNvGrpSpPr/>
          <p:nvPr/>
        </p:nvGrpSpPr>
        <p:grpSpPr>
          <a:xfrm>
            <a:off x="777727" y="128125"/>
            <a:ext cx="7588546" cy="5004000"/>
            <a:chOff x="777727" y="297208"/>
            <a:chExt cx="7588546" cy="5004000"/>
          </a:xfrm>
        </p:grpSpPr>
        <p:pic>
          <p:nvPicPr>
            <p:cNvPr id="1028" name="Picture 4" descr="http://www.worldstainless.org/Files/issf/streetfurniture/Street_Fencing/St_Fenc8/SF8_FenceinBundang_3_290x172.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27" y="297208"/>
              <a:ext cx="3816000"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9" name="Picture 15" descr="D:\Mes docs\Temp\Telechargements\SF2_HandrailsinGijon1_290x172.jpg"/>
            <p:cNvPicPr>
              <a:picLocks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593727" y="299058"/>
              <a:ext cx="3772546" cy="22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550273"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43" name="Picture 19"/>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7727" y="2565208"/>
              <a:ext cx="3816000"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80971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674" y="4725144"/>
            <a:ext cx="7468651" cy="1368152"/>
          </a:xfrm>
        </p:spPr>
        <p:txBody>
          <a:bodyPr>
            <a:noAutofit/>
          </a:bodyPr>
          <a:lstStyle/>
          <a:p>
            <a:pPr marL="0" indent="0">
              <a:buNone/>
            </a:pPr>
            <a:r>
              <a:rPr lang="zh-CN" altLang="en-US" sz="1400" dirty="0"/>
              <a:t>从左上角开始顺时针旋转：</a:t>
            </a:r>
            <a:endParaRPr lang="fr-FR" sz="1400" dirty="0"/>
          </a:p>
          <a:p>
            <a:pPr>
              <a:buAutoNum type="arabicPeriod"/>
            </a:pPr>
            <a:r>
              <a:rPr lang="zh-CN" altLang="en-US" sz="1400" dirty="0"/>
              <a:t>长椅，巴西</a:t>
            </a:r>
            <a:r>
              <a:rPr lang="fr-FR" altLang="zh-CN" sz="1400" dirty="0" err="1"/>
              <a:t>Paulinia</a:t>
            </a:r>
            <a:r>
              <a:rPr lang="zh-CN" altLang="en-US" sz="1400" dirty="0"/>
              <a:t>（</a:t>
            </a:r>
            <a:r>
              <a:rPr lang="fr-FR" sz="1400" dirty="0"/>
              <a:t>SP</a:t>
            </a:r>
            <a:r>
              <a:rPr lang="zh-CN" altLang="en-US" sz="1400" dirty="0"/>
              <a:t>），牌号：</a:t>
            </a:r>
            <a:r>
              <a:rPr lang="fr-FR" sz="1400" dirty="0"/>
              <a:t>304  STS304   </a:t>
            </a:r>
            <a:r>
              <a:rPr lang="zh-CN" altLang="en-US" sz="1400" dirty="0"/>
              <a:t>锻光处理</a:t>
            </a:r>
            <a:endParaRPr lang="fr-FR" sz="1400" dirty="0"/>
          </a:p>
          <a:p>
            <a:pPr>
              <a:buAutoNum type="arabicPeriod"/>
            </a:pPr>
            <a:r>
              <a:rPr lang="zh-CN" altLang="en-US" sz="1400" dirty="0"/>
              <a:t>蝴蝶长椅，墨西哥圣路易斯婆托西</a:t>
            </a:r>
            <a:endParaRPr lang="fr-FR" sz="1400" dirty="0"/>
          </a:p>
          <a:p>
            <a:pPr>
              <a:buAutoNum type="arabicPeriod"/>
            </a:pPr>
            <a:r>
              <a:rPr lang="zh-CN" altLang="en-US" sz="1400" dirty="0"/>
              <a:t>不锈钢网长椅，法国</a:t>
            </a:r>
            <a:endParaRPr lang="fr-FR" sz="1400" dirty="0"/>
          </a:p>
          <a:p>
            <a:pPr>
              <a:buAutoNum type="arabicPeriod"/>
            </a:pPr>
            <a:r>
              <a:rPr lang="zh-CN" altLang="en-US" sz="1400" dirty="0"/>
              <a:t>灯柱，韩国首尔。牌号：</a:t>
            </a:r>
            <a:r>
              <a:rPr lang="en-US" sz="1400" dirty="0"/>
              <a:t>STS439 / STS304 / STS304N1 Finish: 2B / BA / </a:t>
            </a:r>
            <a:r>
              <a:rPr lang="zh-CN" altLang="en-US" sz="1400" dirty="0"/>
              <a:t>磨光</a:t>
            </a:r>
            <a:endParaRPr lang="fr-FR" sz="1400" dirty="0"/>
          </a:p>
        </p:txBody>
      </p:sp>
      <p:sp>
        <p:nvSpPr>
          <p:cNvPr id="8" name="Slide Number Placeholder 7"/>
          <p:cNvSpPr>
            <a:spLocks noGrp="1"/>
          </p:cNvSpPr>
          <p:nvPr>
            <p:ph type="sldNum" sz="quarter" idx="4"/>
          </p:nvPr>
        </p:nvSpPr>
        <p:spPr/>
        <p:txBody>
          <a:bodyPr/>
          <a:lstStyle/>
          <a:p>
            <a:fld id="{5AF66AA0-E37C-4065-8BE7-D4086C065B53}" type="slidenum">
              <a:rPr lang="fr-BE" smtClean="0"/>
              <a:pPr/>
              <a:t>69</a:t>
            </a:fld>
            <a:endParaRPr lang="fr-BE" dirty="0"/>
          </a:p>
        </p:txBody>
      </p:sp>
      <p:sp>
        <p:nvSpPr>
          <p:cNvPr id="4"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0" descr="http://www.worldstainless.org/Files/issf/streetfurniture/Street_Fencing/St_Fenc2/SF2_HandrailsinGijon1_290x172.jpg"/>
          <p:cNvSpPr>
            <a:spLocks noChangeAspect="1" noChangeArrowheads="1"/>
          </p:cNvSpPr>
          <p:nvPr/>
        </p:nvSpPr>
        <p:spPr bwMode="auto">
          <a:xfrm>
            <a:off x="460375" y="-4794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7" descr="http://www.stainlessindia.org/picUpload/large2_1423805776.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9" descr="http://www.worldstainless.org/Files/issf/streetfurniture/Street_Lighting/St_Ligh7/SL7_StreetlightinSeoul2_290x172.jpg"/>
          <p:cNvSpPr>
            <a:spLocks noChangeAspect="1" noChangeArrowheads="1"/>
          </p:cNvSpPr>
          <p:nvPr/>
        </p:nvSpPr>
        <p:spPr bwMode="auto">
          <a:xfrm>
            <a:off x="765175" y="-174625"/>
            <a:ext cx="2762250" cy="1638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4" name="Group 13"/>
          <p:cNvGrpSpPr/>
          <p:nvPr/>
        </p:nvGrpSpPr>
        <p:grpSpPr>
          <a:xfrm>
            <a:off x="837675" y="116632"/>
            <a:ext cx="7468651" cy="4431816"/>
            <a:chOff x="1115615" y="349396"/>
            <a:chExt cx="7468651" cy="4431816"/>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9396"/>
              <a:ext cx="3735450" cy="2215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066" y="349396"/>
              <a:ext cx="3732907" cy="221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851066" y="2564903"/>
              <a:ext cx="3733200" cy="22163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115615" y="2564904"/>
              <a:ext cx="3735451" cy="2216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09008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660" y="4878486"/>
            <a:ext cx="6485700" cy="566738"/>
          </a:xfrm>
        </p:spPr>
        <p:txBody>
          <a:bodyPr>
            <a:normAutofit fontScale="90000"/>
          </a:bodyPr>
          <a:lstStyle/>
          <a:p>
            <a:r>
              <a:rPr lang="zh-CN" altLang="en-US" dirty="0">
                <a:latin typeface="SimSun" panose="02010600030101010101" pitchFamily="2" charset="-122"/>
                <a:ea typeface="SimSun" panose="02010600030101010101" pitchFamily="2" charset="-122"/>
              </a:rPr>
              <a:t>美国明尼阿波利斯</a:t>
            </a:r>
            <a:r>
              <a:rPr lang="fr-FR" dirty="0">
                <a:latin typeface="SimSun" panose="02010600030101010101" pitchFamily="2" charset="-122"/>
                <a:ea typeface="SimSun" panose="02010600030101010101" pitchFamily="2" charset="-122"/>
              </a:rPr>
              <a:t>F. R. </a:t>
            </a:r>
            <a:r>
              <a:rPr lang="zh-CN" altLang="en-US" dirty="0">
                <a:latin typeface="SimSun" panose="02010600030101010101" pitchFamily="2" charset="-122"/>
                <a:ea typeface="SimSun" panose="02010600030101010101" pitchFamily="2" charset="-122"/>
              </a:rPr>
              <a:t>魏斯曼美术馆（</a:t>
            </a:r>
            <a:r>
              <a:rPr lang="en-US" altLang="zh-CN" dirty="0">
                <a:latin typeface="SimSun" panose="02010600030101010101" pitchFamily="2" charset="-122"/>
                <a:ea typeface="SimSun" panose="02010600030101010101" pitchFamily="2" charset="-122"/>
              </a:rPr>
              <a:t>1993</a:t>
            </a:r>
            <a:r>
              <a:rPr lang="zh-CN" altLang="en-US" dirty="0">
                <a:latin typeface="SimSun" panose="02010600030101010101" pitchFamily="2" charset="-122"/>
                <a:ea typeface="SimSun" panose="02010600030101010101" pitchFamily="2" charset="-122"/>
              </a:rPr>
              <a:t>）</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Frank Gehry</a:t>
            </a:r>
            <a:r>
              <a:rPr lang="fr-FR" baseline="50000" dirty="0">
                <a:latin typeface="SimSun" panose="02010600030101010101" pitchFamily="2" charset="-122"/>
                <a:ea typeface="SimSun" panose="02010600030101010101" pitchFamily="2" charset="-122"/>
              </a:rPr>
              <a:t>9</a:t>
            </a:r>
          </a:p>
        </p:txBody>
      </p:sp>
      <p:sp>
        <p:nvSpPr>
          <p:cNvPr id="10" name="Text Placeholder 9"/>
          <p:cNvSpPr>
            <a:spLocks noGrp="1"/>
          </p:cNvSpPr>
          <p:nvPr>
            <p:ph type="body" sz="half" idx="2"/>
          </p:nvPr>
        </p:nvSpPr>
        <p:spPr>
          <a:xfrm>
            <a:off x="1326660" y="5439346"/>
            <a:ext cx="6485700" cy="1302022"/>
          </a:xfrm>
        </p:spPr>
        <p:txBody>
          <a:bodyPr>
            <a:normAutofit/>
          </a:bodyPr>
          <a:lstStyle/>
          <a:p>
            <a:pPr algn="just"/>
            <a:r>
              <a:rPr lang="en-US" dirty="0" err="1">
                <a:latin typeface="SimSun" panose="02010600030101010101" pitchFamily="2" charset="-122"/>
                <a:ea typeface="SimSun" panose="02010600030101010101" pitchFamily="2" charset="-122"/>
              </a:rPr>
              <a:t>Gehry</a:t>
            </a:r>
            <a:r>
              <a:rPr lang="en-US"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“我一直都觉得建筑是关于材料的。看到我的艺术家直接用材料进行创作</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好的作品就是看起来是对的，真实的，而丝毫不做作。”</a:t>
            </a:r>
            <a:endParaRPr lang="en-US" altLang="zh-CN" dirty="0">
              <a:latin typeface="SimSun" panose="02010600030101010101" pitchFamily="2" charset="-122"/>
              <a:ea typeface="SimSun" panose="02010600030101010101" pitchFamily="2" charset="-122"/>
            </a:endParaRPr>
          </a:p>
          <a:p>
            <a:pPr algn="just"/>
            <a:r>
              <a:rPr lang="en-US" altLang="zh-CN" dirty="0" err="1">
                <a:latin typeface="SimSun" panose="02010600030101010101" pitchFamily="2" charset="-122"/>
                <a:ea typeface="SimSun" panose="02010600030101010101" pitchFamily="2" charset="-122"/>
              </a:rPr>
              <a:t>Gehry</a:t>
            </a:r>
            <a:r>
              <a:rPr lang="zh-CN" altLang="en-US" dirty="0">
                <a:latin typeface="SimSun" panose="02010600030101010101" pitchFamily="2" charset="-122"/>
                <a:ea typeface="SimSun" panose="02010600030101010101" pitchFamily="2" charset="-122"/>
              </a:rPr>
              <a:t>在魏斯曼设计中选择了不绣钢</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它亮亮的，反射阳光，建筑表面具有超级的耐久性，使得建筑独具一格。</a:t>
            </a:r>
            <a:endParaRPr lang="en-US" altLang="zh-CN" dirty="0">
              <a:latin typeface="SimSun" panose="02010600030101010101" pitchFamily="2" charset="-122"/>
              <a:ea typeface="SimSun" panose="02010600030101010101" pitchFamily="2" charset="-122"/>
            </a:endParaRPr>
          </a:p>
        </p:txBody>
      </p:sp>
      <p:sp>
        <p:nvSpPr>
          <p:cNvPr id="3" name="AutoShape 2" descr="http://upload.wikimedia.org/wikipedia/commons/1/1e/Frederick_Weisman_Museum_of_Art.jpg"/>
          <p:cNvSpPr>
            <a:spLocks noChangeAspect="1" noChangeArrowheads="1"/>
          </p:cNvSpPr>
          <p:nvPr/>
        </p:nvSpPr>
        <p:spPr bwMode="auto">
          <a:xfrm>
            <a:off x="155575" y="-1804988"/>
            <a:ext cx="5638800" cy="3762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6660" y="404664"/>
            <a:ext cx="6485700" cy="432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7</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29110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514" y="5168178"/>
            <a:ext cx="7362972" cy="1684784"/>
          </a:xfrm>
        </p:spPr>
        <p:txBody>
          <a:bodyPr>
            <a:noAutofit/>
          </a:bodyPr>
          <a:lstStyle/>
          <a:p>
            <a:pPr marL="0" indent="0">
              <a:buNone/>
            </a:pPr>
            <a:r>
              <a:rPr lang="zh-CN" altLang="en-US" sz="1400" dirty="0"/>
              <a:t>从左上角顺时针旋转：</a:t>
            </a:r>
            <a:endParaRPr lang="fr-FR" sz="1400" dirty="0"/>
          </a:p>
          <a:p>
            <a:pPr>
              <a:buAutoNum type="arabicPeriod"/>
            </a:pPr>
            <a:r>
              <a:rPr lang="zh-CN" altLang="en-US" sz="1400" dirty="0"/>
              <a:t>土耳其伊斯坦布尔巴士站。牌号：</a:t>
            </a:r>
            <a:r>
              <a:rPr lang="en-US" altLang="zh-CN" sz="1400" dirty="0"/>
              <a:t>AISI304</a:t>
            </a:r>
            <a:r>
              <a:rPr lang="zh-CN" altLang="en-US" sz="1400" dirty="0"/>
              <a:t>和</a:t>
            </a:r>
            <a:r>
              <a:rPr lang="en-US" altLang="zh-CN" sz="1400" dirty="0"/>
              <a:t>AISI316</a:t>
            </a:r>
            <a:r>
              <a:rPr lang="zh-CN" altLang="en-US" sz="1400" dirty="0"/>
              <a:t>，处理：</a:t>
            </a:r>
            <a:r>
              <a:rPr lang="en-US" altLang="zh-CN" sz="1400" dirty="0"/>
              <a:t>2B</a:t>
            </a:r>
            <a:r>
              <a:rPr lang="zh-CN" altLang="en-US" sz="1400" dirty="0"/>
              <a:t>／</a:t>
            </a:r>
            <a:r>
              <a:rPr lang="en-US" altLang="zh-CN" sz="1400" dirty="0"/>
              <a:t>BA</a:t>
            </a:r>
            <a:r>
              <a:rPr lang="zh-CN" altLang="en-US" sz="1400" dirty="0"/>
              <a:t>／刷面处理／思高处理</a:t>
            </a:r>
            <a:endParaRPr lang="en-US" altLang="zh-CN" sz="1400" dirty="0"/>
          </a:p>
          <a:p>
            <a:pPr>
              <a:buAutoNum type="arabicPeriod"/>
            </a:pPr>
            <a:r>
              <a:rPr lang="zh-CN" altLang="en-US" sz="1400" dirty="0"/>
              <a:t>意大利阿尔本假的自行车架牌号：</a:t>
            </a:r>
            <a:r>
              <a:rPr lang="fr-FR" sz="1400" dirty="0"/>
              <a:t>EN 1.4301 (AISI 304)</a:t>
            </a:r>
          </a:p>
          <a:p>
            <a:pPr>
              <a:buAutoNum type="arabicPeriod"/>
            </a:pPr>
            <a:r>
              <a:rPr lang="zh-CN" altLang="en-US" sz="1400" dirty="0"/>
              <a:t>新西兰惠灵顿雕塑</a:t>
            </a:r>
            <a:r>
              <a:rPr lang="en-US" altLang="zh-CN" sz="1400" dirty="0"/>
              <a:t>《</a:t>
            </a:r>
            <a:r>
              <a:rPr lang="zh-CN" altLang="en-US" sz="1400" dirty="0"/>
              <a:t>看不见的城市</a:t>
            </a:r>
            <a:r>
              <a:rPr lang="en-US" altLang="zh-CN" sz="1400" dirty="0"/>
              <a:t>》</a:t>
            </a:r>
            <a:endParaRPr lang="fr-FR" sz="1400" dirty="0"/>
          </a:p>
          <a:p>
            <a:pPr>
              <a:buAutoNum type="arabicPeriod"/>
            </a:pPr>
            <a:r>
              <a:rPr lang="fr-FR" sz="1400" dirty="0"/>
              <a:t>Joana </a:t>
            </a:r>
            <a:r>
              <a:rPr lang="fr-FR" sz="1400" dirty="0" err="1"/>
              <a:t>Vasconcelos</a:t>
            </a:r>
            <a:r>
              <a:rPr lang="zh-CN" altLang="en-US" sz="1400" dirty="0"/>
              <a:t>的雕塑作品：用不锈钢汤锅做的</a:t>
            </a:r>
            <a:r>
              <a:rPr lang="en-US" altLang="zh-CN" sz="1400" dirty="0"/>
              <a:t>《</a:t>
            </a:r>
            <a:r>
              <a:rPr lang="zh-CN" altLang="en-US" sz="1400" dirty="0"/>
              <a:t>玛丽莲</a:t>
            </a:r>
            <a:r>
              <a:rPr lang="en-US" altLang="zh-CN" sz="1400" dirty="0"/>
              <a:t>》</a:t>
            </a:r>
            <a:endParaRPr lang="fr-FR" sz="14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70</a:t>
            </a:fld>
            <a:endParaRPr lang="fr-BE" dirty="0"/>
          </a:p>
        </p:txBody>
      </p:sp>
      <p:grpSp>
        <p:nvGrpSpPr>
          <p:cNvPr id="17" name="Group 16"/>
          <p:cNvGrpSpPr/>
          <p:nvPr/>
        </p:nvGrpSpPr>
        <p:grpSpPr>
          <a:xfrm>
            <a:off x="890514" y="116632"/>
            <a:ext cx="7362972" cy="5051546"/>
            <a:chOff x="890514" y="373596"/>
            <a:chExt cx="7362972" cy="5051546"/>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14" y="373596"/>
              <a:ext cx="3675847" cy="2180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634" y="373596"/>
              <a:ext cx="3675852" cy="2180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56" name="Picture 1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90514" y="2545142"/>
              <a:ext cx="2621123" cy="28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521509" y="2561500"/>
              <a:ext cx="4731977" cy="2863642"/>
            </a:xfrm>
            <a:prstGeom prst="rect">
              <a:avLst/>
            </a:prstGeom>
            <a:ln>
              <a:solidFill>
                <a:schemeClr val="tx1"/>
              </a:solidFill>
            </a:ln>
          </p:spPr>
        </p:pic>
      </p:grpSp>
    </p:spTree>
    <p:extLst>
      <p:ext uri="{BB962C8B-B14F-4D97-AF65-F5344CB8AC3E}">
        <p14:creationId xmlns:p14="http://schemas.microsoft.com/office/powerpoint/2010/main" val="3191876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1843" y="3501240"/>
            <a:ext cx="8310823" cy="2088000"/>
            <a:chOff x="251843" y="3501240"/>
            <a:chExt cx="8310823" cy="2088000"/>
          </a:xfrm>
        </p:grpSpPr>
        <p:pic>
          <p:nvPicPr>
            <p:cNvPr id="5" name="Picture 1030" descr="D:\Dokument\Bilddateien\streetfurniture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843" y="3501240"/>
              <a:ext cx="2678371"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32" descr="D:\Dokument\Bilddateien\laterneduisbur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21766" y="3501240"/>
              <a:ext cx="21409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033" descr="U:\VA\bilddateien\street_furniture.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821366" y="3501240"/>
              <a:ext cx="3600000" cy="20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251520" y="548936"/>
            <a:ext cx="8330246" cy="2304000"/>
            <a:chOff x="417978" y="260647"/>
            <a:chExt cx="8330246" cy="2304000"/>
          </a:xfrm>
        </p:grpSpPr>
        <p:pic>
          <p:nvPicPr>
            <p:cNvPr id="4" name="Picture 1028" descr="D:\Dokument\Bilddateien\wartehausdüsseldorf.JPG"/>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87824" y="260647"/>
              <a:ext cx="360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31" descr="D:\Dokument\Bilddateien\streetfurniture4.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7978" y="260647"/>
              <a:ext cx="2569846"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34" descr="U:\VA\bilddateien\street_furniture1.jpg"/>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588224" y="260647"/>
              <a:ext cx="2160000" cy="230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
          </p:nvPr>
        </p:nvSpPr>
        <p:spPr>
          <a:ln>
            <a:noFill/>
          </a:ln>
        </p:spPr>
        <p:txBody>
          <a:bodyPr/>
          <a:lstStyle/>
          <a:p>
            <a:fld id="{5AF66AA0-E37C-4065-8BE7-D4086C065B53}" type="slidenum">
              <a:rPr lang="fr-BE" smtClean="0"/>
              <a:pPr/>
              <a:t>71</a:t>
            </a:fld>
            <a:endParaRPr lang="fr-BE" dirty="0"/>
          </a:p>
        </p:txBody>
      </p:sp>
    </p:spTree>
    <p:extLst>
      <p:ext uri="{BB962C8B-B14F-4D97-AF65-F5344CB8AC3E}">
        <p14:creationId xmlns:p14="http://schemas.microsoft.com/office/powerpoint/2010/main" val="12336293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城市户外家具参考资料</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hlinkClick r:id="rId3"/>
              </a:rPr>
              <a:t>https://www.worldstainless.org/applications/architecture-building-and-construction-applications/street-furniture/</a:t>
            </a:r>
            <a:endParaRPr lang="fr-FR" sz="2400" dirty="0"/>
          </a:p>
          <a:p>
            <a:pPr marL="514350" indent="-514350">
              <a:buFont typeface="+mj-lt"/>
              <a:buAutoNum type="arabicPeriod"/>
            </a:pPr>
            <a:r>
              <a:rPr lang="fr-FR" sz="2400" dirty="0">
                <a:hlinkClick r:id="rId4"/>
              </a:rPr>
              <a:t>http://norcor.free.fr/piazza_superbe_inox.jpg</a:t>
            </a:r>
            <a:endParaRPr lang="fr-FR" sz="2400" dirty="0"/>
          </a:p>
          <a:p>
            <a:pPr marL="514350" indent="-514350">
              <a:buFont typeface="+mj-lt"/>
              <a:buAutoNum type="arabicPeriod"/>
            </a:pPr>
            <a:r>
              <a:rPr lang="fr-FR" sz="2400" dirty="0">
                <a:hlinkClick r:id="rId5"/>
              </a:rPr>
              <a:t>http://listraveltips.com/wellington-street-art-stainless-steel-braille-sculpture/</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72</a:t>
            </a:fld>
            <a:endParaRPr lang="fr-BE" dirty="0"/>
          </a:p>
        </p:txBody>
      </p:sp>
    </p:spTree>
    <p:extLst>
      <p:ext uri="{BB962C8B-B14F-4D97-AF65-F5344CB8AC3E}">
        <p14:creationId xmlns:p14="http://schemas.microsoft.com/office/powerpoint/2010/main" val="231579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l-BE" dirty="0"/>
              <a:t>9. </a:t>
            </a:r>
            <a:r>
              <a:rPr lang="zh-CN" altLang="en-US" dirty="0"/>
              <a:t>修复</a:t>
            </a:r>
            <a:endParaRPr lang="nl-BE"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73</a:t>
            </a:fld>
            <a:endParaRPr lang="fr-BE" dirty="0"/>
          </a:p>
        </p:txBody>
      </p:sp>
    </p:spTree>
    <p:extLst>
      <p:ext uri="{BB962C8B-B14F-4D97-AF65-F5344CB8AC3E}">
        <p14:creationId xmlns:p14="http://schemas.microsoft.com/office/powerpoint/2010/main" val="2203739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53307" y="4005064"/>
            <a:ext cx="8408715" cy="1944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2000" dirty="0"/>
              <a:t>左图：</a:t>
            </a:r>
            <a:r>
              <a:rPr lang="fr-FR" sz="2000" dirty="0"/>
              <a:t>	</a:t>
            </a:r>
            <a:r>
              <a:rPr lang="zh-CN" altLang="en-US" sz="2000" dirty="0"/>
              <a:t>通往伦敦圣马丁教堂地下室的不锈钢入口</a:t>
            </a:r>
            <a:endParaRPr lang="fr-FR" sz="2000" dirty="0"/>
          </a:p>
          <a:p>
            <a:pPr marL="0" indent="0">
              <a:buNone/>
            </a:pPr>
            <a:r>
              <a:rPr lang="zh-CN" altLang="en-US" sz="2000" dirty="0"/>
              <a:t>右图：</a:t>
            </a:r>
            <a:r>
              <a:rPr lang="en-US" sz="2000" dirty="0"/>
              <a:t>	</a:t>
            </a:r>
            <a:r>
              <a:rPr lang="zh-CN" altLang="en-US" sz="2000" dirty="0"/>
              <a:t>巴黎卢浮宫的不锈钢玻璃金字塔</a:t>
            </a:r>
            <a:endParaRPr lang="fr-FR" sz="2000" dirty="0"/>
          </a:p>
        </p:txBody>
      </p:sp>
      <p:grpSp>
        <p:nvGrpSpPr>
          <p:cNvPr id="4" name="Group 3"/>
          <p:cNvGrpSpPr/>
          <p:nvPr/>
        </p:nvGrpSpPr>
        <p:grpSpPr>
          <a:xfrm>
            <a:off x="381979" y="524312"/>
            <a:ext cx="8380043" cy="3348000"/>
            <a:chOff x="498927" y="524312"/>
            <a:chExt cx="8380043" cy="334800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8927" y="524312"/>
              <a:ext cx="4037761"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37184" y="524312"/>
              <a:ext cx="4341786" cy="33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Slide Number Placeholder 2"/>
          <p:cNvSpPr>
            <a:spLocks noGrp="1"/>
          </p:cNvSpPr>
          <p:nvPr>
            <p:ph type="sldNum" sz="quarter" idx="4"/>
          </p:nvPr>
        </p:nvSpPr>
        <p:spPr/>
        <p:txBody>
          <a:bodyPr/>
          <a:lstStyle/>
          <a:p>
            <a:fld id="{5AF66AA0-E37C-4065-8BE7-D4086C065B53}" type="slidenum">
              <a:rPr lang="fr-BE" smtClean="0"/>
              <a:pPr/>
              <a:t>74</a:t>
            </a:fld>
            <a:endParaRPr lang="fr-BE" dirty="0"/>
          </a:p>
        </p:txBody>
      </p:sp>
    </p:spTree>
    <p:extLst>
      <p:ext uri="{BB962C8B-B14F-4D97-AF65-F5344CB8AC3E}">
        <p14:creationId xmlns:p14="http://schemas.microsoft.com/office/powerpoint/2010/main" val="1184396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92940" y="4617031"/>
            <a:ext cx="5759242" cy="566738"/>
          </a:xfrm>
        </p:spPr>
        <p:txBody>
          <a:bodyPr/>
          <a:lstStyle/>
          <a:p>
            <a:r>
              <a:rPr lang="zh-CN" altLang="en-US" dirty="0"/>
              <a:t>维罗纳歌剧院，意大利</a:t>
            </a:r>
            <a:endParaRPr lang="en-GB" dirty="0"/>
          </a:p>
        </p:txBody>
      </p:sp>
      <p:sp>
        <p:nvSpPr>
          <p:cNvPr id="5" name="Text Placeholder 4"/>
          <p:cNvSpPr>
            <a:spLocks noGrp="1"/>
          </p:cNvSpPr>
          <p:nvPr>
            <p:ph type="body" sz="half" idx="2"/>
          </p:nvPr>
        </p:nvSpPr>
        <p:spPr>
          <a:xfrm>
            <a:off x="1692940" y="5157192"/>
            <a:ext cx="5759242" cy="804862"/>
          </a:xfrm>
        </p:spPr>
        <p:txBody>
          <a:bodyPr>
            <a:noAutofit/>
          </a:bodyPr>
          <a:lstStyle/>
          <a:p>
            <a:pPr algn="just"/>
            <a:r>
              <a:rPr lang="zh-CN" altLang="en-US" sz="1300" dirty="0"/>
              <a:t>这座伟大的罗马纪念碑被誉为最为重要的露天歌剧院，年代可以追溯到公元前</a:t>
            </a:r>
            <a:r>
              <a:rPr lang="en-US" altLang="zh-CN" sz="1300" dirty="0"/>
              <a:t>1</a:t>
            </a:r>
            <a:r>
              <a:rPr lang="zh-CN" altLang="en-US" sz="1300" dirty="0"/>
              <a:t>世纪上半叶。修复工作在近期展开，包括对乐团就坐的中央下陷区域、地下室、地下污水隧道进行重新覆层。新的盖板由屋顶支柱和后张力拉杆支撑构成。后拉力系统使用了钢棒，以便保证结构的安全性、质量和耐久性。</a:t>
            </a:r>
            <a:endParaRPr lang="en-GB" sz="13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75</a:t>
            </a:fld>
            <a:endParaRPr lang="fr-BE" dirty="0"/>
          </a:p>
        </p:txBody>
      </p:sp>
      <p:grpSp>
        <p:nvGrpSpPr>
          <p:cNvPr id="2" name="Group 1"/>
          <p:cNvGrpSpPr/>
          <p:nvPr/>
        </p:nvGrpSpPr>
        <p:grpSpPr>
          <a:xfrm>
            <a:off x="1691660" y="243512"/>
            <a:ext cx="5760680" cy="4337616"/>
            <a:chOff x="1691640" y="332656"/>
            <a:chExt cx="5760680" cy="4337616"/>
          </a:xfrm>
        </p:grpSpPr>
        <p:pic>
          <p:nvPicPr>
            <p:cNvPr id="28" name="Picture 4" descr="D:\Mes docs\ISSF_Closed_projects\ISSF_pptes_Hors_Corrosion\photos\CentroInox\Fig. 2 - Verona - The heads of the tie rod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2920" y="332656"/>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D:\Mes docs\ISSF_Closed_projects\ISSF_pptes_Hors_Corrosion\photos\CentroInox\Fig. 3 - Verona - The lower part of the tie rods .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585" y="2510272"/>
              <a:ext cx="2879735"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3" descr="D:\Mes docs\ISSF_Closed_projects\ISSF_pptes_Hors_Corrosion\photos\CentroInox\Fig. 1 - Verona - The upper part of the tie rods.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91640" y="2510272"/>
              <a:ext cx="2880000"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5" descr="D:\Mes docs\ISSF_Closed_projects\ISSF_pptes_Hors_Corrosion\photos\CentroInox\Fig. 3 - Pirelli -The anchoring of the heads of the cables (nose).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1640" y="332656"/>
              <a:ext cx="288052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7817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罗马剧场，法国弗雷瑞斯</a:t>
            </a:r>
            <a:endParaRPr lang="fr-FR"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367338"/>
            <a:ext cx="4182919" cy="1158006"/>
          </a:xfrm>
        </p:spPr>
        <p:txBody>
          <a:bodyPr>
            <a:normAutofit/>
          </a:bodyPr>
          <a:lstStyle/>
          <a:p>
            <a:pPr algn="just"/>
            <a:r>
              <a:rPr lang="zh-CN" altLang="en-US" dirty="0"/>
              <a:t>用打孔的</a:t>
            </a:r>
            <a:r>
              <a:rPr lang="en-US" altLang="zh-CN" dirty="0"/>
              <a:t>3</a:t>
            </a:r>
            <a:r>
              <a:rPr lang="zh-CN" altLang="en-US" dirty="0"/>
              <a:t>毫米厚的</a:t>
            </a:r>
            <a:r>
              <a:rPr lang="en-US" altLang="zh-CN" dirty="0"/>
              <a:t>EN1.4571</a:t>
            </a:r>
            <a:r>
              <a:rPr lang="zh-CN" altLang="en-US" dirty="0"/>
              <a:t>不锈钢来修复露天罗马剧场。</a:t>
            </a:r>
            <a:endParaRPr lang="en-US" altLang="zh-CN"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76</a:t>
            </a:fld>
            <a:endParaRPr lang="fr-BE" dirty="0"/>
          </a:p>
        </p:txBody>
      </p:sp>
      <p:sp>
        <p:nvSpPr>
          <p:cNvPr id="6" name="AutoShape 2" descr="http://www.ville-frejus.fr/images/pages/upload/lavillesequipe/aa_theatre_romain_new_7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404664"/>
            <a:ext cx="6667500" cy="4438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75207" y="4040689"/>
            <a:ext cx="2881313" cy="28061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34952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修复参考资料</a:t>
            </a:r>
            <a:endParaRPr lang="fr-FR"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r-FR" sz="2400" dirty="0">
                <a:hlinkClick r:id="rId3"/>
              </a:rPr>
              <a:t>https://www.worldstainless.org/Files/issf/non-image-files/PDF/Euro_Inox/New_meets_Old_EN.pdf</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77</a:t>
            </a:fld>
            <a:endParaRPr lang="fr-BE" dirty="0"/>
          </a:p>
        </p:txBody>
      </p:sp>
    </p:spTree>
    <p:extLst>
      <p:ext uri="{BB962C8B-B14F-4D97-AF65-F5344CB8AC3E}">
        <p14:creationId xmlns:p14="http://schemas.microsoft.com/office/powerpoint/2010/main" val="2091106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10.</a:t>
            </a:r>
            <a:r>
              <a:rPr lang="zh-CN" altLang="en-US" dirty="0"/>
              <a:t>体育场馆</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78</a:t>
            </a:fld>
            <a:endParaRPr lang="fr-BE" dirty="0"/>
          </a:p>
        </p:txBody>
      </p:sp>
    </p:spTree>
    <p:extLst>
      <p:ext uri="{BB962C8B-B14F-4D97-AF65-F5344CB8AC3E}">
        <p14:creationId xmlns:p14="http://schemas.microsoft.com/office/powerpoint/2010/main" val="113713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turnstilesupplier.com/photo/pl1001148-304_stainless_steel_swing_tubular_barrier_pedestrain_electric_gate_turnstile.jpg"/>
          <p:cNvSpPr>
            <a:spLocks noChangeAspect="1" noChangeArrowheads="1"/>
          </p:cNvSpPr>
          <p:nvPr/>
        </p:nvSpPr>
        <p:spPr bwMode="auto">
          <a:xfrm>
            <a:off x="155575" y="-2308225"/>
            <a:ext cx="5781675" cy="4810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Adobe Fangsong Std R" pitchFamily="18" charset="-128"/>
              <a:ea typeface="Adobe Fangsong Std R" pitchFamily="18" charset="-128"/>
            </a:endParaRPr>
          </a:p>
        </p:txBody>
      </p:sp>
      <p:sp>
        <p:nvSpPr>
          <p:cNvPr id="5" name="AutoShape 5" descr="Wembley Stadium"/>
          <p:cNvSpPr>
            <a:spLocks noChangeAspect="1" noChangeArrowheads="1"/>
          </p:cNvSpPr>
          <p:nvPr/>
        </p:nvSpPr>
        <p:spPr bwMode="auto">
          <a:xfrm>
            <a:off x="155575" y="-2027238"/>
            <a:ext cx="5734050" cy="4229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Adobe Fangsong Std R" pitchFamily="18" charset="-128"/>
              <a:ea typeface="Adobe Fangsong Std R" pitchFamily="18" charset="-128"/>
            </a:endParaRPr>
          </a:p>
        </p:txBody>
      </p:sp>
      <p:sp>
        <p:nvSpPr>
          <p:cNvPr id="8" name="Content Placeholder 2"/>
          <p:cNvSpPr txBox="1">
            <a:spLocks/>
          </p:cNvSpPr>
          <p:nvPr/>
        </p:nvSpPr>
        <p:spPr>
          <a:xfrm rot="16200000">
            <a:off x="-2714514" y="2762136"/>
            <a:ext cx="6664275" cy="11399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zh-CN" altLang="en-US" sz="1600" dirty="0">
                <a:latin typeface="SimSun" panose="02010600030101010101" pitchFamily="2" charset="-122"/>
                <a:ea typeface="SimSun" panose="02010600030101010101" pitchFamily="2" charset="-122"/>
              </a:rPr>
              <a:t>顺时针，从左上角开始：</a:t>
            </a:r>
            <a:r>
              <a:rPr lang="fr-FR" sz="1600" baseline="50000" dirty="0">
                <a:latin typeface="SimSun" panose="02010600030101010101" pitchFamily="2" charset="-122"/>
                <a:ea typeface="SimSun" panose="02010600030101010101" pitchFamily="2" charset="-122"/>
              </a:rPr>
              <a:t>1-3</a:t>
            </a:r>
          </a:p>
          <a:p>
            <a:pPr algn="just">
              <a:buFont typeface="Arial" pitchFamily="34" charset="0"/>
              <a:buAutoNum type="arabicPeriod"/>
            </a:pPr>
            <a:r>
              <a:rPr lang="en-US" altLang="zh-CN" sz="1600" dirty="0">
                <a:latin typeface="SimSun" panose="02010600030101010101" pitchFamily="2" charset="-122"/>
                <a:ea typeface="SimSun" panose="02010600030101010101" pitchFamily="2" charset="-122"/>
              </a:rPr>
              <a:t>VIP</a:t>
            </a:r>
            <a:r>
              <a:rPr lang="zh-CN" altLang="en-US" sz="1600" dirty="0">
                <a:latin typeface="SimSun" panose="02010600030101010101" pitchFamily="2" charset="-122"/>
                <a:ea typeface="SimSun" panose="02010600030101010101" pitchFamily="2" charset="-122"/>
              </a:rPr>
              <a:t>入口扶梯，英国温布利球场</a:t>
            </a:r>
            <a:endParaRPr lang="en-US" altLang="zh-CN" sz="1600" dirty="0">
              <a:latin typeface="SimSun" panose="02010600030101010101" pitchFamily="2" charset="-122"/>
              <a:ea typeface="SimSun" panose="02010600030101010101" pitchFamily="2" charset="-122"/>
            </a:endParaRPr>
          </a:p>
          <a:p>
            <a:pPr algn="just">
              <a:buFont typeface="Arial" pitchFamily="34" charset="0"/>
              <a:buAutoNum type="arabicPeriod"/>
            </a:pPr>
            <a:r>
              <a:rPr lang="zh-CN" altLang="en-US" sz="1600" dirty="0">
                <a:latin typeface="SimSun" panose="02010600030101010101" pitchFamily="2" charset="-122"/>
                <a:ea typeface="SimSun" panose="02010600030101010101" pitchFamily="2" charset="-122"/>
              </a:rPr>
              <a:t>旋转式栅门</a:t>
            </a:r>
            <a:endParaRPr lang="en-US" altLang="zh-CN" sz="1600" dirty="0">
              <a:latin typeface="SimSun" panose="02010600030101010101" pitchFamily="2" charset="-122"/>
              <a:ea typeface="SimSun" panose="02010600030101010101" pitchFamily="2" charset="-122"/>
            </a:endParaRPr>
          </a:p>
          <a:p>
            <a:pPr algn="just">
              <a:buFont typeface="Arial" pitchFamily="34" charset="0"/>
              <a:buAutoNum type="arabicPeriod"/>
            </a:pPr>
            <a:r>
              <a:rPr lang="zh-CN" altLang="en-US" sz="1600" dirty="0">
                <a:latin typeface="SimSun" panose="02010600030101010101" pitchFamily="2" charset="-122"/>
                <a:ea typeface="SimSun" panose="02010600030101010101" pitchFamily="2" charset="-122"/>
              </a:rPr>
              <a:t>储物柜</a:t>
            </a:r>
            <a:endParaRPr lang="en-US" altLang="zh-CN" sz="1600" dirty="0">
              <a:latin typeface="SimSun" panose="02010600030101010101" pitchFamily="2" charset="-122"/>
              <a:ea typeface="SimSun" panose="02010600030101010101" pitchFamily="2" charset="-122"/>
            </a:endParaRPr>
          </a:p>
          <a:p>
            <a:pPr algn="just">
              <a:buFont typeface="Arial" pitchFamily="34" charset="0"/>
              <a:buAutoNum type="arabicPeriod"/>
            </a:pPr>
            <a:r>
              <a:rPr lang="zh-CN" altLang="en-US" sz="1600" dirty="0">
                <a:latin typeface="SimSun" panose="02010600030101010101" pitchFamily="2" charset="-122"/>
                <a:ea typeface="SimSun" panose="02010600030101010101" pitchFamily="2" charset="-122"/>
              </a:rPr>
              <a:t>澳大利亚墨尔本伯克街到殖民地体育馆的步行桥上的不锈钢扶手和顶棚</a:t>
            </a:r>
            <a:endParaRPr lang="en-US" altLang="zh-CN" sz="1600" dirty="0">
              <a:latin typeface="SimSun" panose="02010600030101010101" pitchFamily="2" charset="-122"/>
              <a:ea typeface="SimSun" panose="02010600030101010101" pitchFamily="2" charset="-122"/>
            </a:endParaRPr>
          </a:p>
          <a:p>
            <a:pPr algn="just">
              <a:buFont typeface="Arial" pitchFamily="34" charset="0"/>
              <a:buAutoNum type="arabicPeriod"/>
            </a:pPr>
            <a:endParaRPr lang="en-US" altLang="zh-CN" sz="1600" dirty="0">
              <a:latin typeface="SimSun" panose="02010600030101010101" pitchFamily="2" charset="-122"/>
              <a:ea typeface="SimSun" panose="02010600030101010101" pitchFamily="2" charset="-122"/>
            </a:endParaRPr>
          </a:p>
          <a:p>
            <a:pPr algn="just">
              <a:buFont typeface="Arial" pitchFamily="34" charset="0"/>
              <a:buAutoNum type="arabicPeriod"/>
            </a:pPr>
            <a:endParaRPr lang="fr-FR" sz="1600" dirty="0">
              <a:latin typeface="SimSun" panose="02010600030101010101" pitchFamily="2" charset="-122"/>
              <a:ea typeface="SimSun" panose="02010600030101010101" pitchFamily="2" charset="-122"/>
            </a:endParaRPr>
          </a:p>
        </p:txBody>
      </p:sp>
      <p:grpSp>
        <p:nvGrpSpPr>
          <p:cNvPr id="3" name="Group 2"/>
          <p:cNvGrpSpPr/>
          <p:nvPr/>
        </p:nvGrpSpPr>
        <p:grpSpPr>
          <a:xfrm>
            <a:off x="1295575" y="908720"/>
            <a:ext cx="7499052" cy="5688630"/>
            <a:chOff x="971600" y="349636"/>
            <a:chExt cx="7739887" cy="6174608"/>
          </a:xfrm>
        </p:grpSpPr>
        <p:grpSp>
          <p:nvGrpSpPr>
            <p:cNvPr id="2" name="Group 1"/>
            <p:cNvGrpSpPr/>
            <p:nvPr/>
          </p:nvGrpSpPr>
          <p:grpSpPr>
            <a:xfrm>
              <a:off x="971600" y="349636"/>
              <a:ext cx="7739887" cy="3456000"/>
              <a:chOff x="971600" y="349636"/>
              <a:chExt cx="7739887" cy="3456000"/>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5677528" y="349636"/>
                <a:ext cx="3033959"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1600" y="349636"/>
                <a:ext cx="4685841" cy="345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215" y="3824244"/>
              <a:ext cx="3665272"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1600" y="3824244"/>
              <a:ext cx="4115853" cy="27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7" name="Slide Number Placeholder 6"/>
          <p:cNvSpPr>
            <a:spLocks noGrp="1"/>
          </p:cNvSpPr>
          <p:nvPr>
            <p:ph type="sldNum" sz="quarter" idx="4"/>
          </p:nvPr>
        </p:nvSpPr>
        <p:spPr/>
        <p:txBody>
          <a:bodyPr/>
          <a:lstStyle/>
          <a:p>
            <a:fld id="{5AF66AA0-E37C-4065-8BE7-D4086C065B53}" type="slidenum">
              <a:rPr lang="fr-BE" smtClean="0"/>
              <a:pPr/>
              <a:t>79</a:t>
            </a:fld>
            <a:endParaRPr lang="fr-BE" dirty="0"/>
          </a:p>
        </p:txBody>
      </p:sp>
    </p:spTree>
    <p:extLst>
      <p:ext uri="{BB962C8B-B14F-4D97-AF65-F5344CB8AC3E}">
        <p14:creationId xmlns:p14="http://schemas.microsoft.com/office/powerpoint/2010/main" val="428020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144" y="5081736"/>
            <a:ext cx="6516216" cy="566738"/>
          </a:xfrm>
        </p:spPr>
        <p:txBody>
          <a:bodyPr>
            <a:normAutofit fontScale="90000"/>
          </a:bodyPr>
          <a:lstStyle/>
          <a:p>
            <a:r>
              <a:rPr lang="zh-CN" altLang="en-US" dirty="0">
                <a:latin typeface="SimSun" panose="02010600030101010101" pitchFamily="2" charset="-122"/>
                <a:ea typeface="SimSun" panose="02010600030101010101" pitchFamily="2" charset="-122"/>
              </a:rPr>
              <a:t>美国堪萨斯的考夫曼艺术表演中心</a:t>
            </a:r>
            <a:r>
              <a:rPr lang="fr-FR" dirty="0">
                <a:latin typeface="SimSun" panose="02010600030101010101" pitchFamily="2" charset="-122"/>
                <a:ea typeface="SimSun" panose="02010600030101010101" pitchFamily="2" charset="-122"/>
              </a:rPr>
              <a:t> (2011)</a:t>
            </a:r>
            <a:br>
              <a:rPr lang="fr-FR"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Moshe </a:t>
            </a:r>
            <a:r>
              <a:rPr lang="fr-FR" dirty="0" err="1">
                <a:latin typeface="SimSun" panose="02010600030101010101" pitchFamily="2" charset="-122"/>
                <a:ea typeface="SimSun" panose="02010600030101010101" pitchFamily="2" charset="-122"/>
              </a:rPr>
              <a:t>Safdie</a:t>
            </a:r>
            <a:r>
              <a:rPr lang="zh-CN" altLang="en-US" dirty="0">
                <a:latin typeface="SimSun" panose="02010600030101010101" pitchFamily="2" charset="-122"/>
                <a:ea typeface="SimSun" panose="02010600030101010101" pitchFamily="2" charset="-122"/>
              </a:rPr>
              <a:t>；工程：</a:t>
            </a:r>
            <a:r>
              <a:rPr lang="fr-FR" dirty="0">
                <a:latin typeface="SimSun" panose="02010600030101010101" pitchFamily="2" charset="-122"/>
                <a:ea typeface="SimSun" panose="02010600030101010101" pitchFamily="2" charset="-122"/>
              </a:rPr>
              <a:t>Arup</a:t>
            </a:r>
            <a:r>
              <a:rPr lang="fr-FR" baseline="50000" dirty="0">
                <a:latin typeface="SimSun" panose="02010600030101010101" pitchFamily="2" charset="-122"/>
                <a:ea typeface="SimSun" panose="02010600030101010101" pitchFamily="2" charset="-122"/>
              </a:rPr>
              <a:t>10</a:t>
            </a:r>
          </a:p>
        </p:txBody>
      </p:sp>
      <p:sp>
        <p:nvSpPr>
          <p:cNvPr id="7" name="Text Placeholder 6"/>
          <p:cNvSpPr>
            <a:spLocks noGrp="1"/>
          </p:cNvSpPr>
          <p:nvPr>
            <p:ph type="body" sz="half" idx="2"/>
          </p:nvPr>
        </p:nvSpPr>
        <p:spPr>
          <a:xfrm>
            <a:off x="1296144" y="5648474"/>
            <a:ext cx="6516216" cy="1164902"/>
          </a:xfrm>
        </p:spPr>
        <p:txBody>
          <a:bodyPr>
            <a:normAutofit/>
          </a:bodyPr>
          <a:lstStyle/>
          <a:p>
            <a:pPr algn="just"/>
            <a:r>
              <a:rPr lang="zh-CN" altLang="en-US" dirty="0">
                <a:latin typeface="SimSun" panose="02010600030101010101" pitchFamily="2" charset="-122"/>
                <a:ea typeface="SimSun" panose="02010600030101010101" pitchFamily="2" charset="-122"/>
              </a:rPr>
              <a:t>建筑北侧突起的部分，俯瞰着堪萨斯市中心。它有一系列鞘入不锈钢中的拱形墙壁组成，像海浪般从地面升起。屋脊的曲面玻璃顶扫向南面低矮的十字路口，连向高</a:t>
            </a:r>
            <a:r>
              <a:rPr lang="en-US" altLang="zh-CN" dirty="0">
                <a:latin typeface="SimSun" panose="02010600030101010101" pitchFamily="2" charset="-122"/>
                <a:ea typeface="SimSun" panose="02010600030101010101" pitchFamily="2" charset="-122"/>
              </a:rPr>
              <a:t>65</a:t>
            </a:r>
            <a:r>
              <a:rPr lang="zh-CN" altLang="en-US" dirty="0">
                <a:latin typeface="SimSun" panose="02010600030101010101" pitchFamily="2" charset="-122"/>
                <a:ea typeface="SimSun" panose="02010600030101010101" pitchFamily="2" charset="-122"/>
              </a:rPr>
              <a:t>英尺，款</a:t>
            </a:r>
            <a:r>
              <a:rPr lang="en-US" altLang="zh-CN" dirty="0">
                <a:latin typeface="SimSun" panose="02010600030101010101" pitchFamily="2" charset="-122"/>
                <a:ea typeface="SimSun" panose="02010600030101010101" pitchFamily="2" charset="-122"/>
              </a:rPr>
              <a:t>330</a:t>
            </a:r>
            <a:r>
              <a:rPr lang="zh-CN" altLang="en-US" dirty="0">
                <a:latin typeface="SimSun" panose="02010600030101010101" pitchFamily="2" charset="-122"/>
                <a:ea typeface="SimSun" panose="02010600030101010101" pitchFamily="2" charset="-122"/>
              </a:rPr>
              <a:t>英尺的玻璃墙。为考夫曼中心的</a:t>
            </a:r>
            <a:r>
              <a:rPr lang="en-US" altLang="zh-CN" dirty="0" err="1">
                <a:latin typeface="SimSun" panose="02010600030101010101" pitchFamily="2" charset="-122"/>
                <a:ea typeface="SimSun" panose="02010600030101010101" pitchFamily="2" charset="-122"/>
              </a:rPr>
              <a:t>Brandmeyer</a:t>
            </a:r>
            <a:r>
              <a:rPr lang="zh-CN" altLang="en-US" dirty="0">
                <a:latin typeface="SimSun" panose="02010600030101010101" pitchFamily="2" charset="-122"/>
                <a:ea typeface="SimSun" panose="02010600030101010101" pitchFamily="2" charset="-122"/>
              </a:rPr>
              <a:t>大会堂提供了堪萨斯市的全景图。这巨大的玻璃外墙和屋顶由</a:t>
            </a:r>
            <a:r>
              <a:rPr lang="en-US" altLang="zh-CN" dirty="0">
                <a:latin typeface="SimSun" panose="02010600030101010101" pitchFamily="2" charset="-122"/>
                <a:ea typeface="SimSun" panose="02010600030101010101" pitchFamily="2" charset="-122"/>
              </a:rPr>
              <a:t>27</a:t>
            </a:r>
            <a:r>
              <a:rPr lang="zh-CN" altLang="en-US" dirty="0">
                <a:latin typeface="SimSun" panose="02010600030101010101" pitchFamily="2" charset="-122"/>
                <a:ea typeface="SimSun" panose="02010600030101010101" pitchFamily="2" charset="-122"/>
              </a:rPr>
              <a:t>个高张力钢索猫固定，看起来像一个管弦乐器。</a:t>
            </a:r>
            <a:endParaRPr lang="fr-FR" dirty="0">
              <a:latin typeface="SimSun" panose="02010600030101010101" pitchFamily="2" charset="-122"/>
              <a:ea typeface="SimSun" panose="02010600030101010101" pitchFamily="2" charset="-122"/>
            </a:endParaRPr>
          </a:p>
        </p:txBody>
      </p:sp>
      <p:sp>
        <p:nvSpPr>
          <p:cNvPr id="3" name="AutoShape 2" descr="http://assets.inhabitat.com/wp-content/blogs.dir/1/files/2011/06/Kauffman-Center-Moshe-Safdie-7.jpg"/>
          <p:cNvSpPr>
            <a:spLocks noChangeAspect="1" noChangeArrowheads="1"/>
          </p:cNvSpPr>
          <p:nvPr/>
        </p:nvSpPr>
        <p:spPr bwMode="auto">
          <a:xfrm>
            <a:off x="155575" y="-1957388"/>
            <a:ext cx="5419725" cy="4086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9632" y="85725"/>
            <a:ext cx="6516216" cy="49229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AutoShape 5" descr="kauffman_1.jpg"/>
          <p:cNvSpPr>
            <a:spLocks noChangeAspect="1" noChangeArrowheads="1"/>
          </p:cNvSpPr>
          <p:nvPr/>
        </p:nvSpPr>
        <p:spPr bwMode="auto">
          <a:xfrm>
            <a:off x="155575" y="-1736725"/>
            <a:ext cx="3619500" cy="361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latin typeface="SimSun" panose="02010600030101010101" pitchFamily="2" charset="-122"/>
              <a:ea typeface="SimSun" panose="02010600030101010101" pitchFamily="2" charset="-122"/>
            </a:endParaRPr>
          </a:p>
        </p:txBody>
      </p:sp>
      <p:pic>
        <p:nvPicPr>
          <p:cNvPr id="1030"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98170" y="3298047"/>
            <a:ext cx="2177039" cy="17072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8</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77997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1301" y="4581128"/>
            <a:ext cx="5486400" cy="566738"/>
          </a:xfrm>
        </p:spPr>
        <p:txBody>
          <a:bodyPr>
            <a:normAutofit fontScale="90000"/>
          </a:bodyPr>
          <a:lstStyle/>
          <a:p>
            <a:r>
              <a:rPr lang="zh-CN" altLang="en-US" dirty="0"/>
              <a:t>亚穆纳体育馆，印度新德里</a:t>
            </a:r>
            <a:r>
              <a:rPr lang="fr-FR" dirty="0"/>
              <a:t> </a:t>
            </a:r>
            <a:r>
              <a:rPr lang="fr-FR" baseline="50000" dirty="0"/>
              <a:t>4</a:t>
            </a:r>
            <a:br>
              <a:rPr lang="fr-FR" dirty="0"/>
            </a:br>
            <a:r>
              <a:rPr lang="zh-CN" altLang="en-US" dirty="0"/>
              <a:t>建筑师：</a:t>
            </a:r>
            <a:r>
              <a:rPr lang="fr-FR" dirty="0"/>
              <a:t> </a:t>
            </a:r>
            <a:r>
              <a:rPr lang="fr-FR" dirty="0" err="1"/>
              <a:t>Peddle</a:t>
            </a:r>
            <a:r>
              <a:rPr lang="fr-FR" dirty="0"/>
              <a:t> </a:t>
            </a:r>
            <a:r>
              <a:rPr lang="fr-FR" dirty="0" err="1"/>
              <a:t>Thorb</a:t>
            </a:r>
            <a:endParaRPr lang="fr-FR" dirty="0"/>
          </a:p>
        </p:txBody>
      </p:sp>
      <p:sp>
        <p:nvSpPr>
          <p:cNvPr id="6" name="Text Placeholder 5"/>
          <p:cNvSpPr>
            <a:spLocks noGrp="1"/>
          </p:cNvSpPr>
          <p:nvPr>
            <p:ph type="body" sz="half" idx="2"/>
          </p:nvPr>
        </p:nvSpPr>
        <p:spPr>
          <a:xfrm>
            <a:off x="671300" y="5229200"/>
            <a:ext cx="7801397" cy="804862"/>
          </a:xfrm>
        </p:spPr>
        <p:txBody>
          <a:bodyPr>
            <a:normAutofit lnSpcReduction="10000"/>
          </a:bodyPr>
          <a:lstStyle/>
          <a:p>
            <a:pPr algn="just"/>
            <a:r>
              <a:rPr lang="zh-CN" altLang="en-US" sz="1600" dirty="0"/>
              <a:t>为了举办</a:t>
            </a:r>
            <a:r>
              <a:rPr lang="en-US" altLang="zh-CN" sz="1600" dirty="0"/>
              <a:t>2010</a:t>
            </a:r>
            <a:r>
              <a:rPr lang="zh-CN" altLang="en-US" sz="1600" dirty="0"/>
              <a:t>年英联邦运动会，新德里修建了一座多功能体育馆。外墙由不锈钢网做成，闪闪发亮。体育馆象征了运动是通往人类现代、可持续互动的途径。不锈钢包层覆盖了</a:t>
            </a:r>
            <a:r>
              <a:rPr lang="en-US" altLang="zh-CN" sz="1600" dirty="0"/>
              <a:t>53</a:t>
            </a:r>
            <a:r>
              <a:rPr lang="zh-CN" altLang="en-US" sz="1600" dirty="0"/>
              <a:t>％的开阔场地，保护观众免受炙热的亚热带日晒。</a:t>
            </a:r>
            <a:endParaRPr lang="en-US" sz="160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80</a:t>
            </a:fld>
            <a:endParaRPr lang="fr-BE" dirty="0"/>
          </a:p>
        </p:txBody>
      </p:sp>
      <p:pic>
        <p:nvPicPr>
          <p:cNvPr id="2050" name="Picture 2" descr="http://www.architectsjournal.co.uk/pictures/636xAny/9/9/6/1293996_GKD_Stadien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01" y="548680"/>
            <a:ext cx="7801397" cy="38884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98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58" y="5504458"/>
            <a:ext cx="7147484" cy="566738"/>
          </a:xfrm>
        </p:spPr>
        <p:txBody>
          <a:bodyPr>
            <a:normAutofit fontScale="90000"/>
          </a:bodyPr>
          <a:lstStyle/>
          <a:p>
            <a:r>
              <a:rPr lang="zh-CN" altLang="en-US" dirty="0"/>
              <a:t>卡斯特罗体育场，西班牙福塔莱萨</a:t>
            </a:r>
            <a:r>
              <a:rPr lang="en-US" baseline="50000" dirty="0"/>
              <a:t>5,6</a:t>
            </a:r>
            <a:br>
              <a:rPr lang="en-US" dirty="0"/>
            </a:br>
            <a:r>
              <a:rPr lang="zh-CN" altLang="en-US" dirty="0"/>
              <a:t>建筑师：</a:t>
            </a:r>
            <a:r>
              <a:rPr lang="en-US" dirty="0" err="1"/>
              <a:t>Vigliecca</a:t>
            </a:r>
            <a:r>
              <a:rPr lang="en-US" dirty="0"/>
              <a:t> &amp; </a:t>
            </a:r>
            <a:r>
              <a:rPr lang="en-US" dirty="0" err="1"/>
              <a:t>Associados</a:t>
            </a:r>
            <a:endParaRPr lang="nl-BE" dirty="0"/>
          </a:p>
        </p:txBody>
      </p:sp>
      <p:sp>
        <p:nvSpPr>
          <p:cNvPr id="5" name="Text Placeholder 4"/>
          <p:cNvSpPr>
            <a:spLocks noGrp="1"/>
          </p:cNvSpPr>
          <p:nvPr>
            <p:ph type="body" sz="half" idx="2"/>
          </p:nvPr>
        </p:nvSpPr>
        <p:spPr>
          <a:xfrm>
            <a:off x="988116" y="6008514"/>
            <a:ext cx="7184284" cy="804862"/>
          </a:xfrm>
        </p:spPr>
        <p:txBody>
          <a:bodyPr>
            <a:noAutofit/>
          </a:bodyPr>
          <a:lstStyle/>
          <a:p>
            <a:pPr algn="just"/>
            <a:r>
              <a:rPr lang="zh-CN" altLang="en-US" sz="1100" dirty="0"/>
              <a:t>体育馆外墙全部使用了不锈钢压延板。除了外部框架，在贵宾区的栏杆、扶手，体育场的洗手间和门锁都使用了不锈钢。负责该项目的</a:t>
            </a:r>
            <a:r>
              <a:rPr lang="en-US" altLang="zh-CN" sz="1100" dirty="0"/>
              <a:t>Ronald Felder</a:t>
            </a:r>
            <a:r>
              <a:rPr lang="zh-CN" altLang="en-US" sz="1100" dirty="0"/>
              <a:t>说：“我们决定选择不锈钢，是因为它的耐久性对于外墙来说非常重要，它需要使用防腐材料，并且美观，这也是体育娱乐业的要求。”</a:t>
            </a:r>
            <a:endParaRPr lang="fr-FR" sz="1100"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81</a:t>
            </a:fld>
            <a:endParaRPr lang="fr-BE" dirty="0"/>
          </a:p>
        </p:txBody>
      </p:sp>
      <p:pic>
        <p:nvPicPr>
          <p:cNvPr id="2050" name="Picture 2" descr="D:\Mes docs\ISSF_Projects_under_way\Education_to_stainless_steels_V2\New_Pictures\VIGLIECCA&amp;ASSOCIADOS.T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98258" y="188640"/>
            <a:ext cx="7147484" cy="5194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64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15080" y="5473962"/>
            <a:ext cx="7307347" cy="566738"/>
          </a:xfrm>
        </p:spPr>
        <p:txBody>
          <a:bodyPr>
            <a:normAutofit fontScale="90000"/>
          </a:bodyPr>
          <a:lstStyle/>
          <a:p>
            <a:r>
              <a:rPr lang="zh-CN" altLang="en-US" dirty="0"/>
              <a:t>安联球场公园帕尔梅莱斯体育馆，巴西圣保罗</a:t>
            </a:r>
            <a:r>
              <a:rPr lang="en-US" dirty="0"/>
              <a:t>7</a:t>
            </a:r>
            <a:br>
              <a:rPr lang="en-US" dirty="0"/>
            </a:br>
            <a:r>
              <a:rPr lang="zh-CN" altLang="en-US" dirty="0"/>
              <a:t>建筑师</a:t>
            </a:r>
            <a:r>
              <a:rPr lang="en-US" dirty="0"/>
              <a:t>: Edo Rocha </a:t>
            </a:r>
            <a:r>
              <a:rPr lang="en-US" dirty="0" err="1"/>
              <a:t>Arquitetura</a:t>
            </a:r>
            <a:r>
              <a:rPr lang="en-US" dirty="0"/>
              <a:t>  </a:t>
            </a:r>
            <a:endParaRPr lang="en-GB" dirty="0"/>
          </a:p>
        </p:txBody>
      </p:sp>
      <p:sp>
        <p:nvSpPr>
          <p:cNvPr id="3" name="Text Placeholder 2"/>
          <p:cNvSpPr>
            <a:spLocks noGrp="1"/>
          </p:cNvSpPr>
          <p:nvPr>
            <p:ph type="body" sz="half" idx="2"/>
          </p:nvPr>
        </p:nvSpPr>
        <p:spPr>
          <a:xfrm>
            <a:off x="921572" y="6008514"/>
            <a:ext cx="7300856" cy="804862"/>
          </a:xfrm>
        </p:spPr>
        <p:txBody>
          <a:bodyPr>
            <a:normAutofit/>
          </a:bodyPr>
          <a:lstStyle/>
          <a:p>
            <a:pPr algn="just"/>
            <a:r>
              <a:rPr lang="zh-CN" altLang="en-US" dirty="0"/>
              <a:t>它是全球最美的圆形体育馆之一。外墙大量使用了不锈钢。不锈钢板上有小孔，便于空气流动。</a:t>
            </a:r>
            <a:endParaRPr lang="fr-FR" dirty="0"/>
          </a:p>
        </p:txBody>
      </p:sp>
      <p:sp>
        <p:nvSpPr>
          <p:cNvPr id="4" name="Slide Number Placeholder 3"/>
          <p:cNvSpPr>
            <a:spLocks noGrp="1"/>
          </p:cNvSpPr>
          <p:nvPr>
            <p:ph type="sldNum" sz="quarter" idx="4"/>
          </p:nvPr>
        </p:nvSpPr>
        <p:spPr/>
        <p:txBody>
          <a:bodyPr/>
          <a:lstStyle/>
          <a:p>
            <a:fld id="{5AF66AA0-E37C-4065-8BE7-D4086C065B53}" type="slidenum">
              <a:rPr lang="fr-BE" smtClean="0"/>
              <a:pPr/>
              <a:t>82</a:t>
            </a:fld>
            <a:endParaRPr lang="fr-BE" dirty="0"/>
          </a:p>
        </p:txBody>
      </p:sp>
      <p:pic>
        <p:nvPicPr>
          <p:cNvPr id="1026" name="Picture 2" descr="D:\Mes docs\ISSF_Projects_under_way\Education_to_stainless_steels_V2\New_Pictures\Edo Rocha Arquitetur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21572" y="146037"/>
            <a:ext cx="7300856" cy="5163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82386" y="980728"/>
            <a:ext cx="1728192" cy="369332"/>
          </a:xfrm>
          <a:prstGeom prst="rect">
            <a:avLst/>
          </a:prstGeom>
          <a:noFill/>
        </p:spPr>
        <p:txBody>
          <a:bodyPr wrap="square" rtlCol="0">
            <a:spAutoFit/>
          </a:bodyPr>
          <a:lstStyle/>
          <a:p>
            <a:endParaRPr lang="fr-FR" dirty="0">
              <a:solidFill>
                <a:schemeClr val="accent1"/>
              </a:solidFill>
            </a:endParaRPr>
          </a:p>
        </p:txBody>
      </p:sp>
    </p:spTree>
    <p:extLst>
      <p:ext uri="{BB962C8B-B14F-4D97-AF65-F5344CB8AC3E}">
        <p14:creationId xmlns:p14="http://schemas.microsoft.com/office/powerpoint/2010/main" val="1265208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3949" y="4934272"/>
            <a:ext cx="5486400" cy="566738"/>
          </a:xfrm>
        </p:spPr>
        <p:txBody>
          <a:bodyPr>
            <a:normAutofit fontScale="90000"/>
          </a:bodyPr>
          <a:lstStyle/>
          <a:p>
            <a:r>
              <a:rPr lang="zh-CN" altLang="en-US" dirty="0"/>
              <a:t>媒体幕墙，里尔体育场，法国</a:t>
            </a:r>
            <a:r>
              <a:rPr lang="fr-FR" baseline="50000" dirty="0"/>
              <a:t>8</a:t>
            </a:r>
            <a:br>
              <a:rPr lang="fr-FR" dirty="0"/>
            </a:br>
            <a:r>
              <a:rPr lang="zh-CN" altLang="en-US" dirty="0"/>
              <a:t>建筑师：</a:t>
            </a:r>
            <a:r>
              <a:rPr lang="fr-FR" dirty="0" err="1"/>
              <a:t>Valode</a:t>
            </a:r>
            <a:r>
              <a:rPr lang="fr-FR" dirty="0"/>
              <a:t>  </a:t>
            </a:r>
            <a:r>
              <a:rPr lang="fr-FR" dirty="0" err="1"/>
              <a:t>Pistre</a:t>
            </a:r>
            <a:r>
              <a:rPr lang="fr-FR" dirty="0"/>
              <a:t> and Ferret</a:t>
            </a:r>
          </a:p>
        </p:txBody>
      </p:sp>
      <p:sp>
        <p:nvSpPr>
          <p:cNvPr id="3" name="Picture Placeholder 2"/>
          <p:cNvSpPr>
            <a:spLocks noGrp="1"/>
          </p:cNvSpPr>
          <p:nvPr>
            <p:ph type="pic" idx="1"/>
          </p:nvPr>
        </p:nvSpPr>
        <p:spPr/>
      </p:sp>
      <p:sp>
        <p:nvSpPr>
          <p:cNvPr id="10" name="Text Placeholder 9"/>
          <p:cNvSpPr>
            <a:spLocks noGrp="1"/>
          </p:cNvSpPr>
          <p:nvPr>
            <p:ph type="body" sz="half" idx="2"/>
          </p:nvPr>
        </p:nvSpPr>
        <p:spPr>
          <a:xfrm>
            <a:off x="1093948" y="5504458"/>
            <a:ext cx="6934435" cy="804862"/>
          </a:xfrm>
        </p:spPr>
        <p:txBody>
          <a:bodyPr>
            <a:normAutofit/>
          </a:bodyPr>
          <a:lstStyle/>
          <a:p>
            <a:pPr algn="just"/>
            <a:r>
              <a:rPr lang="zh-CN" altLang="en-US" dirty="0"/>
              <a:t>不锈钢网媒体幕墙</a:t>
            </a:r>
            <a:endParaRPr lang="fr-FR" dirty="0"/>
          </a:p>
          <a:p>
            <a:pPr algn="just"/>
            <a:r>
              <a:rPr lang="zh-CN" altLang="en-US" dirty="0"/>
              <a:t>不锈钢网支撑着高功率、多变的</a:t>
            </a:r>
            <a:r>
              <a:rPr lang="en-US" altLang="zh-CN" dirty="0"/>
              <a:t>LED</a:t>
            </a:r>
            <a:r>
              <a:rPr lang="zh-CN" altLang="en-US" dirty="0"/>
              <a:t>灯光系统，可以定制各种光效，从简单图案到视频内容都可以播放。</a:t>
            </a:r>
            <a:endParaRPr lang="fr-FR" dirty="0"/>
          </a:p>
        </p:txBody>
      </p:sp>
      <p:sp>
        <p:nvSpPr>
          <p:cNvPr id="4" name="Espace réservé du numéro de diapositive 3"/>
          <p:cNvSpPr>
            <a:spLocks noGrp="1"/>
          </p:cNvSpPr>
          <p:nvPr>
            <p:ph type="sldNum" sz="quarter" idx="4"/>
          </p:nvPr>
        </p:nvSpPr>
        <p:spPr/>
        <p:txBody>
          <a:bodyPr/>
          <a:lstStyle/>
          <a:p>
            <a:fld id="{5AF66AA0-E37C-4065-8BE7-D4086C065B53}" type="slidenum">
              <a:rPr lang="fr-BE" smtClean="0"/>
              <a:pPr/>
              <a:t>83</a:t>
            </a:fld>
            <a:endParaRPr lang="fr-BE" dirty="0"/>
          </a:p>
        </p:txBody>
      </p:sp>
      <p:pic>
        <p:nvPicPr>
          <p:cNvPr id="1026" name="Picture 2" descr="http://www.editorialespazio.com/app/webroot/ckUploads/images/20120726_ML_001_%20Grand%20Stade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49" y="116632"/>
            <a:ext cx="6934435" cy="4608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511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体育馆参考资料</a:t>
            </a:r>
            <a:endParaRPr lang="fr-FR"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fr-FR" sz="2000" dirty="0">
                <a:hlinkClick r:id="rId2"/>
              </a:rPr>
              <a:t>http://www.cmf.co.uk/products/products.asp?id=92&amp;product_id=4</a:t>
            </a:r>
            <a:r>
              <a:rPr lang="fr-FR" sz="2000" dirty="0"/>
              <a:t> </a:t>
            </a:r>
          </a:p>
          <a:p>
            <a:pPr marL="514350" indent="-514350">
              <a:buFont typeface="+mj-lt"/>
              <a:buAutoNum type="arabicPeriod"/>
            </a:pPr>
            <a:r>
              <a:rPr lang="fr-FR" sz="2000" dirty="0">
                <a:hlinkClick r:id="rId3"/>
              </a:rPr>
              <a:t>http://www.assda.asn.au/blog/223-stainless-welcome-for-sports-fans</a:t>
            </a:r>
            <a:r>
              <a:rPr lang="fr-FR" sz="2000" dirty="0"/>
              <a:t> </a:t>
            </a:r>
            <a:endParaRPr lang="fr-FR" sz="2000" b="1" dirty="0">
              <a:solidFill>
                <a:srgbClr val="FF0000"/>
              </a:solidFill>
            </a:endParaRPr>
          </a:p>
          <a:p>
            <a:pPr marL="514350" indent="-514350">
              <a:buFont typeface="+mj-lt"/>
              <a:buAutoNum type="arabicPeriod"/>
            </a:pPr>
            <a:r>
              <a:rPr lang="fr-FR" sz="2000" dirty="0">
                <a:hlinkClick r:id="rId4"/>
              </a:rPr>
              <a:t>http://www.controlledaccess.com/</a:t>
            </a:r>
            <a:r>
              <a:rPr lang="fr-FR" sz="2000" dirty="0"/>
              <a:t> </a:t>
            </a:r>
          </a:p>
          <a:p>
            <a:pPr marL="514350" indent="-514350">
              <a:buFont typeface="+mj-lt"/>
              <a:buAutoNum type="arabicPeriod"/>
            </a:pPr>
            <a:r>
              <a:rPr lang="fr-FR" sz="2000" dirty="0">
                <a:hlinkClick r:id="rId5"/>
              </a:rPr>
              <a:t>https://gkd-india.com/metalfabrics/yamuna-sports-stadium</a:t>
            </a:r>
            <a:r>
              <a:rPr lang="fr-FR" sz="2000" dirty="0"/>
              <a:t> </a:t>
            </a:r>
            <a:r>
              <a:rPr lang="fr-FR" sz="2000" dirty="0">
                <a:solidFill>
                  <a:srgbClr val="FF0000"/>
                </a:solidFill>
              </a:rPr>
              <a:t>              </a:t>
            </a:r>
            <a:endParaRPr lang="fr-FR" sz="2000" dirty="0">
              <a:solidFill>
                <a:srgbClr val="FF0000"/>
              </a:solidFill>
              <a:hlinkClick r:id="rId6"/>
            </a:endParaRPr>
          </a:p>
          <a:p>
            <a:pPr marL="514350" indent="-514350">
              <a:buFont typeface="+mj-lt"/>
              <a:buAutoNum type="arabicPeriod"/>
            </a:pPr>
            <a:r>
              <a:rPr lang="fr-FR" sz="2000" dirty="0">
                <a:hlinkClick r:id="rId7"/>
              </a:rPr>
              <a:t>http://www.vigliecca.com.br/en/projects/castelao-arena#gallery;%20</a:t>
            </a:r>
            <a:endParaRPr lang="fr-FR" sz="2000" dirty="0">
              <a:hlinkClick r:id="rId6"/>
            </a:endParaRPr>
          </a:p>
          <a:p>
            <a:pPr marL="514350" indent="-514350">
              <a:buFont typeface="+mj-lt"/>
              <a:buAutoNum type="arabicPeriod"/>
            </a:pPr>
            <a:r>
              <a:rPr lang="fr-FR" sz="2000" dirty="0">
                <a:hlinkClick r:id="rId8"/>
              </a:rPr>
              <a:t>http://www.copa2014.gov.br/en/noticia/see-details-castelaos-architecture-project </a:t>
            </a:r>
            <a:endParaRPr lang="fr-FR" sz="2000" dirty="0">
              <a:hlinkClick r:id="rId6"/>
            </a:endParaRPr>
          </a:p>
          <a:p>
            <a:pPr marL="514350" indent="-514350">
              <a:buFont typeface="+mj-lt"/>
              <a:buAutoNum type="arabicPeriod"/>
            </a:pPr>
            <a:r>
              <a:rPr lang="fr-FR" sz="2000" dirty="0">
                <a:solidFill>
                  <a:srgbClr val="FF0000"/>
                </a:solidFill>
                <a:hlinkClick r:id="rId9"/>
              </a:rPr>
              <a:t>http://edorocha.com.br/portfolio/allianz-parque/</a:t>
            </a:r>
            <a:r>
              <a:rPr lang="fr-FR" sz="2000" dirty="0">
                <a:solidFill>
                  <a:srgbClr val="FF0000"/>
                </a:solidFill>
              </a:rPr>
              <a:t> </a:t>
            </a:r>
            <a:endParaRPr lang="fr-FR" sz="2000" dirty="0"/>
          </a:p>
          <a:p>
            <a:pPr marL="514350" indent="-514350">
              <a:buFont typeface="+mj-lt"/>
              <a:buAutoNum type="arabicPeriod"/>
            </a:pPr>
            <a:r>
              <a:rPr lang="fr-FR" sz="2000" dirty="0">
                <a:hlinkClick r:id="rId10"/>
              </a:rPr>
              <a:t>https://www.osram.com/ls/projects/grand-stade-lille/index.jsp</a:t>
            </a:r>
            <a:r>
              <a:rPr lang="fr-FR" sz="2000" dirty="0"/>
              <a:t> </a:t>
            </a:r>
          </a:p>
        </p:txBody>
      </p:sp>
      <p:sp>
        <p:nvSpPr>
          <p:cNvPr id="5" name="Slide Number Placeholder 4"/>
          <p:cNvSpPr>
            <a:spLocks noGrp="1"/>
          </p:cNvSpPr>
          <p:nvPr>
            <p:ph type="sldNum" sz="quarter" idx="4"/>
          </p:nvPr>
        </p:nvSpPr>
        <p:spPr/>
        <p:txBody>
          <a:bodyPr/>
          <a:lstStyle/>
          <a:p>
            <a:fld id="{5AF66AA0-E37C-4065-8BE7-D4086C065B53}" type="slidenum">
              <a:rPr lang="fr-BE" smtClean="0"/>
              <a:pPr/>
              <a:t>84</a:t>
            </a:fld>
            <a:endParaRPr lang="fr-BE" dirty="0"/>
          </a:p>
        </p:txBody>
      </p:sp>
    </p:spTree>
    <p:extLst>
      <p:ext uri="{BB962C8B-B14F-4D97-AF65-F5344CB8AC3E}">
        <p14:creationId xmlns:p14="http://schemas.microsoft.com/office/powerpoint/2010/main" val="298025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11. </a:t>
            </a:r>
            <a:r>
              <a:rPr lang="zh-CN" altLang="en-US" dirty="0"/>
              <a:t>游泳池</a:t>
            </a:r>
            <a:endParaRPr lang="nl-BE" dirty="0"/>
          </a:p>
        </p:txBody>
      </p:sp>
      <p:sp>
        <p:nvSpPr>
          <p:cNvPr id="2" name="Slide Number Placeholder 1"/>
          <p:cNvSpPr>
            <a:spLocks noGrp="1"/>
          </p:cNvSpPr>
          <p:nvPr>
            <p:ph type="sldNum" sz="quarter" idx="4"/>
          </p:nvPr>
        </p:nvSpPr>
        <p:spPr/>
        <p:txBody>
          <a:bodyPr/>
          <a:lstStyle/>
          <a:p>
            <a:fld id="{5AF66AA0-E37C-4065-8BE7-D4086C065B53}" type="slidenum">
              <a:rPr lang="fr-BE" smtClean="0"/>
              <a:pPr/>
              <a:t>85</a:t>
            </a:fld>
            <a:endParaRPr lang="fr-BE" dirty="0"/>
          </a:p>
        </p:txBody>
      </p:sp>
    </p:spTree>
    <p:extLst>
      <p:ext uri="{BB962C8B-B14F-4D97-AF65-F5344CB8AC3E}">
        <p14:creationId xmlns:p14="http://schemas.microsoft.com/office/powerpoint/2010/main" val="2238728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rot="16200000">
            <a:off x="-2647481" y="3310046"/>
            <a:ext cx="6195437" cy="9004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zh-CN" altLang="en-US" sz="1600" dirty="0">
                <a:latin typeface="SimSun" panose="02010600030101010101" pitchFamily="2" charset="-122"/>
                <a:ea typeface="SimSun" panose="02010600030101010101" pitchFamily="2" charset="-122"/>
              </a:rPr>
              <a:t>从左上角顺时针分别为：</a:t>
            </a:r>
            <a:endParaRPr lang="fr-FR" sz="16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600" dirty="0">
                <a:latin typeface="SimSun" panose="02010600030101010101" pitchFamily="2" charset="-122"/>
                <a:ea typeface="SimSun" panose="02010600030101010101" pitchFamily="2" charset="-122"/>
              </a:rPr>
              <a:t>奥运会规格、内衬不锈钢游泳池，法国维希</a:t>
            </a:r>
            <a:endParaRPr lang="fr-FR" sz="16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600" dirty="0">
                <a:latin typeface="SimSun" panose="02010600030101010101" pitchFamily="2" charset="-122"/>
                <a:ea typeface="SimSun" panose="02010600030101010101" pitchFamily="2" charset="-122"/>
              </a:rPr>
              <a:t>定制的不锈钢屋顶水疗池</a:t>
            </a:r>
            <a:endParaRPr lang="fr-FR" sz="1600" dirty="0">
              <a:latin typeface="SimSun" panose="02010600030101010101" pitchFamily="2" charset="-122"/>
              <a:ea typeface="SimSun" panose="02010600030101010101" pitchFamily="2" charset="-122"/>
            </a:endParaRPr>
          </a:p>
          <a:p>
            <a:pPr>
              <a:buFont typeface="Arial" pitchFamily="34" charset="0"/>
              <a:buAutoNum type="arabicPeriod"/>
            </a:pPr>
            <a:r>
              <a:rPr lang="zh-CN" altLang="en-US" sz="1600" dirty="0">
                <a:latin typeface="SimSun" panose="02010600030101010101" pitchFamily="2" charset="-122"/>
                <a:ea typeface="SimSun" panose="02010600030101010101" pitchFamily="2" charset="-122"/>
              </a:rPr>
              <a:t>不锈钢扶手</a:t>
            </a:r>
            <a:endParaRPr lang="fr-FR" sz="1600" dirty="0">
              <a:latin typeface="SimSun" panose="02010600030101010101" pitchFamily="2" charset="-122"/>
              <a:ea typeface="SimSun" panose="02010600030101010101" pitchFamily="2" charset="-122"/>
            </a:endParaRPr>
          </a:p>
        </p:txBody>
      </p:sp>
      <p:grpSp>
        <p:nvGrpSpPr>
          <p:cNvPr id="3" name="Group 2"/>
          <p:cNvGrpSpPr/>
          <p:nvPr/>
        </p:nvGrpSpPr>
        <p:grpSpPr>
          <a:xfrm>
            <a:off x="1331640" y="908719"/>
            <a:ext cx="7488832" cy="5286715"/>
            <a:chOff x="200844" y="493057"/>
            <a:chExt cx="8028384" cy="5532870"/>
          </a:xfrm>
        </p:grpSpPr>
        <p:pic>
          <p:nvPicPr>
            <p:cNvPr id="7171"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00844" y="493057"/>
              <a:ext cx="4381500"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583206" y="493057"/>
              <a:ext cx="3646022"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5"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0844" y="3517057"/>
              <a:ext cx="8028384" cy="2508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Slide Number Placeholder 4"/>
          <p:cNvSpPr>
            <a:spLocks noGrp="1"/>
          </p:cNvSpPr>
          <p:nvPr>
            <p:ph type="sldNum" sz="quarter" idx="4"/>
          </p:nvPr>
        </p:nvSpPr>
        <p:spPr/>
        <p:txBody>
          <a:bodyPr/>
          <a:lstStyle/>
          <a:p>
            <a:fld id="{5AF66AA0-E37C-4065-8BE7-D4086C065B53}" type="slidenum">
              <a:rPr lang="fr-BE" smtClean="0"/>
              <a:pPr/>
              <a:t>86</a:t>
            </a:fld>
            <a:endParaRPr lang="fr-BE" dirty="0"/>
          </a:p>
        </p:txBody>
      </p:sp>
    </p:spTree>
    <p:extLst>
      <p:ext uri="{BB962C8B-B14F-4D97-AF65-F5344CB8AC3E}">
        <p14:creationId xmlns:p14="http://schemas.microsoft.com/office/powerpoint/2010/main" val="1717209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n-US" dirty="0" err="1"/>
              <a:t>不锈钢水滑道</a:t>
            </a:r>
            <a:endParaRPr lang="en-US" dirty="0"/>
          </a:p>
        </p:txBody>
      </p:sp>
      <p:sp>
        <p:nvSpPr>
          <p:cNvPr id="8" name="Text Placeholder 7">
            <a:extLst>
              <a:ext uri="{FF2B5EF4-FFF2-40B4-BE49-F238E27FC236}">
                <a16:creationId xmlns:a16="http://schemas.microsoft.com/office/drawing/2014/main" id="{E142F7E7-32CC-45B4-9FFD-7CF07E838A61}"/>
              </a:ext>
            </a:extLst>
          </p:cNvPr>
          <p:cNvSpPr>
            <a:spLocks noGrp="1"/>
          </p:cNvSpPr>
          <p:nvPr>
            <p:ph type="body" sz="half" idx="2"/>
          </p:nvPr>
        </p:nvSpPr>
        <p:spPr>
          <a:xfrm>
            <a:off x="1792288" y="5367337"/>
            <a:ext cx="5486400" cy="1296938"/>
          </a:xfrm>
        </p:spPr>
        <p:txBody>
          <a:bodyPr>
            <a:noAutofit/>
          </a:bodyPr>
          <a:lstStyle/>
          <a:p>
            <a:r>
              <a:rPr lang="zh-CN" altLang="en-US" sz="1200" dirty="0"/>
              <a:t>该滑道由单根流线型曲线建成，位于曲线的下端的台阶能把游客带到滑倒的上端。然后滑道会自己松动并旋转。为了产生更好的对比效果，设计师在内部使用了镜面抛光的不锈钢，外部使用了拉丝不锈钢。</a:t>
            </a:r>
            <a:endParaRPr lang="en-GB" sz="1200" dirty="0"/>
          </a:p>
          <a:p>
            <a:r>
              <a:rPr lang="zh-CN" altLang="en-US" sz="1200" dirty="0"/>
              <a:t>英国设计师解释说：“镜面抛光不锈钢即便在日照环境下，也不会摸起来过热”。实际上，它不像其他金属那样容易氧化，因此能够反射太阳光和热能。</a:t>
            </a:r>
            <a:endParaRPr lang="en-GB" sz="110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87</a:t>
            </a:fld>
            <a:endParaRPr lang="fr-BE" dirty="0"/>
          </a:p>
        </p:txBody>
      </p:sp>
      <p:pic>
        <p:nvPicPr>
          <p:cNvPr id="9" name="Image 2">
            <a:extLst>
              <a:ext uri="{FF2B5EF4-FFF2-40B4-BE49-F238E27FC236}">
                <a16:creationId xmlns:a16="http://schemas.microsoft.com/office/drawing/2014/main" id="{1DD6210C-F48B-4B97-B86F-8EC4AAF42D1A}"/>
              </a:ext>
            </a:extLst>
          </p:cNvPr>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a:stretch>
            <a:fillRect/>
          </a:stretch>
        </p:blipFill>
        <p:spPr>
          <a:prstGeom prst="rect">
            <a:avLst/>
          </a:prstGeom>
          <a:ln>
            <a:solidFill>
              <a:schemeClr val="tx1"/>
            </a:solidFill>
          </a:ln>
        </p:spPr>
      </p:pic>
    </p:spTree>
    <p:extLst>
      <p:ext uri="{BB962C8B-B14F-4D97-AF65-F5344CB8AC3E}">
        <p14:creationId xmlns:p14="http://schemas.microsoft.com/office/powerpoint/2010/main" val="2027857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游泳池参考资料</a:t>
            </a:r>
            <a:endParaRPr lang="fr-FR" dirty="0"/>
          </a:p>
        </p:txBody>
      </p:sp>
      <p:sp>
        <p:nvSpPr>
          <p:cNvPr id="3" name="Content Placeholder 2"/>
          <p:cNvSpPr>
            <a:spLocks noGrp="1"/>
          </p:cNvSpPr>
          <p:nvPr>
            <p:ph idx="1"/>
          </p:nvPr>
        </p:nvSpPr>
        <p:spPr>
          <a:xfrm>
            <a:off x="457200" y="1628800"/>
            <a:ext cx="8229600" cy="4997152"/>
          </a:xfrm>
        </p:spPr>
        <p:txBody>
          <a:bodyPr>
            <a:noAutofit/>
          </a:bodyPr>
          <a:lstStyle/>
          <a:p>
            <a:pPr marL="514350" indent="-514350">
              <a:buFont typeface="+mj-lt"/>
              <a:buAutoNum type="arabicPeriod"/>
            </a:pPr>
            <a:r>
              <a:rPr lang="fr-FR" sz="2400" dirty="0">
                <a:hlinkClick r:id="rId3"/>
              </a:rPr>
              <a:t>http://www.imoa.info/molybdenum-uses/molybdenum-grade-stainless-steels/architecture/french-pool-liner-article.php</a:t>
            </a:r>
            <a:r>
              <a:rPr lang="fr-FR" sz="2400" dirty="0"/>
              <a:t> </a:t>
            </a:r>
            <a:endParaRPr lang="fr-FR" sz="2400" b="1" dirty="0">
              <a:solidFill>
                <a:srgbClr val="FF0000"/>
              </a:solidFill>
            </a:endParaRPr>
          </a:p>
          <a:p>
            <a:pPr marL="514350" indent="-514350">
              <a:buFont typeface="+mj-lt"/>
              <a:buAutoNum type="arabicPeriod"/>
            </a:pPr>
            <a:r>
              <a:rPr lang="fr-FR" sz="2400" dirty="0">
                <a:hlinkClick r:id="rId4"/>
              </a:rPr>
              <a:t>http://www.constructalia.com/repository/transfer/fr/02163065ENLACE_PDF.pdf</a:t>
            </a:r>
            <a:endParaRPr lang="fr-FR" sz="2400" dirty="0"/>
          </a:p>
          <a:p>
            <a:pPr marL="514350" indent="-514350">
              <a:buFont typeface="+mj-lt"/>
              <a:buAutoNum type="arabicPeriod"/>
            </a:pPr>
            <a:r>
              <a:rPr lang="fr-FR" sz="2400" dirty="0">
                <a:hlinkClick r:id="rId5"/>
              </a:rPr>
              <a:t>http://www.awt-eisleben.de/en/swimming-pools-136.html</a:t>
            </a:r>
            <a:endParaRPr lang="fr-FR" sz="2400"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88</a:t>
            </a:fld>
            <a:endParaRPr lang="fr-BE" dirty="0"/>
          </a:p>
        </p:txBody>
      </p:sp>
    </p:spTree>
    <p:extLst>
      <p:ext uri="{BB962C8B-B14F-4D97-AF65-F5344CB8AC3E}">
        <p14:creationId xmlns:p14="http://schemas.microsoft.com/office/powerpoint/2010/main" val="3638602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t>谢谢您！</a:t>
            </a:r>
            <a:endParaRPr lang="fr-FR" dirty="0"/>
          </a:p>
        </p:txBody>
      </p:sp>
      <p:sp>
        <p:nvSpPr>
          <p:cNvPr id="5" name="Slide Number Placeholder 4"/>
          <p:cNvSpPr>
            <a:spLocks noGrp="1"/>
          </p:cNvSpPr>
          <p:nvPr>
            <p:ph type="sldNum" sz="quarter" idx="4"/>
          </p:nvPr>
        </p:nvSpPr>
        <p:spPr/>
        <p:txBody>
          <a:bodyPr/>
          <a:lstStyle/>
          <a:p>
            <a:fld id="{5AF66AA0-E37C-4065-8BE7-D4086C065B53}" type="slidenum">
              <a:rPr lang="fr-BE" smtClean="0"/>
              <a:pPr/>
              <a:t>89</a:t>
            </a:fld>
            <a:endParaRPr lang="fr-BE" dirty="0"/>
          </a:p>
        </p:txBody>
      </p:sp>
    </p:spTree>
    <p:extLst>
      <p:ext uri="{BB962C8B-B14F-4D97-AF65-F5344CB8AC3E}">
        <p14:creationId xmlns:p14="http://schemas.microsoft.com/office/powerpoint/2010/main" val="724210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1" y="5729808"/>
            <a:ext cx="7082943" cy="566738"/>
          </a:xfrm>
        </p:spPr>
        <p:txBody>
          <a:bodyPr>
            <a:normAutofit fontScale="90000"/>
          </a:bodyPr>
          <a:lstStyle/>
          <a:p>
            <a:r>
              <a:rPr lang="fr-FR" dirty="0">
                <a:latin typeface="SimSun" panose="02010600030101010101" pitchFamily="2" charset="-122"/>
                <a:ea typeface="SimSun" panose="02010600030101010101" pitchFamily="2" charset="-122"/>
              </a:rPr>
              <a:t>Len </a:t>
            </a:r>
            <a:r>
              <a:rPr lang="fr-FR" dirty="0" err="1">
                <a:latin typeface="SimSun" panose="02010600030101010101" pitchFamily="2" charset="-122"/>
                <a:ea typeface="SimSun" panose="02010600030101010101" pitchFamily="2" charset="-122"/>
              </a:rPr>
              <a:t>Lye</a:t>
            </a:r>
            <a:r>
              <a:rPr lang="fr-FR"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中心，新西兰新普利茅斯</a:t>
            </a:r>
            <a:br>
              <a:rPr lang="en-US" altLang="zh-CN" dirty="0">
                <a:latin typeface="SimSun" panose="02010600030101010101" pitchFamily="2" charset="-122"/>
                <a:ea typeface="SimSun" panose="02010600030101010101" pitchFamily="2" charset="-122"/>
              </a:rPr>
            </a:br>
            <a:r>
              <a:rPr lang="zh-CN" altLang="en-US" dirty="0">
                <a:latin typeface="SimSun" panose="02010600030101010101" pitchFamily="2" charset="-122"/>
                <a:ea typeface="SimSun" panose="02010600030101010101" pitchFamily="2" charset="-122"/>
              </a:rPr>
              <a:t>建筑师：</a:t>
            </a:r>
            <a:r>
              <a:rPr lang="fr-FR" dirty="0">
                <a:latin typeface="SimSun" panose="02010600030101010101" pitchFamily="2" charset="-122"/>
                <a:ea typeface="SimSun" panose="02010600030101010101" pitchFamily="2" charset="-122"/>
              </a:rPr>
              <a:t>A. Patterson</a:t>
            </a:r>
            <a:r>
              <a:rPr lang="fr-FR" baseline="50000" dirty="0">
                <a:latin typeface="SimSun" panose="02010600030101010101" pitchFamily="2" charset="-122"/>
                <a:ea typeface="SimSun" panose="02010600030101010101" pitchFamily="2" charset="-122"/>
              </a:rPr>
              <a:t>11</a:t>
            </a:r>
          </a:p>
        </p:txBody>
      </p:sp>
      <p:sp>
        <p:nvSpPr>
          <p:cNvPr id="6" name="Text Placeholder 5"/>
          <p:cNvSpPr>
            <a:spLocks noGrp="1"/>
          </p:cNvSpPr>
          <p:nvPr>
            <p:ph type="body" sz="half" idx="2"/>
          </p:nvPr>
        </p:nvSpPr>
        <p:spPr>
          <a:xfrm>
            <a:off x="899591" y="6296546"/>
            <a:ext cx="7082943" cy="300806"/>
          </a:xfrm>
        </p:spPr>
        <p:txBody>
          <a:bodyPr>
            <a:normAutofit lnSpcReduction="10000"/>
          </a:bodyPr>
          <a:lstStyle/>
          <a:p>
            <a:r>
              <a:rPr lang="fr-FR" dirty="0">
                <a:latin typeface="SimSun" panose="02010600030101010101" pitchFamily="2" charset="-122"/>
                <a:ea typeface="SimSun" panose="02010600030101010101" pitchFamily="2" charset="-122"/>
              </a:rPr>
              <a:t>14 </a:t>
            </a:r>
            <a:r>
              <a:rPr lang="zh-CN" altLang="en-US" dirty="0">
                <a:latin typeface="SimSun" panose="02010600030101010101" pitchFamily="2" charset="-122"/>
                <a:ea typeface="SimSun" panose="02010600030101010101" pitchFamily="2" charset="-122"/>
              </a:rPr>
              <a:t>米高的外墙由</a:t>
            </a:r>
            <a:r>
              <a:rPr lang="en-US" altLang="zh-CN" dirty="0">
                <a:latin typeface="SimSun" panose="02010600030101010101" pitchFamily="2" charset="-122"/>
                <a:ea typeface="SimSun" panose="02010600030101010101" pitchFamily="2" charset="-122"/>
              </a:rPr>
              <a:t>32</a:t>
            </a:r>
            <a:r>
              <a:rPr lang="zh-CN" altLang="en-US" dirty="0">
                <a:latin typeface="SimSun" panose="02010600030101010101" pitchFamily="2" charset="-122"/>
                <a:ea typeface="SimSun" panose="02010600030101010101" pitchFamily="2" charset="-122"/>
              </a:rPr>
              <a:t>吨高度抛光的</a:t>
            </a:r>
            <a:r>
              <a:rPr lang="en-US" altLang="zh-CN" dirty="0">
                <a:latin typeface="SimSun" panose="02010600030101010101" pitchFamily="2" charset="-122"/>
                <a:ea typeface="SimSun" panose="02010600030101010101" pitchFamily="2" charset="-122"/>
              </a:rPr>
              <a:t>316</a:t>
            </a:r>
            <a:r>
              <a:rPr lang="zh-CN" altLang="en-US" dirty="0">
                <a:latin typeface="SimSun" panose="02010600030101010101" pitchFamily="2" charset="-122"/>
                <a:ea typeface="SimSun" panose="02010600030101010101" pitchFamily="2" charset="-122"/>
              </a:rPr>
              <a:t>号不锈钢做成。</a:t>
            </a:r>
            <a:endParaRPr lang="fr-FR" dirty="0">
              <a:latin typeface="SimSun" panose="02010600030101010101" pitchFamily="2" charset="-122"/>
              <a:ea typeface="SimSun" panose="02010600030101010101" pitchFamily="2" charset="-122"/>
            </a:endParaRP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99592" y="85725"/>
            <a:ext cx="7082943" cy="5544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4"/>
          </p:nvPr>
        </p:nvSpPr>
        <p:spPr/>
        <p:txBody>
          <a:bodyPr/>
          <a:lstStyle/>
          <a:p>
            <a:fld id="{5AF66AA0-E37C-4065-8BE7-D4086C065B53}" type="slidenum">
              <a:rPr lang="fr-BE" smtClean="0">
                <a:latin typeface="SimSun" panose="02010600030101010101" pitchFamily="2" charset="-122"/>
                <a:ea typeface="SimSun" panose="02010600030101010101" pitchFamily="2" charset="-122"/>
              </a:rPr>
              <a:pPr/>
              <a:t>9</a:t>
            </a:fld>
            <a:endParaRPr lang="fr-BE"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91863118"/>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lectures theme colours</Template>
  <TotalTime>10351</TotalTime>
  <Words>6514</Words>
  <Application>Microsoft Office PowerPoint</Application>
  <PresentationFormat>On-screen Show (4:3)</PresentationFormat>
  <Paragraphs>573</Paragraphs>
  <Slides>89</Slides>
  <Notes>47</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89</vt:i4>
      </vt:variant>
    </vt:vector>
  </HeadingPairs>
  <TitlesOfParts>
    <vt:vector size="107" baseType="lpstr">
      <vt:lpstr>Adobe Fangsong Std R</vt:lpstr>
      <vt:lpstr>SimSun</vt:lpstr>
      <vt:lpstr>Arial</vt:lpstr>
      <vt:lpstr>Calibri</vt:lpstr>
      <vt:lpstr>Wingdings</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建筑／土木工程发言人的幻灯片</vt:lpstr>
      <vt:lpstr>内容</vt:lpstr>
      <vt:lpstr>1. 外墙</vt:lpstr>
      <vt:lpstr>PowerPoint Presentation</vt:lpstr>
      <vt:lpstr>PowerPoint Presentation</vt:lpstr>
      <vt:lpstr>档案馆的水泥外墙插入反光不锈钢，Bure-Saudron (51), 法国8</vt:lpstr>
      <vt:lpstr>美国明尼阿波利斯F. R. 魏斯曼美术馆（1993） 建筑师：Frank Gehry9</vt:lpstr>
      <vt:lpstr>美国堪萨斯的考夫曼艺术表演中心 (2011) 建筑师：Moshe Safdie；工程：Arup10</vt:lpstr>
      <vt:lpstr>Len Lye 中心，新西兰新普利茅斯 建筑师：A. Patterson11</vt:lpstr>
      <vt:lpstr>德里地铁公司总部，印度 建筑师：Raj Rewal &amp; Associates12</vt:lpstr>
      <vt:lpstr>小区供暖设施，意大利都灵 建筑师： JP Buffi13</vt:lpstr>
      <vt:lpstr>首都门大厦（2010）阿布扎比 RMJM 建筑公司14-16</vt:lpstr>
      <vt:lpstr>玻璃外墙17</vt:lpstr>
      <vt:lpstr>玻璃外墙，巴黎 18</vt:lpstr>
      <vt:lpstr>玻璃幕墙，巴黎</vt:lpstr>
      <vt:lpstr>办公楼网格外墙, 荷兰乌得勒支19 建筑师：Cepezed </vt:lpstr>
      <vt:lpstr>节能大厦，法国南特 20 建筑师：FORMA 6 &amp; B. Dacher</vt:lpstr>
      <vt:lpstr>麦高文学术中心，华盛顿特区，遮阳网6</vt:lpstr>
      <vt:lpstr>戒毒所，法国伦蒂利城堡21-23</vt:lpstr>
      <vt:lpstr>圣盖伊医院，伦敦24 建筑师：T. Heartherwick</vt:lpstr>
      <vt:lpstr>美国迈阿密美国航空球馆</vt:lpstr>
      <vt:lpstr>外墙参考资料(1/2)：</vt:lpstr>
      <vt:lpstr>外墙参考资料 (2/2):</vt:lpstr>
      <vt:lpstr>2. 绿墙</vt:lpstr>
      <vt:lpstr>关于绿墙</vt:lpstr>
      <vt:lpstr>绿色外墙1</vt:lpstr>
      <vt:lpstr>Green facade 2</vt:lpstr>
      <vt:lpstr>住宅楼绿色外墙2 （经济实惠，可广泛使用！）</vt:lpstr>
      <vt:lpstr>住宅楼绿墙2</vt:lpstr>
      <vt:lpstr>垂直绿化</vt:lpstr>
      <vt:lpstr>绿植外墙4</vt:lpstr>
      <vt:lpstr>PowerPoint Presentation</vt:lpstr>
      <vt:lpstr>锚和锚链</vt:lpstr>
      <vt:lpstr>绿墙参考资料</vt:lpstr>
      <vt:lpstr>3. 屋顶</vt:lpstr>
      <vt:lpstr>不锈钢屋顶的特点1-4</vt:lpstr>
      <vt:lpstr>新的关注点：雨水中的金属径流5</vt:lpstr>
      <vt:lpstr>德里议会图书馆6-7 建筑师：Raj Rewal Associates</vt:lpstr>
      <vt:lpstr>PowerPoint Presentation</vt:lpstr>
      <vt:lpstr>上海世博会阿联酋展厅8 建筑师：Foster &amp; Partners</vt:lpstr>
      <vt:lpstr>新多哈机场，卡塔尔9-10 建筑师：HOK</vt:lpstr>
      <vt:lpstr>绿色屋顶1-4, 11-12</vt:lpstr>
      <vt:lpstr>高反射屋顶 萨姆休斯顿州立大学奥斯汀厅(1851)） 美国得克萨斯州，亨茨维尔 低眩光*，高反射不锈钢屋顶 13-15</vt:lpstr>
      <vt:lpstr>遮阳16 亚利桑那大学医学研究大楼</vt:lpstr>
      <vt:lpstr>屋顶参考资料</vt:lpstr>
      <vt:lpstr>4. 装饰</vt:lpstr>
      <vt:lpstr>PowerPoint Presentation</vt:lpstr>
      <vt:lpstr>法国银行，法国巴黎4 建筑师： Moati -Rivière</vt:lpstr>
      <vt:lpstr>地铁站L5 El 卡梅尔，西班牙巴塞罗那5</vt:lpstr>
      <vt:lpstr>巴塔利亚修道院，葡萄牙6</vt:lpstr>
      <vt:lpstr>家用窗帘/安全扶手7</vt:lpstr>
      <vt:lpstr>当代艺术规划展博物馆，中国深圳（在建） 建筑师：蓝天组</vt:lpstr>
      <vt:lpstr>装饰参考资料</vt:lpstr>
      <vt:lpstr>5. 不锈钢水暖</vt:lpstr>
      <vt:lpstr>PowerPoint Presentation</vt:lpstr>
      <vt:lpstr>不锈钢管道系统</vt:lpstr>
      <vt:lpstr>不锈钢水暖参考资料</vt:lpstr>
      <vt:lpstr>6. 扶梯和直梯</vt:lpstr>
      <vt:lpstr>PowerPoint Presentation</vt:lpstr>
      <vt:lpstr>网格覆层的电梯3</vt:lpstr>
      <vt:lpstr>Kraainennest地铁站入口，荷兰阿姆斯特丹4</vt:lpstr>
      <vt:lpstr>6. 扶梯和直梯</vt:lpstr>
      <vt:lpstr>7. 机场</vt:lpstr>
      <vt:lpstr>PowerPoint Presentation</vt:lpstr>
      <vt:lpstr>PowerPoint Presentation</vt:lpstr>
      <vt:lpstr>机场参考资料</vt:lpstr>
      <vt:lpstr>8. 城市户外家具</vt:lpstr>
      <vt:lpstr>PowerPoint Presentation</vt:lpstr>
      <vt:lpstr>PowerPoint Presentation</vt:lpstr>
      <vt:lpstr>PowerPoint Presentation</vt:lpstr>
      <vt:lpstr>PowerPoint Presentation</vt:lpstr>
      <vt:lpstr>城市户外家具参考资料</vt:lpstr>
      <vt:lpstr>9. 修复</vt:lpstr>
      <vt:lpstr>PowerPoint Presentation</vt:lpstr>
      <vt:lpstr>维罗纳歌剧院，意大利</vt:lpstr>
      <vt:lpstr>罗马剧场，法国弗雷瑞斯</vt:lpstr>
      <vt:lpstr>修复参考资料</vt:lpstr>
      <vt:lpstr>10.体育场馆</vt:lpstr>
      <vt:lpstr>PowerPoint Presentation</vt:lpstr>
      <vt:lpstr>亚穆纳体育馆，印度新德里 4 建筑师： Peddle Thorb</vt:lpstr>
      <vt:lpstr>卡斯特罗体育场，西班牙福塔莱萨5,6 建筑师：Vigliecca &amp; Associados</vt:lpstr>
      <vt:lpstr>安联球场公园帕尔梅莱斯体育馆，巴西圣保罗7 建筑师: Edo Rocha Arquitetura  </vt:lpstr>
      <vt:lpstr>媒体幕墙，里尔体育场，法国8 建筑师：Valode  Pistre and Ferret</vt:lpstr>
      <vt:lpstr>体育馆参考资料</vt:lpstr>
      <vt:lpstr>11. 游泳池</vt:lpstr>
      <vt:lpstr>PowerPoint Presentation</vt:lpstr>
      <vt:lpstr>不锈钢水滑道</vt:lpstr>
      <vt:lpstr>游泳池参考资料</vt:lpstr>
      <vt:lpstr>谢谢您！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应用</dc:title>
  <dc:creator>Bernard</dc:creator>
  <cp:keywords>建筑与土木工程, 教授, 不锈钢</cp:keywords>
  <cp:lastModifiedBy>Jo Claes</cp:lastModifiedBy>
  <cp:revision>856</cp:revision>
  <cp:lastPrinted>2015-06-02T17:57:17Z</cp:lastPrinted>
  <dcterms:created xsi:type="dcterms:W3CDTF">2013-06-29T15:24:20Z</dcterms:created>
  <dcterms:modified xsi:type="dcterms:W3CDTF">2020-01-28T18:48:39Z</dcterms:modified>
</cp:coreProperties>
</file>