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2" r:id="rId6"/>
    <p:sldId id="259" r:id="rId7"/>
    <p:sldId id="272" r:id="rId8"/>
    <p:sldId id="308" r:id="rId9"/>
    <p:sldId id="309" r:id="rId10"/>
    <p:sldId id="300" r:id="rId11"/>
    <p:sldId id="298" r:id="rId12"/>
    <p:sldId id="257" r:id="rId13"/>
    <p:sldId id="312" r:id="rId14"/>
    <p:sldId id="313" r:id="rId15"/>
    <p:sldId id="304" r:id="rId16"/>
    <p:sldId id="310" r:id="rId17"/>
    <p:sldId id="311" r:id="rId18"/>
    <p:sldId id="306" r:id="rId19"/>
    <p:sldId id="273" r:id="rId20"/>
    <p:sldId id="275" r:id="rId21"/>
    <p:sldId id="297" r:id="rId22"/>
    <p:sldId id="296" r:id="rId23"/>
    <p:sldId id="261" r:id="rId24"/>
    <p:sldId id="291" r:id="rId25"/>
    <p:sldId id="299" r:id="rId26"/>
    <p:sldId id="284" r:id="rId27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orient="horz" pos="3144">
          <p15:clr>
            <a:srgbClr val="A4A3A4"/>
          </p15:clr>
        </p15:guide>
        <p15:guide id="5" orient="horz" pos="3127">
          <p15:clr>
            <a:srgbClr val="A4A3A4"/>
          </p15:clr>
        </p15:guide>
        <p15:guide id="6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30525-AC62-4AA7-A70F-9E45214A05D4}" v="2" dt="2020-01-28T18:51:12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75141" autoAdjust="0"/>
  </p:normalViewPr>
  <p:slideViewPr>
    <p:cSldViewPr>
      <p:cViewPr varScale="1">
        <p:scale>
          <a:sx n="82" d="100"/>
          <a:sy n="82" d="100"/>
        </p:scale>
        <p:origin x="15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3126"/>
        <p:guide pos="2141"/>
        <p:guide orient="horz" pos="3109"/>
        <p:guide orient="horz" pos="3144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DE530525-AC62-4AA7-A70F-9E45214A05D4}"/>
    <pc:docChg chg="modSld">
      <pc:chgData name="Jo Claes" userId="d64208f3-0076-4064-b6ac-7d8ee9dc279f" providerId="ADAL" clId="{DE530525-AC62-4AA7-A70F-9E45214A05D4}" dt="2020-01-28T18:51:17.451" v="5" actId="179"/>
      <pc:docMkLst>
        <pc:docMk/>
      </pc:docMkLst>
      <pc:sldChg chg="modSp">
        <pc:chgData name="Jo Claes" userId="d64208f3-0076-4064-b6ac-7d8ee9dc279f" providerId="ADAL" clId="{DE530525-AC62-4AA7-A70F-9E45214A05D4}" dt="2020-01-28T18:50:47.388" v="0" actId="20577"/>
        <pc:sldMkLst>
          <pc:docMk/>
          <pc:sldMk cId="1876394086" sldId="291"/>
        </pc:sldMkLst>
        <pc:spChg chg="mod">
          <ac:chgData name="Jo Claes" userId="d64208f3-0076-4064-b6ac-7d8ee9dc279f" providerId="ADAL" clId="{DE530525-AC62-4AA7-A70F-9E45214A05D4}" dt="2020-01-28T18:50:47.388" v="0" actId="20577"/>
          <ac:spMkLst>
            <pc:docMk/>
            <pc:sldMk cId="1876394086" sldId="29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DE530525-AC62-4AA7-A70F-9E45214A05D4}" dt="2020-01-28T18:51:17.451" v="5" actId="179"/>
        <pc:sldMkLst>
          <pc:docMk/>
          <pc:sldMk cId="1961601532" sldId="299"/>
        </pc:sldMkLst>
        <pc:spChg chg="mod">
          <ac:chgData name="Jo Claes" userId="d64208f3-0076-4064-b6ac-7d8ee9dc279f" providerId="ADAL" clId="{DE530525-AC62-4AA7-A70F-9E45214A05D4}" dt="2020-01-28T18:51:17.451" v="5" actId="179"/>
          <ac:spMkLst>
            <pc:docMk/>
            <pc:sldMk cId="1961601532" sldId="299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EAD2D7A7-36AD-4125-B2D8-87BC558BE09F}"/>
    <pc:docChg chg="modSld">
      <pc:chgData name="Jo Claes" userId="d64208f3-0076-4064-b6ac-7d8ee9dc279f" providerId="ADAL" clId="{EAD2D7A7-36AD-4125-B2D8-87BC558BE09F}" dt="2019-12-13T08:27:39.406" v="53" actId="27918"/>
      <pc:docMkLst>
        <pc:docMk/>
      </pc:docMkLst>
      <pc:sldChg chg="modSp">
        <pc:chgData name="Jo Claes" userId="d64208f3-0076-4064-b6ac-7d8ee9dc279f" providerId="ADAL" clId="{EAD2D7A7-36AD-4125-B2D8-87BC558BE09F}" dt="2019-12-13T08:27:06.367" v="43" actId="20577"/>
        <pc:sldMkLst>
          <pc:docMk/>
          <pc:sldMk cId="3582756984" sldId="259"/>
        </pc:sldMkLst>
        <pc:graphicFrameChg chg="modGraphic">
          <ac:chgData name="Jo Claes" userId="d64208f3-0076-4064-b6ac-7d8ee9dc279f" providerId="ADAL" clId="{EAD2D7A7-36AD-4125-B2D8-87BC558BE09F}" dt="2019-12-13T08:27:06.367" v="43" actId="20577"/>
          <ac:graphicFrameMkLst>
            <pc:docMk/>
            <pc:sldMk cId="3582756984" sldId="259"/>
            <ac:graphicFrameMk id="5" creationId="{00000000-0000-0000-0000-000000000000}"/>
          </ac:graphicFrameMkLst>
        </pc:graphicFrameChg>
      </pc:sldChg>
      <pc:sldChg chg="mod">
        <pc:chgData name="Jo Claes" userId="d64208f3-0076-4064-b6ac-7d8ee9dc279f" providerId="ADAL" clId="{EAD2D7A7-36AD-4125-B2D8-87BC558BE09F}" dt="2019-12-13T08:27:39.406" v="53" actId="27918"/>
        <pc:sldMkLst>
          <pc:docMk/>
          <pc:sldMk cId="1767311836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1458151064498E-2"/>
          <c:y val="3.1513596353731001E-2"/>
          <c:w val="0.89089360357733105"/>
          <c:h val="0.81515951614815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Sheet1!$A$2:$A$10</c:f>
              <c:strCache>
                <c:ptCount val="9"/>
                <c:pt idx="0">
                  <c:v>砖</c:v>
                </c:pt>
                <c:pt idx="1">
                  <c:v>水泥</c:v>
                </c:pt>
                <c:pt idx="2">
                  <c:v>钢</c:v>
                </c:pt>
                <c:pt idx="3">
                  <c:v>铸铁和钢</c:v>
                </c:pt>
                <c:pt idx="4">
                  <c:v>木材</c:v>
                </c:pt>
                <c:pt idx="5">
                  <c:v>人造聚合物</c:v>
                </c:pt>
                <c:pt idx="6">
                  <c:v>人工玻璃</c:v>
                </c:pt>
                <c:pt idx="7">
                  <c:v>铝</c:v>
                </c:pt>
                <c:pt idx="8">
                  <c:v>不锈钢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4185</c:v>
                </c:pt>
                <c:pt idx="1">
                  <c:v>3545</c:v>
                </c:pt>
                <c:pt idx="2">
                  <c:v>1690</c:v>
                </c:pt>
                <c:pt idx="3">
                  <c:v>110</c:v>
                </c:pt>
                <c:pt idx="4">
                  <c:v>887</c:v>
                </c:pt>
                <c:pt idx="5">
                  <c:v>348</c:v>
                </c:pt>
                <c:pt idx="6">
                  <c:v>75</c:v>
                </c:pt>
                <c:pt idx="7">
                  <c:v>64</c:v>
                </c:pt>
                <c:pt idx="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B-46B6-B854-619C41AC0D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砖</c:v>
                </c:pt>
                <c:pt idx="1">
                  <c:v>水泥</c:v>
                </c:pt>
                <c:pt idx="2">
                  <c:v>钢</c:v>
                </c:pt>
                <c:pt idx="3">
                  <c:v>铸铁和钢</c:v>
                </c:pt>
                <c:pt idx="4">
                  <c:v>木材</c:v>
                </c:pt>
                <c:pt idx="5">
                  <c:v>人造聚合物</c:v>
                </c:pt>
                <c:pt idx="6">
                  <c:v>人工玻璃</c:v>
                </c:pt>
                <c:pt idx="7">
                  <c:v>铝</c:v>
                </c:pt>
                <c:pt idx="8">
                  <c:v>不锈钢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237B-46B6-B854-619C41AC0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11040"/>
        <c:axId val="73112960"/>
      </c:barChart>
      <c:catAx>
        <c:axId val="73111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dobe Fangsong Std R" pitchFamily="18" charset="-128"/>
                    <a:ea typeface="Adobe Fangsong Std R" pitchFamily="18" charset="-128"/>
                  </a:defRPr>
                </a:pPr>
                <a:r>
                  <a:rPr lang="zh-CN" altLang="en-US" dirty="0">
                    <a:latin typeface="Adobe Fangsong Std R" pitchFamily="18" charset="-128"/>
                    <a:ea typeface="Adobe Fangsong Std R" pitchFamily="18" charset="-128"/>
                  </a:rPr>
                  <a:t>材料</a:t>
                </a:r>
                <a:endParaRPr lang="fr-FR" dirty="0">
                  <a:latin typeface="Adobe Fangsong Std R" pitchFamily="18" charset="-128"/>
                  <a:ea typeface="Adobe Fangsong Std R" pitchFamily="18" charset="-128"/>
                </a:endParaRPr>
              </a:p>
            </c:rich>
          </c:tx>
          <c:layout>
            <c:manualLayout>
              <c:xMode val="edge"/>
              <c:yMode val="edge"/>
              <c:x val="0.47508397465346702"/>
              <c:y val="0.921683525463660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</a:defRPr>
            </a:pPr>
            <a:endParaRPr lang="en-US"/>
          </a:p>
        </c:txPr>
        <c:crossAx val="73112960"/>
        <c:crosses val="autoZero"/>
        <c:auto val="1"/>
        <c:lblAlgn val="ctr"/>
        <c:lblOffset val="100"/>
        <c:noMultiLvlLbl val="0"/>
      </c:catAx>
      <c:valAx>
        <c:axId val="7311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dobe Fangsong Std R" pitchFamily="18" charset="-128"/>
                <a:ea typeface="Adobe Fangsong Std R" pitchFamily="18" charset="-128"/>
              </a:defRPr>
            </a:pPr>
            <a:endParaRPr lang="en-US"/>
          </a:p>
        </c:txPr>
        <c:crossAx val="73111040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E0B30A55-8F2A-4CA2-A0D9-B6BCFC2E27E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E8EB4EC3-75C9-4FF7-B520-5296E9D3E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3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58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77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Sources:</a:t>
            </a:r>
          </a:p>
          <a:p>
            <a:r>
              <a:rPr lang="fr-FR" dirty="0"/>
              <a:t>http://en.wikipedia.org/wiki/Stonecutters_Bridge</a:t>
            </a:r>
          </a:p>
          <a:p>
            <a:r>
              <a:rPr lang="fr-FR" dirty="0"/>
              <a:t>http://www.menainfra.com/article/Nickel-containing-materials-contribute-towards-a-sustainable-society/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2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07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28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15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« </a:t>
            </a:r>
            <a:r>
              <a:rPr lang="fr-FR" dirty="0" err="1"/>
              <a:t>recent</a:t>
            </a:r>
            <a:r>
              <a:rPr lang="fr-FR" dirty="0"/>
              <a:t> » </a:t>
            </a:r>
            <a:r>
              <a:rPr lang="fr-FR" dirty="0" err="1"/>
              <a:t>material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595" indent="-2833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3224" indent="-2266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513" indent="-2266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803" indent="-2266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3093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6381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9672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959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10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5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73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From</a:t>
            </a:r>
            <a:r>
              <a:rPr kumimoji="1" lang="en-US" altLang="zh-CN" baseline="0" dirty="0"/>
              <a:t> left to right</a:t>
            </a:r>
          </a:p>
          <a:p>
            <a:r>
              <a:rPr kumimoji="1" lang="en-US" altLang="zh-CN" baseline="0" dirty="0"/>
              <a:t>Pic 1, from up to down</a:t>
            </a:r>
          </a:p>
          <a:p>
            <a:endParaRPr kumimoji="1" lang="en-US" altLang="zh-CN" baseline="0" dirty="0"/>
          </a:p>
          <a:p>
            <a:r>
              <a:rPr kumimoji="1" lang="zh-CN" altLang="en-US" u="sng" dirty="0"/>
              <a:t>用最少的材料做更多事情</a:t>
            </a:r>
            <a:endParaRPr kumimoji="1" lang="en-US" altLang="zh-CN" u="sng" dirty="0"/>
          </a:p>
          <a:p>
            <a:endParaRPr kumimoji="1" lang="en-US" altLang="zh-CN" dirty="0"/>
          </a:p>
          <a:p>
            <a:r>
              <a:rPr kumimoji="1" lang="zh-CN" altLang="en-US" dirty="0"/>
              <a:t>金属由于强度高，可以用很少的材料，承担更大负荷，或者与其他材料一起使用来强化其他材料。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非金属材料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用材更少＝降低厚度</a:t>
            </a:r>
            <a:endParaRPr kumimoji="1" lang="en-US" altLang="zh-CN" dirty="0"/>
          </a:p>
          <a:p>
            <a:r>
              <a:rPr kumimoji="1" lang="zh-CN" altLang="en-US" dirty="0"/>
              <a:t>金属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Pic 2</a:t>
            </a:r>
            <a:r>
              <a:rPr kumimoji="1" lang="zh-CN" altLang="en-US" dirty="0"/>
              <a:t>：</a:t>
            </a:r>
            <a:r>
              <a:rPr kumimoji="1" lang="en-US" altLang="zh-CN" dirty="0"/>
              <a:t> </a:t>
            </a:r>
          </a:p>
          <a:p>
            <a:r>
              <a:rPr kumimoji="1" lang="zh-CN" altLang="en-US" u="sng" dirty="0"/>
              <a:t>设计师的自由</a:t>
            </a:r>
            <a:endParaRPr kumimoji="1" lang="en-US" altLang="zh-CN" u="sng" dirty="0"/>
          </a:p>
          <a:p>
            <a:endParaRPr kumimoji="1" lang="en-US" altLang="zh-CN" dirty="0"/>
          </a:p>
          <a:p>
            <a:r>
              <a:rPr kumimoji="1" lang="zh-CN" altLang="en-US" dirty="0"/>
              <a:t>金属较高的刚性能跨越更长的距离，为设计留下了很大的自由。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非金属材料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更大刚性的材料＝更长跨度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金属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613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endParaRPr lang="en-US" altLang="zh-CN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0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0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42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050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8775" y="6525344"/>
            <a:ext cx="842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ISSF ●  K. Hasenclever</a:t>
            </a:r>
            <a:r>
              <a:rPr lang="en-US" sz="10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fld id="{1076F9C0-961C-4986-A479-894E54847DB0}" type="datetimeFigureOut">
              <a:rPr lang="en-US" sz="1000" noProof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1/28/2020</a:t>
            </a:fld>
            <a:endParaRPr lang="en-US" sz="10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95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796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7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560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56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861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30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6493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4919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90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120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591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11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267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27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60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08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08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4144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317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74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708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826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10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742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1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985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31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5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671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为什么使用不锈钢？</a:t>
            </a:r>
            <a:endParaRPr lang="fr-FR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54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1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2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faostat/en/#data/FO" TargetMode="External"/><Relationship Id="rId13" Type="http://schemas.openxmlformats.org/officeDocument/2006/relationships/hyperlink" Target="http://www.withbotheyesopen.com/" TargetMode="External"/><Relationship Id="rId18" Type="http://schemas.openxmlformats.org/officeDocument/2006/relationships/hyperlink" Target="http://www.nickelinstitute.org/en/MediaCentre/Publications/MetalsforBuildings.aspx" TargetMode="External"/><Relationship Id="rId3" Type="http://schemas.openxmlformats.org/officeDocument/2006/relationships/hyperlink" Target="http://www.hablakilns.com/the-brick-industry/the-brick-market/" TargetMode="External"/><Relationship Id="rId7" Type="http://schemas.openxmlformats.org/officeDocument/2006/relationships/hyperlink" Target="http://www.globalcastingmagazine.com/" TargetMode="External"/><Relationship Id="rId12" Type="http://schemas.openxmlformats.org/officeDocument/2006/relationships/hyperlink" Target="http://worldstainless.org/statistics/crude_steel_production" TargetMode="External"/><Relationship Id="rId17" Type="http://schemas.openxmlformats.org/officeDocument/2006/relationships/hyperlink" Target="http://www.nace.org/Publications/Cost-of-Corrosion-Study/" TargetMode="External"/><Relationship Id="rId2" Type="http://schemas.openxmlformats.org/officeDocument/2006/relationships/hyperlink" Target="http://worldstainless.org/" TargetMode="External"/><Relationship Id="rId16" Type="http://schemas.openxmlformats.org/officeDocument/2006/relationships/hyperlink" Target="http://www.nickelinstitute.org/~/Media/Files/TechnicalLiterature/CapabilitiesandLimitationsofArchitecturalMetalsandMetalsforCorrosionResistanceI_14057a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eel.org/" TargetMode="External"/><Relationship Id="rId11" Type="http://schemas.openxmlformats.org/officeDocument/2006/relationships/hyperlink" Target="http://www.world-aluminium.org/statistics/primary-aluminium-production/" TargetMode="External"/><Relationship Id="rId5" Type="http://schemas.openxmlformats.org/officeDocument/2006/relationships/hyperlink" Target="http://www.cembureau.eu/about-cement/key-facts-figures" TargetMode="External"/><Relationship Id="rId15" Type="http://schemas.openxmlformats.org/officeDocument/2006/relationships/hyperlink" Target="http://www-mdp.eng.cam.ac.uk/web/library/enginfo/cueddatabooks/materials.pdf" TargetMode="External"/><Relationship Id="rId10" Type="http://schemas.openxmlformats.org/officeDocument/2006/relationships/hyperlink" Target="http://www.glassforeurope.com/en/industry/global-market-structure.php" TargetMode="External"/><Relationship Id="rId4" Type="http://schemas.openxmlformats.org/officeDocument/2006/relationships/hyperlink" Target="http://wiki.answers.com/Q/What_is_the_weight_of_a_red_clay_brick_in_Kilograms" TargetMode="External"/><Relationship Id="rId9" Type="http://schemas.openxmlformats.org/officeDocument/2006/relationships/hyperlink" Target="https://www.plasticseurope.org/en/resources/market-data" TargetMode="External"/><Relationship Id="rId14" Type="http://schemas.openxmlformats.org/officeDocument/2006/relationships/hyperlink" Target="http://www.ssina.com/overview/markets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ckelinstitute.org/~/media/Files/NickelUseInSociety/Architecture/Construction%20Case%20Studies/CS-1%20Stonecutters%20Bridge%20HK%20low%20res.ashx" TargetMode="External"/><Relationship Id="rId3" Type="http://schemas.openxmlformats.org/officeDocument/2006/relationships/hyperlink" Target="http://www.tour-eiffel.net/" TargetMode="External"/><Relationship Id="rId7" Type="http://schemas.openxmlformats.org/officeDocument/2006/relationships/hyperlink" Target="http://goldengatebridge.org/research/facts.php#IronworkersPainters" TargetMode="External"/><Relationship Id="rId2" Type="http://schemas.openxmlformats.org/officeDocument/2006/relationships/hyperlink" Target="http://www.nace.org/Publications/Cost-of-Corrosion-Stu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ckelinstitute.org/~/Media/Files/TechnicalLiterature/TimelessStainlessArchitecture_11023_.pdf" TargetMode="External"/><Relationship Id="rId5" Type="http://schemas.openxmlformats.org/officeDocument/2006/relationships/hyperlink" Target="http://en.wikipedia.org/wiki/Chrysler_Building" TargetMode="External"/><Relationship Id="rId4" Type="http://schemas.openxmlformats.org/officeDocument/2006/relationships/hyperlink" Target="http://corrosion-doctors.org/Landmarks/Eiffel.htm" TargetMode="External"/><Relationship Id="rId9" Type="http://schemas.openxmlformats.org/officeDocument/2006/relationships/hyperlink" Target="http://www.worldstainless.org/Files/issf/non-image-files/PDF/ISSF_Stainless_Steel_in_Figures_2019_Chinese_public_version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建筑／土木工程讲义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第三章</a:t>
            </a:r>
            <a:endParaRPr lang="fr-FR" sz="4000" b="1" dirty="0">
              <a:solidFill>
                <a:srgbClr val="FF0000"/>
              </a:solidFill>
            </a:endParaRPr>
          </a:p>
          <a:p>
            <a:r>
              <a:rPr lang="zh-CN" altLang="en-US" sz="4000" b="1" dirty="0">
                <a:solidFill>
                  <a:srgbClr val="FF0000"/>
                </a:solidFill>
              </a:rPr>
              <a:t>为什么使用不锈钢？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全球各地区的不锈钢产量</a:t>
            </a:r>
            <a:r>
              <a:rPr lang="fr-FR" sz="3200" baseline="50000" dirty="0"/>
              <a:t>2</a:t>
            </a:r>
            <a:endParaRPr lang="nl-BE" sz="3200" baseline="50000" dirty="0"/>
          </a:p>
        </p:txBody>
      </p:sp>
      <p:sp>
        <p:nvSpPr>
          <p:cNvPr id="5" name="TextBox 4"/>
          <p:cNvSpPr txBox="1"/>
          <p:nvPr/>
        </p:nvSpPr>
        <p:spPr>
          <a:xfrm rot="1948694">
            <a:off x="7405934" y="365942"/>
            <a:ext cx="1403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</a:t>
            </a:r>
            <a:r>
              <a:rPr lang="fr-FR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0F458-3803-42E4-A91D-A0B2065F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13694" r="5000" b="1183"/>
          <a:stretch/>
        </p:blipFill>
        <p:spPr>
          <a:xfrm>
            <a:off x="323528" y="1196752"/>
            <a:ext cx="8341194" cy="55002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39952" y="1222323"/>
            <a:ext cx="2592288" cy="75608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需求在不断增长</a:t>
            </a:r>
            <a:endParaRPr lang="fr-FR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2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aseline="30000" dirty="0"/>
              <a:t>国际不锈钢粗钢产量年复合增长率 </a:t>
            </a:r>
            <a:br>
              <a:rPr lang="en-GB" altLang="zh-CN" baseline="30000" dirty="0"/>
            </a:br>
            <a:r>
              <a:rPr lang="en-US" altLang="zh-CN" baseline="30000" dirty="0"/>
              <a:t>(</a:t>
            </a:r>
            <a:r>
              <a:rPr lang="zh-CN" altLang="en-US" baseline="30000" dirty="0"/>
              <a:t>钢板</a:t>
            </a:r>
            <a:r>
              <a:rPr lang="en-US" altLang="zh-CN" baseline="30000" dirty="0"/>
              <a:t>/</a:t>
            </a:r>
            <a:r>
              <a:rPr lang="zh-CN" altLang="en-US" baseline="30000" dirty="0"/>
              <a:t>钢锭当量</a:t>
            </a:r>
            <a:r>
              <a:rPr lang="en-US" altLang="zh-CN" baseline="30000" dirty="0"/>
              <a:t>)</a:t>
            </a:r>
            <a:r>
              <a:rPr lang="en-US" altLang="zh-CN" sz="2400" baseline="30000" dirty="0"/>
              <a:t>22</a:t>
            </a:r>
            <a:endParaRPr lang="en-US" altLang="zh-CN" baseline="30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11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D7338-699E-4B4A-9551-F3E6C54DD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8872" r="5000" b="6538"/>
          <a:stretch/>
        </p:blipFill>
        <p:spPr>
          <a:xfrm>
            <a:off x="323528" y="1556792"/>
            <a:ext cx="8229600" cy="4819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21034">
            <a:off x="6777715" y="992122"/>
            <a:ext cx="15471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年新内容</a:t>
            </a:r>
            <a:endParaRPr lang="fr-FR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03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为什么选择不锈钢？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141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因为它出色的性能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b="1" u="sng" dirty="0"/>
              <a:t>耐腐蚀性</a:t>
            </a:r>
            <a:r>
              <a:rPr lang="zh-CN" altLang="en-US" b="1" dirty="0"/>
              <a:t>（参看第三章）</a:t>
            </a:r>
            <a:endParaRPr lang="en-US" dirty="0"/>
          </a:p>
          <a:p>
            <a:pPr lvl="1"/>
            <a:r>
              <a:rPr lang="zh-CN" altLang="en-US" dirty="0"/>
              <a:t>包括各种环境中：从热带到两极，海洋或沙漠，污染或清洁环境</a:t>
            </a:r>
            <a:r>
              <a:rPr lang="en-US" altLang="zh-CN" dirty="0"/>
              <a:t>……</a:t>
            </a:r>
            <a:endParaRPr lang="en-US" dirty="0"/>
          </a:p>
          <a:p>
            <a:pPr lvl="1"/>
            <a:r>
              <a:rPr lang="zh-CN" altLang="en-US" dirty="0"/>
              <a:t>自修复，和有涂层材料不同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b="1" u="sng" dirty="0"/>
              <a:t>耐久性，</a:t>
            </a:r>
            <a:r>
              <a:rPr lang="zh-CN" altLang="en-US" dirty="0"/>
              <a:t>很少甚至不需要维护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b="1" u="sng" dirty="0"/>
              <a:t>广泛的机械性能：</a:t>
            </a:r>
            <a:r>
              <a:rPr lang="zh-CN" altLang="en-US" b="1" dirty="0"/>
              <a:t>不锈钢强大的家族种类繁多（铬镍奥体钢，铬锰奥体钢，</a:t>
            </a:r>
            <a:r>
              <a:rPr lang="zh-CN" altLang="en-US" dirty="0"/>
              <a:t>铬铁素体，双相钢，含铬的马氏体碳钢），作为建筑材料在主要建筑规范中都有包括。它还具有优异的耐火性。（参看第</a:t>
            </a:r>
            <a:r>
              <a:rPr lang="en-US" altLang="zh-CN" dirty="0"/>
              <a:t>4</a:t>
            </a:r>
            <a:r>
              <a:rPr lang="zh-CN" altLang="en-US" dirty="0"/>
              <a:t>章和第</a:t>
            </a:r>
            <a:r>
              <a:rPr lang="en-US" altLang="zh-CN" dirty="0"/>
              <a:t>5</a:t>
            </a:r>
            <a:r>
              <a:rPr lang="zh-CN" altLang="en-US" dirty="0"/>
              <a:t>章）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u="sng" dirty="0"/>
              <a:t>美观：</a:t>
            </a:r>
            <a:r>
              <a:rPr lang="zh-CN" altLang="en-US" dirty="0"/>
              <a:t>还可进行多种颜色的表面处理（参看第</a:t>
            </a:r>
            <a:r>
              <a:rPr lang="en-US" altLang="zh-CN" dirty="0"/>
              <a:t>6</a:t>
            </a:r>
            <a:r>
              <a:rPr lang="zh-CN" altLang="en-US" dirty="0"/>
              <a:t>章）。此外在公共场合不容易遭到损害。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b="1" u="sng" dirty="0"/>
              <a:t>容易制造／连接（参看第</a:t>
            </a:r>
            <a:r>
              <a:rPr lang="en-US" altLang="zh-CN" b="1" u="sng" dirty="0"/>
              <a:t>7</a:t>
            </a:r>
            <a:r>
              <a:rPr lang="zh-CN" altLang="en-US" b="1" u="sng" dirty="0"/>
              <a:t>章）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b="1" u="sng" dirty="0"/>
              <a:t>出色的可持续性（参看第</a:t>
            </a:r>
            <a:r>
              <a:rPr lang="en-US" altLang="zh-CN" b="1" u="sng" dirty="0"/>
              <a:t>9</a:t>
            </a:r>
            <a:r>
              <a:rPr lang="zh-CN" altLang="en-US" b="1" u="sng" dirty="0"/>
              <a:t>章）</a:t>
            </a:r>
            <a:endParaRPr lang="fr-FR" dirty="0"/>
          </a:p>
          <a:p>
            <a:pPr lvl="1"/>
            <a:r>
              <a:rPr lang="zh-CN" altLang="en-US" dirty="0"/>
              <a:t>生命周期长，无需维护或需要少量维护。</a:t>
            </a:r>
            <a:endParaRPr lang="en-US" dirty="0"/>
          </a:p>
          <a:p>
            <a:pPr lvl="1"/>
            <a:r>
              <a:rPr lang="zh-CN" altLang="en-US" dirty="0"/>
              <a:t>生命期结束后</a:t>
            </a:r>
            <a:r>
              <a:rPr lang="en-US" dirty="0"/>
              <a:t>100% </a:t>
            </a:r>
            <a:r>
              <a:rPr lang="zh-CN" altLang="en-US" dirty="0"/>
              <a:t>可回收（</a:t>
            </a:r>
            <a:r>
              <a:rPr lang="en-US" altLang="zh-CN" dirty="0"/>
              <a:t>85%</a:t>
            </a:r>
            <a:r>
              <a:rPr lang="zh-CN" altLang="en-US" dirty="0"/>
              <a:t>以上可以回收利用），并且没有任何性能损失。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b="1" u="sng" dirty="0"/>
              <a:t>安全与卫生：</a:t>
            </a:r>
            <a:r>
              <a:rPr lang="en-US" dirty="0"/>
              <a:t> </a:t>
            </a:r>
            <a:r>
              <a:rPr lang="zh-CN" altLang="en-US" dirty="0"/>
              <a:t>惰性金属，无污染，易于清洁，无菌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u="sng" dirty="0"/>
              <a:t>特定性能</a:t>
            </a:r>
            <a:r>
              <a:rPr lang="zh-CN" altLang="en-US" dirty="0"/>
              <a:t>：磁性／无磁性</a:t>
            </a:r>
            <a:r>
              <a:rPr lang="en-US" altLang="zh-CN" dirty="0"/>
              <a:t>……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39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什么限制了不锈钢的使用：</a:t>
            </a:r>
            <a:br>
              <a:rPr lang="en-US" altLang="zh-CN" sz="3600" dirty="0"/>
            </a:br>
            <a:r>
              <a:rPr lang="zh-CN" altLang="en-US" sz="3600" dirty="0"/>
              <a:t>价格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CN" altLang="en-US" sz="5000" dirty="0"/>
              <a:t>不锈钢很贵：真的？还是假的？</a:t>
            </a:r>
            <a:endParaRPr lang="fr-BE" sz="5000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zh-CN" altLang="en-US" sz="3800" dirty="0"/>
              <a:t>答案：</a:t>
            </a:r>
            <a:r>
              <a:rPr lang="fr-BE" sz="3800" dirty="0"/>
              <a:t> 	</a:t>
            </a:r>
            <a:r>
              <a:rPr lang="zh-CN" altLang="en-US" sz="3800" dirty="0"/>
              <a:t>是</a:t>
            </a:r>
            <a:r>
              <a:rPr lang="en-US" altLang="zh-CN" sz="3800" dirty="0"/>
              <a:t> </a:t>
            </a:r>
            <a:r>
              <a:rPr lang="zh-CN" altLang="en-US" sz="3800" dirty="0"/>
              <a:t>与</a:t>
            </a:r>
            <a:r>
              <a:rPr lang="en-US" altLang="zh-CN" sz="3800" dirty="0"/>
              <a:t> </a:t>
            </a:r>
            <a:r>
              <a:rPr lang="zh-CN" altLang="en-US" sz="3800" dirty="0"/>
              <a:t>不是</a:t>
            </a:r>
            <a:r>
              <a:rPr lang="fr-BE" sz="3800" dirty="0"/>
              <a:t> </a:t>
            </a:r>
          </a:p>
          <a:p>
            <a:pPr marL="0" indent="0">
              <a:buNone/>
            </a:pPr>
            <a:endParaRPr lang="fr-BE" sz="3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 sz="3800" b="1" dirty="0">
                <a:solidFill>
                  <a:schemeClr val="accent1"/>
                </a:solidFill>
              </a:rPr>
              <a:t>是：</a:t>
            </a:r>
            <a:r>
              <a:rPr lang="fr-BE" sz="38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zh-CN" altLang="en-US" sz="3800" dirty="0">
                <a:solidFill>
                  <a:schemeClr val="accent1"/>
                </a:solidFill>
              </a:rPr>
              <a:t>如果关注的是初始材料成本（一般情况下是因为资金有限</a:t>
            </a:r>
            <a:r>
              <a:rPr lang="en-US" altLang="zh-CN" sz="3800" dirty="0">
                <a:solidFill>
                  <a:schemeClr val="accent1"/>
                </a:solidFill>
              </a:rPr>
              <a:t>……</a:t>
            </a:r>
            <a:r>
              <a:rPr lang="zh-CN" altLang="en-US" sz="3800" dirty="0">
                <a:solidFill>
                  <a:schemeClr val="accent1"/>
                </a:solidFill>
              </a:rPr>
              <a:t>）</a:t>
            </a:r>
            <a:endParaRPr lang="fr-BE" sz="3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 sz="3800" dirty="0">
                <a:solidFill>
                  <a:schemeClr val="accent1"/>
                </a:solidFill>
              </a:rPr>
              <a:t>但是错误的选择更加昂贵；</a:t>
            </a:r>
            <a:endParaRPr lang="fr-BE" sz="3800" dirty="0">
              <a:solidFill>
                <a:schemeClr val="accent1"/>
              </a:solidFill>
            </a:endParaRPr>
          </a:p>
          <a:p>
            <a:r>
              <a:rPr lang="zh-CN" altLang="en-US" sz="3800" dirty="0">
                <a:solidFill>
                  <a:schemeClr val="accent1"/>
                </a:solidFill>
              </a:rPr>
              <a:t>不锈钢一般只是项目中很小的一部分</a:t>
            </a:r>
            <a:endParaRPr lang="fr-BE" sz="3800" dirty="0">
              <a:solidFill>
                <a:schemeClr val="accent1"/>
              </a:solidFill>
            </a:endParaRPr>
          </a:p>
          <a:p>
            <a:r>
              <a:rPr lang="zh-CN" altLang="en-US" sz="3800" dirty="0">
                <a:solidFill>
                  <a:schemeClr val="accent1"/>
                </a:solidFill>
              </a:rPr>
              <a:t>不及时的修理和维护会增加巨大的直接和间接成本</a:t>
            </a:r>
            <a:endParaRPr lang="fr-BE" sz="3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zh-CN" altLang="en-US" sz="3800" b="1" dirty="0">
                <a:solidFill>
                  <a:srgbClr val="00B050"/>
                </a:solidFill>
              </a:rPr>
              <a:t>不是：</a:t>
            </a:r>
            <a:endParaRPr lang="fr-BE" sz="3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zh-CN" altLang="en-US" sz="3800" dirty="0">
                <a:solidFill>
                  <a:srgbClr val="00B050"/>
                </a:solidFill>
              </a:rPr>
              <a:t>如果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</a:p>
          <a:p>
            <a:pPr>
              <a:buClr>
                <a:srgbClr val="00B050"/>
              </a:buClr>
            </a:pPr>
            <a:r>
              <a:rPr lang="zh-CN" altLang="en-US" sz="3800" dirty="0">
                <a:solidFill>
                  <a:srgbClr val="00B050"/>
                </a:solidFill>
              </a:rPr>
              <a:t>考虑整个生命周期成本（也就是“真正”的成本），也就考虑到所有因素，包括维修、服务周期和回收</a:t>
            </a:r>
            <a:r>
              <a:rPr lang="fr-BE" sz="3800" dirty="0">
                <a:solidFill>
                  <a:srgbClr val="00B050"/>
                </a:solidFill>
              </a:rPr>
              <a:t>* </a:t>
            </a:r>
          </a:p>
          <a:p>
            <a:pPr>
              <a:buClr>
                <a:srgbClr val="00B050"/>
              </a:buClr>
            </a:pPr>
            <a:r>
              <a:rPr lang="zh-CN" altLang="en-US" sz="3800" dirty="0">
                <a:solidFill>
                  <a:srgbClr val="00B050"/>
                </a:solidFill>
              </a:rPr>
              <a:t>设计得以优化：将薄钢板加工成复杂形状可以在尽量节省材料的前提下，产生稳固、结实的结构。</a:t>
            </a:r>
            <a:endParaRPr lang="fr-BE" sz="3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3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3800" dirty="0">
                <a:solidFill>
                  <a:srgbClr val="00B050"/>
                </a:solidFill>
              </a:rPr>
              <a:t>* </a:t>
            </a:r>
            <a:r>
              <a:rPr lang="zh-CN" altLang="en-US" sz="3800" dirty="0">
                <a:solidFill>
                  <a:srgbClr val="00B050"/>
                </a:solidFill>
              </a:rPr>
              <a:t>最符合业主利益的方式，是通过分析全生命周期成本来决定选材</a:t>
            </a:r>
            <a:endParaRPr lang="fr-BE" sz="38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314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不锈钢（相比其它金属）的用料更少</a:t>
            </a:r>
            <a:r>
              <a:rPr lang="fr-FR" sz="2800" baseline="50000" dirty="0"/>
              <a:t>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5868144" y="12687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常用的是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0.</a:t>
            </a:r>
            <a:r>
              <a:rPr lang="fr-FR" dirty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毫米和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0.6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毫米的薄规格钢</a:t>
            </a:r>
            <a:endParaRPr lang="fr-FR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重量：每平方米分别只有</a:t>
            </a:r>
            <a:r>
              <a:rPr lang="fr-FR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fr-FR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公斤和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4.68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公斤！</a:t>
            </a:r>
            <a:endParaRPr lang="fr-FR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6" y="1212680"/>
            <a:ext cx="5458968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为什么说如果考虑生命周期成本，不锈钢并不贵？</a:t>
            </a:r>
            <a:endParaRPr lang="fr-BE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dirty="0"/>
              <a:t>随着时间流逝，其他材料结构的成本会大幅度增加，而不锈钢结构的成本通常保持不变。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zh-CN" altLang="en-US" b="1" dirty="0"/>
              <a:t>仅在美国，腐蚀成本就超过了</a:t>
            </a:r>
            <a:r>
              <a:rPr lang="en-US" altLang="zh-CN" b="1" dirty="0"/>
              <a:t>1370</a:t>
            </a:r>
            <a:r>
              <a:rPr lang="zh-CN" altLang="en-US" b="1" dirty="0"/>
              <a:t>亿美元</a:t>
            </a:r>
            <a:r>
              <a:rPr lang="en-US" b="1" dirty="0"/>
              <a:t> </a:t>
            </a:r>
            <a:r>
              <a:rPr lang="en-US" b="1" baseline="50000" dirty="0"/>
              <a:t>17</a:t>
            </a:r>
            <a:endParaRPr lang="fr-BE" b="1" baseline="5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276872"/>
            <a:ext cx="804672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634"/>
            <a:ext cx="8557192" cy="634082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比较两座老建筑的生命周期成本</a:t>
            </a:r>
            <a:r>
              <a:rPr lang="en-US" sz="2800" baseline="50000" dirty="0"/>
              <a:t>18,19</a:t>
            </a:r>
            <a:endParaRPr lang="fr-BE" sz="2800" baseline="5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72925"/>
              </p:ext>
            </p:extLst>
          </p:nvPr>
        </p:nvGraphicFramePr>
        <p:xfrm>
          <a:off x="179512" y="721472"/>
          <a:ext cx="8596752" cy="54816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3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1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947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结构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竣工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高度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维护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565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埃菲尔铁塔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——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巴黎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*</a:t>
                      </a: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1889</a:t>
                      </a: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铁艺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324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米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每七年维修一次，每次需要花一年半的时间（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个月）来涂漆。共需消耗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 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到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60 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吨的漆，</a:t>
                      </a:r>
                      <a:r>
                        <a:rPr lang="en-US" altLang="zh-CN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25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个喷漆工，</a:t>
                      </a:r>
                      <a:r>
                        <a:rPr lang="en-US" altLang="zh-CN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1500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个刷子，</a:t>
                      </a:r>
                      <a:r>
                        <a:rPr lang="en-US" altLang="zh-CN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5000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个沙盘，</a:t>
                      </a:r>
                      <a:r>
                        <a:rPr lang="zh-CN" altLang="zh-CN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</a:t>
                      </a:r>
                      <a:r>
                        <a:rPr lang="en-US" altLang="zh-CN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500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套工作服。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133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克莱斯勒大厦（楼顶和入口）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——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纽约</a:t>
                      </a:r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1930</a:t>
                      </a:r>
                    </a:p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楼顶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1929)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奥氏体不锈钢（牌号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02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319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米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1951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、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1961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和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1995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年分别维护过两次。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1961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年的清理方案未知。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1995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年用了温和的清洁剂，去邮寄和磨砂膏。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4" descr="http://t3.gstatic.com/images?q=tbn:ANd9GcSISTfpsN2fANpBCzIlIj3_scvXR6LDLkQ_ouuuh_UhPsoOJJk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474" y="1685781"/>
            <a:ext cx="1094174" cy="1527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74" y="4653136"/>
            <a:ext cx="1037212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16" descr="http://www.tour-eiffel.net/wp-content/uploads/2012/12/peinture-tour-eif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51" y="2276872"/>
            <a:ext cx="1284901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/>
          <a:stretch/>
        </p:blipFill>
        <p:spPr>
          <a:xfrm>
            <a:off x="1926051" y="5132778"/>
            <a:ext cx="1265986" cy="960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528" y="6200437"/>
            <a:ext cx="845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zh-CN" altLang="en-US" dirty="0"/>
              <a:t>埃菲尔铁塔是在发明不锈钢之前建造的</a:t>
            </a:r>
            <a:r>
              <a:rPr lang="en-US" altLang="zh-CN" dirty="0"/>
              <a:t>…… </a:t>
            </a:r>
            <a:r>
              <a:rPr lang="zh-CN" altLang="en-US" dirty="0"/>
              <a:t>它本来是一个临时性的建筑，但是公众就是喜欢它！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143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案例：</a:t>
            </a:r>
            <a:br>
              <a:rPr lang="en-US" sz="3200" dirty="0"/>
            </a:br>
            <a:r>
              <a:rPr lang="zh-CN" altLang="en-US" sz="3200" dirty="0"/>
              <a:t>比较两座著名桥梁的维护</a:t>
            </a:r>
            <a:r>
              <a:rPr lang="en-US" sz="3200" baseline="50000" dirty="0"/>
              <a:t>20, 21</a:t>
            </a:r>
            <a:endParaRPr lang="fr-BE" sz="3200" baseline="5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540"/>
            <a:ext cx="8229600" cy="290892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zh-CN" altLang="en-US" sz="3000" dirty="0"/>
              <a:t>旧金山的金门大桥</a:t>
            </a:r>
            <a:endParaRPr lang="fr-FR" sz="3000" dirty="0"/>
          </a:p>
          <a:p>
            <a:r>
              <a:rPr lang="zh-CN" altLang="en-US" sz="3000" dirty="0"/>
              <a:t>香港的昂船洲大桥</a:t>
            </a:r>
            <a:endParaRPr lang="fr-FR" sz="3000" dirty="0"/>
          </a:p>
          <a:p>
            <a:endParaRPr lang="fr-FR" dirty="0"/>
          </a:p>
          <a:p>
            <a:pPr marL="0" indent="0">
              <a:buNone/>
            </a:pPr>
            <a:r>
              <a:rPr lang="zh-CN" altLang="en-US" sz="2800" dirty="0"/>
              <a:t>请看下两张幻灯片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4956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60" y="5425"/>
            <a:ext cx="8229600" cy="63408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金门桥（</a:t>
            </a:r>
            <a:r>
              <a:rPr lang="en-US" altLang="zh-CN" sz="2800" dirty="0"/>
              <a:t>1937</a:t>
            </a:r>
            <a:r>
              <a:rPr lang="zh-CN" altLang="en-US" sz="2800" dirty="0"/>
              <a:t>），旧金山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5253138"/>
            <a:ext cx="8291264" cy="1344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nl-BE" sz="1600" dirty="0"/>
              <a:t>“由</a:t>
            </a:r>
            <a:r>
              <a:rPr lang="en-GB" sz="1600" dirty="0"/>
              <a:t>13</a:t>
            </a:r>
            <a:r>
              <a:rPr lang="zh-CN" altLang="nl-BE" sz="1600" dirty="0"/>
              <a:t>名铁工、</a:t>
            </a:r>
            <a:r>
              <a:rPr lang="en-GB" sz="1600" dirty="0"/>
              <a:t>3</a:t>
            </a:r>
            <a:r>
              <a:rPr lang="zh-CN" altLang="nl-BE" sz="1600" dirty="0"/>
              <a:t>名推钢铁工人，以及</a:t>
            </a:r>
            <a:r>
              <a:rPr lang="en-GB" sz="1600" dirty="0"/>
              <a:t>28</a:t>
            </a:r>
            <a:r>
              <a:rPr lang="zh-CN" altLang="nl-BE" sz="1600" dirty="0"/>
              <a:t>名漆工、</a:t>
            </a:r>
            <a:r>
              <a:rPr lang="en-GB" sz="1600" dirty="0"/>
              <a:t>5</a:t>
            </a:r>
            <a:r>
              <a:rPr lang="zh-CN" altLang="nl-BE" sz="1600" dirty="0"/>
              <a:t>名漆工助理，以及一名首席桥梁漆工组成的团队，悬吊在金门之上，冒着风雨海雾，修复被腐蚀的钢。铁工用高强钢螺栓替换掉腐蚀钢铆钉，还制作一些用在桥梁上的小设计，来辅助漆工的套索等。铁工还会移动钢板和钢棒，方便漆工对桥柱和桥弦的内部进行处理。漆工负责整个大桥表面的工作，对腐蚀区域进行重新喷涂。”</a:t>
            </a:r>
            <a:r>
              <a:rPr lang="en-US" sz="1600" baseline="30000" dirty="0"/>
              <a:t>20</a:t>
            </a:r>
          </a:p>
        </p:txBody>
      </p:sp>
      <p:sp>
        <p:nvSpPr>
          <p:cNvPr id="4" name="AutoShape 2" descr="http://guidepal.blob.core.windows.net/article-mainimages/aphoto49721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446"/>
            <a:ext cx="659130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789756" y="3462164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imSun" panose="02010600030101010101" pitchFamily="2" charset="-122"/>
                <a:ea typeface="SimSun" panose="02010600030101010101" pitchFamily="2" charset="-122"/>
              </a:rPr>
              <a:t>  &lt;-  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维护</a:t>
            </a:r>
            <a:endParaRPr lang="fr-FR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76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介绍</a:t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建筑、楼宇和建设</a:t>
            </a:r>
            <a:endParaRPr lang="en-US" altLang="zh-CN" dirty="0"/>
          </a:p>
          <a:p>
            <a:r>
              <a:rPr lang="zh-CN" altLang="en-US" dirty="0"/>
              <a:t>用主要材料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053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51519" y="4965105"/>
            <a:ext cx="8640961" cy="1656184"/>
          </a:xfrm>
        </p:spPr>
        <p:txBody>
          <a:bodyPr>
            <a:noAutofit/>
          </a:bodyPr>
          <a:lstStyle/>
          <a:p>
            <a:pPr algn="just"/>
            <a:r>
              <a:rPr lang="zh-CN" altLang="en-US" sz="1600" b="1" dirty="0"/>
              <a:t>项目细节：</a:t>
            </a:r>
            <a:r>
              <a:rPr lang="en-US" sz="1600" dirty="0"/>
              <a:t>1,596</a:t>
            </a:r>
            <a:r>
              <a:rPr lang="zh-CN" altLang="en-US" sz="1600" dirty="0"/>
              <a:t>米长的双向三道高架斜拉桥，净跨度</a:t>
            </a:r>
            <a:r>
              <a:rPr lang="en-US" altLang="zh-CN" sz="1600" dirty="0"/>
              <a:t>1018</a:t>
            </a:r>
            <a:r>
              <a:rPr lang="zh-CN" altLang="en-US" sz="1600" dirty="0"/>
              <a:t>米。能够抵御台风。</a:t>
            </a:r>
            <a:endParaRPr lang="en-US" sz="1600" dirty="0"/>
          </a:p>
          <a:p>
            <a:pPr algn="just"/>
            <a:r>
              <a:rPr lang="zh-CN" altLang="en-US" sz="1600" b="1" dirty="0"/>
              <a:t>材料：塔高从</a:t>
            </a:r>
            <a:r>
              <a:rPr lang="en-US" altLang="zh-CN" sz="1600" b="1" dirty="0"/>
              <a:t>175</a:t>
            </a:r>
            <a:r>
              <a:rPr lang="zh-CN" altLang="en-US" sz="1600" b="1" dirty="0"/>
              <a:t>米以上，至</a:t>
            </a:r>
            <a:r>
              <a:rPr lang="en-US" altLang="zh-CN" sz="1600" b="1" dirty="0"/>
              <a:t>295</a:t>
            </a:r>
            <a:r>
              <a:rPr lang="zh-CN" altLang="en-US" sz="1600" b="1" dirty="0"/>
              <a:t>米及其塔表皮使用了</a:t>
            </a:r>
            <a:r>
              <a:rPr lang="zh-CN" altLang="en-US" sz="1600" dirty="0"/>
              <a:t>屈服应力</a:t>
            </a:r>
            <a:r>
              <a:rPr lang="en-US" altLang="zh-CN" sz="1600" dirty="0"/>
              <a:t>450</a:t>
            </a:r>
            <a:r>
              <a:rPr lang="zh-CN" altLang="en-US" sz="1600" dirty="0"/>
              <a:t>兆帕，</a:t>
            </a:r>
            <a:r>
              <a:rPr lang="en-US" sz="1600" dirty="0"/>
              <a:t>EN1.4462</a:t>
            </a:r>
            <a:r>
              <a:rPr lang="zh-CN" altLang="en-US" sz="1600" dirty="0"/>
              <a:t>双相不锈钢板，</a:t>
            </a:r>
            <a:endParaRPr lang="en-US" sz="1600" dirty="0"/>
          </a:p>
          <a:p>
            <a:pPr algn="just"/>
            <a:r>
              <a:rPr lang="zh-CN" altLang="en-US" sz="1600" b="1" dirty="0"/>
              <a:t>为什么选择不锈钢而非碳钢：在炎热污染的海水环境里，其设计生命周期为</a:t>
            </a:r>
            <a:r>
              <a:rPr lang="en-US" altLang="zh-CN" sz="1600" b="1" dirty="0"/>
              <a:t>120</a:t>
            </a:r>
            <a:r>
              <a:rPr lang="zh-CN" altLang="en-US" sz="1600" b="1" dirty="0"/>
              <a:t>年，而且不需要维护。</a:t>
            </a:r>
            <a:r>
              <a:rPr lang="en-US" sz="1600" baseline="30000" dirty="0"/>
              <a:t>21</a:t>
            </a:r>
          </a:p>
        </p:txBody>
      </p:sp>
      <p:pic>
        <p:nvPicPr>
          <p:cNvPr id="7" name="Picture 4" descr="http://img.xcitefun.net/users/2011/10/265824,xcitefun-stonecutters-bridge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667871" cy="4250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87312"/>
            <a:ext cx="8229600" cy="533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0" dirty="0">
                <a:latin typeface="SimSun" panose="02010600030101010101" pitchFamily="2" charset="-122"/>
                <a:ea typeface="SimSun" panose="02010600030101010101" pitchFamily="2" charset="-122"/>
              </a:rPr>
              <a:t>昂船洲大桥（</a:t>
            </a:r>
            <a:r>
              <a:rPr lang="fr-FR" sz="2800" b="0" dirty="0">
                <a:latin typeface="SimSun" panose="02010600030101010101" pitchFamily="2" charset="-122"/>
                <a:ea typeface="SimSun" panose="02010600030101010101" pitchFamily="2" charset="-122"/>
              </a:rPr>
              <a:t>2009</a:t>
            </a:r>
            <a:r>
              <a:rPr lang="zh-CN" altLang="en-US" sz="2800" b="0" dirty="0">
                <a:latin typeface="SimSun" panose="02010600030101010101" pitchFamily="2" charset="-122"/>
                <a:ea typeface="SimSun" panose="02010600030101010101" pitchFamily="2" charset="-122"/>
              </a:rPr>
              <a:t>），香港</a:t>
            </a:r>
            <a:endParaRPr lang="fr-FR" sz="2800" b="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789756" y="3462164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imSun" panose="02010600030101010101" pitchFamily="2" charset="-122"/>
                <a:ea typeface="SimSun" panose="02010600030101010101" pitchFamily="2" charset="-122"/>
              </a:rPr>
              <a:t>  &lt;-  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维护</a:t>
            </a:r>
            <a:endParaRPr lang="fr-FR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6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主要参考文献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2"/>
              </a:rPr>
              <a:t>https://worldstainless.org/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solidFill>
                  <a:srgbClr val="FF0000"/>
                </a:solidFill>
                <a:hlinkClick r:id="rId3"/>
              </a:rPr>
              <a:t>http://www.hablakilns.com/the-brick-industry/the-brick-market/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/>
              <a:t>(b)  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r>
              <a:rPr lang="fr-FR" sz="6000" dirty="0">
                <a:solidFill>
                  <a:srgbClr val="FF0000"/>
                </a:solidFill>
                <a:hlinkClick r:id="rId4"/>
              </a:rPr>
              <a:t>http://wiki.answers.com/Q/What_is_the_weight_of_a_red_clay_brick_in_Kilograms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solidFill>
                  <a:srgbClr val="FF0000"/>
                </a:solidFill>
                <a:hlinkClick r:id="rId5"/>
              </a:rPr>
              <a:t>http://www.cembureau.eu/about-cement/key-facts-figures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/>
              <a:t>(a) </a:t>
            </a:r>
            <a:r>
              <a:rPr lang="en-US" sz="6000" u="sng" dirty="0">
                <a:hlinkClick r:id="rId6"/>
              </a:rPr>
              <a:t>https://www.worldsteel.org/</a:t>
            </a:r>
            <a:r>
              <a:rPr lang="en-US" sz="6000" u="sng" dirty="0"/>
              <a:t> </a:t>
            </a:r>
            <a:r>
              <a:rPr lang="fr-FR" sz="6000" dirty="0"/>
              <a:t>(b) </a:t>
            </a:r>
            <a:r>
              <a:rPr lang="en-US" sz="6000" u="sng" dirty="0">
                <a:hlinkClick r:id="rId7"/>
              </a:rPr>
              <a:t>www.globalcastingmagazine.com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u="sng" dirty="0">
                <a:hlinkClick r:id="rId8"/>
              </a:rPr>
              <a:t>http://www.fao.org/faostat/en/#data/FO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9"/>
              </a:rPr>
              <a:t>https://www.plasticseurope.org/en/resources/market-data</a:t>
            </a:r>
            <a:endParaRPr lang="fr-FR" sz="6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0"/>
              </a:rPr>
              <a:t>http://www.glassforeurope.com/en/industry/global-market-structure.php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1"/>
              </a:rPr>
              <a:t>http://www.world-aluminium.org/statistics/primary-aluminium-production/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2"/>
              </a:rPr>
              <a:t>http://worldstainless.org/statistics/crude_steel_production</a:t>
            </a:r>
            <a:r>
              <a:rPr lang="fr-FR" sz="6000" dirty="0"/>
              <a:t> 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3"/>
              </a:rPr>
              <a:t>http://www.withbotheyesopen.com/</a:t>
            </a:r>
            <a:r>
              <a:rPr lang="fr-FR" sz="60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4"/>
              </a:rPr>
              <a:t>http://www.ssina.com/overview/markets.html</a:t>
            </a:r>
            <a:r>
              <a:rPr lang="de-DE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5"/>
              </a:rPr>
              <a:t>http://www-mdp.eng.cam.ac.uk/web/library/enginfo/cueddatabooks/materials.pdf</a:t>
            </a:r>
            <a:r>
              <a:rPr lang="en-US" sz="6000" dirty="0"/>
              <a:t>  </a:t>
            </a:r>
            <a:endParaRPr lang="de-DE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6"/>
              </a:rPr>
              <a:t>http://www.nickelinstitute.org/~/Media/Files/TechnicalLiterature/CapabilitiesandLimitationsofArchitecturalMetalsandMetalsforCorrosionResistanceI_14057a_.pdf</a:t>
            </a:r>
            <a:r>
              <a:rPr lang="en-US" sz="6000" dirty="0"/>
              <a:t> </a:t>
            </a:r>
            <a:endParaRPr lang="de-DE" sz="6000" dirty="0">
              <a:hlinkClick r:id="rId17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7"/>
              </a:rPr>
              <a:t>http://www.aperam.com/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7"/>
              </a:rPr>
              <a:t>Wikipedia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8"/>
              </a:rPr>
              <a:t>http://www.nickelinstitute.org/en/MediaCentre/Publications/MetalsforBuildings.aspx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39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主要参考文献（继续）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de-DE" sz="1400" dirty="0">
                <a:hlinkClick r:id="rId2"/>
              </a:rPr>
              <a:t>http://www.nace.org/Publications/Cost-of-Corrosion-Study/</a:t>
            </a:r>
            <a:r>
              <a:rPr lang="de-DE" sz="14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400" dirty="0"/>
              <a:t>a) </a:t>
            </a:r>
            <a:r>
              <a:rPr lang="de-DE" sz="1400" dirty="0">
                <a:hlinkClick r:id="rId3"/>
              </a:rPr>
              <a:t>https://www.toureiffel.paris/en </a:t>
            </a:r>
            <a:r>
              <a:rPr lang="de-DE" sz="1400" dirty="0"/>
              <a:t>  b) </a:t>
            </a:r>
            <a:r>
              <a:rPr lang="de-DE" sz="1400" dirty="0">
                <a:hlinkClick r:id="rId4"/>
              </a:rPr>
              <a:t>http://corrosion-doctors.org/Landmarks/Eiffel.htm</a:t>
            </a:r>
            <a:r>
              <a:rPr lang="de-DE" sz="14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400" dirty="0"/>
              <a:t>a)  </a:t>
            </a:r>
            <a:r>
              <a:rPr lang="de-DE" sz="1400" dirty="0">
                <a:hlinkClick r:id="rId5"/>
              </a:rPr>
              <a:t>http://en.wikipedia.org/wiki/Chrysler_Building</a:t>
            </a:r>
            <a:r>
              <a:rPr lang="de-DE" sz="1400" dirty="0"/>
              <a:t>  b) </a:t>
            </a:r>
            <a:r>
              <a:rPr lang="en-US" sz="1400" dirty="0">
                <a:hlinkClick r:id="rId6"/>
              </a:rPr>
              <a:t>http://www.nickelinstitute.org/~/Media/Files/TechnicalLiterature/TimelessStainlessArchitecture_11023_.pdf</a:t>
            </a:r>
            <a:r>
              <a:rPr lang="en-US" sz="1400" dirty="0"/>
              <a:t>   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fr-FR" sz="1400" dirty="0">
                <a:hlinkClick r:id="rId7"/>
              </a:rPr>
              <a:t>http://goldengatebridge.org/research/facts.php#IronworkersPainters</a:t>
            </a:r>
            <a:r>
              <a:rPr lang="fr-FR" sz="1400" dirty="0"/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400" dirty="0">
                <a:hlinkClick r:id="rId8"/>
              </a:rPr>
              <a:t>http://www.nickelinstitute.org/~/media/Files/NickelUseInSociety/Architecture/Construction%20Case%20Studies/CS-1%20Stonecutters%20Bridge%20HK%20low%20res.ashx</a:t>
            </a:r>
            <a:r>
              <a:rPr lang="en-US" sz="1400" dirty="0"/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400" dirty="0">
                <a:hlinkClick r:id="rId9"/>
              </a:rPr>
              <a:t>http://www.worldstainless.org/Files/issf/non-image-files/PDF/ISSF_Stainless_Steel_in_Figures_2019_Chinese_public_version.pdf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60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感谢！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277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02630"/>
            <a:ext cx="8229600" cy="562074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目前主要建筑材料的使用比较</a:t>
            </a:r>
            <a:endParaRPr lang="fr-FR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185664"/>
              </p:ext>
            </p:extLst>
          </p:nvPr>
        </p:nvGraphicFramePr>
        <p:xfrm>
          <a:off x="395536" y="957516"/>
          <a:ext cx="8424936" cy="54074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fr-BE" sz="16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全球产量</a:t>
                      </a:r>
                      <a:r>
                        <a:rPr lang="en-US" altLang="zh-CN" sz="16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 </a:t>
                      </a:r>
                      <a:r>
                        <a:rPr lang="fr-BE" sz="16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平均强度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标注</a:t>
                      </a:r>
                      <a:endParaRPr lang="fr-BE" sz="16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i="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夯土</a:t>
                      </a:r>
                      <a:endParaRPr lang="fr-BE" sz="1600" b="0" i="0" baseline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主要用于非洲传统民居。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因其环保特性而再次被人们关注。</a:t>
                      </a:r>
                      <a:endParaRPr lang="fr-BE" sz="12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砖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4185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2,0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应该是2017年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其中87%在亚洲</a:t>
                      </a:r>
                      <a:endParaRPr lang="fr-BE" sz="12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水泥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3545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2,4**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（水泥的数据需要乘以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3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～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4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倍）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**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水泥强度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 - 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标注：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2018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年数据</a:t>
                      </a:r>
                      <a:endParaRPr lang="fr-BE" sz="12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钢铁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4a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1690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2018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年粗钢生产）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14%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用于基础设施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—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螺纹钢</a:t>
                      </a:r>
                      <a:r>
                        <a:rPr lang="en-US" sz="1200" b="0" kern="1200" baseline="300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10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占一半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42%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用于楼宇建设</a:t>
                      </a:r>
                      <a:endParaRPr lang="fr-BE" sz="1200" b="0" baseline="3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铸铁与钢</a:t>
                      </a:r>
                      <a:r>
                        <a:rPr lang="fr-BE" sz="1600" b="0" baseline="3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baseline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2016年数据</a:t>
                      </a:r>
                      <a:endParaRPr lang="fr-BE" sz="1200" b="0" baseline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木材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0,55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锯木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+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人造板（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2016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年数据）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不包括纸浆材（约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656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）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不包括木材燃料（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1860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）和其他木制品</a:t>
                      </a:r>
                      <a:endParaRPr lang="fr-BE" sz="12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人造聚合物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1,1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一些天然聚合物：纤维素、橡胶、丝绸、几丁质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2017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年数据</a:t>
                      </a:r>
                      <a:endParaRPr lang="fr-BE" sz="12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人工玻璃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2,6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平板玻璃（占总玻璃市场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80%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）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其他主要市场：汽车、太阳能玻璃</a:t>
                      </a:r>
                      <a:endParaRPr lang="fr-BE" sz="12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2,7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2018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年原铝生产）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24%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用于建设</a:t>
                      </a:r>
                      <a:r>
                        <a:rPr lang="en-GB" sz="1200" b="0" kern="1200" baseline="300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10</a:t>
                      </a:r>
                      <a:endParaRPr lang="fr-BE" sz="1200" b="0" baseline="3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</a:t>
                      </a: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600" b="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</a:t>
                      </a:r>
                      <a:endParaRPr lang="fr-BE" sz="1600" b="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fr-BE" sz="16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2018年数据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17%用于建设</a:t>
                      </a:r>
                      <a:r>
                        <a:rPr lang="en-GB" sz="1200" b="0" kern="1200" baseline="300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11</a:t>
                      </a:r>
                      <a:endParaRPr lang="fr-BE" sz="1200" b="0" baseline="3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3</a:t>
            </a:fld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849039" y="653289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dobe Fangsong Std R" pitchFamily="18" charset="-128"/>
                <a:ea typeface="Adobe Fangsong Std R" pitchFamily="18" charset="-128"/>
              </a:rPr>
              <a:t>na: </a:t>
            </a:r>
            <a:r>
              <a:rPr lang="zh-CN" altLang="en-US" sz="1400" dirty="0">
                <a:latin typeface="Adobe Fangsong Std R" pitchFamily="18" charset="-128"/>
                <a:ea typeface="Adobe Fangsong Std R" pitchFamily="18" charset="-128"/>
              </a:rPr>
              <a:t>数据不可获取</a:t>
            </a:r>
            <a:endParaRPr lang="fr-FR" sz="1400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5022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dobe Fangsong Std R" pitchFamily="18" charset="-128"/>
                <a:ea typeface="Adobe Fangsong Std R" pitchFamily="18" charset="-128"/>
              </a:rPr>
              <a:t>*</a:t>
            </a:r>
            <a:r>
              <a:rPr lang="zh-CN" altLang="en-US" sz="1400" dirty="0">
                <a:latin typeface="Adobe Fangsong Std R" pitchFamily="18" charset="-128"/>
                <a:ea typeface="Adobe Fangsong Std R" pitchFamily="18" charset="-128"/>
              </a:rPr>
              <a:t>单位：百万公吨</a:t>
            </a:r>
            <a:endParaRPr lang="fr-FR" sz="1400" dirty="0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75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693624"/>
              </p:ext>
            </p:extLst>
          </p:nvPr>
        </p:nvGraphicFramePr>
        <p:xfrm>
          <a:off x="632248" y="1412776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053606" y="349636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百万吨（年：</a:t>
            </a:r>
            <a:r>
              <a:rPr lang="fr-FR" b="1" dirty="0">
                <a:latin typeface="SimSun" panose="02010600030101010101" pitchFamily="2" charset="-122"/>
                <a:ea typeface="SimSun" panose="02010600030101010101" pitchFamily="2" charset="-122"/>
              </a:rPr>
              <a:t>2012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fr-FR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891" y="502755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当前主要建筑材料的使用比较图：柱状图</a:t>
            </a:r>
            <a:endParaRPr lang="fr-FR" sz="2800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731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9291" cy="114300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不同材料的杨氏弹性模量</a:t>
            </a:r>
            <a:r>
              <a:rPr lang="fr-FR" sz="3200" baseline="50000" dirty="0"/>
              <a:t>12</a:t>
            </a:r>
            <a:r>
              <a:rPr lang="fr-FR" sz="3200" dirty="0"/>
              <a:t> </a:t>
            </a:r>
            <a:r>
              <a:rPr lang="zh-CN" altLang="en-US" sz="3200" dirty="0"/>
              <a:t>（刚度）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99789"/>
              </p:ext>
            </p:extLst>
          </p:nvPr>
        </p:nvGraphicFramePr>
        <p:xfrm>
          <a:off x="2663788" y="1556792"/>
          <a:ext cx="3816424" cy="42217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杨氏弹性模量</a:t>
                      </a:r>
                      <a:r>
                        <a:rPr lang="fr-FR" sz="2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(</a:t>
                      </a:r>
                      <a:r>
                        <a:rPr lang="fr-FR" sz="200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GPa</a:t>
                      </a:r>
                      <a:r>
                        <a:rPr lang="fr-FR" sz="2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钢铁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</a:t>
                      </a:r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铜合金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钛合金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铝合金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水泥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木材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塑料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~4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Oval 9"/>
          <p:cNvSpPr/>
          <p:nvPr/>
        </p:nvSpPr>
        <p:spPr>
          <a:xfrm>
            <a:off x="6577880" y="1627627"/>
            <a:ext cx="2314600" cy="100928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不锈钢和钢铁有同样的刚度</a:t>
            </a:r>
            <a:endParaRPr lang="en-US" altLang="zh-CN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95640"/>
            <a:ext cx="3618340" cy="10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9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347047" cy="808449"/>
          </a:xfrm>
        </p:spPr>
        <p:txBody>
          <a:bodyPr>
            <a:noAutofit/>
          </a:bodyPr>
          <a:lstStyle/>
          <a:p>
            <a:br>
              <a:rPr lang="en-US" altLang="zh-CN" sz="3200" baseline="50000" dirty="0"/>
            </a:br>
            <a:r>
              <a:rPr lang="zh-CN" altLang="en-US" sz="3200" baseline="50000" dirty="0"/>
              <a:t>建筑用金属的</a:t>
            </a:r>
            <a:br>
              <a:rPr lang="en-US" altLang="zh-CN" sz="3200" baseline="50000" dirty="0"/>
            </a:br>
            <a:r>
              <a:rPr lang="zh-CN" altLang="en-US" sz="3200" baseline="50000" dirty="0"/>
              <a:t>强度重量比</a:t>
            </a:r>
            <a:r>
              <a:rPr lang="fr-FR" sz="3200" baseline="50000" dirty="0"/>
              <a:t>13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9" name="Oval 8"/>
          <p:cNvSpPr/>
          <p:nvPr/>
        </p:nvSpPr>
        <p:spPr>
          <a:xfrm>
            <a:off x="5189078" y="179614"/>
            <a:ext cx="3528392" cy="9034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不锈钢与钢及铝合金相比的强度重量比</a:t>
            </a:r>
            <a:endParaRPr lang="fr-FR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91512"/>
              </p:ext>
            </p:extLst>
          </p:nvPr>
        </p:nvGraphicFramePr>
        <p:xfrm>
          <a:off x="515887" y="1484784"/>
          <a:ext cx="8112225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5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强度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(YS)/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比重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屈服、应力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兆帕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极限抗拉强度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nl-BE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Mpa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比重</a:t>
                      </a:r>
                      <a:r>
                        <a:rPr lang="zh-CN" altLang="zh-CN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Kg/dm³)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最小伸长率，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钢，退火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515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nl-BE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altLang="en-US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加工硬化</a:t>
                      </a:r>
                      <a:r>
                        <a:rPr lang="nl-BE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CP 350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nl-BE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</a:t>
                      </a:r>
                      <a:r>
                        <a:rPr lang="zh-CN" altLang="en-US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钢，加工硬化</a:t>
                      </a:r>
                      <a:r>
                        <a:rPr lang="en-US" altLang="zh-CN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nl-BE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CP 500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480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双相钢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700/950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630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不锈钢，老化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950/1150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商业级碳钢板，热轧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234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结构钢（钢板和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钢棒）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400/550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低合金高强度钢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HSLA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460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工程钢</a:t>
                      </a:r>
                      <a:r>
                        <a:rPr lang="en-US" altLang="zh-CN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4140 Q&amp;T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930/1080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7,8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铝合金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3003- H14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铝合金</a:t>
                      </a:r>
                      <a:r>
                        <a:rPr lang="nl-BE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3105- H14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铝合金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5005- H16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铝合金</a:t>
                      </a:r>
                      <a:r>
                        <a:rPr lang="nl-BE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6061- T6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275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铝合金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6063- T5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铜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250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不同材料的简单概览</a:t>
            </a:r>
            <a:r>
              <a:rPr lang="fr-FR" sz="2800" baseline="50000" dirty="0"/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7</a:t>
            </a:fld>
            <a:endParaRPr lang="fr-BE"/>
          </a:p>
        </p:txBody>
      </p:sp>
      <p:graphicFrame>
        <p:nvGraphicFramePr>
          <p:cNvPr id="5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54342"/>
              </p:ext>
            </p:extLst>
          </p:nvPr>
        </p:nvGraphicFramePr>
        <p:xfrm>
          <a:off x="160957" y="1376138"/>
          <a:ext cx="8697000" cy="4776391"/>
        </p:xfrm>
        <a:graphic>
          <a:graphicData uri="http://schemas.openxmlformats.org/drawingml/2006/table">
            <a:tbl>
              <a:tblPr/>
              <a:tblGrid>
                <a:gridCol w="59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不锈钢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铜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铝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碳钢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  <a:p>
                      <a:pPr algn="ctr" fontAlgn="ctr"/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塑料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性能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EN 1.4521</a:t>
                      </a:r>
                    </a:p>
                    <a:p>
                      <a:pPr algn="ctr" fontAlgn="ctr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AISI 444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EN 1.4301</a:t>
                      </a:r>
                    </a:p>
                    <a:p>
                      <a:pPr algn="ctr" fontAlgn="ctr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AISI 304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EN 1.44O1</a:t>
                      </a:r>
                    </a:p>
                    <a:p>
                      <a:pPr algn="ctr" fontAlgn="ctr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AISI</a:t>
                      </a:r>
                      <a:r>
                        <a:rPr lang="fr-FR" sz="1200" b="0" i="0" u="none" strike="noStrike" baseline="0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 </a:t>
                      </a:r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316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物理性能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密度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baseline="0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线性膨胀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baseline="0" noProof="0" dirty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baseline="0" noProof="0" dirty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baseline="0" noProof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电导率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baseline="0" noProof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铁磁性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nl-BE" sz="1800" b="0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是</a:t>
                      </a:r>
                      <a:endParaRPr lang="fr-FR" sz="1050" b="0" i="0" u="none" strike="noStrike" baseline="0" noProof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nl-BE" sz="1800" b="0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不</a:t>
                      </a:r>
                      <a:endParaRPr lang="fr-FR" sz="1050" b="0" i="0" u="none" strike="noStrike" baseline="0" noProof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nl-BE" sz="1800" b="0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不</a:t>
                      </a:r>
                      <a:endParaRPr lang="fr-FR" sz="1050" b="0" i="0" u="none" strike="noStrike" baseline="0" noProof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nl-BE" sz="1800" b="0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不</a:t>
                      </a:r>
                      <a:endParaRPr lang="fr-FR" sz="1050" b="0" i="0" u="none" strike="noStrike" baseline="0" noProof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nl-BE" sz="1800" b="0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不</a:t>
                      </a:r>
                      <a:endParaRPr lang="fr-FR" sz="1050" b="0" i="0" u="none" strike="noStrike" baseline="0" noProof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nl-BE" sz="1800" b="0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是</a:t>
                      </a:r>
                      <a:endParaRPr lang="fr-FR" sz="1050" b="0" i="0" u="none" strike="noStrike" baseline="0" noProof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nl-BE" sz="1800" b="0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不</a:t>
                      </a:r>
                      <a:endParaRPr lang="fr-FR" sz="1050" b="0" i="0" u="none" strike="noStrike" baseline="0" noProof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机械性能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baseline="0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刚度（杨氏模量）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拉伸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baseline="0" noProof="0" dirty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/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延长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baseline="0" noProof="0" dirty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  </a:t>
                      </a:r>
                      <a:r>
                        <a:rPr lang="fr-FR" sz="1400" b="0" i="0" u="none" strike="noStrike" baseline="0" noProof="0">
                          <a:solidFill>
                            <a:srgbClr val="80808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/ </a:t>
                      </a:r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</a:t>
                      </a:r>
                      <a:endParaRPr lang="fr-FR" sz="1400" b="0" i="0" u="none" strike="noStrike" baseline="0" noProof="0">
                        <a:solidFill>
                          <a:srgbClr val="FF000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其他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制作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baseline="0" noProof="0" dirty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高温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baseline="0" noProof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低温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baseline="0" noProof="0" dirty="0">
                          <a:solidFill>
                            <a:srgbClr val="5A5A5A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noProof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耐腐蚀性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noProof="0" dirty="0">
                          <a:solidFill>
                            <a:srgbClr val="00B05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589" y="620389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符号</a:t>
            </a:r>
            <a:r>
              <a:rPr lang="fr-FR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+ </a:t>
            </a:r>
            <a:r>
              <a:rPr lang="fr-FR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优势</a:t>
            </a:r>
            <a:r>
              <a:rPr lang="fr-FR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 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弱势（相对于其他材料）</a:t>
            </a:r>
            <a:r>
              <a:rPr lang="fr-FR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49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不锈钢还是一种“年轻”</a:t>
            </a:r>
            <a:br>
              <a:rPr lang="en-US" altLang="zh-CN" dirty="0"/>
            </a:br>
            <a:r>
              <a:rPr lang="zh-CN" altLang="en-US" dirty="0"/>
              <a:t>的材料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680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历史上材料总是在推陈出新，不锈钢是最新的材料</a:t>
            </a:r>
            <a:r>
              <a:rPr lang="en-US" sz="2800" dirty="0"/>
              <a:t>*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91572"/>
              </p:ext>
            </p:extLst>
          </p:nvPr>
        </p:nvGraphicFramePr>
        <p:xfrm>
          <a:off x="467544" y="1124744"/>
          <a:ext cx="8208912" cy="53596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251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时间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42">
                <a:tc>
                  <a:txBody>
                    <a:bodyPr/>
                    <a:lstStyle/>
                    <a:p>
                      <a:r>
                        <a:rPr lang="zh-CN" altLang="en-US" sz="14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夯土</a:t>
                      </a:r>
                      <a:endParaRPr lang="fr-BE" sz="1400" i="1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人类发展之处就已经开始使用！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81"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木材</a:t>
                      </a:r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endParaRPr lang="fr-BE" sz="1400" baseline="500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人类发展之处就已经开始使用！</a:t>
                      </a:r>
                      <a:endParaRPr lang="fr-BE" altLang="zh-CN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r>
                        <a:rPr lang="zh-CN" altLang="en-US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砖</a:t>
                      </a:r>
                      <a:r>
                        <a:rPr lang="fr-FR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endParaRPr lang="fr-BE" sz="1400" baseline="500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7500 BC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4500 BC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altLang="en-US" sz="14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烧结砖／陶土</a:t>
                      </a:r>
                      <a:endParaRPr lang="fr-BE" sz="14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</a:t>
                      </a:r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endParaRPr lang="fr-BE" sz="1400" baseline="500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4000 BC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1858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铁匠铺</a:t>
                      </a:r>
                      <a:endParaRPr lang="en-US" altLang="zh-CN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贝赛麦炼钢法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47">
                <a:tc>
                  <a:txBody>
                    <a:bodyPr/>
                    <a:lstStyle/>
                    <a:p>
                      <a:r>
                        <a:rPr lang="zh-CN" altLang="en-US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人造玻璃</a:t>
                      </a:r>
                      <a:r>
                        <a:rPr lang="fr-FR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endParaRPr lang="fr-BE" sz="1400" baseline="500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3500 BC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 100 BC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1950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第一次制作玻璃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透明玻璃</a:t>
                      </a:r>
                      <a:endParaRPr lang="en-US" altLang="zh-CN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皮尔金顿（浮法玻璃）工艺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r>
                        <a:rPr lang="zh-CN" altLang="en-US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</a:t>
                      </a:r>
                      <a:r>
                        <a:rPr lang="fr-FR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endParaRPr lang="fr-BE" sz="1400" baseline="500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1825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1886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奥斯特发现了铝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霍尔赫鲁特工艺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altLang="en-US" sz="14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钢筋混凝土</a:t>
                      </a:r>
                      <a:r>
                        <a:rPr lang="fr-FR" sz="14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endParaRPr lang="fr-BE" sz="140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1850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1885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但是水泥历史更悠久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回转窑工艺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3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altLang="en-US" sz="14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人造聚酯</a:t>
                      </a:r>
                      <a:r>
                        <a:rPr lang="fr-FR" sz="14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endParaRPr lang="fr-BE" sz="1400" baseline="50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1846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1907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1939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前味素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胶木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尼龙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847">
                <a:tc>
                  <a:txBody>
                    <a:bodyPr/>
                    <a:lstStyle/>
                    <a:p>
                      <a:r>
                        <a:rPr lang="zh-CN" altLang="en-US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</a:t>
                      </a:r>
                      <a:r>
                        <a:rPr lang="fr-FR" sz="1400" kern="1200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</a:t>
                      </a:r>
                      <a:endParaRPr lang="fr-BE" sz="1400" baseline="500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1912-1913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1954</a:t>
                      </a: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1955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早期合金</a:t>
                      </a:r>
                      <a:endParaRPr lang="fr-BE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AOD </a:t>
                      </a:r>
                      <a:r>
                        <a:rPr lang="zh-CN" altLang="en-US" sz="1400" kern="12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工艺</a:t>
                      </a:r>
                      <a:endParaRPr lang="fr-FR" sz="1400" kern="12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带钢热连轧</a:t>
                      </a:r>
                      <a:endParaRPr lang="fr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372" y="657863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imSun" panose="02010600030101010101" pitchFamily="2" charset="-122"/>
                <a:ea typeface="SimSun" panose="02010600030101010101" pitchFamily="2" charset="-122"/>
              </a:rPr>
              <a:t>*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当然还有更新的材料，但是并未得以大量使用</a:t>
            </a:r>
            <a:endParaRPr lang="fr-FR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3477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Lectures">
      <a:dk1>
        <a:sysClr val="windowText" lastClr="00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00"/>
      </a:accent3>
      <a:accent4>
        <a:srgbClr val="2BE422"/>
      </a:accent4>
      <a:accent5>
        <a:srgbClr val="4BACC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</Template>
  <TotalTime>6662</TotalTime>
  <Words>2620</Words>
  <Application>Microsoft Office PowerPoint</Application>
  <PresentationFormat>On-screen Show (4:3)</PresentationFormat>
  <Paragraphs>514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Fangsong Std R</vt:lpstr>
      <vt:lpstr>SimSun</vt:lpstr>
      <vt:lpstr>Arial</vt:lpstr>
      <vt:lpstr>Calibri</vt:lpstr>
      <vt:lpstr>Wingdings</vt:lpstr>
      <vt:lpstr>Custom Design</vt:lpstr>
      <vt:lpstr>1_Custom Design</vt:lpstr>
      <vt:lpstr>2_Custom Design</vt:lpstr>
      <vt:lpstr>3_Custom Design</vt:lpstr>
      <vt:lpstr>建筑／土木工程讲义</vt:lpstr>
      <vt:lpstr>介绍 </vt:lpstr>
      <vt:lpstr>目前主要建筑材料的使用比较</vt:lpstr>
      <vt:lpstr>PowerPoint Presentation</vt:lpstr>
      <vt:lpstr>不同材料的杨氏弹性模量12 （刚度）</vt:lpstr>
      <vt:lpstr> 建筑用金属的 强度重量比13</vt:lpstr>
      <vt:lpstr>不同材料的简单概览14</vt:lpstr>
      <vt:lpstr>不锈钢还是一种“年轻” 的材料</vt:lpstr>
      <vt:lpstr>历史上材料总是在推陈出新，不锈钢是最新的材料*</vt:lpstr>
      <vt:lpstr>全球各地区的不锈钢产量2</vt:lpstr>
      <vt:lpstr>国际不锈钢粗钢产量年复合增长率  (钢板/钢锭当量)22</vt:lpstr>
      <vt:lpstr>为什么选择不锈钢？</vt:lpstr>
      <vt:lpstr>因为它出色的性能</vt:lpstr>
      <vt:lpstr>什么限制了不锈钢的使用： 价格</vt:lpstr>
      <vt:lpstr>不锈钢（相比其它金属）的用料更少16</vt:lpstr>
      <vt:lpstr>为什么说如果考虑生命周期成本，不锈钢并不贵？</vt:lpstr>
      <vt:lpstr>比较两座老建筑的生命周期成本18,19</vt:lpstr>
      <vt:lpstr>案例： 比较两座著名桥梁的维护20, 21</vt:lpstr>
      <vt:lpstr>金门桥（1937），旧金山</vt:lpstr>
      <vt:lpstr>PowerPoint Presentation</vt:lpstr>
      <vt:lpstr>主要参考文献</vt:lpstr>
      <vt:lpstr>主要参考文献（继续）</vt:lpstr>
      <vt:lpstr>感谢！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为什么使用不锈钢？</dc:title>
  <dc:creator>Bernard</dc:creator>
  <cp:keywords>建筑与土木工程, 教授, 不锈钢</cp:keywords>
  <cp:lastModifiedBy>Jo Claes</cp:lastModifiedBy>
  <cp:revision>349</cp:revision>
  <cp:lastPrinted>2016-05-31T11:33:57Z</cp:lastPrinted>
  <dcterms:created xsi:type="dcterms:W3CDTF">2013-06-29T15:24:20Z</dcterms:created>
  <dcterms:modified xsi:type="dcterms:W3CDTF">2020-01-28T18:51:27Z</dcterms:modified>
</cp:coreProperties>
</file>