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0.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1.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2.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20" r:id="rId2"/>
    <p:sldMasterId id="2147483730" r:id="rId3"/>
    <p:sldMasterId id="2147483740" r:id="rId4"/>
    <p:sldMasterId id="2147483750" r:id="rId5"/>
    <p:sldMasterId id="2147483760" r:id="rId6"/>
    <p:sldMasterId id="2147483770" r:id="rId7"/>
    <p:sldMasterId id="2147483780" r:id="rId8"/>
    <p:sldMasterId id="2147483790" r:id="rId9"/>
    <p:sldMasterId id="2147483800" r:id="rId10"/>
    <p:sldMasterId id="2147483810" r:id="rId11"/>
    <p:sldMasterId id="2147483820" r:id="rId12"/>
    <p:sldMasterId id="2147483830" r:id="rId13"/>
  </p:sldMasterIdLst>
  <p:notesMasterIdLst>
    <p:notesMasterId r:id="rId103"/>
  </p:notesMasterIdLst>
  <p:handoutMasterIdLst>
    <p:handoutMasterId r:id="rId104"/>
  </p:handoutMasterIdLst>
  <p:sldIdLst>
    <p:sldId id="256" r:id="rId14"/>
    <p:sldId id="262" r:id="rId15"/>
    <p:sldId id="370" r:id="rId16"/>
    <p:sldId id="290" r:id="rId17"/>
    <p:sldId id="293" r:id="rId18"/>
    <p:sldId id="302" r:id="rId19"/>
    <p:sldId id="312" r:id="rId20"/>
    <p:sldId id="313" r:id="rId21"/>
    <p:sldId id="314" r:id="rId22"/>
    <p:sldId id="315" r:id="rId23"/>
    <p:sldId id="318" r:id="rId24"/>
    <p:sldId id="346" r:id="rId25"/>
    <p:sldId id="331" r:id="rId26"/>
    <p:sldId id="329" r:id="rId27"/>
    <p:sldId id="330" r:id="rId28"/>
    <p:sldId id="343" r:id="rId29"/>
    <p:sldId id="347" r:id="rId30"/>
    <p:sldId id="327" r:id="rId31"/>
    <p:sldId id="334" r:id="rId32"/>
    <p:sldId id="332" r:id="rId33"/>
    <p:sldId id="390" r:id="rId34"/>
    <p:sldId id="261" r:id="rId35"/>
    <p:sldId id="360" r:id="rId36"/>
    <p:sldId id="371" r:id="rId37"/>
    <p:sldId id="266" r:id="rId38"/>
    <p:sldId id="337" r:id="rId39"/>
    <p:sldId id="338" r:id="rId40"/>
    <p:sldId id="339" r:id="rId41"/>
    <p:sldId id="270" r:id="rId42"/>
    <p:sldId id="269" r:id="rId43"/>
    <p:sldId id="348" r:id="rId44"/>
    <p:sldId id="304" r:id="rId45"/>
    <p:sldId id="335" r:id="rId46"/>
    <p:sldId id="264" r:id="rId47"/>
    <p:sldId id="372" r:id="rId48"/>
    <p:sldId id="305" r:id="rId49"/>
    <p:sldId id="366" r:id="rId50"/>
    <p:sldId id="367" r:id="rId51"/>
    <p:sldId id="276" r:id="rId52"/>
    <p:sldId id="308" r:id="rId53"/>
    <p:sldId id="349" r:id="rId54"/>
    <p:sldId id="368" r:id="rId55"/>
    <p:sldId id="369" r:id="rId56"/>
    <p:sldId id="328" r:id="rId57"/>
    <p:sldId id="260" r:id="rId58"/>
    <p:sldId id="373" r:id="rId59"/>
    <p:sldId id="300" r:id="rId60"/>
    <p:sldId id="354" r:id="rId61"/>
    <p:sldId id="356" r:id="rId62"/>
    <p:sldId id="355" r:id="rId63"/>
    <p:sldId id="357" r:id="rId64"/>
    <p:sldId id="321" r:id="rId65"/>
    <p:sldId id="277" r:id="rId66"/>
    <p:sldId id="374" r:id="rId67"/>
    <p:sldId id="301" r:id="rId68"/>
    <p:sldId id="359" r:id="rId69"/>
    <p:sldId id="259" r:id="rId70"/>
    <p:sldId id="375" r:id="rId71"/>
    <p:sldId id="285" r:id="rId72"/>
    <p:sldId id="351" r:id="rId73"/>
    <p:sldId id="352" r:id="rId74"/>
    <p:sldId id="279" r:id="rId75"/>
    <p:sldId id="376" r:id="rId76"/>
    <p:sldId id="286" r:id="rId77"/>
    <p:sldId id="287" r:id="rId78"/>
    <p:sldId id="280" r:id="rId79"/>
    <p:sldId id="377" r:id="rId80"/>
    <p:sldId id="283" r:id="rId81"/>
    <p:sldId id="284" r:id="rId82"/>
    <p:sldId id="288" r:id="rId83"/>
    <p:sldId id="274" r:id="rId84"/>
    <p:sldId id="281" r:id="rId85"/>
    <p:sldId id="378" r:id="rId86"/>
    <p:sldId id="299" r:id="rId87"/>
    <p:sldId id="298" r:id="rId88"/>
    <p:sldId id="317" r:id="rId89"/>
    <p:sldId id="282" r:id="rId90"/>
    <p:sldId id="379" r:id="rId91"/>
    <p:sldId id="297" r:id="rId92"/>
    <p:sldId id="361" r:id="rId93"/>
    <p:sldId id="311" r:id="rId94"/>
    <p:sldId id="310" r:id="rId95"/>
    <p:sldId id="342" r:id="rId96"/>
    <p:sldId id="263" r:id="rId97"/>
    <p:sldId id="380" r:id="rId98"/>
    <p:sldId id="295" r:id="rId99"/>
    <p:sldId id="391" r:id="rId100"/>
    <p:sldId id="296" r:id="rId101"/>
    <p:sldId id="309" r:id="rId102"/>
  </p:sldIdLst>
  <p:sldSz cx="9144000" cy="6858000" type="screen4x3"/>
  <p:notesSz cx="7099300"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71" userDrawn="1">
          <p15:clr>
            <a:srgbClr val="A4A3A4"/>
          </p15:clr>
        </p15:guide>
        <p15:guide id="2" pos="1519"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3127">
          <p15:clr>
            <a:srgbClr val="A4A3A4"/>
          </p15:clr>
        </p15:guide>
        <p15:guide id="4" pos="2141">
          <p15:clr>
            <a:srgbClr val="A4A3A4"/>
          </p15:clr>
        </p15:guide>
        <p15:guide id="5" orient="horz" pos="2969">
          <p15:clr>
            <a:srgbClr val="A4A3A4"/>
          </p15:clr>
        </p15:guide>
        <p15:guide id="6" orient="horz" pos="3224">
          <p15:clr>
            <a:srgbClr val="A4A3A4"/>
          </p15:clr>
        </p15:guide>
        <p15:guide id="7" pos="2256">
          <p15:clr>
            <a:srgbClr val="A4A3A4"/>
          </p15:clr>
        </p15:guide>
        <p15:guide id="8"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4E5F35-7BE4-4F08-8456-574D0DCFCB48}" v="20" dt="2020-01-28T13:20:47.6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66" autoAdjust="0"/>
    <p:restoredTop sz="90943" autoAdjust="0"/>
  </p:normalViewPr>
  <p:slideViewPr>
    <p:cSldViewPr>
      <p:cViewPr varScale="1">
        <p:scale>
          <a:sx n="82" d="100"/>
          <a:sy n="82" d="100"/>
        </p:scale>
        <p:origin x="1200" y="77"/>
      </p:cViewPr>
      <p:guideLst>
        <p:guide orient="horz" pos="1071"/>
        <p:guide pos="1519"/>
      </p:guideLst>
    </p:cSldViewPr>
  </p:slideViewPr>
  <p:outlineViewPr>
    <p:cViewPr>
      <p:scale>
        <a:sx n="33" d="100"/>
        <a:sy n="33" d="100"/>
      </p:scale>
      <p:origin x="0" y="-39768"/>
    </p:cViewPr>
  </p:outlineViewPr>
  <p:notesTextViewPr>
    <p:cViewPr>
      <p:scale>
        <a:sx n="1" d="1"/>
        <a:sy n="1" d="1"/>
      </p:scale>
      <p:origin x="0" y="0"/>
    </p:cViewPr>
  </p:notesTextViewPr>
  <p:sorterViewPr>
    <p:cViewPr varScale="1">
      <p:scale>
        <a:sx n="1" d="1"/>
        <a:sy n="1" d="1"/>
      </p:scale>
      <p:origin x="0" y="-9780"/>
    </p:cViewPr>
  </p:sorterViewPr>
  <p:notesViewPr>
    <p:cSldViewPr>
      <p:cViewPr varScale="1">
        <p:scale>
          <a:sx n="80" d="100"/>
          <a:sy n="80" d="100"/>
        </p:scale>
        <p:origin x="-1962" y="-78"/>
      </p:cViewPr>
      <p:guideLst>
        <p:guide orient="horz" pos="2880"/>
        <p:guide pos="2160"/>
        <p:guide orient="horz" pos="3127"/>
        <p:guide pos="2141"/>
        <p:guide orient="horz" pos="2969"/>
        <p:guide orient="horz" pos="3224"/>
        <p:guide pos="2256"/>
        <p:guide pos="223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6" Type="http://schemas.openxmlformats.org/officeDocument/2006/relationships/slide" Target="slides/slide3.xml"/><Relationship Id="rId107" Type="http://schemas.openxmlformats.org/officeDocument/2006/relationships/theme" Target="theme/theme1.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5" Type="http://schemas.openxmlformats.org/officeDocument/2006/relationships/slideMaster" Target="slideMasters/slideMaster5.xml"/><Relationship Id="rId90" Type="http://schemas.openxmlformats.org/officeDocument/2006/relationships/slide" Target="slides/slide77.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80" Type="http://schemas.openxmlformats.org/officeDocument/2006/relationships/slide" Target="slides/slide67.xml"/><Relationship Id="rId85" Type="http://schemas.openxmlformats.org/officeDocument/2006/relationships/slide" Target="slides/slide72.xml"/><Relationship Id="rId12" Type="http://schemas.openxmlformats.org/officeDocument/2006/relationships/slideMaster" Target="slideMasters/slideMaster12.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notesMaster" Target="notesMasters/notesMaster1.xml"/><Relationship Id="rId108" Type="http://schemas.openxmlformats.org/officeDocument/2006/relationships/tableStyles" Target="tableStyles.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6"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microsoft.com/office/2016/11/relationships/changesInfo" Target="changesInfos/changesInfo1.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microsoft.com/office/2015/10/relationships/revisionInfo" Target="revisionInfo.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3" Type="http://schemas.openxmlformats.org/officeDocument/2006/relationships/slideMaster" Target="slideMasters/slideMaster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 Claes" userId="d64208f3-0076-4064-b6ac-7d8ee9dc279f" providerId="ADAL" clId="{9FA4462B-39E8-46DC-82A5-9EDFBFC8AF39}"/>
    <pc:docChg chg="custSel delSld modSld">
      <pc:chgData name="Jo Claes" userId="d64208f3-0076-4064-b6ac-7d8ee9dc279f" providerId="ADAL" clId="{9FA4462B-39E8-46DC-82A5-9EDFBFC8AF39}" dt="2019-11-07T10:27:14.916" v="31" actId="207"/>
      <pc:docMkLst>
        <pc:docMk/>
      </pc:docMkLst>
      <pc:sldChg chg="modSp">
        <pc:chgData name="Jo Claes" userId="d64208f3-0076-4064-b6ac-7d8ee9dc279f" providerId="ADAL" clId="{9FA4462B-39E8-46DC-82A5-9EDFBFC8AF39}" dt="2019-11-07T10:23:50.893" v="29" actId="20577"/>
        <pc:sldMkLst>
          <pc:docMk/>
          <pc:sldMk cId="956133843" sldId="256"/>
        </pc:sldMkLst>
        <pc:spChg chg="mod">
          <ac:chgData name="Jo Claes" userId="d64208f3-0076-4064-b6ac-7d8ee9dc279f" providerId="ADAL" clId="{9FA4462B-39E8-46DC-82A5-9EDFBFC8AF39}" dt="2019-11-07T10:23:50.893" v="29" actId="20577"/>
          <ac:spMkLst>
            <pc:docMk/>
            <pc:sldMk cId="956133843" sldId="256"/>
            <ac:spMk id="3" creationId="{00000000-0000-0000-0000-000000000000}"/>
          </ac:spMkLst>
        </pc:spChg>
      </pc:sldChg>
      <pc:sldChg chg="modSp">
        <pc:chgData name="Jo Claes" userId="d64208f3-0076-4064-b6ac-7d8ee9dc279f" providerId="ADAL" clId="{9FA4462B-39E8-46DC-82A5-9EDFBFC8AF39}" dt="2019-11-07T10:23:16.242" v="2" actId="20577"/>
        <pc:sldMkLst>
          <pc:docMk/>
          <pc:sldMk cId="803997359" sldId="262"/>
        </pc:sldMkLst>
        <pc:spChg chg="mod">
          <ac:chgData name="Jo Claes" userId="d64208f3-0076-4064-b6ac-7d8ee9dc279f" providerId="ADAL" clId="{9FA4462B-39E8-46DC-82A5-9EDFBFC8AF39}" dt="2019-11-07T10:23:16.242" v="2" actId="20577"/>
          <ac:spMkLst>
            <pc:docMk/>
            <pc:sldMk cId="803997359" sldId="262"/>
            <ac:spMk id="3" creationId="{00000000-0000-0000-0000-000000000000}"/>
          </ac:spMkLst>
        </pc:spChg>
      </pc:sldChg>
      <pc:sldChg chg="modSp">
        <pc:chgData name="Jo Claes" userId="d64208f3-0076-4064-b6ac-7d8ee9dc279f" providerId="ADAL" clId="{9FA4462B-39E8-46DC-82A5-9EDFBFC8AF39}" dt="2019-11-07T10:27:14.916" v="31" actId="207"/>
        <pc:sldMkLst>
          <pc:docMk/>
          <pc:sldMk cId="757271836" sldId="328"/>
        </pc:sldMkLst>
        <pc:spChg chg="mod">
          <ac:chgData name="Jo Claes" userId="d64208f3-0076-4064-b6ac-7d8ee9dc279f" providerId="ADAL" clId="{9FA4462B-39E8-46DC-82A5-9EDFBFC8AF39}" dt="2019-11-07T10:27:14.916" v="31" actId="207"/>
          <ac:spMkLst>
            <pc:docMk/>
            <pc:sldMk cId="757271836" sldId="328"/>
            <ac:spMk id="2" creationId="{00000000-0000-0000-0000-000000000000}"/>
          </ac:spMkLst>
        </pc:spChg>
      </pc:sldChg>
      <pc:sldChg chg="modSp">
        <pc:chgData name="Jo Claes" userId="d64208f3-0076-4064-b6ac-7d8ee9dc279f" providerId="ADAL" clId="{9FA4462B-39E8-46DC-82A5-9EDFBFC8AF39}" dt="2019-11-07T10:25:52.314" v="30" actId="207"/>
        <pc:sldMkLst>
          <pc:docMk/>
          <pc:sldMk cId="919674714" sldId="369"/>
        </pc:sldMkLst>
        <pc:spChg chg="mod">
          <ac:chgData name="Jo Claes" userId="d64208f3-0076-4064-b6ac-7d8ee9dc279f" providerId="ADAL" clId="{9FA4462B-39E8-46DC-82A5-9EDFBFC8AF39}" dt="2019-11-07T10:25:52.314" v="30" actId="207"/>
          <ac:spMkLst>
            <pc:docMk/>
            <pc:sldMk cId="919674714" sldId="369"/>
            <ac:spMk id="2" creationId="{00000000-0000-0000-0000-000000000000}"/>
          </ac:spMkLst>
        </pc:spChg>
      </pc:sldChg>
    </pc:docChg>
  </pc:docChgLst>
  <pc:docChgLst>
    <pc:chgData name="Jo Claes" userId="d64208f3-0076-4064-b6ac-7d8ee9dc279f" providerId="ADAL" clId="{934E5F35-7BE4-4F08-8456-574D0DCFCB48}"/>
    <pc:docChg chg="undo custSel modSld">
      <pc:chgData name="Jo Claes" userId="d64208f3-0076-4064-b6ac-7d8ee9dc279f" providerId="ADAL" clId="{934E5F35-7BE4-4F08-8456-574D0DCFCB48}" dt="2020-01-28T12:37:00.150" v="156" actId="20577"/>
      <pc:docMkLst>
        <pc:docMk/>
      </pc:docMkLst>
      <pc:sldChg chg="modSp">
        <pc:chgData name="Jo Claes" userId="d64208f3-0076-4064-b6ac-7d8ee9dc279f" providerId="ADAL" clId="{934E5F35-7BE4-4F08-8456-574D0DCFCB48}" dt="2020-01-28T12:35:40.795" v="136" actId="20577"/>
        <pc:sldMkLst>
          <pc:docMk/>
          <pc:sldMk cId="999612699" sldId="259"/>
        </pc:sldMkLst>
        <pc:spChg chg="mod">
          <ac:chgData name="Jo Claes" userId="d64208f3-0076-4064-b6ac-7d8ee9dc279f" providerId="ADAL" clId="{934E5F35-7BE4-4F08-8456-574D0DCFCB48}" dt="2020-01-28T12:35:40.795" v="136" actId="20577"/>
          <ac:spMkLst>
            <pc:docMk/>
            <pc:sldMk cId="999612699" sldId="259"/>
            <ac:spMk id="3" creationId="{00000000-0000-0000-0000-000000000000}"/>
          </ac:spMkLst>
        </pc:spChg>
      </pc:sldChg>
      <pc:sldChg chg="modSp">
        <pc:chgData name="Jo Claes" userId="d64208f3-0076-4064-b6ac-7d8ee9dc279f" providerId="ADAL" clId="{934E5F35-7BE4-4F08-8456-574D0DCFCB48}" dt="2020-01-28T12:35:09.412" v="132" actId="1035"/>
        <pc:sldMkLst>
          <pc:docMk/>
          <pc:sldMk cId="637715712" sldId="260"/>
        </pc:sldMkLst>
        <pc:spChg chg="mod">
          <ac:chgData name="Jo Claes" userId="d64208f3-0076-4064-b6ac-7d8ee9dc279f" providerId="ADAL" clId="{934E5F35-7BE4-4F08-8456-574D0DCFCB48}" dt="2020-01-28T12:35:09.412" v="132" actId="1035"/>
          <ac:spMkLst>
            <pc:docMk/>
            <pc:sldMk cId="637715712" sldId="260"/>
            <ac:spMk id="3" creationId="{00000000-0000-0000-0000-000000000000}"/>
          </ac:spMkLst>
        </pc:spChg>
      </pc:sldChg>
      <pc:sldChg chg="modSp">
        <pc:chgData name="Jo Claes" userId="d64208f3-0076-4064-b6ac-7d8ee9dc279f" providerId="ADAL" clId="{934E5F35-7BE4-4F08-8456-574D0DCFCB48}" dt="2020-01-28T11:47:44.418" v="71" actId="20577"/>
        <pc:sldMkLst>
          <pc:docMk/>
          <pc:sldMk cId="2460686061" sldId="261"/>
        </pc:sldMkLst>
        <pc:spChg chg="mod">
          <ac:chgData name="Jo Claes" userId="d64208f3-0076-4064-b6ac-7d8ee9dc279f" providerId="ADAL" clId="{934E5F35-7BE4-4F08-8456-574D0DCFCB48}" dt="2020-01-28T11:47:44.418" v="71" actId="20577"/>
          <ac:spMkLst>
            <pc:docMk/>
            <pc:sldMk cId="2460686061" sldId="261"/>
            <ac:spMk id="3" creationId="{00000000-0000-0000-0000-000000000000}"/>
          </ac:spMkLst>
        </pc:spChg>
      </pc:sldChg>
      <pc:sldChg chg="modSp">
        <pc:chgData name="Jo Claes" userId="d64208f3-0076-4064-b6ac-7d8ee9dc279f" providerId="ADAL" clId="{934E5F35-7BE4-4F08-8456-574D0DCFCB48}" dt="2020-01-28T11:48:16.526" v="74" actId="20577"/>
        <pc:sldMkLst>
          <pc:docMk/>
          <pc:sldMk cId="2328390498" sldId="264"/>
        </pc:sldMkLst>
        <pc:spChg chg="mod">
          <ac:chgData name="Jo Claes" userId="d64208f3-0076-4064-b6ac-7d8ee9dc279f" providerId="ADAL" clId="{934E5F35-7BE4-4F08-8456-574D0DCFCB48}" dt="2020-01-28T11:48:16.526" v="74" actId="20577"/>
          <ac:spMkLst>
            <pc:docMk/>
            <pc:sldMk cId="2328390498" sldId="264"/>
            <ac:spMk id="3" creationId="{00000000-0000-0000-0000-000000000000}"/>
          </ac:spMkLst>
        </pc:spChg>
      </pc:sldChg>
      <pc:sldChg chg="modSp">
        <pc:chgData name="Jo Claes" userId="d64208f3-0076-4064-b6ac-7d8ee9dc279f" providerId="ADAL" clId="{934E5F35-7BE4-4F08-8456-574D0DCFCB48}" dt="2020-01-28T12:36:36.127" v="151" actId="20577"/>
        <pc:sldMkLst>
          <pc:docMk/>
          <pc:sldMk cId="231579039" sldId="281"/>
        </pc:sldMkLst>
        <pc:spChg chg="mod">
          <ac:chgData name="Jo Claes" userId="d64208f3-0076-4064-b6ac-7d8ee9dc279f" providerId="ADAL" clId="{934E5F35-7BE4-4F08-8456-574D0DCFCB48}" dt="2020-01-28T12:36:36.127" v="151" actId="20577"/>
          <ac:spMkLst>
            <pc:docMk/>
            <pc:sldMk cId="231579039" sldId="281"/>
            <ac:spMk id="3" creationId="{00000000-0000-0000-0000-000000000000}"/>
          </ac:spMkLst>
        </pc:spChg>
      </pc:sldChg>
      <pc:sldChg chg="modSp">
        <pc:chgData name="Jo Claes" userId="d64208f3-0076-4064-b6ac-7d8ee9dc279f" providerId="ADAL" clId="{934E5F35-7BE4-4F08-8456-574D0DCFCB48}" dt="2020-01-28T12:37:00.150" v="156" actId="20577"/>
        <pc:sldMkLst>
          <pc:docMk/>
          <pc:sldMk cId="2091106010" sldId="282"/>
        </pc:sldMkLst>
        <pc:spChg chg="mod">
          <ac:chgData name="Jo Claes" userId="d64208f3-0076-4064-b6ac-7d8ee9dc279f" providerId="ADAL" clId="{934E5F35-7BE4-4F08-8456-574D0DCFCB48}" dt="2020-01-28T12:37:00.150" v="156" actId="20577"/>
          <ac:spMkLst>
            <pc:docMk/>
            <pc:sldMk cId="2091106010" sldId="282"/>
            <ac:spMk id="3" creationId="{00000000-0000-0000-0000-000000000000}"/>
          </ac:spMkLst>
        </pc:spChg>
      </pc:sldChg>
      <pc:sldChg chg="delSp">
        <pc:chgData name="Jo Claes" userId="d64208f3-0076-4064-b6ac-7d8ee9dc279f" providerId="ADAL" clId="{934E5F35-7BE4-4F08-8456-574D0DCFCB48}" dt="2020-01-28T11:45:52.136" v="0" actId="478"/>
        <pc:sldMkLst>
          <pc:docMk/>
          <pc:sldMk cId="2888390262" sldId="390"/>
        </pc:sldMkLst>
        <pc:spChg chg="del">
          <ac:chgData name="Jo Claes" userId="d64208f3-0076-4064-b6ac-7d8ee9dc279f" providerId="ADAL" clId="{934E5F35-7BE4-4F08-8456-574D0DCFCB48}" dt="2020-01-28T11:45:52.136" v="0" actId="478"/>
          <ac:spMkLst>
            <pc:docMk/>
            <pc:sldMk cId="2888390262" sldId="390"/>
            <ac:spMk id="9" creationId="{00000000-0000-0000-0000-000000000000}"/>
          </ac:spMkLst>
        </pc:spChg>
      </pc:sldChg>
    </pc:docChg>
  </pc:docChgLst>
  <pc:docChgLst>
    <pc:chgData name="Jo Claes" userId="d64208f3-0076-4064-b6ac-7d8ee9dc279f" providerId="ADAL" clId="{FF0E2F12-73DB-4E77-B717-8F27A3643B3A}"/>
    <pc:docChg chg="modSld">
      <pc:chgData name="Jo Claes" userId="d64208f3-0076-4064-b6ac-7d8ee9dc279f" providerId="ADAL" clId="{FF0E2F12-73DB-4E77-B717-8F27A3643B3A}" dt="2019-12-17T09:48:43.911" v="0"/>
      <pc:docMkLst>
        <pc:docMk/>
      </pc:docMkLst>
      <pc:sldChg chg="modSp">
        <pc:chgData name="Jo Claes" userId="d64208f3-0076-4064-b6ac-7d8ee9dc279f" providerId="ADAL" clId="{FF0E2F12-73DB-4E77-B717-8F27A3643B3A}" dt="2019-12-17T09:48:43.911" v="0"/>
        <pc:sldMkLst>
          <pc:docMk/>
          <pc:sldMk cId="637715712" sldId="260"/>
        </pc:sldMkLst>
        <pc:spChg chg="mod">
          <ac:chgData name="Jo Claes" userId="d64208f3-0076-4064-b6ac-7d8ee9dc279f" providerId="ADAL" clId="{FF0E2F12-73DB-4E77-B717-8F27A3643B3A}" dt="2019-12-17T09:48:43.911" v="0"/>
          <ac:spMkLst>
            <pc:docMk/>
            <pc:sldMk cId="637715712" sldId="260"/>
            <ac:spMk id="3" creationId="{00000000-0000-0000-0000-000000000000}"/>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w="25400" cap="flat" cmpd="sng" algn="ctr">
              <a:solidFill>
                <a:schemeClr val="accent1">
                  <a:shade val="50000"/>
                </a:schemeClr>
              </a:solidFill>
              <a:prstDash val="solid"/>
            </a:ln>
            <a:effectLst/>
          </c:spPr>
          <c:invertIfNegative val="0"/>
          <c:cat>
            <c:strRef>
              <c:f>Sheet1!$A$2:$A$7</c:f>
              <c:strCache>
                <c:ptCount val="6"/>
                <c:pt idx="0">
                  <c:v>Zn</c:v>
                </c:pt>
                <c:pt idx="1">
                  <c:v>Cu</c:v>
                </c:pt>
                <c:pt idx="2">
                  <c:v>Cr in 1.4301 (304) stainless</c:v>
                </c:pt>
                <c:pt idx="3">
                  <c:v>Ni in 1.4301 (304) stainless</c:v>
                </c:pt>
                <c:pt idx="4">
                  <c:v>Cr in 1.4401 (316) stainless</c:v>
                </c:pt>
                <c:pt idx="5">
                  <c:v>Ni in 1.4401 (316) stainless</c:v>
                </c:pt>
              </c:strCache>
            </c:strRef>
          </c:cat>
          <c:val>
            <c:numRef>
              <c:f>Sheet1!$B$2:$B$7</c:f>
              <c:numCache>
                <c:formatCode>General</c:formatCode>
                <c:ptCount val="6"/>
                <c:pt idx="0">
                  <c:v>3000</c:v>
                </c:pt>
                <c:pt idx="1">
                  <c:v>1500</c:v>
                </c:pt>
                <c:pt idx="2">
                  <c:v>0.2</c:v>
                </c:pt>
                <c:pt idx="3">
                  <c:v>0.6</c:v>
                </c:pt>
                <c:pt idx="4">
                  <c:v>0.4</c:v>
                </c:pt>
                <c:pt idx="5">
                  <c:v>1.2</c:v>
                </c:pt>
              </c:numCache>
            </c:numRef>
          </c:val>
          <c:extLst>
            <c:ext xmlns:c16="http://schemas.microsoft.com/office/drawing/2014/chart" uri="{C3380CC4-5D6E-409C-BE32-E72D297353CC}">
              <c16:uniqueId val="{00000000-CA65-4BB8-B31A-5BF0611AB4C8}"/>
            </c:ext>
          </c:extLst>
        </c:ser>
        <c:dLbls>
          <c:showLegendKey val="0"/>
          <c:showVal val="0"/>
          <c:showCatName val="0"/>
          <c:showSerName val="0"/>
          <c:showPercent val="0"/>
          <c:showBubbleSize val="0"/>
        </c:dLbls>
        <c:gapWidth val="150"/>
        <c:axId val="993644952"/>
        <c:axId val="993639856"/>
      </c:barChart>
      <c:catAx>
        <c:axId val="993644952"/>
        <c:scaling>
          <c:orientation val="minMax"/>
        </c:scaling>
        <c:delete val="0"/>
        <c:axPos val="b"/>
        <c:numFmt formatCode="General" sourceLinked="0"/>
        <c:majorTickMark val="out"/>
        <c:minorTickMark val="none"/>
        <c:tickLblPos val="nextTo"/>
        <c:txPr>
          <a:bodyPr/>
          <a:lstStyle/>
          <a:p>
            <a:pPr>
              <a:defRPr sz="1200"/>
            </a:pPr>
            <a:endParaRPr lang="en-US"/>
          </a:p>
        </c:txPr>
        <c:crossAx val="993639856"/>
        <c:crosses val="autoZero"/>
        <c:auto val="1"/>
        <c:lblAlgn val="ctr"/>
        <c:lblOffset val="100"/>
        <c:noMultiLvlLbl val="0"/>
      </c:catAx>
      <c:valAx>
        <c:axId val="993639856"/>
        <c:scaling>
          <c:orientation val="minMax"/>
        </c:scaling>
        <c:delete val="0"/>
        <c:axPos val="l"/>
        <c:majorGridlines/>
        <c:numFmt formatCode="General" sourceLinked="1"/>
        <c:majorTickMark val="out"/>
        <c:minorTickMark val="none"/>
        <c:tickLblPos val="nextTo"/>
        <c:txPr>
          <a:bodyPr/>
          <a:lstStyle/>
          <a:p>
            <a:pPr>
              <a:defRPr sz="1200"/>
            </a:pPr>
            <a:endParaRPr lang="en-US"/>
          </a:p>
        </c:txPr>
        <c:crossAx val="99364495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6363" cy="511731"/>
          </a:xfrm>
          <a:prstGeom prst="rect">
            <a:avLst/>
          </a:prstGeom>
        </p:spPr>
        <p:txBody>
          <a:bodyPr vert="horz" lIns="94768" tIns="47384" rIns="94768" bIns="47384" rtlCol="0"/>
          <a:lstStyle>
            <a:lvl1pPr algn="l">
              <a:defRPr sz="1200"/>
            </a:lvl1pPr>
          </a:lstStyle>
          <a:p>
            <a:endParaRPr lang="en-GB"/>
          </a:p>
        </p:txBody>
      </p:sp>
      <p:sp>
        <p:nvSpPr>
          <p:cNvPr id="3" name="Date Placeholder 2"/>
          <p:cNvSpPr>
            <a:spLocks noGrp="1"/>
          </p:cNvSpPr>
          <p:nvPr>
            <p:ph type="dt" sz="quarter" idx="1"/>
          </p:nvPr>
        </p:nvSpPr>
        <p:spPr>
          <a:xfrm>
            <a:off x="4021296" y="0"/>
            <a:ext cx="3076363" cy="511731"/>
          </a:xfrm>
          <a:prstGeom prst="rect">
            <a:avLst/>
          </a:prstGeom>
        </p:spPr>
        <p:txBody>
          <a:bodyPr vert="horz" lIns="94768" tIns="47384" rIns="94768" bIns="47384" rtlCol="0"/>
          <a:lstStyle>
            <a:lvl1pPr algn="r">
              <a:defRPr sz="1200"/>
            </a:lvl1pPr>
          </a:lstStyle>
          <a:p>
            <a:fld id="{FA79440B-4A93-4734-98D4-2B195F83D438}" type="datetimeFigureOut">
              <a:rPr lang="en-GB" smtClean="0"/>
              <a:t>28/01/2020</a:t>
            </a:fld>
            <a:endParaRPr lang="en-GB"/>
          </a:p>
        </p:txBody>
      </p:sp>
      <p:sp>
        <p:nvSpPr>
          <p:cNvPr id="4" name="Footer Placeholder 3"/>
          <p:cNvSpPr>
            <a:spLocks noGrp="1"/>
          </p:cNvSpPr>
          <p:nvPr>
            <p:ph type="ftr" sz="quarter" idx="2"/>
          </p:nvPr>
        </p:nvSpPr>
        <p:spPr>
          <a:xfrm>
            <a:off x="2" y="9721106"/>
            <a:ext cx="3076363" cy="511731"/>
          </a:xfrm>
          <a:prstGeom prst="rect">
            <a:avLst/>
          </a:prstGeom>
        </p:spPr>
        <p:txBody>
          <a:bodyPr vert="horz" lIns="94768" tIns="47384" rIns="94768" bIns="47384" rtlCol="0" anchor="b"/>
          <a:lstStyle>
            <a:lvl1pPr algn="l">
              <a:defRPr sz="1200"/>
            </a:lvl1pPr>
          </a:lstStyle>
          <a:p>
            <a:endParaRPr lang="en-GB"/>
          </a:p>
        </p:txBody>
      </p:sp>
      <p:sp>
        <p:nvSpPr>
          <p:cNvPr id="5" name="Slide Number Placeholder 4"/>
          <p:cNvSpPr>
            <a:spLocks noGrp="1"/>
          </p:cNvSpPr>
          <p:nvPr>
            <p:ph type="sldNum" sz="quarter" idx="3"/>
          </p:nvPr>
        </p:nvSpPr>
        <p:spPr>
          <a:xfrm>
            <a:off x="4021296" y="9721106"/>
            <a:ext cx="3076363" cy="511731"/>
          </a:xfrm>
          <a:prstGeom prst="rect">
            <a:avLst/>
          </a:prstGeom>
        </p:spPr>
        <p:txBody>
          <a:bodyPr vert="horz" lIns="94768" tIns="47384" rIns="94768" bIns="47384" rtlCol="0" anchor="b"/>
          <a:lstStyle>
            <a:lvl1pPr algn="r">
              <a:defRPr sz="1200"/>
            </a:lvl1pPr>
          </a:lstStyle>
          <a:p>
            <a:fld id="{E17FEDBA-C036-4298-A426-8D11F2D1DC9D}" type="slidenum">
              <a:rPr lang="en-GB" smtClean="0"/>
              <a:t>‹#›</a:t>
            </a:fld>
            <a:endParaRPr lang="en-GB"/>
          </a:p>
        </p:txBody>
      </p:sp>
    </p:spTree>
    <p:extLst>
      <p:ext uri="{BB962C8B-B14F-4D97-AF65-F5344CB8AC3E}">
        <p14:creationId xmlns:p14="http://schemas.microsoft.com/office/powerpoint/2010/main" val="35310890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6363" cy="511731"/>
          </a:xfrm>
          <a:prstGeom prst="rect">
            <a:avLst/>
          </a:prstGeom>
        </p:spPr>
        <p:txBody>
          <a:bodyPr vert="horz" lIns="94768" tIns="47384" rIns="94768" bIns="47384" rtlCol="0"/>
          <a:lstStyle>
            <a:lvl1pPr algn="l">
              <a:defRPr sz="1200"/>
            </a:lvl1pPr>
          </a:lstStyle>
          <a:p>
            <a:endParaRPr lang="fr-FR"/>
          </a:p>
        </p:txBody>
      </p:sp>
      <p:sp>
        <p:nvSpPr>
          <p:cNvPr id="3" name="Date Placeholder 2"/>
          <p:cNvSpPr>
            <a:spLocks noGrp="1"/>
          </p:cNvSpPr>
          <p:nvPr>
            <p:ph type="dt" idx="1"/>
          </p:nvPr>
        </p:nvSpPr>
        <p:spPr>
          <a:xfrm>
            <a:off x="4021296" y="0"/>
            <a:ext cx="3076363" cy="511731"/>
          </a:xfrm>
          <a:prstGeom prst="rect">
            <a:avLst/>
          </a:prstGeom>
        </p:spPr>
        <p:txBody>
          <a:bodyPr vert="horz" lIns="94768" tIns="47384" rIns="94768" bIns="47384" rtlCol="0"/>
          <a:lstStyle>
            <a:lvl1pPr algn="r">
              <a:defRPr sz="1200"/>
            </a:lvl1pPr>
          </a:lstStyle>
          <a:p>
            <a:fld id="{61C3FC1B-1360-4953-A911-6C5EDFE56089}" type="datetimeFigureOut">
              <a:rPr lang="fr-FR" smtClean="0"/>
              <a:t>28/01/2020</a:t>
            </a:fld>
            <a:endParaRPr lang="fr-FR"/>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4768" tIns="47384" rIns="94768" bIns="47384" rtlCol="0" anchor="ctr"/>
          <a:lstStyle/>
          <a:p>
            <a:endParaRPr lang="fr-FR"/>
          </a:p>
        </p:txBody>
      </p:sp>
      <p:sp>
        <p:nvSpPr>
          <p:cNvPr id="5" name="Notes Placeholder 4"/>
          <p:cNvSpPr>
            <a:spLocks noGrp="1"/>
          </p:cNvSpPr>
          <p:nvPr>
            <p:ph type="body" sz="quarter" idx="3"/>
          </p:nvPr>
        </p:nvSpPr>
        <p:spPr>
          <a:xfrm>
            <a:off x="709931" y="4861442"/>
            <a:ext cx="5679440" cy="4605576"/>
          </a:xfrm>
          <a:prstGeom prst="rect">
            <a:avLst/>
          </a:prstGeom>
        </p:spPr>
        <p:txBody>
          <a:bodyPr vert="horz" lIns="94768" tIns="47384" rIns="94768" bIns="4738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2" y="9721106"/>
            <a:ext cx="3076363" cy="511731"/>
          </a:xfrm>
          <a:prstGeom prst="rect">
            <a:avLst/>
          </a:prstGeom>
        </p:spPr>
        <p:txBody>
          <a:bodyPr vert="horz" lIns="94768" tIns="47384" rIns="94768" bIns="47384" rtlCol="0" anchor="b"/>
          <a:lstStyle>
            <a:lvl1pPr algn="l">
              <a:defRPr sz="1200"/>
            </a:lvl1pPr>
          </a:lstStyle>
          <a:p>
            <a:endParaRPr lang="fr-FR"/>
          </a:p>
        </p:txBody>
      </p:sp>
      <p:sp>
        <p:nvSpPr>
          <p:cNvPr id="7" name="Slide Number Placeholder 6"/>
          <p:cNvSpPr>
            <a:spLocks noGrp="1"/>
          </p:cNvSpPr>
          <p:nvPr>
            <p:ph type="sldNum" sz="quarter" idx="5"/>
          </p:nvPr>
        </p:nvSpPr>
        <p:spPr>
          <a:xfrm>
            <a:off x="4021296" y="9721106"/>
            <a:ext cx="3076363" cy="511731"/>
          </a:xfrm>
          <a:prstGeom prst="rect">
            <a:avLst/>
          </a:prstGeom>
        </p:spPr>
        <p:txBody>
          <a:bodyPr vert="horz" lIns="94768" tIns="47384" rIns="94768" bIns="47384" rtlCol="0" anchor="b"/>
          <a:lstStyle>
            <a:lvl1pPr algn="r">
              <a:defRPr sz="1200"/>
            </a:lvl1pPr>
          </a:lstStyle>
          <a:p>
            <a:fld id="{FCAD31F2-D280-4941-9FB1-46DCA8BCB0E7}" type="slidenum">
              <a:rPr lang="fr-FR" smtClean="0"/>
              <a:t>‹#›</a:t>
            </a:fld>
            <a:endParaRPr lang="fr-FR"/>
          </a:p>
        </p:txBody>
      </p:sp>
    </p:spTree>
    <p:extLst>
      <p:ext uri="{BB962C8B-B14F-4D97-AF65-F5344CB8AC3E}">
        <p14:creationId xmlns:p14="http://schemas.microsoft.com/office/powerpoint/2010/main" val="3127134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hda-paris.com/"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hda-paris.com/"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www.lageode.fr/la-geode/"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hda-paris.co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cambridgearchitectural.com/"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assda.asn.au/"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ronstantensilearch.com/"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fosterandpartners.com/projects/uae-pavilion-shanghai-expo-2010/"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cambridgearchitectural.com/"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pattersons.com/mobile/project/len-lye-centre"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www.stuff.co.nz/about-stuff/advertising-feedback/?pos=STORYBODY&amp;adsize=300x250&amp;area=s.stuff"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issuu.com/hda_paris/docs/hda_2011_references_web_issu"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1</a:t>
            </a:fld>
            <a:endParaRPr lang="fr-FR"/>
          </a:p>
        </p:txBody>
      </p:sp>
    </p:spTree>
    <p:extLst>
      <p:ext uri="{BB962C8B-B14F-4D97-AF65-F5344CB8AC3E}">
        <p14:creationId xmlns:p14="http://schemas.microsoft.com/office/powerpoint/2010/main" val="852727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http://www.dailymail.co.uk/travel/article-1284591/Abu-Dhabi-Capital-Gate-skyscraper-leans-times-Tower-Pisa.html</a:t>
            </a:r>
          </a:p>
          <a:p>
            <a:r>
              <a:rPr lang="fr-FR" dirty="0"/>
              <a:t>http://www.e-architect.co.uk/dubai/capital-gate-abu-dhabi</a:t>
            </a:r>
          </a:p>
          <a:p>
            <a:r>
              <a:rPr lang="fr-FR" dirty="0"/>
              <a:t>http://www.gkd.de/en/gkd/news/news/d/the-worlds-most-inclined-building/</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12</a:t>
            </a:fld>
            <a:endParaRPr lang="fr-FR"/>
          </a:p>
        </p:txBody>
      </p:sp>
    </p:spTree>
    <p:extLst>
      <p:ext uri="{BB962C8B-B14F-4D97-AF65-F5344CB8AC3E}">
        <p14:creationId xmlns:p14="http://schemas.microsoft.com/office/powerpoint/2010/main" val="3338259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47684">
              <a:defRPr/>
            </a:pPr>
            <a:r>
              <a:rPr lang="fr-FR" dirty="0">
                <a:hlinkClick r:id="rId3"/>
              </a:rPr>
              <a:t>http://hda-paris.com/</a:t>
            </a:r>
            <a:r>
              <a:rPr lang="fr-FR" dirty="0"/>
              <a:t> </a:t>
            </a:r>
          </a:p>
          <a:p>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13</a:t>
            </a:fld>
            <a:endParaRPr lang="fr-FR"/>
          </a:p>
        </p:txBody>
      </p:sp>
    </p:spTree>
    <p:extLst>
      <p:ext uri="{BB962C8B-B14F-4D97-AF65-F5344CB8AC3E}">
        <p14:creationId xmlns:p14="http://schemas.microsoft.com/office/powerpoint/2010/main" val="4013980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hlinkClick r:id="rId3"/>
              </a:rPr>
              <a:t>http://hda-paris.com/</a:t>
            </a:r>
            <a:r>
              <a:rPr lang="fr-FR" dirty="0"/>
              <a:t> </a:t>
            </a:r>
          </a:p>
          <a:p>
            <a:r>
              <a:rPr lang="fr-FR" dirty="0">
                <a:hlinkClick r:id="rId4"/>
              </a:rPr>
              <a:t>http://www.lageode.fr/la-geode/</a:t>
            </a:r>
            <a:r>
              <a:rPr lang="fr-FR" dirty="0"/>
              <a:t> </a:t>
            </a:r>
          </a:p>
          <a:p>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14</a:t>
            </a:fld>
            <a:endParaRPr lang="fr-FR"/>
          </a:p>
        </p:txBody>
      </p:sp>
    </p:spTree>
    <p:extLst>
      <p:ext uri="{BB962C8B-B14F-4D97-AF65-F5344CB8AC3E}">
        <p14:creationId xmlns:p14="http://schemas.microsoft.com/office/powerpoint/2010/main" val="2886210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47684">
              <a:defRPr/>
            </a:pPr>
            <a:r>
              <a:rPr lang="fr-FR" dirty="0">
                <a:hlinkClick r:id="rId3"/>
              </a:rPr>
              <a:t>http://hda-paris.com/</a:t>
            </a:r>
            <a:r>
              <a:rPr lang="fr-FR" dirty="0"/>
              <a:t> </a:t>
            </a:r>
          </a:p>
          <a:p>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15</a:t>
            </a:fld>
            <a:endParaRPr lang="fr-FR"/>
          </a:p>
        </p:txBody>
      </p:sp>
    </p:spTree>
    <p:extLst>
      <p:ext uri="{BB962C8B-B14F-4D97-AF65-F5344CB8AC3E}">
        <p14:creationId xmlns:p14="http://schemas.microsoft.com/office/powerpoint/2010/main" val="33482900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http://5osa.tistory.com/archive/200906 </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16</a:t>
            </a:fld>
            <a:endParaRPr lang="fr-FR"/>
          </a:p>
        </p:txBody>
      </p:sp>
    </p:spTree>
    <p:extLst>
      <p:ext uri="{BB962C8B-B14F-4D97-AF65-F5344CB8AC3E}">
        <p14:creationId xmlns:p14="http://schemas.microsoft.com/office/powerpoint/2010/main" val="2771123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17</a:t>
            </a:fld>
            <a:endParaRPr lang="fr-FR"/>
          </a:p>
        </p:txBody>
      </p:sp>
    </p:spTree>
    <p:extLst>
      <p:ext uri="{BB962C8B-B14F-4D97-AF65-F5344CB8AC3E}">
        <p14:creationId xmlns:p14="http://schemas.microsoft.com/office/powerpoint/2010/main" val="35654479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47684">
              <a:defRPr/>
            </a:pPr>
            <a:r>
              <a:rPr lang="fr-FR" altLang="fr-FR" b="1" dirty="0"/>
              <a:t>: </a:t>
            </a:r>
            <a:r>
              <a:rPr lang="fr-FR" altLang="fr-FR" b="1" dirty="0">
                <a:hlinkClick r:id="rId3"/>
              </a:rPr>
              <a:t>www.cambridgearchitectural.com</a:t>
            </a:r>
            <a:r>
              <a:rPr lang="fr-FR" altLang="fr-FR" b="1" dirty="0"/>
              <a:t> </a:t>
            </a:r>
          </a:p>
          <a:p>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18</a:t>
            </a:fld>
            <a:endParaRPr lang="fr-FR"/>
          </a:p>
        </p:txBody>
      </p:sp>
    </p:spTree>
    <p:extLst>
      <p:ext uri="{BB962C8B-B14F-4D97-AF65-F5344CB8AC3E}">
        <p14:creationId xmlns:p14="http://schemas.microsoft.com/office/powerpoint/2010/main" val="594795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http://www.marneetgondoire.fr/les-albums-photos/album-photos-490/le-chateau-de-rentilly-renaissance-en-2013-230.html?cHash=d2d475c49fe75ee015495efb35c04460</a:t>
            </a:r>
          </a:p>
          <a:p>
            <a:r>
              <a:rPr lang="fr-FR" dirty="0"/>
              <a:t>http://www.marneetgondoire.fr/parc-culturel-de-rentilly/le-chateau-rehabilite-un-nouvel-espace-d-art-contemporain-859.html  </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19</a:t>
            </a:fld>
            <a:endParaRPr lang="fr-FR"/>
          </a:p>
        </p:txBody>
      </p:sp>
    </p:spTree>
    <p:extLst>
      <p:ext uri="{BB962C8B-B14F-4D97-AF65-F5344CB8AC3E}">
        <p14:creationId xmlns:p14="http://schemas.microsoft.com/office/powerpoint/2010/main" val="3567392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http://www.dezeen.com/2007/08/20/boiler-suit-by-thomas-heatherwick/ </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20</a:t>
            </a:fld>
            <a:endParaRPr lang="fr-FR"/>
          </a:p>
        </p:txBody>
      </p:sp>
    </p:spTree>
    <p:extLst>
      <p:ext uri="{BB962C8B-B14F-4D97-AF65-F5344CB8AC3E}">
        <p14:creationId xmlns:p14="http://schemas.microsoft.com/office/powerpoint/2010/main" val="20449009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684">
              <a:defRPr/>
            </a:pPr>
            <a:r>
              <a:rPr lang="fr-FR" altLang="fr-FR" i="1" dirty="0"/>
              <a:t>Source: </a:t>
            </a:r>
            <a:r>
              <a:rPr lang="fr-FR" altLang="fr-FR" i="1" dirty="0">
                <a:hlinkClick r:id="rId3"/>
              </a:rPr>
              <a:t>www.assda.asn.au</a:t>
            </a:r>
            <a:r>
              <a:rPr lang="fr-FR" altLang="fr-FR" i="1" dirty="0"/>
              <a:t> </a:t>
            </a:r>
          </a:p>
        </p:txBody>
      </p:sp>
      <p:sp>
        <p:nvSpPr>
          <p:cNvPr id="4" name="Slide Number Placeholder 3"/>
          <p:cNvSpPr>
            <a:spLocks noGrp="1"/>
          </p:cNvSpPr>
          <p:nvPr>
            <p:ph type="sldNum" sz="quarter" idx="10"/>
          </p:nvPr>
        </p:nvSpPr>
        <p:spPr/>
        <p:txBody>
          <a:bodyPr/>
          <a:lstStyle/>
          <a:p>
            <a:fld id="{FCAD31F2-D280-4941-9FB1-46DCA8BCB0E7}" type="slidenum">
              <a:rPr lang="fr-FR" smtClean="0"/>
              <a:t>29</a:t>
            </a:fld>
            <a:endParaRPr lang="fr-FR"/>
          </a:p>
        </p:txBody>
      </p:sp>
    </p:spTree>
    <p:extLst>
      <p:ext uri="{BB962C8B-B14F-4D97-AF65-F5344CB8AC3E}">
        <p14:creationId xmlns:p14="http://schemas.microsoft.com/office/powerpoint/2010/main" val="3334531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2</a:t>
            </a:fld>
            <a:endParaRPr lang="fr-FR"/>
          </a:p>
        </p:txBody>
      </p:sp>
    </p:spTree>
    <p:extLst>
      <p:ext uri="{BB962C8B-B14F-4D97-AF65-F5344CB8AC3E}">
        <p14:creationId xmlns:p14="http://schemas.microsoft.com/office/powerpoint/2010/main" val="32894665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684">
              <a:defRPr/>
            </a:pPr>
            <a:r>
              <a:rPr lang="fr-FR" altLang="fr-FR" i="1" dirty="0"/>
              <a:t>Source: </a:t>
            </a:r>
            <a:r>
              <a:rPr lang="fr-FR" altLang="fr-FR" i="1" dirty="0">
                <a:hlinkClick r:id="rId3"/>
              </a:rPr>
              <a:t>www.ronstantensilearch.com</a:t>
            </a:r>
            <a:endParaRPr lang="fr-FR" altLang="fr-FR" i="1" dirty="0"/>
          </a:p>
        </p:txBody>
      </p:sp>
      <p:sp>
        <p:nvSpPr>
          <p:cNvPr id="4" name="Slide Number Placeholder 3"/>
          <p:cNvSpPr>
            <a:spLocks noGrp="1"/>
          </p:cNvSpPr>
          <p:nvPr>
            <p:ph type="sldNum" sz="quarter" idx="10"/>
          </p:nvPr>
        </p:nvSpPr>
        <p:spPr/>
        <p:txBody>
          <a:bodyPr/>
          <a:lstStyle/>
          <a:p>
            <a:fld id="{FCAD31F2-D280-4941-9FB1-46DCA8BCB0E7}" type="slidenum">
              <a:rPr lang="fr-FR" smtClean="0"/>
              <a:t>30</a:t>
            </a:fld>
            <a:endParaRPr lang="fr-FR"/>
          </a:p>
        </p:txBody>
      </p:sp>
    </p:spTree>
    <p:extLst>
      <p:ext uri="{BB962C8B-B14F-4D97-AF65-F5344CB8AC3E}">
        <p14:creationId xmlns:p14="http://schemas.microsoft.com/office/powerpoint/2010/main" val="24321371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http://www.jakob.co.uk/information/image-galleries/greenwall-systems-gallery/large-scale-greenwall-systems.html </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31</a:t>
            </a:fld>
            <a:endParaRPr lang="fr-FR"/>
          </a:p>
        </p:txBody>
      </p:sp>
    </p:spTree>
    <p:extLst>
      <p:ext uri="{BB962C8B-B14F-4D97-AF65-F5344CB8AC3E}">
        <p14:creationId xmlns:p14="http://schemas.microsoft.com/office/powerpoint/2010/main" val="12066276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https://www.s3i.co.uk/image/s3i/stainless-steel-wire-trellis-system.pdf</a:t>
            </a:r>
          </a:p>
          <a:p>
            <a:r>
              <a:rPr lang="fr-FR" dirty="0"/>
              <a:t>http://www.telegraph.co.uk/gardening/gardeningadvice/8352361/Social-climbers-How-to-cover-a-house-in-plants.html</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33</a:t>
            </a:fld>
            <a:endParaRPr lang="fr-FR"/>
          </a:p>
        </p:txBody>
      </p:sp>
    </p:spTree>
    <p:extLst>
      <p:ext uri="{BB962C8B-B14F-4D97-AF65-F5344CB8AC3E}">
        <p14:creationId xmlns:p14="http://schemas.microsoft.com/office/powerpoint/2010/main" val="34769874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34</a:t>
            </a:fld>
            <a:endParaRPr lang="fr-FR"/>
          </a:p>
        </p:txBody>
      </p:sp>
    </p:spTree>
    <p:extLst>
      <p:ext uri="{BB962C8B-B14F-4D97-AF65-F5344CB8AC3E}">
        <p14:creationId xmlns:p14="http://schemas.microsoft.com/office/powerpoint/2010/main" val="39862381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39</a:t>
            </a:fld>
            <a:endParaRPr lang="fr-FR"/>
          </a:p>
        </p:txBody>
      </p:sp>
    </p:spTree>
    <p:extLst>
      <p:ext uri="{BB962C8B-B14F-4D97-AF65-F5344CB8AC3E}">
        <p14:creationId xmlns:p14="http://schemas.microsoft.com/office/powerpoint/2010/main" val="36750861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47684">
              <a:defRPr/>
            </a:pPr>
            <a:r>
              <a:rPr lang="en-US" dirty="0">
                <a:hlinkClick r:id="rId3"/>
              </a:rPr>
              <a:t>http://www.fosterandpartners.com/projects/uae-pavilion-shanghai-expo-2010/</a:t>
            </a:r>
            <a:r>
              <a:rPr lang="en-US" dirty="0"/>
              <a:t> </a:t>
            </a:r>
          </a:p>
          <a:p>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40</a:t>
            </a:fld>
            <a:endParaRPr lang="fr-FR"/>
          </a:p>
        </p:txBody>
      </p:sp>
    </p:spTree>
    <p:extLst>
      <p:ext uri="{BB962C8B-B14F-4D97-AF65-F5344CB8AC3E}">
        <p14:creationId xmlns:p14="http://schemas.microsoft.com/office/powerpoint/2010/main" val="20257975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https://www.atimetals.com/markets/Documents/Doha.pdf</a:t>
            </a:r>
          </a:p>
          <a:p>
            <a:r>
              <a:rPr lang="fr-FR" dirty="0"/>
              <a:t>http://www.metalresources.net/index.php?option=com_content&amp;view=article&amp;id=152:worlds-largest-stainless-steel-roof-to-feature-invarimatter-finish-from-cmr&amp;catid=1:latest-news-a-press&amp;Itemid=192</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41</a:t>
            </a:fld>
            <a:endParaRPr lang="fr-FR"/>
          </a:p>
        </p:txBody>
      </p:sp>
    </p:spTree>
    <p:extLst>
      <p:ext uri="{BB962C8B-B14F-4D97-AF65-F5344CB8AC3E}">
        <p14:creationId xmlns:p14="http://schemas.microsoft.com/office/powerpoint/2010/main" val="32883497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ltLang="fr-FR" dirty="0">
                <a:hlinkClick r:id="rId3"/>
              </a:rPr>
              <a:t>www.cambridgearchitectural.com/</a:t>
            </a:r>
            <a:r>
              <a:rPr lang="fr-FR" altLang="fr-FR" dirty="0"/>
              <a:t> </a:t>
            </a:r>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44</a:t>
            </a:fld>
            <a:endParaRPr lang="fr-FR"/>
          </a:p>
        </p:txBody>
      </p:sp>
    </p:spTree>
    <p:extLst>
      <p:ext uri="{BB962C8B-B14F-4D97-AF65-F5344CB8AC3E}">
        <p14:creationId xmlns:p14="http://schemas.microsoft.com/office/powerpoint/2010/main" val="36364036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45</a:t>
            </a:fld>
            <a:endParaRPr lang="fr-FR"/>
          </a:p>
        </p:txBody>
      </p:sp>
    </p:spTree>
    <p:extLst>
      <p:ext uri="{BB962C8B-B14F-4D97-AF65-F5344CB8AC3E}">
        <p14:creationId xmlns:p14="http://schemas.microsoft.com/office/powerpoint/2010/main" val="5795570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47</a:t>
            </a:fld>
            <a:endParaRPr lang="fr-FR"/>
          </a:p>
        </p:txBody>
      </p:sp>
    </p:spTree>
    <p:extLst>
      <p:ext uri="{BB962C8B-B14F-4D97-AF65-F5344CB8AC3E}">
        <p14:creationId xmlns:p14="http://schemas.microsoft.com/office/powerpoint/2010/main" val="988361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solidFill>
                <a:srgbClr val="0070C0"/>
              </a:solidFill>
            </a:endParaRPr>
          </a:p>
        </p:txBody>
      </p:sp>
      <p:sp>
        <p:nvSpPr>
          <p:cNvPr id="4" name="Slide Number Placeholder 3"/>
          <p:cNvSpPr>
            <a:spLocks noGrp="1"/>
          </p:cNvSpPr>
          <p:nvPr>
            <p:ph type="sldNum" sz="quarter" idx="10"/>
          </p:nvPr>
        </p:nvSpPr>
        <p:spPr/>
        <p:txBody>
          <a:bodyPr/>
          <a:lstStyle/>
          <a:p>
            <a:fld id="{FCAD31F2-D280-4941-9FB1-46DCA8BCB0E7}" type="slidenum">
              <a:rPr lang="fr-FR" smtClean="0"/>
              <a:t>4</a:t>
            </a:fld>
            <a:endParaRPr lang="fr-FR"/>
          </a:p>
        </p:txBody>
      </p:sp>
    </p:spTree>
    <p:extLst>
      <p:ext uri="{BB962C8B-B14F-4D97-AF65-F5344CB8AC3E}">
        <p14:creationId xmlns:p14="http://schemas.microsoft.com/office/powerpoint/2010/main" val="42677660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http://www.uginox.com/fr/node/180</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48</a:t>
            </a:fld>
            <a:endParaRPr lang="fr-FR"/>
          </a:p>
        </p:txBody>
      </p:sp>
    </p:spTree>
    <p:extLst>
      <p:ext uri="{BB962C8B-B14F-4D97-AF65-F5344CB8AC3E}">
        <p14:creationId xmlns:p14="http://schemas.microsoft.com/office/powerpoint/2010/main" val="4878172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http://www.theinoxincolor.com/en-proyectos-malla-id80_mosteiro-da-batalha.html</a:t>
            </a:r>
          </a:p>
          <a:p>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50</a:t>
            </a:fld>
            <a:endParaRPr lang="fr-FR"/>
          </a:p>
        </p:txBody>
      </p:sp>
    </p:spTree>
    <p:extLst>
      <p:ext uri="{BB962C8B-B14F-4D97-AF65-F5344CB8AC3E}">
        <p14:creationId xmlns:p14="http://schemas.microsoft.com/office/powerpoint/2010/main" val="196706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http://www.theinoxincolor.com/en-malla-modelos-id15_weber-440-architectural-mesh.html</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51</a:t>
            </a:fld>
            <a:endParaRPr lang="fr-FR"/>
          </a:p>
        </p:txBody>
      </p:sp>
    </p:spTree>
    <p:extLst>
      <p:ext uri="{BB962C8B-B14F-4D97-AF65-F5344CB8AC3E}">
        <p14:creationId xmlns:p14="http://schemas.microsoft.com/office/powerpoint/2010/main" val="25788614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55</a:t>
            </a:fld>
            <a:endParaRPr lang="fr-FR"/>
          </a:p>
        </p:txBody>
      </p:sp>
    </p:spTree>
    <p:extLst>
      <p:ext uri="{BB962C8B-B14F-4D97-AF65-F5344CB8AC3E}">
        <p14:creationId xmlns:p14="http://schemas.microsoft.com/office/powerpoint/2010/main" val="8181482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57</a:t>
            </a:fld>
            <a:endParaRPr lang="fr-FR"/>
          </a:p>
        </p:txBody>
      </p:sp>
    </p:spTree>
    <p:extLst>
      <p:ext uri="{BB962C8B-B14F-4D97-AF65-F5344CB8AC3E}">
        <p14:creationId xmlns:p14="http://schemas.microsoft.com/office/powerpoint/2010/main" val="3485660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http://cambridgearchitectural.com/projects/ft-lauderdale-hollywood-international-airport-rental-car-center</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60</a:t>
            </a:fld>
            <a:endParaRPr lang="fr-FR"/>
          </a:p>
        </p:txBody>
      </p:sp>
    </p:spTree>
    <p:extLst>
      <p:ext uri="{BB962C8B-B14F-4D97-AF65-F5344CB8AC3E}">
        <p14:creationId xmlns:p14="http://schemas.microsoft.com/office/powerpoint/2010/main" val="8553956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http://www.metalocus.es/content/en/blog/kraaiennest-metro-station-completed-amsterdam-maccreanor-lavington</a:t>
            </a:r>
          </a:p>
          <a:p>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61</a:t>
            </a:fld>
            <a:endParaRPr lang="fr-FR"/>
          </a:p>
        </p:txBody>
      </p:sp>
    </p:spTree>
    <p:extLst>
      <p:ext uri="{BB962C8B-B14F-4D97-AF65-F5344CB8AC3E}">
        <p14:creationId xmlns:p14="http://schemas.microsoft.com/office/powerpoint/2010/main" val="40854756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62</a:t>
            </a:fld>
            <a:endParaRPr lang="fr-FR"/>
          </a:p>
        </p:txBody>
      </p:sp>
    </p:spTree>
    <p:extLst>
      <p:ext uri="{BB962C8B-B14F-4D97-AF65-F5344CB8AC3E}">
        <p14:creationId xmlns:p14="http://schemas.microsoft.com/office/powerpoint/2010/main" val="3485660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65</a:t>
            </a:fld>
            <a:endParaRPr lang="fr-FR"/>
          </a:p>
        </p:txBody>
      </p:sp>
    </p:spTree>
    <p:extLst>
      <p:ext uri="{BB962C8B-B14F-4D97-AF65-F5344CB8AC3E}">
        <p14:creationId xmlns:p14="http://schemas.microsoft.com/office/powerpoint/2010/main" val="37498506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66</a:t>
            </a:fld>
            <a:endParaRPr lang="fr-FR"/>
          </a:p>
        </p:txBody>
      </p:sp>
    </p:spTree>
    <p:extLst>
      <p:ext uri="{BB962C8B-B14F-4D97-AF65-F5344CB8AC3E}">
        <p14:creationId xmlns:p14="http://schemas.microsoft.com/office/powerpoint/2010/main" val="348566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5</a:t>
            </a:fld>
            <a:endParaRPr lang="fr-FR"/>
          </a:p>
        </p:txBody>
      </p:sp>
    </p:spTree>
    <p:extLst>
      <p:ext uri="{BB962C8B-B14F-4D97-AF65-F5344CB8AC3E}">
        <p14:creationId xmlns:p14="http://schemas.microsoft.com/office/powerpoint/2010/main" val="42677660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72</a:t>
            </a:fld>
            <a:endParaRPr lang="fr-FR"/>
          </a:p>
        </p:txBody>
      </p:sp>
    </p:spTree>
    <p:extLst>
      <p:ext uri="{BB962C8B-B14F-4D97-AF65-F5344CB8AC3E}">
        <p14:creationId xmlns:p14="http://schemas.microsoft.com/office/powerpoint/2010/main" val="3485660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684">
              <a:defRPr/>
            </a:pPr>
            <a:r>
              <a:rPr lang="fr-FR" dirty="0" err="1"/>
              <a:t>Pictures</a:t>
            </a:r>
            <a:r>
              <a:rPr lang="fr-FR" dirty="0"/>
              <a:t>: </a:t>
            </a:r>
            <a:r>
              <a:rPr lang="fr-FR" dirty="0" err="1"/>
              <a:t>courtesy</a:t>
            </a:r>
            <a:r>
              <a:rPr lang="fr-FR" dirty="0"/>
              <a:t> of Centro Inox, </a:t>
            </a:r>
            <a:r>
              <a:rPr lang="fr-FR" dirty="0" err="1"/>
              <a:t>Italy</a:t>
            </a:r>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75</a:t>
            </a:fld>
            <a:endParaRPr lang="fr-FR"/>
          </a:p>
        </p:txBody>
      </p:sp>
    </p:spTree>
    <p:extLst>
      <p:ext uri="{BB962C8B-B14F-4D97-AF65-F5344CB8AC3E}">
        <p14:creationId xmlns:p14="http://schemas.microsoft.com/office/powerpoint/2010/main" val="6505022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77</a:t>
            </a:fld>
            <a:endParaRPr lang="fr-FR"/>
          </a:p>
        </p:txBody>
      </p:sp>
    </p:spTree>
    <p:extLst>
      <p:ext uri="{BB962C8B-B14F-4D97-AF65-F5344CB8AC3E}">
        <p14:creationId xmlns:p14="http://schemas.microsoft.com/office/powerpoint/2010/main" val="3485660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http://www.editorialespazio.com/en/proyectos/detalle/94</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83</a:t>
            </a:fld>
            <a:endParaRPr lang="fr-FR"/>
          </a:p>
        </p:txBody>
      </p:sp>
    </p:spTree>
    <p:extLst>
      <p:ext uri="{BB962C8B-B14F-4D97-AF65-F5344CB8AC3E}">
        <p14:creationId xmlns:p14="http://schemas.microsoft.com/office/powerpoint/2010/main" val="31948807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86</a:t>
            </a:fld>
            <a:endParaRPr lang="fr-FR"/>
          </a:p>
        </p:txBody>
      </p:sp>
    </p:spTree>
    <p:extLst>
      <p:ext uri="{BB962C8B-B14F-4D97-AF65-F5344CB8AC3E}">
        <p14:creationId xmlns:p14="http://schemas.microsoft.com/office/powerpoint/2010/main" val="38704306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88</a:t>
            </a:fld>
            <a:endParaRPr lang="fr-FR"/>
          </a:p>
        </p:txBody>
      </p:sp>
    </p:spTree>
    <p:extLst>
      <p:ext uri="{BB962C8B-B14F-4D97-AF65-F5344CB8AC3E}">
        <p14:creationId xmlns:p14="http://schemas.microsoft.com/office/powerpoint/2010/main" val="348566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http://www.artsconnected.org/artsnetmn/environ/gehry.html</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7</a:t>
            </a:fld>
            <a:endParaRPr lang="fr-FR"/>
          </a:p>
        </p:txBody>
      </p:sp>
    </p:spTree>
    <p:extLst>
      <p:ext uri="{BB962C8B-B14F-4D97-AF65-F5344CB8AC3E}">
        <p14:creationId xmlns:p14="http://schemas.microsoft.com/office/powerpoint/2010/main" val="832075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Architect: Moshe </a:t>
            </a:r>
            <a:r>
              <a:rPr lang="fr-FR" dirty="0" err="1"/>
              <a:t>Safdie</a:t>
            </a:r>
            <a:r>
              <a:rPr lang="fr-FR" dirty="0"/>
              <a:t>    </a:t>
            </a:r>
            <a:r>
              <a:rPr lang="en-US" b="1" dirty="0"/>
              <a:t>Structural Engineer:  </a:t>
            </a:r>
            <a:r>
              <a:rPr lang="en-US" dirty="0"/>
              <a:t>Arup USA, Inc.</a:t>
            </a:r>
          </a:p>
          <a:p>
            <a:r>
              <a:rPr lang="en-US" dirty="0"/>
              <a:t>http://www.arcspace.com/features/moshe-safdie-/kauffman-center-for-the-performing-arts/  </a:t>
            </a:r>
          </a:p>
          <a:p>
            <a:endParaRPr lang="fr-FR" dirty="0"/>
          </a:p>
        </p:txBody>
      </p:sp>
      <p:sp>
        <p:nvSpPr>
          <p:cNvPr id="4" name="Slide Number Placeholder 3"/>
          <p:cNvSpPr>
            <a:spLocks noGrp="1"/>
          </p:cNvSpPr>
          <p:nvPr>
            <p:ph type="sldNum" sz="quarter" idx="10"/>
          </p:nvPr>
        </p:nvSpPr>
        <p:spPr/>
        <p:txBody>
          <a:bodyPr/>
          <a:lstStyle/>
          <a:p>
            <a:fld id="{54CA750D-4BE2-4BD9-8CFA-BD3D0F2B5E5E}" type="slidenum">
              <a:rPr lang="fr-FR" smtClean="0"/>
              <a:t>8</a:t>
            </a:fld>
            <a:endParaRPr lang="fr-FR"/>
          </a:p>
        </p:txBody>
      </p:sp>
    </p:spTree>
    <p:extLst>
      <p:ext uri="{BB962C8B-B14F-4D97-AF65-F5344CB8AC3E}">
        <p14:creationId xmlns:p14="http://schemas.microsoft.com/office/powerpoint/2010/main" val="3001556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684">
              <a:defRPr/>
            </a:pPr>
            <a:r>
              <a:rPr lang="fr-FR" dirty="0">
                <a:hlinkClick r:id="rId3"/>
              </a:rPr>
              <a:t>http://www.pattersons.com/mobile/project/len-lye-centre</a:t>
            </a:r>
            <a:endParaRPr lang="fr-FR" dirty="0"/>
          </a:p>
          <a:p>
            <a:endParaRPr lang="en-US" dirty="0"/>
          </a:p>
          <a:p>
            <a:r>
              <a:rPr lang="en-US" dirty="0"/>
              <a:t>Fabricating the Len Lye Centre's 32-tonne stainless steel facade is a huge challenge for </a:t>
            </a:r>
            <a:r>
              <a:rPr lang="en-US" dirty="0" err="1"/>
              <a:t>Taranaki</a:t>
            </a:r>
            <a:r>
              <a:rPr lang="en-US" dirty="0"/>
              <a:t> company Rivet. </a:t>
            </a:r>
          </a:p>
          <a:p>
            <a:r>
              <a:rPr lang="en-US" dirty="0"/>
              <a:t>However, the owner of the New Plymouth business, Steve Scott, says he is loving every minute of it. </a:t>
            </a:r>
          </a:p>
          <a:p>
            <a:r>
              <a:rPr lang="en-US" dirty="0"/>
              <a:t>The $2 million project to construct the 14-metre-high facade of the New Plymouth </a:t>
            </a:r>
            <a:r>
              <a:rPr lang="en-US" dirty="0" err="1"/>
              <a:t>centre</a:t>
            </a:r>
            <a:r>
              <a:rPr lang="en-US" dirty="0"/>
              <a:t>, which will showcase the work of film maker and kinetic sculptor Len Lye, was a pleasant change from making sinks, hand rails and tanks, Scott said. </a:t>
            </a:r>
          </a:p>
          <a:p>
            <a:r>
              <a:rPr lang="en-US" dirty="0"/>
              <a:t>"The technical challenge is the best part of the job - the guys love a good challenge." In total, he said the project would equate to the equivalent of a year's work for six staff. </a:t>
            </a:r>
          </a:p>
          <a:p>
            <a:r>
              <a:rPr lang="en-US" dirty="0"/>
              <a:t>The company had to buy new laser- cutting machinery and create new tooling in-house in order to be able to fabricate the facade, which will be made up of about 510 panels of stainless steel. </a:t>
            </a:r>
          </a:p>
          <a:p>
            <a:r>
              <a:rPr lang="en-US" dirty="0"/>
              <a:t>The 3000 square </a:t>
            </a:r>
            <a:r>
              <a:rPr lang="en-US" dirty="0" err="1"/>
              <a:t>metre</a:t>
            </a:r>
            <a:r>
              <a:rPr lang="en-US" dirty="0"/>
              <a:t> Len Lye Centre, attached to the </a:t>
            </a:r>
            <a:r>
              <a:rPr lang="en-US" dirty="0" err="1"/>
              <a:t>Govett</a:t>
            </a:r>
            <a:r>
              <a:rPr lang="en-US" dirty="0"/>
              <a:t>-Brewster Art Gallery, was designed by architect Andrew Patterson and is being built by New Plymouth company </a:t>
            </a:r>
            <a:r>
              <a:rPr lang="en-US" dirty="0" err="1"/>
              <a:t>Clelands</a:t>
            </a:r>
            <a:r>
              <a:rPr lang="en-US" dirty="0"/>
              <a:t> Construction. </a:t>
            </a:r>
          </a:p>
          <a:p>
            <a:r>
              <a:rPr lang="en-US" dirty="0"/>
              <a:t>The total cost of the project, which has been 100 per cent externally funded with zero council borrowing or contribution from New Plymouth District ratepayers, is $11.5 million. </a:t>
            </a:r>
          </a:p>
          <a:p>
            <a:r>
              <a:rPr lang="en-US" dirty="0"/>
              <a:t>Scott said he spent about six months working with Patterson and </a:t>
            </a:r>
            <a:r>
              <a:rPr lang="en-US" dirty="0" err="1"/>
              <a:t>Clelands</a:t>
            </a:r>
            <a:r>
              <a:rPr lang="en-US" dirty="0"/>
              <a:t> Construction on a facade design they were all happy with and that Scott was confident could be engineered. </a:t>
            </a:r>
          </a:p>
          <a:p>
            <a:r>
              <a:rPr lang="en-US" dirty="0"/>
              <a:t>About 32 </a:t>
            </a:r>
            <a:r>
              <a:rPr lang="en-US" dirty="0" err="1"/>
              <a:t>tonnes</a:t>
            </a:r>
            <a:r>
              <a:rPr lang="en-US" dirty="0"/>
              <a:t> of the mirror sheet - grade 316 stainless steel - was ordered from a Japanese mill, which Scott said was the only place that could make that grade of steel to the size required. </a:t>
            </a:r>
          </a:p>
          <a:p>
            <a:r>
              <a:rPr lang="en-US" dirty="0"/>
              <a:t>It was then sent to Taiwan to be polished to a level 8, mirror-like finish. Again, Scott said Taiwan was the only place with the facilities to polish metal of that size to the finish required. </a:t>
            </a:r>
          </a:p>
          <a:p>
            <a:r>
              <a:rPr lang="en-US" dirty="0"/>
              <a:t>He said he did not know of any other buildings that were constructed of such a material. The tooling developed by Rivet enabled the company to create a curve in the steel panels that was exactly as the architect wanted. </a:t>
            </a:r>
          </a:p>
          <a:p>
            <a:r>
              <a:rPr lang="en-US" dirty="0"/>
              <a:t>The panels, each measuring 2.8 </a:t>
            </a:r>
            <a:r>
              <a:rPr lang="en-US" dirty="0" err="1"/>
              <a:t>metres</a:t>
            </a:r>
            <a:r>
              <a:rPr lang="en-US" dirty="0"/>
              <a:t> by 1.5m, would fit into each other like a jigsaw to create the Len Lye Centre's facade, which would run along Devon and Queen streets. </a:t>
            </a:r>
          </a:p>
          <a:p>
            <a:r>
              <a:rPr lang="en-US" dirty="0"/>
              <a:t>Scott said though joins would be visible, they would be as minimalistic as possible. </a:t>
            </a:r>
          </a:p>
          <a:p>
            <a:r>
              <a:rPr lang="en-US" dirty="0"/>
              <a:t>Rivet, which was established by Scott and his father 22 years ago, became involved with the project at the beginning of 2013 after the tender for construction was awarded to </a:t>
            </a:r>
            <a:r>
              <a:rPr lang="en-US" dirty="0" err="1"/>
              <a:t>Clelands</a:t>
            </a:r>
            <a:r>
              <a:rPr lang="en-US" dirty="0"/>
              <a:t>. Stainless steel was chosen by the architect for the facade because it was, in a sense, a local material. </a:t>
            </a:r>
          </a:p>
          <a:p>
            <a:r>
              <a:rPr lang="en-US" dirty="0">
                <a:effectLst/>
                <a:hlinkClick r:id="rId4"/>
              </a:rPr>
              <a:t>Ad Feedback</a:t>
            </a:r>
            <a:r>
              <a:rPr lang="en-US" dirty="0">
                <a:effectLst/>
              </a:rPr>
              <a:t> </a:t>
            </a:r>
          </a:p>
          <a:p>
            <a:r>
              <a:rPr lang="en-US" dirty="0"/>
              <a:t>"It's sort of like using the local stone and architects always like using local products," Patterson told the </a:t>
            </a:r>
            <a:r>
              <a:rPr lang="en-US" dirty="0" err="1"/>
              <a:t>Taranaki</a:t>
            </a:r>
            <a:r>
              <a:rPr lang="en-US" dirty="0"/>
              <a:t> Daily News in 2011. </a:t>
            </a:r>
          </a:p>
          <a:p>
            <a:r>
              <a:rPr lang="en-US" dirty="0"/>
              <a:t>"If you use local material, you engage local industry and expertise." He said </a:t>
            </a:r>
            <a:r>
              <a:rPr lang="en-US" dirty="0" err="1"/>
              <a:t>Taranaki's</a:t>
            </a:r>
            <a:r>
              <a:rPr lang="en-US" dirty="0"/>
              <a:t> stainless steel industry was one of the best in the world, because of the dairy industry. </a:t>
            </a:r>
          </a:p>
          <a:p>
            <a:r>
              <a:rPr lang="en-US" dirty="0"/>
              <a:t>Scott said he would not have taken on the project if he wasn't 100 per cent sure it could be done. </a:t>
            </a:r>
          </a:p>
          <a:p>
            <a:r>
              <a:rPr lang="en-US" dirty="0"/>
              <a:t>"I was confident we could do it. We often push the boundaries." By September the panels should start being installed, he said, and the job had to be completed by December. The Len Lye Centre is due to open next year. </a:t>
            </a:r>
          </a:p>
          <a:p>
            <a:r>
              <a:rPr lang="en-US" dirty="0"/>
              <a:t>Scott said before the panels could be installed, curved concrete walls being made by a </a:t>
            </a:r>
            <a:r>
              <a:rPr lang="en-US" dirty="0" err="1"/>
              <a:t>Whanganui</a:t>
            </a:r>
            <a:r>
              <a:rPr lang="en-US" dirty="0"/>
              <a:t> company using a </a:t>
            </a:r>
            <a:r>
              <a:rPr lang="en-US" dirty="0" err="1"/>
              <a:t>mould</a:t>
            </a:r>
            <a:r>
              <a:rPr lang="en-US" dirty="0"/>
              <a:t> also fabricated by Rivet needed to be erected. </a:t>
            </a:r>
          </a:p>
          <a:p>
            <a:r>
              <a:rPr lang="en-US" dirty="0"/>
              <a:t>In Rivet's </a:t>
            </a:r>
            <a:r>
              <a:rPr lang="en-US" dirty="0" err="1"/>
              <a:t>Strandon</a:t>
            </a:r>
            <a:r>
              <a:rPr lang="en-US" dirty="0"/>
              <a:t> workshop, sheet metal worker Ian Smith was busy welding away at the framing that would go behind the panels to hold them in place. </a:t>
            </a:r>
          </a:p>
          <a:p>
            <a:r>
              <a:rPr lang="en-US" dirty="0"/>
              <a:t>He had been working on the project since November, he said, adding with a grin that he was looking forward to seeing the end of it. </a:t>
            </a:r>
          </a:p>
          <a:p>
            <a:r>
              <a:rPr lang="en-US" dirty="0"/>
              <a:t>Scott also looked forward to seeing the finished product and he was proud to be part of the project. </a:t>
            </a:r>
          </a:p>
          <a:p>
            <a:r>
              <a:rPr lang="en-US" dirty="0"/>
              <a:t>"I think it will look pretty cool. And if the job's going to go ahead, we might as well be doing it." </a:t>
            </a:r>
          </a:p>
          <a:p>
            <a:r>
              <a:rPr lang="en-US" b="1" dirty="0"/>
              <a:t>- </a:t>
            </a:r>
            <a:r>
              <a:rPr lang="en-US" b="1" dirty="0" err="1"/>
              <a:t>Taranaki</a:t>
            </a:r>
            <a:r>
              <a:rPr lang="en-US" b="1" dirty="0"/>
              <a:t> Daily News</a:t>
            </a:r>
            <a:endParaRPr lang="en-US" dirty="0"/>
          </a:p>
          <a:p>
            <a:endParaRPr lang="fr-FR" dirty="0"/>
          </a:p>
        </p:txBody>
      </p:sp>
      <p:sp>
        <p:nvSpPr>
          <p:cNvPr id="4" name="Slide Number Placeholder 3"/>
          <p:cNvSpPr>
            <a:spLocks noGrp="1"/>
          </p:cNvSpPr>
          <p:nvPr>
            <p:ph type="sldNum" sz="quarter" idx="10"/>
          </p:nvPr>
        </p:nvSpPr>
        <p:spPr/>
        <p:txBody>
          <a:bodyPr/>
          <a:lstStyle/>
          <a:p>
            <a:fld id="{54CA750D-4BE2-4BD9-8CFA-BD3D0F2B5E5E}" type="slidenum">
              <a:rPr lang="fr-FR" smtClean="0"/>
              <a:t>9</a:t>
            </a:fld>
            <a:endParaRPr lang="fr-FR"/>
          </a:p>
        </p:txBody>
      </p:sp>
    </p:spTree>
    <p:extLst>
      <p:ext uri="{BB962C8B-B14F-4D97-AF65-F5344CB8AC3E}">
        <p14:creationId xmlns:p14="http://schemas.microsoft.com/office/powerpoint/2010/main" val="1805883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54CA750D-4BE2-4BD9-8CFA-BD3D0F2B5E5E}" type="slidenum">
              <a:rPr lang="fr-FR" smtClean="0"/>
              <a:t>10</a:t>
            </a:fld>
            <a:endParaRPr lang="fr-FR"/>
          </a:p>
        </p:txBody>
      </p:sp>
    </p:spTree>
    <p:extLst>
      <p:ext uri="{BB962C8B-B14F-4D97-AF65-F5344CB8AC3E}">
        <p14:creationId xmlns:p14="http://schemas.microsoft.com/office/powerpoint/2010/main" val="1588231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47684">
              <a:defRPr/>
            </a:pPr>
            <a:r>
              <a:rPr lang="fr-FR" dirty="0">
                <a:hlinkClick r:id="rId3"/>
              </a:rPr>
              <a:t>http://issuu.com/hda_paris/docs/hda_2011_references_web_issu</a:t>
            </a:r>
            <a:r>
              <a:rPr lang="fr-FR" dirty="0"/>
              <a:t> </a:t>
            </a:r>
          </a:p>
          <a:p>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11</a:t>
            </a:fld>
            <a:endParaRPr lang="fr-FR"/>
          </a:p>
        </p:txBody>
      </p:sp>
    </p:spTree>
    <p:extLst>
      <p:ext uri="{BB962C8B-B14F-4D97-AF65-F5344CB8AC3E}">
        <p14:creationId xmlns:p14="http://schemas.microsoft.com/office/powerpoint/2010/main" val="2585180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4094741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7814355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5126019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7132579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3937155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8129236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4083497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7580983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2934256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48517479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66219882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86541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2793346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428462755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31150725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38854216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85439901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59304678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93386455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42769061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0486330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327769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4238720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13220566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8516044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12470317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9622166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8946370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512601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3626767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713257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3937155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812923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408349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758098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293425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4851747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6621988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5126019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71325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17686188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3937155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812923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408349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758098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293425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4851747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6621988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5126019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713257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393715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7090857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812923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408349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758098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293425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4851747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6621988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5126019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713257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3937155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81292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5554197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408349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758098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293425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4851747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6621988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5126019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713257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3937155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812923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40834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8887214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758098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293425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4851747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6621988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5126019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713257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3937155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812923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408349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75809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6238493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293425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4851747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6621988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5126019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713257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3937155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812923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408349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758098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29342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40022412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4851747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6621988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51260199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713257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39371552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5AF66AA0-E37C-4065-8BE7-D4086C065B53}" type="slidenum">
              <a:rPr lang="fr-BE" smtClean="0"/>
              <a:t>‹#›</a:t>
            </a:fld>
            <a:endParaRPr lang="fr-BE"/>
          </a:p>
        </p:txBody>
      </p:sp>
    </p:spTree>
    <p:extLst>
      <p:ext uri="{BB962C8B-B14F-4D97-AF65-F5344CB8AC3E}">
        <p14:creationId xmlns:p14="http://schemas.microsoft.com/office/powerpoint/2010/main" val="32812923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408349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758098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293425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485174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61047501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6621988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51260199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7132579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3937155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812923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4083497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7580983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293425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4851747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662198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5" Type="http://schemas.openxmlformats.org/officeDocument/2006/relationships/slideLayout" Target="../slideLayouts/slideLayout86.xml"/><Relationship Id="rId10" Type="http://schemas.openxmlformats.org/officeDocument/2006/relationships/theme" Target="../theme/theme10.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5" Type="http://schemas.openxmlformats.org/officeDocument/2006/relationships/slideLayout" Target="../slideLayouts/slideLayout95.xml"/><Relationship Id="rId10" Type="http://schemas.openxmlformats.org/officeDocument/2006/relationships/theme" Target="../theme/theme11.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5" Type="http://schemas.openxmlformats.org/officeDocument/2006/relationships/slideLayout" Target="../slideLayouts/slideLayout104.xml"/><Relationship Id="rId10" Type="http://schemas.openxmlformats.org/officeDocument/2006/relationships/theme" Target="../theme/theme12.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5" Type="http://schemas.openxmlformats.org/officeDocument/2006/relationships/slideLayout" Target="../slideLayouts/slideLayout113.xml"/><Relationship Id="rId10" Type="http://schemas.openxmlformats.org/officeDocument/2006/relationships/theme" Target="../theme/theme13.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10" Type="http://schemas.openxmlformats.org/officeDocument/2006/relationships/theme" Target="../theme/theme5.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10" Type="http://schemas.openxmlformats.org/officeDocument/2006/relationships/theme" Target="../theme/theme6.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10" Type="http://schemas.openxmlformats.org/officeDocument/2006/relationships/theme" Target="../theme/theme7.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5" Type="http://schemas.openxmlformats.org/officeDocument/2006/relationships/slideLayout" Target="../slideLayouts/slideLayout68.xml"/><Relationship Id="rId10" Type="http://schemas.openxmlformats.org/officeDocument/2006/relationships/theme" Target="../theme/theme8.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5" Type="http://schemas.openxmlformats.org/officeDocument/2006/relationships/slideLayout" Target="../slideLayouts/slideLayout77.xml"/><Relationship Id="rId10" Type="http://schemas.openxmlformats.org/officeDocument/2006/relationships/theme" Target="../theme/theme9.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fr-BE" sz="1600" dirty="0"/>
              <a:t>Applications</a:t>
            </a:r>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72528064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2" r:id="rId3"/>
    <p:sldLayoutId id="2147483713" r:id="rId4"/>
    <p:sldLayoutId id="2147483714" r:id="rId5"/>
    <p:sldLayoutId id="2147483715" r:id="rId6"/>
    <p:sldLayoutId id="2147483716" r:id="rId7"/>
    <p:sldLayoutId id="2147483717" r:id="rId8"/>
    <p:sldLayoutId id="214748371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11424"/>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fr-BE" sz="1600" dirty="0"/>
              <a:t>Applications - </a:t>
            </a:r>
            <a:r>
              <a:rPr lang="fr-BE" sz="1600" dirty="0" err="1"/>
              <a:t>Restoration</a:t>
            </a:r>
            <a:endParaRPr lang="fr-BE" sz="1600" dirty="0"/>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5854944"/>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fr-BE" sz="1600" dirty="0"/>
              <a:t>Applications</a:t>
            </a:r>
            <a:r>
              <a:rPr lang="fr-BE" sz="1600" baseline="0" dirty="0"/>
              <a:t> - </a:t>
            </a:r>
            <a:r>
              <a:rPr lang="fr-BE" sz="1600" baseline="0" dirty="0" err="1"/>
              <a:t>Arenas</a:t>
            </a:r>
            <a:endParaRPr lang="fr-BE" sz="1600" dirty="0"/>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5854944"/>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fr-BE" sz="1600" dirty="0"/>
              <a:t>Applications – </a:t>
            </a:r>
            <a:r>
              <a:rPr lang="fr-BE" sz="1600" dirty="0" err="1"/>
              <a:t>Swimming</a:t>
            </a:r>
            <a:r>
              <a:rPr lang="fr-BE" sz="1600" baseline="0" dirty="0"/>
              <a:t> pools</a:t>
            </a:r>
            <a:endParaRPr lang="fr-BE" sz="1600" dirty="0"/>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5854944"/>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fr-BE" sz="1600" dirty="0"/>
              <a:t>Applications – Water</a:t>
            </a:r>
            <a:r>
              <a:rPr lang="fr-BE" sz="1600" baseline="0" dirty="0"/>
              <a:t> Distribution</a:t>
            </a:r>
            <a:endParaRPr lang="fr-BE" sz="1600" dirty="0"/>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12940591"/>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fr-BE" sz="1600" dirty="0"/>
              <a:t>Applications - </a:t>
            </a:r>
            <a:r>
              <a:rPr lang="fr-BE" sz="1600" dirty="0" err="1"/>
              <a:t>Facades</a:t>
            </a:r>
            <a:endParaRPr lang="fr-BE" sz="1600" dirty="0"/>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77931812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fr-BE" sz="1600" dirty="0"/>
              <a:t>Applications – Green</a:t>
            </a:r>
            <a:r>
              <a:rPr lang="fr-BE" sz="1600" baseline="0" dirty="0"/>
              <a:t> </a:t>
            </a:r>
            <a:r>
              <a:rPr lang="fr-BE" sz="1600" baseline="0" dirty="0" err="1"/>
              <a:t>Walls</a:t>
            </a:r>
            <a:endParaRPr lang="fr-BE" sz="1600" dirty="0"/>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5854944"/>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16"/>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fr-BE" sz="1600" dirty="0"/>
              <a:t>Applications - Roofs</a:t>
            </a:r>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5854944"/>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fr-BE" sz="1600" dirty="0"/>
              <a:t>Applications - </a:t>
            </a:r>
            <a:r>
              <a:rPr lang="fr-BE" sz="1600" dirty="0" err="1"/>
              <a:t>Decoration</a:t>
            </a:r>
            <a:endParaRPr lang="fr-BE" sz="1600" dirty="0"/>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585494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fr-BE" sz="1600" dirty="0"/>
              <a:t>Applications – </a:t>
            </a:r>
            <a:r>
              <a:rPr lang="fr-BE" sz="1600" dirty="0" err="1"/>
              <a:t>Stainless</a:t>
            </a:r>
            <a:r>
              <a:rPr lang="fr-BE" sz="1600" baseline="0" dirty="0"/>
              <a:t> </a:t>
            </a:r>
            <a:r>
              <a:rPr lang="fr-BE" sz="1600" baseline="0" dirty="0" err="1"/>
              <a:t>Steel</a:t>
            </a:r>
            <a:r>
              <a:rPr lang="fr-BE" sz="1600" baseline="0" dirty="0"/>
              <a:t> </a:t>
            </a:r>
            <a:r>
              <a:rPr lang="fr-BE" sz="1600" baseline="0" dirty="0" err="1"/>
              <a:t>Plumbing</a:t>
            </a:r>
            <a:endParaRPr lang="fr-BE" sz="1600" dirty="0"/>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585494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fr-BE" sz="1600" dirty="0"/>
              <a:t>Applications – Escalators</a:t>
            </a:r>
            <a:r>
              <a:rPr lang="fr-BE" sz="1600" baseline="0" dirty="0"/>
              <a:t> and </a:t>
            </a:r>
            <a:r>
              <a:rPr lang="fr-BE" sz="1600" baseline="0" dirty="0" err="1"/>
              <a:t>elevators</a:t>
            </a:r>
            <a:endParaRPr lang="fr-BE" sz="1600" dirty="0"/>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585494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fr-BE" sz="1600" dirty="0"/>
              <a:t>Applications - </a:t>
            </a:r>
            <a:r>
              <a:rPr lang="fr-BE" sz="1600" dirty="0" err="1"/>
              <a:t>Airports</a:t>
            </a:r>
            <a:endParaRPr lang="fr-BE" sz="1600" dirty="0"/>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585494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fr-BE" sz="1600" dirty="0"/>
              <a:t>Applications – </a:t>
            </a:r>
            <a:r>
              <a:rPr lang="fr-BE" sz="1600" dirty="0" err="1"/>
              <a:t>Urban</a:t>
            </a:r>
            <a:r>
              <a:rPr lang="fr-BE" sz="1600" baseline="0" dirty="0"/>
              <a:t> </a:t>
            </a:r>
            <a:r>
              <a:rPr lang="fr-BE" sz="1600" baseline="0" dirty="0" err="1"/>
              <a:t>furniture</a:t>
            </a:r>
            <a:endParaRPr lang="fr-BE" sz="1600" dirty="0"/>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5854944"/>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8" Type="http://schemas.openxmlformats.org/officeDocument/2006/relationships/slide" Target="slide58.xml"/><Relationship Id="rId13" Type="http://schemas.openxmlformats.org/officeDocument/2006/relationships/slide" Target="slide85.xml"/><Relationship Id="rId3" Type="http://schemas.openxmlformats.org/officeDocument/2006/relationships/slide" Target="slide3.xml"/><Relationship Id="rId7" Type="http://schemas.openxmlformats.org/officeDocument/2006/relationships/slide" Target="slide54.xml"/><Relationship Id="rId12" Type="http://schemas.openxmlformats.org/officeDocument/2006/relationships/slide" Target="slide78.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46.xml"/><Relationship Id="rId11" Type="http://schemas.openxmlformats.org/officeDocument/2006/relationships/slide" Target="slide73.xml"/><Relationship Id="rId5" Type="http://schemas.openxmlformats.org/officeDocument/2006/relationships/slide" Target="slide35.xml"/><Relationship Id="rId10" Type="http://schemas.openxmlformats.org/officeDocument/2006/relationships/slide" Target="slide67.xml"/><Relationship Id="rId4" Type="http://schemas.openxmlformats.org/officeDocument/2006/relationships/slide" Target="slide24.xml"/><Relationship Id="rId9" Type="http://schemas.openxmlformats.org/officeDocument/2006/relationships/slide" Target="slide6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8" Type="http://schemas.openxmlformats.org/officeDocument/2006/relationships/hyperlink" Target="http://www.lemoniteur.fr/181-innovation-chantiers/article/solutions-techniques/769157-un-effet-miroir-pour-une-facade-en-beton" TargetMode="External"/><Relationship Id="rId13" Type="http://schemas.openxmlformats.org/officeDocument/2006/relationships/hyperlink" Target="http://www.arcspace.com/features/moshe-safdie-/kauffman-center-for-the-performing-arts/" TargetMode="External"/><Relationship Id="rId3" Type="http://schemas.openxmlformats.org/officeDocument/2006/relationships/hyperlink" Target="http://www.worldstainless.org/Files/issf/non-image-files/PDF/Euro_Inox/Innovative_facades_EN.pdf" TargetMode="External"/><Relationship Id="rId7" Type="http://schemas.openxmlformats.org/officeDocument/2006/relationships/hyperlink" Target="http://cambridgearchitectural.com/" TargetMode="External"/><Relationship Id="rId12" Type="http://schemas.openxmlformats.org/officeDocument/2006/relationships/hyperlink" Target="http://www.stainlessindia.org/UploadPdf/SI_Mar08.pdf" TargetMode="External"/><Relationship Id="rId2" Type="http://schemas.openxmlformats.org/officeDocument/2006/relationships/hyperlink" Target="https://www.worldstainless.org/Files/issf/non-image-files/PDF/Euro_Inox/Facades_EN.pdf" TargetMode="External"/><Relationship Id="rId16" Type="http://schemas.openxmlformats.org/officeDocument/2006/relationships/hyperlink" Target="http://www.skyscrapercenter.com/building/capital-gate-tower/3172" TargetMode="External"/><Relationship Id="rId1" Type="http://schemas.openxmlformats.org/officeDocument/2006/relationships/slideLayout" Target="../slideLayouts/slideLayout11.xml"/><Relationship Id="rId6" Type="http://schemas.openxmlformats.org/officeDocument/2006/relationships/hyperlink" Target="http://wikimapia.org/7695594/Cleveland-Clinic-Lou-Ruvo-Center-for-Brain-Health#/photo/3116187" TargetMode="External"/><Relationship Id="rId11" Type="http://schemas.openxmlformats.org/officeDocument/2006/relationships/hyperlink" Target="http://greatbuildings.com/buildings/Weisman_Art_Museum.html" TargetMode="External"/><Relationship Id="rId5" Type="http://schemas.openxmlformats.org/officeDocument/2006/relationships/hyperlink" Target="http://www.steelcolor.com.au/westfield-doncaster/" TargetMode="External"/><Relationship Id="rId15" Type="http://schemas.openxmlformats.org/officeDocument/2006/relationships/hyperlink" Target="http://www.archilovers.com/projects/30432/centrale-termica-teleriscaldamento-iride-energia.html" TargetMode="External"/><Relationship Id="rId10" Type="http://schemas.openxmlformats.org/officeDocument/2006/relationships/hyperlink" Target="http://archinect.com/firms/project/39353/edf-archives-center/9174600" TargetMode="External"/><Relationship Id="rId4" Type="http://schemas.openxmlformats.org/officeDocument/2006/relationships/hyperlink" Target="http://www.archiexpo.com/architecture-design-manufacturer/stainless-steel-facade-cladding-2964.html" TargetMode="External"/><Relationship Id="rId9" Type="http://schemas.openxmlformats.org/officeDocument/2006/relationships/hyperlink" Target="https://newyorkbygehry.com/" TargetMode="External"/><Relationship Id="rId14" Type="http://schemas.openxmlformats.org/officeDocument/2006/relationships/hyperlink" Target="http://pattersons.com/civic/len-lye-contemporary-art-museum/"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www.reseaux-artistes.fr/dossiers/beatrice-dacher/architecture-sully-2006-2010" TargetMode="External"/><Relationship Id="rId3" Type="http://schemas.openxmlformats.org/officeDocument/2006/relationships/hyperlink" Target="http://www.e-architect.co.uk/dubai/capital-gate-abu-dhabi" TargetMode="External"/><Relationship Id="rId7" Type="http://schemas.openxmlformats.org/officeDocument/2006/relationships/hyperlink" Target="http://5osa.tistory.com/entry/Cepezed-and-Ned-Kahn-Studios-Vertical-Canal-fa%C3%A7ade-Utrecht-Netherlands" TargetMode="External"/><Relationship Id="rId12" Type="http://schemas.openxmlformats.org/officeDocument/2006/relationships/hyperlink" Target="http://www.gkdmediamesh.com/blog/the_role_of_metallic_mesh_in_transforming_stadium_architecture.html" TargetMode="External"/><Relationship Id="rId2" Type="http://schemas.openxmlformats.org/officeDocument/2006/relationships/hyperlink" Target="http://www.dailymail.co.uk/travel/article-1284591/Abu-Dhabi-Capital-Gate-skyscraper-leans-times-Tower-Pisa.html" TargetMode="External"/><Relationship Id="rId1" Type="http://schemas.openxmlformats.org/officeDocument/2006/relationships/slideLayout" Target="../slideLayouts/slideLayout11.xml"/><Relationship Id="rId6" Type="http://schemas.openxmlformats.org/officeDocument/2006/relationships/hyperlink" Target="http://issuu.com/hda_paris/docs/hda_2011_references_web_issu" TargetMode="External"/><Relationship Id="rId11" Type="http://schemas.openxmlformats.org/officeDocument/2006/relationships/hyperlink" Target="http://www.dezeen.com/2007/08/20/boiler-suit-by-thomas-heatherwick" TargetMode="External"/><Relationship Id="rId5" Type="http://schemas.openxmlformats.org/officeDocument/2006/relationships/hyperlink" Target="https://www.parisinfo.com/musee-monument-paris/71198/La-Geode" TargetMode="External"/><Relationship Id="rId10" Type="http://schemas.openxmlformats.org/officeDocument/2006/relationships/hyperlink" Target="http://www.marneetgondoire.fr/le-parc/les-espaces-1705.html" TargetMode="External"/><Relationship Id="rId4" Type="http://schemas.openxmlformats.org/officeDocument/2006/relationships/hyperlink" Target="http://hda-paris.com/" TargetMode="External"/><Relationship Id="rId9" Type="http://schemas.openxmlformats.org/officeDocument/2006/relationships/hyperlink" Target="http://www.marneetgondoire.fr/les-albums-photos/album-photos-490/le-chateau-de-rentilly-renaissance-en-2013-230.html?cHash=d2d475c49fe75ee015495efb35c04460"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6.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hyperlink" Target="http://www.worldstainless.org/Files/issf/non-image-files/PDF/Euro_Inox/VertGardens_EN.pdf" TargetMode="External"/><Relationship Id="rId7" Type="http://schemas.openxmlformats.org/officeDocument/2006/relationships/hyperlink" Target="http://www.architectureartdesigns.com/30-incredible-green-walls/" TargetMode="External"/><Relationship Id="rId2" Type="http://schemas.openxmlformats.org/officeDocument/2006/relationships/notesSlide" Target="../notesSlides/notesSlide23.xml"/><Relationship Id="rId1" Type="http://schemas.openxmlformats.org/officeDocument/2006/relationships/slideLayout" Target="../slideLayouts/slideLayout20.xml"/><Relationship Id="rId6" Type="http://schemas.openxmlformats.org/officeDocument/2006/relationships/hyperlink" Target="http://drum.lib.umd.edu/bitstream/1903/11291/1/Price_umd_0117N_11876.pdf" TargetMode="External"/><Relationship Id="rId5" Type="http://schemas.openxmlformats.org/officeDocument/2006/relationships/hyperlink" Target="http://www.jakob.co.uk/information/image-galleries/greenwall-systems-gallery/large-scale-greenwall-systems.html" TargetMode="External"/><Relationship Id="rId4" Type="http://schemas.openxmlformats.org/officeDocument/2006/relationships/hyperlink" Target="http://www.ronstantensilearch.com/melbourne-city-council-chambers-northern-green-facade/"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9.xm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33.xml"/><Relationship Id="rId5" Type="http://schemas.openxmlformats.org/officeDocument/2006/relationships/image" Target="../media/image42.jpe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35.xml"/><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35.xml"/><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8" Type="http://schemas.openxmlformats.org/officeDocument/2006/relationships/hyperlink" Target="http://www.constructalia.com/english/publications/technical_guides/eurofer_ecodesign_package_stainless_steel_roofing_systems" TargetMode="External"/><Relationship Id="rId13" Type="http://schemas.openxmlformats.org/officeDocument/2006/relationships/hyperlink" Target="https://www.rigidized.com/exteriorscmt.php" TargetMode="External"/><Relationship Id="rId18" Type="http://schemas.openxmlformats.org/officeDocument/2006/relationships/hyperlink" Target="http://www.cambridgearchitectural.com/" TargetMode="External"/><Relationship Id="rId3" Type="http://schemas.openxmlformats.org/officeDocument/2006/relationships/hyperlink" Target="https://www.worldstainless.org/Files/issf/non-image-files/PDF/Euro_Inox/Roofing_EN.pdf" TargetMode="External"/><Relationship Id="rId7" Type="http://schemas.openxmlformats.org/officeDocument/2006/relationships/hyperlink" Target="http://www.metalresources.net/index.php?option=com_content&amp;view=article&amp;id=318:sam-houston-state-university-refurbishes-austin-hall&amp;catid=1:latest-news-a-press&amp;Itemid=192" TargetMode="External"/><Relationship Id="rId12" Type="http://schemas.openxmlformats.org/officeDocument/2006/relationships/hyperlink" Target="http://www.hok.com/design/service/engineering/hamad-international-airport/" TargetMode="External"/><Relationship Id="rId17" Type="http://schemas.openxmlformats.org/officeDocument/2006/relationships/hyperlink" Target="http://www.rigidized.com/saveenergy.php" TargetMode="External"/><Relationship Id="rId2" Type="http://schemas.openxmlformats.org/officeDocument/2006/relationships/notesSlide" Target="../notesSlides/notesSlide28.xml"/><Relationship Id="rId16" Type="http://schemas.openxmlformats.org/officeDocument/2006/relationships/hyperlink" Target="http://www.constructalia.com/repository/transfer/en/01921518ENLACE_PDF.pdf" TargetMode="External"/><Relationship Id="rId1" Type="http://schemas.openxmlformats.org/officeDocument/2006/relationships/slideLayout" Target="../slideLayouts/slideLayout29.xml"/><Relationship Id="rId6" Type="http://schemas.openxmlformats.org/officeDocument/2006/relationships/hyperlink" Target="http://www.bssa.org.uk/cms/File/The%20Growing%20Market%20for%20Stainless%20Steel%20Roofing.pdf" TargetMode="External"/><Relationship Id="rId11" Type="http://schemas.openxmlformats.org/officeDocument/2006/relationships/hyperlink" Target="http://www.fosterandpartners.com/projects/uae-pavilion-shanghai-expo-2010/" TargetMode="External"/><Relationship Id="rId5" Type="http://schemas.openxmlformats.org/officeDocument/2006/relationships/hyperlink" Target="https://youtu.be/ZQledV2QFRY" TargetMode="External"/><Relationship Id="rId15" Type="http://schemas.openxmlformats.org/officeDocument/2006/relationships/hyperlink" Target="http://www.wbdg.org/resources/cool-metal-roofing" TargetMode="External"/><Relationship Id="rId10" Type="http://schemas.openxmlformats.org/officeDocument/2006/relationships/hyperlink" Target="http://www.architectureweek.com/2003/1022/design_1-3.html" TargetMode="External"/><Relationship Id="rId4" Type="http://schemas.openxmlformats.org/officeDocument/2006/relationships/hyperlink" Target="http://ssina.com/download_a_file/roofing.pdf" TargetMode="External"/><Relationship Id="rId9" Type="http://schemas.openxmlformats.org/officeDocument/2006/relationships/hyperlink" Target="https://www.worldstainless.org/Files/issf/non-image-files/PDF/Structural/Parliament_Library_Building_Domes.pdf" TargetMode="External"/><Relationship Id="rId14" Type="http://schemas.openxmlformats.org/officeDocument/2006/relationships/hyperlink" Target="http://www.stainlessindia.org/UploadPdf/Dec%202011%20wshop%20Part-I.pdf"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4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44.xml"/></Relationships>
</file>

<file path=ppt/slides/_rels/slide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1.xml"/><Relationship Id="rId1" Type="http://schemas.openxmlformats.org/officeDocument/2006/relationships/slideLayout" Target="../slideLayouts/slideLayout44.xml"/><Relationship Id="rId4" Type="http://schemas.openxmlformats.org/officeDocument/2006/relationships/image" Target="../media/image59.jpeg"/></Relationships>
</file>

<file path=ppt/slides/_rels/slide5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2.xml"/><Relationship Id="rId1" Type="http://schemas.openxmlformats.org/officeDocument/2006/relationships/slideLayout" Target="../slideLayouts/slideLayout44.xml"/><Relationship Id="rId4" Type="http://schemas.openxmlformats.org/officeDocument/2006/relationships/image" Target="../media/image61.jpeg"/></Relationships>
</file>

<file path=ppt/slides/_rels/slide5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4.xml"/></Relationships>
</file>

<file path=ppt/slides/_rels/slide53.xml.rels><?xml version="1.0" encoding="UTF-8" standalone="yes"?>
<Relationships xmlns="http://schemas.openxmlformats.org/package/2006/relationships"><Relationship Id="rId8" Type="http://schemas.openxmlformats.org/officeDocument/2006/relationships/hyperlink" Target="http://www.theinoxincolor.com/portfolio_category/decorative-mesh-projects/" TargetMode="External"/><Relationship Id="rId3" Type="http://schemas.openxmlformats.org/officeDocument/2006/relationships/hyperlink" Target="http://cambridgearchitectural.com/projects/louisiana-state-university-lsu-student-union-theater" TargetMode="External"/><Relationship Id="rId7" Type="http://schemas.openxmlformats.org/officeDocument/2006/relationships/hyperlink" Target="http://www.archilovers.com/projects/58425/mosteiro-da-batalha.html" TargetMode="External"/><Relationship Id="rId2" Type="http://schemas.openxmlformats.org/officeDocument/2006/relationships/hyperlink" Target="http://www.seoic.com/cable_railing.htm" TargetMode="External"/><Relationship Id="rId1" Type="http://schemas.openxmlformats.org/officeDocument/2006/relationships/slideLayout" Target="../slideLayouts/slideLayout38.xml"/><Relationship Id="rId6" Type="http://schemas.openxmlformats.org/officeDocument/2006/relationships/hyperlink" Target="http://www.cedinox.es/" TargetMode="External"/><Relationship Id="rId5" Type="http://schemas.openxmlformats.org/officeDocument/2006/relationships/hyperlink" Target="http://www.uginox.com/fr/node/180" TargetMode="External"/><Relationship Id="rId4" Type="http://schemas.openxmlformats.org/officeDocument/2006/relationships/hyperlink" Target="http://www.twentinox.com/projects/item/36/Transparent+stainless+steel+curtain+panels" TargetMode="External"/><Relationship Id="rId9" Type="http://schemas.openxmlformats.org/officeDocument/2006/relationships/hyperlink" Target="http://www.coop-himmelblau.at/architecture/projects/museum-of-contemporary-art-planning-exhibition"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5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5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53.xml"/></Relationships>
</file>

<file path=ppt/slides/_rels/slide57.xml.rels><?xml version="1.0" encoding="UTF-8" standalone="yes"?>
<Relationships xmlns="http://schemas.openxmlformats.org/package/2006/relationships"><Relationship Id="rId3" Type="http://schemas.openxmlformats.org/officeDocument/2006/relationships/hyperlink" Target="http://www.worldstainless.org/Files/issf/non-image-files/PDF/Euro_Inox/PressFittingSystems_EN.pdf" TargetMode="External"/><Relationship Id="rId7" Type="http://schemas.openxmlformats.org/officeDocument/2006/relationships/hyperlink" Target="https://www.grohe.de/de_de/badezimmer.html" TargetMode="External"/><Relationship Id="rId2" Type="http://schemas.openxmlformats.org/officeDocument/2006/relationships/notesSlide" Target="../notesSlides/notesSlide34.xml"/><Relationship Id="rId1" Type="http://schemas.openxmlformats.org/officeDocument/2006/relationships/slideLayout" Target="../slideLayouts/slideLayout47.xml"/><Relationship Id="rId6" Type="http://schemas.openxmlformats.org/officeDocument/2006/relationships/hyperlink" Target="http://www.bssa.org.uk/cms/File/BSSA%20PLUMBING%20P.1-4.pdf" TargetMode="External"/><Relationship Id="rId5" Type="http://schemas.openxmlformats.org/officeDocument/2006/relationships/hyperlink" Target="https://nickelinstitute.org/library/?opt_perpage=20&amp;opt_layout=grid&amp;searchTerm=pipes%20for%20buildings&amp;page=1" TargetMode="External"/><Relationship Id="rId4" Type="http://schemas.openxmlformats.org/officeDocument/2006/relationships/hyperlink" Target="http://www.nickelinstitute.org/~/media/Files/TechnicalLiterature/StainlessSteelPlumbing-color-EN_11019_.ashx"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60.xml"/><Relationship Id="rId4" Type="http://schemas.openxmlformats.org/officeDocument/2006/relationships/image" Target="../media/image70.jpeg"/></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5.xml"/><Relationship Id="rId1" Type="http://schemas.openxmlformats.org/officeDocument/2006/relationships/slideLayout" Target="../slideLayouts/slideLayout62.xml"/></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62.xml"/></Relationships>
</file>

<file path=ppt/slides/_rels/slide62.xml.rels><?xml version="1.0" encoding="UTF-8" standalone="yes"?>
<Relationships xmlns="http://schemas.openxmlformats.org/package/2006/relationships"><Relationship Id="rId3" Type="http://schemas.openxmlformats.org/officeDocument/2006/relationships/hyperlink" Target="https://www.forms-surfaces.com/elevator-ceilings" TargetMode="External"/><Relationship Id="rId2" Type="http://schemas.openxmlformats.org/officeDocument/2006/relationships/notesSlide" Target="../notesSlides/notesSlide37.xml"/><Relationship Id="rId1" Type="http://schemas.openxmlformats.org/officeDocument/2006/relationships/slideLayout" Target="../slideLayouts/slideLayout56.xml"/><Relationship Id="rId6" Type="http://schemas.openxmlformats.org/officeDocument/2006/relationships/hyperlink" Target="http://www.cabworks.com/" TargetMode="External"/><Relationship Id="rId5" Type="http://schemas.openxmlformats.org/officeDocument/2006/relationships/hyperlink" Target="http://cambridgearchitectural.com/projects/ft-lauderdale-hollywood-international-airport-rental-car-center" TargetMode="External"/><Relationship Id="rId4" Type="http://schemas.openxmlformats.org/officeDocument/2006/relationships/hyperlink" Target="http://commons.wikimedia.org/wiki/File:Metro_bruxelles_laufband.jpg"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69.xml"/><Relationship Id="rId4" Type="http://schemas.openxmlformats.org/officeDocument/2006/relationships/image" Target="../media/image75.png"/></Relationships>
</file>

<file path=ppt/slides/_rels/slide6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8.xml"/><Relationship Id="rId1" Type="http://schemas.openxmlformats.org/officeDocument/2006/relationships/slideLayout" Target="../slideLayouts/slideLayout69.xml"/><Relationship Id="rId5" Type="http://schemas.openxmlformats.org/officeDocument/2006/relationships/image" Target="../media/image78.jpeg"/><Relationship Id="rId4" Type="http://schemas.openxmlformats.org/officeDocument/2006/relationships/image" Target="../media/image77.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6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4.xml"/><Relationship Id="rId5" Type="http://schemas.openxmlformats.org/officeDocument/2006/relationships/image" Target="../media/image82.png"/><Relationship Id="rId4" Type="http://schemas.openxmlformats.org/officeDocument/2006/relationships/image" Target="../media/image81.png"/></Relationships>
</file>

<file path=ppt/slides/_rels/slide6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4.xml"/><Relationship Id="rId5" Type="http://schemas.openxmlformats.org/officeDocument/2006/relationships/image" Target="../media/image86.png"/><Relationship Id="rId4" Type="http://schemas.openxmlformats.org/officeDocument/2006/relationships/image" Target="../media/image8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4.xml"/><Relationship Id="rId5" Type="http://schemas.openxmlformats.org/officeDocument/2006/relationships/image" Target="../media/image90.jpeg"/><Relationship Id="rId4" Type="http://schemas.openxmlformats.org/officeDocument/2006/relationships/image" Target="../media/image89.png"/></Relationships>
</file>

<file path=ppt/slides/_rels/slide71.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image" Target="../media/image91.jpeg"/><Relationship Id="rId1" Type="http://schemas.openxmlformats.org/officeDocument/2006/relationships/slideLayout" Target="../slideLayouts/slideLayout78.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72.xml.rels><?xml version="1.0" encoding="UTF-8" standalone="yes"?>
<Relationships xmlns="http://schemas.openxmlformats.org/package/2006/relationships"><Relationship Id="rId3" Type="http://schemas.openxmlformats.org/officeDocument/2006/relationships/hyperlink" Target="https://extranet.worldstainless.org/applications/architecture-building-and-construction-applications/street-furniture/" TargetMode="External"/><Relationship Id="rId2" Type="http://schemas.openxmlformats.org/officeDocument/2006/relationships/notesSlide" Target="../notesSlides/notesSlide40.xml"/><Relationship Id="rId1" Type="http://schemas.openxmlformats.org/officeDocument/2006/relationships/slideLayout" Target="../slideLayouts/slideLayout74.xml"/><Relationship Id="rId5" Type="http://schemas.openxmlformats.org/officeDocument/2006/relationships/hyperlink" Target="http://listraveltips.com/wellington-street-art-stainless-steel-braille-sculpture/" TargetMode="External"/><Relationship Id="rId4" Type="http://schemas.openxmlformats.org/officeDocument/2006/relationships/hyperlink" Target="http://norcor.free.fr/piazza_superbe_inox.jpg"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7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83.xml"/></Relationships>
</file>

<file path=ppt/slides/_rels/slide7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1.xml"/><Relationship Id="rId1" Type="http://schemas.openxmlformats.org/officeDocument/2006/relationships/slideLayout" Target="../slideLayouts/slideLayout89.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7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89.xml"/></Relationships>
</file>

<file path=ppt/slides/_rels/slide77.xml.rels><?xml version="1.0" encoding="UTF-8" standalone="yes"?>
<Relationships xmlns="http://schemas.openxmlformats.org/package/2006/relationships"><Relationship Id="rId3" Type="http://schemas.openxmlformats.org/officeDocument/2006/relationships/hyperlink" Target="http://www.worldstainless.org/Files/issf/non-image-files/PDF/Euro_Inox/New_meets_Old_EN.pdf" TargetMode="External"/><Relationship Id="rId2" Type="http://schemas.openxmlformats.org/officeDocument/2006/relationships/notesSlide" Target="../notesSlides/notesSlide42.xml"/><Relationship Id="rId1" Type="http://schemas.openxmlformats.org/officeDocument/2006/relationships/slideLayout" Target="../slideLayouts/slideLayout8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7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96.xml"/><Relationship Id="rId5" Type="http://schemas.openxmlformats.org/officeDocument/2006/relationships/image" Target="../media/image108.jpeg"/><Relationship Id="rId4" Type="http://schemas.openxmlformats.org/officeDocument/2006/relationships/image" Target="../media/image10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98.xml"/></Relationships>
</file>

<file path=ppt/slides/_rels/slide81.xml.rels><?xml version="1.0" encoding="UTF-8" standalone="yes"?>
<Relationships xmlns="http://schemas.openxmlformats.org/package/2006/relationships"><Relationship Id="rId2" Type="http://schemas.openxmlformats.org/officeDocument/2006/relationships/image" Target="../media/image110.tiff"/><Relationship Id="rId1" Type="http://schemas.openxmlformats.org/officeDocument/2006/relationships/slideLayout" Target="../slideLayouts/slideLayout98.xml"/></Relationships>
</file>

<file path=ppt/slides/_rels/slide82.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98.xml"/></Relationships>
</file>

<file path=ppt/slides/_rels/slide8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3.xml"/><Relationship Id="rId1" Type="http://schemas.openxmlformats.org/officeDocument/2006/relationships/slideLayout" Target="../slideLayouts/slideLayout98.xml"/></Relationships>
</file>

<file path=ppt/slides/_rels/slide84.xml.rels><?xml version="1.0" encoding="UTF-8" standalone="yes"?>
<Relationships xmlns="http://schemas.openxmlformats.org/package/2006/relationships"><Relationship Id="rId8" Type="http://schemas.openxmlformats.org/officeDocument/2006/relationships/hyperlink" Target="http://www.copa2014.gov.br/en/noticia/see-details-castelaos-architecture-project" TargetMode="External"/><Relationship Id="rId3" Type="http://schemas.openxmlformats.org/officeDocument/2006/relationships/hyperlink" Target="http://www.assda.asn.au/blog/223-stainless-welcome-for-sports-fans" TargetMode="External"/><Relationship Id="rId7" Type="http://schemas.openxmlformats.org/officeDocument/2006/relationships/hyperlink" Target="http://www.vigliecca.com.br/en/projects/castelao-arena#gallery;%20" TargetMode="External"/><Relationship Id="rId2" Type="http://schemas.openxmlformats.org/officeDocument/2006/relationships/hyperlink" Target="http://www.cmf.co.uk/products/products.asp?id=92&amp;product_id=4" TargetMode="External"/><Relationship Id="rId1" Type="http://schemas.openxmlformats.org/officeDocument/2006/relationships/slideLayout" Target="../slideLayouts/slideLayout92.xml"/><Relationship Id="rId6" Type="http://schemas.openxmlformats.org/officeDocument/2006/relationships/hyperlink" Target="http://www.architectsjournal.co.uk/specification/product-anatomy/gkd-yamuna-stadium-in-delhi-shines-with-stainless-steel-mesh-faade/8632271.article" TargetMode="External"/><Relationship Id="rId5" Type="http://schemas.openxmlformats.org/officeDocument/2006/relationships/hyperlink" Target="https://gkd-india.com/metalfabrics/yamuna-sports-stadium" TargetMode="External"/><Relationship Id="rId10" Type="http://schemas.openxmlformats.org/officeDocument/2006/relationships/hyperlink" Target="https://www.osram.com/ls/projects/grand-stade-lille/index.jsp" TargetMode="External"/><Relationship Id="rId4" Type="http://schemas.openxmlformats.org/officeDocument/2006/relationships/hyperlink" Target="http://www.controlledaccess.com/" TargetMode="External"/><Relationship Id="rId9" Type="http://schemas.openxmlformats.org/officeDocument/2006/relationships/hyperlink" Target="http://edorocha.com.br/portfolio/allianz-parque/" TargetMode="Externa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8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4.xml"/><Relationship Id="rId1" Type="http://schemas.openxmlformats.org/officeDocument/2006/relationships/slideLayout" Target="../slideLayouts/slideLayout105.xml"/><Relationship Id="rId5" Type="http://schemas.openxmlformats.org/officeDocument/2006/relationships/image" Target="../media/image115.png"/><Relationship Id="rId4" Type="http://schemas.openxmlformats.org/officeDocument/2006/relationships/image" Target="../media/image114.png"/></Relationships>
</file>

<file path=ppt/slides/_rels/slide87.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07.xml"/></Relationships>
</file>

<file path=ppt/slides/_rels/slide88.xml.rels><?xml version="1.0" encoding="UTF-8" standalone="yes"?>
<Relationships xmlns="http://schemas.openxmlformats.org/package/2006/relationships"><Relationship Id="rId3" Type="http://schemas.openxmlformats.org/officeDocument/2006/relationships/hyperlink" Target="http://www.imoa.info/molybdenum-uses/molybdenum-grade-stainless-steels/architecture/french-pool-liner-article.php" TargetMode="External"/><Relationship Id="rId2" Type="http://schemas.openxmlformats.org/officeDocument/2006/relationships/notesSlide" Target="../notesSlides/notesSlide45.xml"/><Relationship Id="rId1" Type="http://schemas.openxmlformats.org/officeDocument/2006/relationships/slideLayout" Target="../slideLayouts/slideLayout101.xml"/><Relationship Id="rId5" Type="http://schemas.openxmlformats.org/officeDocument/2006/relationships/hyperlink" Target="http://www.awt-eisleben.de/en/swimming-pools-136.html" TargetMode="External"/><Relationship Id="rId4" Type="http://schemas.openxmlformats.org/officeDocument/2006/relationships/hyperlink" Target="http://www.constructalia.com/repository/transfer/fr/02163065ENLACE_PDF.pdf" TargetMode="External"/></Relationships>
</file>

<file path=ppt/slides/_rels/slide89.xml.rels><?xml version="1.0" encoding="UTF-8" standalone="yes"?>
<Relationships xmlns="http://schemas.openxmlformats.org/package/2006/relationships"><Relationship Id="rId2" Type="http://schemas.openxmlformats.org/officeDocument/2006/relationships/hyperlink" Target="https://www.surveymonkey.com/r/3BVK2X6"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fr-FR"/>
              <a:t>Supporting presentation for lecturers of Architecture/Civil Engineering</a:t>
            </a:r>
            <a:endParaRPr lang="fr-FR" dirty="0"/>
          </a:p>
        </p:txBody>
      </p:sp>
      <p:sp>
        <p:nvSpPr>
          <p:cNvPr id="3" name="Subtitle 2"/>
          <p:cNvSpPr>
            <a:spLocks noGrp="1"/>
          </p:cNvSpPr>
          <p:nvPr>
            <p:ph type="subTitle" idx="1"/>
          </p:nvPr>
        </p:nvSpPr>
        <p:spPr/>
        <p:txBody>
          <a:bodyPr>
            <a:normAutofit/>
          </a:bodyPr>
          <a:lstStyle/>
          <a:p>
            <a:r>
              <a:rPr lang="fr-FR" sz="4000" b="1" dirty="0">
                <a:solidFill>
                  <a:srgbClr val="C00000"/>
                </a:solidFill>
              </a:rPr>
              <a:t>Module 02A:</a:t>
            </a:r>
          </a:p>
          <a:p>
            <a:r>
              <a:rPr lang="fr-FR" sz="4000" b="1" dirty="0">
                <a:solidFill>
                  <a:srgbClr val="C00000"/>
                </a:solidFill>
              </a:rPr>
              <a:t>Applications - Architecture</a:t>
            </a:r>
          </a:p>
        </p:txBody>
      </p:sp>
      <p:sp>
        <p:nvSpPr>
          <p:cNvPr id="4" name="Slide Number Placeholder 3"/>
          <p:cNvSpPr>
            <a:spLocks noGrp="1"/>
          </p:cNvSpPr>
          <p:nvPr>
            <p:ph type="sldNum" sz="quarter" idx="4"/>
          </p:nvPr>
        </p:nvSpPr>
        <p:spPr/>
        <p:txBody>
          <a:bodyPr/>
          <a:lstStyle/>
          <a:p>
            <a:fld id="{5AF66AA0-E37C-4065-8BE7-D4086C065B53}" type="slidenum">
              <a:rPr lang="fr-BE" smtClean="0"/>
              <a:t>1</a:t>
            </a:fld>
            <a:endParaRPr lang="fr-BE"/>
          </a:p>
        </p:txBody>
      </p:sp>
    </p:spTree>
    <p:extLst>
      <p:ext uri="{BB962C8B-B14F-4D97-AF65-F5344CB8AC3E}">
        <p14:creationId xmlns:p14="http://schemas.microsoft.com/office/powerpoint/2010/main" val="956133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7417" y="5153744"/>
            <a:ext cx="7214983" cy="566738"/>
          </a:xfrm>
        </p:spPr>
        <p:txBody>
          <a:bodyPr>
            <a:normAutofit fontScale="90000"/>
          </a:bodyPr>
          <a:lstStyle/>
          <a:p>
            <a:r>
              <a:rPr lang="fr-FR" dirty="0"/>
              <a:t>Delhi Metro Rail Corporation </a:t>
            </a:r>
            <a:r>
              <a:rPr lang="fr-FR" dirty="0" err="1"/>
              <a:t>Headquarters</a:t>
            </a:r>
            <a:r>
              <a:rPr lang="fr-FR" dirty="0"/>
              <a:t>, </a:t>
            </a:r>
            <a:r>
              <a:rPr lang="fr-FR" dirty="0" err="1"/>
              <a:t>India</a:t>
            </a:r>
            <a:br>
              <a:rPr lang="fr-FR" dirty="0"/>
            </a:br>
            <a:r>
              <a:rPr lang="fr-FR" dirty="0"/>
              <a:t>Architect: Raj </a:t>
            </a:r>
            <a:r>
              <a:rPr lang="fr-FR" dirty="0" err="1"/>
              <a:t>Rewal</a:t>
            </a:r>
            <a:r>
              <a:rPr lang="fr-FR" dirty="0"/>
              <a:t> &amp; Associates</a:t>
            </a:r>
            <a:r>
              <a:rPr lang="fr-FR" baseline="50000" dirty="0"/>
              <a:t>12</a:t>
            </a:r>
          </a:p>
        </p:txBody>
      </p:sp>
      <p:sp>
        <p:nvSpPr>
          <p:cNvPr id="5" name="Text Placeholder 4"/>
          <p:cNvSpPr>
            <a:spLocks noGrp="1"/>
          </p:cNvSpPr>
          <p:nvPr>
            <p:ph type="body" sz="half" idx="2"/>
          </p:nvPr>
        </p:nvSpPr>
        <p:spPr>
          <a:xfrm>
            <a:off x="957417" y="5720482"/>
            <a:ext cx="7214983" cy="804862"/>
          </a:xfrm>
        </p:spPr>
        <p:txBody>
          <a:bodyPr>
            <a:normAutofit/>
          </a:bodyPr>
          <a:lstStyle/>
          <a:p>
            <a:pPr algn="just"/>
            <a:r>
              <a:rPr lang="fr-FR" dirty="0"/>
              <a:t>Architect  Raj </a:t>
            </a:r>
            <a:r>
              <a:rPr lang="fr-FR" dirty="0" err="1"/>
              <a:t>Rewal</a:t>
            </a:r>
            <a:r>
              <a:rPr lang="fr-FR" dirty="0"/>
              <a:t> &amp; Associates </a:t>
            </a:r>
            <a:r>
              <a:rPr lang="en-US" dirty="0"/>
              <a:t>designed stainless steel cladding for the building in New Delhi, involving stainless steel tubular truss with stainless steel panels interspersed with toughened glass panels.</a:t>
            </a:r>
          </a:p>
        </p:txBody>
      </p:sp>
      <p:sp>
        <p:nvSpPr>
          <p:cNvPr id="3" name="AutoShape 2" descr="http://www.pattersons.com/mobile/images/ipad/projects/len-lye-centre/1.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57418" y="211807"/>
            <a:ext cx="7214983" cy="480136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Slide Number Placeholder 3"/>
          <p:cNvSpPr>
            <a:spLocks noGrp="1"/>
          </p:cNvSpPr>
          <p:nvPr>
            <p:ph type="sldNum" sz="quarter" idx="4"/>
          </p:nvPr>
        </p:nvSpPr>
        <p:spPr/>
        <p:txBody>
          <a:bodyPr/>
          <a:lstStyle/>
          <a:p>
            <a:fld id="{5AF66AA0-E37C-4065-8BE7-D4086C065B53}" type="slidenum">
              <a:rPr lang="fr-BE" smtClean="0"/>
              <a:pPr/>
              <a:t>10</a:t>
            </a:fld>
            <a:endParaRPr lang="fr-BE" dirty="0"/>
          </a:p>
        </p:txBody>
      </p:sp>
    </p:spTree>
    <p:extLst>
      <p:ext uri="{BB962C8B-B14F-4D97-AF65-F5344CB8AC3E}">
        <p14:creationId xmlns:p14="http://schemas.microsoft.com/office/powerpoint/2010/main" val="565073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7592" y="4800600"/>
            <a:ext cx="6728816" cy="566738"/>
          </a:xfrm>
        </p:spPr>
        <p:txBody>
          <a:bodyPr>
            <a:normAutofit fontScale="90000"/>
          </a:bodyPr>
          <a:lstStyle/>
          <a:p>
            <a:r>
              <a:rPr lang="fr-FR" dirty="0"/>
              <a:t>District </a:t>
            </a:r>
            <a:r>
              <a:rPr lang="fr-FR" dirty="0" err="1"/>
              <a:t>heating</a:t>
            </a:r>
            <a:r>
              <a:rPr lang="fr-FR" dirty="0"/>
              <a:t> </a:t>
            </a:r>
            <a:r>
              <a:rPr lang="fr-FR" dirty="0" err="1"/>
              <a:t>facility</a:t>
            </a:r>
            <a:r>
              <a:rPr lang="fr-FR" dirty="0"/>
              <a:t>, </a:t>
            </a:r>
            <a:r>
              <a:rPr lang="fr-FR" dirty="0" err="1"/>
              <a:t>Torino,Italy</a:t>
            </a:r>
            <a:br>
              <a:rPr lang="fr-FR" dirty="0"/>
            </a:br>
            <a:r>
              <a:rPr lang="fr-FR" dirty="0"/>
              <a:t>Architect: JP Buffi</a:t>
            </a:r>
            <a:r>
              <a:rPr lang="fr-FR" baseline="50000" dirty="0"/>
              <a:t>13</a:t>
            </a:r>
          </a:p>
        </p:txBody>
      </p:sp>
      <p:sp>
        <p:nvSpPr>
          <p:cNvPr id="6" name="Text Placeholder 5"/>
          <p:cNvSpPr>
            <a:spLocks noGrp="1"/>
          </p:cNvSpPr>
          <p:nvPr>
            <p:ph type="body" sz="half" idx="2"/>
          </p:nvPr>
        </p:nvSpPr>
        <p:spPr>
          <a:xfrm>
            <a:off x="1207592" y="5367338"/>
            <a:ext cx="6728816" cy="804862"/>
          </a:xfrm>
        </p:spPr>
        <p:txBody>
          <a:bodyPr/>
          <a:lstStyle/>
          <a:p>
            <a:pPr algn="just"/>
            <a:r>
              <a:rPr lang="fr-FR" dirty="0"/>
              <a:t>The </a:t>
            </a:r>
            <a:r>
              <a:rPr lang="fr-FR" dirty="0" err="1"/>
              <a:t>heating</a:t>
            </a:r>
            <a:r>
              <a:rPr lang="fr-FR" dirty="0"/>
              <a:t> </a:t>
            </a:r>
            <a:r>
              <a:rPr lang="fr-FR" dirty="0" err="1"/>
              <a:t>facility</a:t>
            </a:r>
            <a:r>
              <a:rPr lang="fr-FR" dirty="0"/>
              <a:t> has been </a:t>
            </a:r>
            <a:r>
              <a:rPr lang="fr-FR" dirty="0" err="1"/>
              <a:t>clothed</a:t>
            </a:r>
            <a:r>
              <a:rPr lang="fr-FR" dirty="0"/>
              <a:t> by </a:t>
            </a:r>
            <a:r>
              <a:rPr lang="fr-FR" dirty="0" err="1"/>
              <a:t>curved</a:t>
            </a:r>
            <a:r>
              <a:rPr lang="fr-FR" dirty="0"/>
              <a:t> </a:t>
            </a:r>
            <a:r>
              <a:rPr lang="fr-FR" dirty="0" err="1"/>
              <a:t>screens</a:t>
            </a:r>
            <a:r>
              <a:rPr lang="fr-FR" dirty="0"/>
              <a:t>.</a:t>
            </a:r>
          </a:p>
          <a:p>
            <a:pPr algn="just"/>
            <a:r>
              <a:rPr lang="fr-FR" dirty="0"/>
              <a:t>The </a:t>
            </a:r>
            <a:r>
              <a:rPr lang="fr-FR" dirty="0" err="1"/>
              <a:t>copper</a:t>
            </a:r>
            <a:r>
              <a:rPr lang="fr-FR" dirty="0"/>
              <a:t>-coloured </a:t>
            </a:r>
            <a:r>
              <a:rPr lang="fr-FR" dirty="0" err="1"/>
              <a:t>stainless</a:t>
            </a:r>
            <a:r>
              <a:rPr lang="fr-FR" dirty="0"/>
              <a:t> </a:t>
            </a:r>
            <a:r>
              <a:rPr lang="fr-FR" dirty="0" err="1"/>
              <a:t>strips</a:t>
            </a:r>
            <a:r>
              <a:rPr lang="fr-FR" dirty="0"/>
              <a:t> are </a:t>
            </a:r>
            <a:r>
              <a:rPr lang="fr-FR" dirty="0" err="1"/>
              <a:t>arranged</a:t>
            </a:r>
            <a:r>
              <a:rPr lang="fr-FR" dirty="0"/>
              <a:t> to </a:t>
            </a:r>
            <a:r>
              <a:rPr lang="fr-FR" dirty="0" err="1"/>
              <a:t>provide</a:t>
            </a:r>
            <a:r>
              <a:rPr lang="fr-FR" dirty="0"/>
              <a:t> gaps for a </a:t>
            </a:r>
            <a:r>
              <a:rPr lang="fr-FR" dirty="0" err="1"/>
              <a:t>glimpse</a:t>
            </a:r>
            <a:r>
              <a:rPr lang="fr-FR" dirty="0"/>
              <a:t> </a:t>
            </a:r>
            <a:r>
              <a:rPr lang="fr-FR" dirty="0" err="1"/>
              <a:t>through</a:t>
            </a:r>
            <a:r>
              <a:rPr lang="fr-FR" dirty="0"/>
              <a:t> to the </a:t>
            </a:r>
            <a:r>
              <a:rPr lang="fr-FR" dirty="0" err="1"/>
              <a:t>facility</a:t>
            </a:r>
            <a:r>
              <a:rPr lang="fr-FR" dirty="0"/>
              <a:t>.</a:t>
            </a:r>
          </a:p>
        </p:txBody>
      </p:sp>
      <p:sp>
        <p:nvSpPr>
          <p:cNvPr id="3" name="Slide Number Placeholder 2"/>
          <p:cNvSpPr>
            <a:spLocks noGrp="1"/>
          </p:cNvSpPr>
          <p:nvPr>
            <p:ph type="sldNum" sz="quarter" idx="4"/>
          </p:nvPr>
        </p:nvSpPr>
        <p:spPr/>
        <p:txBody>
          <a:bodyPr/>
          <a:lstStyle/>
          <a:p>
            <a:fld id="{5AF66AA0-E37C-4065-8BE7-D4086C065B53}" type="slidenum">
              <a:rPr lang="fr-BE" smtClean="0"/>
              <a:pPr/>
              <a:t>11</a:t>
            </a:fld>
            <a:endParaRPr lang="fr-BE"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7592" y="548680"/>
            <a:ext cx="6728816" cy="420228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92705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44008" y="3425671"/>
            <a:ext cx="4104456" cy="566738"/>
          </a:xfrm>
        </p:spPr>
        <p:txBody>
          <a:bodyPr>
            <a:normAutofit fontScale="90000"/>
          </a:bodyPr>
          <a:lstStyle/>
          <a:p>
            <a:r>
              <a:rPr lang="fr-FR" dirty="0"/>
              <a:t>Capital </a:t>
            </a:r>
            <a:r>
              <a:rPr lang="fr-FR" dirty="0" err="1"/>
              <a:t>gate</a:t>
            </a:r>
            <a:r>
              <a:rPr lang="fr-FR" dirty="0"/>
              <a:t> Tower (2010), Abu Dhabi</a:t>
            </a:r>
            <a:br>
              <a:rPr lang="fr-FR" dirty="0"/>
            </a:br>
            <a:r>
              <a:rPr lang="fr-FR" dirty="0"/>
              <a:t>RMJM, Architects</a:t>
            </a:r>
            <a:r>
              <a:rPr lang="fr-FR" baseline="50000" dirty="0"/>
              <a:t>14-16</a:t>
            </a:r>
          </a:p>
        </p:txBody>
      </p:sp>
      <p:sp>
        <p:nvSpPr>
          <p:cNvPr id="8" name="Text Placeholder 7"/>
          <p:cNvSpPr>
            <a:spLocks noGrp="1"/>
          </p:cNvSpPr>
          <p:nvPr>
            <p:ph type="body" sz="half" idx="2"/>
          </p:nvPr>
        </p:nvSpPr>
        <p:spPr>
          <a:xfrm>
            <a:off x="4644008" y="3992408"/>
            <a:ext cx="4104456" cy="2100887"/>
          </a:xfrm>
        </p:spPr>
        <p:txBody>
          <a:bodyPr>
            <a:normAutofit/>
          </a:bodyPr>
          <a:lstStyle/>
          <a:p>
            <a:pPr algn="just"/>
            <a:r>
              <a:rPr lang="en-US" dirty="0"/>
              <a:t>The distinctive stainless steel ‘splash’ that descends from the 19</a:t>
            </a:r>
            <a:r>
              <a:rPr lang="en-US" baseline="30000" dirty="0"/>
              <a:t>th</a:t>
            </a:r>
            <a:r>
              <a:rPr lang="en-US" dirty="0"/>
              <a:t> floor, is a design element and a shading device that eliminates over 30 percent of the sun’s heat before it reaches the Capital Gate building. The splash also twists around the building towards the south to shield the tower as much as possible from direct sunlight.</a:t>
            </a:r>
          </a:p>
          <a:p>
            <a:pPr algn="just"/>
            <a:r>
              <a:rPr lang="en-US" dirty="0"/>
              <a:t>The ‘splash’ is made of 580 panels for a total of ~5000 m</a:t>
            </a:r>
            <a:r>
              <a:rPr lang="en-US" baseline="30000" dirty="0"/>
              <a:t>2</a:t>
            </a:r>
            <a:r>
              <a:rPr lang="en-US" dirty="0"/>
              <a:t> of stainless steel mesh</a:t>
            </a:r>
            <a:endParaRPr lang="fr-FR" dirty="0"/>
          </a:p>
        </p:txBody>
      </p:sp>
      <p:sp>
        <p:nvSpPr>
          <p:cNvPr id="3" name="Espace réservé du numéro de diapositive 2"/>
          <p:cNvSpPr>
            <a:spLocks noGrp="1"/>
          </p:cNvSpPr>
          <p:nvPr>
            <p:ph type="sldNum" sz="quarter" idx="4"/>
          </p:nvPr>
        </p:nvSpPr>
        <p:spPr/>
        <p:txBody>
          <a:bodyPr/>
          <a:lstStyle/>
          <a:p>
            <a:fld id="{5AF66AA0-E37C-4065-8BE7-D4086C065B53}" type="slidenum">
              <a:rPr lang="fr-BE" smtClean="0"/>
              <a:pPr/>
              <a:t>12</a:t>
            </a:fld>
            <a:endParaRPr lang="fr-BE" dirty="0"/>
          </a:p>
        </p:txBody>
      </p:sp>
      <p:pic>
        <p:nvPicPr>
          <p:cNvPr id="4" name="Imag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4582015" cy="6851342"/>
          </a:xfrm>
          <a:prstGeom prst="rect">
            <a:avLst/>
          </a:prstGeom>
          <a:ln>
            <a:solidFill>
              <a:schemeClr val="tx1"/>
            </a:solidFill>
          </a:ln>
        </p:spPr>
      </p:pic>
    </p:spTree>
    <p:extLst>
      <p:ext uri="{BB962C8B-B14F-4D97-AF65-F5344CB8AC3E}">
        <p14:creationId xmlns:p14="http://schemas.microsoft.com/office/powerpoint/2010/main" val="13764542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3070" y="5454550"/>
            <a:ext cx="6637860" cy="566738"/>
          </a:xfrm>
        </p:spPr>
        <p:txBody>
          <a:bodyPr/>
          <a:lstStyle/>
          <a:p>
            <a:r>
              <a:rPr lang="fr-FR" dirty="0"/>
              <a:t>Glass facade</a:t>
            </a:r>
            <a:r>
              <a:rPr lang="fr-FR" baseline="50000" dirty="0"/>
              <a:t>17</a:t>
            </a:r>
          </a:p>
        </p:txBody>
      </p:sp>
      <p:sp>
        <p:nvSpPr>
          <p:cNvPr id="11" name="Text Placeholder 10"/>
          <p:cNvSpPr>
            <a:spLocks noGrp="1"/>
          </p:cNvSpPr>
          <p:nvPr>
            <p:ph type="body" sz="half" idx="2"/>
          </p:nvPr>
        </p:nvSpPr>
        <p:spPr>
          <a:xfrm>
            <a:off x="1253070" y="6008514"/>
            <a:ext cx="6637860" cy="804862"/>
          </a:xfrm>
        </p:spPr>
        <p:txBody>
          <a:bodyPr/>
          <a:lstStyle/>
          <a:p>
            <a:pPr algn="just"/>
            <a:r>
              <a:rPr lang="fr-FR" dirty="0"/>
              <a:t>A web of </a:t>
            </a:r>
            <a:r>
              <a:rPr lang="fr-FR" dirty="0" err="1"/>
              <a:t>stainless</a:t>
            </a:r>
            <a:r>
              <a:rPr lang="fr-FR" dirty="0"/>
              <a:t> </a:t>
            </a:r>
            <a:r>
              <a:rPr lang="fr-FR" dirty="0" err="1"/>
              <a:t>steel</a:t>
            </a:r>
            <a:r>
              <a:rPr lang="fr-FR" dirty="0"/>
              <a:t> </a:t>
            </a:r>
            <a:r>
              <a:rPr lang="fr-FR" dirty="0" err="1"/>
              <a:t>tie</a:t>
            </a:r>
            <a:r>
              <a:rPr lang="fr-FR" dirty="0"/>
              <a:t>-bars </a:t>
            </a:r>
            <a:r>
              <a:rPr lang="fr-FR" dirty="0" err="1"/>
              <a:t>linked</a:t>
            </a:r>
            <a:r>
              <a:rPr lang="fr-FR" dirty="0"/>
              <a:t> by </a:t>
            </a:r>
            <a:r>
              <a:rPr lang="fr-FR" dirty="0" err="1"/>
              <a:t>nodes</a:t>
            </a:r>
            <a:r>
              <a:rPr lang="fr-FR" dirty="0"/>
              <a:t> </a:t>
            </a:r>
            <a:r>
              <a:rPr lang="fr-FR" dirty="0" err="1"/>
              <a:t>holds</a:t>
            </a:r>
            <a:r>
              <a:rPr lang="fr-FR" dirty="0"/>
              <a:t> the glass </a:t>
            </a:r>
            <a:r>
              <a:rPr lang="fr-FR" dirty="0" err="1"/>
              <a:t>facade</a:t>
            </a:r>
            <a:r>
              <a:rPr lang="fr-FR" dirty="0"/>
              <a:t>, </a:t>
            </a:r>
            <a:r>
              <a:rPr lang="fr-FR" dirty="0" err="1"/>
              <a:t>maximizing</a:t>
            </a:r>
            <a:r>
              <a:rPr lang="fr-FR" dirty="0"/>
              <a:t>  open light area, </a:t>
            </a:r>
            <a:r>
              <a:rPr lang="fr-FR" dirty="0" err="1"/>
              <a:t>including</a:t>
            </a:r>
            <a:r>
              <a:rPr lang="fr-FR" dirty="0"/>
              <a:t> corners</a:t>
            </a:r>
          </a:p>
          <a:p>
            <a:endParaRPr lang="nl-BE" dirty="0"/>
          </a:p>
        </p:txBody>
      </p:sp>
      <p:sp>
        <p:nvSpPr>
          <p:cNvPr id="3" name="Slide Number Placeholder 2"/>
          <p:cNvSpPr>
            <a:spLocks noGrp="1"/>
          </p:cNvSpPr>
          <p:nvPr>
            <p:ph type="sldNum" sz="quarter" idx="4"/>
          </p:nvPr>
        </p:nvSpPr>
        <p:spPr/>
        <p:txBody>
          <a:bodyPr/>
          <a:lstStyle/>
          <a:p>
            <a:fld id="{5AF66AA0-E37C-4065-8BE7-D4086C065B53}" type="slidenum">
              <a:rPr lang="fr-BE" smtClean="0"/>
              <a:pPr/>
              <a:t>13</a:t>
            </a:fld>
            <a:endParaRPr lang="fr-BE" dirty="0"/>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53070" y="476672"/>
            <a:ext cx="6637860" cy="496855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840147" y="3904059"/>
            <a:ext cx="2050783" cy="154116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37078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623" y="5229200"/>
            <a:ext cx="6768753" cy="566738"/>
          </a:xfrm>
        </p:spPr>
        <p:txBody>
          <a:bodyPr/>
          <a:lstStyle/>
          <a:p>
            <a:r>
              <a:rPr lang="fr-FR" dirty="0"/>
              <a:t>Glass </a:t>
            </a:r>
            <a:r>
              <a:rPr lang="fr-FR" dirty="0" err="1"/>
              <a:t>facade</a:t>
            </a:r>
            <a:r>
              <a:rPr lang="fr-FR" dirty="0"/>
              <a:t>, Paris </a:t>
            </a:r>
            <a:r>
              <a:rPr lang="fr-FR" baseline="50000" dirty="0"/>
              <a:t>18</a:t>
            </a:r>
          </a:p>
        </p:txBody>
      </p:sp>
      <p:sp>
        <p:nvSpPr>
          <p:cNvPr id="6" name="Text Placeholder 5"/>
          <p:cNvSpPr>
            <a:spLocks noGrp="1"/>
          </p:cNvSpPr>
          <p:nvPr>
            <p:ph type="body" sz="half" idx="2"/>
          </p:nvPr>
        </p:nvSpPr>
        <p:spPr>
          <a:xfrm>
            <a:off x="1187623" y="5795938"/>
            <a:ext cx="6768753" cy="804862"/>
          </a:xfrm>
        </p:spPr>
        <p:txBody>
          <a:bodyPr>
            <a:normAutofit/>
          </a:bodyPr>
          <a:lstStyle/>
          <a:p>
            <a:r>
              <a:rPr lang="fr-FR" dirty="0"/>
              <a:t>The glass </a:t>
            </a:r>
            <a:r>
              <a:rPr lang="fr-FR" dirty="0" err="1"/>
              <a:t>facade</a:t>
            </a:r>
            <a:r>
              <a:rPr lang="fr-FR" dirty="0"/>
              <a:t> </a:t>
            </a:r>
            <a:r>
              <a:rPr lang="fr-FR" dirty="0" err="1"/>
              <a:t>is</a:t>
            </a:r>
            <a:r>
              <a:rPr lang="fr-FR" dirty="0"/>
              <a:t> </a:t>
            </a:r>
            <a:r>
              <a:rPr lang="fr-FR" dirty="0" err="1"/>
              <a:t>supported</a:t>
            </a:r>
            <a:r>
              <a:rPr lang="fr-FR" dirty="0"/>
              <a:t> by a light, high </a:t>
            </a:r>
            <a:r>
              <a:rPr lang="fr-FR" dirty="0" err="1"/>
              <a:t>strength</a:t>
            </a:r>
            <a:r>
              <a:rPr lang="fr-FR" dirty="0"/>
              <a:t> </a:t>
            </a:r>
            <a:r>
              <a:rPr lang="fr-FR" dirty="0" err="1"/>
              <a:t>stainless</a:t>
            </a:r>
            <a:r>
              <a:rPr lang="fr-FR" dirty="0"/>
              <a:t>  </a:t>
            </a:r>
            <a:r>
              <a:rPr lang="fr-FR" dirty="0" err="1"/>
              <a:t>steel</a:t>
            </a:r>
            <a:r>
              <a:rPr lang="fr-FR" dirty="0"/>
              <a:t> structure</a:t>
            </a:r>
          </a:p>
          <a:p>
            <a:pPr algn="just"/>
            <a:r>
              <a:rPr lang="fr-FR" dirty="0"/>
              <a:t>The </a:t>
            </a:r>
            <a:r>
              <a:rPr lang="fr-FR" dirty="0" err="1"/>
              <a:t>sphere</a:t>
            </a:r>
            <a:r>
              <a:rPr lang="fr-FR" dirty="0"/>
              <a:t> in the background </a:t>
            </a:r>
            <a:r>
              <a:rPr lang="fr-FR" dirty="0" err="1"/>
              <a:t>is</a:t>
            </a:r>
            <a:r>
              <a:rPr lang="fr-FR" dirty="0"/>
              <a:t> the «</a:t>
            </a:r>
            <a:r>
              <a:rPr lang="fr-FR" dirty="0" err="1"/>
              <a:t>Geode</a:t>
            </a:r>
            <a:r>
              <a:rPr lang="fr-FR" dirty="0"/>
              <a:t>», a unique </a:t>
            </a:r>
            <a:r>
              <a:rPr lang="fr-FR" dirty="0" err="1"/>
              <a:t>stainless</a:t>
            </a:r>
            <a:r>
              <a:rPr lang="fr-FR" dirty="0"/>
              <a:t> </a:t>
            </a:r>
            <a:r>
              <a:rPr lang="fr-FR" dirty="0" err="1"/>
              <a:t>steel</a:t>
            </a:r>
            <a:r>
              <a:rPr lang="fr-FR" dirty="0"/>
              <a:t> </a:t>
            </a:r>
            <a:r>
              <a:rPr lang="fr-FR" dirty="0" err="1"/>
              <a:t>clad</a:t>
            </a:r>
            <a:r>
              <a:rPr lang="fr-FR" dirty="0"/>
              <a:t> 360° </a:t>
            </a:r>
            <a:r>
              <a:rPr lang="fr-FR" dirty="0" err="1"/>
              <a:t>movie</a:t>
            </a:r>
            <a:r>
              <a:rPr lang="fr-FR" dirty="0"/>
              <a:t> </a:t>
            </a:r>
            <a:r>
              <a:rPr lang="fr-FR" dirty="0" err="1"/>
              <a:t>theater</a:t>
            </a:r>
            <a:r>
              <a:rPr lang="fr-FR" dirty="0"/>
              <a:t>, part of the «Cité des Sciences et de l’industrie»</a:t>
            </a:r>
          </a:p>
        </p:txBody>
      </p:sp>
      <p:sp>
        <p:nvSpPr>
          <p:cNvPr id="3" name="Slide Number Placeholder 2"/>
          <p:cNvSpPr>
            <a:spLocks noGrp="1"/>
          </p:cNvSpPr>
          <p:nvPr>
            <p:ph type="sldNum" sz="quarter" idx="4"/>
          </p:nvPr>
        </p:nvSpPr>
        <p:spPr/>
        <p:txBody>
          <a:bodyPr/>
          <a:lstStyle/>
          <a:p>
            <a:fld id="{5AF66AA0-E37C-4065-8BE7-D4086C065B53}" type="slidenum">
              <a:rPr lang="fr-BE" smtClean="0"/>
              <a:pPr/>
              <a:t>14</a:t>
            </a:fld>
            <a:endParaRPr lang="fr-BE" dirty="0"/>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87624" y="106266"/>
            <a:ext cx="6768753" cy="512931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840289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5762599"/>
            <a:ext cx="5486400" cy="566738"/>
          </a:xfrm>
        </p:spPr>
        <p:txBody>
          <a:bodyPr/>
          <a:lstStyle/>
          <a:p>
            <a:r>
              <a:rPr lang="fr-FR" dirty="0"/>
              <a:t>Glass </a:t>
            </a:r>
            <a:r>
              <a:rPr lang="fr-FR" dirty="0" err="1"/>
              <a:t>facade</a:t>
            </a:r>
            <a:r>
              <a:rPr lang="fr-FR" dirty="0"/>
              <a:t>, Paris</a:t>
            </a:r>
            <a:r>
              <a:rPr lang="fr-FR" baseline="50000" dirty="0"/>
              <a:t>19</a:t>
            </a:r>
          </a:p>
        </p:txBody>
      </p:sp>
      <p:sp>
        <p:nvSpPr>
          <p:cNvPr id="3" name="Slide Number Placeholder 2"/>
          <p:cNvSpPr>
            <a:spLocks noGrp="1"/>
          </p:cNvSpPr>
          <p:nvPr>
            <p:ph type="sldNum" sz="quarter" idx="4"/>
          </p:nvPr>
        </p:nvSpPr>
        <p:spPr/>
        <p:txBody>
          <a:bodyPr/>
          <a:lstStyle/>
          <a:p>
            <a:fld id="{5AF66AA0-E37C-4065-8BE7-D4086C065B53}" type="slidenum">
              <a:rPr lang="fr-BE" smtClean="0"/>
              <a:pPr/>
              <a:t>15</a:t>
            </a:fld>
            <a:endParaRPr lang="fr-BE" dirty="0"/>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43608" y="476672"/>
            <a:ext cx="7056784" cy="526951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24871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2614" y="4662462"/>
            <a:ext cx="6958772" cy="566738"/>
          </a:xfrm>
        </p:spPr>
        <p:txBody>
          <a:bodyPr>
            <a:normAutofit fontScale="90000"/>
          </a:bodyPr>
          <a:lstStyle/>
          <a:p>
            <a:r>
              <a:rPr lang="fr-FR" dirty="0"/>
              <a:t>Office building </a:t>
            </a:r>
            <a:r>
              <a:rPr lang="fr-FR" dirty="0" err="1"/>
              <a:t>mesh</a:t>
            </a:r>
            <a:r>
              <a:rPr lang="fr-FR" dirty="0"/>
              <a:t> </a:t>
            </a:r>
            <a:r>
              <a:rPr lang="fr-FR" dirty="0" err="1"/>
              <a:t>facade</a:t>
            </a:r>
            <a:r>
              <a:rPr lang="fr-FR" dirty="0"/>
              <a:t>, Utrecht, Netherlands</a:t>
            </a:r>
            <a:r>
              <a:rPr lang="fr-FR" baseline="50000" dirty="0"/>
              <a:t>20</a:t>
            </a:r>
            <a:br>
              <a:rPr lang="fr-FR" dirty="0"/>
            </a:br>
            <a:r>
              <a:rPr lang="fr-FR" dirty="0" err="1"/>
              <a:t>Architects</a:t>
            </a:r>
            <a:r>
              <a:rPr lang="fr-FR" dirty="0"/>
              <a:t>: </a:t>
            </a:r>
            <a:r>
              <a:rPr lang="fr-FR" dirty="0" err="1"/>
              <a:t>Cepezed</a:t>
            </a:r>
            <a:r>
              <a:rPr lang="fr-FR" dirty="0"/>
              <a:t> </a:t>
            </a:r>
          </a:p>
        </p:txBody>
      </p:sp>
      <p:sp>
        <p:nvSpPr>
          <p:cNvPr id="8" name="Text Placeholder 7"/>
          <p:cNvSpPr>
            <a:spLocks noGrp="1"/>
          </p:cNvSpPr>
          <p:nvPr>
            <p:ph type="body" sz="half" idx="2"/>
          </p:nvPr>
        </p:nvSpPr>
        <p:spPr>
          <a:xfrm>
            <a:off x="1092614" y="5216426"/>
            <a:ext cx="6958772" cy="804862"/>
          </a:xfrm>
        </p:spPr>
        <p:txBody>
          <a:bodyPr/>
          <a:lstStyle/>
          <a:p>
            <a:pPr algn="just"/>
            <a:r>
              <a:rPr lang="fr-FR" dirty="0"/>
              <a:t>This  3000 m² </a:t>
            </a:r>
            <a:r>
              <a:rPr lang="fr-FR" dirty="0" err="1"/>
              <a:t>stainless</a:t>
            </a:r>
            <a:r>
              <a:rPr lang="fr-FR" dirty="0"/>
              <a:t> </a:t>
            </a:r>
            <a:r>
              <a:rPr lang="fr-FR" dirty="0" err="1"/>
              <a:t>steel</a:t>
            </a:r>
            <a:r>
              <a:rPr lang="fr-FR" dirty="0"/>
              <a:t> </a:t>
            </a:r>
            <a:r>
              <a:rPr lang="fr-FR" dirty="0" err="1"/>
              <a:t>mesh</a:t>
            </a:r>
            <a:r>
              <a:rPr lang="fr-FR" dirty="0"/>
              <a:t> </a:t>
            </a:r>
            <a:r>
              <a:rPr lang="fr-FR" dirty="0" err="1"/>
              <a:t>facade</a:t>
            </a:r>
            <a:r>
              <a:rPr lang="fr-FR" dirty="0"/>
              <a:t> </a:t>
            </a:r>
            <a:r>
              <a:rPr lang="fr-FR" dirty="0" err="1"/>
              <a:t>holds</a:t>
            </a:r>
            <a:r>
              <a:rPr lang="fr-FR" dirty="0"/>
              <a:t> transparent plastic </a:t>
            </a:r>
            <a:r>
              <a:rPr lang="fr-FR" dirty="0" err="1"/>
              <a:t>disks</a:t>
            </a:r>
            <a:r>
              <a:rPr lang="fr-FR" dirty="0"/>
              <a:t>. </a:t>
            </a:r>
          </a:p>
          <a:p>
            <a:pPr algn="just"/>
            <a:r>
              <a:rPr lang="fr-FR" dirty="0"/>
              <a:t>Wind causes the </a:t>
            </a:r>
            <a:r>
              <a:rPr lang="fr-FR" dirty="0" err="1"/>
              <a:t>mesh</a:t>
            </a:r>
            <a:r>
              <a:rPr lang="fr-FR" dirty="0"/>
              <a:t> to </a:t>
            </a:r>
            <a:r>
              <a:rPr lang="fr-FR" dirty="0" err="1"/>
              <a:t>vibrate</a:t>
            </a:r>
            <a:r>
              <a:rPr lang="fr-FR" dirty="0"/>
              <a:t> and  the </a:t>
            </a:r>
            <a:r>
              <a:rPr lang="fr-FR" dirty="0" err="1"/>
              <a:t>disks</a:t>
            </a:r>
            <a:r>
              <a:rPr lang="fr-FR" dirty="0"/>
              <a:t> to move, </a:t>
            </a:r>
            <a:r>
              <a:rPr lang="fr-FR" dirty="0" err="1"/>
              <a:t>resulting</a:t>
            </a:r>
            <a:r>
              <a:rPr lang="fr-FR" dirty="0"/>
              <a:t> in </a:t>
            </a:r>
            <a:r>
              <a:rPr lang="fr-FR" dirty="0" err="1"/>
              <a:t>ripples</a:t>
            </a:r>
            <a:r>
              <a:rPr lang="fr-FR" dirty="0"/>
              <a:t> and light </a:t>
            </a:r>
            <a:r>
              <a:rPr lang="fr-FR" dirty="0" err="1"/>
              <a:t>effects</a:t>
            </a:r>
            <a:r>
              <a:rPr lang="fr-FR" dirty="0"/>
              <a:t>.</a:t>
            </a:r>
          </a:p>
        </p:txBody>
      </p:sp>
      <p:sp>
        <p:nvSpPr>
          <p:cNvPr id="4" name="Espace réservé du numéro de diapositive 3"/>
          <p:cNvSpPr>
            <a:spLocks noGrp="1"/>
          </p:cNvSpPr>
          <p:nvPr>
            <p:ph type="sldNum" sz="quarter" idx="4"/>
          </p:nvPr>
        </p:nvSpPr>
        <p:spPr/>
        <p:txBody>
          <a:bodyPr/>
          <a:lstStyle/>
          <a:p>
            <a:fld id="{5AF66AA0-E37C-4065-8BE7-D4086C065B53}" type="slidenum">
              <a:rPr lang="fr-BE" smtClean="0"/>
              <a:pPr/>
              <a:t>16</a:t>
            </a:fld>
            <a:endParaRPr lang="fr-BE" dirty="0"/>
          </a:p>
        </p:txBody>
      </p:sp>
      <p:pic>
        <p:nvPicPr>
          <p:cNvPr id="5" name="Imag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92614" y="620688"/>
            <a:ext cx="6958772" cy="3946442"/>
          </a:xfrm>
          <a:prstGeom prst="rect">
            <a:avLst/>
          </a:prstGeom>
          <a:ln>
            <a:solidFill>
              <a:schemeClr val="tx1"/>
            </a:solidFill>
          </a:ln>
        </p:spPr>
      </p:pic>
    </p:spTree>
    <p:extLst>
      <p:ext uri="{BB962C8B-B14F-4D97-AF65-F5344CB8AC3E}">
        <p14:creationId xmlns:p14="http://schemas.microsoft.com/office/powerpoint/2010/main" val="1020279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58954" y="4941168"/>
            <a:ext cx="7026092" cy="566738"/>
          </a:xfrm>
        </p:spPr>
        <p:txBody>
          <a:bodyPr>
            <a:normAutofit fontScale="90000"/>
          </a:bodyPr>
          <a:lstStyle/>
          <a:p>
            <a:r>
              <a:rPr lang="fr-FR" dirty="0" err="1"/>
              <a:t>Energy</a:t>
            </a:r>
            <a:r>
              <a:rPr lang="fr-FR" dirty="0"/>
              <a:t> </a:t>
            </a:r>
            <a:r>
              <a:rPr lang="fr-FR" dirty="0" err="1"/>
              <a:t>saving</a:t>
            </a:r>
            <a:r>
              <a:rPr lang="fr-FR" dirty="0"/>
              <a:t> building, Nantes, France </a:t>
            </a:r>
            <a:r>
              <a:rPr lang="fr-FR" baseline="50000" dirty="0"/>
              <a:t>21</a:t>
            </a:r>
            <a:br>
              <a:rPr lang="fr-FR" dirty="0"/>
            </a:br>
            <a:r>
              <a:rPr lang="fr-FR" dirty="0" err="1"/>
              <a:t>Architects</a:t>
            </a:r>
            <a:r>
              <a:rPr lang="fr-FR" dirty="0"/>
              <a:t>: FORMA 6 &amp; B. </a:t>
            </a:r>
            <a:r>
              <a:rPr lang="fr-FR" dirty="0" err="1"/>
              <a:t>Dacher</a:t>
            </a:r>
            <a:endParaRPr lang="fr-FR" dirty="0"/>
          </a:p>
        </p:txBody>
      </p:sp>
      <p:sp>
        <p:nvSpPr>
          <p:cNvPr id="11" name="Text Placeholder 10"/>
          <p:cNvSpPr>
            <a:spLocks noGrp="1"/>
          </p:cNvSpPr>
          <p:nvPr>
            <p:ph type="body" sz="half" idx="2"/>
          </p:nvPr>
        </p:nvSpPr>
        <p:spPr>
          <a:xfrm>
            <a:off x="1058954" y="5507906"/>
            <a:ext cx="7026092" cy="804862"/>
          </a:xfrm>
        </p:spPr>
        <p:txBody>
          <a:bodyPr/>
          <a:lstStyle/>
          <a:p>
            <a:pPr algn="just"/>
            <a:r>
              <a:rPr lang="fr-FR" dirty="0" err="1"/>
              <a:t>Intricate</a:t>
            </a:r>
            <a:r>
              <a:rPr lang="fr-FR" dirty="0"/>
              <a:t> laser </a:t>
            </a:r>
            <a:r>
              <a:rPr lang="fr-FR" dirty="0" err="1"/>
              <a:t>cut</a:t>
            </a:r>
            <a:r>
              <a:rPr lang="fr-FR" dirty="0"/>
              <a:t> </a:t>
            </a:r>
            <a:r>
              <a:rPr lang="fr-FR" dirty="0" err="1"/>
              <a:t>shapes</a:t>
            </a:r>
            <a:r>
              <a:rPr lang="fr-FR" dirty="0"/>
              <a:t> of the </a:t>
            </a:r>
            <a:r>
              <a:rPr lang="fr-FR" dirty="0" err="1"/>
              <a:t>stainless</a:t>
            </a:r>
            <a:r>
              <a:rPr lang="fr-FR" dirty="0"/>
              <a:t> </a:t>
            </a:r>
            <a:r>
              <a:rPr lang="fr-FR" dirty="0" err="1"/>
              <a:t>steel</a:t>
            </a:r>
            <a:r>
              <a:rPr lang="fr-FR" dirty="0"/>
              <a:t> </a:t>
            </a:r>
            <a:r>
              <a:rPr lang="fr-FR" dirty="0" err="1"/>
              <a:t>facade</a:t>
            </a:r>
            <a:r>
              <a:rPr lang="fr-FR" dirty="0"/>
              <a:t> </a:t>
            </a:r>
            <a:r>
              <a:rPr lang="fr-FR" dirty="0" err="1"/>
              <a:t>give</a:t>
            </a:r>
            <a:r>
              <a:rPr lang="fr-FR" dirty="0"/>
              <a:t> </a:t>
            </a:r>
            <a:r>
              <a:rPr lang="fr-FR" dirty="0" err="1"/>
              <a:t>this</a:t>
            </a:r>
            <a:r>
              <a:rPr lang="fr-FR" dirty="0"/>
              <a:t> building an </a:t>
            </a:r>
            <a:r>
              <a:rPr lang="fr-FR" dirty="0" err="1"/>
              <a:t>outstanding</a:t>
            </a:r>
            <a:r>
              <a:rPr lang="fr-FR" dirty="0"/>
              <a:t> look.</a:t>
            </a:r>
          </a:p>
        </p:txBody>
      </p:sp>
      <p:sp>
        <p:nvSpPr>
          <p:cNvPr id="4" name="Espace réservé du numéro de diapositive 3"/>
          <p:cNvSpPr>
            <a:spLocks noGrp="1"/>
          </p:cNvSpPr>
          <p:nvPr>
            <p:ph type="sldNum" sz="quarter" idx="4"/>
          </p:nvPr>
        </p:nvSpPr>
        <p:spPr/>
        <p:txBody>
          <a:bodyPr/>
          <a:lstStyle/>
          <a:p>
            <a:fld id="{5AF66AA0-E37C-4065-8BE7-D4086C065B53}" type="slidenum">
              <a:rPr lang="fr-BE" smtClean="0"/>
              <a:pPr/>
              <a:t>17</a:t>
            </a:fld>
            <a:endParaRPr lang="fr-BE" dirty="0"/>
          </a:p>
        </p:txBody>
      </p:sp>
      <p:pic>
        <p:nvPicPr>
          <p:cNvPr id="1026" name="Picture 2" descr="http://p2.storage.canalblog.com/22/04/748536/87563463_o.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1058954" y="260648"/>
            <a:ext cx="7026092" cy="46085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75677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6016" y="2492896"/>
            <a:ext cx="4176464" cy="927104"/>
          </a:xfrm>
        </p:spPr>
        <p:txBody>
          <a:bodyPr>
            <a:normAutofit fontScale="90000"/>
          </a:bodyPr>
          <a:lstStyle/>
          <a:p>
            <a:r>
              <a:rPr lang="fr-FR" altLang="fr-FR" dirty="0" err="1"/>
              <a:t>McGowan</a:t>
            </a:r>
            <a:r>
              <a:rPr lang="fr-FR" altLang="fr-FR" dirty="0"/>
              <a:t> </a:t>
            </a:r>
            <a:r>
              <a:rPr lang="fr-FR" altLang="fr-FR" dirty="0" err="1"/>
              <a:t>Academic</a:t>
            </a:r>
            <a:r>
              <a:rPr lang="fr-FR" altLang="fr-FR" dirty="0"/>
              <a:t> center, </a:t>
            </a:r>
            <a:br>
              <a:rPr lang="fr-FR" altLang="fr-FR" dirty="0"/>
            </a:br>
            <a:r>
              <a:rPr lang="fr-FR" altLang="fr-FR" dirty="0"/>
              <a:t>Washington, DC, USA</a:t>
            </a:r>
            <a:br>
              <a:rPr lang="fr-FR" altLang="fr-FR" dirty="0"/>
            </a:br>
            <a:r>
              <a:rPr lang="fr-FR" altLang="fr-FR" dirty="0" err="1"/>
              <a:t>Sunshade</a:t>
            </a:r>
            <a:r>
              <a:rPr lang="fr-FR" altLang="fr-FR" dirty="0"/>
              <a:t> mesh</a:t>
            </a:r>
            <a:r>
              <a:rPr lang="fr-FR" altLang="fr-FR" baseline="50000" dirty="0"/>
              <a:t>6</a:t>
            </a:r>
            <a:endParaRPr lang="nl-BE" baseline="50000" dirty="0"/>
          </a:p>
        </p:txBody>
      </p:sp>
      <p:sp>
        <p:nvSpPr>
          <p:cNvPr id="4" name="Text Placeholder 3"/>
          <p:cNvSpPr>
            <a:spLocks noGrp="1"/>
          </p:cNvSpPr>
          <p:nvPr>
            <p:ph type="body" sz="half" idx="2"/>
          </p:nvPr>
        </p:nvSpPr>
        <p:spPr>
          <a:xfrm>
            <a:off x="4716016" y="3429000"/>
            <a:ext cx="4176464" cy="2736304"/>
          </a:xfrm>
        </p:spPr>
        <p:txBody>
          <a:bodyPr>
            <a:noAutofit/>
          </a:bodyPr>
          <a:lstStyle/>
          <a:p>
            <a:pPr algn="just"/>
            <a:r>
              <a:rPr lang="fr-FR" altLang="fr-FR" dirty="0" err="1"/>
              <a:t>McGowan</a:t>
            </a:r>
            <a:r>
              <a:rPr lang="fr-FR" altLang="fr-FR" dirty="0"/>
              <a:t> </a:t>
            </a:r>
            <a:r>
              <a:rPr lang="fr-FR" altLang="fr-FR" dirty="0" err="1"/>
              <a:t>Academic</a:t>
            </a:r>
            <a:r>
              <a:rPr lang="fr-FR" altLang="fr-FR" dirty="0"/>
              <a:t> Center </a:t>
            </a:r>
            <a:r>
              <a:rPr lang="fr-FR" altLang="fr-FR" dirty="0" err="1"/>
              <a:t>is</a:t>
            </a:r>
            <a:r>
              <a:rPr lang="fr-FR" altLang="fr-FR" dirty="0"/>
              <a:t> a </a:t>
            </a:r>
            <a:r>
              <a:rPr lang="fr-FR" altLang="fr-FR" dirty="0" err="1"/>
              <a:t>classroom</a:t>
            </a:r>
            <a:r>
              <a:rPr lang="fr-FR" altLang="fr-FR" dirty="0"/>
              <a:t> building  </a:t>
            </a:r>
            <a:r>
              <a:rPr lang="fr-FR" altLang="fr-FR" dirty="0" err="1"/>
              <a:t>community</a:t>
            </a:r>
            <a:r>
              <a:rPr lang="fr-FR" altLang="fr-FR" dirty="0"/>
              <a:t> </a:t>
            </a:r>
            <a:r>
              <a:rPr lang="fr-FR" altLang="fr-FR" dirty="0" err="1"/>
              <a:t>college</a:t>
            </a:r>
            <a:r>
              <a:rPr lang="fr-FR" altLang="fr-FR" dirty="0"/>
              <a:t>.</a:t>
            </a:r>
          </a:p>
          <a:p>
            <a:pPr algn="just"/>
            <a:r>
              <a:rPr lang="fr-FR" altLang="fr-FR" dirty="0"/>
              <a:t>The building design </a:t>
            </a:r>
            <a:r>
              <a:rPr lang="fr-FR" altLang="fr-FR" dirty="0" err="1"/>
              <a:t>provided</a:t>
            </a:r>
            <a:r>
              <a:rPr lang="fr-FR" altLang="fr-FR" dirty="0"/>
              <a:t> for an atrium area </a:t>
            </a:r>
            <a:r>
              <a:rPr lang="fr-FR" altLang="fr-FR" dirty="0" err="1"/>
              <a:t>integrated</a:t>
            </a:r>
            <a:r>
              <a:rPr lang="fr-FR" altLang="fr-FR" dirty="0"/>
              <a:t> </a:t>
            </a:r>
            <a:r>
              <a:rPr lang="fr-FR" altLang="fr-FR" dirty="0" err="1"/>
              <a:t>with</a:t>
            </a:r>
            <a:r>
              <a:rPr lang="fr-FR" altLang="fr-FR" dirty="0"/>
              <a:t> an </a:t>
            </a:r>
            <a:r>
              <a:rPr lang="fr-FR" altLang="fr-FR" dirty="0" err="1"/>
              <a:t>exterior</a:t>
            </a:r>
            <a:r>
              <a:rPr lang="fr-FR" altLang="fr-FR" dirty="0"/>
              <a:t> </a:t>
            </a:r>
            <a:r>
              <a:rPr lang="fr-FR" altLang="fr-FR" dirty="0" err="1"/>
              <a:t>ventilated</a:t>
            </a:r>
            <a:r>
              <a:rPr lang="fr-FR" altLang="fr-FR" dirty="0"/>
              <a:t> façade, in the center of the building </a:t>
            </a:r>
            <a:r>
              <a:rPr lang="fr-FR" altLang="fr-FR" dirty="0" err="1"/>
              <a:t>that</a:t>
            </a:r>
            <a:r>
              <a:rPr lang="fr-FR" altLang="fr-FR" dirty="0"/>
              <a:t> </a:t>
            </a:r>
            <a:r>
              <a:rPr lang="fr-FR" altLang="fr-FR" dirty="0" err="1"/>
              <a:t>faced</a:t>
            </a:r>
            <a:r>
              <a:rPr lang="fr-FR" altLang="fr-FR" dirty="0"/>
              <a:t> </a:t>
            </a:r>
            <a:r>
              <a:rPr lang="fr-FR" altLang="fr-FR" dirty="0" err="1"/>
              <a:t>directly</a:t>
            </a:r>
            <a:r>
              <a:rPr lang="fr-FR" altLang="fr-FR" dirty="0"/>
              <a:t> </a:t>
            </a:r>
            <a:r>
              <a:rPr lang="fr-FR" altLang="fr-FR" dirty="0" err="1"/>
              <a:t>east</a:t>
            </a:r>
            <a:r>
              <a:rPr lang="fr-FR" altLang="fr-FR" dirty="0"/>
              <a:t> in the </a:t>
            </a:r>
            <a:r>
              <a:rPr lang="fr-FR" altLang="fr-FR" dirty="0" err="1"/>
              <a:t>morning</a:t>
            </a:r>
            <a:r>
              <a:rPr lang="fr-FR" altLang="fr-FR" dirty="0"/>
              <a:t> </a:t>
            </a:r>
            <a:r>
              <a:rPr lang="fr-FR" altLang="fr-FR" dirty="0" err="1"/>
              <a:t>hours</a:t>
            </a:r>
            <a:r>
              <a:rPr lang="fr-FR" altLang="fr-FR" dirty="0"/>
              <a:t>. </a:t>
            </a:r>
          </a:p>
          <a:p>
            <a:pPr algn="just"/>
            <a:r>
              <a:rPr lang="fr-FR" altLang="fr-FR" dirty="0"/>
              <a:t>The </a:t>
            </a:r>
            <a:r>
              <a:rPr lang="fr-FR" altLang="fr-FR" dirty="0" err="1"/>
              <a:t>stainless</a:t>
            </a:r>
            <a:r>
              <a:rPr lang="fr-FR" altLang="fr-FR" dirty="0"/>
              <a:t> </a:t>
            </a:r>
            <a:r>
              <a:rPr lang="fr-FR" altLang="fr-FR" dirty="0" err="1"/>
              <a:t>sunshade</a:t>
            </a:r>
            <a:r>
              <a:rPr lang="fr-FR" altLang="fr-FR" dirty="0"/>
              <a:t> </a:t>
            </a:r>
            <a:r>
              <a:rPr lang="fr-FR" altLang="fr-FR" dirty="0" err="1"/>
              <a:t>reduces</a:t>
            </a:r>
            <a:r>
              <a:rPr lang="fr-FR" altLang="fr-FR" dirty="0"/>
              <a:t> the </a:t>
            </a:r>
            <a:r>
              <a:rPr lang="fr-FR" altLang="fr-FR" dirty="0" err="1"/>
              <a:t>daytime</a:t>
            </a:r>
            <a:r>
              <a:rPr lang="fr-FR" altLang="fr-FR" dirty="0"/>
              <a:t> </a:t>
            </a:r>
            <a:r>
              <a:rPr lang="fr-FR" altLang="fr-FR" dirty="0" err="1"/>
              <a:t>glare</a:t>
            </a:r>
            <a:r>
              <a:rPr lang="fr-FR" altLang="fr-FR" dirty="0"/>
              <a:t> and the </a:t>
            </a:r>
            <a:r>
              <a:rPr lang="fr-FR" altLang="fr-FR" dirty="0" err="1"/>
              <a:t>amount</a:t>
            </a:r>
            <a:r>
              <a:rPr lang="fr-FR" altLang="fr-FR" dirty="0"/>
              <a:t> of air </a:t>
            </a:r>
            <a:r>
              <a:rPr lang="fr-FR" altLang="fr-FR" dirty="0" err="1"/>
              <a:t>conditioning</a:t>
            </a:r>
            <a:r>
              <a:rPr lang="fr-FR" altLang="fr-FR" dirty="0"/>
              <a:t> </a:t>
            </a:r>
            <a:r>
              <a:rPr lang="fr-FR" altLang="fr-FR" dirty="0" err="1"/>
              <a:t>required</a:t>
            </a:r>
            <a:r>
              <a:rPr lang="fr-FR" altLang="fr-FR" dirty="0"/>
              <a:t> to cool the </a:t>
            </a:r>
            <a:r>
              <a:rPr lang="fr-FR" altLang="fr-FR" dirty="0" err="1"/>
              <a:t>space</a:t>
            </a:r>
            <a:r>
              <a:rPr lang="fr-FR" altLang="fr-FR" dirty="0"/>
              <a:t> in the </a:t>
            </a:r>
            <a:r>
              <a:rPr lang="fr-FR" altLang="fr-FR" dirty="0" err="1"/>
              <a:t>summer</a:t>
            </a:r>
            <a:r>
              <a:rPr lang="fr-FR" altLang="fr-FR" dirty="0"/>
              <a:t> </a:t>
            </a:r>
            <a:r>
              <a:rPr lang="fr-FR" altLang="fr-FR" dirty="0" err="1"/>
              <a:t>months</a:t>
            </a:r>
            <a:r>
              <a:rPr lang="fr-FR" altLang="fr-FR" dirty="0"/>
              <a:t>. </a:t>
            </a:r>
            <a:r>
              <a:rPr lang="fr-FR" altLang="fr-FR" dirty="0" err="1"/>
              <a:t>Typical</a:t>
            </a:r>
            <a:r>
              <a:rPr lang="fr-FR" altLang="fr-FR" dirty="0"/>
              <a:t> </a:t>
            </a:r>
            <a:r>
              <a:rPr lang="fr-FR" altLang="fr-FR" dirty="0" err="1"/>
              <a:t>metal</a:t>
            </a:r>
            <a:r>
              <a:rPr lang="fr-FR" altLang="fr-FR" dirty="0"/>
              <a:t> </a:t>
            </a:r>
            <a:r>
              <a:rPr lang="fr-FR" altLang="fr-FR" dirty="0" err="1"/>
              <a:t>sunshade</a:t>
            </a:r>
            <a:r>
              <a:rPr lang="fr-FR" altLang="fr-FR" dirty="0"/>
              <a:t> </a:t>
            </a:r>
            <a:r>
              <a:rPr lang="fr-FR" altLang="fr-FR" dirty="0" err="1"/>
              <a:t>products</a:t>
            </a:r>
            <a:r>
              <a:rPr lang="fr-FR" altLang="fr-FR" dirty="0"/>
              <a:t> </a:t>
            </a:r>
            <a:r>
              <a:rPr lang="fr-FR" altLang="fr-FR" dirty="0" err="1"/>
              <a:t>could</a:t>
            </a:r>
            <a:r>
              <a:rPr lang="fr-FR" altLang="fr-FR" dirty="0"/>
              <a:t> not </a:t>
            </a:r>
            <a:r>
              <a:rPr lang="fr-FR" altLang="fr-FR" dirty="0" err="1"/>
              <a:t>be</a:t>
            </a:r>
            <a:r>
              <a:rPr lang="fr-FR" altLang="fr-FR" dirty="0"/>
              <a:t> </a:t>
            </a:r>
            <a:r>
              <a:rPr lang="fr-FR" altLang="fr-FR" dirty="0" err="1"/>
              <a:t>used</a:t>
            </a:r>
            <a:r>
              <a:rPr lang="fr-FR" altLang="fr-FR" dirty="0"/>
              <a:t> for </a:t>
            </a:r>
            <a:r>
              <a:rPr lang="fr-FR" altLang="fr-FR" dirty="0" err="1"/>
              <a:t>this</a:t>
            </a:r>
            <a:r>
              <a:rPr lang="fr-FR" altLang="fr-FR" dirty="0"/>
              <a:t> application as </a:t>
            </a:r>
            <a:r>
              <a:rPr lang="fr-FR" altLang="fr-FR" dirty="0" err="1"/>
              <a:t>visibility</a:t>
            </a:r>
            <a:r>
              <a:rPr lang="fr-FR" altLang="fr-FR" dirty="0"/>
              <a:t> </a:t>
            </a:r>
            <a:r>
              <a:rPr lang="fr-FR" altLang="fr-FR" dirty="0" err="1"/>
              <a:t>was</a:t>
            </a:r>
            <a:r>
              <a:rPr lang="fr-FR" altLang="fr-FR" dirty="0"/>
              <a:t> crucial. </a:t>
            </a:r>
            <a:r>
              <a:rPr lang="fr-FR" altLang="fr-FR" dirty="0" err="1"/>
              <a:t>They</a:t>
            </a:r>
            <a:r>
              <a:rPr lang="fr-FR" altLang="fr-FR" dirty="0"/>
              <a:t> </a:t>
            </a:r>
            <a:r>
              <a:rPr lang="fr-FR" altLang="fr-FR" dirty="0" err="1"/>
              <a:t>simply</a:t>
            </a:r>
            <a:r>
              <a:rPr lang="fr-FR" altLang="fr-FR" dirty="0"/>
              <a:t> </a:t>
            </a:r>
            <a:r>
              <a:rPr lang="fr-FR" altLang="fr-FR" dirty="0" err="1"/>
              <a:t>didn't</a:t>
            </a:r>
            <a:r>
              <a:rPr lang="fr-FR" altLang="fr-FR" dirty="0"/>
              <a:t> </a:t>
            </a:r>
            <a:r>
              <a:rPr lang="fr-FR" altLang="fr-FR" dirty="0" err="1"/>
              <a:t>offer</a:t>
            </a:r>
            <a:r>
              <a:rPr lang="fr-FR" altLang="fr-FR" dirty="0"/>
              <a:t> </a:t>
            </a:r>
            <a:r>
              <a:rPr lang="fr-FR" altLang="fr-FR" dirty="0" err="1"/>
              <a:t>enough</a:t>
            </a:r>
            <a:r>
              <a:rPr lang="fr-FR" altLang="fr-FR" dirty="0"/>
              <a:t> open area. </a:t>
            </a:r>
          </a:p>
        </p:txBody>
      </p:sp>
      <p:sp>
        <p:nvSpPr>
          <p:cNvPr id="8" name="Slide Number Placeholder 5"/>
          <p:cNvSpPr>
            <a:spLocks noGrp="1"/>
          </p:cNvSpPr>
          <p:nvPr>
            <p:ph type="sldNum" sz="quarter" idx="4"/>
          </p:nvPr>
        </p:nvSpPr>
        <p:spPr/>
        <p:txBody>
          <a:bodyPr/>
          <a:lstStyle/>
          <a:p>
            <a:fld id="{9CE76CE0-34EF-4A44-A6F0-B2A2A71394BA}" type="slidenum">
              <a:rPr lang="fr-FR" altLang="fr-FR" smtClean="0"/>
              <a:pPr/>
              <a:t>18</a:t>
            </a:fld>
            <a:endParaRPr lang="fr-FR" altLang="fr-FR"/>
          </a:p>
        </p:txBody>
      </p:sp>
      <p:pic>
        <p:nvPicPr>
          <p:cNvPr id="35843" name="Picture 3"/>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0" y="0"/>
            <a:ext cx="4572000" cy="6858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28391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5635"/>
            <a:ext cx="8229600" cy="640135"/>
          </a:xfrm>
        </p:spPr>
        <p:txBody>
          <a:bodyPr>
            <a:normAutofit/>
          </a:bodyPr>
          <a:lstStyle/>
          <a:p>
            <a:r>
              <a:rPr lang="fr-FR" sz="2800" dirty="0" err="1"/>
              <a:t>Rehab</a:t>
            </a:r>
            <a:r>
              <a:rPr lang="fr-FR" sz="2800" dirty="0"/>
              <a:t> of Château de </a:t>
            </a:r>
            <a:r>
              <a:rPr lang="fr-FR" sz="2800" dirty="0" err="1"/>
              <a:t>Rentilly</a:t>
            </a:r>
            <a:r>
              <a:rPr lang="fr-FR" sz="2800" dirty="0"/>
              <a:t>, France</a:t>
            </a:r>
            <a:r>
              <a:rPr lang="fr-FR" sz="2000" b="1" baseline="50000" dirty="0">
                <a:solidFill>
                  <a:srgbClr val="FF0000"/>
                </a:solidFill>
              </a:rPr>
              <a:t>22-</a:t>
            </a:r>
            <a:r>
              <a:rPr lang="fr-FR" sz="2000" baseline="50000" dirty="0"/>
              <a:t>23</a:t>
            </a:r>
          </a:p>
        </p:txBody>
      </p:sp>
      <p:sp>
        <p:nvSpPr>
          <p:cNvPr id="3" name="Espace réservé du numéro de diapositive 2"/>
          <p:cNvSpPr>
            <a:spLocks noGrp="1"/>
          </p:cNvSpPr>
          <p:nvPr>
            <p:ph type="sldNum" sz="quarter" idx="4"/>
          </p:nvPr>
        </p:nvSpPr>
        <p:spPr/>
        <p:txBody>
          <a:bodyPr/>
          <a:lstStyle/>
          <a:p>
            <a:fld id="{5AF66AA0-E37C-4065-8BE7-D4086C065B53}" type="slidenum">
              <a:rPr lang="fr-BE" smtClean="0"/>
              <a:pPr/>
              <a:t>19</a:t>
            </a:fld>
            <a:endParaRPr lang="fr-BE" dirty="0"/>
          </a:p>
        </p:txBody>
      </p:sp>
      <p:sp>
        <p:nvSpPr>
          <p:cNvPr id="4" name="ZoneTexte 3"/>
          <p:cNvSpPr txBox="1"/>
          <p:nvPr/>
        </p:nvSpPr>
        <p:spPr>
          <a:xfrm>
            <a:off x="3712456" y="634500"/>
            <a:ext cx="5144064" cy="1754326"/>
          </a:xfrm>
          <a:prstGeom prst="rect">
            <a:avLst/>
          </a:prstGeom>
          <a:noFill/>
        </p:spPr>
        <p:txBody>
          <a:bodyPr wrap="square" rtlCol="0">
            <a:spAutoFit/>
          </a:bodyPr>
          <a:lstStyle/>
          <a:p>
            <a:r>
              <a:rPr lang="fr-FR" dirty="0" err="1"/>
              <a:t>Left</a:t>
            </a:r>
            <a:r>
              <a:rPr lang="fr-FR" dirty="0"/>
              <a:t>: </a:t>
            </a:r>
            <a:r>
              <a:rPr lang="fr-FR" dirty="0" err="1"/>
              <a:t>Before</a:t>
            </a:r>
            <a:endParaRPr lang="fr-FR" dirty="0"/>
          </a:p>
          <a:p>
            <a:r>
              <a:rPr lang="fr-FR" dirty="0" err="1"/>
              <a:t>Below</a:t>
            </a:r>
            <a:r>
              <a:rPr lang="fr-FR" dirty="0"/>
              <a:t>: </a:t>
            </a:r>
            <a:r>
              <a:rPr lang="fr-FR" dirty="0" err="1"/>
              <a:t>After</a:t>
            </a:r>
            <a:endParaRPr lang="fr-FR" dirty="0"/>
          </a:p>
          <a:p>
            <a:endParaRPr lang="fr-FR" dirty="0"/>
          </a:p>
          <a:p>
            <a:r>
              <a:rPr lang="fr-FR" dirty="0"/>
              <a:t>A </a:t>
            </a:r>
            <a:r>
              <a:rPr lang="fr-FR" dirty="0" err="1"/>
              <a:t>contemporary</a:t>
            </a:r>
            <a:r>
              <a:rPr lang="fr-FR" dirty="0"/>
              <a:t> art building in the </a:t>
            </a:r>
            <a:r>
              <a:rPr lang="fr-FR" dirty="0" err="1"/>
              <a:t>park</a:t>
            </a:r>
            <a:r>
              <a:rPr lang="fr-FR" dirty="0"/>
              <a:t> of a château.</a:t>
            </a:r>
          </a:p>
          <a:p>
            <a:r>
              <a:rPr lang="fr-FR" dirty="0"/>
              <a:t>The </a:t>
            </a:r>
            <a:r>
              <a:rPr lang="fr-FR" dirty="0" err="1"/>
              <a:t>facade</a:t>
            </a:r>
            <a:r>
              <a:rPr lang="fr-FR" dirty="0"/>
              <a:t> has been </a:t>
            </a:r>
            <a:r>
              <a:rPr lang="fr-FR" dirty="0" err="1"/>
              <a:t>clad</a:t>
            </a:r>
            <a:r>
              <a:rPr lang="fr-FR" dirty="0"/>
              <a:t> </a:t>
            </a:r>
            <a:r>
              <a:rPr lang="fr-FR" dirty="0" err="1"/>
              <a:t>with</a:t>
            </a:r>
            <a:r>
              <a:rPr lang="fr-FR" dirty="0"/>
              <a:t> </a:t>
            </a:r>
            <a:r>
              <a:rPr lang="fr-FR" dirty="0" err="1"/>
              <a:t>mirror</a:t>
            </a:r>
            <a:r>
              <a:rPr lang="fr-FR" dirty="0"/>
              <a:t>-finish </a:t>
            </a:r>
            <a:r>
              <a:rPr lang="fr-FR" dirty="0" err="1"/>
              <a:t>stainless</a:t>
            </a:r>
            <a:r>
              <a:rPr lang="fr-FR" dirty="0"/>
              <a:t> </a:t>
            </a:r>
            <a:r>
              <a:rPr lang="fr-FR" dirty="0" err="1"/>
              <a:t>steel</a:t>
            </a:r>
            <a:r>
              <a:rPr lang="fr-FR" dirty="0"/>
              <a:t> plates</a:t>
            </a:r>
          </a:p>
        </p:txBody>
      </p:sp>
      <p:pic>
        <p:nvPicPr>
          <p:cNvPr id="5" name="Picture 2" descr="Hier, un château à faible valeur architecturale"/>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634500"/>
            <a:ext cx="3563888" cy="26729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descr="http://www.marneetgondoire.fr/typo3temp/pics/p_7bca398176.jp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2916380" y="2852936"/>
            <a:ext cx="6007596" cy="400506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162046" y="3978305"/>
            <a:ext cx="2592288" cy="1754326"/>
          </a:xfrm>
          <a:prstGeom prst="rect">
            <a:avLst/>
          </a:prstGeom>
          <a:noFill/>
        </p:spPr>
        <p:txBody>
          <a:bodyPr wrap="square" rtlCol="0">
            <a:spAutoFit/>
          </a:bodyPr>
          <a:lstStyle/>
          <a:p>
            <a:r>
              <a:rPr lang="fr-FR" dirty="0"/>
              <a:t>Xavier </a:t>
            </a:r>
            <a:r>
              <a:rPr lang="fr-FR" dirty="0" err="1"/>
              <a:t>Veilhan</a:t>
            </a:r>
            <a:r>
              <a:rPr lang="fr-FR" dirty="0"/>
              <a:t>, </a:t>
            </a:r>
            <a:r>
              <a:rPr lang="fr-FR" dirty="0" err="1"/>
              <a:t>architect</a:t>
            </a:r>
            <a:r>
              <a:rPr lang="fr-FR" dirty="0"/>
              <a:t>:</a:t>
            </a:r>
          </a:p>
          <a:p>
            <a:r>
              <a:rPr lang="fr-FR" i="1" dirty="0"/>
              <a:t>«… the building </a:t>
            </a:r>
            <a:r>
              <a:rPr lang="fr-FR" i="1" dirty="0" err="1"/>
              <a:t>was</a:t>
            </a:r>
            <a:r>
              <a:rPr lang="fr-FR" i="1" dirty="0"/>
              <a:t> a </a:t>
            </a:r>
            <a:r>
              <a:rPr lang="fr-FR" i="1" dirty="0" err="1"/>
              <a:t>shadow</a:t>
            </a:r>
            <a:r>
              <a:rPr lang="fr-FR" i="1" dirty="0"/>
              <a:t> of </a:t>
            </a:r>
            <a:r>
              <a:rPr lang="fr-FR" i="1" dirty="0" err="1"/>
              <a:t>what</a:t>
            </a:r>
            <a:r>
              <a:rPr lang="fr-FR" i="1" dirty="0"/>
              <a:t> </a:t>
            </a:r>
            <a:r>
              <a:rPr lang="fr-FR" i="1" dirty="0" err="1"/>
              <a:t>it</a:t>
            </a:r>
            <a:r>
              <a:rPr lang="fr-FR" i="1" dirty="0"/>
              <a:t> </a:t>
            </a:r>
            <a:r>
              <a:rPr lang="fr-FR" i="1" dirty="0" err="1"/>
              <a:t>was</a:t>
            </a:r>
            <a:r>
              <a:rPr lang="fr-FR" i="1" dirty="0"/>
              <a:t>….</a:t>
            </a:r>
          </a:p>
          <a:p>
            <a:r>
              <a:rPr lang="fr-FR" i="1" dirty="0"/>
              <a:t> I </a:t>
            </a:r>
            <a:r>
              <a:rPr lang="fr-FR" i="1" dirty="0" err="1"/>
              <a:t>wanted</a:t>
            </a:r>
            <a:r>
              <a:rPr lang="fr-FR" i="1" dirty="0"/>
              <a:t> </a:t>
            </a:r>
            <a:r>
              <a:rPr lang="fr-FR" i="1" dirty="0" err="1"/>
              <a:t>walls</a:t>
            </a:r>
            <a:r>
              <a:rPr lang="fr-FR" i="1" dirty="0"/>
              <a:t> </a:t>
            </a:r>
            <a:r>
              <a:rPr lang="fr-FR" i="1" dirty="0" err="1"/>
              <a:t>that</a:t>
            </a:r>
            <a:r>
              <a:rPr lang="fr-FR" i="1" dirty="0"/>
              <a:t> </a:t>
            </a:r>
            <a:r>
              <a:rPr lang="fr-FR" i="1" dirty="0" err="1"/>
              <a:t>would</a:t>
            </a:r>
            <a:r>
              <a:rPr lang="fr-FR" i="1" dirty="0"/>
              <a:t> </a:t>
            </a:r>
            <a:r>
              <a:rPr lang="fr-FR" i="1" dirty="0" err="1"/>
              <a:t>reflect</a:t>
            </a:r>
            <a:r>
              <a:rPr lang="fr-FR" i="1" dirty="0"/>
              <a:t> the </a:t>
            </a:r>
            <a:r>
              <a:rPr lang="fr-FR" i="1" dirty="0" err="1"/>
              <a:t>surrounding</a:t>
            </a:r>
            <a:r>
              <a:rPr lang="fr-FR" i="1" dirty="0"/>
              <a:t> </a:t>
            </a:r>
            <a:r>
              <a:rPr lang="fr-FR" i="1" dirty="0" err="1"/>
              <a:t>park</a:t>
            </a:r>
            <a:r>
              <a:rPr lang="fr-FR" i="1" dirty="0"/>
              <a:t>… »</a:t>
            </a:r>
          </a:p>
        </p:txBody>
      </p:sp>
    </p:spTree>
    <p:extLst>
      <p:ext uri="{BB962C8B-B14F-4D97-AF65-F5344CB8AC3E}">
        <p14:creationId xmlns:p14="http://schemas.microsoft.com/office/powerpoint/2010/main" val="2323238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Contents</a:t>
            </a:r>
          </a:p>
        </p:txBody>
      </p:sp>
      <p:sp>
        <p:nvSpPr>
          <p:cNvPr id="3" name="Content Placeholder 2"/>
          <p:cNvSpPr>
            <a:spLocks noGrp="1"/>
          </p:cNvSpPr>
          <p:nvPr>
            <p:ph idx="1"/>
          </p:nvPr>
        </p:nvSpPr>
        <p:spPr>
          <a:xfrm>
            <a:off x="457200" y="1600200"/>
            <a:ext cx="8229600" cy="4349080"/>
          </a:xfrm>
        </p:spPr>
        <p:txBody>
          <a:bodyPr>
            <a:normAutofit fontScale="85000" lnSpcReduction="20000"/>
          </a:bodyPr>
          <a:lstStyle/>
          <a:p>
            <a:pPr marL="971550" lvl="1" indent="-514350">
              <a:buFont typeface="+mj-lt"/>
              <a:buAutoNum type="arabicPeriod"/>
            </a:pPr>
            <a:r>
              <a:rPr lang="en-US" dirty="0">
                <a:hlinkClick r:id="rId3" action="ppaction://hlinksldjump"/>
              </a:rPr>
              <a:t>Facades  </a:t>
            </a:r>
            <a:endParaRPr lang="en-US" dirty="0"/>
          </a:p>
          <a:p>
            <a:pPr marL="971550" lvl="1" indent="-514350">
              <a:buFont typeface="+mj-lt"/>
              <a:buAutoNum type="arabicPeriod"/>
            </a:pPr>
            <a:r>
              <a:rPr lang="en-US" dirty="0">
                <a:hlinkClick r:id="rId4" action="ppaction://hlinksldjump"/>
              </a:rPr>
              <a:t>Green walls </a:t>
            </a:r>
            <a:endParaRPr lang="fr-FR" dirty="0"/>
          </a:p>
          <a:p>
            <a:pPr marL="971550" lvl="1" indent="-514350">
              <a:buFont typeface="+mj-lt"/>
              <a:buAutoNum type="arabicPeriod"/>
            </a:pPr>
            <a:r>
              <a:rPr lang="en-US" dirty="0">
                <a:hlinkClick r:id="rId5" action="ppaction://hlinksldjump"/>
              </a:rPr>
              <a:t>Roofs</a:t>
            </a:r>
            <a:r>
              <a:rPr lang="en-US" dirty="0"/>
              <a:t> </a:t>
            </a:r>
            <a:endParaRPr lang="fr-FR" dirty="0"/>
          </a:p>
          <a:p>
            <a:pPr marL="971550" lvl="1" indent="-514350">
              <a:buFont typeface="+mj-lt"/>
              <a:buAutoNum type="arabicPeriod"/>
            </a:pPr>
            <a:r>
              <a:rPr lang="en-US" dirty="0">
                <a:hlinkClick r:id="rId6" action="ppaction://hlinksldjump"/>
              </a:rPr>
              <a:t>Decoration</a:t>
            </a:r>
            <a:r>
              <a:rPr lang="en-US" dirty="0"/>
              <a:t> </a:t>
            </a:r>
            <a:endParaRPr lang="fr-FR" dirty="0"/>
          </a:p>
          <a:p>
            <a:pPr marL="971550" lvl="1" indent="-514350">
              <a:buFont typeface="+mj-lt"/>
              <a:buAutoNum type="arabicPeriod"/>
            </a:pPr>
            <a:r>
              <a:rPr lang="en-US" dirty="0">
                <a:hlinkClick r:id="rId7" action="ppaction://hlinksldjump"/>
              </a:rPr>
              <a:t>Plumbing </a:t>
            </a:r>
            <a:endParaRPr lang="en-US" dirty="0"/>
          </a:p>
          <a:p>
            <a:pPr marL="971550" lvl="1" indent="-514350">
              <a:buFont typeface="+mj-lt"/>
              <a:buAutoNum type="arabicPeriod"/>
            </a:pPr>
            <a:r>
              <a:rPr lang="en-US" dirty="0">
                <a:hlinkClick r:id="rId8" action="ppaction://hlinksldjump"/>
              </a:rPr>
              <a:t>Escalators and lifts </a:t>
            </a:r>
            <a:endParaRPr lang="en-US" dirty="0"/>
          </a:p>
          <a:p>
            <a:pPr marL="971550" lvl="1" indent="-514350">
              <a:buFont typeface="+mj-lt"/>
              <a:buAutoNum type="arabicPeriod"/>
            </a:pPr>
            <a:r>
              <a:rPr lang="en-US" dirty="0">
                <a:hlinkClick r:id="rId9" action="ppaction://hlinksldjump"/>
              </a:rPr>
              <a:t>Airports</a:t>
            </a:r>
            <a:endParaRPr lang="fr-FR" dirty="0"/>
          </a:p>
          <a:p>
            <a:pPr marL="971550" lvl="1" indent="-514350">
              <a:buFont typeface="+mj-lt"/>
              <a:buAutoNum type="arabicPeriod"/>
            </a:pPr>
            <a:r>
              <a:rPr lang="en-US" dirty="0">
                <a:hlinkClick r:id="rId10" action="ppaction://hlinksldjump"/>
              </a:rPr>
              <a:t>Urban furniture   </a:t>
            </a:r>
            <a:endParaRPr lang="en-US" dirty="0"/>
          </a:p>
          <a:p>
            <a:pPr marL="971550" lvl="1" indent="-514350">
              <a:buFont typeface="+mj-lt"/>
              <a:buAutoNum type="arabicPeriod"/>
            </a:pPr>
            <a:r>
              <a:rPr lang="en-US" dirty="0">
                <a:hlinkClick r:id="rId11" action="ppaction://hlinksldjump"/>
              </a:rPr>
              <a:t>Restoration</a:t>
            </a:r>
            <a:r>
              <a:rPr lang="en-US" dirty="0"/>
              <a:t> </a:t>
            </a:r>
          </a:p>
          <a:p>
            <a:pPr marL="971550" lvl="1" indent="-514350">
              <a:buFont typeface="+mj-lt"/>
              <a:buAutoNum type="arabicPeriod"/>
            </a:pPr>
            <a:r>
              <a:rPr lang="en-US" dirty="0">
                <a:hlinkClick r:id="rId12" action="ppaction://hlinksldjump"/>
              </a:rPr>
              <a:t>Arenas</a:t>
            </a:r>
            <a:endParaRPr lang="en-US" dirty="0"/>
          </a:p>
          <a:p>
            <a:pPr marL="971550" lvl="1" indent="-514350">
              <a:buFont typeface="+mj-lt"/>
              <a:buAutoNum type="arabicPeriod"/>
            </a:pPr>
            <a:r>
              <a:rPr lang="en-US" dirty="0">
                <a:hlinkClick r:id="rId13" action="ppaction://hlinksldjump"/>
              </a:rPr>
              <a:t>Swimming pools </a:t>
            </a:r>
            <a:endParaRPr lang="en-US" dirty="0"/>
          </a:p>
        </p:txBody>
      </p:sp>
      <p:sp>
        <p:nvSpPr>
          <p:cNvPr id="4" name="Slide Number Placeholder 3"/>
          <p:cNvSpPr>
            <a:spLocks noGrp="1"/>
          </p:cNvSpPr>
          <p:nvPr>
            <p:ph type="sldNum" sz="quarter" idx="4"/>
          </p:nvPr>
        </p:nvSpPr>
        <p:spPr>
          <a:xfrm>
            <a:off x="6553200" y="6356350"/>
            <a:ext cx="2133600" cy="365125"/>
          </a:xfrm>
        </p:spPr>
        <p:txBody>
          <a:bodyPr/>
          <a:lstStyle/>
          <a:p>
            <a:fld id="{5AF66AA0-E37C-4065-8BE7-D4086C065B53}" type="slidenum">
              <a:rPr lang="fr-BE" smtClean="0"/>
              <a:t>2</a:t>
            </a:fld>
            <a:endParaRPr lang="fr-BE"/>
          </a:p>
        </p:txBody>
      </p:sp>
    </p:spTree>
    <p:extLst>
      <p:ext uri="{BB962C8B-B14F-4D97-AF65-F5344CB8AC3E}">
        <p14:creationId xmlns:p14="http://schemas.microsoft.com/office/powerpoint/2010/main" val="8039973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1481" y="5297760"/>
            <a:ext cx="6132097" cy="566738"/>
          </a:xfrm>
        </p:spPr>
        <p:txBody>
          <a:bodyPr>
            <a:normAutofit fontScale="90000"/>
          </a:bodyPr>
          <a:lstStyle/>
          <a:p>
            <a:r>
              <a:rPr lang="fr-FR" dirty="0"/>
              <a:t>St Guy </a:t>
            </a:r>
            <a:r>
              <a:rPr lang="fr-FR" dirty="0" err="1"/>
              <a:t>Hospital</a:t>
            </a:r>
            <a:r>
              <a:rPr lang="fr-FR" dirty="0"/>
              <a:t> , London</a:t>
            </a:r>
            <a:r>
              <a:rPr lang="fr-FR" baseline="50000" dirty="0"/>
              <a:t>24</a:t>
            </a:r>
            <a:br>
              <a:rPr lang="fr-FR" dirty="0"/>
            </a:br>
            <a:r>
              <a:rPr lang="fr-FR" dirty="0"/>
              <a:t>Architect: T. </a:t>
            </a:r>
            <a:r>
              <a:rPr lang="fr-FR" dirty="0" err="1"/>
              <a:t>Heartherwick</a:t>
            </a:r>
            <a:endParaRPr lang="fr-FR" dirty="0"/>
          </a:p>
        </p:txBody>
      </p:sp>
      <p:sp>
        <p:nvSpPr>
          <p:cNvPr id="7" name="Text Placeholder 6"/>
          <p:cNvSpPr>
            <a:spLocks noGrp="1"/>
          </p:cNvSpPr>
          <p:nvPr>
            <p:ph type="body" sz="half" idx="2"/>
          </p:nvPr>
        </p:nvSpPr>
        <p:spPr>
          <a:xfrm>
            <a:off x="1561481" y="5864498"/>
            <a:ext cx="6132097" cy="804862"/>
          </a:xfrm>
        </p:spPr>
        <p:txBody>
          <a:bodyPr>
            <a:normAutofit fontScale="92500" lnSpcReduction="10000"/>
          </a:bodyPr>
          <a:lstStyle/>
          <a:p>
            <a:pPr algn="just"/>
            <a:r>
              <a:rPr lang="en-US" dirty="0"/>
              <a:t>The Boiler Suit, a unique façade designed to encase the boiler house which powers Guy’s Hospital. It is made up of 108 undulating tiles of woven stainless steel braid and is illuminated at night to provide a distinctive welcoming beacon for staff and visitors arriving at hospital in the dark.</a:t>
            </a:r>
            <a:endParaRPr lang="fr-FR" dirty="0"/>
          </a:p>
        </p:txBody>
      </p:sp>
      <p:sp>
        <p:nvSpPr>
          <p:cNvPr id="4" name="Slide Number Placeholder 3"/>
          <p:cNvSpPr>
            <a:spLocks noGrp="1"/>
          </p:cNvSpPr>
          <p:nvPr>
            <p:ph type="sldNum" sz="quarter" idx="4"/>
          </p:nvPr>
        </p:nvSpPr>
        <p:spPr/>
        <p:txBody>
          <a:bodyPr/>
          <a:lstStyle/>
          <a:p>
            <a:fld id="{5AF66AA0-E37C-4065-8BE7-D4086C065B53}" type="slidenum">
              <a:rPr lang="fr-BE" smtClean="0"/>
              <a:pPr/>
              <a:t>20</a:t>
            </a:fld>
            <a:endParaRPr lang="fr-BE" dirty="0"/>
          </a:p>
        </p:txBody>
      </p:sp>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61481" y="517322"/>
            <a:ext cx="6146835" cy="46192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884553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990BC-17EE-4183-934D-BA1115750B35}"/>
              </a:ext>
            </a:extLst>
          </p:cNvPr>
          <p:cNvSpPr>
            <a:spLocks noGrp="1"/>
          </p:cNvSpPr>
          <p:nvPr>
            <p:ph type="title"/>
          </p:nvPr>
        </p:nvSpPr>
        <p:spPr/>
        <p:txBody>
          <a:bodyPr>
            <a:normAutofit/>
          </a:bodyPr>
          <a:lstStyle/>
          <a:p>
            <a:r>
              <a:rPr lang="fr-FR" dirty="0"/>
              <a:t>American Airlines Arena, Miami, USA</a:t>
            </a:r>
            <a:endParaRPr lang="en-GB" dirty="0"/>
          </a:p>
        </p:txBody>
      </p:sp>
      <p:pic>
        <p:nvPicPr>
          <p:cNvPr id="11" name="Image 5">
            <a:extLst>
              <a:ext uri="{FF2B5EF4-FFF2-40B4-BE49-F238E27FC236}">
                <a16:creationId xmlns:a16="http://schemas.microsoft.com/office/drawing/2014/main" id="{080D701D-6E6C-4FCD-AF98-42C554078EFC}"/>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a:stretch/>
        </p:blipFill>
        <p:spPr>
          <a:xfrm>
            <a:off x="1664436" y="260648"/>
            <a:ext cx="5787884" cy="4394919"/>
          </a:xfrm>
          <a:ln>
            <a:solidFill>
              <a:schemeClr val="tx1"/>
            </a:solidFill>
          </a:ln>
        </p:spPr>
      </p:pic>
      <p:sp>
        <p:nvSpPr>
          <p:cNvPr id="4" name="Text Placeholder 3">
            <a:extLst>
              <a:ext uri="{FF2B5EF4-FFF2-40B4-BE49-F238E27FC236}">
                <a16:creationId xmlns:a16="http://schemas.microsoft.com/office/drawing/2014/main" id="{BB1EC49A-7136-4C64-908C-30FD704E6D0B}"/>
              </a:ext>
            </a:extLst>
          </p:cNvPr>
          <p:cNvSpPr>
            <a:spLocks noGrp="1"/>
          </p:cNvSpPr>
          <p:nvPr>
            <p:ph type="body" sz="half" idx="2"/>
          </p:nvPr>
        </p:nvSpPr>
        <p:spPr>
          <a:xfrm>
            <a:off x="1792288" y="5367337"/>
            <a:ext cx="5486400" cy="1334334"/>
          </a:xfrm>
        </p:spPr>
        <p:txBody>
          <a:bodyPr>
            <a:normAutofit lnSpcReduction="10000"/>
          </a:bodyPr>
          <a:lstStyle/>
          <a:p>
            <a:r>
              <a:rPr lang="en-US" sz="1200" dirty="0"/>
              <a:t>Made from 3,400 square feet of a high-grade architectural woven stainless steel mesh fabric with interwoven LED profiles, Miami’s </a:t>
            </a:r>
            <a:r>
              <a:rPr lang="en-US" sz="1200" dirty="0" err="1"/>
              <a:t>Mediamesh</a:t>
            </a:r>
            <a:r>
              <a:rPr lang="en-US" sz="1200" dirty="0"/>
              <a:t>® screen, provides visitors to the Arena with unobstructed viewing from the interior and visually engaging digital media content on the exterior. Standing three-stories tall (42 feet high by 80 feet wide), Miami’s </a:t>
            </a:r>
            <a:r>
              <a:rPr lang="en-US" sz="1200" dirty="0" err="1"/>
              <a:t>Mediamesh</a:t>
            </a:r>
            <a:r>
              <a:rPr lang="en-US" sz="1200" dirty="0"/>
              <a:t> façade is four times the size of an average billboard. The arena host more than 1.3 million guests per year for concerts, family and sporting events.</a:t>
            </a:r>
            <a:endParaRPr lang="fr-FR" sz="1200" dirty="0"/>
          </a:p>
        </p:txBody>
      </p:sp>
      <p:sp>
        <p:nvSpPr>
          <p:cNvPr id="5" name="Espace réservé du numéro de diapositive 4"/>
          <p:cNvSpPr>
            <a:spLocks noGrp="1"/>
          </p:cNvSpPr>
          <p:nvPr>
            <p:ph type="sldNum" sz="quarter" idx="4"/>
          </p:nvPr>
        </p:nvSpPr>
        <p:spPr/>
        <p:txBody>
          <a:bodyPr/>
          <a:lstStyle/>
          <a:p>
            <a:fld id="{5AF66AA0-E37C-4065-8BE7-D4086C065B53}" type="slidenum">
              <a:rPr lang="fr-BE" smtClean="0"/>
              <a:pPr/>
              <a:t>21</a:t>
            </a:fld>
            <a:endParaRPr lang="fr-BE" dirty="0"/>
          </a:p>
        </p:txBody>
      </p:sp>
      <p:sp>
        <p:nvSpPr>
          <p:cNvPr id="7" name="Title 1"/>
          <p:cNvSpPr txBox="1">
            <a:spLocks/>
          </p:cNvSpPr>
          <p:nvPr/>
        </p:nvSpPr>
        <p:spPr>
          <a:xfrm>
            <a:off x="6967514" y="1847728"/>
            <a:ext cx="1811617" cy="1224136"/>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fr-FR" dirty="0"/>
          </a:p>
        </p:txBody>
      </p:sp>
      <p:sp>
        <p:nvSpPr>
          <p:cNvPr id="8" name="Text Placeholder 6"/>
          <p:cNvSpPr txBox="1">
            <a:spLocks/>
          </p:cNvSpPr>
          <p:nvPr/>
        </p:nvSpPr>
        <p:spPr>
          <a:xfrm>
            <a:off x="0" y="5661247"/>
            <a:ext cx="8821698" cy="1185589"/>
          </a:xfrm>
          <a:prstGeom prst="rect">
            <a:avLst/>
          </a:prstGeom>
        </p:spPr>
        <p:txBody>
          <a:bodyPr>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endParaRPr lang="fr-FR" sz="1400" dirty="0"/>
          </a:p>
        </p:txBody>
      </p:sp>
    </p:spTree>
    <p:extLst>
      <p:ext uri="{BB962C8B-B14F-4D97-AF65-F5344CB8AC3E}">
        <p14:creationId xmlns:p14="http://schemas.microsoft.com/office/powerpoint/2010/main" val="28883902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fr-FR" dirty="0" err="1"/>
              <a:t>Facades</a:t>
            </a:r>
            <a:r>
              <a:rPr lang="fr-FR" dirty="0"/>
              <a:t> </a:t>
            </a:r>
            <a:r>
              <a:rPr lang="fr-FR" dirty="0" err="1"/>
              <a:t>References</a:t>
            </a:r>
            <a:r>
              <a:rPr lang="fr-FR" dirty="0"/>
              <a:t> (1/2):</a:t>
            </a:r>
          </a:p>
        </p:txBody>
      </p:sp>
      <p:sp>
        <p:nvSpPr>
          <p:cNvPr id="3" name="Content Placeholder 2"/>
          <p:cNvSpPr>
            <a:spLocks noGrp="1"/>
          </p:cNvSpPr>
          <p:nvPr>
            <p:ph idx="1"/>
          </p:nvPr>
        </p:nvSpPr>
        <p:spPr>
          <a:xfrm>
            <a:off x="457200" y="1586210"/>
            <a:ext cx="8229600" cy="4997152"/>
          </a:xfrm>
        </p:spPr>
        <p:txBody>
          <a:bodyPr>
            <a:normAutofit fontScale="47500" lnSpcReduction="20000"/>
          </a:bodyPr>
          <a:lstStyle/>
          <a:p>
            <a:pPr marL="514350" indent="-514350">
              <a:buFont typeface="+mj-lt"/>
              <a:buAutoNum type="arabicPeriod"/>
            </a:pPr>
            <a:r>
              <a:rPr lang="fr-FR" dirty="0">
                <a:hlinkClick r:id="rId2"/>
              </a:rPr>
              <a:t>https://www.worldstainless.org/Files/issf/non-image-files/PDF/Euro_Inox/Facades_EN.pdf</a:t>
            </a:r>
            <a:endParaRPr lang="fr-FR" dirty="0"/>
          </a:p>
          <a:p>
            <a:pPr marL="514350" indent="-514350">
              <a:buFont typeface="+mj-lt"/>
              <a:buAutoNum type="arabicPeriod"/>
            </a:pPr>
            <a:r>
              <a:rPr lang="en-GB" dirty="0">
                <a:hlinkClick r:id="rId3"/>
              </a:rPr>
              <a:t>https://www.worldstainless.org/Files/issf/non-image-files/PDF/Euro_Inox/Innovative_facades_EN.pdf </a:t>
            </a:r>
            <a:endParaRPr lang="en-GB" dirty="0"/>
          </a:p>
          <a:p>
            <a:pPr marL="514350" indent="-514350">
              <a:buFont typeface="+mj-lt"/>
              <a:buAutoNum type="arabicPeriod"/>
            </a:pPr>
            <a:r>
              <a:rPr lang="fr-FR" dirty="0">
                <a:hlinkClick r:id="rId4"/>
              </a:rPr>
              <a:t>http://www.archiexpo.com/architecture-design-manufacturer/stainless-steel-facade-cladding-2964.html</a:t>
            </a:r>
            <a:r>
              <a:rPr lang="fr-FR" dirty="0"/>
              <a:t>                more </a:t>
            </a:r>
            <a:r>
              <a:rPr lang="fr-FR" dirty="0" err="1"/>
              <a:t>examples</a:t>
            </a:r>
            <a:r>
              <a:rPr lang="fr-FR" dirty="0"/>
              <a:t> </a:t>
            </a:r>
            <a:r>
              <a:rPr lang="fr-FR" dirty="0" err="1"/>
              <a:t>here</a:t>
            </a:r>
            <a:r>
              <a:rPr lang="fr-FR" dirty="0"/>
              <a:t>!</a:t>
            </a:r>
          </a:p>
          <a:p>
            <a:pPr marL="514350" indent="-514350">
              <a:buFont typeface="+mj-lt"/>
              <a:buAutoNum type="arabicPeriod"/>
            </a:pPr>
            <a:r>
              <a:rPr lang="fr-FR" dirty="0">
                <a:hlinkClick r:id="rId5"/>
              </a:rPr>
              <a:t>http://www.steelcolor.com.au/westfield-doncaster/</a:t>
            </a:r>
            <a:r>
              <a:rPr lang="fr-FR" dirty="0"/>
              <a:t> </a:t>
            </a:r>
          </a:p>
          <a:p>
            <a:pPr marL="514350" indent="-514350">
              <a:buFont typeface="+mj-lt"/>
              <a:buAutoNum type="arabicPeriod"/>
            </a:pPr>
            <a:r>
              <a:rPr lang="fr-FR" dirty="0">
                <a:hlinkClick r:id="rId6"/>
              </a:rPr>
              <a:t>http://wikimapia.org/7695594/Cleveland-Clinic-Lou-Ruvo-Center-for-Brain-Health#/photo/3116187</a:t>
            </a:r>
            <a:r>
              <a:rPr lang="fr-FR" dirty="0">
                <a:solidFill>
                  <a:srgbClr val="FF0000"/>
                </a:solidFill>
              </a:rPr>
              <a:t> </a:t>
            </a:r>
          </a:p>
          <a:p>
            <a:pPr marL="514350" indent="-514350">
              <a:buFont typeface="+mj-lt"/>
              <a:buAutoNum type="arabicPeriod"/>
            </a:pPr>
            <a:r>
              <a:rPr lang="fr-FR" altLang="fr-FR" dirty="0">
                <a:hlinkClick r:id="rId7"/>
              </a:rPr>
              <a:t>http://cambridgearchitectural.com/</a:t>
            </a:r>
            <a:endParaRPr lang="fr-FR" dirty="0">
              <a:hlinkClick r:id="rId8"/>
            </a:endParaRPr>
          </a:p>
          <a:p>
            <a:pPr marL="514350" indent="-514350">
              <a:buFont typeface="+mj-lt"/>
              <a:buAutoNum type="arabicPeriod"/>
            </a:pPr>
            <a:r>
              <a:rPr lang="fr-FR" dirty="0">
                <a:hlinkClick r:id="rId9"/>
              </a:rPr>
              <a:t>https://newyorkbygehry.com/</a:t>
            </a:r>
            <a:r>
              <a:rPr lang="fr-FR" dirty="0"/>
              <a:t> </a:t>
            </a:r>
          </a:p>
          <a:p>
            <a:pPr marL="514350" indent="-514350">
              <a:buFont typeface="+mj-lt"/>
              <a:buAutoNum type="arabicPeriod"/>
            </a:pPr>
            <a:r>
              <a:rPr lang="fr-FR" dirty="0">
                <a:hlinkClick r:id="rId10"/>
              </a:rPr>
              <a:t>http://archinect.com/firms/project/39353/edf-archives-center/9174600</a:t>
            </a:r>
            <a:endParaRPr lang="fr-FR" dirty="0"/>
          </a:p>
          <a:p>
            <a:pPr marL="514350" indent="-514350">
              <a:buFont typeface="+mj-lt"/>
              <a:buAutoNum type="arabicPeriod"/>
            </a:pPr>
            <a:r>
              <a:rPr lang="fr-FR" dirty="0">
                <a:hlinkClick r:id="rId11"/>
              </a:rPr>
              <a:t>http://greatbuildings.com/buildings/Weisman_Art_Museum.html</a:t>
            </a:r>
            <a:r>
              <a:rPr lang="fr-FR" dirty="0"/>
              <a:t> </a:t>
            </a:r>
            <a:endParaRPr lang="fr-FR" dirty="0">
              <a:hlinkClick r:id="rId12"/>
            </a:endParaRPr>
          </a:p>
          <a:p>
            <a:pPr marL="514350" indent="-514350">
              <a:buFont typeface="+mj-lt"/>
              <a:buAutoNum type="arabicPeriod"/>
            </a:pPr>
            <a:r>
              <a:rPr lang="en-US" dirty="0">
                <a:hlinkClick r:id="rId13"/>
              </a:rPr>
              <a:t>http://www.arcspace.com/features/moshe-safdie-/kauffman-center-for-the-performing-arts/</a:t>
            </a:r>
            <a:r>
              <a:rPr lang="en-US" dirty="0"/>
              <a:t>   </a:t>
            </a:r>
            <a:endParaRPr lang="fr-FR" dirty="0">
              <a:hlinkClick r:id="rId12"/>
            </a:endParaRPr>
          </a:p>
          <a:p>
            <a:pPr marL="514350" indent="-514350">
              <a:buFont typeface="+mj-lt"/>
              <a:buAutoNum type="arabicPeriod"/>
            </a:pPr>
            <a:r>
              <a:rPr lang="fr-FR" dirty="0">
                <a:hlinkClick r:id="rId14"/>
              </a:rPr>
              <a:t>http://pattersons.com/civic/len-lye-contemporary-art-museum/</a:t>
            </a:r>
            <a:r>
              <a:rPr lang="fr-FR" dirty="0"/>
              <a:t> </a:t>
            </a:r>
          </a:p>
          <a:p>
            <a:pPr marL="514350" indent="-514350">
              <a:buFont typeface="+mj-lt"/>
              <a:buAutoNum type="arabicPeriod"/>
            </a:pPr>
            <a:r>
              <a:rPr lang="fr-FR" dirty="0">
                <a:hlinkClick r:id="rId12"/>
              </a:rPr>
              <a:t>http://www.stainlessindia.org/UploadPdf/SI_Mar08.pdf</a:t>
            </a:r>
            <a:r>
              <a:rPr lang="fr-FR" dirty="0"/>
              <a:t> </a:t>
            </a:r>
          </a:p>
          <a:p>
            <a:pPr marL="514350" indent="-514350">
              <a:buFont typeface="+mj-lt"/>
              <a:buAutoNum type="arabicPeriod"/>
            </a:pPr>
            <a:r>
              <a:rPr lang="fr-FR" dirty="0">
                <a:hlinkClick r:id="rId15"/>
              </a:rPr>
              <a:t>http://www.archilovers.com/projects/30432/centrale-termica-teleriscaldamento-iride-energia.html</a:t>
            </a:r>
            <a:endParaRPr lang="fr-FR" dirty="0"/>
          </a:p>
          <a:p>
            <a:pPr marL="514350" indent="-514350">
              <a:buFont typeface="+mj-lt"/>
              <a:buAutoNum type="arabicPeriod"/>
            </a:pPr>
            <a:r>
              <a:rPr lang="fr-FR" dirty="0">
                <a:hlinkClick r:id="rId16"/>
              </a:rPr>
              <a:t>http://www.skyscrapercenter.com/building/capital-gate-tower/3172</a:t>
            </a:r>
            <a:endParaRPr lang="fr-FR" dirty="0"/>
          </a:p>
        </p:txBody>
      </p:sp>
      <p:sp>
        <p:nvSpPr>
          <p:cNvPr id="5" name="Slide Number Placeholder 4"/>
          <p:cNvSpPr>
            <a:spLocks noGrp="1"/>
          </p:cNvSpPr>
          <p:nvPr>
            <p:ph type="sldNum" sz="quarter" idx="4"/>
          </p:nvPr>
        </p:nvSpPr>
        <p:spPr/>
        <p:txBody>
          <a:bodyPr/>
          <a:lstStyle/>
          <a:p>
            <a:fld id="{5AF66AA0-E37C-4065-8BE7-D4086C065B53}" type="slidenum">
              <a:rPr lang="fr-BE" smtClean="0"/>
              <a:pPr/>
              <a:t>22</a:t>
            </a:fld>
            <a:endParaRPr lang="fr-BE" dirty="0"/>
          </a:p>
        </p:txBody>
      </p:sp>
      <p:sp>
        <p:nvSpPr>
          <p:cNvPr id="6" name="TextBox 4"/>
          <p:cNvSpPr txBox="1"/>
          <p:nvPr/>
        </p:nvSpPr>
        <p:spPr>
          <a:xfrm rot="1720359">
            <a:off x="7271506" y="366346"/>
            <a:ext cx="1547129" cy="646331"/>
          </a:xfrm>
          <a:prstGeom prst="rect">
            <a:avLst/>
          </a:prstGeom>
          <a:noFill/>
          <a:ln>
            <a:solidFill>
              <a:srgbClr val="FF0000"/>
            </a:solidFill>
          </a:ln>
        </p:spPr>
        <p:txBody>
          <a:bodyPr wrap="square" rtlCol="0">
            <a:spAutoFit/>
          </a:bodyPr>
          <a:lstStyle/>
          <a:p>
            <a:pPr algn="ctr"/>
            <a:r>
              <a:rPr lang="fr-FR" b="1" dirty="0">
                <a:solidFill>
                  <a:srgbClr val="FF0000"/>
                </a:solidFill>
              </a:rPr>
              <a:t>UPDATED 2019! </a:t>
            </a:r>
          </a:p>
        </p:txBody>
      </p:sp>
    </p:spTree>
    <p:extLst>
      <p:ext uri="{BB962C8B-B14F-4D97-AF65-F5344CB8AC3E}">
        <p14:creationId xmlns:p14="http://schemas.microsoft.com/office/powerpoint/2010/main" val="24606860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nl-BE" dirty="0"/>
              <a:t>Facades </a:t>
            </a:r>
            <a:r>
              <a:rPr lang="fr-FR" dirty="0" err="1"/>
              <a:t>References</a:t>
            </a:r>
            <a:r>
              <a:rPr lang="fr-FR" dirty="0"/>
              <a:t> (2/2):</a:t>
            </a:r>
            <a:endParaRPr lang="nl-BE" dirty="0"/>
          </a:p>
        </p:txBody>
      </p:sp>
      <p:sp>
        <p:nvSpPr>
          <p:cNvPr id="3" name="Content Placeholder 2"/>
          <p:cNvSpPr>
            <a:spLocks noGrp="1"/>
          </p:cNvSpPr>
          <p:nvPr>
            <p:ph idx="1"/>
          </p:nvPr>
        </p:nvSpPr>
        <p:spPr/>
        <p:txBody>
          <a:bodyPr>
            <a:normAutofit fontScale="55000" lnSpcReduction="20000"/>
          </a:bodyPr>
          <a:lstStyle/>
          <a:p>
            <a:pPr marL="514350" indent="-514350">
              <a:buFont typeface="+mj-lt"/>
              <a:buAutoNum type="arabicPeriod" startAt="15"/>
            </a:pPr>
            <a:r>
              <a:rPr lang="fr-FR" dirty="0">
                <a:hlinkClick r:id="rId2"/>
              </a:rPr>
              <a:t>http://www.dailymail.co.uk/travel/article-1284591/Abu-Dhabi-Capital-Gate-skyscraper-leans-times-Tower-Pisa.html</a:t>
            </a:r>
            <a:endParaRPr lang="fr-FR" dirty="0">
              <a:hlinkClick r:id="rId3"/>
            </a:endParaRPr>
          </a:p>
          <a:p>
            <a:pPr marL="514350" indent="-514350">
              <a:buFont typeface="+mj-lt"/>
              <a:buAutoNum type="arabicPeriod" startAt="15"/>
            </a:pPr>
            <a:r>
              <a:rPr lang="fr-FR" dirty="0">
                <a:hlinkClick r:id="rId3"/>
              </a:rPr>
              <a:t>http://www.e-architect.co.uk/dubai/capital-gate-abu-dhabi</a:t>
            </a:r>
            <a:endParaRPr lang="fr-FR" dirty="0"/>
          </a:p>
          <a:p>
            <a:pPr marL="514350" indent="-514350">
              <a:buFont typeface="+mj-lt"/>
              <a:buAutoNum type="arabicPeriod" startAt="15"/>
            </a:pPr>
            <a:r>
              <a:rPr lang="fr-FR" dirty="0">
                <a:hlinkClick r:id="rId4"/>
              </a:rPr>
              <a:t>http://hda-paris.com/</a:t>
            </a:r>
            <a:r>
              <a:rPr lang="fr-FR" dirty="0"/>
              <a:t> </a:t>
            </a:r>
          </a:p>
          <a:p>
            <a:pPr marL="514350" indent="-514350">
              <a:buFont typeface="+mj-lt"/>
              <a:buAutoNum type="arabicPeriod" startAt="15"/>
            </a:pPr>
            <a:r>
              <a:rPr lang="fr-FR" dirty="0">
                <a:hlinkClick r:id="rId5"/>
              </a:rPr>
              <a:t>https://www.parisinfo.com/musee-monument-paris/71198/La-Geode</a:t>
            </a:r>
            <a:endParaRPr lang="fr-FR" dirty="0"/>
          </a:p>
          <a:p>
            <a:pPr marL="514350" indent="-514350">
              <a:buFont typeface="+mj-lt"/>
              <a:buAutoNum type="arabicPeriod" startAt="15"/>
            </a:pPr>
            <a:r>
              <a:rPr lang="fr-FR" dirty="0">
                <a:hlinkClick r:id="rId6"/>
              </a:rPr>
              <a:t>http://issuu.com/hda_paris/docs/hda_2011_references_web_issu</a:t>
            </a:r>
            <a:endParaRPr lang="fr-FR" dirty="0">
              <a:hlinkClick r:id="rId7"/>
            </a:endParaRPr>
          </a:p>
          <a:p>
            <a:pPr marL="514350" indent="-514350">
              <a:buFont typeface="+mj-lt"/>
              <a:buAutoNum type="arabicPeriod" startAt="15"/>
            </a:pPr>
            <a:r>
              <a:rPr lang="fr-FR" dirty="0">
                <a:hlinkClick r:id="rId7"/>
              </a:rPr>
              <a:t>http://5osa.tistory.com/entry/Cepezed-and-Ned-Kahn-Studios-Vertical-Canal-fa%C3%A7ade-Utrecht-Netherlands</a:t>
            </a:r>
            <a:r>
              <a:rPr lang="fr-FR" dirty="0"/>
              <a:t> </a:t>
            </a:r>
          </a:p>
          <a:p>
            <a:pPr marL="514350" indent="-514350">
              <a:buFont typeface="+mj-lt"/>
              <a:buAutoNum type="arabicPeriod" startAt="15"/>
            </a:pPr>
            <a:r>
              <a:rPr lang="fr-FR" dirty="0">
                <a:hlinkClick r:id="rId8"/>
              </a:rPr>
              <a:t>http://www.reseaux-artistes.fr/dossiers/beatrice-dacher/architecture-sully-2006-2010</a:t>
            </a:r>
            <a:r>
              <a:rPr lang="fr-FR" dirty="0"/>
              <a:t> </a:t>
            </a:r>
          </a:p>
          <a:p>
            <a:pPr marL="514350" indent="-514350">
              <a:buFont typeface="+mj-lt"/>
              <a:buAutoNum type="arabicPeriod" startAt="15"/>
            </a:pPr>
            <a:r>
              <a:rPr lang="fr-FR" dirty="0">
                <a:hlinkClick r:id="rId9"/>
              </a:rPr>
              <a:t>http://www.marneetgondoire.fr/les-albums-photos/album-photos-490/le-chateau-de-rentilly-renaissance-en-2013-230.html?cHash=d2d475c49fe75ee015495efb35c04460</a:t>
            </a:r>
            <a:endParaRPr lang="fr-FR" dirty="0"/>
          </a:p>
          <a:p>
            <a:pPr marL="514350" indent="-514350">
              <a:buFont typeface="+mj-lt"/>
              <a:buAutoNum type="arabicPeriod" startAt="15"/>
            </a:pPr>
            <a:r>
              <a:rPr lang="fr-FR" dirty="0">
                <a:hlinkClick r:id="rId10"/>
              </a:rPr>
              <a:t>http://www.marneetgondoire.fr/le-parc/les-espaces-1705.html</a:t>
            </a:r>
            <a:endParaRPr lang="fr-FR" dirty="0"/>
          </a:p>
          <a:p>
            <a:pPr marL="514350" indent="-514350">
              <a:buFont typeface="+mj-lt"/>
              <a:buAutoNum type="arabicPeriod" startAt="15"/>
            </a:pPr>
            <a:r>
              <a:rPr lang="fr-FR" dirty="0">
                <a:hlinkClick r:id="rId11"/>
              </a:rPr>
              <a:t>http://www.dezeen.com/2007/08/20/boiler-suit-by-thomas-heatherwick</a:t>
            </a:r>
            <a:endParaRPr lang="fr-FR" dirty="0"/>
          </a:p>
          <a:p>
            <a:pPr marL="514350" indent="-514350">
              <a:buFont typeface="+mj-lt"/>
              <a:buAutoNum type="arabicPeriod" startAt="15"/>
            </a:pPr>
            <a:r>
              <a:rPr lang="fr-FR" dirty="0">
                <a:hlinkClick r:id="rId12"/>
              </a:rPr>
              <a:t>http://www.gkdmediamesh.com/blog/the_role_of_metallic_mesh_in_transforming_stadium_architecture.html</a:t>
            </a:r>
            <a:endParaRPr lang="fr-FR" dirty="0"/>
          </a:p>
        </p:txBody>
      </p:sp>
      <p:sp>
        <p:nvSpPr>
          <p:cNvPr id="5" name="Slide Number Placeholder 4"/>
          <p:cNvSpPr>
            <a:spLocks noGrp="1"/>
          </p:cNvSpPr>
          <p:nvPr>
            <p:ph type="sldNum" sz="quarter" idx="4"/>
          </p:nvPr>
        </p:nvSpPr>
        <p:spPr/>
        <p:txBody>
          <a:bodyPr/>
          <a:lstStyle/>
          <a:p>
            <a:fld id="{5AF66AA0-E37C-4065-8BE7-D4086C065B53}" type="slidenum">
              <a:rPr lang="fr-BE" smtClean="0"/>
              <a:pPr/>
              <a:t>23</a:t>
            </a:fld>
            <a:endParaRPr lang="fr-BE" dirty="0"/>
          </a:p>
        </p:txBody>
      </p:sp>
      <p:sp>
        <p:nvSpPr>
          <p:cNvPr id="6" name="TextBox 4"/>
          <p:cNvSpPr txBox="1"/>
          <p:nvPr/>
        </p:nvSpPr>
        <p:spPr>
          <a:xfrm rot="1720359">
            <a:off x="7271506" y="366346"/>
            <a:ext cx="1547129" cy="646331"/>
          </a:xfrm>
          <a:prstGeom prst="rect">
            <a:avLst/>
          </a:prstGeom>
          <a:noFill/>
          <a:ln>
            <a:solidFill>
              <a:srgbClr val="FF0000"/>
            </a:solidFill>
          </a:ln>
        </p:spPr>
        <p:txBody>
          <a:bodyPr wrap="square" rtlCol="0">
            <a:spAutoFit/>
          </a:bodyPr>
          <a:lstStyle/>
          <a:p>
            <a:pPr algn="ctr"/>
            <a:r>
              <a:rPr lang="fr-FR" b="1" dirty="0">
                <a:solidFill>
                  <a:srgbClr val="FF0000"/>
                </a:solidFill>
              </a:rPr>
              <a:t>UPDATED 2019! </a:t>
            </a:r>
          </a:p>
        </p:txBody>
      </p:sp>
    </p:spTree>
    <p:extLst>
      <p:ext uri="{BB962C8B-B14F-4D97-AF65-F5344CB8AC3E}">
        <p14:creationId xmlns:p14="http://schemas.microsoft.com/office/powerpoint/2010/main" val="12565944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nl-BE" dirty="0"/>
              <a:t>2. Green Walls</a:t>
            </a:r>
          </a:p>
        </p:txBody>
      </p:sp>
      <p:sp>
        <p:nvSpPr>
          <p:cNvPr id="4" name="Slide Number Placeholder 3"/>
          <p:cNvSpPr>
            <a:spLocks noGrp="1"/>
          </p:cNvSpPr>
          <p:nvPr>
            <p:ph type="sldNum" sz="quarter" idx="4"/>
          </p:nvPr>
        </p:nvSpPr>
        <p:spPr/>
        <p:txBody>
          <a:bodyPr/>
          <a:lstStyle/>
          <a:p>
            <a:fld id="{5AF66AA0-E37C-4065-8BE7-D4086C065B53}" type="slidenum">
              <a:rPr lang="fr-BE" smtClean="0"/>
              <a:pPr/>
              <a:t>24</a:t>
            </a:fld>
            <a:endParaRPr lang="fr-BE" dirty="0"/>
          </a:p>
        </p:txBody>
      </p:sp>
    </p:spTree>
    <p:extLst>
      <p:ext uri="{BB962C8B-B14F-4D97-AF65-F5344CB8AC3E}">
        <p14:creationId xmlns:p14="http://schemas.microsoft.com/office/powerpoint/2010/main" val="9623495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fr-BE" dirty="0"/>
              <a:t>About Green </a:t>
            </a:r>
            <a:r>
              <a:rPr lang="fr-BE" dirty="0" err="1"/>
              <a:t>Walls</a:t>
            </a:r>
            <a:endParaRPr lang="en-GB" dirty="0"/>
          </a:p>
        </p:txBody>
      </p:sp>
      <p:sp>
        <p:nvSpPr>
          <p:cNvPr id="3" name="Content Placeholder 2"/>
          <p:cNvSpPr>
            <a:spLocks noGrp="1"/>
          </p:cNvSpPr>
          <p:nvPr>
            <p:ph idx="1"/>
          </p:nvPr>
        </p:nvSpPr>
        <p:spPr/>
        <p:txBody>
          <a:bodyPr>
            <a:noAutofit/>
          </a:bodyPr>
          <a:lstStyle/>
          <a:p>
            <a:pPr marL="0" indent="0" algn="just">
              <a:buNone/>
            </a:pPr>
            <a:r>
              <a:rPr lang="en-US" sz="2800" dirty="0"/>
              <a:t>Green Facades are an emerging architectural element, providing an enormous amount of benefits to a building through occupant amenity, thermal control and improving air quality. </a:t>
            </a:r>
          </a:p>
          <a:p>
            <a:pPr algn="just"/>
            <a:endParaRPr lang="en-US" sz="2800" dirty="0"/>
          </a:p>
          <a:p>
            <a:pPr marL="0" indent="0" algn="just">
              <a:buNone/>
            </a:pPr>
            <a:r>
              <a:rPr lang="en-US" sz="2800" dirty="0"/>
              <a:t>Using stainless steel cables, rods and mesh to train climbing plants up a building facade provides an alternative to the traditional planted green wall.</a:t>
            </a:r>
          </a:p>
          <a:p>
            <a:pPr algn="just"/>
            <a:endParaRPr lang="en-US" sz="2800" dirty="0"/>
          </a:p>
          <a:p>
            <a:pPr marL="0" indent="0" algn="just">
              <a:buNone/>
            </a:pPr>
            <a:r>
              <a:rPr lang="en-US" sz="2800" dirty="0"/>
              <a:t>Retro-fitting a green facade to existing structures is easily achieved.</a:t>
            </a:r>
            <a:endParaRPr lang="fr-FR" sz="2800" dirty="0"/>
          </a:p>
        </p:txBody>
      </p:sp>
      <p:sp>
        <p:nvSpPr>
          <p:cNvPr id="4" name="Slide Number Placeholder 3"/>
          <p:cNvSpPr>
            <a:spLocks noGrp="1"/>
          </p:cNvSpPr>
          <p:nvPr>
            <p:ph type="sldNum" sz="quarter" idx="4"/>
          </p:nvPr>
        </p:nvSpPr>
        <p:spPr/>
        <p:txBody>
          <a:bodyPr/>
          <a:lstStyle/>
          <a:p>
            <a:fld id="{5AF66AA0-E37C-4065-8BE7-D4086C065B53}" type="slidenum">
              <a:rPr lang="fr-BE" smtClean="0"/>
              <a:pPr/>
              <a:t>25</a:t>
            </a:fld>
            <a:endParaRPr lang="fr-BE" dirty="0"/>
          </a:p>
        </p:txBody>
      </p:sp>
    </p:spTree>
    <p:extLst>
      <p:ext uri="{BB962C8B-B14F-4D97-AF65-F5344CB8AC3E}">
        <p14:creationId xmlns:p14="http://schemas.microsoft.com/office/powerpoint/2010/main" val="26737461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Green facade</a:t>
            </a:r>
            <a:r>
              <a:rPr lang="fr-FR" baseline="50000" dirty="0"/>
              <a:t>1</a:t>
            </a:r>
          </a:p>
        </p:txBody>
      </p:sp>
      <p:sp>
        <p:nvSpPr>
          <p:cNvPr id="6" name="Picture Placeholder 5"/>
          <p:cNvSpPr>
            <a:spLocks noGrp="1"/>
          </p:cNvSpPr>
          <p:nvPr>
            <p:ph type="pic" idx="1"/>
          </p:nvPr>
        </p:nvSpPr>
        <p:spPr/>
      </p:sp>
      <p:sp>
        <p:nvSpPr>
          <p:cNvPr id="8" name="Text Placeholder 7"/>
          <p:cNvSpPr>
            <a:spLocks noGrp="1"/>
          </p:cNvSpPr>
          <p:nvPr>
            <p:ph type="body" sz="half" idx="2"/>
          </p:nvPr>
        </p:nvSpPr>
        <p:spPr/>
        <p:txBody>
          <a:bodyPr/>
          <a:lstStyle/>
          <a:p>
            <a:r>
              <a:rPr lang="fr-FR" dirty="0"/>
              <a:t>Electric transformer building, Barcelona. </a:t>
            </a:r>
            <a:r>
              <a:rPr lang="fr-FR" dirty="0" err="1"/>
              <a:t>Stainless</a:t>
            </a:r>
            <a:r>
              <a:rPr lang="fr-FR" dirty="0"/>
              <a:t> </a:t>
            </a:r>
            <a:r>
              <a:rPr lang="fr-FR" dirty="0" err="1"/>
              <a:t>fasteners</a:t>
            </a:r>
            <a:r>
              <a:rPr lang="fr-FR" dirty="0"/>
              <a:t> and </a:t>
            </a:r>
            <a:r>
              <a:rPr lang="fr-FR" dirty="0" err="1"/>
              <a:t>cables</a:t>
            </a:r>
            <a:r>
              <a:rPr lang="fr-FR" dirty="0"/>
              <a:t> support the plants.</a:t>
            </a:r>
          </a:p>
        </p:txBody>
      </p:sp>
      <p:sp>
        <p:nvSpPr>
          <p:cNvPr id="5" name="Slide Number Placeholder 4"/>
          <p:cNvSpPr>
            <a:spLocks noGrp="1"/>
          </p:cNvSpPr>
          <p:nvPr>
            <p:ph type="sldNum" sz="quarter" idx="4"/>
          </p:nvPr>
        </p:nvSpPr>
        <p:spPr/>
        <p:txBody>
          <a:bodyPr/>
          <a:lstStyle/>
          <a:p>
            <a:fld id="{3C79E971-B6D8-4449-BD44-0CAE9D9A68DB}" type="slidenum">
              <a:rPr lang="fr-FR" smtClean="0"/>
              <a:pPr/>
              <a:t>26</a:t>
            </a:fld>
            <a:endParaRPr lang="fr-F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8842342" cy="493964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091612" y="0"/>
            <a:ext cx="1750730" cy="199918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450735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Green </a:t>
            </a:r>
            <a:r>
              <a:rPr lang="fr-FR" dirty="0" err="1"/>
              <a:t>facade</a:t>
            </a:r>
            <a:r>
              <a:rPr lang="fr-FR" dirty="0"/>
              <a:t> </a:t>
            </a:r>
            <a:r>
              <a:rPr lang="fr-FR" baseline="50000" dirty="0"/>
              <a:t>2</a:t>
            </a:r>
          </a:p>
        </p:txBody>
      </p:sp>
      <p:sp>
        <p:nvSpPr>
          <p:cNvPr id="3" name="Picture Placeholder 2"/>
          <p:cNvSpPr>
            <a:spLocks noGrp="1"/>
          </p:cNvSpPr>
          <p:nvPr>
            <p:ph type="pic" idx="1"/>
          </p:nvPr>
        </p:nvSpPr>
        <p:spPr/>
      </p:sp>
      <p:sp>
        <p:nvSpPr>
          <p:cNvPr id="7" name="Text Placeholder 6"/>
          <p:cNvSpPr>
            <a:spLocks noGrp="1"/>
          </p:cNvSpPr>
          <p:nvPr>
            <p:ph type="body" sz="half" idx="2"/>
          </p:nvPr>
        </p:nvSpPr>
        <p:spPr/>
        <p:txBody>
          <a:bodyPr/>
          <a:lstStyle/>
          <a:p>
            <a:r>
              <a:rPr lang="fr-FR" dirty="0"/>
              <a:t>A few </a:t>
            </a:r>
            <a:r>
              <a:rPr lang="fr-FR" dirty="0" err="1"/>
              <a:t>years</a:t>
            </a:r>
            <a:r>
              <a:rPr lang="fr-FR" dirty="0"/>
              <a:t> </a:t>
            </a:r>
            <a:r>
              <a:rPr lang="fr-FR" dirty="0" err="1"/>
              <a:t>later</a:t>
            </a:r>
            <a:r>
              <a:rPr lang="fr-FR" dirty="0"/>
              <a:t>. </a:t>
            </a:r>
            <a:r>
              <a:rPr lang="fr-FR" dirty="0" err="1"/>
              <a:t>Improved</a:t>
            </a:r>
            <a:r>
              <a:rPr lang="fr-FR" dirty="0"/>
              <a:t> </a:t>
            </a:r>
            <a:r>
              <a:rPr lang="fr-FR" dirty="0" err="1"/>
              <a:t>aesthetics</a:t>
            </a:r>
            <a:r>
              <a:rPr lang="fr-FR" dirty="0"/>
              <a:t>.</a:t>
            </a:r>
          </a:p>
        </p:txBody>
      </p:sp>
      <p:sp>
        <p:nvSpPr>
          <p:cNvPr id="4" name="Slide Number Placeholder 3"/>
          <p:cNvSpPr>
            <a:spLocks noGrp="1"/>
          </p:cNvSpPr>
          <p:nvPr>
            <p:ph type="sldNum" sz="quarter" idx="4"/>
          </p:nvPr>
        </p:nvSpPr>
        <p:spPr/>
        <p:txBody>
          <a:bodyPr/>
          <a:lstStyle/>
          <a:p>
            <a:fld id="{3C79E971-B6D8-4449-BD44-0CAE9D9A68DB}" type="slidenum">
              <a:rPr lang="fr-FR" smtClean="0"/>
              <a:pPr/>
              <a:t>27</a:t>
            </a:fld>
            <a:endParaRPr lang="fr-FR"/>
          </a:p>
        </p:txBody>
      </p:sp>
      <p:pic>
        <p:nvPicPr>
          <p:cNvPr id="4098"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112465" y="44624"/>
            <a:ext cx="6915919" cy="600149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653291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92696"/>
            <a:ext cx="5486400" cy="566738"/>
          </a:xfrm>
        </p:spPr>
        <p:txBody>
          <a:bodyPr>
            <a:noAutofit/>
          </a:bodyPr>
          <a:lstStyle/>
          <a:p>
            <a:r>
              <a:rPr lang="fr-FR" dirty="0"/>
              <a:t>Green </a:t>
            </a:r>
            <a:r>
              <a:rPr lang="fr-FR" dirty="0" err="1"/>
              <a:t>walls</a:t>
            </a:r>
            <a:r>
              <a:rPr lang="fr-FR" dirty="0"/>
              <a:t> for </a:t>
            </a:r>
            <a:r>
              <a:rPr lang="fr-FR" dirty="0" err="1"/>
              <a:t>apartment</a:t>
            </a:r>
            <a:r>
              <a:rPr lang="fr-FR" dirty="0"/>
              <a:t> buildings</a:t>
            </a:r>
            <a:r>
              <a:rPr lang="fr-FR" baseline="50000" dirty="0"/>
              <a:t>2</a:t>
            </a:r>
            <a:br>
              <a:rPr lang="fr-FR" dirty="0"/>
            </a:br>
            <a:r>
              <a:rPr lang="fr-FR" dirty="0"/>
              <a:t>(</a:t>
            </a:r>
            <a:r>
              <a:rPr lang="fr-FR" dirty="0" err="1"/>
              <a:t>affordable</a:t>
            </a:r>
            <a:r>
              <a:rPr lang="fr-FR" dirty="0"/>
              <a:t> </a:t>
            </a:r>
            <a:r>
              <a:rPr lang="fr-FR" dirty="0" err="1"/>
              <a:t>everywhere</a:t>
            </a:r>
            <a:r>
              <a:rPr lang="fr-FR" dirty="0"/>
              <a:t>!)</a:t>
            </a:r>
          </a:p>
        </p:txBody>
      </p:sp>
      <p:sp>
        <p:nvSpPr>
          <p:cNvPr id="8" name="Text Placeholder 7"/>
          <p:cNvSpPr>
            <a:spLocks noGrp="1"/>
          </p:cNvSpPr>
          <p:nvPr>
            <p:ph type="body" sz="half" idx="2"/>
          </p:nvPr>
        </p:nvSpPr>
        <p:spPr>
          <a:xfrm>
            <a:off x="6398365" y="1445550"/>
            <a:ext cx="2422107" cy="5223810"/>
          </a:xfrm>
        </p:spPr>
        <p:txBody>
          <a:bodyPr>
            <a:normAutofit/>
          </a:bodyPr>
          <a:lstStyle/>
          <a:p>
            <a:pPr algn="just"/>
            <a:r>
              <a:rPr lang="fr-FR" dirty="0" err="1"/>
              <a:t>Advantages</a:t>
            </a:r>
            <a:r>
              <a:rPr lang="fr-FR" dirty="0"/>
              <a:t> : </a:t>
            </a:r>
          </a:p>
          <a:p>
            <a:pPr marL="285750" indent="-285750" algn="just">
              <a:buFont typeface="Arial" panose="020B0604020202020204" pitchFamily="34" charset="0"/>
              <a:buChar char="•"/>
            </a:pPr>
            <a:r>
              <a:rPr lang="fr-FR" dirty="0" err="1"/>
              <a:t>Improved</a:t>
            </a:r>
            <a:r>
              <a:rPr lang="fr-FR" dirty="0"/>
              <a:t> </a:t>
            </a:r>
            <a:r>
              <a:rPr lang="fr-FR" dirty="0" err="1"/>
              <a:t>insulation</a:t>
            </a:r>
            <a:endParaRPr lang="fr-FR" dirty="0"/>
          </a:p>
          <a:p>
            <a:pPr marL="285750" indent="-285750" algn="just">
              <a:buFont typeface="Arial" panose="020B0604020202020204" pitchFamily="34" charset="0"/>
              <a:buChar char="•"/>
            </a:pPr>
            <a:r>
              <a:rPr lang="fr-FR" dirty="0"/>
              <a:t>Noise </a:t>
            </a:r>
            <a:r>
              <a:rPr lang="fr-FR" dirty="0" err="1"/>
              <a:t>damping</a:t>
            </a:r>
            <a:endParaRPr lang="fr-FR" dirty="0"/>
          </a:p>
          <a:p>
            <a:pPr marL="285750" indent="-285750" algn="just">
              <a:buFont typeface="Arial" panose="020B0604020202020204" pitchFamily="34" charset="0"/>
              <a:buChar char="•"/>
            </a:pPr>
            <a:r>
              <a:rPr lang="fr-FR" dirty="0" err="1"/>
              <a:t>Cooler</a:t>
            </a:r>
            <a:r>
              <a:rPr lang="fr-FR" dirty="0"/>
              <a:t> micro-</a:t>
            </a:r>
            <a:r>
              <a:rPr lang="fr-FR" dirty="0" err="1"/>
              <a:t>climate</a:t>
            </a:r>
            <a:endParaRPr lang="fr-FR" dirty="0"/>
          </a:p>
          <a:p>
            <a:pPr marL="285750" indent="-285750" algn="just">
              <a:buFont typeface="Arial" panose="020B0604020202020204" pitchFamily="34" charset="0"/>
              <a:buChar char="•"/>
            </a:pPr>
            <a:r>
              <a:rPr lang="fr-FR" dirty="0" err="1"/>
              <a:t>Enhanced</a:t>
            </a:r>
            <a:r>
              <a:rPr lang="fr-FR" dirty="0"/>
              <a:t> </a:t>
            </a:r>
            <a:r>
              <a:rPr lang="fr-FR" dirty="0" err="1"/>
              <a:t>biodiversity</a:t>
            </a:r>
            <a:endParaRPr lang="fr-FR" dirty="0"/>
          </a:p>
          <a:p>
            <a:pPr marL="285750" indent="-285750" algn="just">
              <a:buFont typeface="Arial" panose="020B0604020202020204" pitchFamily="34" charset="0"/>
              <a:buChar char="•"/>
            </a:pPr>
            <a:r>
              <a:rPr lang="fr-FR" dirty="0" err="1"/>
              <a:t>Better</a:t>
            </a:r>
            <a:r>
              <a:rPr lang="fr-FR" dirty="0"/>
              <a:t> air </a:t>
            </a:r>
            <a:r>
              <a:rPr lang="fr-FR" dirty="0" err="1"/>
              <a:t>quality</a:t>
            </a:r>
            <a:r>
              <a:rPr lang="fr-FR" dirty="0"/>
              <a:t> </a:t>
            </a:r>
            <a:r>
              <a:rPr lang="fr-FR" dirty="0" err="1"/>
              <a:t>pollutants</a:t>
            </a:r>
            <a:r>
              <a:rPr lang="fr-FR" dirty="0"/>
              <a:t> filtration)</a:t>
            </a:r>
          </a:p>
          <a:p>
            <a:pPr marL="285750" indent="-285750" algn="just">
              <a:buFont typeface="Arial" panose="020B0604020202020204" pitchFamily="34" charset="0"/>
              <a:buChar char="•"/>
            </a:pPr>
            <a:r>
              <a:rPr lang="fr-FR" dirty="0" err="1"/>
              <a:t>Aesthetics</a:t>
            </a:r>
            <a:endParaRPr lang="fr-FR" dirty="0"/>
          </a:p>
          <a:p>
            <a:pPr marL="285750" indent="-285750" algn="just">
              <a:buFont typeface="Arial" panose="020B0604020202020204" pitchFamily="34" charset="0"/>
              <a:buChar char="•"/>
            </a:pPr>
            <a:r>
              <a:rPr lang="fr-FR" dirty="0" err="1"/>
              <a:t>Psychological</a:t>
            </a:r>
            <a:r>
              <a:rPr lang="fr-FR" dirty="0"/>
              <a:t> </a:t>
            </a:r>
            <a:r>
              <a:rPr lang="fr-FR" dirty="0" err="1"/>
              <a:t>well-being</a:t>
            </a:r>
            <a:endParaRPr lang="fr-FR" dirty="0"/>
          </a:p>
          <a:p>
            <a:pPr marL="285750" indent="-285750">
              <a:buFont typeface="Arial" panose="020B0604020202020204" pitchFamily="34" charset="0"/>
              <a:buChar char="•"/>
            </a:pPr>
            <a:r>
              <a:rPr lang="fr-FR" dirty="0"/>
              <a:t>Positive social and </a:t>
            </a:r>
            <a:r>
              <a:rPr lang="fr-FR" dirty="0" err="1"/>
              <a:t>economic</a:t>
            </a:r>
            <a:r>
              <a:rPr lang="fr-FR" dirty="0"/>
              <a:t> </a:t>
            </a:r>
            <a:r>
              <a:rPr lang="fr-FR" dirty="0" err="1"/>
              <a:t>fallout</a:t>
            </a:r>
            <a:endParaRPr lang="fr-FR" dirty="0"/>
          </a:p>
          <a:p>
            <a:pPr algn="just"/>
            <a:r>
              <a:rPr lang="fr-FR" dirty="0" err="1"/>
              <a:t>Stainless</a:t>
            </a:r>
            <a:r>
              <a:rPr lang="fr-FR" dirty="0"/>
              <a:t> </a:t>
            </a:r>
            <a:r>
              <a:rPr lang="fr-FR" dirty="0" err="1"/>
              <a:t>cables</a:t>
            </a:r>
            <a:r>
              <a:rPr lang="fr-FR" dirty="0"/>
              <a:t> and </a:t>
            </a:r>
            <a:r>
              <a:rPr lang="fr-FR" dirty="0" err="1"/>
              <a:t>anchors</a:t>
            </a:r>
            <a:endParaRPr lang="fr-FR" dirty="0"/>
          </a:p>
        </p:txBody>
      </p:sp>
      <p:sp>
        <p:nvSpPr>
          <p:cNvPr id="3" name="Slide Number Placeholder 2"/>
          <p:cNvSpPr>
            <a:spLocks noGrp="1"/>
          </p:cNvSpPr>
          <p:nvPr>
            <p:ph type="sldNum" sz="quarter" idx="4"/>
          </p:nvPr>
        </p:nvSpPr>
        <p:spPr/>
        <p:txBody>
          <a:bodyPr/>
          <a:lstStyle/>
          <a:p>
            <a:fld id="{3C79E971-B6D8-4449-BD44-0CAE9D9A68DB}" type="slidenum">
              <a:rPr lang="fr-FR" smtClean="0"/>
              <a:pPr/>
              <a:t>28</a:t>
            </a:fld>
            <a:endParaRPr lang="fr-F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2710"/>
            <a:ext cx="6294525" cy="541529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171611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fr-FR" dirty="0"/>
              <a:t>Green </a:t>
            </a:r>
            <a:r>
              <a:rPr lang="fr-FR" dirty="0" err="1"/>
              <a:t>walls</a:t>
            </a:r>
            <a:r>
              <a:rPr lang="fr-FR" dirty="0"/>
              <a:t> for </a:t>
            </a:r>
            <a:r>
              <a:rPr lang="fr-FR" dirty="0" err="1"/>
              <a:t>apartment</a:t>
            </a:r>
            <a:r>
              <a:rPr lang="fr-FR" dirty="0"/>
              <a:t> buildings</a:t>
            </a:r>
            <a:r>
              <a:rPr lang="fr-FR" baseline="50000" dirty="0"/>
              <a:t>2</a:t>
            </a:r>
            <a:endParaRPr lang="nl-BE" baseline="50000" dirty="0"/>
          </a:p>
        </p:txBody>
      </p:sp>
      <p:pic>
        <p:nvPicPr>
          <p:cNvPr id="9" name="Picture Placeholder 8"/>
          <p:cNvPicPr>
            <a:picLocks noGrp="1" noChangeAspect="1" noChangeArrowheads="1"/>
          </p:cNvPicPr>
          <p:nvPr>
            <p:ph type="pic" idx="1"/>
          </p:nvPr>
        </p:nvPicPr>
        <p:blipFill>
          <a:blip r:embed="rId3" cstate="print">
            <a:extLst>
              <a:ext uri="{28A0092B-C50C-407E-A947-70E740481C1C}">
                <a14:useLocalDpi xmlns:a14="http://schemas.microsoft.com/office/drawing/2010/main" val="0"/>
              </a:ext>
            </a:extLst>
          </a:blip>
          <a:srcRect/>
          <a:stretch>
            <a:fillRect/>
          </a:stretch>
        </p:blipFill>
        <p:spPr>
          <a:ln>
            <a:solidFill>
              <a:schemeClr val="tx1"/>
            </a:solidFill>
          </a:ln>
        </p:spPr>
      </p:pic>
      <p:sp>
        <p:nvSpPr>
          <p:cNvPr id="3" name="Text Placeholder 2"/>
          <p:cNvSpPr>
            <a:spLocks noGrp="1"/>
          </p:cNvSpPr>
          <p:nvPr>
            <p:ph type="body" sz="half" idx="2"/>
          </p:nvPr>
        </p:nvSpPr>
        <p:spPr/>
        <p:txBody>
          <a:bodyPr>
            <a:noAutofit/>
          </a:bodyPr>
          <a:lstStyle/>
          <a:p>
            <a:r>
              <a:rPr lang="fr-FR" altLang="fr-FR" dirty="0"/>
              <a:t>The </a:t>
            </a:r>
            <a:r>
              <a:rPr lang="fr-FR" altLang="fr-FR" dirty="0" err="1"/>
              <a:t>benefits</a:t>
            </a:r>
            <a:r>
              <a:rPr lang="fr-FR" altLang="fr-FR" dirty="0"/>
              <a:t> of </a:t>
            </a:r>
            <a:r>
              <a:rPr lang="fr-FR" altLang="fr-FR" dirty="0" err="1"/>
              <a:t>re-introducing</a:t>
            </a:r>
            <a:r>
              <a:rPr lang="fr-FR" altLang="fr-FR" dirty="0"/>
              <a:t> Mother Nature to an </a:t>
            </a:r>
            <a:r>
              <a:rPr lang="fr-FR" altLang="fr-FR" dirty="0" err="1"/>
              <a:t>increasingly</a:t>
            </a:r>
            <a:r>
              <a:rPr lang="fr-FR" altLang="fr-FR" dirty="0"/>
              <a:t> </a:t>
            </a:r>
            <a:r>
              <a:rPr lang="fr-FR" altLang="fr-FR" dirty="0" err="1"/>
              <a:t>unnatural</a:t>
            </a:r>
            <a:r>
              <a:rPr lang="fr-FR" altLang="fr-FR" dirty="0"/>
              <a:t> </a:t>
            </a:r>
            <a:r>
              <a:rPr lang="fr-FR" altLang="fr-FR" dirty="0" err="1"/>
              <a:t>environment</a:t>
            </a:r>
            <a:r>
              <a:rPr lang="fr-FR" altLang="fr-FR" dirty="0"/>
              <a:t> are </a:t>
            </a:r>
            <a:r>
              <a:rPr lang="fr-FR" altLang="fr-FR" dirty="0" err="1"/>
              <a:t>so</a:t>
            </a:r>
            <a:r>
              <a:rPr lang="fr-FR" altLang="fr-FR" dirty="0"/>
              <a:t> apparent </a:t>
            </a:r>
            <a:r>
              <a:rPr lang="fr-FR" altLang="fr-FR" dirty="0" err="1"/>
              <a:t>that</a:t>
            </a:r>
            <a:r>
              <a:rPr lang="fr-FR" altLang="fr-FR" dirty="0"/>
              <a:t> the </a:t>
            </a:r>
            <a:r>
              <a:rPr lang="fr-FR" altLang="fr-FR" dirty="0" err="1"/>
              <a:t>Australian</a:t>
            </a:r>
            <a:r>
              <a:rPr lang="fr-FR" altLang="fr-FR" dirty="0"/>
              <a:t> </a:t>
            </a:r>
            <a:r>
              <a:rPr lang="fr-FR" altLang="fr-FR" dirty="0" err="1"/>
              <a:t>Government</a:t>
            </a:r>
            <a:r>
              <a:rPr lang="fr-FR" altLang="fr-FR" dirty="0"/>
              <a:t> has </a:t>
            </a:r>
            <a:r>
              <a:rPr lang="fr-FR" altLang="fr-FR" dirty="0" err="1"/>
              <a:t>established</a:t>
            </a:r>
            <a:r>
              <a:rPr lang="fr-FR" altLang="fr-FR" dirty="0"/>
              <a:t> the Green Building Council of </a:t>
            </a:r>
            <a:r>
              <a:rPr lang="fr-FR" altLang="fr-FR" dirty="0" err="1"/>
              <a:t>Australia</a:t>
            </a:r>
            <a:r>
              <a:rPr lang="fr-FR" altLang="fr-FR" dirty="0"/>
              <a:t> (GBA) to </a:t>
            </a:r>
            <a:r>
              <a:rPr lang="fr-FR" altLang="fr-FR" dirty="0" err="1"/>
              <a:t>advocate</a:t>
            </a:r>
            <a:r>
              <a:rPr lang="fr-FR" altLang="fr-FR" dirty="0"/>
              <a:t> </a:t>
            </a:r>
            <a:r>
              <a:rPr lang="fr-FR" altLang="fr-FR" dirty="0" err="1"/>
              <a:t>sustainable</a:t>
            </a:r>
            <a:r>
              <a:rPr lang="fr-FR" altLang="fr-FR" dirty="0"/>
              <a:t> </a:t>
            </a:r>
            <a:r>
              <a:rPr lang="fr-FR" altLang="fr-FR" dirty="0" err="1"/>
              <a:t>property</a:t>
            </a:r>
            <a:r>
              <a:rPr lang="fr-FR" altLang="fr-FR" dirty="0"/>
              <a:t> </a:t>
            </a:r>
            <a:r>
              <a:rPr lang="fr-FR" altLang="fr-FR" dirty="0" err="1"/>
              <a:t>development</a:t>
            </a:r>
            <a:r>
              <a:rPr lang="fr-FR" altLang="fr-FR" dirty="0"/>
              <a:t>.</a:t>
            </a:r>
          </a:p>
        </p:txBody>
      </p:sp>
      <p:sp>
        <p:nvSpPr>
          <p:cNvPr id="4" name="Slide Number Placeholder 3"/>
          <p:cNvSpPr>
            <a:spLocks noGrp="1"/>
          </p:cNvSpPr>
          <p:nvPr>
            <p:ph type="sldNum" sz="quarter" idx="4"/>
          </p:nvPr>
        </p:nvSpPr>
        <p:spPr/>
        <p:txBody>
          <a:bodyPr/>
          <a:lstStyle/>
          <a:p>
            <a:fld id="{5AF66AA0-E37C-4065-8BE7-D4086C065B53}" type="slidenum">
              <a:rPr lang="fr-BE" smtClean="0"/>
              <a:pPr/>
              <a:t>29</a:t>
            </a:fld>
            <a:endParaRPr lang="fr-BE" dirty="0"/>
          </a:p>
        </p:txBody>
      </p:sp>
    </p:spTree>
    <p:extLst>
      <p:ext uri="{BB962C8B-B14F-4D97-AF65-F5344CB8AC3E}">
        <p14:creationId xmlns:p14="http://schemas.microsoft.com/office/powerpoint/2010/main" val="1388668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nl-BE" dirty="0"/>
              <a:t>1. Facades</a:t>
            </a:r>
          </a:p>
        </p:txBody>
      </p:sp>
      <p:sp>
        <p:nvSpPr>
          <p:cNvPr id="2" name="Slide Number Placeholder 1"/>
          <p:cNvSpPr>
            <a:spLocks noGrp="1"/>
          </p:cNvSpPr>
          <p:nvPr>
            <p:ph type="sldNum" sz="quarter" idx="4"/>
          </p:nvPr>
        </p:nvSpPr>
        <p:spPr/>
        <p:txBody>
          <a:bodyPr/>
          <a:lstStyle/>
          <a:p>
            <a:fld id="{5AF66AA0-E37C-4065-8BE7-D4086C065B53}" type="slidenum">
              <a:rPr lang="fr-BE" smtClean="0"/>
              <a:pPr/>
              <a:t>3</a:t>
            </a:fld>
            <a:endParaRPr lang="fr-BE" dirty="0"/>
          </a:p>
        </p:txBody>
      </p:sp>
    </p:spTree>
    <p:extLst>
      <p:ext uri="{BB962C8B-B14F-4D97-AF65-F5344CB8AC3E}">
        <p14:creationId xmlns:p14="http://schemas.microsoft.com/office/powerpoint/2010/main" val="28869914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186000" y="534134"/>
            <a:ext cx="4701648" cy="566738"/>
          </a:xfrm>
        </p:spPr>
        <p:txBody>
          <a:bodyPr/>
          <a:lstStyle/>
          <a:p>
            <a:r>
              <a:rPr lang="fr-FR" altLang="fr-FR" dirty="0"/>
              <a:t>Vertical </a:t>
            </a:r>
            <a:r>
              <a:rPr lang="fr-FR" altLang="fr-FR" dirty="0" err="1"/>
              <a:t>Landscaping</a:t>
            </a:r>
            <a:r>
              <a:rPr lang="fr-FR" altLang="fr-FR" dirty="0"/>
              <a:t> </a:t>
            </a:r>
          </a:p>
        </p:txBody>
      </p:sp>
      <p:sp>
        <p:nvSpPr>
          <p:cNvPr id="5" name="Text Placeholder 4"/>
          <p:cNvSpPr>
            <a:spLocks noGrp="1"/>
          </p:cNvSpPr>
          <p:nvPr>
            <p:ph type="body" sz="half" idx="2"/>
          </p:nvPr>
        </p:nvSpPr>
        <p:spPr>
          <a:xfrm>
            <a:off x="4186000" y="1100872"/>
            <a:ext cx="4701648" cy="804862"/>
          </a:xfrm>
        </p:spPr>
        <p:txBody>
          <a:bodyPr>
            <a:normAutofit fontScale="92500" lnSpcReduction="10000"/>
          </a:bodyPr>
          <a:lstStyle/>
          <a:p>
            <a:pPr algn="just"/>
            <a:r>
              <a:rPr lang="fr-FR" altLang="fr-FR" dirty="0"/>
              <a:t>Melbourne City Council Chambers: The </a:t>
            </a:r>
            <a:r>
              <a:rPr lang="fr-FR" altLang="fr-FR" dirty="0" err="1"/>
              <a:t>stainless</a:t>
            </a:r>
            <a:r>
              <a:rPr lang="fr-FR" altLang="fr-FR" dirty="0"/>
              <a:t> </a:t>
            </a:r>
            <a:r>
              <a:rPr lang="fr-FR" altLang="fr-FR" dirty="0" err="1"/>
              <a:t>steel</a:t>
            </a:r>
            <a:r>
              <a:rPr lang="fr-FR" altLang="fr-FR" dirty="0"/>
              <a:t> </a:t>
            </a:r>
            <a:r>
              <a:rPr lang="fr-FR" altLang="fr-FR" dirty="0" err="1"/>
              <a:t>trellising</a:t>
            </a:r>
            <a:r>
              <a:rPr lang="fr-FR" altLang="fr-FR" dirty="0"/>
              <a:t> </a:t>
            </a:r>
            <a:r>
              <a:rPr lang="fr-FR" altLang="fr-FR" dirty="0" err="1"/>
              <a:t>systems</a:t>
            </a:r>
            <a:r>
              <a:rPr lang="fr-FR" altLang="fr-FR" dirty="0"/>
              <a:t> and components </a:t>
            </a:r>
            <a:r>
              <a:rPr lang="fr-FR" altLang="fr-FR" dirty="0" err="1"/>
              <a:t>provide</a:t>
            </a:r>
            <a:r>
              <a:rPr lang="fr-FR" altLang="fr-FR" dirty="0"/>
              <a:t> essential </a:t>
            </a:r>
            <a:r>
              <a:rPr lang="fr-FR" altLang="fr-FR" dirty="0" err="1"/>
              <a:t>climbing</a:t>
            </a:r>
            <a:r>
              <a:rPr lang="fr-FR" altLang="fr-FR" dirty="0"/>
              <a:t> structure for the plant life, and  </a:t>
            </a:r>
            <a:r>
              <a:rPr lang="fr-FR" altLang="fr-FR" dirty="0" err="1"/>
              <a:t>transform</a:t>
            </a:r>
            <a:r>
              <a:rPr lang="fr-FR" altLang="fr-FR" dirty="0"/>
              <a:t> the hard </a:t>
            </a:r>
            <a:r>
              <a:rPr lang="fr-FR" altLang="fr-FR" dirty="0" err="1"/>
              <a:t>heat</a:t>
            </a:r>
            <a:r>
              <a:rPr lang="fr-FR" altLang="fr-FR" dirty="0"/>
              <a:t> </a:t>
            </a:r>
            <a:r>
              <a:rPr lang="fr-FR" altLang="fr-FR" dirty="0" err="1"/>
              <a:t>retaining</a:t>
            </a:r>
            <a:r>
              <a:rPr lang="fr-FR" altLang="fr-FR" dirty="0"/>
              <a:t> surfaces </a:t>
            </a:r>
            <a:r>
              <a:rPr lang="fr-FR" altLang="fr-FR" dirty="0" err="1"/>
              <a:t>into</a:t>
            </a:r>
            <a:r>
              <a:rPr lang="fr-FR" altLang="fr-FR" dirty="0"/>
              <a:t> vibrant vertical </a:t>
            </a:r>
            <a:r>
              <a:rPr lang="fr-FR" altLang="fr-FR" dirty="0" err="1"/>
              <a:t>gardens</a:t>
            </a:r>
            <a:r>
              <a:rPr lang="fr-FR" altLang="fr-FR" dirty="0"/>
              <a:t>.</a:t>
            </a:r>
            <a:endParaRPr lang="nl-BE" dirty="0"/>
          </a:p>
        </p:txBody>
      </p:sp>
      <p:sp>
        <p:nvSpPr>
          <p:cNvPr id="2" name="Slide Number Placeholder 1"/>
          <p:cNvSpPr>
            <a:spLocks noGrp="1"/>
          </p:cNvSpPr>
          <p:nvPr>
            <p:ph type="sldNum" sz="quarter" idx="4"/>
          </p:nvPr>
        </p:nvSpPr>
        <p:spPr/>
        <p:txBody>
          <a:bodyPr/>
          <a:lstStyle/>
          <a:p>
            <a:fld id="{5AF66AA0-E37C-4065-8BE7-D4086C065B53}" type="slidenum">
              <a:rPr lang="fr-BE" smtClean="0"/>
              <a:pPr/>
              <a:t>30</a:t>
            </a:fld>
            <a:endParaRPr lang="fr-BE" dirty="0"/>
          </a:p>
        </p:txBody>
      </p:sp>
      <p:grpSp>
        <p:nvGrpSpPr>
          <p:cNvPr id="6" name="Group 5"/>
          <p:cNvGrpSpPr/>
          <p:nvPr/>
        </p:nvGrpSpPr>
        <p:grpSpPr>
          <a:xfrm>
            <a:off x="0" y="534134"/>
            <a:ext cx="8887648" cy="6351250"/>
            <a:chOff x="89074" y="530172"/>
            <a:chExt cx="8887648" cy="6351250"/>
          </a:xfrm>
        </p:grpSpPr>
        <p:pic>
          <p:nvPicPr>
            <p:cNvPr id="48137" name="Picture 9" descr="Council Hous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287162" y="4688724"/>
              <a:ext cx="5689560" cy="219269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8134" name="Picture 6"/>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89074" y="530172"/>
              <a:ext cx="4162876" cy="634770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8135" name="Rectangle 7"/>
          <p:cNvSpPr>
            <a:spLocks noChangeArrowheads="1"/>
          </p:cNvSpPr>
          <p:nvPr/>
        </p:nvSpPr>
        <p:spPr bwMode="auto">
          <a:xfrm>
            <a:off x="4684546" y="908720"/>
            <a:ext cx="3739378" cy="2689140"/>
          </a:xfrm>
          <a:prstGeom prst="rect">
            <a:avLst/>
          </a:prstGeom>
          <a:noFill/>
          <a:ln w="9525">
            <a:no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gn="just"/>
            <a:endParaRPr lang="fr-FR" altLang="fr-FR" sz="2000" dirty="0">
              <a:solidFill>
                <a:schemeClr val="accent1"/>
              </a:solidFill>
              <a:latin typeface="+mn-lt"/>
            </a:endParaRPr>
          </a:p>
        </p:txBody>
      </p:sp>
    </p:spTree>
    <p:extLst>
      <p:ext uri="{BB962C8B-B14F-4D97-AF65-F5344CB8AC3E}">
        <p14:creationId xmlns:p14="http://schemas.microsoft.com/office/powerpoint/2010/main" val="40574058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38812" y="5891935"/>
            <a:ext cx="5486400" cy="566738"/>
          </a:xfrm>
        </p:spPr>
        <p:txBody>
          <a:bodyPr/>
          <a:lstStyle/>
          <a:p>
            <a:r>
              <a:rPr lang="fr-FR" dirty="0"/>
              <a:t>Green wall</a:t>
            </a:r>
            <a:r>
              <a:rPr lang="fr-FR" baseline="50000" dirty="0"/>
              <a:t>3</a:t>
            </a:r>
          </a:p>
        </p:txBody>
      </p:sp>
      <p:sp>
        <p:nvSpPr>
          <p:cNvPr id="2" name="Espace réservé du numéro de diapositive 1"/>
          <p:cNvSpPr>
            <a:spLocks noGrp="1"/>
          </p:cNvSpPr>
          <p:nvPr>
            <p:ph type="sldNum" sz="quarter" idx="4"/>
          </p:nvPr>
        </p:nvSpPr>
        <p:spPr/>
        <p:txBody>
          <a:bodyPr/>
          <a:lstStyle/>
          <a:p>
            <a:fld id="{5AF66AA0-E37C-4065-8BE7-D4086C065B53}" type="slidenum">
              <a:rPr lang="fr-BE" smtClean="0"/>
              <a:pPr/>
              <a:t>31</a:t>
            </a:fld>
            <a:endParaRPr lang="fr-BE" dirty="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12" y="23935"/>
            <a:ext cx="8825843" cy="5868000"/>
          </a:xfrm>
          <a:prstGeom prst="rect">
            <a:avLst/>
          </a:prstGeom>
          <a:ln>
            <a:solidFill>
              <a:schemeClr val="tx1"/>
            </a:solidFill>
          </a:ln>
        </p:spPr>
      </p:pic>
    </p:spTree>
    <p:extLst>
      <p:ext uri="{BB962C8B-B14F-4D97-AF65-F5344CB8AC3E}">
        <p14:creationId xmlns:p14="http://schemas.microsoft.com/office/powerpoint/2010/main" val="6725772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endParaRPr lang="nl-BE"/>
          </a:p>
        </p:txBody>
      </p:sp>
      <p:sp>
        <p:nvSpPr>
          <p:cNvPr id="4" name="Text Placeholder 3"/>
          <p:cNvSpPr>
            <a:spLocks noGrp="1"/>
          </p:cNvSpPr>
          <p:nvPr>
            <p:ph type="body" sz="half" idx="2"/>
          </p:nvPr>
        </p:nvSpPr>
        <p:spPr>
          <a:xfrm>
            <a:off x="529208" y="27000"/>
            <a:ext cx="2530624" cy="4691063"/>
          </a:xfrm>
        </p:spPr>
        <p:txBody>
          <a:bodyPr/>
          <a:lstStyle/>
          <a:p>
            <a:pPr algn="r"/>
            <a:r>
              <a:rPr lang="fr-BE" dirty="0" err="1"/>
              <a:t>Infrared</a:t>
            </a:r>
            <a:r>
              <a:rPr lang="fr-BE" dirty="0"/>
              <a:t> </a:t>
            </a:r>
            <a:r>
              <a:rPr lang="fr-BE" dirty="0" err="1"/>
              <a:t>photography</a:t>
            </a:r>
            <a:r>
              <a:rPr lang="fr-BE" dirty="0"/>
              <a:t> </a:t>
            </a:r>
            <a:r>
              <a:rPr lang="fr-BE" dirty="0" err="1"/>
              <a:t>demonstrating</a:t>
            </a:r>
            <a:r>
              <a:rPr lang="fr-BE" dirty="0"/>
              <a:t> </a:t>
            </a:r>
            <a:r>
              <a:rPr lang="fr-BE" dirty="0" err="1"/>
              <a:t>temperatures</a:t>
            </a:r>
            <a:r>
              <a:rPr lang="fr-BE" dirty="0"/>
              <a:t> of the building surface, Tampa, AZ.    °F, </a:t>
            </a:r>
            <a:r>
              <a:rPr lang="fr-BE" dirty="0" err="1"/>
              <a:t>from</a:t>
            </a:r>
            <a:r>
              <a:rPr lang="fr-BE" dirty="0"/>
              <a:t> </a:t>
            </a:r>
            <a:r>
              <a:rPr lang="fr-BE" dirty="0" err="1"/>
              <a:t>ref</a:t>
            </a:r>
            <a:r>
              <a:rPr lang="fr-BE" dirty="0"/>
              <a:t>. 4.</a:t>
            </a:r>
            <a:endParaRPr lang="en-GB" dirty="0"/>
          </a:p>
        </p:txBody>
      </p:sp>
      <p:sp>
        <p:nvSpPr>
          <p:cNvPr id="3" name="Slide Number Placeholder 2"/>
          <p:cNvSpPr>
            <a:spLocks noGrp="1"/>
          </p:cNvSpPr>
          <p:nvPr>
            <p:ph type="sldNum" sz="quarter" idx="4"/>
          </p:nvPr>
        </p:nvSpPr>
        <p:spPr/>
        <p:txBody>
          <a:bodyPr/>
          <a:lstStyle/>
          <a:p>
            <a:fld id="{5AF66AA0-E37C-4065-8BE7-D4086C065B53}" type="slidenum">
              <a:rPr lang="fr-BE" smtClean="0"/>
              <a:pPr/>
              <a:t>32</a:t>
            </a:fld>
            <a:endParaRPr lang="fr-BE" dirty="0"/>
          </a:p>
        </p:txBody>
      </p:sp>
      <p:pic>
        <p:nvPicPr>
          <p:cNvPr id="6"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3059832" y="27000"/>
            <a:ext cx="5804594" cy="6804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4522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r>
              <a:rPr lang="fr-FR"/>
              <a:t>Anchors and cables</a:t>
            </a:r>
            <a:endParaRPr lang="fr-FR" dirty="0"/>
          </a:p>
        </p:txBody>
      </p:sp>
      <p:pic>
        <p:nvPicPr>
          <p:cNvPr id="9" name="Image 6"/>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a:stretch>
            <a:fillRect/>
          </a:stretch>
        </p:blipFill>
        <p:spPr>
          <a:ln>
            <a:solidFill>
              <a:schemeClr val="tx1"/>
            </a:solidFill>
          </a:ln>
        </p:spPr>
      </p:pic>
      <p:sp>
        <p:nvSpPr>
          <p:cNvPr id="4" name="Text Placeholder 3"/>
          <p:cNvSpPr>
            <a:spLocks noGrp="1"/>
          </p:cNvSpPr>
          <p:nvPr>
            <p:ph type="body" sz="half" idx="2"/>
          </p:nvPr>
        </p:nvSpPr>
        <p:spPr/>
        <p:txBody>
          <a:bodyPr/>
          <a:lstStyle/>
          <a:p>
            <a:r>
              <a:rPr lang="fr-FR"/>
              <a:t>Stainless steel systems are easy to install</a:t>
            </a:r>
            <a:endParaRPr lang="fr-FR" dirty="0"/>
          </a:p>
        </p:txBody>
      </p:sp>
      <p:sp>
        <p:nvSpPr>
          <p:cNvPr id="5" name="Espace réservé du numéro de diapositive 4"/>
          <p:cNvSpPr>
            <a:spLocks noGrp="1"/>
          </p:cNvSpPr>
          <p:nvPr>
            <p:ph type="sldNum" sz="quarter" idx="4"/>
          </p:nvPr>
        </p:nvSpPr>
        <p:spPr/>
        <p:txBody>
          <a:bodyPr/>
          <a:lstStyle/>
          <a:p>
            <a:fld id="{5AF66AA0-E37C-4065-8BE7-D4086C065B53}" type="slidenum">
              <a:rPr lang="fr-BE" smtClean="0"/>
              <a:pPr/>
              <a:t>33</a:t>
            </a:fld>
            <a:endParaRPr lang="fr-BE" dirty="0"/>
          </a:p>
        </p:txBody>
      </p:sp>
    </p:spTree>
    <p:extLst>
      <p:ext uri="{BB962C8B-B14F-4D97-AF65-F5344CB8AC3E}">
        <p14:creationId xmlns:p14="http://schemas.microsoft.com/office/powerpoint/2010/main" val="14445441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dirty="0"/>
              <a:t>Green </a:t>
            </a:r>
            <a:r>
              <a:rPr lang="fr-FR" dirty="0" err="1"/>
              <a:t>Walls</a:t>
            </a:r>
            <a:r>
              <a:rPr lang="fr-FR" dirty="0"/>
              <a:t> </a:t>
            </a:r>
            <a:r>
              <a:rPr lang="fr-FR" dirty="0" err="1"/>
              <a:t>References</a:t>
            </a:r>
            <a:endParaRPr lang="fr-FR"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GB" sz="2000" dirty="0">
                <a:hlinkClick r:id="rId3"/>
              </a:rPr>
              <a:t>https://www.worldstainless.org/Files/issf/non-image-files/PDF/Euro_Inox/VertGardens_EN.pdf </a:t>
            </a:r>
            <a:endParaRPr lang="en-GB" sz="2000" dirty="0"/>
          </a:p>
          <a:p>
            <a:pPr marL="514350" indent="-514350">
              <a:buFont typeface="+mj-lt"/>
              <a:buAutoNum type="arabicPeriod"/>
            </a:pPr>
            <a:r>
              <a:rPr lang="fr-FR" altLang="fr-FR" sz="2000" dirty="0">
                <a:hlinkClick r:id="rId4"/>
              </a:rPr>
              <a:t>http://www.ronstantensilearch.com/melbourne-city-council-chambers-northern-green-facade/</a:t>
            </a:r>
            <a:endParaRPr lang="fr-FR" altLang="fr-FR" sz="2000" b="1" dirty="0">
              <a:solidFill>
                <a:srgbClr val="FF0000"/>
              </a:solidFill>
            </a:endParaRPr>
          </a:p>
          <a:p>
            <a:pPr marL="514350" indent="-514350">
              <a:buFont typeface="+mj-lt"/>
              <a:buAutoNum type="arabicPeriod"/>
            </a:pPr>
            <a:r>
              <a:rPr lang="fr-FR" sz="2000" dirty="0">
                <a:hlinkClick r:id="rId5"/>
              </a:rPr>
              <a:t>http://www.jakob.co.uk/information/image-galleries/greenwall-systems-gallery/large-scale-greenwall-systems.html</a:t>
            </a:r>
            <a:r>
              <a:rPr lang="fr-FR" sz="2000" dirty="0"/>
              <a:t> </a:t>
            </a:r>
            <a:endParaRPr lang="fr-FR" altLang="fr-FR" sz="2000" dirty="0"/>
          </a:p>
          <a:p>
            <a:pPr marL="514350" indent="-514350">
              <a:buFont typeface="+mj-lt"/>
              <a:buAutoNum type="arabicPeriod"/>
            </a:pPr>
            <a:r>
              <a:rPr lang="fr-FR" sz="2000" dirty="0">
                <a:hlinkClick r:id="rId6"/>
              </a:rPr>
              <a:t>http://drum.lib.umd.edu/bitstream/1903/11291/1/Price_umd_0117N_11876.pdf</a:t>
            </a:r>
            <a:endParaRPr lang="fr-FR" sz="2000" dirty="0"/>
          </a:p>
          <a:p>
            <a:pPr marL="514350" indent="-514350">
              <a:buFont typeface="+mj-lt"/>
              <a:buAutoNum type="arabicPeriod"/>
            </a:pPr>
            <a:r>
              <a:rPr lang="fr-FR" sz="2000" dirty="0">
                <a:hlinkClick r:id="rId7"/>
              </a:rPr>
              <a:t>http://www.architectureartdesigns.com/30-incredible-green-walls/</a:t>
            </a:r>
            <a:endParaRPr lang="fr-FR" sz="2000" dirty="0"/>
          </a:p>
        </p:txBody>
      </p:sp>
      <p:sp>
        <p:nvSpPr>
          <p:cNvPr id="5" name="Slide Number Placeholder 4"/>
          <p:cNvSpPr>
            <a:spLocks noGrp="1"/>
          </p:cNvSpPr>
          <p:nvPr>
            <p:ph type="sldNum" sz="quarter" idx="4"/>
          </p:nvPr>
        </p:nvSpPr>
        <p:spPr/>
        <p:txBody>
          <a:bodyPr/>
          <a:lstStyle/>
          <a:p>
            <a:fld id="{5AF66AA0-E37C-4065-8BE7-D4086C065B53}" type="slidenum">
              <a:rPr lang="fr-BE" smtClean="0"/>
              <a:pPr/>
              <a:t>34</a:t>
            </a:fld>
            <a:endParaRPr lang="fr-BE" dirty="0"/>
          </a:p>
        </p:txBody>
      </p:sp>
    </p:spTree>
    <p:extLst>
      <p:ext uri="{BB962C8B-B14F-4D97-AF65-F5344CB8AC3E}">
        <p14:creationId xmlns:p14="http://schemas.microsoft.com/office/powerpoint/2010/main" val="23283904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nl-BE" dirty="0"/>
              <a:t>3. Roofs</a:t>
            </a:r>
          </a:p>
        </p:txBody>
      </p:sp>
      <p:sp>
        <p:nvSpPr>
          <p:cNvPr id="4" name="Slide Number Placeholder 3"/>
          <p:cNvSpPr>
            <a:spLocks noGrp="1"/>
          </p:cNvSpPr>
          <p:nvPr>
            <p:ph type="sldNum" sz="quarter" idx="4"/>
          </p:nvPr>
        </p:nvSpPr>
        <p:spPr/>
        <p:txBody>
          <a:bodyPr/>
          <a:lstStyle/>
          <a:p>
            <a:fld id="{5AF66AA0-E37C-4065-8BE7-D4086C065B53}" type="slidenum">
              <a:rPr lang="fr-BE" smtClean="0"/>
              <a:pPr/>
              <a:t>35</a:t>
            </a:fld>
            <a:endParaRPr lang="fr-BE" dirty="0"/>
          </a:p>
        </p:txBody>
      </p:sp>
    </p:spTree>
    <p:extLst>
      <p:ext uri="{BB962C8B-B14F-4D97-AF65-F5344CB8AC3E}">
        <p14:creationId xmlns:p14="http://schemas.microsoft.com/office/powerpoint/2010/main" val="32790555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859" y="0"/>
            <a:ext cx="8229600" cy="796950"/>
          </a:xfrm>
        </p:spPr>
        <p:txBody>
          <a:bodyPr>
            <a:normAutofit/>
          </a:bodyPr>
          <a:lstStyle/>
          <a:p>
            <a:r>
              <a:rPr lang="fr-FR" sz="2800" dirty="0" err="1"/>
              <a:t>Usual</a:t>
            </a:r>
            <a:r>
              <a:rPr lang="fr-FR" sz="2800" dirty="0"/>
              <a:t> </a:t>
            </a:r>
            <a:r>
              <a:rPr lang="fr-FR" sz="2800" dirty="0" err="1"/>
              <a:t>characteristics</a:t>
            </a:r>
            <a:r>
              <a:rPr lang="fr-FR" sz="2800" dirty="0"/>
              <a:t> of </a:t>
            </a:r>
            <a:r>
              <a:rPr lang="fr-FR" sz="2800" dirty="0" err="1"/>
              <a:t>stainless</a:t>
            </a:r>
            <a:r>
              <a:rPr lang="fr-FR" sz="2800" dirty="0"/>
              <a:t> </a:t>
            </a:r>
            <a:r>
              <a:rPr lang="fr-FR" sz="2800" dirty="0" err="1"/>
              <a:t>steel</a:t>
            </a:r>
            <a:r>
              <a:rPr lang="fr-FR" sz="2800" dirty="0"/>
              <a:t> roofs</a:t>
            </a:r>
            <a:r>
              <a:rPr lang="fr-FR" sz="2000" baseline="50000" dirty="0"/>
              <a:t>1-4</a:t>
            </a:r>
            <a:endParaRPr lang="en-GB" sz="2000" baseline="500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980043363"/>
              </p:ext>
            </p:extLst>
          </p:nvPr>
        </p:nvGraphicFramePr>
        <p:xfrm>
          <a:off x="323528" y="836712"/>
          <a:ext cx="8229600" cy="5979391"/>
        </p:xfrm>
        <a:graphic>
          <a:graphicData uri="http://schemas.openxmlformats.org/drawingml/2006/table">
            <a:tbl>
              <a:tblPr firstRow="1" firstCol="1" bandRow="1">
                <a:tableStyleId>{B301B821-A1FF-4177-AEE7-76D212191A09}</a:tableStyleId>
              </a:tblPr>
              <a:tblGrid>
                <a:gridCol w="1594520">
                  <a:extLst>
                    <a:ext uri="{9D8B030D-6E8A-4147-A177-3AD203B41FA5}">
                      <a16:colId xmlns:a16="http://schemas.microsoft.com/office/drawing/2014/main" val="20000"/>
                    </a:ext>
                  </a:extLst>
                </a:gridCol>
                <a:gridCol w="3317540">
                  <a:extLst>
                    <a:ext uri="{9D8B030D-6E8A-4147-A177-3AD203B41FA5}">
                      <a16:colId xmlns:a16="http://schemas.microsoft.com/office/drawing/2014/main" val="20001"/>
                    </a:ext>
                  </a:extLst>
                </a:gridCol>
                <a:gridCol w="3317540">
                  <a:extLst>
                    <a:ext uri="{9D8B030D-6E8A-4147-A177-3AD203B41FA5}">
                      <a16:colId xmlns:a16="http://schemas.microsoft.com/office/drawing/2014/main" val="20002"/>
                    </a:ext>
                  </a:extLst>
                </a:gridCol>
              </a:tblGrid>
              <a:tr h="457798">
                <a:tc>
                  <a:txBody>
                    <a:bodyPr/>
                    <a:lstStyle/>
                    <a:p>
                      <a:endParaRPr lang="fr-FR" sz="1600" dirty="0">
                        <a:solidFill>
                          <a:schemeClr val="tx1"/>
                        </a:solidFill>
                      </a:endParaRPr>
                    </a:p>
                  </a:txBody>
                  <a:tcPr/>
                </a:tc>
                <a:tc>
                  <a:txBody>
                    <a:bodyPr/>
                    <a:lstStyle/>
                    <a:p>
                      <a:r>
                        <a:rPr lang="fr-FR" sz="1600" dirty="0" err="1">
                          <a:solidFill>
                            <a:schemeClr val="tx1"/>
                          </a:solidFill>
                        </a:rPr>
                        <a:t>Inclined</a:t>
                      </a:r>
                      <a:r>
                        <a:rPr lang="fr-FR" sz="1600" dirty="0">
                          <a:solidFill>
                            <a:schemeClr val="tx1"/>
                          </a:solidFill>
                        </a:rPr>
                        <a:t> (&gt;3%)</a:t>
                      </a:r>
                    </a:p>
                  </a:txBody>
                  <a:tcPr/>
                </a:tc>
                <a:tc>
                  <a:txBody>
                    <a:bodyPr/>
                    <a:lstStyle/>
                    <a:p>
                      <a:r>
                        <a:rPr lang="fr-FR" sz="1600" dirty="0">
                          <a:solidFill>
                            <a:schemeClr val="tx1"/>
                          </a:solidFill>
                        </a:rPr>
                        <a:t>Flat</a:t>
                      </a:r>
                    </a:p>
                  </a:txBody>
                  <a:tcPr/>
                </a:tc>
                <a:extLst>
                  <a:ext uri="{0D108BD9-81ED-4DB2-BD59-A6C34878D82A}">
                    <a16:rowId xmlns:a16="http://schemas.microsoft.com/office/drawing/2014/main" val="10000"/>
                  </a:ext>
                </a:extLst>
              </a:tr>
              <a:tr h="714915">
                <a:tc>
                  <a:txBody>
                    <a:bodyPr/>
                    <a:lstStyle/>
                    <a:p>
                      <a:r>
                        <a:rPr lang="fr-FR" sz="1600" dirty="0" err="1">
                          <a:solidFill>
                            <a:schemeClr val="tx1"/>
                          </a:solidFill>
                        </a:rPr>
                        <a:t>Material</a:t>
                      </a:r>
                      <a:endParaRPr lang="fr-FR" sz="1600" dirty="0">
                        <a:solidFill>
                          <a:schemeClr val="tx1"/>
                        </a:solidFill>
                      </a:endParaRPr>
                    </a:p>
                  </a:txBody>
                  <a:tcPr/>
                </a:tc>
                <a:tc>
                  <a:txBody>
                    <a:bodyPr/>
                    <a:lstStyle/>
                    <a:p>
                      <a:r>
                        <a:rPr lang="fr-FR" sz="1600" dirty="0" err="1">
                          <a:solidFill>
                            <a:schemeClr val="tx1"/>
                          </a:solidFill>
                        </a:rPr>
                        <a:t>Ferritics</a:t>
                      </a:r>
                      <a:endParaRPr lang="fr-FR" sz="1600" dirty="0">
                        <a:solidFill>
                          <a:schemeClr val="tx1"/>
                        </a:solidFill>
                      </a:endParaRPr>
                    </a:p>
                    <a:p>
                      <a:r>
                        <a:rPr lang="fr-FR" sz="1600" dirty="0">
                          <a:solidFill>
                            <a:schemeClr val="tx1"/>
                          </a:solidFill>
                        </a:rPr>
                        <a:t> 1.4509 1.4510 </a:t>
                      </a:r>
                    </a:p>
                  </a:txBody>
                  <a:tcPr/>
                </a:tc>
                <a:tc>
                  <a:txBody>
                    <a:bodyPr/>
                    <a:lstStyle/>
                    <a:p>
                      <a:r>
                        <a:rPr lang="fr-FR" sz="1600" dirty="0" err="1">
                          <a:solidFill>
                            <a:schemeClr val="tx1"/>
                          </a:solidFill>
                        </a:rPr>
                        <a:t>Ausenitics</a:t>
                      </a:r>
                      <a:r>
                        <a:rPr lang="fr-FR" sz="1600" dirty="0">
                          <a:solidFill>
                            <a:schemeClr val="tx1"/>
                          </a:solidFill>
                        </a:rPr>
                        <a:t>  </a:t>
                      </a:r>
                    </a:p>
                    <a:p>
                      <a:r>
                        <a:rPr lang="fr-FR" sz="1600" dirty="0">
                          <a:solidFill>
                            <a:schemeClr val="tx1"/>
                          </a:solidFill>
                        </a:rPr>
                        <a:t>1.4301 1.4401</a:t>
                      </a:r>
                    </a:p>
                  </a:txBody>
                  <a:tcPr/>
                </a:tc>
                <a:extLst>
                  <a:ext uri="{0D108BD9-81ED-4DB2-BD59-A6C34878D82A}">
                    <a16:rowId xmlns:a16="http://schemas.microsoft.com/office/drawing/2014/main" val="10001"/>
                  </a:ext>
                </a:extLst>
              </a:tr>
              <a:tr h="457798">
                <a:tc>
                  <a:txBody>
                    <a:bodyPr/>
                    <a:lstStyle/>
                    <a:p>
                      <a:r>
                        <a:rPr lang="fr-FR" sz="1600" dirty="0" err="1">
                          <a:solidFill>
                            <a:schemeClr val="tx1"/>
                          </a:solidFill>
                        </a:rPr>
                        <a:t>Joining</a:t>
                      </a:r>
                      <a:endParaRPr lang="fr-FR" sz="1600" dirty="0">
                        <a:solidFill>
                          <a:schemeClr val="tx1"/>
                        </a:solidFill>
                      </a:endParaRPr>
                    </a:p>
                  </a:txBody>
                  <a:tcPr/>
                </a:tc>
                <a:tc>
                  <a:txBody>
                    <a:bodyPr/>
                    <a:lstStyle/>
                    <a:p>
                      <a:r>
                        <a:rPr lang="fr-FR" sz="1600" dirty="0" err="1">
                          <a:solidFill>
                            <a:schemeClr val="tx1"/>
                          </a:solidFill>
                        </a:rPr>
                        <a:t>Mechanical</a:t>
                      </a:r>
                      <a:endParaRPr lang="fr-FR" sz="1600" dirty="0">
                        <a:solidFill>
                          <a:schemeClr val="tx1"/>
                        </a:solidFill>
                      </a:endParaRPr>
                    </a:p>
                  </a:txBody>
                  <a:tcPr/>
                </a:tc>
                <a:tc>
                  <a:txBody>
                    <a:bodyPr/>
                    <a:lstStyle/>
                    <a:p>
                      <a:r>
                        <a:rPr lang="fr-FR" sz="1600" dirty="0" err="1">
                          <a:solidFill>
                            <a:schemeClr val="tx1"/>
                          </a:solidFill>
                        </a:rPr>
                        <a:t>Welding</a:t>
                      </a:r>
                      <a:r>
                        <a:rPr lang="fr-FR" sz="1600" dirty="0">
                          <a:solidFill>
                            <a:schemeClr val="tx1"/>
                          </a:solidFill>
                        </a:rPr>
                        <a:t> (for water </a:t>
                      </a:r>
                      <a:r>
                        <a:rPr lang="fr-FR" sz="1600" dirty="0" err="1">
                          <a:solidFill>
                            <a:schemeClr val="tx1"/>
                          </a:solidFill>
                        </a:rPr>
                        <a:t>tightness</a:t>
                      </a:r>
                      <a:r>
                        <a:rPr lang="fr-FR" sz="1600" dirty="0">
                          <a:solidFill>
                            <a:schemeClr val="tx1"/>
                          </a:solidFill>
                        </a:rPr>
                        <a:t>)</a:t>
                      </a:r>
                    </a:p>
                  </a:txBody>
                  <a:tcPr/>
                </a:tc>
                <a:extLst>
                  <a:ext uri="{0D108BD9-81ED-4DB2-BD59-A6C34878D82A}">
                    <a16:rowId xmlns:a16="http://schemas.microsoft.com/office/drawing/2014/main" val="10002"/>
                  </a:ext>
                </a:extLst>
              </a:tr>
              <a:tr h="1249809">
                <a:tc>
                  <a:txBody>
                    <a:bodyPr/>
                    <a:lstStyle/>
                    <a:p>
                      <a:endParaRPr lang="en-GB" dirty="0">
                        <a:solidFill>
                          <a:schemeClr val="tx1"/>
                        </a:solidFill>
                      </a:endParaRPr>
                    </a:p>
                  </a:txBody>
                  <a:tcPr/>
                </a:tc>
                <a:tc>
                  <a:txBody>
                    <a:bodyPr/>
                    <a:lstStyle/>
                    <a:p>
                      <a:endParaRPr lang="fr-BE" dirty="0">
                        <a:solidFill>
                          <a:schemeClr val="tx1"/>
                        </a:solidFill>
                      </a:endParaRPr>
                    </a:p>
                    <a:p>
                      <a:endParaRPr lang="fr-BE" dirty="0">
                        <a:solidFill>
                          <a:schemeClr val="tx1"/>
                        </a:solidFill>
                      </a:endParaRPr>
                    </a:p>
                    <a:p>
                      <a:endParaRPr lang="en-GB" dirty="0">
                        <a:solidFill>
                          <a:schemeClr val="tx1"/>
                        </a:solidFill>
                      </a:endParaRPr>
                    </a:p>
                  </a:txBody>
                  <a:tcPr/>
                </a:tc>
                <a:tc>
                  <a:txBody>
                    <a:bodyPr/>
                    <a:lstStyle/>
                    <a:p>
                      <a:endParaRPr lang="en-GB" dirty="0">
                        <a:solidFill>
                          <a:schemeClr val="tx1"/>
                        </a:solidFill>
                      </a:endParaRPr>
                    </a:p>
                  </a:txBody>
                  <a:tcPr/>
                </a:tc>
                <a:extLst>
                  <a:ext uri="{0D108BD9-81ED-4DB2-BD59-A6C34878D82A}">
                    <a16:rowId xmlns:a16="http://schemas.microsoft.com/office/drawing/2014/main" val="10003"/>
                  </a:ext>
                </a:extLst>
              </a:tr>
              <a:tr h="714915">
                <a:tc>
                  <a:txBody>
                    <a:bodyPr/>
                    <a:lstStyle/>
                    <a:p>
                      <a:r>
                        <a:rPr lang="fr-FR" sz="1600" dirty="0">
                          <a:solidFill>
                            <a:schemeClr val="tx1"/>
                          </a:solidFill>
                        </a:rPr>
                        <a:t>Surface Finish</a:t>
                      </a:r>
                    </a:p>
                  </a:txBody>
                  <a:tcPr/>
                </a:tc>
                <a:tc>
                  <a:txBody>
                    <a:bodyPr/>
                    <a:lstStyle/>
                    <a:p>
                      <a:r>
                        <a:rPr lang="fr-FR" sz="1600" dirty="0">
                          <a:solidFill>
                            <a:schemeClr val="tx1"/>
                          </a:solidFill>
                        </a:rPr>
                        <a:t>Matte or terne</a:t>
                      </a:r>
                      <a:r>
                        <a:rPr lang="fr-FR" sz="1600" baseline="0" dirty="0">
                          <a:solidFill>
                            <a:schemeClr val="tx1"/>
                          </a:solidFill>
                        </a:rPr>
                        <a:t> </a:t>
                      </a:r>
                      <a:r>
                        <a:rPr lang="fr-FR" sz="1600" baseline="0" dirty="0" err="1">
                          <a:solidFill>
                            <a:schemeClr val="tx1"/>
                          </a:solidFill>
                        </a:rPr>
                        <a:t>coating</a:t>
                      </a:r>
                      <a:r>
                        <a:rPr lang="fr-FR" sz="1600" baseline="0" dirty="0">
                          <a:solidFill>
                            <a:schemeClr val="tx1"/>
                          </a:solidFill>
                        </a:rPr>
                        <a:t> (Sn)*</a:t>
                      </a:r>
                      <a:endParaRPr lang="fr-FR" sz="1600" dirty="0">
                        <a:solidFill>
                          <a:schemeClr val="tx1"/>
                        </a:solidFill>
                      </a:endParaRPr>
                    </a:p>
                  </a:txBody>
                  <a:tcPr/>
                </a:tc>
                <a:tc>
                  <a:txBody>
                    <a:bodyPr/>
                    <a:lstStyle/>
                    <a:p>
                      <a:r>
                        <a:rPr lang="fr-FR" sz="1600" dirty="0">
                          <a:solidFill>
                            <a:schemeClr val="tx1"/>
                          </a:solidFill>
                        </a:rPr>
                        <a:t>Matte or 2B (</a:t>
                      </a:r>
                      <a:r>
                        <a:rPr lang="fr-FR" sz="1600" dirty="0" err="1">
                          <a:solidFill>
                            <a:schemeClr val="tx1"/>
                          </a:solidFill>
                        </a:rPr>
                        <a:t>when</a:t>
                      </a:r>
                      <a:r>
                        <a:rPr lang="fr-FR" sz="1600" dirty="0">
                          <a:solidFill>
                            <a:schemeClr val="tx1"/>
                          </a:solidFill>
                        </a:rPr>
                        <a:t> </a:t>
                      </a:r>
                      <a:r>
                        <a:rPr lang="fr-FR" sz="1600" dirty="0" err="1">
                          <a:solidFill>
                            <a:schemeClr val="tx1"/>
                          </a:solidFill>
                        </a:rPr>
                        <a:t>there</a:t>
                      </a:r>
                      <a:r>
                        <a:rPr lang="fr-FR" sz="1600" dirty="0">
                          <a:solidFill>
                            <a:schemeClr val="tx1"/>
                          </a:solidFill>
                        </a:rPr>
                        <a:t> </a:t>
                      </a:r>
                      <a:r>
                        <a:rPr lang="fr-FR" sz="1600" dirty="0" err="1">
                          <a:solidFill>
                            <a:schemeClr val="tx1"/>
                          </a:solidFill>
                        </a:rPr>
                        <a:t>is</a:t>
                      </a:r>
                      <a:r>
                        <a:rPr lang="fr-FR" sz="1600" dirty="0">
                          <a:solidFill>
                            <a:schemeClr val="tx1"/>
                          </a:solidFill>
                        </a:rPr>
                        <a:t> a top layer)</a:t>
                      </a:r>
                    </a:p>
                  </a:txBody>
                  <a:tcPr/>
                </a:tc>
                <a:extLst>
                  <a:ext uri="{0D108BD9-81ED-4DB2-BD59-A6C34878D82A}">
                    <a16:rowId xmlns:a16="http://schemas.microsoft.com/office/drawing/2014/main" val="10004"/>
                  </a:ext>
                </a:extLst>
              </a:tr>
              <a:tr h="714915">
                <a:tc>
                  <a:txBody>
                    <a:bodyPr/>
                    <a:lstStyle/>
                    <a:p>
                      <a:r>
                        <a:rPr lang="fr-FR" sz="1600" dirty="0" err="1">
                          <a:solidFill>
                            <a:schemeClr val="tx1"/>
                          </a:solidFill>
                        </a:rPr>
                        <a:t>Thickness</a:t>
                      </a:r>
                      <a:endParaRPr lang="fr-FR" sz="1600" dirty="0">
                        <a:solidFill>
                          <a:schemeClr val="tx1"/>
                        </a:solidFill>
                      </a:endParaRPr>
                    </a:p>
                  </a:txBody>
                  <a:tcPr/>
                </a:tc>
                <a:tc gridSpan="2">
                  <a:txBody>
                    <a:bodyPr/>
                    <a:lstStyle/>
                    <a:p>
                      <a:r>
                        <a:rPr lang="fr-FR" sz="1600" dirty="0">
                          <a:solidFill>
                            <a:schemeClr val="tx1"/>
                          </a:solidFill>
                        </a:rPr>
                        <a:t>0.5mm; 0.4</a:t>
                      </a:r>
                      <a:r>
                        <a:rPr lang="fr-FR" sz="1600" baseline="0" dirty="0">
                          <a:solidFill>
                            <a:schemeClr val="tx1"/>
                          </a:solidFill>
                        </a:rPr>
                        <a:t> mm for </a:t>
                      </a:r>
                      <a:r>
                        <a:rPr lang="fr-FR" sz="1600" baseline="0" dirty="0" err="1">
                          <a:solidFill>
                            <a:schemeClr val="tx1"/>
                          </a:solidFill>
                        </a:rPr>
                        <a:t>rainwater</a:t>
                      </a:r>
                      <a:r>
                        <a:rPr lang="fr-FR" sz="1600" baseline="0" dirty="0">
                          <a:solidFill>
                            <a:schemeClr val="tx1"/>
                          </a:solidFill>
                        </a:rPr>
                        <a:t> </a:t>
                      </a:r>
                      <a:r>
                        <a:rPr lang="fr-FR" sz="1600" baseline="0" dirty="0" err="1">
                          <a:solidFill>
                            <a:schemeClr val="tx1"/>
                          </a:solidFill>
                        </a:rPr>
                        <a:t>goods</a:t>
                      </a:r>
                      <a:endParaRPr lang="fr-FR" sz="1600" baseline="0" dirty="0">
                        <a:solidFill>
                          <a:schemeClr val="tx1"/>
                        </a:solidFill>
                      </a:endParaRPr>
                    </a:p>
                    <a:p>
                      <a:r>
                        <a:rPr lang="fr-FR" sz="1600" baseline="0" dirty="0" err="1">
                          <a:solidFill>
                            <a:schemeClr val="tx1"/>
                          </a:solidFill>
                        </a:rPr>
                        <a:t>Allows</a:t>
                      </a:r>
                      <a:r>
                        <a:rPr lang="fr-FR" sz="1600" baseline="0" dirty="0">
                          <a:solidFill>
                            <a:schemeClr val="tx1"/>
                          </a:solidFill>
                        </a:rPr>
                        <a:t> a </a:t>
                      </a:r>
                      <a:r>
                        <a:rPr lang="fr-FR" sz="1600" baseline="0" dirty="0" err="1">
                          <a:solidFill>
                            <a:schemeClr val="tx1"/>
                          </a:solidFill>
                        </a:rPr>
                        <a:t>lightweight</a:t>
                      </a:r>
                      <a:r>
                        <a:rPr lang="fr-FR" sz="1600" baseline="0" dirty="0">
                          <a:solidFill>
                            <a:schemeClr val="tx1"/>
                          </a:solidFill>
                        </a:rPr>
                        <a:t> structure</a:t>
                      </a:r>
                    </a:p>
                  </a:txBody>
                  <a:tcPr/>
                </a:tc>
                <a:tc hMerge="1">
                  <a:txBody>
                    <a:bodyPr/>
                    <a:lstStyle/>
                    <a:p>
                      <a:endParaRPr lang="fr-FR"/>
                    </a:p>
                  </a:txBody>
                  <a:tcPr/>
                </a:tc>
                <a:extLst>
                  <a:ext uri="{0D108BD9-81ED-4DB2-BD59-A6C34878D82A}">
                    <a16:rowId xmlns:a16="http://schemas.microsoft.com/office/drawing/2014/main" val="10005"/>
                  </a:ext>
                </a:extLst>
              </a:tr>
              <a:tr h="457798">
                <a:tc>
                  <a:txBody>
                    <a:bodyPr/>
                    <a:lstStyle/>
                    <a:p>
                      <a:r>
                        <a:rPr lang="fr-FR" sz="1600" dirty="0">
                          <a:solidFill>
                            <a:schemeClr val="tx1"/>
                          </a:solidFill>
                        </a:rPr>
                        <a:t>Life </a:t>
                      </a:r>
                      <a:r>
                        <a:rPr lang="fr-FR" sz="1600" dirty="0" err="1">
                          <a:solidFill>
                            <a:schemeClr val="tx1"/>
                          </a:solidFill>
                        </a:rPr>
                        <a:t>expectancy</a:t>
                      </a:r>
                      <a:endParaRPr lang="fr-FR" sz="1600" dirty="0">
                        <a:solidFill>
                          <a:schemeClr val="tx1"/>
                        </a:solidFill>
                      </a:endParaRPr>
                    </a:p>
                  </a:txBody>
                  <a:tcPr/>
                </a:tc>
                <a:tc gridSpan="2">
                  <a:txBody>
                    <a:bodyPr/>
                    <a:lstStyle/>
                    <a:p>
                      <a:r>
                        <a:rPr lang="fr-FR" sz="1600" dirty="0">
                          <a:solidFill>
                            <a:schemeClr val="tx1"/>
                          </a:solidFill>
                        </a:rPr>
                        <a:t>Will last the life of</a:t>
                      </a:r>
                      <a:r>
                        <a:rPr lang="fr-FR" sz="1600" baseline="0" dirty="0">
                          <a:solidFill>
                            <a:schemeClr val="tx1"/>
                          </a:solidFill>
                        </a:rPr>
                        <a:t> the building</a:t>
                      </a:r>
                      <a:endParaRPr lang="fr-FR" sz="1600" dirty="0">
                        <a:solidFill>
                          <a:schemeClr val="tx1"/>
                        </a:solidFill>
                      </a:endParaRPr>
                    </a:p>
                  </a:txBody>
                  <a:tcPr/>
                </a:tc>
                <a:tc hMerge="1">
                  <a:txBody>
                    <a:bodyPr/>
                    <a:lstStyle/>
                    <a:p>
                      <a:endParaRPr lang="fr-FR"/>
                    </a:p>
                  </a:txBody>
                  <a:tcPr/>
                </a:tc>
                <a:extLst>
                  <a:ext uri="{0D108BD9-81ED-4DB2-BD59-A6C34878D82A}">
                    <a16:rowId xmlns:a16="http://schemas.microsoft.com/office/drawing/2014/main" val="10006"/>
                  </a:ext>
                </a:extLst>
              </a:tr>
              <a:tr h="897664">
                <a:tc>
                  <a:txBody>
                    <a:bodyPr/>
                    <a:lstStyle/>
                    <a:p>
                      <a:r>
                        <a:rPr lang="fr-FR" sz="1600" dirty="0" err="1">
                          <a:solidFill>
                            <a:schemeClr val="tx1"/>
                          </a:solidFill>
                        </a:rPr>
                        <a:t>Other</a:t>
                      </a:r>
                      <a:endParaRPr lang="fr-FR" sz="1600" dirty="0">
                        <a:solidFill>
                          <a:schemeClr val="tx1"/>
                        </a:solidFill>
                      </a:endParaRPr>
                    </a:p>
                  </a:txBody>
                  <a:tcPr/>
                </a:tc>
                <a:tc>
                  <a:txBody>
                    <a:bodyPr/>
                    <a:lstStyle/>
                    <a:p>
                      <a:endParaRPr lang="fr-FR" sz="1600" dirty="0">
                        <a:solidFill>
                          <a:schemeClr val="tx1"/>
                        </a:solidFill>
                      </a:endParaRPr>
                    </a:p>
                  </a:txBody>
                  <a:tcPr/>
                </a:tc>
                <a:tc>
                  <a:txBody>
                    <a:bodyPr/>
                    <a:lstStyle/>
                    <a:p>
                      <a:r>
                        <a:rPr lang="fr-FR" sz="1600" dirty="0" err="1">
                          <a:solidFill>
                            <a:schemeClr val="tx1"/>
                          </a:solidFill>
                        </a:rPr>
                        <a:t>Suitable</a:t>
                      </a:r>
                      <a:r>
                        <a:rPr lang="fr-FR" sz="1600" baseline="0" dirty="0">
                          <a:solidFill>
                            <a:schemeClr val="tx1"/>
                          </a:solidFill>
                        </a:rPr>
                        <a:t> for green roofs</a:t>
                      </a:r>
                    </a:p>
                    <a:p>
                      <a:r>
                        <a:rPr lang="fr-FR" sz="1600" baseline="0" dirty="0">
                          <a:solidFill>
                            <a:schemeClr val="tx1"/>
                          </a:solidFill>
                        </a:rPr>
                        <a:t>In </a:t>
                      </a:r>
                      <a:r>
                        <a:rPr lang="fr-FR" sz="1600" baseline="0" dirty="0" err="1">
                          <a:solidFill>
                            <a:schemeClr val="tx1"/>
                          </a:solidFill>
                        </a:rPr>
                        <a:t>renovation</a:t>
                      </a:r>
                      <a:r>
                        <a:rPr lang="fr-FR" sz="1600" baseline="0" dirty="0">
                          <a:solidFill>
                            <a:schemeClr val="tx1"/>
                          </a:solidFill>
                        </a:rPr>
                        <a:t>  </a:t>
                      </a:r>
                      <a:r>
                        <a:rPr lang="fr-FR" sz="1600" baseline="0" dirty="0" err="1">
                          <a:solidFill>
                            <a:schemeClr val="tx1"/>
                          </a:solidFill>
                        </a:rPr>
                        <a:t>can</a:t>
                      </a:r>
                      <a:r>
                        <a:rPr lang="fr-FR" sz="1600" baseline="0" dirty="0">
                          <a:solidFill>
                            <a:schemeClr val="tx1"/>
                          </a:solidFill>
                        </a:rPr>
                        <a:t>  </a:t>
                      </a:r>
                      <a:r>
                        <a:rPr lang="fr-FR" sz="1600" baseline="0" dirty="0" err="1">
                          <a:solidFill>
                            <a:schemeClr val="tx1"/>
                          </a:solidFill>
                        </a:rPr>
                        <a:t>be</a:t>
                      </a:r>
                      <a:r>
                        <a:rPr lang="fr-FR" sz="1600" baseline="0" dirty="0">
                          <a:solidFill>
                            <a:schemeClr val="tx1"/>
                          </a:solidFill>
                        </a:rPr>
                        <a:t> </a:t>
                      </a:r>
                      <a:r>
                        <a:rPr lang="fr-FR" sz="1600" baseline="0" dirty="0" err="1">
                          <a:solidFill>
                            <a:schemeClr val="tx1"/>
                          </a:solidFill>
                        </a:rPr>
                        <a:t>placed</a:t>
                      </a:r>
                      <a:r>
                        <a:rPr lang="fr-FR" sz="1600" baseline="0" dirty="0">
                          <a:solidFill>
                            <a:schemeClr val="tx1"/>
                          </a:solidFill>
                        </a:rPr>
                        <a:t> </a:t>
                      </a:r>
                      <a:r>
                        <a:rPr lang="fr-FR" sz="1600" baseline="0" dirty="0" err="1">
                          <a:solidFill>
                            <a:schemeClr val="tx1"/>
                          </a:solidFill>
                        </a:rPr>
                        <a:t>directly</a:t>
                      </a:r>
                      <a:r>
                        <a:rPr lang="fr-FR" sz="1600" baseline="0" dirty="0">
                          <a:solidFill>
                            <a:schemeClr val="tx1"/>
                          </a:solidFill>
                        </a:rPr>
                        <a:t> on the </a:t>
                      </a:r>
                      <a:r>
                        <a:rPr lang="fr-FR" sz="1600" baseline="0" dirty="0" err="1">
                          <a:solidFill>
                            <a:schemeClr val="tx1"/>
                          </a:solidFill>
                        </a:rPr>
                        <a:t>bitumen</a:t>
                      </a:r>
                      <a:r>
                        <a:rPr lang="fr-FR" sz="1600" baseline="0" dirty="0">
                          <a:solidFill>
                            <a:schemeClr val="tx1"/>
                          </a:solidFill>
                        </a:rPr>
                        <a:t> roof</a:t>
                      </a:r>
                      <a:endParaRPr lang="fr-FR" sz="1600" dirty="0">
                        <a:solidFill>
                          <a:schemeClr val="tx1"/>
                        </a:solidFill>
                      </a:endParaRPr>
                    </a:p>
                  </a:txBody>
                  <a:tcPr/>
                </a:tc>
                <a:extLst>
                  <a:ext uri="{0D108BD9-81ED-4DB2-BD59-A6C34878D82A}">
                    <a16:rowId xmlns:a16="http://schemas.microsoft.com/office/drawing/2014/main" val="10007"/>
                  </a:ext>
                </a:extLst>
              </a:tr>
              <a:tr h="313779">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0" dirty="0">
                          <a:solidFill>
                            <a:schemeClr val="tx1"/>
                          </a:solidFill>
                        </a:rPr>
                        <a:t>* In </a:t>
                      </a:r>
                      <a:r>
                        <a:rPr lang="fr-FR" sz="1400" b="0" dirty="0" err="1">
                          <a:solidFill>
                            <a:schemeClr val="tx1"/>
                          </a:solidFill>
                        </a:rPr>
                        <a:t>some</a:t>
                      </a:r>
                      <a:r>
                        <a:rPr lang="fr-FR" sz="1400" b="0" dirty="0">
                          <a:solidFill>
                            <a:schemeClr val="tx1"/>
                          </a:solidFill>
                        </a:rPr>
                        <a:t> areas Cu  or Zn  are </a:t>
                      </a:r>
                      <a:r>
                        <a:rPr lang="fr-FR" sz="1400" b="0" dirty="0" err="1">
                          <a:solidFill>
                            <a:schemeClr val="tx1"/>
                          </a:solidFill>
                        </a:rPr>
                        <a:t>restricted</a:t>
                      </a:r>
                      <a:r>
                        <a:rPr lang="fr-FR" sz="1400" b="0" dirty="0">
                          <a:solidFill>
                            <a:schemeClr val="tx1"/>
                          </a:solidFill>
                        </a:rPr>
                        <a:t> as </a:t>
                      </a:r>
                      <a:r>
                        <a:rPr lang="fr-FR" sz="1400" b="0" dirty="0" err="1">
                          <a:solidFill>
                            <a:schemeClr val="tx1"/>
                          </a:solidFill>
                        </a:rPr>
                        <a:t>being</a:t>
                      </a:r>
                      <a:r>
                        <a:rPr lang="fr-FR" sz="1400" b="0" dirty="0">
                          <a:solidFill>
                            <a:schemeClr val="tx1"/>
                          </a:solidFill>
                        </a:rPr>
                        <a:t> </a:t>
                      </a:r>
                      <a:r>
                        <a:rPr lang="fr-FR" sz="1400" b="0" dirty="0" err="1">
                          <a:solidFill>
                            <a:schemeClr val="tx1"/>
                          </a:solidFill>
                        </a:rPr>
                        <a:t>eco-toxic</a:t>
                      </a:r>
                      <a:r>
                        <a:rPr lang="fr-FR" sz="1400" b="0" dirty="0">
                          <a:solidFill>
                            <a:schemeClr val="tx1"/>
                          </a:solidFill>
                        </a:rPr>
                        <a:t> and </a:t>
                      </a:r>
                      <a:r>
                        <a:rPr lang="fr-FR" sz="1400" b="0" dirty="0" err="1">
                          <a:solidFill>
                            <a:schemeClr val="tx1"/>
                          </a:solidFill>
                        </a:rPr>
                        <a:t>leaching</a:t>
                      </a:r>
                      <a:r>
                        <a:rPr lang="fr-FR" sz="1400" b="0" dirty="0">
                          <a:solidFill>
                            <a:schemeClr val="tx1"/>
                          </a:solidFill>
                        </a:rPr>
                        <a:t> </a:t>
                      </a:r>
                      <a:r>
                        <a:rPr lang="fr-FR" sz="1400" b="0" dirty="0" err="1">
                          <a:solidFill>
                            <a:schemeClr val="tx1"/>
                          </a:solidFill>
                        </a:rPr>
                        <a:t>into</a:t>
                      </a:r>
                      <a:r>
                        <a:rPr lang="fr-FR" sz="1400" b="0" dirty="0">
                          <a:solidFill>
                            <a:schemeClr val="tx1"/>
                          </a:solidFill>
                        </a:rPr>
                        <a:t> the </a:t>
                      </a:r>
                      <a:r>
                        <a:rPr lang="fr-FR" sz="1400" b="0" dirty="0" err="1">
                          <a:solidFill>
                            <a:schemeClr val="tx1"/>
                          </a:solidFill>
                        </a:rPr>
                        <a:t>rainwater</a:t>
                      </a:r>
                      <a:endParaRPr lang="fr-FR" sz="1400"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10008"/>
                  </a:ext>
                </a:extLst>
              </a:tr>
            </a:tbl>
          </a:graphicData>
        </a:graphic>
      </p:graphicFrame>
      <p:sp>
        <p:nvSpPr>
          <p:cNvPr id="4" name="Slide Number Placeholder 3"/>
          <p:cNvSpPr>
            <a:spLocks noGrp="1"/>
          </p:cNvSpPr>
          <p:nvPr>
            <p:ph type="sldNum" sz="quarter" idx="4"/>
          </p:nvPr>
        </p:nvSpPr>
        <p:spPr/>
        <p:txBody>
          <a:bodyPr/>
          <a:lstStyle/>
          <a:p>
            <a:fld id="{5AF66AA0-E37C-4065-8BE7-D4086C065B53}" type="slidenum">
              <a:rPr lang="fr-BE" smtClean="0"/>
              <a:pPr/>
              <a:t>36</a:t>
            </a:fld>
            <a:endParaRPr lang="fr-BE" dirty="0"/>
          </a:p>
        </p:txBody>
      </p:sp>
      <p:pic>
        <p:nvPicPr>
          <p:cNvPr id="9"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168704" y="2507198"/>
            <a:ext cx="1660228" cy="670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68136" y="2507198"/>
            <a:ext cx="1390230" cy="816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020272" y="2507198"/>
            <a:ext cx="1657921" cy="1209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76714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nl-BE" sz="3200" dirty="0"/>
              <a:t>A new concern,</a:t>
            </a:r>
            <a:br>
              <a:rPr lang="nl-BE" sz="3200" dirty="0"/>
            </a:br>
            <a:r>
              <a:rPr lang="nl-BE" sz="3200" dirty="0"/>
              <a:t>metal runoff in rainwater</a:t>
            </a:r>
            <a:r>
              <a:rPr lang="nl-BE" sz="3200" baseline="50000" dirty="0"/>
              <a:t>5</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097916744"/>
              </p:ext>
            </p:extLst>
          </p:nvPr>
        </p:nvGraphicFramePr>
        <p:xfrm>
          <a:off x="421196" y="2420888"/>
          <a:ext cx="8229600" cy="4012973"/>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4"/>
          </p:nvPr>
        </p:nvSpPr>
        <p:spPr/>
        <p:txBody>
          <a:bodyPr/>
          <a:lstStyle/>
          <a:p>
            <a:fld id="{5AF66AA0-E37C-4065-8BE7-D4086C065B53}" type="slidenum">
              <a:rPr lang="fr-BE" smtClean="0"/>
              <a:pPr/>
              <a:t>37</a:t>
            </a:fld>
            <a:endParaRPr lang="fr-BE" dirty="0"/>
          </a:p>
        </p:txBody>
      </p:sp>
      <p:sp>
        <p:nvSpPr>
          <p:cNvPr id="7" name="Oval 6"/>
          <p:cNvSpPr/>
          <p:nvPr/>
        </p:nvSpPr>
        <p:spPr>
          <a:xfrm>
            <a:off x="5724128" y="2780928"/>
            <a:ext cx="2088232" cy="1224136"/>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nl-BE" dirty="0">
                <a:solidFill>
                  <a:schemeClr val="accent2"/>
                </a:solidFill>
              </a:rPr>
              <a:t>No significant runoff from stainless steel</a:t>
            </a:r>
          </a:p>
        </p:txBody>
      </p:sp>
      <p:sp>
        <p:nvSpPr>
          <p:cNvPr id="8" name="TextBox 7"/>
          <p:cNvSpPr txBox="1"/>
          <p:nvPr/>
        </p:nvSpPr>
        <p:spPr>
          <a:xfrm>
            <a:off x="611560" y="1484783"/>
            <a:ext cx="7848872" cy="830997"/>
          </a:xfrm>
          <a:prstGeom prst="rect">
            <a:avLst/>
          </a:prstGeom>
          <a:noFill/>
        </p:spPr>
        <p:txBody>
          <a:bodyPr wrap="square" rtlCol="0">
            <a:spAutoFit/>
          </a:bodyPr>
          <a:lstStyle/>
          <a:p>
            <a:r>
              <a:rPr lang="nl-BE" sz="2400" dirty="0"/>
              <a:t>Mostly in northern Europe ... Stems from demands on water quality, availability and re-use</a:t>
            </a:r>
          </a:p>
        </p:txBody>
      </p:sp>
    </p:spTree>
    <p:extLst>
      <p:ext uri="{BB962C8B-B14F-4D97-AF65-F5344CB8AC3E}">
        <p14:creationId xmlns:p14="http://schemas.microsoft.com/office/powerpoint/2010/main" val="1012235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0" y="53950"/>
            <a:ext cx="5486400" cy="566738"/>
          </a:xfrm>
        </p:spPr>
        <p:txBody>
          <a:bodyPr>
            <a:normAutofit fontScale="90000"/>
          </a:bodyPr>
          <a:lstStyle/>
          <a:p>
            <a:r>
              <a:rPr lang="fr-FR" dirty="0"/>
              <a:t>The Delhi </a:t>
            </a:r>
            <a:r>
              <a:rPr lang="fr-FR" dirty="0" err="1"/>
              <a:t>Parliament</a:t>
            </a:r>
            <a:r>
              <a:rPr lang="fr-FR" dirty="0"/>
              <a:t> Library</a:t>
            </a:r>
            <a:r>
              <a:rPr lang="fr-FR" baseline="50000" dirty="0"/>
              <a:t>6-7</a:t>
            </a:r>
            <a:br>
              <a:rPr lang="fr-FR" dirty="0"/>
            </a:br>
            <a:r>
              <a:rPr lang="fr-FR" dirty="0"/>
              <a:t>Architect: Raj </a:t>
            </a:r>
            <a:r>
              <a:rPr lang="fr-FR" dirty="0" err="1"/>
              <a:t>Rewal</a:t>
            </a:r>
            <a:r>
              <a:rPr lang="fr-FR" dirty="0"/>
              <a:t> Associates</a:t>
            </a:r>
          </a:p>
        </p:txBody>
      </p:sp>
      <p:sp>
        <p:nvSpPr>
          <p:cNvPr id="4" name="Text Placeholder 3"/>
          <p:cNvSpPr>
            <a:spLocks noGrp="1"/>
          </p:cNvSpPr>
          <p:nvPr>
            <p:ph type="body" sz="half" idx="2"/>
          </p:nvPr>
        </p:nvSpPr>
        <p:spPr>
          <a:xfrm>
            <a:off x="29862" y="5445224"/>
            <a:ext cx="8862618" cy="804862"/>
          </a:xfrm>
        </p:spPr>
        <p:txBody>
          <a:bodyPr>
            <a:normAutofit/>
          </a:bodyPr>
          <a:lstStyle/>
          <a:p>
            <a:pPr algn="just"/>
            <a:r>
              <a:rPr lang="en-US" dirty="0"/>
              <a:t>The library, ~ 55,000 m</a:t>
            </a:r>
            <a:r>
              <a:rPr lang="en-US" baseline="30000" dirty="0"/>
              <a:t>2</a:t>
            </a:r>
            <a:r>
              <a:rPr lang="en-US" dirty="0"/>
              <a:t>, had its height restricted to avoid obstructing the Parliament House. The central focal dome comprises a lattice of stainless steel tubular members and cables converging at key tension cast nodes. The second dome containing stainless steel tubes , known as the VIP dome, has a diameter of 16 m and a height of 2.5 m. </a:t>
            </a:r>
            <a:endParaRPr lang="fr-FR" dirty="0"/>
          </a:p>
        </p:txBody>
      </p:sp>
      <p:sp>
        <p:nvSpPr>
          <p:cNvPr id="5" name="Slide Number Placeholder 4"/>
          <p:cNvSpPr>
            <a:spLocks noGrp="1"/>
          </p:cNvSpPr>
          <p:nvPr>
            <p:ph type="sldNum" sz="quarter" idx="4"/>
          </p:nvPr>
        </p:nvSpPr>
        <p:spPr/>
        <p:txBody>
          <a:bodyPr/>
          <a:lstStyle/>
          <a:p>
            <a:fld id="{5AF66AA0-E37C-4065-8BE7-D4086C065B53}" type="slidenum">
              <a:rPr lang="fr-BE" smtClean="0"/>
              <a:pPr/>
              <a:t>38</a:t>
            </a:fld>
            <a:endParaRPr lang="fr-BE" dirty="0"/>
          </a:p>
        </p:txBody>
      </p:sp>
      <p:grpSp>
        <p:nvGrpSpPr>
          <p:cNvPr id="13" name="Group 12"/>
          <p:cNvGrpSpPr/>
          <p:nvPr/>
        </p:nvGrpSpPr>
        <p:grpSpPr>
          <a:xfrm>
            <a:off x="9579" y="692696"/>
            <a:ext cx="8882901" cy="4334421"/>
            <a:chOff x="1654" y="117751"/>
            <a:chExt cx="8882901" cy="4334421"/>
          </a:xfrm>
        </p:grpSpPr>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296292" y="117751"/>
              <a:ext cx="3588263" cy="433442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54" y="117751"/>
              <a:ext cx="5684486" cy="433442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aphicFrame>
        <p:nvGraphicFramePr>
          <p:cNvPr id="14" name="Table 13"/>
          <p:cNvGraphicFramePr>
            <a:graphicFrameLocks noGrp="1"/>
          </p:cNvGraphicFramePr>
          <p:nvPr>
            <p:extLst>
              <p:ext uri="{D42A27DB-BD31-4B8C-83A1-F6EECF244321}">
                <p14:modId xmlns:p14="http://schemas.microsoft.com/office/powerpoint/2010/main" val="2862679625"/>
              </p:ext>
            </p:extLst>
          </p:nvPr>
        </p:nvGraphicFramePr>
        <p:xfrm>
          <a:off x="13229" y="5038882"/>
          <a:ext cx="8882902" cy="370840"/>
        </p:xfrm>
        <a:graphic>
          <a:graphicData uri="http://schemas.openxmlformats.org/drawingml/2006/table">
            <a:tbl>
              <a:tblPr firstRow="1" bandRow="1">
                <a:tableStyleId>{2D5ABB26-0587-4C30-8999-92F81FD0307C}</a:tableStyleId>
              </a:tblPr>
              <a:tblGrid>
                <a:gridCol w="5714550">
                  <a:extLst>
                    <a:ext uri="{9D8B030D-6E8A-4147-A177-3AD203B41FA5}">
                      <a16:colId xmlns:a16="http://schemas.microsoft.com/office/drawing/2014/main" val="20000"/>
                    </a:ext>
                  </a:extLst>
                </a:gridCol>
                <a:gridCol w="3168352">
                  <a:extLst>
                    <a:ext uri="{9D8B030D-6E8A-4147-A177-3AD203B41FA5}">
                      <a16:colId xmlns:a16="http://schemas.microsoft.com/office/drawing/2014/main" val="20001"/>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dirty="0"/>
                        <a:t>1. </a:t>
                      </a:r>
                      <a:r>
                        <a:rPr lang="fr-FR" sz="1400" dirty="0" err="1"/>
                        <a:t>Left</a:t>
                      </a:r>
                      <a:r>
                        <a:rPr lang="fr-FR" sz="1400" dirty="0"/>
                        <a:t>:  </a:t>
                      </a:r>
                      <a:r>
                        <a:rPr lang="fr-FR" sz="1400" dirty="0" err="1"/>
                        <a:t>Overview</a:t>
                      </a:r>
                      <a:r>
                        <a:rPr lang="fr-FR" sz="1400" dirty="0"/>
                        <a:t>, </a:t>
                      </a:r>
                      <a:r>
                        <a:rPr lang="fr-FR" sz="1400" dirty="0" err="1"/>
                        <a:t>with</a:t>
                      </a:r>
                      <a:r>
                        <a:rPr lang="fr-FR" sz="1400" dirty="0"/>
                        <a:t> the </a:t>
                      </a:r>
                      <a:r>
                        <a:rPr lang="fr-FR" sz="1400" dirty="0" err="1"/>
                        <a:t>Parliament</a:t>
                      </a:r>
                      <a:r>
                        <a:rPr lang="fr-FR" sz="1400" dirty="0"/>
                        <a:t> in the back. </a:t>
                      </a:r>
                      <a:endParaRPr lang="nl-BE"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dirty="0"/>
                        <a:t>2. Right: </a:t>
                      </a:r>
                      <a:r>
                        <a:rPr lang="en-US" sz="1400" dirty="0"/>
                        <a:t>View of central focal dome</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1048804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ttp://www.metalroof.ltd.uk/our_work/stainless_steel_standing_seam_roof_leicester/leic_2_lge.jpg"/>
          <p:cNvSpPr>
            <a:spLocks noChangeAspect="1" noChangeArrowheads="1"/>
          </p:cNvSpPr>
          <p:nvPr/>
        </p:nvSpPr>
        <p:spPr bwMode="auto">
          <a:xfrm>
            <a:off x="155575" y="-1714500"/>
            <a:ext cx="4762500" cy="35718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Content Placeholder 2"/>
          <p:cNvSpPr txBox="1">
            <a:spLocks/>
          </p:cNvSpPr>
          <p:nvPr/>
        </p:nvSpPr>
        <p:spPr>
          <a:xfrm rot="16200000">
            <a:off x="-2602066" y="2790706"/>
            <a:ext cx="6546604" cy="134247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fr-FR" sz="1800" dirty="0" err="1"/>
              <a:t>Clockwise</a:t>
            </a:r>
            <a:r>
              <a:rPr lang="fr-FR" sz="1800" dirty="0"/>
              <a:t>, </a:t>
            </a:r>
            <a:r>
              <a:rPr lang="fr-FR" sz="1800" dirty="0" err="1"/>
              <a:t>from</a:t>
            </a:r>
            <a:r>
              <a:rPr lang="fr-FR" sz="1800" dirty="0"/>
              <a:t> top left:</a:t>
            </a:r>
            <a:r>
              <a:rPr lang="fr-FR" sz="1800" baseline="50000" dirty="0"/>
              <a:t>1</a:t>
            </a:r>
          </a:p>
          <a:p>
            <a:pPr marL="0" indent="0">
              <a:buNone/>
            </a:pPr>
            <a:r>
              <a:rPr lang="fr-FR" sz="1800" dirty="0"/>
              <a:t>1. </a:t>
            </a:r>
            <a:r>
              <a:rPr lang="fr-FR" sz="1800" dirty="0" err="1"/>
              <a:t>Stainless</a:t>
            </a:r>
            <a:r>
              <a:rPr lang="fr-FR" sz="1800" dirty="0"/>
              <a:t> </a:t>
            </a:r>
            <a:r>
              <a:rPr lang="fr-FR" sz="1800" dirty="0" err="1"/>
              <a:t>church</a:t>
            </a:r>
            <a:r>
              <a:rPr lang="fr-FR" sz="1800" dirty="0"/>
              <a:t> roof, Leicester, UK</a:t>
            </a:r>
          </a:p>
          <a:p>
            <a:pPr marL="0" indent="0">
              <a:buNone/>
            </a:pPr>
            <a:r>
              <a:rPr lang="fr-FR" sz="1800" dirty="0"/>
              <a:t>2. </a:t>
            </a:r>
            <a:r>
              <a:rPr lang="fr-FR" sz="1800" dirty="0" err="1"/>
              <a:t>School</a:t>
            </a:r>
            <a:r>
              <a:rPr lang="fr-FR" sz="1800" dirty="0"/>
              <a:t> restaurant, Oyonnax, France</a:t>
            </a:r>
          </a:p>
          <a:p>
            <a:pPr marL="0" indent="0">
              <a:buFont typeface="Arial" pitchFamily="34" charset="0"/>
              <a:buNone/>
            </a:pPr>
            <a:r>
              <a:rPr lang="fr-FR" sz="1800" dirty="0"/>
              <a:t>3. </a:t>
            </a:r>
            <a:r>
              <a:rPr lang="fr-FR" sz="1800" dirty="0" err="1"/>
              <a:t>Universum</a:t>
            </a:r>
            <a:r>
              <a:rPr lang="fr-FR" sz="1800" dirty="0"/>
              <a:t> Science centre, </a:t>
            </a:r>
            <a:r>
              <a:rPr lang="fr-FR" sz="1800" dirty="0" err="1"/>
              <a:t>Bremen</a:t>
            </a:r>
            <a:r>
              <a:rPr lang="fr-FR" sz="1800" dirty="0"/>
              <a:t>, Germany</a:t>
            </a:r>
          </a:p>
        </p:txBody>
      </p:sp>
      <p:grpSp>
        <p:nvGrpSpPr>
          <p:cNvPr id="6" name="Group 5"/>
          <p:cNvGrpSpPr/>
          <p:nvPr/>
        </p:nvGrpSpPr>
        <p:grpSpPr>
          <a:xfrm>
            <a:off x="1404479" y="156596"/>
            <a:ext cx="7488001" cy="6584772"/>
            <a:chOff x="1404479" y="8904"/>
            <a:chExt cx="7488001" cy="6584772"/>
          </a:xfrm>
        </p:grpSpPr>
        <p:grpSp>
          <p:nvGrpSpPr>
            <p:cNvPr id="5" name="Group 4"/>
            <p:cNvGrpSpPr/>
            <p:nvPr/>
          </p:nvGrpSpPr>
          <p:grpSpPr>
            <a:xfrm>
              <a:off x="1404479" y="8904"/>
              <a:ext cx="7488000" cy="2556000"/>
              <a:chOff x="0" y="8904"/>
              <a:chExt cx="7483383" cy="2556000"/>
            </a:xfrm>
          </p:grpSpPr>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8904"/>
                <a:ext cx="3407999" cy="255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146"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414813" y="8904"/>
                <a:ext cx="4068570" cy="255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pic>
          <p:nvPicPr>
            <p:cNvPr id="614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404480" y="2564882"/>
              <a:ext cx="7488000" cy="402879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2" name="Slide Number Placeholder 1"/>
          <p:cNvSpPr>
            <a:spLocks noGrp="1"/>
          </p:cNvSpPr>
          <p:nvPr>
            <p:ph type="sldNum" sz="quarter" idx="4"/>
          </p:nvPr>
        </p:nvSpPr>
        <p:spPr/>
        <p:txBody>
          <a:bodyPr/>
          <a:lstStyle/>
          <a:p>
            <a:fld id="{5AF66AA0-E37C-4065-8BE7-D4086C065B53}" type="slidenum">
              <a:rPr lang="fr-BE" smtClean="0"/>
              <a:pPr/>
              <a:t>39</a:t>
            </a:fld>
            <a:endParaRPr lang="fr-BE" dirty="0"/>
          </a:p>
        </p:txBody>
      </p:sp>
    </p:spTree>
    <p:extLst>
      <p:ext uri="{BB962C8B-B14F-4D97-AF65-F5344CB8AC3E}">
        <p14:creationId xmlns:p14="http://schemas.microsoft.com/office/powerpoint/2010/main" val="1288034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5AF66AA0-E37C-4065-8BE7-D4086C065B53}" type="slidenum">
              <a:rPr lang="fr-BE" smtClean="0"/>
              <a:pPr/>
              <a:t>4</a:t>
            </a:fld>
            <a:endParaRPr lang="fr-BE" dirty="0"/>
          </a:p>
        </p:txBody>
      </p:sp>
      <p:sp>
        <p:nvSpPr>
          <p:cNvPr id="9" name="Text Placeholder 8"/>
          <p:cNvSpPr>
            <a:spLocks noGrp="1"/>
          </p:cNvSpPr>
          <p:nvPr>
            <p:ph type="body" sz="half" idx="4294967295"/>
          </p:nvPr>
        </p:nvSpPr>
        <p:spPr>
          <a:xfrm>
            <a:off x="0" y="4733925"/>
            <a:ext cx="8856663" cy="2124075"/>
          </a:xfrm>
        </p:spPr>
        <p:txBody>
          <a:bodyPr>
            <a:noAutofit/>
          </a:bodyPr>
          <a:lstStyle/>
          <a:p>
            <a:pPr marL="0" indent="0" algn="just">
              <a:buNone/>
            </a:pPr>
            <a:r>
              <a:rPr lang="fr-FR" sz="1600" dirty="0" err="1"/>
              <a:t>Clockwise</a:t>
            </a:r>
            <a:r>
              <a:rPr lang="fr-FR" sz="1600" dirty="0"/>
              <a:t>, </a:t>
            </a:r>
            <a:r>
              <a:rPr lang="fr-FR" sz="1600" dirty="0" err="1"/>
              <a:t>from</a:t>
            </a:r>
            <a:r>
              <a:rPr lang="fr-FR" sz="1600" dirty="0"/>
              <a:t> top </a:t>
            </a:r>
            <a:r>
              <a:rPr lang="fr-FR" sz="1600" dirty="0" err="1"/>
              <a:t>left</a:t>
            </a:r>
            <a:r>
              <a:rPr lang="fr-FR" sz="1600" dirty="0"/>
              <a:t>: </a:t>
            </a:r>
          </a:p>
          <a:p>
            <a:pPr marL="342900" indent="-342900" algn="just">
              <a:buFont typeface="+mj-lt"/>
              <a:buAutoNum type="arabicPeriod"/>
            </a:pPr>
            <a:r>
              <a:rPr lang="fr-FR" sz="1600" dirty="0"/>
              <a:t>Westfield Doncaster shopping center </a:t>
            </a:r>
            <a:r>
              <a:rPr lang="fr-FR" sz="1600" dirty="0" err="1"/>
              <a:t>facade</a:t>
            </a:r>
            <a:r>
              <a:rPr lang="fr-FR" sz="1600" dirty="0"/>
              <a:t> in Victoria, </a:t>
            </a:r>
            <a:r>
              <a:rPr lang="fr-FR" sz="1600" dirty="0" err="1"/>
              <a:t>Australia</a:t>
            </a:r>
            <a:r>
              <a:rPr lang="fr-FR" sz="1600" dirty="0"/>
              <a:t> </a:t>
            </a:r>
            <a:r>
              <a:rPr lang="fr-FR" sz="1600" baseline="50000" dirty="0"/>
              <a:t>4</a:t>
            </a:r>
          </a:p>
          <a:p>
            <a:pPr marL="342900" indent="-342900" algn="just">
              <a:buFont typeface="+mj-lt"/>
              <a:buAutoNum type="arabicPeriod"/>
            </a:pPr>
            <a:r>
              <a:rPr lang="fr-FR" sz="1600" dirty="0" err="1"/>
              <a:t>Sunbreaker</a:t>
            </a:r>
            <a:r>
              <a:rPr lang="fr-FR" sz="1600" dirty="0"/>
              <a:t> </a:t>
            </a:r>
            <a:r>
              <a:rPr lang="fr-FR" sz="1600" dirty="0" err="1"/>
              <a:t>Stainless</a:t>
            </a:r>
            <a:r>
              <a:rPr lang="fr-FR" sz="1600" dirty="0"/>
              <a:t> </a:t>
            </a:r>
            <a:r>
              <a:rPr lang="fr-FR" sz="1600" dirty="0" err="1"/>
              <a:t>mesh</a:t>
            </a:r>
            <a:r>
              <a:rPr lang="fr-FR" sz="1600" dirty="0"/>
              <a:t> ion a </a:t>
            </a:r>
            <a:r>
              <a:rPr lang="fr-FR" sz="1600" dirty="0" err="1"/>
              <a:t>school</a:t>
            </a:r>
            <a:r>
              <a:rPr lang="fr-FR" sz="1600" dirty="0"/>
              <a:t> </a:t>
            </a:r>
            <a:r>
              <a:rPr lang="fr-FR" sz="1600" dirty="0" err="1"/>
              <a:t>facade</a:t>
            </a:r>
            <a:r>
              <a:rPr lang="fr-FR" sz="1600" dirty="0"/>
              <a:t> </a:t>
            </a:r>
            <a:r>
              <a:rPr lang="fr-FR" sz="1600" dirty="0" err="1"/>
              <a:t>near</a:t>
            </a:r>
            <a:r>
              <a:rPr lang="fr-FR" sz="1600" dirty="0"/>
              <a:t> </a:t>
            </a:r>
            <a:r>
              <a:rPr lang="fr-FR" sz="1600" dirty="0" err="1"/>
              <a:t>Whashington</a:t>
            </a:r>
            <a:r>
              <a:rPr lang="fr-FR" sz="1600" dirty="0"/>
              <a:t>, DC, USA. </a:t>
            </a:r>
            <a:r>
              <a:rPr lang="fr-FR" sz="1600" dirty="0" err="1"/>
              <a:t>Reduces</a:t>
            </a:r>
            <a:r>
              <a:rPr lang="fr-FR" sz="1600" dirty="0"/>
              <a:t> </a:t>
            </a:r>
            <a:r>
              <a:rPr lang="fr-FR" sz="1600" dirty="0" err="1"/>
              <a:t>glare,saves</a:t>
            </a:r>
            <a:r>
              <a:rPr lang="fr-FR" sz="1600" dirty="0"/>
              <a:t> </a:t>
            </a:r>
            <a:r>
              <a:rPr lang="fr-FR" sz="1600" dirty="0" err="1"/>
              <a:t>energy</a:t>
            </a:r>
            <a:r>
              <a:rPr lang="fr-FR" sz="1600" dirty="0"/>
              <a:t> </a:t>
            </a:r>
            <a:r>
              <a:rPr lang="fr-FR" sz="1600" dirty="0" err="1"/>
              <a:t>offers</a:t>
            </a:r>
            <a:r>
              <a:rPr lang="fr-FR" sz="1600" dirty="0"/>
              <a:t>  good visibility</a:t>
            </a:r>
            <a:r>
              <a:rPr lang="fr-FR" sz="1600" baseline="50000" dirty="0"/>
              <a:t>6</a:t>
            </a:r>
          </a:p>
          <a:p>
            <a:pPr marL="342900" indent="-342900" algn="just">
              <a:buFont typeface="+mj-lt"/>
              <a:buAutoNum type="arabicPeriod"/>
            </a:pPr>
            <a:r>
              <a:rPr lang="fr-FR" sz="1600" dirty="0" err="1"/>
              <a:t>Stainless</a:t>
            </a:r>
            <a:r>
              <a:rPr lang="fr-FR" sz="1600" dirty="0"/>
              <a:t> </a:t>
            </a:r>
            <a:r>
              <a:rPr lang="fr-FR" sz="1600" dirty="0" err="1"/>
              <a:t>mesh</a:t>
            </a:r>
            <a:r>
              <a:rPr lang="fr-FR" sz="1600" dirty="0"/>
              <a:t> </a:t>
            </a:r>
            <a:r>
              <a:rPr lang="fr-FR" sz="1600" dirty="0" err="1"/>
              <a:t>canopy</a:t>
            </a:r>
            <a:r>
              <a:rPr lang="fr-FR" sz="1600" dirty="0"/>
              <a:t> over </a:t>
            </a:r>
            <a:r>
              <a:rPr lang="fr-FR" sz="1600" dirty="0" err="1"/>
              <a:t>courtyard</a:t>
            </a:r>
            <a:r>
              <a:rPr lang="fr-FR" sz="1600" dirty="0"/>
              <a:t>, Arizona, USA. </a:t>
            </a:r>
            <a:r>
              <a:rPr lang="fr-FR" sz="1600" dirty="0" err="1"/>
              <a:t>Maximizes</a:t>
            </a:r>
            <a:r>
              <a:rPr lang="fr-FR" sz="1600" dirty="0"/>
              <a:t> </a:t>
            </a:r>
            <a:r>
              <a:rPr lang="fr-FR" sz="1600" dirty="0" err="1"/>
              <a:t>sun</a:t>
            </a:r>
            <a:r>
              <a:rPr lang="fr-FR" sz="1600" dirty="0"/>
              <a:t> </a:t>
            </a:r>
            <a:r>
              <a:rPr lang="fr-FR" sz="1600" dirty="0" err="1"/>
              <a:t>blockage</a:t>
            </a:r>
            <a:r>
              <a:rPr lang="fr-FR" sz="1600" dirty="0"/>
              <a:t> </a:t>
            </a:r>
            <a:r>
              <a:rPr lang="fr-FR" sz="1600" dirty="0" err="1"/>
              <a:t>while</a:t>
            </a:r>
            <a:r>
              <a:rPr lang="fr-FR" sz="1600" dirty="0"/>
              <a:t> </a:t>
            </a:r>
            <a:r>
              <a:rPr lang="fr-FR" sz="1600" dirty="0" err="1"/>
              <a:t>allowing</a:t>
            </a:r>
            <a:r>
              <a:rPr lang="fr-FR" sz="1600" dirty="0"/>
              <a:t> air flow</a:t>
            </a:r>
            <a:r>
              <a:rPr lang="fr-FR" sz="1600" baseline="50000" dirty="0"/>
              <a:t>6</a:t>
            </a:r>
          </a:p>
          <a:p>
            <a:pPr marL="342900" indent="-342900" algn="just">
              <a:buFont typeface="+mj-lt"/>
              <a:buAutoNum type="arabicPeriod"/>
            </a:pPr>
            <a:r>
              <a:rPr lang="fr-FR" sz="1600" dirty="0"/>
              <a:t>Lou </a:t>
            </a:r>
            <a:r>
              <a:rPr lang="fr-FR" sz="1600" dirty="0" err="1"/>
              <a:t>Ruvo</a:t>
            </a:r>
            <a:r>
              <a:rPr lang="fr-FR" sz="1600" dirty="0"/>
              <a:t> </a:t>
            </a:r>
            <a:r>
              <a:rPr lang="fr-FR" sz="1600" dirty="0" err="1"/>
              <a:t>medical</a:t>
            </a:r>
            <a:r>
              <a:rPr lang="fr-FR" sz="1600" dirty="0"/>
              <a:t> </a:t>
            </a:r>
            <a:r>
              <a:rPr lang="fr-FR" sz="1600" dirty="0" err="1"/>
              <a:t>Research</a:t>
            </a:r>
            <a:r>
              <a:rPr lang="fr-FR" sz="1600" dirty="0"/>
              <a:t> Center </a:t>
            </a:r>
            <a:r>
              <a:rPr lang="fr-FR" sz="1600" dirty="0" err="1"/>
              <a:t>designed</a:t>
            </a:r>
            <a:r>
              <a:rPr lang="fr-FR" sz="1600" dirty="0"/>
              <a:t> by Frank </a:t>
            </a:r>
            <a:r>
              <a:rPr lang="fr-FR" sz="1600" dirty="0" err="1"/>
              <a:t>Gehry</a:t>
            </a:r>
            <a:r>
              <a:rPr lang="fr-FR" sz="1600" dirty="0"/>
              <a:t>, Las Vegas, USA</a:t>
            </a:r>
            <a:r>
              <a:rPr lang="fr-FR" sz="1600" baseline="50000" dirty="0"/>
              <a:t>5</a:t>
            </a:r>
          </a:p>
        </p:txBody>
      </p:sp>
      <p:grpSp>
        <p:nvGrpSpPr>
          <p:cNvPr id="24" name="Group 23"/>
          <p:cNvGrpSpPr>
            <a:grpSpLocks noChangeAspect="1"/>
          </p:cNvGrpSpPr>
          <p:nvPr/>
        </p:nvGrpSpPr>
        <p:grpSpPr>
          <a:xfrm>
            <a:off x="1691680" y="188640"/>
            <a:ext cx="5273557" cy="4536504"/>
            <a:chOff x="-36513" y="0"/>
            <a:chExt cx="7128001" cy="6131748"/>
          </a:xfrm>
        </p:grpSpPr>
        <p:pic>
          <p:nvPicPr>
            <p:cNvPr id="25" name="Picture 6"/>
            <p:cNvPicPr>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513" y="11748"/>
              <a:ext cx="4068000" cy="306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6" name="Picture 7"/>
            <p:cNvPicPr>
              <a:picLocks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36513" y="3071748"/>
              <a:ext cx="4068000" cy="306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7" name="Picture 8"/>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031487" y="0"/>
              <a:ext cx="3060001" cy="3060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3" descr="Woven Metal Tension Systems"/>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031487" y="3071748"/>
              <a:ext cx="3060001" cy="306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783265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descr="http://www.fosterandpartners.com/data/projects/1716/img0.jpg"/>
          <p:cNvSpPr>
            <a:spLocks noChangeAspect="1" noChangeArrowheads="1"/>
          </p:cNvSpPr>
          <p:nvPr/>
        </p:nvSpPr>
        <p:spPr bwMode="auto">
          <a:xfrm>
            <a:off x="155575" y="-3657600"/>
            <a:ext cx="12192000" cy="7620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13" name="Group 12"/>
          <p:cNvGrpSpPr/>
          <p:nvPr/>
        </p:nvGrpSpPr>
        <p:grpSpPr>
          <a:xfrm>
            <a:off x="1763688" y="152400"/>
            <a:ext cx="5616624" cy="4571552"/>
            <a:chOff x="1763688" y="152400"/>
            <a:chExt cx="5616624" cy="4571552"/>
          </a:xfrm>
        </p:grpSpPr>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63688" y="152400"/>
              <a:ext cx="5616624" cy="457155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5948055" y="3442504"/>
              <a:ext cx="1432257" cy="128144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6" name="Titre 5"/>
          <p:cNvSpPr>
            <a:spLocks noGrp="1"/>
          </p:cNvSpPr>
          <p:nvPr>
            <p:ph type="title"/>
          </p:nvPr>
        </p:nvSpPr>
        <p:spPr/>
        <p:txBody>
          <a:bodyPr>
            <a:normAutofit fontScale="90000"/>
          </a:bodyPr>
          <a:lstStyle/>
          <a:p>
            <a:r>
              <a:rPr lang="en-US" dirty="0"/>
              <a:t>UAE Pavilion at the </a:t>
            </a:r>
            <a:r>
              <a:rPr lang="en-US" dirty="0" err="1"/>
              <a:t>Shanghaï</a:t>
            </a:r>
            <a:r>
              <a:rPr lang="en-US" dirty="0"/>
              <a:t> Expo</a:t>
            </a:r>
            <a:r>
              <a:rPr lang="en-US" baseline="50000" dirty="0"/>
              <a:t>8</a:t>
            </a:r>
            <a:br>
              <a:rPr lang="en-US" dirty="0"/>
            </a:br>
            <a:r>
              <a:rPr lang="en-US" dirty="0"/>
              <a:t>Architects: Foster &amp; Partners</a:t>
            </a:r>
            <a:endParaRPr lang="fr-FR" dirty="0"/>
          </a:p>
        </p:txBody>
      </p:sp>
      <p:sp>
        <p:nvSpPr>
          <p:cNvPr id="8" name="Text Placeholder 7"/>
          <p:cNvSpPr>
            <a:spLocks noGrp="1"/>
          </p:cNvSpPr>
          <p:nvPr>
            <p:ph type="body" sz="half" idx="2"/>
          </p:nvPr>
        </p:nvSpPr>
        <p:spPr/>
        <p:txBody>
          <a:bodyPr/>
          <a:lstStyle/>
          <a:p>
            <a:pPr algn="just"/>
            <a:r>
              <a:rPr lang="en-US" dirty="0"/>
              <a:t>The dune-like structure is made of triangulated lattice covered with flat stainless steel panels.  It has been designed to be demounted. </a:t>
            </a:r>
          </a:p>
        </p:txBody>
      </p:sp>
      <p:sp>
        <p:nvSpPr>
          <p:cNvPr id="5" name="Slide Number Placeholder 4"/>
          <p:cNvSpPr>
            <a:spLocks noGrp="1"/>
          </p:cNvSpPr>
          <p:nvPr>
            <p:ph type="sldNum" sz="quarter" idx="4"/>
          </p:nvPr>
        </p:nvSpPr>
        <p:spPr/>
        <p:txBody>
          <a:bodyPr/>
          <a:lstStyle/>
          <a:p>
            <a:fld id="{5AF66AA0-E37C-4065-8BE7-D4086C065B53}" type="slidenum">
              <a:rPr lang="fr-BE" smtClean="0"/>
              <a:pPr/>
              <a:t>40</a:t>
            </a:fld>
            <a:endParaRPr lang="fr-BE" dirty="0"/>
          </a:p>
        </p:txBody>
      </p:sp>
    </p:spTree>
    <p:extLst>
      <p:ext uri="{BB962C8B-B14F-4D97-AF65-F5344CB8AC3E}">
        <p14:creationId xmlns:p14="http://schemas.microsoft.com/office/powerpoint/2010/main" val="25060524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111758"/>
            <a:ext cx="5486400" cy="566738"/>
          </a:xfrm>
        </p:spPr>
        <p:txBody>
          <a:bodyPr>
            <a:noAutofit/>
          </a:bodyPr>
          <a:lstStyle/>
          <a:p>
            <a:r>
              <a:rPr lang="fr-FR" dirty="0"/>
              <a:t>New Doha </a:t>
            </a:r>
            <a:r>
              <a:rPr lang="fr-FR" dirty="0" err="1"/>
              <a:t>airport</a:t>
            </a:r>
            <a:r>
              <a:rPr lang="fr-FR" dirty="0"/>
              <a:t>, Qatar</a:t>
            </a:r>
            <a:r>
              <a:rPr lang="fr-FR" baseline="50000" dirty="0"/>
              <a:t>9-10</a:t>
            </a:r>
            <a:br>
              <a:rPr lang="fr-FR" dirty="0"/>
            </a:br>
            <a:r>
              <a:rPr lang="fr-FR" dirty="0" err="1"/>
              <a:t>Architects</a:t>
            </a:r>
            <a:r>
              <a:rPr lang="fr-FR" dirty="0"/>
              <a:t>: HOK</a:t>
            </a:r>
          </a:p>
        </p:txBody>
      </p:sp>
      <p:sp>
        <p:nvSpPr>
          <p:cNvPr id="10" name="Text Placeholder 9"/>
          <p:cNvSpPr>
            <a:spLocks noGrp="1"/>
          </p:cNvSpPr>
          <p:nvPr>
            <p:ph type="body" sz="half" idx="2"/>
          </p:nvPr>
        </p:nvSpPr>
        <p:spPr>
          <a:xfrm>
            <a:off x="3838905" y="4365104"/>
            <a:ext cx="3723693" cy="2329188"/>
          </a:xfrm>
        </p:spPr>
        <p:txBody>
          <a:bodyPr>
            <a:normAutofit/>
          </a:bodyPr>
          <a:lstStyle/>
          <a:p>
            <a:pPr algn="just"/>
            <a:r>
              <a:rPr lang="fr-FR" sz="1600" dirty="0"/>
              <a:t>The </a:t>
            </a:r>
            <a:r>
              <a:rPr lang="fr-FR" sz="1600" dirty="0" err="1"/>
              <a:t>undulating</a:t>
            </a:r>
            <a:r>
              <a:rPr lang="fr-FR" sz="1600" dirty="0"/>
              <a:t> roof </a:t>
            </a:r>
            <a:r>
              <a:rPr lang="fr-FR" sz="1600" dirty="0" err="1"/>
              <a:t>is</a:t>
            </a:r>
            <a:r>
              <a:rPr lang="fr-FR" sz="1600" dirty="0"/>
              <a:t> </a:t>
            </a:r>
            <a:r>
              <a:rPr lang="fr-FR" sz="1600" dirty="0" err="1"/>
              <a:t>said</a:t>
            </a:r>
            <a:r>
              <a:rPr lang="fr-FR" sz="1600" dirty="0"/>
              <a:t> to </a:t>
            </a:r>
            <a:r>
              <a:rPr lang="fr-FR" sz="1600" dirty="0" err="1"/>
              <a:t>be</a:t>
            </a:r>
            <a:r>
              <a:rPr lang="fr-FR" sz="1600" dirty="0"/>
              <a:t> the </a:t>
            </a:r>
            <a:r>
              <a:rPr lang="fr-FR" sz="1600" dirty="0" err="1"/>
              <a:t>largest</a:t>
            </a:r>
            <a:r>
              <a:rPr lang="fr-FR" sz="1600" dirty="0"/>
              <a:t> </a:t>
            </a:r>
            <a:r>
              <a:rPr lang="fr-FR" sz="1600" dirty="0" err="1"/>
              <a:t>stainless</a:t>
            </a:r>
            <a:r>
              <a:rPr lang="fr-FR" sz="1600" dirty="0"/>
              <a:t> </a:t>
            </a:r>
            <a:r>
              <a:rPr lang="fr-FR" sz="1600" dirty="0" err="1"/>
              <a:t>steel</a:t>
            </a:r>
            <a:r>
              <a:rPr lang="fr-FR" sz="1600" dirty="0"/>
              <a:t> roof in the world (195000m²).</a:t>
            </a:r>
          </a:p>
          <a:p>
            <a:pPr algn="just"/>
            <a:r>
              <a:rPr lang="fr-FR" sz="1600" dirty="0"/>
              <a:t>It </a:t>
            </a:r>
            <a:r>
              <a:rPr lang="fr-FR" sz="1600" dirty="0" err="1"/>
              <a:t>features</a:t>
            </a:r>
            <a:r>
              <a:rPr lang="fr-FR" sz="1600" dirty="0"/>
              <a:t> a </a:t>
            </a:r>
            <a:r>
              <a:rPr lang="en-US" sz="1600" dirty="0"/>
              <a:t>non-directional, low gloss, uniformly textured stainless steel finish.  </a:t>
            </a:r>
          </a:p>
          <a:p>
            <a:pPr algn="just"/>
            <a:r>
              <a:rPr lang="en-US" sz="1600" dirty="0"/>
              <a:t>A lean duplex grade was selected. </a:t>
            </a:r>
          </a:p>
          <a:p>
            <a:pPr algn="just"/>
            <a:r>
              <a:rPr lang="en-US" sz="1600" dirty="0"/>
              <a:t>No maintenance is required</a:t>
            </a:r>
            <a:r>
              <a:rPr lang="nl-BE" sz="1600" dirty="0"/>
              <a:t>.</a:t>
            </a:r>
            <a:endParaRPr lang="fr-FR" sz="1600" dirty="0"/>
          </a:p>
        </p:txBody>
      </p:sp>
      <p:sp>
        <p:nvSpPr>
          <p:cNvPr id="3" name="Espace réservé du numéro de diapositive 2"/>
          <p:cNvSpPr>
            <a:spLocks noGrp="1"/>
          </p:cNvSpPr>
          <p:nvPr>
            <p:ph type="sldNum" sz="quarter" idx="4"/>
          </p:nvPr>
        </p:nvSpPr>
        <p:spPr/>
        <p:txBody>
          <a:bodyPr/>
          <a:lstStyle/>
          <a:p>
            <a:fld id="{5AF66AA0-E37C-4065-8BE7-D4086C065B53}" type="slidenum">
              <a:rPr lang="fr-BE" smtClean="0"/>
              <a:pPr/>
              <a:t>41</a:t>
            </a:fld>
            <a:endParaRPr lang="fr-BE" dirty="0"/>
          </a:p>
        </p:txBody>
      </p:sp>
      <p:pic>
        <p:nvPicPr>
          <p:cNvPr id="1026" name="Picture 2" descr="http://www.bemo.com/fileadmin/user_upload/references/BEMO_Katar_New_Doha_International_Airport_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807148"/>
            <a:ext cx="7455094" cy="348594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Image 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7504" y="4293096"/>
            <a:ext cx="3601793" cy="2401196"/>
          </a:xfrm>
          <a:prstGeom prst="rect">
            <a:avLst/>
          </a:prstGeom>
          <a:ln>
            <a:solidFill>
              <a:schemeClr val="tx1"/>
            </a:solidFill>
          </a:ln>
        </p:spPr>
      </p:pic>
    </p:spTree>
    <p:extLst>
      <p:ext uri="{BB962C8B-B14F-4D97-AF65-F5344CB8AC3E}">
        <p14:creationId xmlns:p14="http://schemas.microsoft.com/office/powerpoint/2010/main" val="5786473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FR" dirty="0"/>
              <a:t>Green Roofs</a:t>
            </a:r>
            <a:r>
              <a:rPr lang="fr-FR" baseline="50000" dirty="0"/>
              <a:t>1-4, 11-12</a:t>
            </a:r>
          </a:p>
        </p:txBody>
      </p:sp>
      <p:sp>
        <p:nvSpPr>
          <p:cNvPr id="15" name="Content Placeholder 14"/>
          <p:cNvSpPr>
            <a:spLocks noGrp="1"/>
          </p:cNvSpPr>
          <p:nvPr>
            <p:ph sz="half" idx="1"/>
          </p:nvPr>
        </p:nvSpPr>
        <p:spPr>
          <a:xfrm>
            <a:off x="4716016" y="1628800"/>
            <a:ext cx="4038600" cy="5068880"/>
          </a:xfrm>
        </p:spPr>
        <p:txBody>
          <a:bodyPr>
            <a:normAutofit fontScale="62500" lnSpcReduction="20000"/>
          </a:bodyPr>
          <a:lstStyle/>
          <a:p>
            <a:pPr marL="0" indent="0">
              <a:buNone/>
            </a:pPr>
            <a:r>
              <a:rPr lang="nl-BE" b="1" u="sng" dirty="0"/>
              <a:t>Advantages</a:t>
            </a:r>
            <a:endParaRPr lang="nl-BE" dirty="0"/>
          </a:p>
          <a:p>
            <a:pPr marL="0" indent="0">
              <a:buNone/>
            </a:pPr>
            <a:r>
              <a:rPr lang="nl-BE" dirty="0"/>
              <a:t>Mitigate heat islands</a:t>
            </a:r>
          </a:p>
          <a:p>
            <a:pPr marL="0" indent="0">
              <a:buNone/>
            </a:pPr>
            <a:r>
              <a:rPr lang="nl-BE" dirty="0"/>
              <a:t>Reduce dust</a:t>
            </a:r>
          </a:p>
          <a:p>
            <a:pPr marL="0" indent="0">
              <a:buNone/>
            </a:pPr>
            <a:r>
              <a:rPr lang="nl-BE" dirty="0"/>
              <a:t>Promote biodiversity</a:t>
            </a:r>
          </a:p>
          <a:p>
            <a:pPr marL="0" indent="0">
              <a:buNone/>
            </a:pPr>
            <a:r>
              <a:rPr lang="nl-BE" dirty="0"/>
              <a:t>Provide insulation</a:t>
            </a:r>
          </a:p>
          <a:p>
            <a:pPr marL="0" indent="0">
              <a:buNone/>
            </a:pPr>
            <a:r>
              <a:rPr lang="nl-BE" dirty="0"/>
              <a:t>Reduce flood risks</a:t>
            </a:r>
          </a:p>
          <a:p>
            <a:pPr marL="0" indent="0">
              <a:buNone/>
            </a:pPr>
            <a:r>
              <a:rPr lang="nl-BE" dirty="0"/>
              <a:t>Reduce noise</a:t>
            </a:r>
          </a:p>
          <a:p>
            <a:pPr marL="0" indent="0">
              <a:buNone/>
            </a:pPr>
            <a:r>
              <a:rPr lang="nl-BE" dirty="0"/>
              <a:t>Absorb CO</a:t>
            </a:r>
            <a:r>
              <a:rPr lang="nl-BE" baseline="-25000" dirty="0"/>
              <a:t>2</a:t>
            </a:r>
          </a:p>
          <a:p>
            <a:pPr marL="0" indent="0">
              <a:buNone/>
            </a:pPr>
            <a:r>
              <a:rPr lang="nl-BE" dirty="0"/>
              <a:t>Aesthetics</a:t>
            </a:r>
          </a:p>
          <a:p>
            <a:pPr marL="0" indent="0">
              <a:buNone/>
            </a:pPr>
            <a:r>
              <a:rPr lang="nl-BE" dirty="0"/>
              <a:t>Psychological well-being</a:t>
            </a:r>
          </a:p>
          <a:p>
            <a:pPr marL="0" indent="0">
              <a:buNone/>
            </a:pPr>
            <a:r>
              <a:rPr lang="nl-BE" dirty="0"/>
              <a:t>Positive social and economic fallout</a:t>
            </a:r>
          </a:p>
          <a:p>
            <a:pPr marL="0" indent="0">
              <a:buNone/>
            </a:pPr>
            <a:endParaRPr lang="nl-BE" dirty="0"/>
          </a:p>
          <a:p>
            <a:pPr marL="0" indent="0">
              <a:buNone/>
            </a:pPr>
            <a:r>
              <a:rPr lang="nl-BE" b="1" u="sng" dirty="0"/>
              <a:t>Limits</a:t>
            </a:r>
          </a:p>
          <a:p>
            <a:pPr marL="0" indent="0">
              <a:buNone/>
            </a:pPr>
            <a:r>
              <a:rPr lang="nl-BE" dirty="0"/>
              <a:t>Requires a sturdy structure</a:t>
            </a:r>
          </a:p>
          <a:p>
            <a:pPr marL="0" indent="0">
              <a:buNone/>
            </a:pPr>
            <a:r>
              <a:rPr lang="nl-BE" dirty="0"/>
              <a:t>Needs a proper know-how</a:t>
            </a:r>
          </a:p>
          <a:p>
            <a:pPr marL="0" indent="0">
              <a:buNone/>
            </a:pPr>
            <a:r>
              <a:rPr lang="nl-BE" dirty="0"/>
              <a:t>May need watering in summer</a:t>
            </a:r>
          </a:p>
          <a:p>
            <a:pPr marL="0" indent="0">
              <a:buNone/>
            </a:pPr>
            <a:r>
              <a:rPr lang="nl-BE" dirty="0"/>
              <a:t>Some maintenance is required</a:t>
            </a:r>
          </a:p>
          <a:p>
            <a:pPr marL="0" indent="0">
              <a:buNone/>
            </a:pPr>
            <a:r>
              <a:rPr lang="nl-BE" dirty="0"/>
              <a:t>More expensive</a:t>
            </a:r>
          </a:p>
        </p:txBody>
      </p:sp>
      <p:graphicFrame>
        <p:nvGraphicFramePr>
          <p:cNvPr id="17" name="Content Placeholder 16"/>
          <p:cNvGraphicFramePr>
            <a:graphicFrameLocks noGrp="1"/>
          </p:cNvGraphicFramePr>
          <p:nvPr>
            <p:ph sz="half" idx="2"/>
            <p:extLst>
              <p:ext uri="{D42A27DB-BD31-4B8C-83A1-F6EECF244321}">
                <p14:modId xmlns:p14="http://schemas.microsoft.com/office/powerpoint/2010/main" val="476481679"/>
              </p:ext>
            </p:extLst>
          </p:nvPr>
        </p:nvGraphicFramePr>
        <p:xfrm>
          <a:off x="4648200" y="1600200"/>
          <a:ext cx="4038600" cy="5069160"/>
        </p:xfrm>
        <a:graphic>
          <a:graphicData uri="http://schemas.openxmlformats.org/drawingml/2006/table">
            <a:tbl>
              <a:tblPr firstRow="1" bandRow="1">
                <a:tableStyleId>{5940675A-B579-460E-94D1-54222C63F5DA}</a:tableStyleId>
              </a:tblPr>
              <a:tblGrid>
                <a:gridCol w="4038600">
                  <a:extLst>
                    <a:ext uri="{9D8B030D-6E8A-4147-A177-3AD203B41FA5}">
                      <a16:colId xmlns:a16="http://schemas.microsoft.com/office/drawing/2014/main" val="20000"/>
                    </a:ext>
                  </a:extLst>
                </a:gridCol>
              </a:tblGrid>
              <a:tr h="2534580">
                <a:tc>
                  <a:txBody>
                    <a:bodyPr/>
                    <a:lstStyle/>
                    <a:p>
                      <a:endParaRPr lang="nl-BE"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534580">
                <a:tc>
                  <a:txBody>
                    <a:bodyPr/>
                    <a:lstStyle/>
                    <a:p>
                      <a:endParaRPr lang="nl-BE"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2" name="Slide Number Placeholder 1"/>
          <p:cNvSpPr>
            <a:spLocks noGrp="1"/>
          </p:cNvSpPr>
          <p:nvPr>
            <p:ph type="sldNum" sz="quarter" idx="4"/>
          </p:nvPr>
        </p:nvSpPr>
        <p:spPr/>
        <p:txBody>
          <a:bodyPr/>
          <a:lstStyle/>
          <a:p>
            <a:fld id="{3C79E971-B6D8-4449-BD44-0CAE9D9A68DB}" type="slidenum">
              <a:rPr lang="fr-FR" smtClean="0"/>
              <a:pPr/>
              <a:t>42</a:t>
            </a:fld>
            <a:endParaRPr lang="fr-FR"/>
          </a:p>
        </p:txBody>
      </p:sp>
      <p:pic>
        <p:nvPicPr>
          <p:cNvPr id="20" name="Picture 2"/>
          <p:cNvPicPr preferRelativeResize="0">
            <a:picLocks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318578" y="4120480"/>
            <a:ext cx="3996000" cy="252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18578" y="1600200"/>
            <a:ext cx="3996000" cy="2274641"/>
          </a:xfrm>
          <a:prstGeom prst="rect">
            <a:avLst/>
          </a:prstGeom>
          <a:ln>
            <a:solidFill>
              <a:schemeClr val="tx1"/>
            </a:solidFill>
          </a:ln>
        </p:spPr>
      </p:pic>
    </p:spTree>
    <p:extLst>
      <p:ext uri="{BB962C8B-B14F-4D97-AF65-F5344CB8AC3E}">
        <p14:creationId xmlns:p14="http://schemas.microsoft.com/office/powerpoint/2010/main" val="36246196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nl-BE" sz="3200" dirty="0"/>
              <a:t>High Reflectance Roof</a:t>
            </a:r>
            <a:br>
              <a:rPr lang="nl-BE" sz="3200" dirty="0"/>
            </a:br>
            <a:r>
              <a:rPr lang="nl-BE" sz="2200" dirty="0"/>
              <a:t>Austin Hall Sam Houston State University Huntsville, Tx, USA (1851)</a:t>
            </a:r>
            <a:br>
              <a:rPr lang="nl-BE" sz="2200" dirty="0"/>
            </a:br>
            <a:r>
              <a:rPr lang="nl-BE" sz="2200" dirty="0"/>
              <a:t>Low glare*, high reflectance stainless steel roof </a:t>
            </a:r>
            <a:r>
              <a:rPr lang="nl-BE" sz="2200" baseline="50000" dirty="0"/>
              <a:t>11,13</a:t>
            </a:r>
          </a:p>
        </p:txBody>
      </p:sp>
      <p:sp>
        <p:nvSpPr>
          <p:cNvPr id="9" name="Content Placeholder 8"/>
          <p:cNvSpPr>
            <a:spLocks noGrp="1"/>
          </p:cNvSpPr>
          <p:nvPr>
            <p:ph sz="half" idx="1"/>
          </p:nvPr>
        </p:nvSpPr>
        <p:spPr>
          <a:xfrm>
            <a:off x="490025" y="1600200"/>
            <a:ext cx="8351985" cy="1252736"/>
          </a:xfrm>
        </p:spPr>
        <p:txBody>
          <a:bodyPr>
            <a:normAutofit/>
          </a:bodyPr>
          <a:lstStyle/>
          <a:p>
            <a:pPr marL="0" indent="0" algn="just">
              <a:buNone/>
            </a:pPr>
            <a:r>
              <a:rPr lang="nl-BE" sz="2000" dirty="0"/>
              <a:t>High Reflectance (Albedo) roofs mitigate heat islands in cities.</a:t>
            </a:r>
          </a:p>
          <a:p>
            <a:pPr marL="0" indent="0" algn="just">
              <a:buNone/>
            </a:pPr>
            <a:r>
              <a:rPr lang="nl-BE" sz="2000" dirty="0"/>
              <a:t>Solar Reflectance is now included in LEED </a:t>
            </a:r>
            <a:r>
              <a:rPr lang="nl-BE" sz="1400" dirty="0"/>
              <a:t>(Leadership in Energy and Environmental Design)</a:t>
            </a:r>
          </a:p>
          <a:p>
            <a:pPr marL="0" indent="0" algn="just">
              <a:buNone/>
            </a:pPr>
            <a:r>
              <a:rPr lang="nl-BE" sz="2000" dirty="0"/>
              <a:t>SRI of Proprietary finishes &gt; 100</a:t>
            </a:r>
          </a:p>
        </p:txBody>
      </p:sp>
      <p:sp>
        <p:nvSpPr>
          <p:cNvPr id="7" name="Slide Number Placeholder 6"/>
          <p:cNvSpPr>
            <a:spLocks noGrp="1"/>
          </p:cNvSpPr>
          <p:nvPr>
            <p:ph type="sldNum" sz="quarter" idx="4"/>
          </p:nvPr>
        </p:nvSpPr>
        <p:spPr/>
        <p:txBody>
          <a:bodyPr/>
          <a:lstStyle/>
          <a:p>
            <a:fld id="{5AF66AA0-E37C-4065-8BE7-D4086C065B53}" type="slidenum">
              <a:rPr lang="fr-BE" smtClean="0"/>
              <a:pPr/>
              <a:t>43</a:t>
            </a:fld>
            <a:endParaRPr lang="fr-BE" dirty="0"/>
          </a:p>
        </p:txBody>
      </p:sp>
      <p:pic>
        <p:nvPicPr>
          <p:cNvPr id="11"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90667" y="2780928"/>
            <a:ext cx="4058817" cy="342433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6" name="Image 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68218" y="2780928"/>
            <a:ext cx="4173793" cy="2700443"/>
          </a:xfrm>
          <a:prstGeom prst="rect">
            <a:avLst/>
          </a:prstGeom>
        </p:spPr>
      </p:pic>
      <p:sp>
        <p:nvSpPr>
          <p:cNvPr id="3" name="TextBox 2"/>
          <p:cNvSpPr txBox="1"/>
          <p:nvPr/>
        </p:nvSpPr>
        <p:spPr>
          <a:xfrm>
            <a:off x="4668218" y="5590981"/>
            <a:ext cx="4080246" cy="646331"/>
          </a:xfrm>
          <a:prstGeom prst="rect">
            <a:avLst/>
          </a:prstGeom>
          <a:noFill/>
        </p:spPr>
        <p:txBody>
          <a:bodyPr wrap="square" rtlCol="0">
            <a:spAutoFit/>
          </a:bodyPr>
          <a:lstStyle/>
          <a:p>
            <a:pPr algn="just"/>
            <a:r>
              <a:rPr lang="nl-BE" sz="1200" dirty="0"/>
              <a:t>* The surface must provide a diffuse light reflection (i.e. avoid mirror-like reflection). Highly polished surfaces are not suitable.</a:t>
            </a:r>
          </a:p>
        </p:txBody>
      </p:sp>
    </p:spTree>
    <p:extLst>
      <p:ext uri="{BB962C8B-B14F-4D97-AF65-F5344CB8AC3E}">
        <p14:creationId xmlns:p14="http://schemas.microsoft.com/office/powerpoint/2010/main" val="9196747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288" y="5225752"/>
            <a:ext cx="5486400" cy="566738"/>
          </a:xfrm>
        </p:spPr>
        <p:txBody>
          <a:bodyPr>
            <a:noAutofit/>
          </a:bodyPr>
          <a:lstStyle/>
          <a:p>
            <a:r>
              <a:rPr lang="fr-FR" altLang="fr-FR" dirty="0"/>
              <a:t>Sunbreakers</a:t>
            </a:r>
            <a:r>
              <a:rPr lang="fr-FR" altLang="fr-FR" baseline="50000" dirty="0"/>
              <a:t>15</a:t>
            </a:r>
            <a:br>
              <a:rPr lang="fr-FR" altLang="fr-FR" dirty="0"/>
            </a:br>
            <a:r>
              <a:rPr lang="fr-FR" altLang="fr-FR" dirty="0" err="1"/>
              <a:t>University</a:t>
            </a:r>
            <a:r>
              <a:rPr lang="fr-FR" altLang="fr-FR" dirty="0"/>
              <a:t> of Arizona </a:t>
            </a:r>
            <a:r>
              <a:rPr lang="fr-FR" altLang="fr-FR" dirty="0" err="1"/>
              <a:t>Medical</a:t>
            </a:r>
            <a:r>
              <a:rPr lang="fr-FR" altLang="fr-FR" dirty="0"/>
              <a:t> </a:t>
            </a:r>
            <a:r>
              <a:rPr lang="fr-FR" altLang="fr-FR" dirty="0" err="1"/>
              <a:t>Research</a:t>
            </a:r>
            <a:r>
              <a:rPr lang="fr-FR" altLang="fr-FR" dirty="0"/>
              <a:t> Building &amp; Thomas Keating </a:t>
            </a:r>
            <a:r>
              <a:rPr lang="fr-FR" altLang="fr-FR" dirty="0" err="1"/>
              <a:t>Bioresearch</a:t>
            </a:r>
            <a:r>
              <a:rPr lang="fr-FR" altLang="fr-FR" dirty="0"/>
              <a:t> Building</a:t>
            </a:r>
            <a:endParaRPr lang="nl-BE" dirty="0"/>
          </a:p>
        </p:txBody>
      </p:sp>
      <p:pic>
        <p:nvPicPr>
          <p:cNvPr id="11" name="Picture 3" descr="Woven Metal Tension Systems"/>
          <p:cNvPicPr>
            <a:picLocks noGrp="1" noChangeAspect="1" noChangeArrowheads="1"/>
          </p:cNvPicPr>
          <p:nvPr>
            <p:ph type="pic" idx="1"/>
          </p:nvPr>
        </p:nvPicPr>
        <p:blipFill>
          <a:blip r:embed="rId3" cstate="email">
            <a:extLst>
              <a:ext uri="{28A0092B-C50C-407E-A947-70E740481C1C}">
                <a14:useLocalDpi xmlns:a14="http://schemas.microsoft.com/office/drawing/2010/main" val="0"/>
              </a:ext>
            </a:extLst>
          </a:blip>
          <a:srcRect/>
          <a:stretch>
            <a:fillRect/>
          </a:stretch>
        </p:blipFill>
        <p:spPr>
          <a:ln>
            <a:solidFill>
              <a:schemeClr val="tx1"/>
            </a:solidFill>
          </a:ln>
        </p:spPr>
      </p:pic>
      <p:sp>
        <p:nvSpPr>
          <p:cNvPr id="4" name="Text Placeholder 3"/>
          <p:cNvSpPr>
            <a:spLocks noGrp="1"/>
          </p:cNvSpPr>
          <p:nvPr>
            <p:ph type="body" sz="half" idx="2"/>
          </p:nvPr>
        </p:nvSpPr>
        <p:spPr>
          <a:xfrm>
            <a:off x="1792288" y="5792490"/>
            <a:ext cx="5486400" cy="804862"/>
          </a:xfrm>
        </p:spPr>
        <p:txBody>
          <a:bodyPr>
            <a:normAutofit lnSpcReduction="10000"/>
          </a:bodyPr>
          <a:lstStyle/>
          <a:p>
            <a:r>
              <a:rPr lang="fr-FR" altLang="fr-FR" sz="1600" dirty="0" err="1"/>
              <a:t>Canopy</a:t>
            </a:r>
            <a:r>
              <a:rPr lang="fr-FR" altLang="fr-FR" sz="1600" dirty="0"/>
              <a:t>-type </a:t>
            </a:r>
            <a:r>
              <a:rPr lang="fr-FR" altLang="fr-FR" sz="1600" dirty="0" err="1"/>
              <a:t>shading</a:t>
            </a:r>
            <a:endParaRPr lang="fr-FR" altLang="fr-FR" sz="1600" dirty="0"/>
          </a:p>
          <a:p>
            <a:pPr algn="just"/>
            <a:r>
              <a:rPr lang="fr-FR" altLang="fr-FR" sz="1600" dirty="0" err="1"/>
              <a:t>Mesh</a:t>
            </a:r>
            <a:r>
              <a:rPr lang="fr-FR" altLang="fr-FR" sz="1600" dirty="0"/>
              <a:t> </a:t>
            </a:r>
            <a:r>
              <a:rPr lang="fr-FR" altLang="fr-FR" sz="1600" dirty="0" err="1"/>
              <a:t>with</a:t>
            </a:r>
            <a:r>
              <a:rPr lang="fr-FR" altLang="fr-FR" sz="1600" dirty="0"/>
              <a:t> 43% open area: maximises </a:t>
            </a:r>
            <a:r>
              <a:rPr lang="fr-FR" altLang="fr-FR" sz="1600" dirty="0" err="1"/>
              <a:t>sun</a:t>
            </a:r>
            <a:r>
              <a:rPr lang="fr-FR" altLang="fr-FR" sz="1600" dirty="0"/>
              <a:t> </a:t>
            </a:r>
            <a:r>
              <a:rPr lang="fr-FR" altLang="fr-FR" sz="1600" dirty="0" err="1"/>
              <a:t>blockage</a:t>
            </a:r>
            <a:r>
              <a:rPr lang="fr-FR" altLang="fr-FR" sz="1600" dirty="0"/>
              <a:t> </a:t>
            </a:r>
            <a:r>
              <a:rPr lang="fr-FR" altLang="fr-FR" sz="1600" dirty="0" err="1"/>
              <a:t>while</a:t>
            </a:r>
            <a:r>
              <a:rPr lang="fr-FR" altLang="fr-FR" sz="1600" dirty="0"/>
              <a:t> </a:t>
            </a:r>
            <a:r>
              <a:rPr lang="fr-FR" altLang="fr-FR" sz="1600" dirty="0" err="1"/>
              <a:t>allowing</a:t>
            </a:r>
            <a:r>
              <a:rPr lang="fr-FR" altLang="fr-FR" sz="1600" dirty="0"/>
              <a:t> air to </a:t>
            </a:r>
            <a:r>
              <a:rPr lang="fr-FR" altLang="fr-FR" sz="1600" dirty="0" err="1"/>
              <a:t>pass</a:t>
            </a:r>
            <a:r>
              <a:rPr lang="fr-FR" altLang="fr-FR" sz="1600" dirty="0"/>
              <a:t> </a:t>
            </a:r>
            <a:r>
              <a:rPr lang="fr-FR" altLang="fr-FR" sz="1600" dirty="0" err="1"/>
              <a:t>between</a:t>
            </a:r>
            <a:r>
              <a:rPr lang="fr-FR" altLang="fr-FR" sz="1600" dirty="0"/>
              <a:t> the panels. </a:t>
            </a:r>
          </a:p>
        </p:txBody>
      </p:sp>
      <p:sp>
        <p:nvSpPr>
          <p:cNvPr id="8" name="Slide Number Placeholder 5"/>
          <p:cNvSpPr>
            <a:spLocks noGrp="1"/>
          </p:cNvSpPr>
          <p:nvPr>
            <p:ph type="sldNum" sz="quarter" idx="4"/>
          </p:nvPr>
        </p:nvSpPr>
        <p:spPr/>
        <p:txBody>
          <a:bodyPr/>
          <a:lstStyle/>
          <a:p>
            <a:fld id="{B054E35F-663F-4EAB-A428-74E5C0FC3BF2}" type="slidenum">
              <a:rPr lang="fr-FR" altLang="fr-FR" smtClean="0"/>
              <a:pPr/>
              <a:t>44</a:t>
            </a:fld>
            <a:endParaRPr lang="fr-FR" altLang="fr-FR"/>
          </a:p>
        </p:txBody>
      </p:sp>
      <p:sp>
        <p:nvSpPr>
          <p:cNvPr id="6150" name="Rectangle 6"/>
          <p:cNvSpPr>
            <a:spLocks noChangeArrowheads="1"/>
          </p:cNvSpPr>
          <p:nvPr/>
        </p:nvSpPr>
        <p:spPr bwMode="auto">
          <a:xfrm>
            <a:off x="5148263" y="1412875"/>
            <a:ext cx="3743325" cy="1150938"/>
          </a:xfrm>
          <a:prstGeom prst="rect">
            <a:avLst/>
          </a:prstGeom>
          <a:noFill/>
          <a:ln w="9525">
            <a:no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gn="l"/>
            <a:endParaRPr lang="fr-FR" altLang="fr-FR" sz="2000" dirty="0">
              <a:solidFill>
                <a:schemeClr val="accent1"/>
              </a:solidFill>
            </a:endParaRPr>
          </a:p>
        </p:txBody>
      </p:sp>
    </p:spTree>
    <p:extLst>
      <p:ext uri="{BB962C8B-B14F-4D97-AF65-F5344CB8AC3E}">
        <p14:creationId xmlns:p14="http://schemas.microsoft.com/office/powerpoint/2010/main" val="7572718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Roofs References</a:t>
            </a:r>
            <a:endParaRPr lang="fr-FR" dirty="0"/>
          </a:p>
        </p:txBody>
      </p:sp>
      <p:sp>
        <p:nvSpPr>
          <p:cNvPr id="3" name="Content Placeholder 2"/>
          <p:cNvSpPr>
            <a:spLocks noGrp="1"/>
          </p:cNvSpPr>
          <p:nvPr>
            <p:ph idx="1"/>
          </p:nvPr>
        </p:nvSpPr>
        <p:spPr>
          <a:xfrm>
            <a:off x="457200" y="1340768"/>
            <a:ext cx="8229600" cy="5373216"/>
          </a:xfrm>
        </p:spPr>
        <p:txBody>
          <a:bodyPr>
            <a:noAutofit/>
          </a:bodyPr>
          <a:lstStyle/>
          <a:p>
            <a:pPr marL="514350" indent="-514350">
              <a:buFont typeface="+mj-lt"/>
              <a:buAutoNum type="arabicPeriod"/>
            </a:pPr>
            <a:r>
              <a:rPr lang="fr-FR" sz="1600" dirty="0">
                <a:hlinkClick r:id="rId3"/>
              </a:rPr>
              <a:t>https://www.worldstainless.org/Files/issf/non-image-files/PDF/Euro_Inox/Roofing_EN.pdf</a:t>
            </a:r>
            <a:endParaRPr lang="fr-FR" sz="1600" dirty="0"/>
          </a:p>
          <a:p>
            <a:pPr marL="514350" indent="-514350">
              <a:buFont typeface="+mj-lt"/>
              <a:buAutoNum type="arabicPeriod"/>
            </a:pPr>
            <a:r>
              <a:rPr lang="fr-FR" sz="1600" dirty="0">
                <a:hlinkClick r:id="rId4"/>
              </a:rPr>
              <a:t>http://ssina.com/download_a_file/roofing.pdf</a:t>
            </a:r>
            <a:r>
              <a:rPr lang="fr-FR" sz="1600" dirty="0"/>
              <a:t> </a:t>
            </a:r>
          </a:p>
          <a:p>
            <a:pPr marL="514350" indent="-514350">
              <a:buFont typeface="+mj-lt"/>
              <a:buAutoNum type="arabicPeriod"/>
            </a:pPr>
            <a:r>
              <a:rPr lang="fr-FR" sz="1600" dirty="0">
                <a:hlinkClick r:id="rId5"/>
              </a:rPr>
              <a:t>https://youtu.be/ZQledV2QFRY</a:t>
            </a:r>
            <a:endParaRPr lang="fr-FR" sz="1600" dirty="0"/>
          </a:p>
          <a:p>
            <a:pPr marL="514350" indent="-514350">
              <a:buFont typeface="+mj-lt"/>
              <a:buAutoNum type="arabicPeriod"/>
            </a:pPr>
            <a:r>
              <a:rPr lang="fr-FR" sz="1600" dirty="0">
                <a:hlinkClick r:id="rId6"/>
              </a:rPr>
              <a:t>http://www.bssa.org.uk/cms/File/The%20Growing%20Market%20for%20Stainless%20Steel%20Roofing.pdf</a:t>
            </a:r>
            <a:r>
              <a:rPr lang="fr-FR" sz="1600" dirty="0"/>
              <a:t> </a:t>
            </a:r>
            <a:endParaRPr lang="fr-FR" sz="1600" dirty="0">
              <a:hlinkClick r:id="rId7"/>
            </a:endParaRPr>
          </a:p>
          <a:p>
            <a:pPr marL="514350" indent="-514350">
              <a:buFont typeface="+mj-lt"/>
              <a:buAutoNum type="arabicPeriod"/>
            </a:pPr>
            <a:r>
              <a:rPr lang="fr-FR" sz="1600" dirty="0"/>
              <a:t>O. </a:t>
            </a:r>
            <a:r>
              <a:rPr lang="fr-FR" sz="1600" dirty="0" err="1"/>
              <a:t>Wallinder</a:t>
            </a:r>
            <a:r>
              <a:rPr lang="fr-FR" sz="1600" dirty="0"/>
              <a:t> and C. </a:t>
            </a:r>
            <a:r>
              <a:rPr lang="fr-FR" sz="1600" dirty="0" err="1"/>
              <a:t>Leygraf</a:t>
            </a:r>
            <a:r>
              <a:rPr lang="fr-FR" sz="1600" dirty="0"/>
              <a:t> ASTM </a:t>
            </a:r>
            <a:r>
              <a:rPr lang="fr-FR" sz="1600" dirty="0" err="1"/>
              <a:t>Special</a:t>
            </a:r>
            <a:r>
              <a:rPr lang="fr-FR" sz="1600" dirty="0"/>
              <a:t> </a:t>
            </a:r>
            <a:r>
              <a:rPr lang="fr-FR" sz="1600" dirty="0" err="1"/>
              <a:t>Technical</a:t>
            </a:r>
            <a:r>
              <a:rPr lang="fr-FR" sz="1600" dirty="0"/>
              <a:t> Publication N°1421, « </a:t>
            </a:r>
            <a:r>
              <a:rPr lang="fr-FR" sz="1600" dirty="0" err="1"/>
              <a:t>Outdoor</a:t>
            </a:r>
            <a:r>
              <a:rPr lang="fr-FR" sz="1600" dirty="0"/>
              <a:t> </a:t>
            </a:r>
            <a:r>
              <a:rPr lang="fr-FR" sz="1600" dirty="0" err="1"/>
              <a:t>Atmospheric</a:t>
            </a:r>
            <a:r>
              <a:rPr lang="fr-FR" sz="1600" dirty="0"/>
              <a:t> Corrosion » pp 185-199</a:t>
            </a:r>
            <a:endParaRPr lang="fr-FR" sz="1600" dirty="0">
              <a:hlinkClick r:id="rId8"/>
            </a:endParaRPr>
          </a:p>
          <a:p>
            <a:pPr marL="514350" indent="-514350">
              <a:buFont typeface="+mj-lt"/>
              <a:buAutoNum type="arabicPeriod"/>
            </a:pPr>
            <a:r>
              <a:rPr lang="fr-FR" sz="1600" dirty="0">
                <a:hlinkClick r:id="rId9"/>
              </a:rPr>
              <a:t>https://www.worldstainless.org/Files/issf/non-image-files/PDF/Structural/Parliament_Library_Building_Domes.pdf</a:t>
            </a:r>
            <a:endParaRPr lang="fr-FR" sz="1600" dirty="0"/>
          </a:p>
          <a:p>
            <a:pPr marL="514350" indent="-514350">
              <a:buFont typeface="+mj-lt"/>
              <a:buAutoNum type="arabicPeriod"/>
            </a:pPr>
            <a:r>
              <a:rPr lang="fr-FR" sz="1600" dirty="0">
                <a:hlinkClick r:id="rId10"/>
              </a:rPr>
              <a:t>http://www.architectureweek.com/2003/1022/design_1-3.html</a:t>
            </a:r>
            <a:endParaRPr lang="fr-FR" sz="1600" dirty="0">
              <a:hlinkClick r:id="rId8"/>
            </a:endParaRPr>
          </a:p>
          <a:p>
            <a:pPr marL="514350" indent="-514350">
              <a:buFont typeface="+mj-lt"/>
              <a:buAutoNum type="arabicPeriod"/>
            </a:pPr>
            <a:r>
              <a:rPr lang="en-US" sz="1600" dirty="0">
                <a:hlinkClick r:id="rId11"/>
              </a:rPr>
              <a:t>http://www.fosterandpartners.com/projects/uae-pavilion-shanghai-expo-2010/</a:t>
            </a:r>
            <a:endParaRPr lang="en-US" sz="1600" dirty="0"/>
          </a:p>
          <a:p>
            <a:pPr marL="514350" indent="-514350">
              <a:buFont typeface="+mj-lt"/>
              <a:buAutoNum type="arabicPeriod"/>
            </a:pPr>
            <a:r>
              <a:rPr lang="fr-FR" sz="1600" dirty="0">
                <a:hlinkClick r:id="rId12"/>
              </a:rPr>
              <a:t>http://www.hok.com/design/service/engineering/hamad-international-airport/</a:t>
            </a:r>
            <a:r>
              <a:rPr lang="fr-FR" sz="1600" dirty="0"/>
              <a:t>   </a:t>
            </a:r>
          </a:p>
          <a:p>
            <a:pPr marL="514350" indent="-514350">
              <a:buFont typeface="+mj-lt"/>
              <a:buAutoNum type="arabicPeriod"/>
            </a:pPr>
            <a:r>
              <a:rPr lang="fr-FR" sz="1600" dirty="0">
                <a:hlinkClick r:id="rId13"/>
              </a:rPr>
              <a:t>https://www.rigidized.com/exteriorscmt.php</a:t>
            </a:r>
            <a:endParaRPr lang="fr-FR" sz="1600" dirty="0"/>
          </a:p>
          <a:p>
            <a:pPr marL="514350" indent="-514350">
              <a:buFont typeface="+mj-lt"/>
              <a:buAutoNum type="arabicPeriod"/>
            </a:pPr>
            <a:r>
              <a:rPr lang="fr-FR" sz="1600" dirty="0"/>
              <a:t>a) </a:t>
            </a:r>
            <a:r>
              <a:rPr lang="fr-FR" sz="1600" dirty="0">
                <a:hlinkClick r:id="rId14"/>
              </a:rPr>
              <a:t>http://www.stainlessindia.org/UploadPdf/Dec%202011%20wshop%20Part-I.pdf</a:t>
            </a:r>
            <a:br>
              <a:rPr lang="fr-FR" sz="1600" dirty="0"/>
            </a:br>
            <a:r>
              <a:rPr lang="fr-FR" sz="1600" dirty="0"/>
              <a:t>b) </a:t>
            </a:r>
            <a:r>
              <a:rPr lang="fr-FR" sz="1600" dirty="0">
                <a:hlinkClick r:id="rId15"/>
              </a:rPr>
              <a:t>http://www.wbdg.org/resources/cool-metal-roofing</a:t>
            </a:r>
            <a:r>
              <a:rPr lang="fr-FR" sz="1600" dirty="0"/>
              <a:t> </a:t>
            </a:r>
          </a:p>
          <a:p>
            <a:pPr marL="514350" indent="-514350">
              <a:buFont typeface="+mj-lt"/>
              <a:buAutoNum type="arabicPeriod"/>
            </a:pPr>
            <a:r>
              <a:rPr lang="fr-FR" sz="1600" dirty="0">
                <a:hlinkClick r:id="rId16"/>
              </a:rPr>
              <a:t>http://www.constructalia.com/repository/transfer/en/01921518ENLACE_PDF.pdf</a:t>
            </a:r>
            <a:r>
              <a:rPr lang="fr-FR" sz="1600" dirty="0"/>
              <a:t> </a:t>
            </a:r>
          </a:p>
          <a:p>
            <a:pPr marL="514350" indent="-514350">
              <a:buFont typeface="+mj-lt"/>
              <a:buAutoNum type="arabicPeriod"/>
            </a:pPr>
            <a:r>
              <a:rPr lang="fr-FR" sz="1600" dirty="0">
                <a:hlinkClick r:id="rId17"/>
              </a:rPr>
              <a:t>http://www.rigidized.com/saveenergy.php</a:t>
            </a:r>
            <a:endParaRPr lang="fr-FR" sz="1600" dirty="0">
              <a:solidFill>
                <a:srgbClr val="FF0000"/>
              </a:solidFill>
            </a:endParaRPr>
          </a:p>
          <a:p>
            <a:pPr marL="514350" indent="-514350">
              <a:buFont typeface="+mj-lt"/>
              <a:buAutoNum type="arabicPeriod"/>
            </a:pPr>
            <a:r>
              <a:rPr lang="fr-FR" sz="1600" dirty="0">
                <a:hlinkClick r:id="rId14"/>
              </a:rPr>
              <a:t>http://www.stainlessindia.org/UploadPdf/Dec%202011%20wshop%20Part-I.pdf</a:t>
            </a:r>
            <a:r>
              <a:rPr lang="fr-FR" sz="1600" dirty="0"/>
              <a:t> </a:t>
            </a:r>
          </a:p>
          <a:p>
            <a:pPr marL="514350" indent="-514350">
              <a:buFont typeface="+mj-lt"/>
              <a:buAutoNum type="arabicPeriod"/>
            </a:pPr>
            <a:r>
              <a:rPr lang="fr-FR" altLang="fr-FR" sz="1600" dirty="0">
                <a:hlinkClick r:id="rId18"/>
              </a:rPr>
              <a:t>www.cambridgearchitectural.com/</a:t>
            </a:r>
            <a:r>
              <a:rPr lang="fr-FR" altLang="fr-FR" sz="1600" dirty="0"/>
              <a:t> </a:t>
            </a:r>
            <a:endParaRPr lang="fr-FR" sz="1600" dirty="0"/>
          </a:p>
        </p:txBody>
      </p:sp>
      <p:sp>
        <p:nvSpPr>
          <p:cNvPr id="5" name="Slide Number Placeholder 4"/>
          <p:cNvSpPr>
            <a:spLocks noGrp="1"/>
          </p:cNvSpPr>
          <p:nvPr>
            <p:ph type="sldNum" sz="quarter" idx="4"/>
          </p:nvPr>
        </p:nvSpPr>
        <p:spPr/>
        <p:txBody>
          <a:bodyPr/>
          <a:lstStyle/>
          <a:p>
            <a:fld id="{5AF66AA0-E37C-4065-8BE7-D4086C065B53}" type="slidenum">
              <a:rPr lang="fr-BE" smtClean="0"/>
              <a:pPr/>
              <a:t>45</a:t>
            </a:fld>
            <a:endParaRPr lang="fr-BE" dirty="0"/>
          </a:p>
        </p:txBody>
      </p:sp>
    </p:spTree>
    <p:extLst>
      <p:ext uri="{BB962C8B-B14F-4D97-AF65-F5344CB8AC3E}">
        <p14:creationId xmlns:p14="http://schemas.microsoft.com/office/powerpoint/2010/main" val="6377157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nl-BE" dirty="0"/>
              <a:t>4</a:t>
            </a:r>
            <a:r>
              <a:rPr lang="nl-BE"/>
              <a:t>. </a:t>
            </a:r>
            <a:r>
              <a:rPr lang="nl-BE" dirty="0"/>
              <a:t>Decoration</a:t>
            </a:r>
          </a:p>
        </p:txBody>
      </p:sp>
      <p:sp>
        <p:nvSpPr>
          <p:cNvPr id="2" name="Slide Number Placeholder 1"/>
          <p:cNvSpPr>
            <a:spLocks noGrp="1"/>
          </p:cNvSpPr>
          <p:nvPr>
            <p:ph type="sldNum" sz="quarter" idx="4"/>
          </p:nvPr>
        </p:nvSpPr>
        <p:spPr/>
        <p:txBody>
          <a:bodyPr/>
          <a:lstStyle/>
          <a:p>
            <a:fld id="{5AF66AA0-E37C-4065-8BE7-D4086C065B53}" type="slidenum">
              <a:rPr lang="fr-BE" smtClean="0"/>
              <a:pPr/>
              <a:t>46</a:t>
            </a:fld>
            <a:endParaRPr lang="fr-BE" dirty="0"/>
          </a:p>
        </p:txBody>
      </p:sp>
    </p:spTree>
    <p:extLst>
      <p:ext uri="{BB962C8B-B14F-4D97-AF65-F5344CB8AC3E}">
        <p14:creationId xmlns:p14="http://schemas.microsoft.com/office/powerpoint/2010/main" val="8673618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Custom Made Modern Steel And Wood Staircas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Content Placeholder 2"/>
          <p:cNvSpPr txBox="1">
            <a:spLocks/>
          </p:cNvSpPr>
          <p:nvPr/>
        </p:nvSpPr>
        <p:spPr>
          <a:xfrm rot="16200000">
            <a:off x="-1984313" y="2890856"/>
            <a:ext cx="6141368" cy="155679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fr-FR" sz="1400" dirty="0" err="1"/>
              <a:t>Clockwise</a:t>
            </a:r>
            <a:r>
              <a:rPr lang="fr-FR" sz="1400" dirty="0"/>
              <a:t>, </a:t>
            </a:r>
            <a:r>
              <a:rPr lang="fr-FR" sz="1400" dirty="0" err="1"/>
              <a:t>from</a:t>
            </a:r>
            <a:r>
              <a:rPr lang="fr-FR" sz="1400" dirty="0"/>
              <a:t> top </a:t>
            </a:r>
            <a:r>
              <a:rPr lang="fr-FR" sz="1400" dirty="0" err="1"/>
              <a:t>left</a:t>
            </a:r>
            <a:r>
              <a:rPr lang="fr-FR" sz="1400" dirty="0"/>
              <a:t>:</a:t>
            </a:r>
          </a:p>
          <a:p>
            <a:pPr>
              <a:buFont typeface="Arial" pitchFamily="34" charset="0"/>
              <a:buAutoNum type="arabicPeriod"/>
            </a:pPr>
            <a:r>
              <a:rPr lang="fr-FR" sz="1400" dirty="0"/>
              <a:t>Wood and </a:t>
            </a:r>
            <a:r>
              <a:rPr lang="fr-FR" sz="1400" dirty="0" err="1"/>
              <a:t>stainless</a:t>
            </a:r>
            <a:r>
              <a:rPr lang="fr-FR" sz="1400" dirty="0"/>
              <a:t> </a:t>
            </a:r>
            <a:r>
              <a:rPr lang="fr-FR" sz="1400" dirty="0" err="1"/>
              <a:t>stairs</a:t>
            </a:r>
            <a:r>
              <a:rPr lang="fr-FR" sz="1400" dirty="0"/>
              <a:t> (</a:t>
            </a:r>
            <a:r>
              <a:rPr lang="fr-FR" sz="1400" dirty="0" err="1"/>
              <a:t>unspecified</a:t>
            </a:r>
            <a:r>
              <a:rPr lang="fr-FR" sz="1400" dirty="0"/>
              <a:t> location)</a:t>
            </a:r>
          </a:p>
          <a:p>
            <a:pPr>
              <a:buFont typeface="Arial" pitchFamily="34" charset="0"/>
              <a:buAutoNum type="arabicPeriod"/>
            </a:pPr>
            <a:r>
              <a:rPr lang="fr-FR" sz="1400" dirty="0" err="1"/>
              <a:t>Curved</a:t>
            </a:r>
            <a:r>
              <a:rPr lang="fr-FR" sz="1400" dirty="0"/>
              <a:t> </a:t>
            </a:r>
            <a:r>
              <a:rPr lang="fr-FR" sz="1400" dirty="0" err="1"/>
              <a:t>wire</a:t>
            </a:r>
            <a:r>
              <a:rPr lang="fr-FR" sz="1400" dirty="0"/>
              <a:t> </a:t>
            </a:r>
            <a:r>
              <a:rPr lang="fr-FR" sz="1400" dirty="0" err="1"/>
              <a:t>mesh</a:t>
            </a:r>
            <a:r>
              <a:rPr lang="fr-FR" sz="1400" dirty="0"/>
              <a:t> </a:t>
            </a:r>
            <a:r>
              <a:rPr lang="fr-FR" sz="1400" dirty="0" err="1"/>
              <a:t>ceiling</a:t>
            </a:r>
            <a:r>
              <a:rPr lang="fr-FR" sz="1400" dirty="0"/>
              <a:t> (</a:t>
            </a:r>
            <a:r>
              <a:rPr lang="fr-FR" sz="1400" dirty="0" err="1"/>
              <a:t>Louisiana</a:t>
            </a:r>
            <a:r>
              <a:rPr lang="fr-FR" sz="1400" dirty="0"/>
              <a:t> State </a:t>
            </a:r>
            <a:r>
              <a:rPr lang="fr-FR" sz="1400" dirty="0" err="1"/>
              <a:t>University</a:t>
            </a:r>
            <a:r>
              <a:rPr lang="fr-FR" sz="1400" dirty="0"/>
              <a:t>)</a:t>
            </a:r>
          </a:p>
          <a:p>
            <a:pPr>
              <a:buFont typeface="Arial" pitchFamily="34" charset="0"/>
              <a:buAutoNum type="arabicPeriod"/>
            </a:pPr>
            <a:r>
              <a:rPr lang="fr-FR" sz="1400" dirty="0"/>
              <a:t>Restaurant  in </a:t>
            </a:r>
            <a:r>
              <a:rPr lang="fr-FR" sz="1400" dirty="0" err="1"/>
              <a:t>Finland</a:t>
            </a:r>
            <a:r>
              <a:rPr lang="fr-FR" sz="1400" dirty="0"/>
              <a:t> </a:t>
            </a:r>
            <a:r>
              <a:rPr lang="fr-FR" sz="1400" dirty="0" err="1"/>
              <a:t>with</a:t>
            </a:r>
            <a:r>
              <a:rPr lang="fr-FR" sz="1400" dirty="0"/>
              <a:t> transparent room </a:t>
            </a:r>
            <a:r>
              <a:rPr lang="fr-FR" sz="1400" dirty="0" err="1"/>
              <a:t>divider</a:t>
            </a:r>
            <a:endParaRPr lang="fr-FR" sz="1400" dirty="0"/>
          </a:p>
          <a:p>
            <a:pPr>
              <a:buFont typeface="Arial" pitchFamily="34" charset="0"/>
              <a:buAutoNum type="arabicPeriod"/>
            </a:pPr>
            <a:r>
              <a:rPr lang="fr-FR" sz="1400" dirty="0" err="1"/>
              <a:t>Door</a:t>
            </a:r>
            <a:r>
              <a:rPr lang="fr-FR" sz="1400" dirty="0"/>
              <a:t> </a:t>
            </a:r>
            <a:r>
              <a:rPr lang="fr-FR" sz="1400" dirty="0" err="1"/>
              <a:t>handle</a:t>
            </a:r>
            <a:endParaRPr lang="fr-FR" sz="1400" dirty="0"/>
          </a:p>
        </p:txBody>
      </p:sp>
      <p:sp>
        <p:nvSpPr>
          <p:cNvPr id="6" name="AutoShape 8" descr="http://cambridgearchitectural.com/sites/default/files/styles/large-inline/public/LSU_theater_1-2011_30-W1600.jpg?itok=BUrPOrOo"/>
          <p:cNvSpPr>
            <a:spLocks noChangeAspect="1" noChangeArrowheads="1"/>
          </p:cNvSpPr>
          <p:nvPr/>
        </p:nvSpPr>
        <p:spPr bwMode="auto">
          <a:xfrm>
            <a:off x="155575" y="-2171700"/>
            <a:ext cx="4524375" cy="45243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9" name="Group 8"/>
          <p:cNvGrpSpPr/>
          <p:nvPr/>
        </p:nvGrpSpPr>
        <p:grpSpPr>
          <a:xfrm>
            <a:off x="2131414" y="90486"/>
            <a:ext cx="6612712" cy="6649450"/>
            <a:chOff x="2131414" y="90486"/>
            <a:chExt cx="6612712" cy="6649450"/>
          </a:xfrm>
        </p:grpSpPr>
        <p:pic>
          <p:nvPicPr>
            <p:cNvPr id="1037" name="Picture 13"/>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5578" r="4168"/>
            <a:stretch/>
          </p:blipFill>
          <p:spPr bwMode="auto">
            <a:xfrm>
              <a:off x="2138405" y="3679936"/>
              <a:ext cx="2008538" cy="306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2131414" y="90487"/>
              <a:ext cx="2940712" cy="35894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3" name="Picture 9"/>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5072126" y="90486"/>
              <a:ext cx="3672000" cy="358944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4" name="Picture 10"/>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146943" y="3679936"/>
              <a:ext cx="4597183" cy="306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3" name="Slide Number Placeholder 2"/>
          <p:cNvSpPr>
            <a:spLocks noGrp="1"/>
          </p:cNvSpPr>
          <p:nvPr>
            <p:ph type="sldNum" sz="quarter" idx="4"/>
          </p:nvPr>
        </p:nvSpPr>
        <p:spPr/>
        <p:txBody>
          <a:bodyPr/>
          <a:lstStyle/>
          <a:p>
            <a:fld id="{5AF66AA0-E37C-4065-8BE7-D4086C065B53}" type="slidenum">
              <a:rPr lang="fr-BE" smtClean="0"/>
              <a:pPr/>
              <a:t>47</a:t>
            </a:fld>
            <a:endParaRPr lang="fr-BE" dirty="0"/>
          </a:p>
        </p:txBody>
      </p:sp>
    </p:spTree>
    <p:extLst>
      <p:ext uri="{BB962C8B-B14F-4D97-AF65-F5344CB8AC3E}">
        <p14:creationId xmlns:p14="http://schemas.microsoft.com/office/powerpoint/2010/main" val="3709661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rmAutofit fontScale="90000"/>
          </a:bodyPr>
          <a:lstStyle/>
          <a:p>
            <a:r>
              <a:rPr lang="fr-FR" dirty="0"/>
              <a:t>Banque de France, Paris, France</a:t>
            </a:r>
            <a:r>
              <a:rPr lang="fr-FR" baseline="50000" dirty="0"/>
              <a:t>4</a:t>
            </a:r>
            <a:br>
              <a:rPr lang="fr-FR" baseline="50000" dirty="0"/>
            </a:br>
            <a:r>
              <a:rPr lang="fr-FR" dirty="0" err="1"/>
              <a:t>Architects</a:t>
            </a:r>
            <a:r>
              <a:rPr lang="fr-FR" dirty="0"/>
              <a:t>: </a:t>
            </a:r>
            <a:r>
              <a:rPr lang="fr-FR" dirty="0" err="1"/>
              <a:t>Moati</a:t>
            </a:r>
            <a:r>
              <a:rPr lang="fr-FR" dirty="0"/>
              <a:t> -Rivière</a:t>
            </a:r>
          </a:p>
        </p:txBody>
      </p:sp>
      <p:pic>
        <p:nvPicPr>
          <p:cNvPr id="9" name="Picture 11" descr="MOATTI-RIVIERE_BANQUE-FRANCE_0113_12"/>
          <p:cNvPicPr>
            <a:picLocks noGrp="1" noChangeAspect="1" noChangeArrowheads="1"/>
          </p:cNvPicPr>
          <p:nvPr>
            <p:ph type="pic" idx="1"/>
          </p:nvPr>
        </p:nvPicPr>
        <p:blipFill>
          <a:blip r:embed="rId3" cstate="print">
            <a:extLst>
              <a:ext uri="{28A0092B-C50C-407E-A947-70E740481C1C}">
                <a14:useLocalDpi xmlns:a14="http://schemas.microsoft.com/office/drawing/2010/main" val="0"/>
              </a:ext>
            </a:extLst>
          </a:blip>
          <a:srcRect/>
          <a:stretch>
            <a:fillRect/>
          </a:stretch>
        </p:blipFill>
        <p:spPr>
          <a:ln>
            <a:solidFill>
              <a:schemeClr val="tx1"/>
            </a:solidFill>
          </a:ln>
        </p:spPr>
      </p:pic>
      <p:sp>
        <p:nvSpPr>
          <p:cNvPr id="8" name="Text Placeholder 7"/>
          <p:cNvSpPr>
            <a:spLocks noGrp="1"/>
          </p:cNvSpPr>
          <p:nvPr>
            <p:ph type="body" sz="half" idx="2"/>
          </p:nvPr>
        </p:nvSpPr>
        <p:spPr/>
        <p:txBody>
          <a:bodyPr/>
          <a:lstStyle/>
          <a:p>
            <a:r>
              <a:rPr lang="fr-FR" dirty="0"/>
              <a:t>Mirror finish EN 1.4301 (AISI 304)</a:t>
            </a:r>
          </a:p>
          <a:p>
            <a:endParaRPr lang="nl-BE" dirty="0"/>
          </a:p>
        </p:txBody>
      </p:sp>
      <p:sp>
        <p:nvSpPr>
          <p:cNvPr id="2" name="Espace réservé du numéro de diapositive 1"/>
          <p:cNvSpPr>
            <a:spLocks noGrp="1"/>
          </p:cNvSpPr>
          <p:nvPr>
            <p:ph type="sldNum" sz="quarter" idx="4"/>
          </p:nvPr>
        </p:nvSpPr>
        <p:spPr/>
        <p:txBody>
          <a:bodyPr/>
          <a:lstStyle/>
          <a:p>
            <a:fld id="{5AF66AA0-E37C-4065-8BE7-D4086C065B53}" type="slidenum">
              <a:rPr lang="fr-BE" smtClean="0"/>
              <a:pPr/>
              <a:t>48</a:t>
            </a:fld>
            <a:endParaRPr lang="fr-BE" dirty="0"/>
          </a:p>
        </p:txBody>
      </p:sp>
    </p:spTree>
    <p:extLst>
      <p:ext uri="{BB962C8B-B14F-4D97-AF65-F5344CB8AC3E}">
        <p14:creationId xmlns:p14="http://schemas.microsoft.com/office/powerpoint/2010/main" val="42566998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75792" y="4800600"/>
            <a:ext cx="6792416" cy="566738"/>
          </a:xfrm>
        </p:spPr>
        <p:txBody>
          <a:bodyPr>
            <a:normAutofit/>
          </a:bodyPr>
          <a:lstStyle/>
          <a:p>
            <a:r>
              <a:rPr lang="fr-FR" dirty="0"/>
              <a:t>Metro station L5 El Carmel, Barcelona, Spain</a:t>
            </a:r>
            <a:r>
              <a:rPr lang="fr-FR" baseline="50000" dirty="0"/>
              <a:t>5</a:t>
            </a:r>
          </a:p>
        </p:txBody>
      </p:sp>
      <p:sp>
        <p:nvSpPr>
          <p:cNvPr id="5" name="Picture Placeholder 4"/>
          <p:cNvSpPr>
            <a:spLocks noGrp="1"/>
          </p:cNvSpPr>
          <p:nvPr>
            <p:ph type="pic" idx="1"/>
          </p:nvPr>
        </p:nvSpPr>
        <p:spPr/>
      </p:sp>
      <p:sp>
        <p:nvSpPr>
          <p:cNvPr id="8" name="Text Placeholder 7"/>
          <p:cNvSpPr>
            <a:spLocks noGrp="1"/>
          </p:cNvSpPr>
          <p:nvPr>
            <p:ph type="body" sz="half" idx="2"/>
          </p:nvPr>
        </p:nvSpPr>
        <p:spPr>
          <a:xfrm>
            <a:off x="1175792" y="5367338"/>
            <a:ext cx="6792416" cy="804862"/>
          </a:xfrm>
        </p:spPr>
        <p:txBody>
          <a:bodyPr>
            <a:normAutofit/>
          </a:bodyPr>
          <a:lstStyle/>
          <a:p>
            <a:r>
              <a:rPr lang="fr-FR" sz="1600" dirty="0" err="1"/>
              <a:t>Woven</a:t>
            </a:r>
            <a:r>
              <a:rPr lang="fr-FR" sz="1600" dirty="0"/>
              <a:t> </a:t>
            </a:r>
            <a:r>
              <a:rPr lang="fr-FR" sz="1600" dirty="0" err="1"/>
              <a:t>stainless</a:t>
            </a:r>
            <a:r>
              <a:rPr lang="fr-FR" sz="1600" dirty="0"/>
              <a:t> </a:t>
            </a:r>
            <a:r>
              <a:rPr lang="fr-FR" sz="1600" dirty="0" err="1"/>
              <a:t>steel</a:t>
            </a:r>
            <a:r>
              <a:rPr lang="fr-FR" sz="1600" dirty="0"/>
              <a:t> </a:t>
            </a:r>
            <a:r>
              <a:rPr lang="fr-FR" sz="1600" dirty="0" err="1"/>
              <a:t>mesh</a:t>
            </a:r>
            <a:r>
              <a:rPr lang="fr-FR" sz="1600" dirty="0"/>
              <a:t> </a:t>
            </a:r>
            <a:r>
              <a:rPr lang="fr-FR" sz="1600" dirty="0" err="1"/>
              <a:t>wall</a:t>
            </a:r>
            <a:r>
              <a:rPr lang="fr-FR" sz="1600" dirty="0"/>
              <a:t> panels </a:t>
            </a:r>
          </a:p>
        </p:txBody>
      </p:sp>
      <p:sp>
        <p:nvSpPr>
          <p:cNvPr id="3" name="Espace réservé du numéro de diapositive 2"/>
          <p:cNvSpPr>
            <a:spLocks noGrp="1"/>
          </p:cNvSpPr>
          <p:nvPr>
            <p:ph type="sldNum" sz="quarter" idx="4"/>
          </p:nvPr>
        </p:nvSpPr>
        <p:spPr/>
        <p:txBody>
          <a:bodyPr/>
          <a:lstStyle/>
          <a:p>
            <a:fld id="{5AF66AA0-E37C-4065-8BE7-D4086C065B53}" type="slidenum">
              <a:rPr lang="fr-BE" smtClean="0"/>
              <a:pPr/>
              <a:t>49</a:t>
            </a:fld>
            <a:endParaRPr lang="fr-BE"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75792" y="332656"/>
            <a:ext cx="6792416" cy="4574296"/>
          </a:xfrm>
          <a:prstGeom prst="rect">
            <a:avLst/>
          </a:prstGeom>
          <a:ln>
            <a:solidFill>
              <a:schemeClr val="tx1"/>
            </a:solidFill>
          </a:ln>
        </p:spPr>
      </p:pic>
    </p:spTree>
    <p:extLst>
      <p:ext uri="{BB962C8B-B14F-4D97-AF65-F5344CB8AC3E}">
        <p14:creationId xmlns:p14="http://schemas.microsoft.com/office/powerpoint/2010/main" val="3743469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5" descr="Westfield2---72dpiRGB"/>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 name="Content Placeholder 2"/>
          <p:cNvSpPr txBox="1">
            <a:spLocks/>
          </p:cNvSpPr>
          <p:nvPr/>
        </p:nvSpPr>
        <p:spPr>
          <a:xfrm rot="16200000">
            <a:off x="-2761036" y="3233896"/>
            <a:ext cx="6480722" cy="67824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fr-FR" sz="1800" dirty="0" err="1"/>
              <a:t>Stainless</a:t>
            </a:r>
            <a:r>
              <a:rPr lang="fr-FR" sz="1800" dirty="0"/>
              <a:t> </a:t>
            </a:r>
            <a:r>
              <a:rPr lang="fr-FR" sz="1800" dirty="0" err="1"/>
              <a:t>facade</a:t>
            </a:r>
            <a:r>
              <a:rPr lang="fr-FR" sz="1800" dirty="0"/>
              <a:t> of 285m-high </a:t>
            </a:r>
            <a:r>
              <a:rPr lang="fr-FR" sz="1800" dirty="0" err="1"/>
              <a:t>apartment</a:t>
            </a:r>
            <a:r>
              <a:rPr lang="fr-FR" sz="1800" dirty="0"/>
              <a:t> building, New York, USA. Architect: Frank </a:t>
            </a:r>
            <a:r>
              <a:rPr lang="fr-FR" sz="1800" dirty="0" err="1"/>
              <a:t>Gehry</a:t>
            </a:r>
            <a:r>
              <a:rPr lang="fr-FR" sz="1800" baseline="50000" dirty="0"/>
              <a:t> 7</a:t>
            </a:r>
          </a:p>
        </p:txBody>
      </p:sp>
      <p:sp>
        <p:nvSpPr>
          <p:cNvPr id="2" name="AutoShape 2" descr="http://www.archi-europe.com/pictures/gehrys1.jpg"/>
          <p:cNvSpPr>
            <a:spLocks noChangeAspect="1" noChangeArrowheads="1"/>
          </p:cNvSpPr>
          <p:nvPr/>
        </p:nvSpPr>
        <p:spPr bwMode="auto">
          <a:xfrm>
            <a:off x="155575" y="-2278063"/>
            <a:ext cx="4752975" cy="4752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512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187624" y="0"/>
            <a:ext cx="7129463" cy="6858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AutoShape 5" descr="http://www.lemoniteur.fr/media/IMAGE/2010/09/27/378x505xIMAGE_2010_09_27_12174917-380x505.jpg.pagespeed.ic.hCsU1O0L-M.jpg"/>
          <p:cNvSpPr>
            <a:spLocks noChangeAspect="1" noChangeArrowheads="1"/>
          </p:cNvSpPr>
          <p:nvPr/>
        </p:nvSpPr>
        <p:spPr bwMode="auto">
          <a:xfrm>
            <a:off x="155575" y="-2308225"/>
            <a:ext cx="3600450" cy="4810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Slide Number Placeholder 6"/>
          <p:cNvSpPr>
            <a:spLocks noGrp="1"/>
          </p:cNvSpPr>
          <p:nvPr>
            <p:ph type="sldNum" sz="quarter" idx="4"/>
          </p:nvPr>
        </p:nvSpPr>
        <p:spPr/>
        <p:txBody>
          <a:bodyPr/>
          <a:lstStyle/>
          <a:p>
            <a:fld id="{5AF66AA0-E37C-4065-8BE7-D4086C065B53}" type="slidenum">
              <a:rPr lang="fr-BE" smtClean="0"/>
              <a:pPr/>
              <a:t>5</a:t>
            </a:fld>
            <a:endParaRPr lang="fr-BE" dirty="0"/>
          </a:p>
        </p:txBody>
      </p:sp>
    </p:spTree>
    <p:extLst>
      <p:ext uri="{BB962C8B-B14F-4D97-AF65-F5344CB8AC3E}">
        <p14:creationId xmlns:p14="http://schemas.microsoft.com/office/powerpoint/2010/main" val="19022244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90598" y="4725144"/>
            <a:ext cx="6562801" cy="566738"/>
          </a:xfrm>
        </p:spPr>
        <p:txBody>
          <a:bodyPr/>
          <a:lstStyle/>
          <a:p>
            <a:r>
              <a:rPr lang="fr-FR" dirty="0" err="1"/>
              <a:t>Mosteiro</a:t>
            </a:r>
            <a:r>
              <a:rPr lang="fr-FR" dirty="0"/>
              <a:t> da Batalha, Portugal</a:t>
            </a:r>
            <a:r>
              <a:rPr lang="fr-FR" baseline="50000" dirty="0"/>
              <a:t>6</a:t>
            </a:r>
          </a:p>
        </p:txBody>
      </p:sp>
      <p:sp>
        <p:nvSpPr>
          <p:cNvPr id="8" name="Text Placeholder 7"/>
          <p:cNvSpPr>
            <a:spLocks noGrp="1"/>
          </p:cNvSpPr>
          <p:nvPr>
            <p:ph type="body" sz="half" idx="2"/>
          </p:nvPr>
        </p:nvSpPr>
        <p:spPr>
          <a:xfrm>
            <a:off x="1290598" y="5291882"/>
            <a:ext cx="6562801" cy="804862"/>
          </a:xfrm>
        </p:spPr>
        <p:txBody>
          <a:bodyPr>
            <a:normAutofit fontScale="77500" lnSpcReduction="20000"/>
          </a:bodyPr>
          <a:lstStyle/>
          <a:p>
            <a:r>
              <a:rPr lang="fr-FR" dirty="0" err="1"/>
              <a:t>Stainless</a:t>
            </a:r>
            <a:r>
              <a:rPr lang="fr-FR" dirty="0"/>
              <a:t> </a:t>
            </a:r>
            <a:r>
              <a:rPr lang="fr-FR" dirty="0" err="1"/>
              <a:t>steel</a:t>
            </a:r>
            <a:r>
              <a:rPr lang="fr-FR" dirty="0"/>
              <a:t> </a:t>
            </a:r>
            <a:r>
              <a:rPr lang="fr-FR" dirty="0" err="1"/>
              <a:t>mesh</a:t>
            </a:r>
            <a:r>
              <a:rPr lang="fr-FR" dirty="0"/>
              <a:t> curtain</a:t>
            </a:r>
          </a:p>
          <a:p>
            <a:r>
              <a:rPr lang="en-US" dirty="0"/>
              <a:t>Open Area 36 %</a:t>
            </a:r>
            <a:br>
              <a:rPr lang="en-US" dirty="0"/>
            </a:br>
            <a:r>
              <a:rPr lang="en-US" dirty="0"/>
              <a:t>Weight 0.25 kg/m</a:t>
            </a:r>
            <a:r>
              <a:rPr lang="en-US" baseline="30000" dirty="0"/>
              <a:t>2</a:t>
            </a:r>
            <a:br>
              <a:rPr lang="en-US" dirty="0"/>
            </a:br>
            <a:r>
              <a:rPr lang="en-US" dirty="0"/>
              <a:t>Rod diameter 0.05 mm.</a:t>
            </a:r>
            <a:br>
              <a:rPr lang="en-US" dirty="0"/>
            </a:br>
            <a:r>
              <a:rPr lang="en-US" dirty="0"/>
              <a:t>Wire pitch 0.13 x 0.13 mm.</a:t>
            </a:r>
            <a:endParaRPr lang="fr-FR" dirty="0"/>
          </a:p>
        </p:txBody>
      </p:sp>
      <p:sp>
        <p:nvSpPr>
          <p:cNvPr id="3" name="Espace réservé du numéro de diapositive 2"/>
          <p:cNvSpPr>
            <a:spLocks noGrp="1"/>
          </p:cNvSpPr>
          <p:nvPr>
            <p:ph type="sldNum" sz="quarter" idx="4"/>
          </p:nvPr>
        </p:nvSpPr>
        <p:spPr/>
        <p:txBody>
          <a:bodyPr/>
          <a:lstStyle/>
          <a:p>
            <a:fld id="{5AF66AA0-E37C-4065-8BE7-D4086C065B53}" type="slidenum">
              <a:rPr lang="fr-BE" smtClean="0"/>
              <a:pPr/>
              <a:t>50</a:t>
            </a:fld>
            <a:endParaRPr lang="fr-BE" dirty="0"/>
          </a:p>
        </p:txBody>
      </p:sp>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290599" y="223756"/>
            <a:ext cx="6562801" cy="4274718"/>
          </a:xfrm>
          <a:prstGeom prst="rect">
            <a:avLst/>
          </a:prstGeom>
          <a:ln>
            <a:solidFill>
              <a:schemeClr val="tx1"/>
            </a:solidFill>
          </a:ln>
        </p:spPr>
      </p:pic>
      <p:pic>
        <p:nvPicPr>
          <p:cNvPr id="2050" name="Picture 2" descr="Mosteiro da Batalh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822302" y="3135059"/>
            <a:ext cx="2031098" cy="136341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36768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4048" y="2924944"/>
            <a:ext cx="5486400" cy="566738"/>
          </a:xfrm>
        </p:spPr>
        <p:txBody>
          <a:bodyPr>
            <a:normAutofit/>
          </a:bodyPr>
          <a:lstStyle/>
          <a:p>
            <a:r>
              <a:rPr lang="fr-FR" dirty="0"/>
              <a:t>Home curtain/</a:t>
            </a:r>
            <a:r>
              <a:rPr lang="fr-FR" dirty="0" err="1"/>
              <a:t>safety</a:t>
            </a:r>
            <a:r>
              <a:rPr lang="fr-FR" dirty="0"/>
              <a:t> banister</a:t>
            </a:r>
            <a:r>
              <a:rPr lang="fr-FR" baseline="50000" dirty="0"/>
              <a:t>7</a:t>
            </a:r>
          </a:p>
        </p:txBody>
      </p:sp>
      <p:sp>
        <p:nvSpPr>
          <p:cNvPr id="6" name="Text Placeholder 5"/>
          <p:cNvSpPr>
            <a:spLocks noGrp="1"/>
          </p:cNvSpPr>
          <p:nvPr>
            <p:ph type="body" sz="half" idx="2"/>
          </p:nvPr>
        </p:nvSpPr>
        <p:spPr>
          <a:xfrm>
            <a:off x="5004048" y="3501008"/>
            <a:ext cx="3816424" cy="1656184"/>
          </a:xfrm>
        </p:spPr>
        <p:txBody>
          <a:bodyPr>
            <a:normAutofit/>
          </a:bodyPr>
          <a:lstStyle/>
          <a:p>
            <a:r>
              <a:rPr lang="fr-FR" dirty="0" err="1"/>
              <a:t>Stainless</a:t>
            </a:r>
            <a:r>
              <a:rPr lang="fr-FR" dirty="0"/>
              <a:t> </a:t>
            </a:r>
            <a:r>
              <a:rPr lang="fr-FR" dirty="0" err="1"/>
              <a:t>steel</a:t>
            </a:r>
            <a:endParaRPr lang="fr-FR" dirty="0"/>
          </a:p>
          <a:p>
            <a:r>
              <a:rPr lang="fr-FR" dirty="0"/>
              <a:t>Open area 44 %</a:t>
            </a:r>
            <a:br>
              <a:rPr lang="fr-FR" dirty="0"/>
            </a:br>
            <a:r>
              <a:rPr lang="fr-FR" dirty="0" err="1"/>
              <a:t>Weight</a:t>
            </a:r>
            <a:r>
              <a:rPr lang="fr-FR" dirty="0"/>
              <a:t> 5,2 kg/m</a:t>
            </a:r>
            <a:r>
              <a:rPr lang="fr-FR" baseline="30000" dirty="0"/>
              <a:t>2</a:t>
            </a:r>
            <a:br>
              <a:rPr lang="fr-FR" dirty="0"/>
            </a:br>
            <a:r>
              <a:rPr lang="fr-FR" dirty="0" err="1"/>
              <a:t>Cable</a:t>
            </a:r>
            <a:r>
              <a:rPr lang="fr-FR" dirty="0"/>
              <a:t> </a:t>
            </a:r>
            <a:r>
              <a:rPr lang="fr-FR" dirty="0" err="1"/>
              <a:t>diameter</a:t>
            </a:r>
            <a:r>
              <a:rPr lang="fr-FR" dirty="0"/>
              <a:t> 4 x 0.75 </a:t>
            </a:r>
            <a:r>
              <a:rPr lang="fr-FR" dirty="0" err="1"/>
              <a:t>mm.</a:t>
            </a:r>
            <a:br>
              <a:rPr lang="fr-FR" dirty="0"/>
            </a:br>
            <a:r>
              <a:rPr lang="fr-FR" dirty="0"/>
              <a:t>Rod </a:t>
            </a:r>
            <a:r>
              <a:rPr lang="fr-FR" dirty="0" err="1"/>
              <a:t>diameter</a:t>
            </a:r>
            <a:r>
              <a:rPr lang="fr-FR" dirty="0"/>
              <a:t> 1.5 </a:t>
            </a:r>
            <a:r>
              <a:rPr lang="fr-FR" dirty="0" err="1"/>
              <a:t>mm.</a:t>
            </a:r>
            <a:br>
              <a:rPr lang="fr-FR" dirty="0"/>
            </a:br>
            <a:r>
              <a:rPr lang="fr-FR" dirty="0" err="1"/>
              <a:t>Cables</a:t>
            </a:r>
            <a:r>
              <a:rPr lang="fr-FR" dirty="0"/>
              <a:t> pitch 26.4 </a:t>
            </a:r>
            <a:r>
              <a:rPr lang="fr-FR" dirty="0" err="1"/>
              <a:t>mm.</a:t>
            </a:r>
            <a:br>
              <a:rPr lang="fr-FR" dirty="0"/>
            </a:br>
            <a:r>
              <a:rPr lang="fr-FR" dirty="0" err="1"/>
              <a:t>Wire</a:t>
            </a:r>
            <a:r>
              <a:rPr lang="fr-FR" dirty="0"/>
              <a:t> pitch 3 </a:t>
            </a:r>
            <a:r>
              <a:rPr lang="fr-FR" dirty="0" err="1"/>
              <a:t>mm.</a:t>
            </a:r>
            <a:endParaRPr lang="fr-FR" dirty="0"/>
          </a:p>
          <a:p>
            <a:endParaRPr lang="nl-BE" dirty="0"/>
          </a:p>
        </p:txBody>
      </p:sp>
      <p:sp>
        <p:nvSpPr>
          <p:cNvPr id="3" name="Espace réservé du numéro de diapositive 2"/>
          <p:cNvSpPr>
            <a:spLocks noGrp="1"/>
          </p:cNvSpPr>
          <p:nvPr>
            <p:ph type="sldNum" sz="quarter" idx="4"/>
          </p:nvPr>
        </p:nvSpPr>
        <p:spPr/>
        <p:txBody>
          <a:bodyPr/>
          <a:lstStyle/>
          <a:p>
            <a:fld id="{5AF66AA0-E37C-4065-8BE7-D4086C065B53}" type="slidenum">
              <a:rPr lang="fr-BE" smtClean="0"/>
              <a:pPr/>
              <a:t>51</a:t>
            </a:fld>
            <a:endParaRPr lang="fr-BE" dirty="0"/>
          </a:p>
        </p:txBody>
      </p:sp>
      <p:pic>
        <p:nvPicPr>
          <p:cNvPr id="1026" name="Picture 2" descr="Vivienda Unifamilia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36512" y="-27384"/>
            <a:ext cx="4910640" cy="688538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WEBER-440"/>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874128" y="5240363"/>
            <a:ext cx="2501694" cy="16176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6646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256" y="5301208"/>
            <a:ext cx="8748464" cy="936104"/>
          </a:xfrm>
        </p:spPr>
        <p:txBody>
          <a:bodyPr>
            <a:normAutofit fontScale="90000"/>
          </a:bodyPr>
          <a:lstStyle/>
          <a:p>
            <a:r>
              <a:rPr lang="fr-FR" dirty="0"/>
              <a:t>Museum of </a:t>
            </a:r>
            <a:r>
              <a:rPr lang="fr-FR" dirty="0" err="1"/>
              <a:t>contemporary</a:t>
            </a:r>
            <a:r>
              <a:rPr lang="fr-FR" dirty="0"/>
              <a:t> art  &amp; planning exhibition, Shenzhen, China  (</a:t>
            </a:r>
            <a:r>
              <a:rPr lang="fr-FR" dirty="0" err="1"/>
              <a:t>under</a:t>
            </a:r>
            <a:r>
              <a:rPr lang="fr-FR" dirty="0"/>
              <a:t> construction)</a:t>
            </a:r>
            <a:br>
              <a:rPr lang="fr-FR" dirty="0"/>
            </a:br>
            <a:r>
              <a:rPr lang="fr-FR" dirty="0"/>
              <a:t>Architect: CoopHimmelblau</a:t>
            </a:r>
            <a:r>
              <a:rPr lang="fr-FR" baseline="30000" dirty="0"/>
              <a:t>8</a:t>
            </a:r>
          </a:p>
        </p:txBody>
      </p:sp>
      <p:sp>
        <p:nvSpPr>
          <p:cNvPr id="4" name="Picture Placeholder 3"/>
          <p:cNvSpPr>
            <a:spLocks noGrp="1"/>
          </p:cNvSpPr>
          <p:nvPr>
            <p:ph type="pic" idx="1"/>
          </p:nvPr>
        </p:nvSpPr>
        <p:spPr/>
      </p:sp>
      <p:sp>
        <p:nvSpPr>
          <p:cNvPr id="3" name="Slide Number Placeholder 2"/>
          <p:cNvSpPr>
            <a:spLocks noGrp="1"/>
          </p:cNvSpPr>
          <p:nvPr>
            <p:ph type="sldNum" sz="quarter" idx="4"/>
          </p:nvPr>
        </p:nvSpPr>
        <p:spPr/>
        <p:txBody>
          <a:bodyPr/>
          <a:lstStyle/>
          <a:p>
            <a:fld id="{5AF66AA0-E37C-4065-8BE7-D4086C065B53}" type="slidenum">
              <a:rPr lang="fr-BE" smtClean="0"/>
              <a:pPr/>
              <a:t>52</a:t>
            </a:fld>
            <a:endParaRPr lang="fr-BE" dirty="0"/>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7504" y="553669"/>
            <a:ext cx="8748464" cy="431549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180865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dirty="0" err="1"/>
              <a:t>Decoration</a:t>
            </a:r>
            <a:r>
              <a:rPr lang="fr-FR" dirty="0"/>
              <a:t> </a:t>
            </a:r>
            <a:r>
              <a:rPr lang="fr-FR" dirty="0" err="1"/>
              <a:t>References</a:t>
            </a:r>
            <a:endParaRPr lang="fr-FR" dirty="0"/>
          </a:p>
        </p:txBody>
      </p:sp>
      <p:sp>
        <p:nvSpPr>
          <p:cNvPr id="3" name="Content Placeholder 2"/>
          <p:cNvSpPr>
            <a:spLocks noGrp="1"/>
          </p:cNvSpPr>
          <p:nvPr>
            <p:ph idx="1"/>
          </p:nvPr>
        </p:nvSpPr>
        <p:spPr>
          <a:xfrm>
            <a:off x="323528" y="1600200"/>
            <a:ext cx="8363272" cy="4997152"/>
          </a:xfrm>
        </p:spPr>
        <p:txBody>
          <a:bodyPr>
            <a:normAutofit/>
          </a:bodyPr>
          <a:lstStyle/>
          <a:p>
            <a:pPr marL="514350" indent="-514350">
              <a:buFont typeface="+mj-lt"/>
              <a:buAutoNum type="arabicPeriod"/>
            </a:pPr>
            <a:r>
              <a:rPr lang="fr-FR" sz="2000" dirty="0">
                <a:hlinkClick r:id="rId2"/>
              </a:rPr>
              <a:t>http://www.seoic.com/cable_railing.htm</a:t>
            </a:r>
            <a:endParaRPr lang="fr-FR" sz="2000" b="1" dirty="0">
              <a:solidFill>
                <a:srgbClr val="FF0000"/>
              </a:solidFill>
            </a:endParaRPr>
          </a:p>
          <a:p>
            <a:pPr marL="514350" indent="-514350">
              <a:buFont typeface="+mj-lt"/>
              <a:buAutoNum type="arabicPeriod"/>
            </a:pPr>
            <a:r>
              <a:rPr lang="fr-FR" sz="2000" dirty="0">
                <a:hlinkClick r:id="rId3"/>
              </a:rPr>
              <a:t>http://cambridgearchitectural.com/projects/louisiana-state-university-lsu-student-union-theater</a:t>
            </a:r>
            <a:endParaRPr lang="fr-FR" sz="2000" dirty="0"/>
          </a:p>
          <a:p>
            <a:pPr marL="514350" indent="-514350">
              <a:buFont typeface="+mj-lt"/>
              <a:buAutoNum type="arabicPeriod"/>
            </a:pPr>
            <a:r>
              <a:rPr lang="fr-FR" sz="2000" dirty="0">
                <a:hlinkClick r:id="rId4"/>
              </a:rPr>
              <a:t>http://www.twentinox.com/projects/item/36/Transparent+stainless+steel+curtain+panels</a:t>
            </a:r>
            <a:r>
              <a:rPr lang="fr-FR" sz="2000" dirty="0"/>
              <a:t> </a:t>
            </a:r>
          </a:p>
          <a:p>
            <a:pPr marL="514350" indent="-514350">
              <a:buFont typeface="+mj-lt"/>
              <a:buAutoNum type="arabicPeriod"/>
            </a:pPr>
            <a:r>
              <a:rPr lang="fr-FR" sz="2000" dirty="0">
                <a:hlinkClick r:id="rId5"/>
              </a:rPr>
              <a:t>http://www.uginox.com/fr/node/180</a:t>
            </a:r>
            <a:r>
              <a:rPr lang="fr-FR" sz="2000" dirty="0"/>
              <a:t> </a:t>
            </a:r>
          </a:p>
          <a:p>
            <a:pPr marL="514350" indent="-514350">
              <a:buFont typeface="+mj-lt"/>
              <a:buAutoNum type="arabicPeriod"/>
            </a:pPr>
            <a:r>
              <a:rPr lang="fr-FR" sz="2000" dirty="0">
                <a:hlinkClick r:id="rId6"/>
              </a:rPr>
              <a:t>http://www.cedinox.es</a:t>
            </a:r>
            <a:endParaRPr lang="fr-FR" sz="2000" dirty="0"/>
          </a:p>
          <a:p>
            <a:pPr marL="514350" indent="-514350">
              <a:buFont typeface="+mj-lt"/>
              <a:buAutoNum type="arabicPeriod"/>
            </a:pPr>
            <a:r>
              <a:rPr lang="fr-FR" sz="2000" dirty="0">
                <a:hlinkClick r:id="rId7"/>
              </a:rPr>
              <a:t>http://www.archilovers.com/projects/58425/mosteiro-da-batalha.html</a:t>
            </a:r>
            <a:r>
              <a:rPr lang="fr-FR" sz="2000" dirty="0"/>
              <a:t> </a:t>
            </a:r>
          </a:p>
          <a:p>
            <a:pPr marL="514350" indent="-514350">
              <a:buFont typeface="+mj-lt"/>
              <a:buAutoNum type="arabicPeriod"/>
            </a:pPr>
            <a:r>
              <a:rPr lang="fr-FR" sz="2000" dirty="0">
                <a:hlinkClick r:id="rId8"/>
              </a:rPr>
              <a:t>http://www.theinoxincolor.com/portfolio_category/decorative-mesh-projects/</a:t>
            </a:r>
            <a:r>
              <a:rPr lang="fr-FR" sz="2000" dirty="0"/>
              <a:t> </a:t>
            </a:r>
          </a:p>
          <a:p>
            <a:pPr marL="514350" indent="-514350">
              <a:buFont typeface="+mj-lt"/>
              <a:buAutoNum type="arabicPeriod"/>
            </a:pPr>
            <a:r>
              <a:rPr lang="fr-FR" sz="2000" dirty="0">
                <a:hlinkClick r:id="rId9"/>
              </a:rPr>
              <a:t>http://www.coop-himmelblau.at/architecture/projects/museum-of-contemporary-art-planning-exhibition</a:t>
            </a:r>
            <a:r>
              <a:rPr lang="fr-FR" sz="2000" dirty="0"/>
              <a:t> </a:t>
            </a:r>
          </a:p>
        </p:txBody>
      </p:sp>
      <p:sp>
        <p:nvSpPr>
          <p:cNvPr id="5" name="Slide Number Placeholder 4"/>
          <p:cNvSpPr>
            <a:spLocks noGrp="1"/>
          </p:cNvSpPr>
          <p:nvPr>
            <p:ph type="sldNum" sz="quarter" idx="4"/>
          </p:nvPr>
        </p:nvSpPr>
        <p:spPr/>
        <p:txBody>
          <a:bodyPr/>
          <a:lstStyle/>
          <a:p>
            <a:fld id="{5AF66AA0-E37C-4065-8BE7-D4086C065B53}" type="slidenum">
              <a:rPr lang="fr-BE" smtClean="0"/>
              <a:pPr/>
              <a:t>53</a:t>
            </a:fld>
            <a:endParaRPr lang="fr-BE" dirty="0"/>
          </a:p>
        </p:txBody>
      </p:sp>
    </p:spTree>
    <p:extLst>
      <p:ext uri="{BB962C8B-B14F-4D97-AF65-F5344CB8AC3E}">
        <p14:creationId xmlns:p14="http://schemas.microsoft.com/office/powerpoint/2010/main" val="27854617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nl-BE" dirty="0"/>
              <a:t>5. Stainless Steel Plumbing</a:t>
            </a:r>
          </a:p>
        </p:txBody>
      </p:sp>
      <p:sp>
        <p:nvSpPr>
          <p:cNvPr id="2" name="Slide Number Placeholder 1"/>
          <p:cNvSpPr>
            <a:spLocks noGrp="1"/>
          </p:cNvSpPr>
          <p:nvPr>
            <p:ph type="sldNum" sz="quarter" idx="4"/>
          </p:nvPr>
        </p:nvSpPr>
        <p:spPr/>
        <p:txBody>
          <a:bodyPr/>
          <a:lstStyle/>
          <a:p>
            <a:fld id="{5AF66AA0-E37C-4065-8BE7-D4086C065B53}" type="slidenum">
              <a:rPr lang="fr-BE" smtClean="0"/>
              <a:pPr/>
              <a:t>54</a:t>
            </a:fld>
            <a:endParaRPr lang="fr-BE" dirty="0"/>
          </a:p>
        </p:txBody>
      </p:sp>
    </p:spTree>
    <p:extLst>
      <p:ext uri="{BB962C8B-B14F-4D97-AF65-F5344CB8AC3E}">
        <p14:creationId xmlns:p14="http://schemas.microsoft.com/office/powerpoint/2010/main" val="22700433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ttp://www.kenco-services.com/images/aboutpic4b.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Content Placeholder 2"/>
          <p:cNvSpPr txBox="1">
            <a:spLocks/>
          </p:cNvSpPr>
          <p:nvPr/>
        </p:nvSpPr>
        <p:spPr>
          <a:xfrm>
            <a:off x="1304098" y="4723194"/>
            <a:ext cx="3771958" cy="213480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fr-FR" sz="2000" dirty="0" err="1"/>
              <a:t>Clockwise</a:t>
            </a:r>
            <a:r>
              <a:rPr lang="fr-FR" sz="2000" dirty="0"/>
              <a:t>, </a:t>
            </a:r>
            <a:r>
              <a:rPr lang="fr-FR" sz="2000" dirty="0" err="1"/>
              <a:t>from</a:t>
            </a:r>
            <a:r>
              <a:rPr lang="fr-FR" sz="2000" dirty="0"/>
              <a:t> top </a:t>
            </a:r>
            <a:r>
              <a:rPr lang="fr-FR" sz="2000" dirty="0" err="1"/>
              <a:t>left</a:t>
            </a:r>
            <a:r>
              <a:rPr lang="fr-FR" sz="2000" dirty="0"/>
              <a:t>:</a:t>
            </a:r>
          </a:p>
          <a:p>
            <a:pPr>
              <a:buFont typeface="Arial" pitchFamily="34" charset="0"/>
              <a:buAutoNum type="arabicPeriod"/>
            </a:pPr>
            <a:r>
              <a:rPr lang="fr-FR" sz="2000" dirty="0" err="1"/>
              <a:t>Sanitary</a:t>
            </a:r>
            <a:r>
              <a:rPr lang="fr-FR" sz="2000" dirty="0"/>
              <a:t> </a:t>
            </a:r>
            <a:r>
              <a:rPr lang="fr-FR" sz="2000" dirty="0" err="1"/>
              <a:t>piping</a:t>
            </a:r>
            <a:endParaRPr lang="fr-FR" sz="2000" dirty="0"/>
          </a:p>
          <a:p>
            <a:pPr>
              <a:buFont typeface="Arial" pitchFamily="34" charset="0"/>
              <a:buAutoNum type="arabicPeriod"/>
            </a:pPr>
            <a:r>
              <a:rPr lang="fr-FR" sz="2000" dirty="0" err="1"/>
              <a:t>Press-fitted</a:t>
            </a:r>
            <a:r>
              <a:rPr lang="fr-FR" sz="2000" dirty="0"/>
              <a:t> tubes</a:t>
            </a:r>
          </a:p>
          <a:p>
            <a:pPr>
              <a:buFont typeface="Arial" pitchFamily="34" charset="0"/>
              <a:buAutoNum type="arabicPeriod"/>
            </a:pPr>
            <a:r>
              <a:rPr lang="fr-FR" sz="2000" dirty="0" err="1"/>
              <a:t>Kitchen</a:t>
            </a:r>
            <a:r>
              <a:rPr lang="fr-FR" sz="2000" dirty="0"/>
              <a:t> </a:t>
            </a:r>
            <a:r>
              <a:rPr lang="fr-FR" sz="2000" dirty="0" err="1"/>
              <a:t>faucet</a:t>
            </a:r>
            <a:endParaRPr lang="fr-FR" sz="2000" dirty="0"/>
          </a:p>
          <a:p>
            <a:pPr>
              <a:buFont typeface="Arial" pitchFamily="34" charset="0"/>
              <a:buAutoNum type="arabicPeriod"/>
            </a:pPr>
            <a:r>
              <a:rPr lang="fr-FR" sz="2000" dirty="0" err="1"/>
              <a:t>Shower</a:t>
            </a:r>
            <a:r>
              <a:rPr lang="fr-FR" sz="2000" dirty="0"/>
              <a:t> </a:t>
            </a:r>
            <a:r>
              <a:rPr lang="fr-FR" sz="2000" dirty="0" err="1"/>
              <a:t>head</a:t>
            </a:r>
            <a:r>
              <a:rPr lang="fr-FR" sz="2000" dirty="0"/>
              <a:t> </a:t>
            </a:r>
            <a:r>
              <a:rPr lang="fr-FR" sz="2000" dirty="0" err="1"/>
              <a:t>with</a:t>
            </a:r>
            <a:r>
              <a:rPr lang="fr-FR" sz="2000" dirty="0"/>
              <a:t> light</a:t>
            </a:r>
          </a:p>
        </p:txBody>
      </p:sp>
      <p:grpSp>
        <p:nvGrpSpPr>
          <p:cNvPr id="7" name="Group 6"/>
          <p:cNvGrpSpPr/>
          <p:nvPr/>
        </p:nvGrpSpPr>
        <p:grpSpPr>
          <a:xfrm>
            <a:off x="1332190" y="188640"/>
            <a:ext cx="6479621" cy="4534554"/>
            <a:chOff x="2172881" y="1738977"/>
            <a:chExt cx="6479621" cy="4534554"/>
          </a:xfrm>
        </p:grpSpPr>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172881" y="1738977"/>
              <a:ext cx="3265897" cy="215855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5438778" y="1738977"/>
              <a:ext cx="3213724" cy="216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3" name="Picture 5"/>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930103" y="3897531"/>
              <a:ext cx="3722399" cy="237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6" name="Picture 8"/>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a:stretch/>
          </p:blipFill>
          <p:spPr bwMode="auto">
            <a:xfrm>
              <a:off x="2172881" y="3897531"/>
              <a:ext cx="2757222" cy="237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3" name="Slide Number Placeholder 2"/>
          <p:cNvSpPr>
            <a:spLocks noGrp="1"/>
          </p:cNvSpPr>
          <p:nvPr>
            <p:ph type="sldNum" sz="quarter" idx="4"/>
          </p:nvPr>
        </p:nvSpPr>
        <p:spPr/>
        <p:txBody>
          <a:bodyPr/>
          <a:lstStyle/>
          <a:p>
            <a:fld id="{5AF66AA0-E37C-4065-8BE7-D4086C065B53}" type="slidenum">
              <a:rPr lang="fr-BE" smtClean="0"/>
              <a:pPr/>
              <a:t>55</a:t>
            </a:fld>
            <a:endParaRPr lang="fr-BE" dirty="0"/>
          </a:p>
        </p:txBody>
      </p:sp>
    </p:spTree>
    <p:extLst>
      <p:ext uri="{BB962C8B-B14F-4D97-AF65-F5344CB8AC3E}">
        <p14:creationId xmlns:p14="http://schemas.microsoft.com/office/powerpoint/2010/main" val="22054979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704106" y="5597557"/>
            <a:ext cx="5486400" cy="566738"/>
          </a:xfrm>
        </p:spPr>
        <p:txBody>
          <a:bodyPr/>
          <a:lstStyle/>
          <a:p>
            <a:r>
              <a:rPr lang="fr-FR" dirty="0" err="1"/>
              <a:t>Stainless</a:t>
            </a:r>
            <a:r>
              <a:rPr lang="fr-FR" dirty="0"/>
              <a:t> </a:t>
            </a:r>
            <a:r>
              <a:rPr lang="fr-FR" dirty="0" err="1"/>
              <a:t>piping</a:t>
            </a:r>
            <a:r>
              <a:rPr lang="fr-FR" dirty="0"/>
              <a:t> system</a:t>
            </a:r>
          </a:p>
        </p:txBody>
      </p:sp>
      <p:sp>
        <p:nvSpPr>
          <p:cNvPr id="2" name="Espace réservé du numéro de diapositive 1"/>
          <p:cNvSpPr>
            <a:spLocks noGrp="1"/>
          </p:cNvSpPr>
          <p:nvPr>
            <p:ph type="sldNum" sz="quarter" idx="4"/>
          </p:nvPr>
        </p:nvSpPr>
        <p:spPr/>
        <p:txBody>
          <a:bodyPr/>
          <a:lstStyle/>
          <a:p>
            <a:fld id="{5AF66AA0-E37C-4065-8BE7-D4086C065B53}" type="slidenum">
              <a:rPr lang="fr-BE" smtClean="0"/>
              <a:pPr/>
              <a:t>56</a:t>
            </a:fld>
            <a:endParaRPr lang="fr-BE" dirty="0"/>
          </a:p>
        </p:txBody>
      </p:sp>
      <p:pic>
        <p:nvPicPr>
          <p:cNvPr id="1026" name="Picture 2" descr="http://www.palardy-inox.com/TUYAUTERIE_SANITAIRE/content/bin/images/large/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106" y="432048"/>
            <a:ext cx="7735788" cy="515719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3863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dirty="0" err="1"/>
              <a:t>Stainless</a:t>
            </a:r>
            <a:r>
              <a:rPr lang="fr-FR" dirty="0"/>
              <a:t> </a:t>
            </a:r>
            <a:r>
              <a:rPr lang="fr-FR" dirty="0" err="1"/>
              <a:t>Steel</a:t>
            </a:r>
            <a:r>
              <a:rPr lang="fr-FR" dirty="0"/>
              <a:t> </a:t>
            </a:r>
            <a:r>
              <a:rPr lang="fr-FR" dirty="0" err="1"/>
              <a:t>Plumbing</a:t>
            </a:r>
            <a:r>
              <a:rPr lang="fr-FR" dirty="0"/>
              <a:t> </a:t>
            </a:r>
            <a:r>
              <a:rPr lang="fr-FR" dirty="0" err="1"/>
              <a:t>References</a:t>
            </a:r>
            <a:endParaRPr lang="fr-FR"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fr-FR" sz="2000" dirty="0">
                <a:hlinkClick r:id="rId3"/>
              </a:rPr>
              <a:t>https://www.worldstainless.org/Files/issf/non-image-files/PDF/Euro_Inox/PressFittingSystems_EN.pdf</a:t>
            </a:r>
            <a:endParaRPr lang="fr-FR" sz="2000" dirty="0"/>
          </a:p>
          <a:p>
            <a:pPr marL="514350" indent="-514350">
              <a:buFont typeface="+mj-lt"/>
              <a:buAutoNum type="arabicPeriod"/>
            </a:pPr>
            <a:r>
              <a:rPr lang="fr-FR" sz="2000" dirty="0">
                <a:hlinkClick r:id="rId4"/>
              </a:rPr>
              <a:t>http://www.nickelinstitute.org/~/media/Files/TechnicalLiterature/StainlessSteelPlumbing-color-EN_11019_.ashx</a:t>
            </a:r>
            <a:endParaRPr lang="fr-FR" sz="2000" dirty="0"/>
          </a:p>
          <a:p>
            <a:pPr marL="514350" indent="-514350">
              <a:buFont typeface="+mj-lt"/>
              <a:buAutoNum type="arabicPeriod"/>
            </a:pPr>
            <a:r>
              <a:rPr lang="fr-FR" sz="2000" dirty="0">
                <a:hlinkClick r:id="rId5"/>
              </a:rPr>
              <a:t>https://nickelinstitute.org/library/?opt_perpage=20&amp;opt_layout=grid&amp;searchTerm=pipes%20for%20buildings&amp;page=1</a:t>
            </a:r>
            <a:endParaRPr lang="fr-FR" sz="2000" dirty="0"/>
          </a:p>
          <a:p>
            <a:pPr marL="514350" indent="-514350">
              <a:buFont typeface="+mj-lt"/>
              <a:buAutoNum type="arabicPeriod"/>
            </a:pPr>
            <a:r>
              <a:rPr lang="fr-FR" sz="2000" dirty="0">
                <a:hlinkClick r:id="rId6"/>
              </a:rPr>
              <a:t>http://www.bssa.org.uk/cms/File/BSSA%20PLUMBING%20P.1-4.pdf</a:t>
            </a:r>
            <a:r>
              <a:rPr lang="fr-FR" sz="2000" dirty="0"/>
              <a:t> </a:t>
            </a:r>
          </a:p>
          <a:p>
            <a:pPr marL="514350" indent="-514350">
              <a:buFont typeface="+mj-lt"/>
              <a:buAutoNum type="arabicPeriod"/>
            </a:pPr>
            <a:r>
              <a:rPr lang="fr-FR" sz="2000" dirty="0">
                <a:hlinkClick r:id="rId7"/>
              </a:rPr>
              <a:t>https://www.grohe.de/de_de/badezimmer.html</a:t>
            </a:r>
            <a:endParaRPr lang="fr-FR" sz="2000" dirty="0">
              <a:solidFill>
                <a:srgbClr val="FF0000"/>
              </a:solidFill>
            </a:endParaRPr>
          </a:p>
        </p:txBody>
      </p:sp>
      <p:sp>
        <p:nvSpPr>
          <p:cNvPr id="5" name="Slide Number Placeholder 4"/>
          <p:cNvSpPr>
            <a:spLocks noGrp="1"/>
          </p:cNvSpPr>
          <p:nvPr>
            <p:ph type="sldNum" sz="quarter" idx="4"/>
          </p:nvPr>
        </p:nvSpPr>
        <p:spPr/>
        <p:txBody>
          <a:bodyPr/>
          <a:lstStyle/>
          <a:p>
            <a:fld id="{5AF66AA0-E37C-4065-8BE7-D4086C065B53}" type="slidenum">
              <a:rPr lang="fr-BE" smtClean="0"/>
              <a:pPr/>
              <a:t>57</a:t>
            </a:fld>
            <a:endParaRPr lang="fr-BE" dirty="0"/>
          </a:p>
        </p:txBody>
      </p:sp>
    </p:spTree>
    <p:extLst>
      <p:ext uri="{BB962C8B-B14F-4D97-AF65-F5344CB8AC3E}">
        <p14:creationId xmlns:p14="http://schemas.microsoft.com/office/powerpoint/2010/main" val="9996126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nl-BE" dirty="0"/>
              <a:t>6. Escalators and elevators</a:t>
            </a:r>
          </a:p>
        </p:txBody>
      </p:sp>
      <p:sp>
        <p:nvSpPr>
          <p:cNvPr id="2" name="Slide Number Placeholder 1"/>
          <p:cNvSpPr>
            <a:spLocks noGrp="1"/>
          </p:cNvSpPr>
          <p:nvPr>
            <p:ph type="sldNum" sz="quarter" idx="4"/>
          </p:nvPr>
        </p:nvSpPr>
        <p:spPr/>
        <p:txBody>
          <a:bodyPr/>
          <a:lstStyle/>
          <a:p>
            <a:fld id="{5AF66AA0-E37C-4065-8BE7-D4086C065B53}" type="slidenum">
              <a:rPr lang="fr-BE" smtClean="0"/>
              <a:pPr/>
              <a:t>58</a:t>
            </a:fld>
            <a:endParaRPr lang="fr-BE" dirty="0"/>
          </a:p>
        </p:txBody>
      </p:sp>
    </p:spTree>
    <p:extLst>
      <p:ext uri="{BB962C8B-B14F-4D97-AF65-F5344CB8AC3E}">
        <p14:creationId xmlns:p14="http://schemas.microsoft.com/office/powerpoint/2010/main" val="33956081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rot="16200000">
            <a:off x="-1985274" y="3233369"/>
            <a:ext cx="5481700" cy="129614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fr-FR" sz="1800" dirty="0" err="1"/>
              <a:t>Clockwise</a:t>
            </a:r>
            <a:r>
              <a:rPr lang="fr-FR" sz="1800" dirty="0"/>
              <a:t>, </a:t>
            </a:r>
            <a:r>
              <a:rPr lang="fr-FR" sz="1800" dirty="0" err="1"/>
              <a:t>from</a:t>
            </a:r>
            <a:r>
              <a:rPr lang="fr-FR" sz="1800" dirty="0"/>
              <a:t> top </a:t>
            </a:r>
            <a:r>
              <a:rPr lang="fr-FR" sz="1800" dirty="0" err="1"/>
              <a:t>left</a:t>
            </a:r>
            <a:r>
              <a:rPr lang="fr-FR" sz="1800" dirty="0"/>
              <a:t>:</a:t>
            </a:r>
          </a:p>
          <a:p>
            <a:pPr>
              <a:buFont typeface="Arial" pitchFamily="34" charset="0"/>
              <a:buAutoNum type="arabicPeriod"/>
            </a:pPr>
            <a:r>
              <a:rPr lang="fr-FR" sz="1800" dirty="0" err="1"/>
              <a:t>Elevator</a:t>
            </a:r>
            <a:r>
              <a:rPr lang="fr-FR" sz="1800" dirty="0"/>
              <a:t> (</a:t>
            </a:r>
            <a:r>
              <a:rPr lang="fr-FR" sz="1800" dirty="0" err="1"/>
              <a:t>unspecified</a:t>
            </a:r>
            <a:r>
              <a:rPr lang="fr-FR" sz="1800" dirty="0"/>
              <a:t> location)</a:t>
            </a:r>
          </a:p>
          <a:p>
            <a:pPr>
              <a:buFont typeface="Arial" pitchFamily="34" charset="0"/>
              <a:buAutoNum type="arabicPeriod"/>
            </a:pPr>
            <a:r>
              <a:rPr lang="fr-FR" sz="1800" dirty="0"/>
              <a:t>Escalator (Prague Metro )</a:t>
            </a:r>
          </a:p>
          <a:p>
            <a:pPr>
              <a:buFont typeface="Arial" pitchFamily="34" charset="0"/>
              <a:buAutoNum type="arabicPeriod"/>
            </a:pPr>
            <a:r>
              <a:rPr lang="fr-FR" sz="1800" dirty="0" err="1"/>
              <a:t>Moving</a:t>
            </a:r>
            <a:r>
              <a:rPr lang="fr-FR" sz="1800" dirty="0"/>
              <a:t> </a:t>
            </a:r>
            <a:r>
              <a:rPr lang="fr-FR" sz="1800" dirty="0" err="1"/>
              <a:t>sidewalk</a:t>
            </a:r>
            <a:r>
              <a:rPr lang="fr-FR" sz="1800" dirty="0"/>
              <a:t> (Brussels Metro)</a:t>
            </a:r>
          </a:p>
        </p:txBody>
      </p:sp>
      <p:sp>
        <p:nvSpPr>
          <p:cNvPr id="4" name="AutoShape 2" descr="https://www.forms-surfaces.com/sites/default/files/imagecache/gal-reg-2x/images/6.1_MB_1830_01312013_0.jpg"/>
          <p:cNvSpPr>
            <a:spLocks noChangeAspect="1" noChangeArrowheads="1"/>
          </p:cNvSpPr>
          <p:nvPr/>
        </p:nvSpPr>
        <p:spPr bwMode="auto">
          <a:xfrm>
            <a:off x="155575" y="-2065338"/>
            <a:ext cx="6457950" cy="43053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3" name="Group 2"/>
          <p:cNvGrpSpPr/>
          <p:nvPr/>
        </p:nvGrpSpPr>
        <p:grpSpPr>
          <a:xfrm>
            <a:off x="1547664" y="1140592"/>
            <a:ext cx="7237658" cy="5481699"/>
            <a:chOff x="1666032" y="87312"/>
            <a:chExt cx="7237658" cy="5481699"/>
          </a:xfrm>
        </p:grpSpPr>
        <p:pic>
          <p:nvPicPr>
            <p:cNvPr id="3074" name="Picture 2" descr="D:\Mes docs\Mes images\2013\Prague042013\2013-04-22-058.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826952" y="87312"/>
              <a:ext cx="3076738" cy="548169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66032" y="92936"/>
              <a:ext cx="4140000" cy="276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666032" y="2820051"/>
              <a:ext cx="4140000" cy="27489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7" name="Slide Number Placeholder 6"/>
          <p:cNvSpPr>
            <a:spLocks noGrp="1"/>
          </p:cNvSpPr>
          <p:nvPr>
            <p:ph type="sldNum" sz="quarter" idx="4"/>
          </p:nvPr>
        </p:nvSpPr>
        <p:spPr/>
        <p:txBody>
          <a:bodyPr/>
          <a:lstStyle/>
          <a:p>
            <a:fld id="{5AF66AA0-E37C-4065-8BE7-D4086C065B53}" type="slidenum">
              <a:rPr lang="fr-BE" smtClean="0"/>
              <a:pPr/>
              <a:t>59</a:t>
            </a:fld>
            <a:endParaRPr lang="fr-BE" dirty="0"/>
          </a:p>
        </p:txBody>
      </p:sp>
    </p:spTree>
    <p:extLst>
      <p:ext uri="{BB962C8B-B14F-4D97-AF65-F5344CB8AC3E}">
        <p14:creationId xmlns:p14="http://schemas.microsoft.com/office/powerpoint/2010/main" val="1443636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rot="16200000">
            <a:off x="-2027178" y="2971800"/>
            <a:ext cx="6837363" cy="935038"/>
          </a:xfrm>
        </p:spPr>
        <p:txBody>
          <a:bodyPr>
            <a:noAutofit/>
          </a:bodyPr>
          <a:lstStyle/>
          <a:p>
            <a:pPr marL="0" indent="0" algn="just"/>
            <a:r>
              <a:rPr lang="fr-FR" sz="1800" dirty="0" err="1"/>
              <a:t>Reflective</a:t>
            </a:r>
            <a:r>
              <a:rPr lang="fr-FR" sz="1800" dirty="0"/>
              <a:t> </a:t>
            </a:r>
            <a:r>
              <a:rPr lang="fr-FR" sz="1800" dirty="0" err="1"/>
              <a:t>stainless</a:t>
            </a:r>
            <a:r>
              <a:rPr lang="fr-FR" sz="1800" dirty="0"/>
              <a:t> </a:t>
            </a:r>
            <a:r>
              <a:rPr lang="fr-FR" sz="1800" dirty="0" err="1"/>
              <a:t>steel</a:t>
            </a:r>
            <a:r>
              <a:rPr lang="fr-FR" sz="1800" dirty="0"/>
              <a:t> inserts in a </a:t>
            </a:r>
            <a:r>
              <a:rPr lang="fr-FR" sz="1800" dirty="0" err="1"/>
              <a:t>concrete</a:t>
            </a:r>
            <a:r>
              <a:rPr lang="fr-FR" sz="1800" dirty="0"/>
              <a:t> </a:t>
            </a:r>
            <a:r>
              <a:rPr lang="fr-FR" sz="1800" dirty="0" err="1"/>
              <a:t>wall</a:t>
            </a:r>
            <a:r>
              <a:rPr lang="fr-FR" sz="1800" dirty="0"/>
              <a:t> for an archive building,  Bure-</a:t>
            </a:r>
            <a:r>
              <a:rPr lang="fr-FR" sz="1800" dirty="0" err="1"/>
              <a:t>Saudron</a:t>
            </a:r>
            <a:r>
              <a:rPr lang="fr-FR" sz="1800" dirty="0"/>
              <a:t> (51), France</a:t>
            </a:r>
            <a:r>
              <a:rPr lang="fr-FR" sz="1800" baseline="50000" dirty="0"/>
              <a:t>8</a:t>
            </a:r>
            <a:endParaRPr lang="en-GB" sz="1800" baseline="50000" dirty="0"/>
          </a:p>
        </p:txBody>
      </p:sp>
      <p:pic>
        <p:nvPicPr>
          <p:cNvPr id="3" name="Picture 6"/>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1871663" y="-9520"/>
            <a:ext cx="5400675" cy="686752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Slide Number Placeholder 4"/>
          <p:cNvSpPr>
            <a:spLocks noGrp="1"/>
          </p:cNvSpPr>
          <p:nvPr>
            <p:ph type="sldNum" sz="quarter" idx="4"/>
          </p:nvPr>
        </p:nvSpPr>
        <p:spPr/>
        <p:txBody>
          <a:bodyPr/>
          <a:lstStyle/>
          <a:p>
            <a:fld id="{5AF66AA0-E37C-4065-8BE7-D4086C065B53}" type="slidenum">
              <a:rPr lang="fr-BE" smtClean="0"/>
              <a:pPr/>
              <a:t>6</a:t>
            </a:fld>
            <a:endParaRPr lang="fr-BE" dirty="0"/>
          </a:p>
        </p:txBody>
      </p:sp>
    </p:spTree>
    <p:extLst>
      <p:ext uri="{BB962C8B-B14F-4D97-AF65-F5344CB8AC3E}">
        <p14:creationId xmlns:p14="http://schemas.microsoft.com/office/powerpoint/2010/main" val="28264875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err="1"/>
              <a:t>Mesh-clad</a:t>
            </a:r>
            <a:r>
              <a:rPr lang="fr-FR" dirty="0"/>
              <a:t> elevator</a:t>
            </a:r>
            <a:r>
              <a:rPr lang="fr-FR" baseline="50000" dirty="0"/>
              <a:t>3</a:t>
            </a:r>
          </a:p>
        </p:txBody>
      </p:sp>
      <p:pic>
        <p:nvPicPr>
          <p:cNvPr id="12" name="Picture 2" descr="http://cambridgearchitectural.com/sites/default/files/styles/large/public/project/FtLauderdale3-W1600.jpg?itok=1LhSuej7"/>
          <p:cNvPicPr>
            <a:picLocks noGrp="1" noChangeAspect="1" noChangeArrowheads="1"/>
          </p:cNvPicPr>
          <p:nvPr>
            <p:ph type="pic" idx="1"/>
          </p:nvPr>
        </p:nvPicPr>
        <p:blipFill>
          <a:blip r:embed="rId3" cstate="print">
            <a:extLst>
              <a:ext uri="{28A0092B-C50C-407E-A947-70E740481C1C}">
                <a14:useLocalDpi xmlns:a14="http://schemas.microsoft.com/office/drawing/2010/main" val="0"/>
              </a:ext>
            </a:extLst>
          </a:blip>
          <a:srcRect/>
          <a:stretch>
            <a:fillRect/>
          </a:stretch>
        </p:blipFill>
        <p:spPr bwMode="auto">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Espace réservé du numéro de diapositive 1"/>
          <p:cNvSpPr>
            <a:spLocks noGrp="1"/>
          </p:cNvSpPr>
          <p:nvPr>
            <p:ph type="sldNum" sz="quarter" idx="4"/>
          </p:nvPr>
        </p:nvSpPr>
        <p:spPr/>
        <p:txBody>
          <a:bodyPr/>
          <a:lstStyle/>
          <a:p>
            <a:fld id="{5AF66AA0-E37C-4065-8BE7-D4086C065B53}" type="slidenum">
              <a:rPr lang="fr-BE" smtClean="0"/>
              <a:pPr/>
              <a:t>60</a:t>
            </a:fld>
            <a:endParaRPr lang="fr-BE" dirty="0"/>
          </a:p>
        </p:txBody>
      </p:sp>
    </p:spTree>
    <p:extLst>
      <p:ext uri="{BB962C8B-B14F-4D97-AF65-F5344CB8AC3E}">
        <p14:creationId xmlns:p14="http://schemas.microsoft.com/office/powerpoint/2010/main" val="29471581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1333500" y="4602045"/>
            <a:ext cx="5486400" cy="566738"/>
          </a:xfrm>
        </p:spPr>
        <p:txBody>
          <a:bodyPr>
            <a:normAutofit fontScale="90000"/>
          </a:bodyPr>
          <a:lstStyle/>
          <a:p>
            <a:r>
              <a:rPr lang="fr-FR" dirty="0" err="1"/>
              <a:t>Kraaiennest</a:t>
            </a:r>
            <a:r>
              <a:rPr lang="fr-FR" dirty="0"/>
              <a:t> </a:t>
            </a:r>
            <a:r>
              <a:rPr lang="fr-FR" dirty="0" err="1"/>
              <a:t>metro</a:t>
            </a:r>
            <a:r>
              <a:rPr lang="fr-FR" dirty="0"/>
              <a:t> station entrance, Amsterdam, NL</a:t>
            </a:r>
            <a:r>
              <a:rPr lang="fr-FR" baseline="50000" dirty="0"/>
              <a:t>4</a:t>
            </a:r>
          </a:p>
        </p:txBody>
      </p:sp>
      <p:sp>
        <p:nvSpPr>
          <p:cNvPr id="2" name="Espace réservé du numéro de diapositive 1"/>
          <p:cNvSpPr>
            <a:spLocks noGrp="1"/>
          </p:cNvSpPr>
          <p:nvPr>
            <p:ph type="sldNum" sz="quarter" idx="4"/>
          </p:nvPr>
        </p:nvSpPr>
        <p:spPr/>
        <p:txBody>
          <a:bodyPr/>
          <a:lstStyle/>
          <a:p>
            <a:fld id="{5AF66AA0-E37C-4065-8BE7-D4086C065B53}" type="slidenum">
              <a:rPr lang="fr-BE" smtClean="0"/>
              <a:pPr/>
              <a:t>61</a:t>
            </a:fld>
            <a:endParaRPr lang="fr-BE" dirty="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500" y="260648"/>
            <a:ext cx="6477000" cy="4314825"/>
          </a:xfrm>
          <a:prstGeom prst="rect">
            <a:avLst/>
          </a:prstGeom>
          <a:ln>
            <a:solidFill>
              <a:schemeClr val="tx1"/>
            </a:solidFill>
          </a:ln>
        </p:spPr>
      </p:pic>
    </p:spTree>
    <p:extLst>
      <p:ext uri="{BB962C8B-B14F-4D97-AF65-F5344CB8AC3E}">
        <p14:creationId xmlns:p14="http://schemas.microsoft.com/office/powerpoint/2010/main" val="29508427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dirty="0" err="1"/>
              <a:t>References</a:t>
            </a:r>
            <a:r>
              <a:rPr lang="fr-FR" dirty="0"/>
              <a:t>:</a:t>
            </a:r>
          </a:p>
        </p:txBody>
      </p:sp>
      <p:sp>
        <p:nvSpPr>
          <p:cNvPr id="3" name="Content Placeholder 2"/>
          <p:cNvSpPr>
            <a:spLocks noGrp="1"/>
          </p:cNvSpPr>
          <p:nvPr>
            <p:ph idx="1"/>
          </p:nvPr>
        </p:nvSpPr>
        <p:spPr/>
        <p:txBody>
          <a:bodyPr>
            <a:noAutofit/>
          </a:bodyPr>
          <a:lstStyle/>
          <a:p>
            <a:endParaRPr lang="fr-FR" sz="2400" dirty="0">
              <a:hlinkClick r:id="rId3"/>
            </a:endParaRPr>
          </a:p>
          <a:p>
            <a:pPr marL="514350" indent="-514350">
              <a:buFont typeface="+mj-lt"/>
              <a:buAutoNum type="arabicPeriod"/>
            </a:pPr>
            <a:r>
              <a:rPr lang="fr-FR" sz="2400" dirty="0">
                <a:hlinkClick r:id="rId3"/>
              </a:rPr>
              <a:t>https://www.forms-surfaces.com/elevator-ceilings</a:t>
            </a:r>
            <a:r>
              <a:rPr lang="fr-FR" sz="2400" dirty="0"/>
              <a:t> </a:t>
            </a:r>
          </a:p>
          <a:p>
            <a:pPr marL="514350" indent="-514350">
              <a:buFont typeface="+mj-lt"/>
              <a:buAutoNum type="arabicPeriod"/>
            </a:pPr>
            <a:r>
              <a:rPr lang="fr-FR" sz="2400" dirty="0">
                <a:hlinkClick r:id="rId4"/>
              </a:rPr>
              <a:t>http://commons.wikimedia.org/wiki/File:Metro_bruxelles_laufband.jpg</a:t>
            </a:r>
            <a:endParaRPr lang="fr-FR" sz="2400" dirty="0"/>
          </a:p>
          <a:p>
            <a:pPr marL="514350" indent="-514350">
              <a:buFont typeface="+mj-lt"/>
              <a:buAutoNum type="arabicPeriod"/>
            </a:pPr>
            <a:r>
              <a:rPr lang="fr-FR" sz="2400" dirty="0">
                <a:hlinkClick r:id="rId5"/>
              </a:rPr>
              <a:t>http://cambridgearchitectural.com/projects/ft-lauderdale-hollywood-international-airport-rental-car-center</a:t>
            </a:r>
            <a:r>
              <a:rPr lang="fr-FR" sz="2400" dirty="0"/>
              <a:t> </a:t>
            </a:r>
          </a:p>
          <a:p>
            <a:pPr marL="514350" indent="-514350">
              <a:buFont typeface="+mj-lt"/>
              <a:buAutoNum type="arabicPeriod"/>
            </a:pPr>
            <a:r>
              <a:rPr lang="fr-FR" sz="2400" dirty="0">
                <a:hlinkClick r:id="rId6"/>
              </a:rPr>
              <a:t>http://www.cabworks.com/</a:t>
            </a:r>
            <a:r>
              <a:rPr lang="fr-FR" sz="2400" dirty="0"/>
              <a:t> </a:t>
            </a:r>
            <a:endParaRPr lang="fr-FR" sz="2400" b="1" dirty="0">
              <a:solidFill>
                <a:srgbClr val="FF0000"/>
              </a:solidFill>
            </a:endParaRPr>
          </a:p>
        </p:txBody>
      </p:sp>
      <p:sp>
        <p:nvSpPr>
          <p:cNvPr id="5" name="Slide Number Placeholder 4"/>
          <p:cNvSpPr>
            <a:spLocks noGrp="1"/>
          </p:cNvSpPr>
          <p:nvPr>
            <p:ph type="sldNum" sz="quarter" idx="4"/>
          </p:nvPr>
        </p:nvSpPr>
        <p:spPr/>
        <p:txBody>
          <a:bodyPr/>
          <a:lstStyle/>
          <a:p>
            <a:fld id="{5AF66AA0-E37C-4065-8BE7-D4086C065B53}" type="slidenum">
              <a:rPr lang="fr-BE" smtClean="0"/>
              <a:pPr/>
              <a:t>62</a:t>
            </a:fld>
            <a:endParaRPr lang="fr-BE" dirty="0"/>
          </a:p>
        </p:txBody>
      </p:sp>
    </p:spTree>
    <p:extLst>
      <p:ext uri="{BB962C8B-B14F-4D97-AF65-F5344CB8AC3E}">
        <p14:creationId xmlns:p14="http://schemas.microsoft.com/office/powerpoint/2010/main" val="11610673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nl-BE" dirty="0"/>
              <a:t>7. Airports</a:t>
            </a:r>
          </a:p>
        </p:txBody>
      </p:sp>
      <p:sp>
        <p:nvSpPr>
          <p:cNvPr id="2" name="Slide Number Placeholder 1"/>
          <p:cNvSpPr>
            <a:spLocks noGrp="1"/>
          </p:cNvSpPr>
          <p:nvPr>
            <p:ph type="sldNum" sz="quarter" idx="4"/>
          </p:nvPr>
        </p:nvSpPr>
        <p:spPr/>
        <p:txBody>
          <a:bodyPr/>
          <a:lstStyle/>
          <a:p>
            <a:fld id="{5AF66AA0-E37C-4065-8BE7-D4086C065B53}" type="slidenum">
              <a:rPr lang="fr-BE" smtClean="0"/>
              <a:pPr/>
              <a:t>63</a:t>
            </a:fld>
            <a:endParaRPr lang="fr-BE" dirty="0"/>
          </a:p>
        </p:txBody>
      </p:sp>
    </p:spTree>
    <p:extLst>
      <p:ext uri="{BB962C8B-B14F-4D97-AF65-F5344CB8AC3E}">
        <p14:creationId xmlns:p14="http://schemas.microsoft.com/office/powerpoint/2010/main" val="22033198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5AF66AA0-E37C-4065-8BE7-D4086C065B53}" type="slidenum">
              <a:rPr lang="fr-BE" smtClean="0"/>
              <a:pPr/>
              <a:t>64</a:t>
            </a:fld>
            <a:endParaRPr lang="fr-BE" dirty="0"/>
          </a:p>
        </p:txBody>
      </p:sp>
      <p:sp>
        <p:nvSpPr>
          <p:cNvPr id="7" name="Content Placeholder 2"/>
          <p:cNvSpPr>
            <a:spLocks noGrp="1"/>
          </p:cNvSpPr>
          <p:nvPr>
            <p:ph idx="4294967295"/>
          </p:nvPr>
        </p:nvSpPr>
        <p:spPr>
          <a:xfrm rot="16200000">
            <a:off x="0" y="2722563"/>
            <a:ext cx="6176963" cy="1541462"/>
          </a:xfrm>
        </p:spPr>
        <p:txBody>
          <a:bodyPr>
            <a:noAutofit/>
          </a:bodyPr>
          <a:lstStyle/>
          <a:p>
            <a:pPr marL="0" indent="0">
              <a:buNone/>
            </a:pPr>
            <a:r>
              <a:rPr lang="fr-FR" sz="1800" dirty="0" err="1">
                <a:solidFill>
                  <a:schemeClr val="accent1"/>
                </a:solidFill>
              </a:rPr>
              <a:t>Clockwise</a:t>
            </a:r>
            <a:r>
              <a:rPr lang="fr-FR" sz="1800" dirty="0">
                <a:solidFill>
                  <a:schemeClr val="accent1"/>
                </a:solidFill>
              </a:rPr>
              <a:t>, </a:t>
            </a:r>
            <a:r>
              <a:rPr lang="fr-FR" sz="1800" dirty="0" err="1">
                <a:solidFill>
                  <a:schemeClr val="accent1"/>
                </a:solidFill>
              </a:rPr>
              <a:t>from</a:t>
            </a:r>
            <a:r>
              <a:rPr lang="fr-FR" sz="1800" dirty="0">
                <a:solidFill>
                  <a:schemeClr val="accent1"/>
                </a:solidFill>
              </a:rPr>
              <a:t> top </a:t>
            </a:r>
            <a:r>
              <a:rPr lang="fr-FR" sz="1800" dirty="0" err="1">
                <a:solidFill>
                  <a:schemeClr val="accent1"/>
                </a:solidFill>
              </a:rPr>
              <a:t>left</a:t>
            </a:r>
            <a:r>
              <a:rPr lang="fr-FR" sz="1800" dirty="0">
                <a:solidFill>
                  <a:schemeClr val="accent1"/>
                </a:solidFill>
              </a:rPr>
              <a:t>: </a:t>
            </a:r>
            <a:r>
              <a:rPr lang="fr-FR" sz="1800" dirty="0" err="1">
                <a:solidFill>
                  <a:schemeClr val="accent1"/>
                </a:solidFill>
              </a:rPr>
              <a:t>stainless</a:t>
            </a:r>
            <a:r>
              <a:rPr lang="fr-FR" sz="1800" dirty="0">
                <a:solidFill>
                  <a:schemeClr val="accent1"/>
                </a:solidFill>
              </a:rPr>
              <a:t> </a:t>
            </a:r>
            <a:r>
              <a:rPr lang="fr-FR" sz="1800" dirty="0" err="1">
                <a:solidFill>
                  <a:schemeClr val="accent1"/>
                </a:solidFill>
              </a:rPr>
              <a:t>equipment</a:t>
            </a:r>
            <a:r>
              <a:rPr lang="fr-FR" sz="1800" dirty="0">
                <a:solidFill>
                  <a:schemeClr val="accent1"/>
                </a:solidFill>
              </a:rPr>
              <a:t> at </a:t>
            </a:r>
            <a:r>
              <a:rPr lang="fr-FR" sz="1800" dirty="0" err="1">
                <a:solidFill>
                  <a:schemeClr val="accent1"/>
                </a:solidFill>
              </a:rPr>
              <a:t>Montreal</a:t>
            </a:r>
            <a:r>
              <a:rPr lang="fr-FR" sz="1800" dirty="0">
                <a:solidFill>
                  <a:schemeClr val="accent1"/>
                </a:solidFill>
              </a:rPr>
              <a:t> </a:t>
            </a:r>
            <a:r>
              <a:rPr lang="fr-FR" sz="1800" dirty="0" err="1">
                <a:solidFill>
                  <a:schemeClr val="accent1"/>
                </a:solidFill>
              </a:rPr>
              <a:t>Airport</a:t>
            </a:r>
            <a:r>
              <a:rPr lang="fr-FR" sz="1800" dirty="0">
                <a:solidFill>
                  <a:schemeClr val="accent1"/>
                </a:solidFill>
              </a:rPr>
              <a:t>, Canada</a:t>
            </a:r>
          </a:p>
          <a:p>
            <a:pPr>
              <a:buAutoNum type="arabicPeriod"/>
            </a:pPr>
            <a:r>
              <a:rPr lang="fr-FR" sz="1800" dirty="0" err="1">
                <a:solidFill>
                  <a:schemeClr val="accent1"/>
                </a:solidFill>
              </a:rPr>
              <a:t>Boarding</a:t>
            </a:r>
            <a:r>
              <a:rPr lang="fr-FR" sz="1800" dirty="0">
                <a:solidFill>
                  <a:schemeClr val="accent1"/>
                </a:solidFill>
              </a:rPr>
              <a:t> </a:t>
            </a:r>
            <a:r>
              <a:rPr lang="fr-FR" sz="1800" dirty="0" err="1">
                <a:solidFill>
                  <a:schemeClr val="accent1"/>
                </a:solidFill>
              </a:rPr>
              <a:t>counter</a:t>
            </a:r>
            <a:r>
              <a:rPr lang="fr-FR" sz="1800" dirty="0">
                <a:solidFill>
                  <a:schemeClr val="accent1"/>
                </a:solidFill>
              </a:rPr>
              <a:t>, Balustrade and </a:t>
            </a:r>
            <a:r>
              <a:rPr lang="fr-FR" sz="1800" dirty="0" err="1">
                <a:solidFill>
                  <a:schemeClr val="accent1"/>
                </a:solidFill>
              </a:rPr>
              <a:t>Garbage</a:t>
            </a:r>
            <a:r>
              <a:rPr lang="fr-FR" sz="1800" dirty="0">
                <a:solidFill>
                  <a:schemeClr val="accent1"/>
                </a:solidFill>
              </a:rPr>
              <a:t> bin</a:t>
            </a:r>
          </a:p>
          <a:p>
            <a:pPr>
              <a:buAutoNum type="arabicPeriod"/>
            </a:pPr>
            <a:r>
              <a:rPr lang="fr-FR" sz="1800" dirty="0" err="1">
                <a:solidFill>
                  <a:schemeClr val="accent1"/>
                </a:solidFill>
              </a:rPr>
              <a:t>Drinking</a:t>
            </a:r>
            <a:r>
              <a:rPr lang="fr-FR" sz="1800" dirty="0">
                <a:solidFill>
                  <a:schemeClr val="accent1"/>
                </a:solidFill>
              </a:rPr>
              <a:t> </a:t>
            </a:r>
            <a:r>
              <a:rPr lang="fr-FR" sz="1800" dirty="0" err="1">
                <a:solidFill>
                  <a:schemeClr val="accent1"/>
                </a:solidFill>
              </a:rPr>
              <a:t>fountain</a:t>
            </a:r>
            <a:endParaRPr lang="fr-FR" sz="1800" dirty="0">
              <a:solidFill>
                <a:schemeClr val="accent1"/>
              </a:solidFill>
            </a:endParaRPr>
          </a:p>
          <a:p>
            <a:pPr>
              <a:buAutoNum type="arabicPeriod"/>
            </a:pPr>
            <a:r>
              <a:rPr lang="fr-FR" sz="1800" dirty="0">
                <a:solidFill>
                  <a:schemeClr val="accent1"/>
                </a:solidFill>
              </a:rPr>
              <a:t>Bar </a:t>
            </a:r>
            <a:r>
              <a:rPr lang="fr-FR" sz="1800" dirty="0" err="1">
                <a:solidFill>
                  <a:schemeClr val="accent1"/>
                </a:solidFill>
              </a:rPr>
              <a:t>counter</a:t>
            </a:r>
            <a:r>
              <a:rPr lang="fr-FR" sz="1800" dirty="0">
                <a:solidFill>
                  <a:schemeClr val="accent1"/>
                </a:solidFill>
              </a:rPr>
              <a:t> and </a:t>
            </a:r>
            <a:r>
              <a:rPr lang="fr-FR" sz="1800" dirty="0" err="1">
                <a:solidFill>
                  <a:schemeClr val="accent1"/>
                </a:solidFill>
              </a:rPr>
              <a:t>footrest</a:t>
            </a:r>
            <a:r>
              <a:rPr lang="fr-FR" sz="1800" dirty="0">
                <a:solidFill>
                  <a:schemeClr val="accent1"/>
                </a:solidFill>
              </a:rPr>
              <a:t> </a:t>
            </a:r>
          </a:p>
        </p:txBody>
      </p:sp>
      <p:grpSp>
        <p:nvGrpSpPr>
          <p:cNvPr id="2" name="Group 1"/>
          <p:cNvGrpSpPr/>
          <p:nvPr/>
        </p:nvGrpSpPr>
        <p:grpSpPr>
          <a:xfrm>
            <a:off x="1648754" y="924745"/>
            <a:ext cx="7187514" cy="5672416"/>
            <a:chOff x="1685568" y="690950"/>
            <a:chExt cx="7187514" cy="5672416"/>
          </a:xfrm>
        </p:grpSpPr>
        <p:pic>
          <p:nvPicPr>
            <p:cNvPr id="4099" name="Picture 3" descr="D:\Mes docs\Mes images\2013\MTL052013\2013-05-23-075.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685568" y="3534950"/>
              <a:ext cx="5040000" cy="28284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0" name="Picture 4" descr="D:\Mes docs\Mes images\2013\MTL052013\2013-05-23-076.jpg"/>
            <p:cNvPicPr>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91680" y="692696"/>
              <a:ext cx="5040000" cy="2844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5568" y="690950"/>
              <a:ext cx="2147514" cy="2844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18878819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5AF66AA0-E37C-4065-8BE7-D4086C065B53}" type="slidenum">
              <a:rPr lang="fr-BE" smtClean="0"/>
              <a:pPr/>
              <a:t>65</a:t>
            </a:fld>
            <a:endParaRPr lang="fr-BE" dirty="0"/>
          </a:p>
        </p:txBody>
      </p:sp>
      <p:sp>
        <p:nvSpPr>
          <p:cNvPr id="5" name="Content Placeholder 2"/>
          <p:cNvSpPr>
            <a:spLocks noGrp="1"/>
          </p:cNvSpPr>
          <p:nvPr>
            <p:ph idx="4294967295"/>
          </p:nvPr>
        </p:nvSpPr>
        <p:spPr>
          <a:xfrm rot="16200000">
            <a:off x="0" y="3416300"/>
            <a:ext cx="5056188" cy="1338263"/>
          </a:xfrm>
        </p:spPr>
        <p:txBody>
          <a:bodyPr>
            <a:noAutofit/>
          </a:bodyPr>
          <a:lstStyle/>
          <a:p>
            <a:pPr marL="0" indent="0">
              <a:buNone/>
            </a:pPr>
            <a:r>
              <a:rPr lang="fr-FR" sz="1600" dirty="0" err="1">
                <a:solidFill>
                  <a:srgbClr val="0070C0"/>
                </a:solidFill>
              </a:rPr>
              <a:t>Clockwise</a:t>
            </a:r>
            <a:r>
              <a:rPr lang="fr-FR" sz="1600" dirty="0">
                <a:solidFill>
                  <a:srgbClr val="0070C0"/>
                </a:solidFill>
              </a:rPr>
              <a:t>, </a:t>
            </a:r>
            <a:r>
              <a:rPr lang="fr-FR" sz="1600" dirty="0" err="1">
                <a:solidFill>
                  <a:srgbClr val="0070C0"/>
                </a:solidFill>
              </a:rPr>
              <a:t>from</a:t>
            </a:r>
            <a:r>
              <a:rPr lang="fr-FR" sz="1600" dirty="0">
                <a:solidFill>
                  <a:srgbClr val="0070C0"/>
                </a:solidFill>
              </a:rPr>
              <a:t> top </a:t>
            </a:r>
            <a:r>
              <a:rPr lang="fr-FR" sz="1600" dirty="0" err="1">
                <a:solidFill>
                  <a:srgbClr val="0070C0"/>
                </a:solidFill>
              </a:rPr>
              <a:t>left</a:t>
            </a:r>
            <a:r>
              <a:rPr lang="fr-FR" sz="1600" dirty="0">
                <a:solidFill>
                  <a:srgbClr val="0070C0"/>
                </a:solidFill>
              </a:rPr>
              <a:t>:</a:t>
            </a:r>
          </a:p>
          <a:p>
            <a:pPr>
              <a:buAutoNum type="arabicPeriod"/>
            </a:pPr>
            <a:r>
              <a:rPr lang="fr-FR" sz="1600" dirty="0" err="1">
                <a:solidFill>
                  <a:srgbClr val="0070C0"/>
                </a:solidFill>
              </a:rPr>
              <a:t>Baggage</a:t>
            </a:r>
            <a:r>
              <a:rPr lang="fr-FR" sz="1600" dirty="0">
                <a:solidFill>
                  <a:srgbClr val="0070C0"/>
                </a:solidFill>
              </a:rPr>
              <a:t> </a:t>
            </a:r>
            <a:r>
              <a:rPr lang="fr-FR" sz="1600" dirty="0" err="1">
                <a:solidFill>
                  <a:srgbClr val="0070C0"/>
                </a:solidFill>
              </a:rPr>
              <a:t>delivery</a:t>
            </a:r>
            <a:r>
              <a:rPr lang="fr-FR" sz="1600" dirty="0">
                <a:solidFill>
                  <a:srgbClr val="0070C0"/>
                </a:solidFill>
              </a:rPr>
              <a:t> </a:t>
            </a:r>
            <a:r>
              <a:rPr lang="fr-FR" sz="1600" dirty="0" err="1">
                <a:solidFill>
                  <a:srgbClr val="0070C0"/>
                </a:solidFill>
              </a:rPr>
              <a:t>belt</a:t>
            </a:r>
            <a:r>
              <a:rPr lang="fr-FR" sz="1600" dirty="0">
                <a:solidFill>
                  <a:srgbClr val="0070C0"/>
                </a:solidFill>
              </a:rPr>
              <a:t>, </a:t>
            </a:r>
            <a:r>
              <a:rPr lang="fr-FR" sz="1600" dirty="0" err="1">
                <a:solidFill>
                  <a:srgbClr val="0070C0"/>
                </a:solidFill>
              </a:rPr>
              <a:t>Manila</a:t>
            </a:r>
            <a:r>
              <a:rPr lang="fr-FR" sz="1600" dirty="0">
                <a:solidFill>
                  <a:srgbClr val="0070C0"/>
                </a:solidFill>
              </a:rPr>
              <a:t> </a:t>
            </a:r>
            <a:r>
              <a:rPr lang="fr-FR" sz="1600" dirty="0" err="1">
                <a:solidFill>
                  <a:srgbClr val="0070C0"/>
                </a:solidFill>
              </a:rPr>
              <a:t>Airport</a:t>
            </a:r>
            <a:r>
              <a:rPr lang="fr-FR" sz="1600" dirty="0">
                <a:solidFill>
                  <a:srgbClr val="0070C0"/>
                </a:solidFill>
              </a:rPr>
              <a:t>, Philippines</a:t>
            </a:r>
          </a:p>
          <a:p>
            <a:pPr>
              <a:buAutoNum type="arabicPeriod"/>
            </a:pPr>
            <a:r>
              <a:rPr lang="fr-FR" sz="1600" dirty="0" err="1">
                <a:solidFill>
                  <a:srgbClr val="0070C0"/>
                </a:solidFill>
              </a:rPr>
              <a:t>Moving</a:t>
            </a:r>
            <a:r>
              <a:rPr lang="fr-FR" sz="1600" dirty="0">
                <a:solidFill>
                  <a:srgbClr val="0070C0"/>
                </a:solidFill>
              </a:rPr>
              <a:t> </a:t>
            </a:r>
            <a:r>
              <a:rPr lang="fr-FR" sz="1600" dirty="0" err="1">
                <a:solidFill>
                  <a:srgbClr val="0070C0"/>
                </a:solidFill>
              </a:rPr>
              <a:t>sidewalk</a:t>
            </a:r>
            <a:r>
              <a:rPr lang="fr-FR" sz="1600" dirty="0">
                <a:solidFill>
                  <a:srgbClr val="0070C0"/>
                </a:solidFill>
              </a:rPr>
              <a:t>, </a:t>
            </a:r>
            <a:r>
              <a:rPr lang="fr-FR" sz="1600" dirty="0" err="1">
                <a:solidFill>
                  <a:srgbClr val="0070C0"/>
                </a:solidFill>
              </a:rPr>
              <a:t>Montreal</a:t>
            </a:r>
            <a:r>
              <a:rPr lang="fr-FR" sz="1600" dirty="0">
                <a:solidFill>
                  <a:srgbClr val="0070C0"/>
                </a:solidFill>
              </a:rPr>
              <a:t> </a:t>
            </a:r>
            <a:r>
              <a:rPr lang="fr-FR" sz="1600" dirty="0" err="1">
                <a:solidFill>
                  <a:srgbClr val="0070C0"/>
                </a:solidFill>
              </a:rPr>
              <a:t>Airport</a:t>
            </a:r>
            <a:r>
              <a:rPr lang="fr-FR" sz="1600" dirty="0">
                <a:solidFill>
                  <a:srgbClr val="0070C0"/>
                </a:solidFill>
              </a:rPr>
              <a:t>, Canada</a:t>
            </a:r>
          </a:p>
          <a:p>
            <a:pPr>
              <a:buAutoNum type="arabicPeriod"/>
            </a:pPr>
            <a:r>
              <a:rPr lang="fr-FR" sz="1600" dirty="0">
                <a:solidFill>
                  <a:srgbClr val="0070C0"/>
                </a:solidFill>
              </a:rPr>
              <a:t>Security net in </a:t>
            </a:r>
            <a:r>
              <a:rPr lang="fr-FR" sz="1600" dirty="0" err="1">
                <a:solidFill>
                  <a:srgbClr val="0070C0"/>
                </a:solidFill>
              </a:rPr>
              <a:t>Copenhagen</a:t>
            </a:r>
            <a:r>
              <a:rPr lang="fr-FR" sz="1600" dirty="0">
                <a:solidFill>
                  <a:srgbClr val="0070C0"/>
                </a:solidFill>
              </a:rPr>
              <a:t> </a:t>
            </a:r>
            <a:r>
              <a:rPr lang="fr-FR" sz="1600" dirty="0" err="1">
                <a:solidFill>
                  <a:srgbClr val="0070C0"/>
                </a:solidFill>
              </a:rPr>
              <a:t>Airport</a:t>
            </a:r>
            <a:r>
              <a:rPr lang="fr-FR" sz="1600" dirty="0">
                <a:solidFill>
                  <a:srgbClr val="0070C0"/>
                </a:solidFill>
              </a:rPr>
              <a:t>, </a:t>
            </a:r>
            <a:r>
              <a:rPr lang="fr-FR" sz="1600" dirty="0" err="1">
                <a:solidFill>
                  <a:srgbClr val="0070C0"/>
                </a:solidFill>
              </a:rPr>
              <a:t>Denmark</a:t>
            </a:r>
            <a:endParaRPr lang="fr-FR" sz="1600" dirty="0">
              <a:solidFill>
                <a:srgbClr val="0070C0"/>
              </a:solidFill>
            </a:endParaRPr>
          </a:p>
        </p:txBody>
      </p:sp>
      <p:grpSp>
        <p:nvGrpSpPr>
          <p:cNvPr id="2" name="Group 1"/>
          <p:cNvGrpSpPr/>
          <p:nvPr/>
        </p:nvGrpSpPr>
        <p:grpSpPr>
          <a:xfrm>
            <a:off x="1357528" y="854094"/>
            <a:ext cx="7527882" cy="5760639"/>
            <a:chOff x="1331638" y="116632"/>
            <a:chExt cx="7527882" cy="5760639"/>
          </a:xfrm>
        </p:grpSpPr>
        <p:pic>
          <p:nvPicPr>
            <p:cNvPr id="5122"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1331638" y="116632"/>
              <a:ext cx="4737374" cy="27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5" descr="D:\Mes docs\Mes images\2013\MTL052013\2013-05-23-077.jp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5796136" y="116632"/>
              <a:ext cx="3063384" cy="57606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1331640" y="2816632"/>
              <a:ext cx="4445635" cy="306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23405560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Airports References</a:t>
            </a:r>
            <a:endParaRPr lang="fr-FR" dirty="0"/>
          </a:p>
        </p:txBody>
      </p:sp>
      <p:sp>
        <p:nvSpPr>
          <p:cNvPr id="3" name="Content Placeholder 2"/>
          <p:cNvSpPr>
            <a:spLocks noGrp="1"/>
          </p:cNvSpPr>
          <p:nvPr>
            <p:ph idx="1"/>
          </p:nvPr>
        </p:nvSpPr>
        <p:spPr/>
        <p:txBody>
          <a:bodyPr>
            <a:normAutofit fontScale="70000" lnSpcReduction="20000"/>
          </a:bodyPr>
          <a:lstStyle/>
          <a:p>
            <a:pPr marL="0" indent="0">
              <a:buNone/>
            </a:pPr>
            <a:r>
              <a:rPr lang="fr-FR" dirty="0"/>
              <a:t>Stainless </a:t>
            </a:r>
            <a:r>
              <a:rPr lang="fr-FR" dirty="0" err="1"/>
              <a:t>steels</a:t>
            </a:r>
            <a:r>
              <a:rPr lang="fr-FR" dirty="0"/>
              <a:t> are </a:t>
            </a:r>
            <a:r>
              <a:rPr lang="fr-FR" dirty="0" err="1"/>
              <a:t>used</a:t>
            </a:r>
            <a:r>
              <a:rPr lang="fr-FR" dirty="0"/>
              <a:t>  </a:t>
            </a:r>
            <a:r>
              <a:rPr lang="fr-FR" dirty="0" err="1"/>
              <a:t>everywhere</a:t>
            </a:r>
            <a:r>
              <a:rPr lang="fr-FR" dirty="0"/>
              <a:t>, as the </a:t>
            </a:r>
            <a:r>
              <a:rPr lang="fr-FR" dirty="0" err="1"/>
              <a:t>requirements</a:t>
            </a:r>
            <a:r>
              <a:rPr lang="fr-FR" dirty="0"/>
              <a:t> are </a:t>
            </a:r>
            <a:r>
              <a:rPr lang="fr-FR" dirty="0" err="1"/>
              <a:t>materials</a:t>
            </a:r>
            <a:r>
              <a:rPr lang="fr-FR" dirty="0"/>
              <a:t> are </a:t>
            </a:r>
            <a:r>
              <a:rPr lang="fr-FR" dirty="0" err="1"/>
              <a:t>expected</a:t>
            </a:r>
            <a:r>
              <a:rPr lang="fr-FR" dirty="0"/>
              <a:t> to </a:t>
            </a:r>
            <a:r>
              <a:rPr lang="fr-FR" dirty="0" err="1"/>
              <a:t>be</a:t>
            </a:r>
            <a:r>
              <a:rPr lang="fr-FR" dirty="0"/>
              <a:t> </a:t>
            </a:r>
            <a:r>
              <a:rPr lang="fr-FR" dirty="0" err="1"/>
              <a:t>used</a:t>
            </a:r>
            <a:r>
              <a:rPr lang="fr-FR" dirty="0"/>
              <a:t> by the public 365 </a:t>
            </a:r>
            <a:r>
              <a:rPr lang="fr-FR" dirty="0" err="1"/>
              <a:t>days</a:t>
            </a:r>
            <a:r>
              <a:rPr lang="fr-FR" dirty="0"/>
              <a:t> a </a:t>
            </a:r>
            <a:r>
              <a:rPr lang="fr-FR" dirty="0" err="1"/>
              <a:t>year</a:t>
            </a:r>
            <a:r>
              <a:rPr lang="fr-FR" dirty="0"/>
              <a:t> </a:t>
            </a:r>
            <a:r>
              <a:rPr lang="fr-FR" dirty="0" err="1"/>
              <a:t>while</a:t>
            </a:r>
            <a:r>
              <a:rPr lang="fr-FR" dirty="0"/>
              <a:t> </a:t>
            </a:r>
            <a:r>
              <a:rPr lang="fr-FR" dirty="0" err="1"/>
              <a:t>retaining</a:t>
            </a:r>
            <a:r>
              <a:rPr lang="fr-FR" dirty="0"/>
              <a:t> an excellent </a:t>
            </a:r>
            <a:r>
              <a:rPr lang="fr-FR" dirty="0" err="1"/>
              <a:t>aesthetic</a:t>
            </a:r>
            <a:r>
              <a:rPr lang="fr-FR" dirty="0"/>
              <a:t> </a:t>
            </a:r>
            <a:r>
              <a:rPr lang="fr-FR" dirty="0" err="1"/>
              <a:t>appearance</a:t>
            </a:r>
            <a:r>
              <a:rPr lang="fr-FR" dirty="0"/>
              <a:t>:</a:t>
            </a:r>
          </a:p>
          <a:p>
            <a:r>
              <a:rPr lang="fr-FR" dirty="0"/>
              <a:t>roofs, </a:t>
            </a:r>
          </a:p>
          <a:p>
            <a:r>
              <a:rPr lang="fr-FR" dirty="0" err="1"/>
              <a:t>urban</a:t>
            </a:r>
            <a:r>
              <a:rPr lang="fr-FR" dirty="0"/>
              <a:t> </a:t>
            </a:r>
            <a:r>
              <a:rPr lang="fr-FR" dirty="0" err="1"/>
              <a:t>furniture</a:t>
            </a:r>
            <a:r>
              <a:rPr lang="fr-FR" dirty="0"/>
              <a:t>, </a:t>
            </a:r>
          </a:p>
          <a:p>
            <a:r>
              <a:rPr lang="fr-FR" dirty="0" err="1"/>
              <a:t>counters</a:t>
            </a:r>
            <a:r>
              <a:rPr lang="fr-FR" dirty="0"/>
              <a:t>, </a:t>
            </a:r>
          </a:p>
          <a:p>
            <a:r>
              <a:rPr lang="fr-FR" dirty="0" err="1"/>
              <a:t>drinking</a:t>
            </a:r>
            <a:r>
              <a:rPr lang="fr-FR" dirty="0"/>
              <a:t> </a:t>
            </a:r>
            <a:r>
              <a:rPr lang="fr-FR" dirty="0" err="1"/>
              <a:t>fountains</a:t>
            </a:r>
            <a:r>
              <a:rPr lang="fr-FR" dirty="0"/>
              <a:t>, </a:t>
            </a:r>
          </a:p>
          <a:p>
            <a:r>
              <a:rPr lang="fr-FR" dirty="0"/>
              <a:t>partitions,</a:t>
            </a:r>
          </a:p>
          <a:p>
            <a:r>
              <a:rPr lang="fr-FR" dirty="0"/>
              <a:t>ventilation </a:t>
            </a:r>
            <a:r>
              <a:rPr lang="fr-FR" dirty="0" err="1"/>
              <a:t>equipment</a:t>
            </a:r>
            <a:endParaRPr lang="fr-FR" dirty="0"/>
          </a:p>
          <a:p>
            <a:r>
              <a:rPr lang="fr-FR" dirty="0" err="1"/>
              <a:t>handrails</a:t>
            </a:r>
            <a:endParaRPr lang="fr-FR" dirty="0"/>
          </a:p>
          <a:p>
            <a:r>
              <a:rPr lang="fr-FR" dirty="0" err="1"/>
              <a:t>elevators</a:t>
            </a:r>
            <a:r>
              <a:rPr lang="fr-FR" dirty="0"/>
              <a:t>, escalators, </a:t>
            </a:r>
            <a:r>
              <a:rPr lang="fr-FR" dirty="0" err="1"/>
              <a:t>moving</a:t>
            </a:r>
            <a:r>
              <a:rPr lang="fr-FR" dirty="0"/>
              <a:t> </a:t>
            </a:r>
            <a:r>
              <a:rPr lang="fr-FR" dirty="0" err="1"/>
              <a:t>sidewalks</a:t>
            </a:r>
            <a:endParaRPr lang="fr-FR" dirty="0"/>
          </a:p>
          <a:p>
            <a:r>
              <a:rPr lang="fr-FR" dirty="0" err="1"/>
              <a:t>baggage</a:t>
            </a:r>
            <a:r>
              <a:rPr lang="fr-FR" dirty="0"/>
              <a:t> </a:t>
            </a:r>
            <a:r>
              <a:rPr lang="fr-FR" dirty="0" err="1"/>
              <a:t>delivery</a:t>
            </a:r>
            <a:r>
              <a:rPr lang="fr-FR" dirty="0"/>
              <a:t> </a:t>
            </a:r>
            <a:r>
              <a:rPr lang="fr-FR" dirty="0" err="1"/>
              <a:t>carousels</a:t>
            </a:r>
            <a:endParaRPr lang="fr-FR" dirty="0"/>
          </a:p>
          <a:p>
            <a:r>
              <a:rPr lang="fr-FR" dirty="0" err="1"/>
              <a:t>pushcarts</a:t>
            </a:r>
            <a:endParaRPr lang="fr-FR" dirty="0"/>
          </a:p>
          <a:p>
            <a:r>
              <a:rPr lang="fr-FR" dirty="0" err="1"/>
              <a:t>fasteners</a:t>
            </a:r>
            <a:endParaRPr lang="fr-FR" dirty="0"/>
          </a:p>
          <a:p>
            <a:r>
              <a:rPr lang="fr-FR" dirty="0"/>
              <a:t>etc…</a:t>
            </a:r>
          </a:p>
        </p:txBody>
      </p:sp>
      <p:sp>
        <p:nvSpPr>
          <p:cNvPr id="5" name="Slide Number Placeholder 4"/>
          <p:cNvSpPr>
            <a:spLocks noGrp="1"/>
          </p:cNvSpPr>
          <p:nvPr>
            <p:ph type="sldNum" sz="quarter" idx="4"/>
          </p:nvPr>
        </p:nvSpPr>
        <p:spPr/>
        <p:txBody>
          <a:bodyPr/>
          <a:lstStyle/>
          <a:p>
            <a:fld id="{5AF66AA0-E37C-4065-8BE7-D4086C065B53}" type="slidenum">
              <a:rPr lang="fr-BE" smtClean="0"/>
              <a:pPr/>
              <a:t>66</a:t>
            </a:fld>
            <a:endParaRPr lang="fr-BE" dirty="0"/>
          </a:p>
        </p:txBody>
      </p:sp>
    </p:spTree>
    <p:extLst>
      <p:ext uri="{BB962C8B-B14F-4D97-AF65-F5344CB8AC3E}">
        <p14:creationId xmlns:p14="http://schemas.microsoft.com/office/powerpoint/2010/main" val="35259437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nl-BE" dirty="0"/>
              <a:t>8. Urban furniture</a:t>
            </a:r>
          </a:p>
        </p:txBody>
      </p:sp>
      <p:sp>
        <p:nvSpPr>
          <p:cNvPr id="4" name="Slide Number Placeholder 3"/>
          <p:cNvSpPr>
            <a:spLocks noGrp="1"/>
          </p:cNvSpPr>
          <p:nvPr>
            <p:ph type="sldNum" sz="quarter" idx="4"/>
          </p:nvPr>
        </p:nvSpPr>
        <p:spPr/>
        <p:txBody>
          <a:bodyPr/>
          <a:lstStyle/>
          <a:p>
            <a:fld id="{5AF66AA0-E37C-4065-8BE7-D4086C065B53}" type="slidenum">
              <a:rPr lang="fr-BE" smtClean="0"/>
              <a:pPr/>
              <a:t>67</a:t>
            </a:fld>
            <a:endParaRPr lang="fr-BE" dirty="0"/>
          </a:p>
        </p:txBody>
      </p:sp>
    </p:spTree>
    <p:extLst>
      <p:ext uri="{BB962C8B-B14F-4D97-AF65-F5344CB8AC3E}">
        <p14:creationId xmlns:p14="http://schemas.microsoft.com/office/powerpoint/2010/main" val="14062187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7727" y="5301208"/>
            <a:ext cx="7588546" cy="1468760"/>
          </a:xfrm>
        </p:spPr>
        <p:txBody>
          <a:bodyPr>
            <a:noAutofit/>
          </a:bodyPr>
          <a:lstStyle/>
          <a:p>
            <a:pPr marL="0" indent="0">
              <a:buNone/>
            </a:pPr>
            <a:r>
              <a:rPr lang="fr-FR" sz="1400" dirty="0" err="1"/>
              <a:t>Clockwise</a:t>
            </a:r>
            <a:r>
              <a:rPr lang="fr-FR" sz="1400" dirty="0"/>
              <a:t>, </a:t>
            </a:r>
            <a:r>
              <a:rPr lang="fr-FR" sz="1400" dirty="0" err="1"/>
              <a:t>from</a:t>
            </a:r>
            <a:r>
              <a:rPr lang="fr-FR" sz="1400" dirty="0"/>
              <a:t> top </a:t>
            </a:r>
            <a:r>
              <a:rPr lang="fr-FR" sz="1400" dirty="0" err="1"/>
              <a:t>left</a:t>
            </a:r>
            <a:r>
              <a:rPr lang="fr-FR" sz="1400" dirty="0"/>
              <a:t>:</a:t>
            </a:r>
          </a:p>
          <a:p>
            <a:pPr>
              <a:buAutoNum type="arabicPeriod"/>
            </a:pPr>
            <a:r>
              <a:rPr lang="fr-FR" sz="1400" dirty="0" err="1"/>
              <a:t>Fence</a:t>
            </a:r>
            <a:r>
              <a:rPr lang="fr-FR" sz="1400" dirty="0"/>
              <a:t> </a:t>
            </a:r>
            <a:r>
              <a:rPr lang="fr-FR" sz="1400" dirty="0" err="1"/>
              <a:t>near</a:t>
            </a:r>
            <a:r>
              <a:rPr lang="fr-FR" sz="1400" dirty="0"/>
              <a:t> </a:t>
            </a:r>
            <a:r>
              <a:rPr lang="fr-FR" sz="1400" dirty="0" err="1"/>
              <a:t>school</a:t>
            </a:r>
            <a:r>
              <a:rPr lang="fr-FR" sz="1400" dirty="0"/>
              <a:t> in </a:t>
            </a:r>
            <a:r>
              <a:rPr lang="fr-FR" sz="1400" dirty="0" err="1"/>
              <a:t>Budang</a:t>
            </a:r>
            <a:r>
              <a:rPr lang="fr-FR" sz="1400" dirty="0"/>
              <a:t>, </a:t>
            </a:r>
            <a:r>
              <a:rPr lang="fr-FR" sz="1400" dirty="0" err="1"/>
              <a:t>Korea</a:t>
            </a:r>
            <a:r>
              <a:rPr lang="fr-FR" sz="1400" dirty="0"/>
              <a:t>. Grades: STS439 / STS304 Finish: 2B / HL / </a:t>
            </a:r>
            <a:r>
              <a:rPr lang="fr-FR" sz="1400" dirty="0" err="1"/>
              <a:t>polishing</a:t>
            </a:r>
            <a:endParaRPr lang="fr-FR" sz="1400" dirty="0"/>
          </a:p>
          <a:p>
            <a:pPr>
              <a:buAutoNum type="arabicPeriod"/>
            </a:pPr>
            <a:r>
              <a:rPr lang="fr-FR" sz="1400" dirty="0" err="1"/>
              <a:t>Handail</a:t>
            </a:r>
            <a:r>
              <a:rPr lang="fr-FR" sz="1400" dirty="0"/>
              <a:t> in </a:t>
            </a:r>
            <a:r>
              <a:rPr lang="fr-FR" sz="1400" dirty="0" err="1"/>
              <a:t>Gijòn</a:t>
            </a:r>
            <a:r>
              <a:rPr lang="fr-FR" sz="1400" dirty="0"/>
              <a:t>, Spain. Grande: 316L   Finish: </a:t>
            </a:r>
            <a:r>
              <a:rPr lang="fr-FR" sz="1400" dirty="0" err="1"/>
              <a:t>Polished</a:t>
            </a:r>
            <a:endParaRPr lang="fr-FR" sz="1400" dirty="0"/>
          </a:p>
          <a:p>
            <a:pPr>
              <a:buAutoNum type="arabicPeriod"/>
            </a:pPr>
            <a:r>
              <a:rPr lang="fr-FR" sz="1400" dirty="0" err="1"/>
              <a:t>Handrail</a:t>
            </a:r>
            <a:r>
              <a:rPr lang="fr-FR" sz="1400" dirty="0"/>
              <a:t>, </a:t>
            </a:r>
            <a:r>
              <a:rPr lang="fr-FR" sz="1400" dirty="0" err="1"/>
              <a:t>India</a:t>
            </a:r>
            <a:endParaRPr lang="fr-FR" sz="1400" dirty="0"/>
          </a:p>
          <a:p>
            <a:pPr>
              <a:buAutoNum type="arabicPeriod"/>
            </a:pPr>
            <a:r>
              <a:rPr lang="en-US" sz="1400" dirty="0"/>
              <a:t>Lower Manhattan's South Ferry Subway Terminal  “See it split, see it change” by </a:t>
            </a:r>
            <a:r>
              <a:rPr lang="en-US" sz="1400" dirty="0" err="1"/>
              <a:t>by</a:t>
            </a:r>
            <a:r>
              <a:rPr lang="en-US" sz="1400" dirty="0"/>
              <a:t> Doug and Mike </a:t>
            </a:r>
            <a:r>
              <a:rPr lang="en-US" sz="1400" dirty="0" err="1"/>
              <a:t>Starn</a:t>
            </a:r>
            <a:endParaRPr lang="fr-FR" sz="1400" dirty="0"/>
          </a:p>
        </p:txBody>
      </p:sp>
      <p:sp>
        <p:nvSpPr>
          <p:cNvPr id="6" name="Slide Number Placeholder 5"/>
          <p:cNvSpPr>
            <a:spLocks noGrp="1"/>
          </p:cNvSpPr>
          <p:nvPr>
            <p:ph type="sldNum" sz="quarter" idx="4"/>
          </p:nvPr>
        </p:nvSpPr>
        <p:spPr/>
        <p:txBody>
          <a:bodyPr/>
          <a:lstStyle/>
          <a:p>
            <a:fld id="{5AF66AA0-E37C-4065-8BE7-D4086C065B53}" type="slidenum">
              <a:rPr lang="fr-BE" smtClean="0"/>
              <a:pPr/>
              <a:t>68</a:t>
            </a:fld>
            <a:endParaRPr lang="fr-BE" dirty="0"/>
          </a:p>
        </p:txBody>
      </p:sp>
      <p:sp>
        <p:nvSpPr>
          <p:cNvPr id="4" name="AutoShape 6" descr="http://www.worldstainless.org/Files/issf/streetfurniture/Street_Fencing/St_Fenc2/SF2_HandrailsinGijon1_290x172.jpg"/>
          <p:cNvSpPr>
            <a:spLocks noChangeAspect="1" noChangeArrowheads="1"/>
          </p:cNvSpPr>
          <p:nvPr/>
        </p:nvSpPr>
        <p:spPr bwMode="auto">
          <a:xfrm>
            <a:off x="155575" y="-784225"/>
            <a:ext cx="276225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8" descr="http://www.worldstainless.org/Files/issf/streetfurniture/Street_Fencing/St_Fenc2/SF2_HandrailsinGijon1_290x172.jpg"/>
          <p:cNvSpPr>
            <a:spLocks noChangeAspect="1" noChangeArrowheads="1"/>
          </p:cNvSpPr>
          <p:nvPr/>
        </p:nvSpPr>
        <p:spPr bwMode="auto">
          <a:xfrm>
            <a:off x="307975" y="-631825"/>
            <a:ext cx="276225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12" descr="http://www.worldstainless.org/Files/issf/streetfurniture/Street_Fencing/St_Fenc2/SF2_HandrailsinGijon1_290x172.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2" name="Group 1"/>
          <p:cNvGrpSpPr/>
          <p:nvPr/>
        </p:nvGrpSpPr>
        <p:grpSpPr>
          <a:xfrm>
            <a:off x="777727" y="128125"/>
            <a:ext cx="7588546" cy="5004000"/>
            <a:chOff x="777727" y="297208"/>
            <a:chExt cx="7588546" cy="5004000"/>
          </a:xfrm>
        </p:grpSpPr>
        <p:pic>
          <p:nvPicPr>
            <p:cNvPr id="1028" name="Picture 4" descr="http://www.worldstainless.org/Files/issf/streetfurniture/Street_Fencing/St_Fenc8/SF8_FenceinBundang_3_290x172.jpg"/>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727" y="297208"/>
              <a:ext cx="3816000" cy="226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9" name="Picture 15" descr="D:\Mes docs\Temp\Telechargements\SF2_HandrailsinGijon1_290x172.jpg"/>
            <p:cNvPicPr>
              <a:picLocks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4593727" y="299058"/>
              <a:ext cx="3772546" cy="226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42" name="Picture 18"/>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4550273" y="2565208"/>
              <a:ext cx="3816000" cy="273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43" name="Picture 19"/>
            <p:cNvPicPr>
              <a:picLocks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77727" y="2565208"/>
              <a:ext cx="3816000" cy="273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10809714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7674" y="4725144"/>
            <a:ext cx="7468651" cy="1368152"/>
          </a:xfrm>
        </p:spPr>
        <p:txBody>
          <a:bodyPr>
            <a:noAutofit/>
          </a:bodyPr>
          <a:lstStyle/>
          <a:p>
            <a:pPr marL="0" indent="0">
              <a:buNone/>
            </a:pPr>
            <a:r>
              <a:rPr lang="fr-FR" sz="1400" dirty="0" err="1"/>
              <a:t>Clockwise</a:t>
            </a:r>
            <a:r>
              <a:rPr lang="fr-FR" sz="1400" dirty="0"/>
              <a:t>, </a:t>
            </a:r>
            <a:r>
              <a:rPr lang="fr-FR" sz="1400" dirty="0" err="1"/>
              <a:t>from</a:t>
            </a:r>
            <a:r>
              <a:rPr lang="fr-FR" sz="1400" dirty="0"/>
              <a:t> top </a:t>
            </a:r>
            <a:r>
              <a:rPr lang="fr-FR" sz="1400" dirty="0" err="1"/>
              <a:t>left</a:t>
            </a:r>
            <a:r>
              <a:rPr lang="fr-FR" sz="1400" dirty="0"/>
              <a:t>:</a:t>
            </a:r>
          </a:p>
          <a:p>
            <a:pPr>
              <a:buAutoNum type="arabicPeriod"/>
            </a:pPr>
            <a:r>
              <a:rPr lang="fr-FR" sz="1400" dirty="0" err="1"/>
              <a:t>Bench</a:t>
            </a:r>
            <a:r>
              <a:rPr lang="fr-FR" sz="1400" dirty="0"/>
              <a:t> in </a:t>
            </a:r>
            <a:r>
              <a:rPr lang="fr-FR" sz="1400" dirty="0" err="1"/>
              <a:t>Paulinia</a:t>
            </a:r>
            <a:r>
              <a:rPr lang="fr-FR" sz="1400" dirty="0"/>
              <a:t> (SP),  </a:t>
            </a:r>
            <a:r>
              <a:rPr lang="fr-FR" sz="1400" dirty="0" err="1"/>
              <a:t>Brazil</a:t>
            </a:r>
            <a:r>
              <a:rPr lang="fr-FR" sz="1400" dirty="0"/>
              <a:t>.  Grade: 304  STS304   Satin Finish</a:t>
            </a:r>
          </a:p>
          <a:p>
            <a:pPr>
              <a:buAutoNum type="arabicPeriod"/>
            </a:pPr>
            <a:r>
              <a:rPr lang="fr-FR" sz="1400" dirty="0" err="1"/>
              <a:t>Butterfly</a:t>
            </a:r>
            <a:r>
              <a:rPr lang="fr-FR" sz="1400" dirty="0"/>
              <a:t> </a:t>
            </a:r>
            <a:r>
              <a:rPr lang="fr-FR" sz="1400" dirty="0" err="1"/>
              <a:t>bench</a:t>
            </a:r>
            <a:r>
              <a:rPr lang="fr-FR" sz="1400" dirty="0"/>
              <a:t> in San Luis Potosi, Mexico</a:t>
            </a:r>
          </a:p>
          <a:p>
            <a:pPr>
              <a:buAutoNum type="arabicPeriod"/>
            </a:pPr>
            <a:r>
              <a:rPr lang="fr-FR" sz="1400" dirty="0" err="1"/>
              <a:t>Bench</a:t>
            </a:r>
            <a:r>
              <a:rPr lang="fr-FR" sz="1400" dirty="0"/>
              <a:t> </a:t>
            </a:r>
            <a:r>
              <a:rPr lang="fr-FR" sz="1400" dirty="0" err="1"/>
              <a:t>with</a:t>
            </a:r>
            <a:r>
              <a:rPr lang="fr-FR" sz="1400" dirty="0"/>
              <a:t> </a:t>
            </a:r>
            <a:r>
              <a:rPr lang="fr-FR" sz="1400" dirty="0" err="1"/>
              <a:t>woven</a:t>
            </a:r>
            <a:r>
              <a:rPr lang="fr-FR" sz="1400" dirty="0"/>
              <a:t> </a:t>
            </a:r>
            <a:r>
              <a:rPr lang="fr-FR" sz="1400" dirty="0" err="1"/>
              <a:t>mesh</a:t>
            </a:r>
            <a:r>
              <a:rPr lang="fr-FR" sz="1400" dirty="0"/>
              <a:t>, France</a:t>
            </a:r>
          </a:p>
          <a:p>
            <a:pPr>
              <a:buAutoNum type="arabicPeriod"/>
            </a:pPr>
            <a:r>
              <a:rPr lang="fr-FR" sz="1400" dirty="0" err="1"/>
              <a:t>Lamp</a:t>
            </a:r>
            <a:r>
              <a:rPr lang="fr-FR" sz="1400" dirty="0"/>
              <a:t> post, Seoul, </a:t>
            </a:r>
            <a:r>
              <a:rPr lang="fr-FR" sz="1400" dirty="0" err="1"/>
              <a:t>Korea</a:t>
            </a:r>
            <a:r>
              <a:rPr lang="fr-FR" sz="1400" dirty="0"/>
              <a:t>  </a:t>
            </a:r>
            <a:r>
              <a:rPr lang="en-US" sz="1400" dirty="0"/>
              <a:t>Grades: STS439 / STS304 / STS304N1 Finish: 2B / BA / Polishing</a:t>
            </a:r>
            <a:endParaRPr lang="fr-FR" sz="1400" dirty="0"/>
          </a:p>
        </p:txBody>
      </p:sp>
      <p:sp>
        <p:nvSpPr>
          <p:cNvPr id="8" name="Slide Number Placeholder 7"/>
          <p:cNvSpPr>
            <a:spLocks noGrp="1"/>
          </p:cNvSpPr>
          <p:nvPr>
            <p:ph type="sldNum" sz="quarter" idx="4"/>
          </p:nvPr>
        </p:nvSpPr>
        <p:spPr/>
        <p:txBody>
          <a:bodyPr/>
          <a:lstStyle/>
          <a:p>
            <a:fld id="{5AF66AA0-E37C-4065-8BE7-D4086C065B53}" type="slidenum">
              <a:rPr lang="fr-BE" smtClean="0"/>
              <a:pPr/>
              <a:t>69</a:t>
            </a:fld>
            <a:endParaRPr lang="fr-BE" dirty="0"/>
          </a:p>
        </p:txBody>
      </p:sp>
      <p:sp>
        <p:nvSpPr>
          <p:cNvPr id="4" name="AutoShape 6" descr="http://www.worldstainless.org/Files/issf/streetfurniture/Street_Fencing/St_Fenc2/SF2_HandrailsinGijon1_290x172.jpg"/>
          <p:cNvSpPr>
            <a:spLocks noChangeAspect="1" noChangeArrowheads="1"/>
          </p:cNvSpPr>
          <p:nvPr/>
        </p:nvSpPr>
        <p:spPr bwMode="auto">
          <a:xfrm>
            <a:off x="155575" y="-784225"/>
            <a:ext cx="276225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8" descr="http://www.worldstainless.org/Files/issf/streetfurniture/Street_Fencing/St_Fenc2/SF2_HandrailsinGijon1_290x172.jpg"/>
          <p:cNvSpPr>
            <a:spLocks noChangeAspect="1" noChangeArrowheads="1"/>
          </p:cNvSpPr>
          <p:nvPr/>
        </p:nvSpPr>
        <p:spPr bwMode="auto">
          <a:xfrm>
            <a:off x="307975" y="-631825"/>
            <a:ext cx="276225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10" descr="http://www.worldstainless.org/Files/issf/streetfurniture/Street_Fencing/St_Fenc2/SF2_HandrailsinGijon1_290x172.jpg"/>
          <p:cNvSpPr>
            <a:spLocks noChangeAspect="1" noChangeArrowheads="1"/>
          </p:cNvSpPr>
          <p:nvPr/>
        </p:nvSpPr>
        <p:spPr bwMode="auto">
          <a:xfrm>
            <a:off x="460375" y="-479425"/>
            <a:ext cx="276225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12" descr="http://www.worldstainless.org/Files/issf/streetfurniture/Street_Fencing/St_Fenc2/SF2_HandrailsinGijon1_290x172.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 name="AutoShape 17" descr="http://www.stainlessindia.org/picUpload/large2_1423805776.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AutoShape 9" descr="http://www.worldstainless.org/Files/issf/streetfurniture/Street_Lighting/St_Ligh7/SL7_StreetlightinSeoul2_290x172.jpg"/>
          <p:cNvSpPr>
            <a:spLocks noChangeAspect="1" noChangeArrowheads="1"/>
          </p:cNvSpPr>
          <p:nvPr/>
        </p:nvSpPr>
        <p:spPr bwMode="auto">
          <a:xfrm>
            <a:off x="765175" y="-174625"/>
            <a:ext cx="276225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14" name="Group 13"/>
          <p:cNvGrpSpPr/>
          <p:nvPr/>
        </p:nvGrpSpPr>
        <p:grpSpPr>
          <a:xfrm>
            <a:off x="837675" y="116632"/>
            <a:ext cx="7468651" cy="4431816"/>
            <a:chOff x="1115615" y="349396"/>
            <a:chExt cx="7468651" cy="4431816"/>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349396"/>
              <a:ext cx="3735450" cy="221550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1066" y="349396"/>
              <a:ext cx="3732907" cy="2214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5" name="Picture 7"/>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4851066" y="2564903"/>
              <a:ext cx="3733200" cy="221630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8" name="Picture 10"/>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1115615" y="2564904"/>
              <a:ext cx="3735451" cy="221630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10900889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6660" y="4800600"/>
            <a:ext cx="6485700" cy="566738"/>
          </a:xfrm>
        </p:spPr>
        <p:txBody>
          <a:bodyPr>
            <a:normAutofit fontScale="90000"/>
          </a:bodyPr>
          <a:lstStyle/>
          <a:p>
            <a:r>
              <a:rPr lang="fr-FR" dirty="0"/>
              <a:t>F. R. Weismann Art Museum, Minneapolis, USA (1993)</a:t>
            </a:r>
            <a:br>
              <a:rPr lang="fr-FR" dirty="0"/>
            </a:br>
            <a:r>
              <a:rPr lang="fr-FR" dirty="0"/>
              <a:t>Architect: Frank Gehry</a:t>
            </a:r>
            <a:r>
              <a:rPr lang="fr-FR" baseline="50000" dirty="0"/>
              <a:t>9</a:t>
            </a:r>
          </a:p>
        </p:txBody>
      </p:sp>
      <p:sp>
        <p:nvSpPr>
          <p:cNvPr id="10" name="Text Placeholder 9"/>
          <p:cNvSpPr>
            <a:spLocks noGrp="1"/>
          </p:cNvSpPr>
          <p:nvPr>
            <p:ph type="body" sz="half" idx="2"/>
          </p:nvPr>
        </p:nvSpPr>
        <p:spPr>
          <a:xfrm>
            <a:off x="1326660" y="5367338"/>
            <a:ext cx="6485700" cy="1302022"/>
          </a:xfrm>
        </p:spPr>
        <p:txBody>
          <a:bodyPr>
            <a:normAutofit/>
          </a:bodyPr>
          <a:lstStyle/>
          <a:p>
            <a:pPr algn="just"/>
            <a:r>
              <a:rPr lang="en-US" dirty="0" err="1"/>
              <a:t>Gehry</a:t>
            </a:r>
            <a:r>
              <a:rPr lang="en-US" dirty="0"/>
              <a:t>: "I always have felt that architecture was about materials. Watching my artist friends work directly with materials – the right product is something that seems right and real and acceptable and not contrived." </a:t>
            </a:r>
          </a:p>
          <a:p>
            <a:pPr algn="just"/>
            <a:r>
              <a:rPr lang="en-US" dirty="0"/>
              <a:t>For the Weisman, </a:t>
            </a:r>
            <a:r>
              <a:rPr lang="en-US" dirty="0" err="1"/>
              <a:t>Gehry</a:t>
            </a:r>
            <a:r>
              <a:rPr lang="en-US" dirty="0"/>
              <a:t> chose stainless steel… Its shiny, reflective, but extremely durable surface has given the building its unique identity. </a:t>
            </a:r>
            <a:endParaRPr lang="fr-FR" dirty="0"/>
          </a:p>
        </p:txBody>
      </p:sp>
      <p:sp>
        <p:nvSpPr>
          <p:cNvPr id="3" name="AutoShape 2" descr="http://upload.wikimedia.org/wikipedia/commons/1/1e/Frederick_Weisman_Museum_of_Art.jpg"/>
          <p:cNvSpPr>
            <a:spLocks noChangeAspect="1" noChangeArrowheads="1"/>
          </p:cNvSpPr>
          <p:nvPr/>
        </p:nvSpPr>
        <p:spPr bwMode="auto">
          <a:xfrm>
            <a:off x="155575" y="-1804988"/>
            <a:ext cx="5638800" cy="37623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326660" y="404664"/>
            <a:ext cx="6485700" cy="432063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Slide Number Placeholder 3"/>
          <p:cNvSpPr>
            <a:spLocks noGrp="1"/>
          </p:cNvSpPr>
          <p:nvPr>
            <p:ph type="sldNum" sz="quarter" idx="4"/>
          </p:nvPr>
        </p:nvSpPr>
        <p:spPr/>
        <p:txBody>
          <a:bodyPr/>
          <a:lstStyle/>
          <a:p>
            <a:fld id="{5AF66AA0-E37C-4065-8BE7-D4086C065B53}" type="slidenum">
              <a:rPr lang="fr-BE" smtClean="0"/>
              <a:pPr/>
              <a:t>7</a:t>
            </a:fld>
            <a:endParaRPr lang="fr-BE" dirty="0"/>
          </a:p>
        </p:txBody>
      </p:sp>
    </p:spTree>
    <p:extLst>
      <p:ext uri="{BB962C8B-B14F-4D97-AF65-F5344CB8AC3E}">
        <p14:creationId xmlns:p14="http://schemas.microsoft.com/office/powerpoint/2010/main" val="16291107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0514" y="5168178"/>
            <a:ext cx="7362972" cy="1684784"/>
          </a:xfrm>
        </p:spPr>
        <p:txBody>
          <a:bodyPr>
            <a:noAutofit/>
          </a:bodyPr>
          <a:lstStyle/>
          <a:p>
            <a:pPr marL="0" indent="0">
              <a:buNone/>
            </a:pPr>
            <a:r>
              <a:rPr lang="fr-FR" sz="1400" dirty="0" err="1"/>
              <a:t>Clockwise</a:t>
            </a:r>
            <a:r>
              <a:rPr lang="fr-FR" sz="1400" dirty="0"/>
              <a:t>, </a:t>
            </a:r>
            <a:r>
              <a:rPr lang="fr-FR" sz="1400" dirty="0" err="1"/>
              <a:t>from</a:t>
            </a:r>
            <a:r>
              <a:rPr lang="fr-FR" sz="1400" dirty="0"/>
              <a:t> top </a:t>
            </a:r>
            <a:r>
              <a:rPr lang="fr-FR" sz="1400" dirty="0" err="1"/>
              <a:t>left</a:t>
            </a:r>
            <a:r>
              <a:rPr lang="fr-FR" sz="1400" dirty="0"/>
              <a:t>:</a:t>
            </a:r>
          </a:p>
          <a:p>
            <a:pPr>
              <a:buAutoNum type="arabicPeriod"/>
            </a:pPr>
            <a:r>
              <a:rPr lang="fr-FR" sz="1400" dirty="0"/>
              <a:t>Bus Stop, Istanbul, </a:t>
            </a:r>
            <a:r>
              <a:rPr lang="fr-FR" sz="1400" dirty="0" err="1"/>
              <a:t>Turkey</a:t>
            </a:r>
            <a:r>
              <a:rPr lang="fr-FR" sz="1400" dirty="0"/>
              <a:t>. G</a:t>
            </a:r>
            <a:r>
              <a:rPr lang="en-US" sz="1400" dirty="0" err="1"/>
              <a:t>rades</a:t>
            </a:r>
            <a:r>
              <a:rPr lang="en-US" sz="1400" dirty="0"/>
              <a:t>: AISI 304 and AISI 316 Finish: 2B / BA / Brushed / Scotch </a:t>
            </a:r>
            <a:r>
              <a:rPr lang="en-US" sz="1400" dirty="0" err="1"/>
              <a:t>Brite</a:t>
            </a:r>
            <a:endParaRPr lang="en-US" sz="1400" dirty="0"/>
          </a:p>
          <a:p>
            <a:pPr>
              <a:buAutoNum type="arabicPeriod"/>
            </a:pPr>
            <a:r>
              <a:rPr lang="en-US" sz="1400" dirty="0"/>
              <a:t>Bicycle rack, </a:t>
            </a:r>
            <a:r>
              <a:rPr lang="en-US" sz="1400" dirty="0" err="1"/>
              <a:t>Albenga</a:t>
            </a:r>
            <a:r>
              <a:rPr lang="en-US" sz="1400" dirty="0"/>
              <a:t>, Italy.  </a:t>
            </a:r>
            <a:r>
              <a:rPr lang="fr-FR" sz="1400" dirty="0"/>
              <a:t>Grade:  EN 1.4301 (AISI 304)</a:t>
            </a:r>
          </a:p>
          <a:p>
            <a:pPr>
              <a:buAutoNum type="arabicPeriod"/>
            </a:pPr>
            <a:r>
              <a:rPr lang="fr-FR" sz="1400" dirty="0"/>
              <a:t>Sculpture, « Invisible City » , Wellington, New  </a:t>
            </a:r>
            <a:r>
              <a:rPr lang="fr-FR" sz="1400" dirty="0" err="1"/>
              <a:t>Zealand</a:t>
            </a:r>
            <a:endParaRPr lang="fr-FR" sz="1400" dirty="0"/>
          </a:p>
          <a:p>
            <a:pPr>
              <a:buAutoNum type="arabicPeriod"/>
            </a:pPr>
            <a:r>
              <a:rPr lang="fr-FR" sz="1400" dirty="0"/>
              <a:t>Joana </a:t>
            </a:r>
            <a:r>
              <a:rPr lang="fr-FR" sz="1400" dirty="0" err="1"/>
              <a:t>Vasconcelos’s</a:t>
            </a:r>
            <a:r>
              <a:rPr lang="fr-FR" sz="1400" dirty="0"/>
              <a:t> sculpture </a:t>
            </a:r>
            <a:r>
              <a:rPr lang="fr-FR" sz="1400" dirty="0" err="1"/>
              <a:t>entitled</a:t>
            </a:r>
            <a:r>
              <a:rPr lang="fr-FR" sz="1400" dirty="0"/>
              <a:t>  « Marylin » and made of </a:t>
            </a:r>
            <a:r>
              <a:rPr lang="fr-FR" sz="1400" dirty="0" err="1"/>
              <a:t>stainless</a:t>
            </a:r>
            <a:r>
              <a:rPr lang="fr-FR" sz="1400" dirty="0"/>
              <a:t> pots</a:t>
            </a:r>
          </a:p>
        </p:txBody>
      </p:sp>
      <p:sp>
        <p:nvSpPr>
          <p:cNvPr id="4" name="Slide Number Placeholder 3"/>
          <p:cNvSpPr>
            <a:spLocks noGrp="1"/>
          </p:cNvSpPr>
          <p:nvPr>
            <p:ph type="sldNum" sz="quarter" idx="4"/>
          </p:nvPr>
        </p:nvSpPr>
        <p:spPr/>
        <p:txBody>
          <a:bodyPr/>
          <a:lstStyle/>
          <a:p>
            <a:fld id="{5AF66AA0-E37C-4065-8BE7-D4086C065B53}" type="slidenum">
              <a:rPr lang="fr-BE" smtClean="0"/>
              <a:pPr/>
              <a:t>70</a:t>
            </a:fld>
            <a:endParaRPr lang="fr-BE" dirty="0"/>
          </a:p>
        </p:txBody>
      </p:sp>
      <p:grpSp>
        <p:nvGrpSpPr>
          <p:cNvPr id="17" name="Group 16"/>
          <p:cNvGrpSpPr/>
          <p:nvPr/>
        </p:nvGrpSpPr>
        <p:grpSpPr>
          <a:xfrm>
            <a:off x="890514" y="116632"/>
            <a:ext cx="7362972" cy="5051546"/>
            <a:chOff x="890514" y="373596"/>
            <a:chExt cx="7362972" cy="5051546"/>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514" y="373596"/>
              <a:ext cx="3675847" cy="218015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15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7634" y="373596"/>
              <a:ext cx="3675852" cy="21801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156" name="Picture 1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90514" y="2545142"/>
              <a:ext cx="2621123" cy="288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8"/>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3521509" y="2561500"/>
              <a:ext cx="4731977" cy="2863642"/>
            </a:xfrm>
            <a:prstGeom prst="rect">
              <a:avLst/>
            </a:prstGeom>
            <a:ln>
              <a:solidFill>
                <a:schemeClr val="tx1"/>
              </a:solidFill>
            </a:ln>
          </p:spPr>
        </p:pic>
      </p:grpSp>
    </p:spTree>
    <p:extLst>
      <p:ext uri="{BB962C8B-B14F-4D97-AF65-F5344CB8AC3E}">
        <p14:creationId xmlns:p14="http://schemas.microsoft.com/office/powerpoint/2010/main" val="31918764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51843" y="3501240"/>
            <a:ext cx="8310823" cy="2088000"/>
            <a:chOff x="251843" y="3501240"/>
            <a:chExt cx="8310823" cy="2088000"/>
          </a:xfrm>
        </p:grpSpPr>
        <p:pic>
          <p:nvPicPr>
            <p:cNvPr id="5" name="Picture 1030" descr="D:\Dokument\Bilddateien\streetfurniture2.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51843" y="3501240"/>
              <a:ext cx="2678371" cy="208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1032" descr="D:\Dokument\Bilddateien\laterneduisburg.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421766" y="3501240"/>
              <a:ext cx="2140900" cy="208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1033" descr="U:\VA\bilddateien\street_furniture.jp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2821366" y="3501240"/>
              <a:ext cx="3600000" cy="208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251520" y="548936"/>
            <a:ext cx="8330246" cy="2304000"/>
            <a:chOff x="417978" y="260647"/>
            <a:chExt cx="8330246" cy="2304000"/>
          </a:xfrm>
        </p:grpSpPr>
        <p:pic>
          <p:nvPicPr>
            <p:cNvPr id="4" name="Picture 1028" descr="D:\Dokument\Bilddateien\wartehausdüsseldorf.JPG"/>
            <p:cNvPicPr>
              <a:picLocks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987824" y="260647"/>
              <a:ext cx="3600000" cy="2304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1031" descr="D:\Dokument\Bilddateien\streetfurniture4.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17978" y="260647"/>
              <a:ext cx="2569846" cy="2304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1034" descr="U:\VA\bilddateien\street_furniture1.jpg"/>
            <p:cNvPicPr>
              <a:picLocks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588224" y="260647"/>
              <a:ext cx="2160000" cy="2304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3" name="Slide Number Placeholder 2"/>
          <p:cNvSpPr>
            <a:spLocks noGrp="1"/>
          </p:cNvSpPr>
          <p:nvPr>
            <p:ph type="sldNum" sz="quarter" idx="4"/>
          </p:nvPr>
        </p:nvSpPr>
        <p:spPr>
          <a:ln>
            <a:noFill/>
          </a:ln>
        </p:spPr>
        <p:txBody>
          <a:bodyPr/>
          <a:lstStyle/>
          <a:p>
            <a:fld id="{5AF66AA0-E37C-4065-8BE7-D4086C065B53}" type="slidenum">
              <a:rPr lang="fr-BE" smtClean="0"/>
              <a:pPr/>
              <a:t>71</a:t>
            </a:fld>
            <a:endParaRPr lang="fr-BE" dirty="0"/>
          </a:p>
        </p:txBody>
      </p:sp>
    </p:spTree>
    <p:extLst>
      <p:ext uri="{BB962C8B-B14F-4D97-AF65-F5344CB8AC3E}">
        <p14:creationId xmlns:p14="http://schemas.microsoft.com/office/powerpoint/2010/main" val="12336293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dirty="0" err="1"/>
              <a:t>Urban</a:t>
            </a:r>
            <a:r>
              <a:rPr lang="fr-FR" dirty="0"/>
              <a:t> </a:t>
            </a:r>
            <a:r>
              <a:rPr lang="fr-FR" dirty="0" err="1"/>
              <a:t>Furniture</a:t>
            </a:r>
            <a:r>
              <a:rPr lang="fr-FR" dirty="0"/>
              <a:t> </a:t>
            </a:r>
            <a:r>
              <a:rPr lang="fr-FR" dirty="0" err="1"/>
              <a:t>References</a:t>
            </a:r>
            <a:endParaRPr lang="fr-FR"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GB" sz="2400" dirty="0">
                <a:hlinkClick r:id="rId3"/>
              </a:rPr>
              <a:t>https://www.worldstainless.org/applications/architecture-building-and-construction-applications/street-furniture/ </a:t>
            </a:r>
            <a:endParaRPr lang="en-GB" sz="2400" dirty="0"/>
          </a:p>
          <a:p>
            <a:pPr marL="514350" indent="-514350">
              <a:buFont typeface="+mj-lt"/>
              <a:buAutoNum type="arabicPeriod"/>
            </a:pPr>
            <a:r>
              <a:rPr lang="fr-FR" sz="2400" dirty="0">
                <a:hlinkClick r:id="rId4"/>
              </a:rPr>
              <a:t>http://norcor.free.fr/piazza_superbe_inox.jpg</a:t>
            </a:r>
            <a:endParaRPr lang="fr-FR" sz="2400" dirty="0"/>
          </a:p>
          <a:p>
            <a:pPr marL="514350" indent="-514350">
              <a:buFont typeface="+mj-lt"/>
              <a:buAutoNum type="arabicPeriod"/>
            </a:pPr>
            <a:r>
              <a:rPr lang="fr-FR" sz="2400" dirty="0">
                <a:hlinkClick r:id="rId5"/>
              </a:rPr>
              <a:t>http://listraveltips.com/wellington-street-art-stainless-steel-braille-sculpture/</a:t>
            </a:r>
            <a:endParaRPr lang="fr-FR" sz="2400" dirty="0"/>
          </a:p>
        </p:txBody>
      </p:sp>
      <p:sp>
        <p:nvSpPr>
          <p:cNvPr id="5" name="Slide Number Placeholder 4"/>
          <p:cNvSpPr>
            <a:spLocks noGrp="1"/>
          </p:cNvSpPr>
          <p:nvPr>
            <p:ph type="sldNum" sz="quarter" idx="4"/>
          </p:nvPr>
        </p:nvSpPr>
        <p:spPr/>
        <p:txBody>
          <a:bodyPr/>
          <a:lstStyle/>
          <a:p>
            <a:fld id="{5AF66AA0-E37C-4065-8BE7-D4086C065B53}" type="slidenum">
              <a:rPr lang="fr-BE" smtClean="0"/>
              <a:pPr/>
              <a:t>72</a:t>
            </a:fld>
            <a:endParaRPr lang="fr-BE" dirty="0"/>
          </a:p>
        </p:txBody>
      </p:sp>
    </p:spTree>
    <p:extLst>
      <p:ext uri="{BB962C8B-B14F-4D97-AF65-F5344CB8AC3E}">
        <p14:creationId xmlns:p14="http://schemas.microsoft.com/office/powerpoint/2010/main" val="2315790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nl-BE" dirty="0"/>
              <a:t>9</a:t>
            </a:r>
            <a:r>
              <a:rPr lang="nl-BE"/>
              <a:t>. </a:t>
            </a:r>
            <a:r>
              <a:rPr lang="nl-BE" dirty="0"/>
              <a:t>Restoration</a:t>
            </a:r>
          </a:p>
        </p:txBody>
      </p:sp>
      <p:sp>
        <p:nvSpPr>
          <p:cNvPr id="4" name="Slide Number Placeholder 3"/>
          <p:cNvSpPr>
            <a:spLocks noGrp="1"/>
          </p:cNvSpPr>
          <p:nvPr>
            <p:ph type="sldNum" sz="quarter" idx="4"/>
          </p:nvPr>
        </p:nvSpPr>
        <p:spPr/>
        <p:txBody>
          <a:bodyPr/>
          <a:lstStyle/>
          <a:p>
            <a:fld id="{5AF66AA0-E37C-4065-8BE7-D4086C065B53}" type="slidenum">
              <a:rPr lang="fr-BE" smtClean="0"/>
              <a:pPr/>
              <a:t>73</a:t>
            </a:fld>
            <a:endParaRPr lang="fr-BE" dirty="0"/>
          </a:p>
        </p:txBody>
      </p:sp>
    </p:spTree>
    <p:extLst>
      <p:ext uri="{BB962C8B-B14F-4D97-AF65-F5344CB8AC3E}">
        <p14:creationId xmlns:p14="http://schemas.microsoft.com/office/powerpoint/2010/main" val="22037391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353307" y="4005064"/>
            <a:ext cx="8408715" cy="194421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fr-FR" sz="2000" dirty="0" err="1"/>
              <a:t>Left</a:t>
            </a:r>
            <a:r>
              <a:rPr lang="fr-FR" sz="2000" dirty="0"/>
              <a:t>: 	</a:t>
            </a:r>
            <a:r>
              <a:rPr lang="fr-FR" sz="2000" dirty="0" err="1"/>
              <a:t>Stainless</a:t>
            </a:r>
            <a:r>
              <a:rPr lang="fr-FR" sz="2000" dirty="0"/>
              <a:t> </a:t>
            </a:r>
            <a:r>
              <a:rPr lang="fr-FR" sz="2000" dirty="0" err="1"/>
              <a:t>steel</a:t>
            </a:r>
            <a:r>
              <a:rPr lang="fr-FR" sz="2000" dirty="0"/>
              <a:t> entrance </a:t>
            </a:r>
            <a:r>
              <a:rPr lang="fr-FR" sz="2000" dirty="0" err="1"/>
              <a:t>pavilion</a:t>
            </a:r>
            <a:r>
              <a:rPr lang="fr-FR" sz="2000" dirty="0"/>
              <a:t> to the </a:t>
            </a:r>
            <a:r>
              <a:rPr lang="fr-FR" sz="2000" dirty="0" err="1"/>
              <a:t>the</a:t>
            </a:r>
            <a:r>
              <a:rPr lang="fr-FR" sz="2000" dirty="0"/>
              <a:t> </a:t>
            </a:r>
            <a:r>
              <a:rPr lang="fr-FR" sz="2000" dirty="0" err="1"/>
              <a:t>crypt</a:t>
            </a:r>
            <a:r>
              <a:rPr lang="fr-FR" sz="2000" dirty="0"/>
              <a:t> of the St Martin-in-	the-Field Church, London</a:t>
            </a:r>
          </a:p>
          <a:p>
            <a:pPr marL="0" indent="0">
              <a:buNone/>
            </a:pPr>
            <a:r>
              <a:rPr lang="en-US" sz="2000" dirty="0"/>
              <a:t>Right: 	Stainless and Glass </a:t>
            </a:r>
            <a:r>
              <a:rPr lang="en-US" sz="2000" dirty="0" err="1"/>
              <a:t>Pyramide</a:t>
            </a:r>
            <a:r>
              <a:rPr lang="en-US" sz="2000" dirty="0"/>
              <a:t> du Louvre, Paris</a:t>
            </a:r>
            <a:endParaRPr lang="fr-FR" sz="2000" dirty="0"/>
          </a:p>
        </p:txBody>
      </p:sp>
      <p:grpSp>
        <p:nvGrpSpPr>
          <p:cNvPr id="4" name="Group 3"/>
          <p:cNvGrpSpPr/>
          <p:nvPr/>
        </p:nvGrpSpPr>
        <p:grpSpPr>
          <a:xfrm>
            <a:off x="381979" y="524312"/>
            <a:ext cx="8380043" cy="3348000"/>
            <a:chOff x="498927" y="524312"/>
            <a:chExt cx="8380043" cy="3348000"/>
          </a:xfrm>
        </p:grpSpPr>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98927" y="524312"/>
              <a:ext cx="4037761" cy="3348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3" name="Picture 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37184" y="524312"/>
              <a:ext cx="4341786" cy="3348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3" name="Slide Number Placeholder 2"/>
          <p:cNvSpPr>
            <a:spLocks noGrp="1"/>
          </p:cNvSpPr>
          <p:nvPr>
            <p:ph type="sldNum" sz="quarter" idx="4"/>
          </p:nvPr>
        </p:nvSpPr>
        <p:spPr/>
        <p:txBody>
          <a:bodyPr/>
          <a:lstStyle/>
          <a:p>
            <a:fld id="{5AF66AA0-E37C-4065-8BE7-D4086C065B53}" type="slidenum">
              <a:rPr lang="fr-BE" smtClean="0"/>
              <a:pPr/>
              <a:t>74</a:t>
            </a:fld>
            <a:endParaRPr lang="fr-BE" dirty="0"/>
          </a:p>
        </p:txBody>
      </p:sp>
    </p:spTree>
    <p:extLst>
      <p:ext uri="{BB962C8B-B14F-4D97-AF65-F5344CB8AC3E}">
        <p14:creationId xmlns:p14="http://schemas.microsoft.com/office/powerpoint/2010/main" val="11843967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457200" y="4581128"/>
            <a:ext cx="8229600" cy="22768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fr-FR" sz="1400" dirty="0">
              <a:solidFill>
                <a:srgbClr val="0070C0"/>
              </a:solidFill>
            </a:endParaRPr>
          </a:p>
        </p:txBody>
      </p:sp>
      <p:sp>
        <p:nvSpPr>
          <p:cNvPr id="3" name="Title 2"/>
          <p:cNvSpPr>
            <a:spLocks noGrp="1"/>
          </p:cNvSpPr>
          <p:nvPr>
            <p:ph type="title"/>
          </p:nvPr>
        </p:nvSpPr>
        <p:spPr>
          <a:xfrm>
            <a:off x="1692940" y="4617031"/>
            <a:ext cx="5759242" cy="566738"/>
          </a:xfrm>
        </p:spPr>
        <p:txBody>
          <a:bodyPr/>
          <a:lstStyle/>
          <a:p>
            <a:r>
              <a:rPr lang="en-GB" dirty="0"/>
              <a:t>Opera theatre in Verona,  Italy</a:t>
            </a:r>
          </a:p>
        </p:txBody>
      </p:sp>
      <p:sp>
        <p:nvSpPr>
          <p:cNvPr id="5" name="Text Placeholder 4"/>
          <p:cNvSpPr>
            <a:spLocks noGrp="1"/>
          </p:cNvSpPr>
          <p:nvPr>
            <p:ph type="body" sz="half" idx="2"/>
          </p:nvPr>
        </p:nvSpPr>
        <p:spPr>
          <a:xfrm>
            <a:off x="1692940" y="5157192"/>
            <a:ext cx="5759242" cy="804862"/>
          </a:xfrm>
        </p:spPr>
        <p:txBody>
          <a:bodyPr>
            <a:noAutofit/>
          </a:bodyPr>
          <a:lstStyle/>
          <a:p>
            <a:pPr algn="just"/>
            <a:r>
              <a:rPr lang="en-GB" sz="1300" dirty="0"/>
              <a:t>The great Roman monument, dates back to the first half of the 1</a:t>
            </a:r>
            <a:r>
              <a:rPr lang="en-GB" sz="1300" baseline="30000" dirty="0"/>
              <a:t>st</a:t>
            </a:r>
            <a:r>
              <a:rPr lang="en-GB" sz="1300" dirty="0"/>
              <a:t> Century AD and has been known as the most important open air opera theatre.  Recent restoration work involved the construction of new covering for the central pit, where the orchestra sits, the underground room and the underground sewage tunnels. The new covering slab is supported  by a system of roof struts and post tension tie rods. The post tension system used, comprising stainless steel bars,  guarantees structural safety, quality and durability.</a:t>
            </a:r>
          </a:p>
        </p:txBody>
      </p:sp>
      <p:sp>
        <p:nvSpPr>
          <p:cNvPr id="4" name="Slide Number Placeholder 3"/>
          <p:cNvSpPr>
            <a:spLocks noGrp="1"/>
          </p:cNvSpPr>
          <p:nvPr>
            <p:ph type="sldNum" sz="quarter" idx="4"/>
          </p:nvPr>
        </p:nvSpPr>
        <p:spPr/>
        <p:txBody>
          <a:bodyPr/>
          <a:lstStyle/>
          <a:p>
            <a:fld id="{5AF66AA0-E37C-4065-8BE7-D4086C065B53}" type="slidenum">
              <a:rPr lang="fr-BE" smtClean="0"/>
              <a:pPr/>
              <a:t>75</a:t>
            </a:fld>
            <a:endParaRPr lang="fr-BE" dirty="0"/>
          </a:p>
        </p:txBody>
      </p:sp>
      <p:grpSp>
        <p:nvGrpSpPr>
          <p:cNvPr id="2" name="Group 1"/>
          <p:cNvGrpSpPr/>
          <p:nvPr/>
        </p:nvGrpSpPr>
        <p:grpSpPr>
          <a:xfrm>
            <a:off x="1691660" y="243512"/>
            <a:ext cx="5760680" cy="4337616"/>
            <a:chOff x="1691640" y="332656"/>
            <a:chExt cx="5760680" cy="4337616"/>
          </a:xfrm>
        </p:grpSpPr>
        <p:pic>
          <p:nvPicPr>
            <p:cNvPr id="28" name="Picture 4" descr="D:\Mes docs\ISSF_Closed_projects\ISSF_pptes_Hors_Corrosion\photos\CentroInox\Fig. 2 - Verona - The heads of the tie rods.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92920" y="332656"/>
              <a:ext cx="2880000" cy="216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9" name="Picture 2" descr="D:\Mes docs\ISSF_Closed_projects\ISSF_pptes_Hors_Corrosion\photos\CentroInox\Fig. 3 - Verona - The lower part of the tie rods .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572585" y="2510272"/>
              <a:ext cx="2879735" cy="216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 name="Picture 3" descr="D:\Mes docs\ISSF_Closed_projects\ISSF_pptes_Hors_Corrosion\photos\CentroInox\Fig. 1 - Verona - The upper part of the tie rods.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691640" y="2510272"/>
              <a:ext cx="2880000" cy="216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1" name="Picture 5" descr="D:\Mes docs\ISSF_Closed_projects\ISSF_pptes_Hors_Corrosion\photos\CentroInox\Fig. 3 - Pirelli -The anchoring of the heads of the cables (nose).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571640" y="332656"/>
              <a:ext cx="2880522" cy="216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778178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Roman Theater, </a:t>
            </a:r>
            <a:r>
              <a:rPr lang="fr-FR" dirty="0" err="1"/>
              <a:t>Frejus</a:t>
            </a:r>
            <a:r>
              <a:rPr lang="fr-FR" dirty="0"/>
              <a:t>, France</a:t>
            </a:r>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5367338"/>
            <a:ext cx="4182919" cy="1158006"/>
          </a:xfrm>
        </p:spPr>
        <p:txBody>
          <a:bodyPr/>
          <a:lstStyle/>
          <a:p>
            <a:pPr algn="just"/>
            <a:r>
              <a:rPr lang="fr-FR" dirty="0" err="1"/>
              <a:t>Restoration</a:t>
            </a:r>
            <a:r>
              <a:rPr lang="fr-FR" dirty="0"/>
              <a:t> of the open air  roman </a:t>
            </a:r>
            <a:r>
              <a:rPr lang="fr-FR" dirty="0" err="1"/>
              <a:t>theater</a:t>
            </a:r>
            <a:r>
              <a:rPr lang="fr-FR" dirty="0"/>
              <a:t> </a:t>
            </a:r>
            <a:r>
              <a:rPr lang="fr-FR" dirty="0" err="1"/>
              <a:t>with</a:t>
            </a:r>
            <a:r>
              <a:rPr lang="fr-FR" dirty="0"/>
              <a:t> teck and </a:t>
            </a:r>
            <a:r>
              <a:rPr lang="fr-FR" dirty="0" err="1"/>
              <a:t>perforated</a:t>
            </a:r>
            <a:r>
              <a:rPr lang="fr-FR" dirty="0"/>
              <a:t> 3 mm </a:t>
            </a:r>
            <a:r>
              <a:rPr lang="fr-FR" dirty="0" err="1"/>
              <a:t>thick</a:t>
            </a:r>
            <a:r>
              <a:rPr lang="fr-FR" dirty="0"/>
              <a:t> EN 1.4571 </a:t>
            </a:r>
            <a:r>
              <a:rPr lang="fr-FR" dirty="0" err="1"/>
              <a:t>stainless</a:t>
            </a:r>
            <a:r>
              <a:rPr lang="fr-FR" dirty="0"/>
              <a:t>  </a:t>
            </a:r>
            <a:r>
              <a:rPr lang="fr-FR" dirty="0" err="1"/>
              <a:t>steel</a:t>
            </a:r>
            <a:r>
              <a:rPr lang="fr-FR" dirty="0"/>
              <a:t> </a:t>
            </a:r>
            <a:r>
              <a:rPr lang="fr-FR" dirty="0" err="1"/>
              <a:t>sheet</a:t>
            </a:r>
            <a:endParaRPr lang="fr-FR" dirty="0"/>
          </a:p>
        </p:txBody>
      </p:sp>
      <p:sp>
        <p:nvSpPr>
          <p:cNvPr id="5" name="Slide Number Placeholder 4"/>
          <p:cNvSpPr>
            <a:spLocks noGrp="1"/>
          </p:cNvSpPr>
          <p:nvPr>
            <p:ph type="sldNum" sz="quarter" idx="4"/>
          </p:nvPr>
        </p:nvSpPr>
        <p:spPr/>
        <p:txBody>
          <a:bodyPr/>
          <a:lstStyle/>
          <a:p>
            <a:fld id="{5AF66AA0-E37C-4065-8BE7-D4086C065B53}" type="slidenum">
              <a:rPr lang="fr-BE" smtClean="0"/>
              <a:pPr/>
              <a:t>76</a:t>
            </a:fld>
            <a:endParaRPr lang="fr-BE" dirty="0"/>
          </a:p>
        </p:txBody>
      </p:sp>
      <p:sp>
        <p:nvSpPr>
          <p:cNvPr id="6" name="AutoShape 2" descr="http://www.ville-frejus.fr/images/pages/upload/lavillesequipe/aa_theatre_romain_new_70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404664"/>
            <a:ext cx="6667500" cy="44386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975207" y="4040689"/>
            <a:ext cx="2881313" cy="280614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334952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dirty="0" err="1"/>
              <a:t>Restoration</a:t>
            </a:r>
            <a:r>
              <a:rPr lang="fr-FR" dirty="0"/>
              <a:t> </a:t>
            </a:r>
            <a:r>
              <a:rPr lang="fr-FR" dirty="0" err="1"/>
              <a:t>References</a:t>
            </a:r>
            <a:endParaRPr lang="fr-FR"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fr-FR" sz="2400" dirty="0">
                <a:hlinkClick r:id="rId3"/>
              </a:rPr>
              <a:t>https://www.worldstainless.org/Files/issf/non-image-files/PDF/Euro_Inox/New_meets_Old_EN.pdf</a:t>
            </a:r>
            <a:endParaRPr lang="fr-FR" sz="2400" dirty="0"/>
          </a:p>
        </p:txBody>
      </p:sp>
      <p:sp>
        <p:nvSpPr>
          <p:cNvPr id="5" name="Slide Number Placeholder 4"/>
          <p:cNvSpPr>
            <a:spLocks noGrp="1"/>
          </p:cNvSpPr>
          <p:nvPr>
            <p:ph type="sldNum" sz="quarter" idx="4"/>
          </p:nvPr>
        </p:nvSpPr>
        <p:spPr/>
        <p:txBody>
          <a:bodyPr/>
          <a:lstStyle/>
          <a:p>
            <a:fld id="{5AF66AA0-E37C-4065-8BE7-D4086C065B53}" type="slidenum">
              <a:rPr lang="fr-BE" smtClean="0"/>
              <a:pPr/>
              <a:t>77</a:t>
            </a:fld>
            <a:endParaRPr lang="fr-BE" dirty="0"/>
          </a:p>
        </p:txBody>
      </p:sp>
    </p:spTree>
    <p:extLst>
      <p:ext uri="{BB962C8B-B14F-4D97-AF65-F5344CB8AC3E}">
        <p14:creationId xmlns:p14="http://schemas.microsoft.com/office/powerpoint/2010/main" val="20911060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nl-BE" dirty="0"/>
              <a:t>10. Arenas</a:t>
            </a:r>
          </a:p>
        </p:txBody>
      </p:sp>
      <p:sp>
        <p:nvSpPr>
          <p:cNvPr id="2" name="Slide Number Placeholder 1"/>
          <p:cNvSpPr>
            <a:spLocks noGrp="1"/>
          </p:cNvSpPr>
          <p:nvPr>
            <p:ph type="sldNum" sz="quarter" idx="4"/>
          </p:nvPr>
        </p:nvSpPr>
        <p:spPr/>
        <p:txBody>
          <a:bodyPr/>
          <a:lstStyle/>
          <a:p>
            <a:fld id="{5AF66AA0-E37C-4065-8BE7-D4086C065B53}" type="slidenum">
              <a:rPr lang="fr-BE" smtClean="0"/>
              <a:pPr/>
              <a:t>78</a:t>
            </a:fld>
            <a:endParaRPr lang="fr-BE" dirty="0"/>
          </a:p>
        </p:txBody>
      </p:sp>
    </p:spTree>
    <p:extLst>
      <p:ext uri="{BB962C8B-B14F-4D97-AF65-F5344CB8AC3E}">
        <p14:creationId xmlns:p14="http://schemas.microsoft.com/office/powerpoint/2010/main" val="1137139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ttp://www.turnstilesupplier.com/photo/pl1001148-304_stainless_steel_swing_tubular_barrier_pedestrain_electric_gate_turnstile.jpg"/>
          <p:cNvSpPr>
            <a:spLocks noChangeAspect="1" noChangeArrowheads="1"/>
          </p:cNvSpPr>
          <p:nvPr/>
        </p:nvSpPr>
        <p:spPr bwMode="auto">
          <a:xfrm>
            <a:off x="155575" y="-2308225"/>
            <a:ext cx="5781675" cy="4810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5" descr="Wembley Stadium"/>
          <p:cNvSpPr>
            <a:spLocks noChangeAspect="1" noChangeArrowheads="1"/>
          </p:cNvSpPr>
          <p:nvPr/>
        </p:nvSpPr>
        <p:spPr bwMode="auto">
          <a:xfrm>
            <a:off x="155575" y="-2027238"/>
            <a:ext cx="5734050" cy="42291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Content Placeholder 2"/>
          <p:cNvSpPr txBox="1">
            <a:spLocks/>
          </p:cNvSpPr>
          <p:nvPr/>
        </p:nvSpPr>
        <p:spPr>
          <a:xfrm rot="16200000">
            <a:off x="-2762137" y="2762136"/>
            <a:ext cx="6664275" cy="11399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fr-FR" sz="1600" dirty="0" err="1"/>
              <a:t>Clockwise</a:t>
            </a:r>
            <a:r>
              <a:rPr lang="fr-FR" sz="1600" dirty="0"/>
              <a:t>, </a:t>
            </a:r>
            <a:r>
              <a:rPr lang="fr-FR" sz="1600" dirty="0" err="1"/>
              <a:t>from</a:t>
            </a:r>
            <a:r>
              <a:rPr lang="fr-FR" sz="1600" dirty="0"/>
              <a:t> top </a:t>
            </a:r>
            <a:r>
              <a:rPr lang="fr-FR" sz="1600" dirty="0" err="1"/>
              <a:t>left</a:t>
            </a:r>
            <a:r>
              <a:rPr lang="fr-FR" sz="1600" dirty="0"/>
              <a:t>:  </a:t>
            </a:r>
            <a:r>
              <a:rPr lang="fr-FR" sz="1600" baseline="50000" dirty="0"/>
              <a:t>1-3</a:t>
            </a:r>
          </a:p>
          <a:p>
            <a:pPr marL="0" indent="0" algn="just">
              <a:buFont typeface="Arial" pitchFamily="34" charset="0"/>
              <a:buNone/>
            </a:pPr>
            <a:r>
              <a:rPr lang="fr-FR" sz="1600" i="1" dirty="0"/>
              <a:t>1. </a:t>
            </a:r>
            <a:r>
              <a:rPr lang="fr-FR" sz="1600" i="1" dirty="0" err="1"/>
              <a:t>Handrail</a:t>
            </a:r>
            <a:r>
              <a:rPr lang="fr-FR" sz="1600" i="1" dirty="0"/>
              <a:t> in VIP entrance </a:t>
            </a:r>
            <a:r>
              <a:rPr lang="fr-FR" sz="1600" i="1" dirty="0" err="1"/>
              <a:t>staircase</a:t>
            </a:r>
            <a:r>
              <a:rPr lang="fr-FR" sz="1600" i="1" dirty="0"/>
              <a:t>, Wembley, UK;  2. </a:t>
            </a:r>
            <a:r>
              <a:rPr lang="fr-FR" sz="1600" i="1" dirty="0" err="1"/>
              <a:t>Turnstile</a:t>
            </a:r>
            <a:r>
              <a:rPr lang="fr-FR" sz="1600" i="1" dirty="0"/>
              <a:t>;  3. </a:t>
            </a:r>
            <a:r>
              <a:rPr lang="fr-FR" sz="1600" i="1" dirty="0" err="1"/>
              <a:t>Lockers</a:t>
            </a:r>
            <a:r>
              <a:rPr lang="fr-FR" sz="1600" i="1" dirty="0"/>
              <a:t>;  4. </a:t>
            </a:r>
            <a:r>
              <a:rPr lang="fr-FR" sz="1600" dirty="0" err="1"/>
              <a:t>Stainless</a:t>
            </a:r>
            <a:r>
              <a:rPr lang="fr-FR" sz="1600" dirty="0"/>
              <a:t> </a:t>
            </a:r>
            <a:r>
              <a:rPr lang="fr-FR" sz="1600" dirty="0" err="1"/>
              <a:t>canopy</a:t>
            </a:r>
            <a:r>
              <a:rPr lang="fr-FR" sz="1600" dirty="0"/>
              <a:t> and </a:t>
            </a:r>
            <a:r>
              <a:rPr lang="fr-FR" sz="1600" dirty="0" err="1"/>
              <a:t>handrail</a:t>
            </a:r>
            <a:r>
              <a:rPr lang="fr-FR" sz="1600" dirty="0"/>
              <a:t> on </a:t>
            </a:r>
            <a:r>
              <a:rPr lang="fr-FR" sz="1600" dirty="0" err="1"/>
              <a:t>Bourke</a:t>
            </a:r>
            <a:r>
              <a:rPr lang="fr-FR" sz="1600" dirty="0"/>
              <a:t> St pedestrian bridge to </a:t>
            </a:r>
            <a:r>
              <a:rPr lang="fr-FR" sz="1600" dirty="0" err="1"/>
              <a:t>Melbourne’s</a:t>
            </a:r>
            <a:r>
              <a:rPr lang="fr-FR" sz="1600" dirty="0"/>
              <a:t> Colonial stadium, </a:t>
            </a:r>
            <a:r>
              <a:rPr lang="fr-FR" sz="1600" dirty="0" err="1"/>
              <a:t>Australia</a:t>
            </a:r>
            <a:endParaRPr lang="fr-FR" sz="1600" dirty="0"/>
          </a:p>
        </p:txBody>
      </p:sp>
      <p:grpSp>
        <p:nvGrpSpPr>
          <p:cNvPr id="3" name="Group 2"/>
          <p:cNvGrpSpPr/>
          <p:nvPr/>
        </p:nvGrpSpPr>
        <p:grpSpPr>
          <a:xfrm>
            <a:off x="1295575" y="908720"/>
            <a:ext cx="7499052" cy="5688630"/>
            <a:chOff x="971600" y="349636"/>
            <a:chExt cx="7739887" cy="6174608"/>
          </a:xfrm>
        </p:grpSpPr>
        <p:grpSp>
          <p:nvGrpSpPr>
            <p:cNvPr id="2" name="Group 1"/>
            <p:cNvGrpSpPr/>
            <p:nvPr/>
          </p:nvGrpSpPr>
          <p:grpSpPr>
            <a:xfrm>
              <a:off x="971600" y="349636"/>
              <a:ext cx="7739887" cy="3456000"/>
              <a:chOff x="971600" y="349636"/>
              <a:chExt cx="7739887" cy="3456000"/>
            </a:xfrm>
          </p:grpSpPr>
          <p:pic>
            <p:nvPicPr>
              <p:cNvPr id="8195" name="Picture 3"/>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5677528" y="349636"/>
                <a:ext cx="3033959" cy="345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198" name="Picture 6"/>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71600" y="349636"/>
                <a:ext cx="4685841" cy="345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pic>
          <p:nvPicPr>
            <p:cNvPr id="819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6215" y="3824244"/>
              <a:ext cx="3665272" cy="27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200" name="Picture 8"/>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971600" y="3824244"/>
              <a:ext cx="4115853" cy="27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7" name="Slide Number Placeholder 6"/>
          <p:cNvSpPr>
            <a:spLocks noGrp="1"/>
          </p:cNvSpPr>
          <p:nvPr>
            <p:ph type="sldNum" sz="quarter" idx="4"/>
          </p:nvPr>
        </p:nvSpPr>
        <p:spPr/>
        <p:txBody>
          <a:bodyPr/>
          <a:lstStyle/>
          <a:p>
            <a:fld id="{5AF66AA0-E37C-4065-8BE7-D4086C065B53}" type="slidenum">
              <a:rPr lang="fr-BE" smtClean="0"/>
              <a:pPr/>
              <a:t>79</a:t>
            </a:fld>
            <a:endParaRPr lang="fr-BE" dirty="0"/>
          </a:p>
        </p:txBody>
      </p:sp>
    </p:spTree>
    <p:extLst>
      <p:ext uri="{BB962C8B-B14F-4D97-AF65-F5344CB8AC3E}">
        <p14:creationId xmlns:p14="http://schemas.microsoft.com/office/powerpoint/2010/main" val="4280205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6144" y="5081736"/>
            <a:ext cx="6516216" cy="566738"/>
          </a:xfrm>
        </p:spPr>
        <p:txBody>
          <a:bodyPr>
            <a:normAutofit fontScale="90000"/>
          </a:bodyPr>
          <a:lstStyle/>
          <a:p>
            <a:r>
              <a:rPr lang="fr-FR" dirty="0" err="1"/>
              <a:t>Kauffman</a:t>
            </a:r>
            <a:r>
              <a:rPr lang="fr-FR" dirty="0"/>
              <a:t> Center of </a:t>
            </a:r>
            <a:r>
              <a:rPr lang="fr-FR" dirty="0" err="1"/>
              <a:t>Performing</a:t>
            </a:r>
            <a:r>
              <a:rPr lang="fr-FR" dirty="0"/>
              <a:t> Arts, Kansas City, ISA (2011)</a:t>
            </a:r>
            <a:br>
              <a:rPr lang="fr-FR" dirty="0"/>
            </a:br>
            <a:r>
              <a:rPr lang="fr-FR" dirty="0"/>
              <a:t>Architect: Moshe </a:t>
            </a:r>
            <a:r>
              <a:rPr lang="fr-FR" dirty="0" err="1"/>
              <a:t>Safdie</a:t>
            </a:r>
            <a:r>
              <a:rPr lang="fr-FR" dirty="0"/>
              <a:t>; Engineering: Arup</a:t>
            </a:r>
            <a:r>
              <a:rPr lang="fr-FR" baseline="50000" dirty="0"/>
              <a:t>10</a:t>
            </a:r>
          </a:p>
        </p:txBody>
      </p:sp>
      <p:sp>
        <p:nvSpPr>
          <p:cNvPr id="7" name="Text Placeholder 6"/>
          <p:cNvSpPr>
            <a:spLocks noGrp="1"/>
          </p:cNvSpPr>
          <p:nvPr>
            <p:ph type="body" sz="half" idx="2"/>
          </p:nvPr>
        </p:nvSpPr>
        <p:spPr>
          <a:xfrm>
            <a:off x="1296144" y="5648474"/>
            <a:ext cx="6516216" cy="1164902"/>
          </a:xfrm>
        </p:spPr>
        <p:txBody>
          <a:bodyPr>
            <a:normAutofit fontScale="85000" lnSpcReduction="10000"/>
          </a:bodyPr>
          <a:lstStyle/>
          <a:p>
            <a:pPr algn="just"/>
            <a:r>
              <a:rPr lang="en-US" dirty="0"/>
              <a:t>The north elevation of the building, which faces downtown Kansas City, features a series of arched walls sheathed in stainless steel that rise from the ground like a wave. From its crest a curved glass roof sweeps down towards the low-rise Crossroads neighborhood to the south and cascades into a 65-foot high by 330-foot wide glass wall, which provides the Kauffman Center's </a:t>
            </a:r>
            <a:r>
              <a:rPr lang="en-US" dirty="0" err="1"/>
              <a:t>Brandmeyer</a:t>
            </a:r>
            <a:r>
              <a:rPr lang="en-US" dirty="0"/>
              <a:t> Great Hall with panoramic views of Kansas City. This dramatic glass facade and roof are anchored by 27 high-tension steel cables, reminiscent of a stringed instrument.</a:t>
            </a:r>
            <a:endParaRPr lang="fr-FR" dirty="0"/>
          </a:p>
        </p:txBody>
      </p:sp>
      <p:sp>
        <p:nvSpPr>
          <p:cNvPr id="3" name="AutoShape 2" descr="http://assets.inhabitat.com/wp-content/blogs.dir/1/files/2011/06/Kauffman-Center-Moshe-Safdie-7.jpg"/>
          <p:cNvSpPr>
            <a:spLocks noChangeAspect="1" noChangeArrowheads="1"/>
          </p:cNvSpPr>
          <p:nvPr/>
        </p:nvSpPr>
        <p:spPr bwMode="auto">
          <a:xfrm>
            <a:off x="155575" y="-1957388"/>
            <a:ext cx="5419725" cy="40862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59632" y="85725"/>
            <a:ext cx="6516216" cy="492296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AutoShape 5" descr="kauffman_1.jpg"/>
          <p:cNvSpPr>
            <a:spLocks noChangeAspect="1" noChangeArrowheads="1"/>
          </p:cNvSpPr>
          <p:nvPr/>
        </p:nvSpPr>
        <p:spPr bwMode="auto">
          <a:xfrm>
            <a:off x="155575" y="-1736725"/>
            <a:ext cx="3619500" cy="3619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30" name="Picture 6"/>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598170" y="3298047"/>
            <a:ext cx="2177039" cy="170725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Slide Number Placeholder 3"/>
          <p:cNvSpPr>
            <a:spLocks noGrp="1"/>
          </p:cNvSpPr>
          <p:nvPr>
            <p:ph type="sldNum" sz="quarter" idx="4"/>
          </p:nvPr>
        </p:nvSpPr>
        <p:spPr/>
        <p:txBody>
          <a:bodyPr/>
          <a:lstStyle/>
          <a:p>
            <a:fld id="{5AF66AA0-E37C-4065-8BE7-D4086C065B53}" type="slidenum">
              <a:rPr lang="fr-BE" smtClean="0"/>
              <a:pPr/>
              <a:t>8</a:t>
            </a:fld>
            <a:endParaRPr lang="fr-BE" dirty="0"/>
          </a:p>
        </p:txBody>
      </p:sp>
    </p:spTree>
    <p:extLst>
      <p:ext uri="{BB962C8B-B14F-4D97-AF65-F5344CB8AC3E}">
        <p14:creationId xmlns:p14="http://schemas.microsoft.com/office/powerpoint/2010/main" val="22779976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671301" y="4581128"/>
            <a:ext cx="5486400" cy="566738"/>
          </a:xfrm>
        </p:spPr>
        <p:txBody>
          <a:bodyPr>
            <a:normAutofit fontScale="90000"/>
          </a:bodyPr>
          <a:lstStyle/>
          <a:p>
            <a:r>
              <a:rPr lang="fr-FR" dirty="0"/>
              <a:t>Yamuna Stadium, Delhi, </a:t>
            </a:r>
            <a:r>
              <a:rPr lang="fr-FR" dirty="0" err="1"/>
              <a:t>India</a:t>
            </a:r>
            <a:r>
              <a:rPr lang="fr-FR" dirty="0"/>
              <a:t> </a:t>
            </a:r>
            <a:r>
              <a:rPr lang="fr-FR" baseline="50000" dirty="0"/>
              <a:t>4</a:t>
            </a:r>
            <a:br>
              <a:rPr lang="fr-FR" dirty="0"/>
            </a:br>
            <a:r>
              <a:rPr lang="fr-FR" dirty="0" err="1"/>
              <a:t>Architects</a:t>
            </a:r>
            <a:r>
              <a:rPr lang="fr-FR" dirty="0"/>
              <a:t>: </a:t>
            </a:r>
            <a:r>
              <a:rPr lang="fr-FR" dirty="0" err="1"/>
              <a:t>Peddle</a:t>
            </a:r>
            <a:r>
              <a:rPr lang="fr-FR" dirty="0"/>
              <a:t> </a:t>
            </a:r>
            <a:r>
              <a:rPr lang="fr-FR" dirty="0" err="1"/>
              <a:t>Thorb</a:t>
            </a:r>
            <a:endParaRPr lang="fr-FR" dirty="0"/>
          </a:p>
        </p:txBody>
      </p:sp>
      <p:sp>
        <p:nvSpPr>
          <p:cNvPr id="6" name="Text Placeholder 5"/>
          <p:cNvSpPr>
            <a:spLocks noGrp="1"/>
          </p:cNvSpPr>
          <p:nvPr>
            <p:ph type="body" sz="half" idx="2"/>
          </p:nvPr>
        </p:nvSpPr>
        <p:spPr>
          <a:xfrm>
            <a:off x="671300" y="5229200"/>
            <a:ext cx="7801397" cy="804862"/>
          </a:xfrm>
        </p:spPr>
        <p:txBody>
          <a:bodyPr>
            <a:normAutofit fontScale="85000" lnSpcReduction="20000"/>
          </a:bodyPr>
          <a:lstStyle/>
          <a:p>
            <a:pPr algn="just"/>
            <a:r>
              <a:rPr lang="en-US" sz="1600" dirty="0"/>
              <a:t>On the occasion of the Commonwealth Games 2010, a multifunctional stadium was created in New Delhi. With its shining façade made of stainless steel mesh, the stadium </a:t>
            </a:r>
            <a:r>
              <a:rPr lang="en-US" sz="1600" dirty="0" err="1"/>
              <a:t>symbolises</a:t>
            </a:r>
            <a:r>
              <a:rPr lang="en-US" sz="1600" dirty="0"/>
              <a:t> sport as a means for modern and sustainable human interaction. The stainless steel cladding with an open area of 53 percent shields spectators from the fierce subtropical climate and provides effective sun protection.</a:t>
            </a:r>
          </a:p>
        </p:txBody>
      </p:sp>
      <p:sp>
        <p:nvSpPr>
          <p:cNvPr id="2" name="Espace réservé du numéro de diapositive 1"/>
          <p:cNvSpPr>
            <a:spLocks noGrp="1"/>
          </p:cNvSpPr>
          <p:nvPr>
            <p:ph type="sldNum" sz="quarter" idx="4"/>
          </p:nvPr>
        </p:nvSpPr>
        <p:spPr/>
        <p:txBody>
          <a:bodyPr/>
          <a:lstStyle/>
          <a:p>
            <a:fld id="{5AF66AA0-E37C-4065-8BE7-D4086C065B53}" type="slidenum">
              <a:rPr lang="fr-BE" smtClean="0"/>
              <a:pPr/>
              <a:t>80</a:t>
            </a:fld>
            <a:endParaRPr lang="fr-BE" dirty="0"/>
          </a:p>
        </p:txBody>
      </p:sp>
      <p:pic>
        <p:nvPicPr>
          <p:cNvPr id="2050" name="Picture 2" descr="http://www.architectsjournal.co.uk/pictures/636xAny/9/9/6/1293996_GKD_Stadien_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301" y="548680"/>
            <a:ext cx="7801397" cy="38884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869844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8258" y="5445224"/>
            <a:ext cx="7147484" cy="566738"/>
          </a:xfrm>
        </p:spPr>
        <p:txBody>
          <a:bodyPr>
            <a:normAutofit fontScale="90000"/>
          </a:bodyPr>
          <a:lstStyle/>
          <a:p>
            <a:r>
              <a:rPr lang="en-US" dirty="0"/>
              <a:t>Castelão Stadium, Fortaleza, Brazil</a:t>
            </a:r>
            <a:r>
              <a:rPr lang="en-US" baseline="50000" dirty="0"/>
              <a:t>5,6</a:t>
            </a:r>
            <a:br>
              <a:rPr lang="en-US" dirty="0"/>
            </a:br>
            <a:r>
              <a:rPr lang="en-US" dirty="0"/>
              <a:t>Architect: </a:t>
            </a:r>
            <a:r>
              <a:rPr lang="en-US" dirty="0" err="1"/>
              <a:t>Vigliecca</a:t>
            </a:r>
            <a:r>
              <a:rPr lang="en-US" dirty="0"/>
              <a:t> &amp; </a:t>
            </a:r>
            <a:r>
              <a:rPr lang="en-US" dirty="0" err="1"/>
              <a:t>Associados</a:t>
            </a:r>
            <a:endParaRPr lang="nl-BE" dirty="0"/>
          </a:p>
        </p:txBody>
      </p:sp>
      <p:sp>
        <p:nvSpPr>
          <p:cNvPr id="5" name="Text Placeholder 4"/>
          <p:cNvSpPr>
            <a:spLocks noGrp="1"/>
          </p:cNvSpPr>
          <p:nvPr>
            <p:ph type="body" sz="half" idx="2"/>
          </p:nvPr>
        </p:nvSpPr>
        <p:spPr>
          <a:xfrm>
            <a:off x="988116" y="5949280"/>
            <a:ext cx="7184284" cy="804862"/>
          </a:xfrm>
        </p:spPr>
        <p:txBody>
          <a:bodyPr>
            <a:noAutofit/>
          </a:bodyPr>
          <a:lstStyle/>
          <a:p>
            <a:pPr algn="just"/>
            <a:r>
              <a:rPr lang="en-US" sz="1100" dirty="0"/>
              <a:t>The façade was entirely made of stainless steel expanded sheets. In addition to the external frame, stainless steel was used on railings, handrails at VIP areas, lavatories and locks of the stadium. “We have made an option for the durability stainless steel provides, which is essential to areas like the façade that required a corrosion-resistant material, and for its noble appearance, required in the hospitality sector”, says architect Ronald Fiedler, responsible for the Project.</a:t>
            </a:r>
            <a:endParaRPr lang="fr-FR" sz="1100" dirty="0"/>
          </a:p>
        </p:txBody>
      </p:sp>
      <p:sp>
        <p:nvSpPr>
          <p:cNvPr id="4" name="Slide Number Placeholder 3"/>
          <p:cNvSpPr>
            <a:spLocks noGrp="1"/>
          </p:cNvSpPr>
          <p:nvPr>
            <p:ph type="sldNum" sz="quarter" idx="4"/>
          </p:nvPr>
        </p:nvSpPr>
        <p:spPr/>
        <p:txBody>
          <a:bodyPr/>
          <a:lstStyle/>
          <a:p>
            <a:fld id="{5AF66AA0-E37C-4065-8BE7-D4086C065B53}" type="slidenum">
              <a:rPr lang="fr-BE" smtClean="0"/>
              <a:pPr/>
              <a:t>81</a:t>
            </a:fld>
            <a:endParaRPr lang="fr-BE" dirty="0"/>
          </a:p>
        </p:txBody>
      </p:sp>
      <p:pic>
        <p:nvPicPr>
          <p:cNvPr id="2050" name="Picture 2" descr="D:\Mes docs\ISSF_Projects_under_way\Education_to_stainless_steels_V2\New_Pictures\VIGLIECCA&amp;ASSOCIADOS.TIF"/>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998258" y="188640"/>
            <a:ext cx="7147484" cy="519479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8647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915080" y="5342720"/>
            <a:ext cx="7307347" cy="566738"/>
          </a:xfrm>
        </p:spPr>
        <p:txBody>
          <a:bodyPr>
            <a:normAutofit fontScale="90000"/>
          </a:bodyPr>
          <a:lstStyle/>
          <a:p>
            <a:r>
              <a:rPr lang="en-US" dirty="0"/>
              <a:t>Allianz Park </a:t>
            </a:r>
            <a:r>
              <a:rPr lang="en-US" dirty="0" err="1"/>
              <a:t>Palmeiras</a:t>
            </a:r>
            <a:r>
              <a:rPr lang="en-US" dirty="0"/>
              <a:t> Stadium, Sao Paulo, Brazil</a:t>
            </a:r>
            <a:r>
              <a:rPr lang="en-US" baseline="50000" dirty="0"/>
              <a:t>7</a:t>
            </a:r>
            <a:br>
              <a:rPr lang="en-US" baseline="50000" dirty="0"/>
            </a:br>
            <a:r>
              <a:rPr lang="en-US" dirty="0"/>
              <a:t>Architect: Edo Rocha </a:t>
            </a:r>
            <a:r>
              <a:rPr lang="en-US" dirty="0" err="1"/>
              <a:t>Arquitetura</a:t>
            </a:r>
            <a:r>
              <a:rPr lang="en-US" dirty="0"/>
              <a:t>  </a:t>
            </a:r>
            <a:endParaRPr lang="en-GB" dirty="0"/>
          </a:p>
        </p:txBody>
      </p:sp>
      <p:sp>
        <p:nvSpPr>
          <p:cNvPr id="3" name="Text Placeholder 2"/>
          <p:cNvSpPr>
            <a:spLocks noGrp="1"/>
          </p:cNvSpPr>
          <p:nvPr>
            <p:ph type="body" sz="half" idx="2"/>
          </p:nvPr>
        </p:nvSpPr>
        <p:spPr>
          <a:xfrm>
            <a:off x="921572" y="5877272"/>
            <a:ext cx="7300856" cy="804862"/>
          </a:xfrm>
        </p:spPr>
        <p:txBody>
          <a:bodyPr>
            <a:normAutofit/>
          </a:bodyPr>
          <a:lstStyle/>
          <a:p>
            <a:pPr algn="just"/>
            <a:r>
              <a:rPr lang="en-US" dirty="0"/>
              <a:t>This is one of the most beautiful arenas in the world. Stainless Steel is intensively used in its façade. Stainless Steel is intensively used in its façade. The sheets of stainless steel have holes in them to facilitate the circulation of air.</a:t>
            </a:r>
            <a:endParaRPr lang="fr-FR" dirty="0"/>
          </a:p>
        </p:txBody>
      </p:sp>
      <p:sp>
        <p:nvSpPr>
          <p:cNvPr id="4" name="Slide Number Placeholder 3"/>
          <p:cNvSpPr>
            <a:spLocks noGrp="1"/>
          </p:cNvSpPr>
          <p:nvPr>
            <p:ph type="sldNum" sz="quarter" idx="4"/>
          </p:nvPr>
        </p:nvSpPr>
        <p:spPr/>
        <p:txBody>
          <a:bodyPr/>
          <a:lstStyle/>
          <a:p>
            <a:fld id="{5AF66AA0-E37C-4065-8BE7-D4086C065B53}" type="slidenum">
              <a:rPr lang="fr-BE" smtClean="0"/>
              <a:pPr/>
              <a:t>82</a:t>
            </a:fld>
            <a:endParaRPr lang="fr-BE" dirty="0"/>
          </a:p>
        </p:txBody>
      </p:sp>
      <p:pic>
        <p:nvPicPr>
          <p:cNvPr id="1026" name="Picture 2" descr="D:\Mes docs\ISSF_Projects_under_way\Education_to_stainless_steels_V2\New_Pictures\Edo Rocha Arquitetura.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921572" y="146037"/>
            <a:ext cx="7300856" cy="516301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282386" y="980728"/>
            <a:ext cx="1728192" cy="369332"/>
          </a:xfrm>
          <a:prstGeom prst="rect">
            <a:avLst/>
          </a:prstGeom>
          <a:noFill/>
        </p:spPr>
        <p:txBody>
          <a:bodyPr wrap="square" rtlCol="0">
            <a:spAutoFit/>
          </a:bodyPr>
          <a:lstStyle/>
          <a:p>
            <a:endParaRPr lang="fr-FR" dirty="0">
              <a:solidFill>
                <a:schemeClr val="accent1"/>
              </a:solidFill>
            </a:endParaRPr>
          </a:p>
        </p:txBody>
      </p:sp>
    </p:spTree>
    <p:extLst>
      <p:ext uri="{BB962C8B-B14F-4D97-AF65-F5344CB8AC3E}">
        <p14:creationId xmlns:p14="http://schemas.microsoft.com/office/powerpoint/2010/main" val="126520890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3949" y="4797152"/>
            <a:ext cx="5486400" cy="566738"/>
          </a:xfrm>
        </p:spPr>
        <p:txBody>
          <a:bodyPr>
            <a:normAutofit fontScale="90000"/>
          </a:bodyPr>
          <a:lstStyle/>
          <a:p>
            <a:r>
              <a:rPr lang="fr-FR" dirty="0"/>
              <a:t>Media </a:t>
            </a:r>
            <a:r>
              <a:rPr lang="fr-FR" dirty="0" err="1"/>
              <a:t>Facade</a:t>
            </a:r>
            <a:r>
              <a:rPr lang="fr-FR" dirty="0"/>
              <a:t>, Lille stadium, France</a:t>
            </a:r>
            <a:r>
              <a:rPr lang="fr-FR" baseline="50000" dirty="0"/>
              <a:t>8</a:t>
            </a:r>
            <a:br>
              <a:rPr lang="fr-FR" dirty="0"/>
            </a:br>
            <a:r>
              <a:rPr lang="fr-FR" dirty="0" err="1"/>
              <a:t>Architects</a:t>
            </a:r>
            <a:r>
              <a:rPr lang="fr-FR" dirty="0"/>
              <a:t>: </a:t>
            </a:r>
            <a:r>
              <a:rPr lang="fr-FR" dirty="0" err="1"/>
              <a:t>Valode</a:t>
            </a:r>
            <a:r>
              <a:rPr lang="fr-FR" dirty="0"/>
              <a:t>  </a:t>
            </a:r>
            <a:r>
              <a:rPr lang="fr-FR" dirty="0" err="1"/>
              <a:t>Pistre</a:t>
            </a:r>
            <a:r>
              <a:rPr lang="fr-FR" dirty="0"/>
              <a:t> and Ferret</a:t>
            </a:r>
          </a:p>
        </p:txBody>
      </p:sp>
      <p:sp>
        <p:nvSpPr>
          <p:cNvPr id="3" name="Picture Placeholder 2"/>
          <p:cNvSpPr>
            <a:spLocks noGrp="1"/>
          </p:cNvSpPr>
          <p:nvPr>
            <p:ph type="pic" idx="1"/>
          </p:nvPr>
        </p:nvSpPr>
        <p:spPr/>
      </p:sp>
      <p:sp>
        <p:nvSpPr>
          <p:cNvPr id="10" name="Text Placeholder 9"/>
          <p:cNvSpPr>
            <a:spLocks noGrp="1"/>
          </p:cNvSpPr>
          <p:nvPr>
            <p:ph type="body" sz="half" idx="2"/>
          </p:nvPr>
        </p:nvSpPr>
        <p:spPr>
          <a:xfrm>
            <a:off x="1093948" y="5367338"/>
            <a:ext cx="6934435" cy="804862"/>
          </a:xfrm>
        </p:spPr>
        <p:txBody>
          <a:bodyPr>
            <a:normAutofit/>
          </a:bodyPr>
          <a:lstStyle/>
          <a:p>
            <a:pPr algn="just"/>
            <a:r>
              <a:rPr lang="fr-FR" dirty="0" err="1"/>
              <a:t>Stainless</a:t>
            </a:r>
            <a:r>
              <a:rPr lang="fr-FR" dirty="0"/>
              <a:t> </a:t>
            </a:r>
            <a:r>
              <a:rPr lang="fr-FR" dirty="0" err="1"/>
              <a:t>steel</a:t>
            </a:r>
            <a:r>
              <a:rPr lang="fr-FR" dirty="0"/>
              <a:t> </a:t>
            </a:r>
            <a:r>
              <a:rPr lang="fr-FR" dirty="0" err="1"/>
              <a:t>mesh</a:t>
            </a:r>
            <a:r>
              <a:rPr lang="fr-FR" dirty="0"/>
              <a:t> media </a:t>
            </a:r>
            <a:r>
              <a:rPr lang="fr-FR" dirty="0" err="1"/>
              <a:t>facade</a:t>
            </a:r>
            <a:r>
              <a:rPr lang="fr-FR" dirty="0"/>
              <a:t>.</a:t>
            </a:r>
          </a:p>
          <a:p>
            <a:pPr algn="just"/>
            <a:r>
              <a:rPr lang="fr-FR" dirty="0"/>
              <a:t>The </a:t>
            </a:r>
            <a:r>
              <a:rPr lang="fr-FR" dirty="0" err="1"/>
              <a:t>mesh</a:t>
            </a:r>
            <a:r>
              <a:rPr lang="fr-FR" dirty="0"/>
              <a:t> supports a high power, versatile LED system </a:t>
            </a:r>
            <a:r>
              <a:rPr lang="fr-FR" dirty="0" err="1"/>
              <a:t>which</a:t>
            </a:r>
            <a:r>
              <a:rPr lang="fr-FR" dirty="0"/>
              <a:t> </a:t>
            </a:r>
            <a:r>
              <a:rPr lang="en-US" dirty="0"/>
              <a:t>permits individually programmable lighting effects, ranging from simple graphics to video content.</a:t>
            </a:r>
            <a:endParaRPr lang="fr-FR" dirty="0"/>
          </a:p>
        </p:txBody>
      </p:sp>
      <p:sp>
        <p:nvSpPr>
          <p:cNvPr id="4" name="Espace réservé du numéro de diapositive 3"/>
          <p:cNvSpPr>
            <a:spLocks noGrp="1"/>
          </p:cNvSpPr>
          <p:nvPr>
            <p:ph type="sldNum" sz="quarter" idx="4"/>
          </p:nvPr>
        </p:nvSpPr>
        <p:spPr/>
        <p:txBody>
          <a:bodyPr/>
          <a:lstStyle/>
          <a:p>
            <a:fld id="{5AF66AA0-E37C-4065-8BE7-D4086C065B53}" type="slidenum">
              <a:rPr lang="fr-BE" smtClean="0"/>
              <a:pPr/>
              <a:t>83</a:t>
            </a:fld>
            <a:endParaRPr lang="fr-BE" dirty="0"/>
          </a:p>
        </p:txBody>
      </p:sp>
      <p:pic>
        <p:nvPicPr>
          <p:cNvPr id="1026" name="Picture 2" descr="http://www.editorialespazio.com/app/webroot/ckUploads/images/20120726_ML_001_%20Grand%20Stade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949" y="116632"/>
            <a:ext cx="6934435" cy="46085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825114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dirty="0" err="1"/>
              <a:t>Arenas</a:t>
            </a:r>
            <a:r>
              <a:rPr lang="fr-FR" dirty="0"/>
              <a:t> </a:t>
            </a:r>
            <a:r>
              <a:rPr lang="fr-FR" dirty="0" err="1"/>
              <a:t>References</a:t>
            </a:r>
            <a:endParaRPr lang="fr-FR" dirty="0"/>
          </a:p>
        </p:txBody>
      </p:sp>
      <p:sp>
        <p:nvSpPr>
          <p:cNvPr id="3" name="Content Placeholder 2"/>
          <p:cNvSpPr>
            <a:spLocks noGrp="1"/>
          </p:cNvSpPr>
          <p:nvPr>
            <p:ph idx="1"/>
          </p:nvPr>
        </p:nvSpPr>
        <p:spPr>
          <a:xfrm>
            <a:off x="457200" y="1660291"/>
            <a:ext cx="8229600" cy="4997152"/>
          </a:xfrm>
        </p:spPr>
        <p:txBody>
          <a:bodyPr>
            <a:noAutofit/>
          </a:bodyPr>
          <a:lstStyle/>
          <a:p>
            <a:pPr marL="514350" indent="-514350">
              <a:buFont typeface="+mj-lt"/>
              <a:buAutoNum type="arabicPeriod"/>
            </a:pPr>
            <a:r>
              <a:rPr lang="fr-FR" sz="1600" dirty="0">
                <a:hlinkClick r:id="rId2"/>
              </a:rPr>
              <a:t>http://www.cmf.co.uk/products/products.asp?id=92&amp;product_id=4</a:t>
            </a:r>
            <a:r>
              <a:rPr lang="fr-FR" sz="1600" dirty="0"/>
              <a:t> </a:t>
            </a:r>
          </a:p>
          <a:p>
            <a:pPr marL="514350" indent="-514350">
              <a:buFont typeface="+mj-lt"/>
              <a:buAutoNum type="arabicPeriod"/>
            </a:pPr>
            <a:r>
              <a:rPr lang="fr-FR" sz="1600" dirty="0">
                <a:hlinkClick r:id="rId3"/>
              </a:rPr>
              <a:t>http://www.assda.asn.au/blog/223-stainless-welcome-for-sports-fans</a:t>
            </a:r>
            <a:r>
              <a:rPr lang="fr-FR" sz="1600" dirty="0"/>
              <a:t> </a:t>
            </a:r>
            <a:endParaRPr lang="fr-FR" sz="1600" b="1" dirty="0">
              <a:solidFill>
                <a:srgbClr val="FF0000"/>
              </a:solidFill>
            </a:endParaRPr>
          </a:p>
          <a:p>
            <a:pPr marL="514350" indent="-514350">
              <a:buFont typeface="+mj-lt"/>
              <a:buAutoNum type="arabicPeriod"/>
            </a:pPr>
            <a:r>
              <a:rPr lang="fr-FR" sz="1600" dirty="0">
                <a:hlinkClick r:id="rId4"/>
              </a:rPr>
              <a:t>http://www.controlledaccess.com/</a:t>
            </a:r>
            <a:r>
              <a:rPr lang="fr-FR" sz="1600" dirty="0"/>
              <a:t> </a:t>
            </a:r>
          </a:p>
          <a:p>
            <a:pPr marL="514350" indent="-514350">
              <a:buFont typeface="+mj-lt"/>
              <a:buAutoNum type="arabicPeriod"/>
            </a:pPr>
            <a:r>
              <a:rPr lang="fr-FR" sz="1600" dirty="0">
                <a:hlinkClick r:id="rId5"/>
              </a:rPr>
              <a:t>https://gkd-india.com/metalfabrics/yamuna-sports-stadium</a:t>
            </a:r>
            <a:r>
              <a:rPr lang="fr-FR" sz="1600" dirty="0"/>
              <a:t> </a:t>
            </a:r>
            <a:r>
              <a:rPr lang="fr-FR" sz="1600" dirty="0">
                <a:solidFill>
                  <a:srgbClr val="FF0000"/>
                </a:solidFill>
              </a:rPr>
              <a:t>              </a:t>
            </a:r>
            <a:endParaRPr lang="fr-FR" sz="1600" dirty="0">
              <a:solidFill>
                <a:srgbClr val="FF0000"/>
              </a:solidFill>
              <a:hlinkClick r:id="rId6"/>
            </a:endParaRPr>
          </a:p>
          <a:p>
            <a:pPr marL="514350" indent="-514350">
              <a:buFont typeface="+mj-lt"/>
              <a:buAutoNum type="arabicPeriod"/>
            </a:pPr>
            <a:r>
              <a:rPr lang="fr-FR" sz="1600" dirty="0">
                <a:hlinkClick r:id="rId7"/>
              </a:rPr>
              <a:t>http://www.vigliecca.com.br/en/projects/castelao-arena#gallery;%20</a:t>
            </a:r>
            <a:endParaRPr lang="fr-FR" sz="1600" dirty="0">
              <a:hlinkClick r:id="rId6"/>
            </a:endParaRPr>
          </a:p>
          <a:p>
            <a:pPr marL="514350" indent="-514350">
              <a:buFont typeface="+mj-lt"/>
              <a:buAutoNum type="arabicPeriod"/>
            </a:pPr>
            <a:r>
              <a:rPr lang="fr-FR" sz="1600" dirty="0">
                <a:hlinkClick r:id="rId8"/>
              </a:rPr>
              <a:t>http://www.copa2014.gov.br/en/noticia/see-details-castelaos-architecture-project </a:t>
            </a:r>
            <a:endParaRPr lang="fr-FR" sz="1600" dirty="0">
              <a:hlinkClick r:id="rId6"/>
            </a:endParaRPr>
          </a:p>
          <a:p>
            <a:pPr marL="514350" indent="-514350">
              <a:buFont typeface="+mj-lt"/>
              <a:buAutoNum type="arabicPeriod"/>
            </a:pPr>
            <a:r>
              <a:rPr lang="fr-FR" sz="1600" dirty="0">
                <a:solidFill>
                  <a:srgbClr val="FF0000"/>
                </a:solidFill>
                <a:hlinkClick r:id="rId9"/>
              </a:rPr>
              <a:t>http://edorocha.com.br/portfolio/allianz-parque/</a:t>
            </a:r>
            <a:r>
              <a:rPr lang="fr-FR" sz="1600" dirty="0">
                <a:solidFill>
                  <a:srgbClr val="FF0000"/>
                </a:solidFill>
              </a:rPr>
              <a:t> </a:t>
            </a:r>
            <a:endParaRPr lang="fr-FR" sz="1600" dirty="0"/>
          </a:p>
          <a:p>
            <a:pPr marL="514350" indent="-514350">
              <a:buFont typeface="+mj-lt"/>
              <a:buAutoNum type="arabicPeriod"/>
            </a:pPr>
            <a:r>
              <a:rPr lang="fr-FR" sz="1600" dirty="0">
                <a:hlinkClick r:id="rId10"/>
              </a:rPr>
              <a:t>https://www.osram.com/ls/projects/grand-stade-lille/index.jsp</a:t>
            </a:r>
            <a:r>
              <a:rPr lang="fr-FR" sz="1600" dirty="0"/>
              <a:t> </a:t>
            </a:r>
          </a:p>
        </p:txBody>
      </p:sp>
      <p:sp>
        <p:nvSpPr>
          <p:cNvPr id="5" name="Slide Number Placeholder 4"/>
          <p:cNvSpPr>
            <a:spLocks noGrp="1"/>
          </p:cNvSpPr>
          <p:nvPr>
            <p:ph type="sldNum" sz="quarter" idx="4"/>
          </p:nvPr>
        </p:nvSpPr>
        <p:spPr/>
        <p:txBody>
          <a:bodyPr/>
          <a:lstStyle/>
          <a:p>
            <a:fld id="{5AF66AA0-E37C-4065-8BE7-D4086C065B53}" type="slidenum">
              <a:rPr lang="fr-BE" smtClean="0"/>
              <a:pPr/>
              <a:t>84</a:t>
            </a:fld>
            <a:endParaRPr lang="fr-BE" dirty="0"/>
          </a:p>
        </p:txBody>
      </p:sp>
    </p:spTree>
    <p:extLst>
      <p:ext uri="{BB962C8B-B14F-4D97-AF65-F5344CB8AC3E}">
        <p14:creationId xmlns:p14="http://schemas.microsoft.com/office/powerpoint/2010/main" val="29802520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nl-BE" dirty="0"/>
              <a:t>11. Swimming Pools</a:t>
            </a:r>
          </a:p>
        </p:txBody>
      </p:sp>
      <p:sp>
        <p:nvSpPr>
          <p:cNvPr id="2" name="Slide Number Placeholder 1"/>
          <p:cNvSpPr>
            <a:spLocks noGrp="1"/>
          </p:cNvSpPr>
          <p:nvPr>
            <p:ph type="sldNum" sz="quarter" idx="4"/>
          </p:nvPr>
        </p:nvSpPr>
        <p:spPr/>
        <p:txBody>
          <a:bodyPr/>
          <a:lstStyle/>
          <a:p>
            <a:fld id="{5AF66AA0-E37C-4065-8BE7-D4086C065B53}" type="slidenum">
              <a:rPr lang="fr-BE" smtClean="0"/>
              <a:pPr/>
              <a:t>85</a:t>
            </a:fld>
            <a:endParaRPr lang="fr-BE" dirty="0"/>
          </a:p>
        </p:txBody>
      </p:sp>
    </p:spTree>
    <p:extLst>
      <p:ext uri="{BB962C8B-B14F-4D97-AF65-F5344CB8AC3E}">
        <p14:creationId xmlns:p14="http://schemas.microsoft.com/office/powerpoint/2010/main" val="223872894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rot="16200000">
            <a:off x="-2647481" y="3310046"/>
            <a:ext cx="6195437" cy="90047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fr-FR" sz="1600" dirty="0" err="1"/>
              <a:t>Clockwise</a:t>
            </a:r>
            <a:r>
              <a:rPr lang="fr-FR" sz="1600" dirty="0"/>
              <a:t>, </a:t>
            </a:r>
            <a:r>
              <a:rPr lang="fr-FR" sz="1600" dirty="0" err="1"/>
              <a:t>from</a:t>
            </a:r>
            <a:r>
              <a:rPr lang="fr-FR" sz="1600" dirty="0"/>
              <a:t> top </a:t>
            </a:r>
            <a:r>
              <a:rPr lang="fr-FR" sz="1600" dirty="0" err="1"/>
              <a:t>left</a:t>
            </a:r>
            <a:r>
              <a:rPr lang="fr-FR" sz="1600" dirty="0"/>
              <a:t>:</a:t>
            </a:r>
          </a:p>
          <a:p>
            <a:pPr>
              <a:buFont typeface="Arial" pitchFamily="34" charset="0"/>
              <a:buAutoNum type="arabicPeriod"/>
            </a:pPr>
            <a:r>
              <a:rPr lang="fr-FR" sz="1600" dirty="0" err="1"/>
              <a:t>Olympic</a:t>
            </a:r>
            <a:r>
              <a:rPr lang="fr-FR" sz="1600" dirty="0"/>
              <a:t>-size, </a:t>
            </a:r>
            <a:r>
              <a:rPr lang="fr-FR" sz="1600" dirty="0" err="1"/>
              <a:t>stainless</a:t>
            </a:r>
            <a:r>
              <a:rPr lang="fr-FR" sz="1600" dirty="0"/>
              <a:t> </a:t>
            </a:r>
            <a:r>
              <a:rPr lang="fr-FR" sz="1600" dirty="0" err="1"/>
              <a:t>steel-lined</a:t>
            </a:r>
            <a:r>
              <a:rPr lang="fr-FR" sz="1600" dirty="0"/>
              <a:t> </a:t>
            </a:r>
            <a:r>
              <a:rPr lang="fr-FR" sz="1600" dirty="0" err="1"/>
              <a:t>swimming</a:t>
            </a:r>
            <a:r>
              <a:rPr lang="fr-FR" sz="1600" dirty="0"/>
              <a:t> pool, Vichy, France</a:t>
            </a:r>
          </a:p>
          <a:p>
            <a:pPr>
              <a:buFont typeface="Arial" pitchFamily="34" charset="0"/>
              <a:buAutoNum type="arabicPeriod"/>
            </a:pPr>
            <a:r>
              <a:rPr lang="fr-FR" sz="1600" dirty="0"/>
              <a:t>Custom </a:t>
            </a:r>
            <a:r>
              <a:rPr lang="fr-FR" sz="1600" dirty="0" err="1"/>
              <a:t>stainless</a:t>
            </a:r>
            <a:r>
              <a:rPr lang="fr-FR" sz="1600" dirty="0"/>
              <a:t> roof spa</a:t>
            </a:r>
          </a:p>
          <a:p>
            <a:pPr>
              <a:buFont typeface="Arial" pitchFamily="34" charset="0"/>
              <a:buAutoNum type="arabicPeriod"/>
            </a:pPr>
            <a:r>
              <a:rPr lang="fr-FR" sz="1600" dirty="0" err="1"/>
              <a:t>Stainless</a:t>
            </a:r>
            <a:r>
              <a:rPr lang="fr-FR" sz="1600" dirty="0"/>
              <a:t> </a:t>
            </a:r>
            <a:r>
              <a:rPr lang="fr-FR" sz="1600" dirty="0" err="1"/>
              <a:t>steel</a:t>
            </a:r>
            <a:r>
              <a:rPr lang="fr-FR" sz="1600" dirty="0"/>
              <a:t>  </a:t>
            </a:r>
            <a:r>
              <a:rPr lang="fr-FR" sz="1600" dirty="0" err="1"/>
              <a:t>handrail</a:t>
            </a:r>
            <a:endParaRPr lang="fr-FR" sz="1600" dirty="0"/>
          </a:p>
        </p:txBody>
      </p:sp>
      <p:sp>
        <p:nvSpPr>
          <p:cNvPr id="4" name="AutoShape 6" descr="http://www.awt-eisleben.de/files/AWT-EISLEBEN/gfx-content/AWT-Eisleben-Schwimmbadtechnik-P1010248.png"/>
          <p:cNvSpPr>
            <a:spLocks noChangeAspect="1" noChangeArrowheads="1"/>
          </p:cNvSpPr>
          <p:nvPr/>
        </p:nvSpPr>
        <p:spPr bwMode="auto">
          <a:xfrm>
            <a:off x="155575" y="-1020763"/>
            <a:ext cx="6848475" cy="2133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3" name="Group 2"/>
          <p:cNvGrpSpPr/>
          <p:nvPr/>
        </p:nvGrpSpPr>
        <p:grpSpPr>
          <a:xfrm>
            <a:off x="1331640" y="908719"/>
            <a:ext cx="7488832" cy="5286715"/>
            <a:chOff x="200844" y="493057"/>
            <a:chExt cx="8028384" cy="5532870"/>
          </a:xfrm>
        </p:grpSpPr>
        <p:pic>
          <p:nvPicPr>
            <p:cNvPr id="717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00844" y="493057"/>
              <a:ext cx="4381500" cy="3024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172" name="Picture 4"/>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4583206" y="493057"/>
              <a:ext cx="3646022" cy="3024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175" name="Picture 7"/>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00844" y="3517057"/>
              <a:ext cx="8028384" cy="250887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5" name="Slide Number Placeholder 4"/>
          <p:cNvSpPr>
            <a:spLocks noGrp="1"/>
          </p:cNvSpPr>
          <p:nvPr>
            <p:ph type="sldNum" sz="quarter" idx="4"/>
          </p:nvPr>
        </p:nvSpPr>
        <p:spPr/>
        <p:txBody>
          <a:bodyPr/>
          <a:lstStyle/>
          <a:p>
            <a:fld id="{5AF66AA0-E37C-4065-8BE7-D4086C065B53}" type="slidenum">
              <a:rPr lang="fr-BE" smtClean="0"/>
              <a:pPr/>
              <a:t>86</a:t>
            </a:fld>
            <a:endParaRPr lang="fr-BE" dirty="0"/>
          </a:p>
        </p:txBody>
      </p:sp>
    </p:spTree>
    <p:extLst>
      <p:ext uri="{BB962C8B-B14F-4D97-AF65-F5344CB8AC3E}">
        <p14:creationId xmlns:p14="http://schemas.microsoft.com/office/powerpoint/2010/main" val="17172090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dirty="0" err="1"/>
              <a:t>Stainless</a:t>
            </a:r>
            <a:r>
              <a:rPr lang="fr-FR" dirty="0"/>
              <a:t> </a:t>
            </a:r>
            <a:r>
              <a:rPr lang="fr-FR" dirty="0" err="1"/>
              <a:t>Waterslide</a:t>
            </a:r>
            <a:endParaRPr lang="en-US" dirty="0"/>
          </a:p>
        </p:txBody>
      </p:sp>
      <p:sp>
        <p:nvSpPr>
          <p:cNvPr id="8" name="Text Placeholder 7">
            <a:extLst>
              <a:ext uri="{FF2B5EF4-FFF2-40B4-BE49-F238E27FC236}">
                <a16:creationId xmlns:a16="http://schemas.microsoft.com/office/drawing/2014/main" id="{E142F7E7-32CC-45B4-9FFD-7CF07E838A61}"/>
              </a:ext>
            </a:extLst>
          </p:cNvPr>
          <p:cNvSpPr>
            <a:spLocks noGrp="1"/>
          </p:cNvSpPr>
          <p:nvPr>
            <p:ph type="body" sz="half" idx="2"/>
          </p:nvPr>
        </p:nvSpPr>
        <p:spPr>
          <a:xfrm>
            <a:off x="1792288" y="5367337"/>
            <a:ext cx="5486400" cy="1296938"/>
          </a:xfrm>
        </p:spPr>
        <p:txBody>
          <a:bodyPr>
            <a:noAutofit/>
          </a:bodyPr>
          <a:lstStyle/>
          <a:p>
            <a:r>
              <a:rPr lang="en-US" sz="1200" dirty="0"/>
              <a:t>Made from a single streamlined curve shape, the foot of the curve constitutes the steps that take the user to the top of the slide. The slide itself then loosens and turns in on itself.. To create a contrast, the designers used a mirror-polished finish on the interior while the exterior is brushed</a:t>
            </a:r>
          </a:p>
          <a:p>
            <a:r>
              <a:rPr lang="en-US" sz="1200" dirty="0"/>
              <a:t>"</a:t>
            </a:r>
            <a:r>
              <a:rPr lang="en-US" sz="1200" i="1" dirty="0"/>
              <a:t>Polished stainless steel doesn't get too hot to touch, even in sunny climates,</a:t>
            </a:r>
            <a:r>
              <a:rPr lang="en-US" sz="1200" dirty="0"/>
              <a:t>" the UK-based designers explained. "</a:t>
            </a:r>
            <a:r>
              <a:rPr lang="en-US" sz="1200" i="1" dirty="0"/>
              <a:t>In fact, it actually reflects sunlight and thermal energy as it doesn't </a:t>
            </a:r>
            <a:r>
              <a:rPr lang="en-US" sz="1200" i="1" dirty="0" err="1"/>
              <a:t>oxidise</a:t>
            </a:r>
            <a:r>
              <a:rPr lang="en-US" sz="1200" i="1" dirty="0"/>
              <a:t> like other metals.</a:t>
            </a:r>
            <a:r>
              <a:rPr lang="en-US" sz="1200" dirty="0"/>
              <a:t>"</a:t>
            </a:r>
            <a:endParaRPr lang="en-GB" sz="1200" dirty="0"/>
          </a:p>
        </p:txBody>
      </p:sp>
      <p:sp>
        <p:nvSpPr>
          <p:cNvPr id="2" name="Espace réservé du numéro de diapositive 1"/>
          <p:cNvSpPr>
            <a:spLocks noGrp="1"/>
          </p:cNvSpPr>
          <p:nvPr>
            <p:ph type="sldNum" sz="quarter" idx="4"/>
          </p:nvPr>
        </p:nvSpPr>
        <p:spPr/>
        <p:txBody>
          <a:bodyPr/>
          <a:lstStyle/>
          <a:p>
            <a:fld id="{5AF66AA0-E37C-4065-8BE7-D4086C065B53}" type="slidenum">
              <a:rPr lang="fr-BE" smtClean="0"/>
              <a:pPr/>
              <a:t>87</a:t>
            </a:fld>
            <a:endParaRPr lang="fr-BE" dirty="0"/>
          </a:p>
        </p:txBody>
      </p:sp>
      <p:pic>
        <p:nvPicPr>
          <p:cNvPr id="9" name="Image 2">
            <a:extLst>
              <a:ext uri="{FF2B5EF4-FFF2-40B4-BE49-F238E27FC236}">
                <a16:creationId xmlns:a16="http://schemas.microsoft.com/office/drawing/2014/main" id="{1DD6210C-F48B-4B97-B86F-8EC4AAF42D1A}"/>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a:stretch>
            <a:fillRect/>
          </a:stretch>
        </p:blipFill>
        <p:spPr>
          <a:prstGeom prst="rect">
            <a:avLst/>
          </a:prstGeom>
          <a:ln>
            <a:solidFill>
              <a:schemeClr val="tx1"/>
            </a:solidFill>
          </a:ln>
        </p:spPr>
      </p:pic>
    </p:spTree>
    <p:extLst>
      <p:ext uri="{BB962C8B-B14F-4D97-AF65-F5344CB8AC3E}">
        <p14:creationId xmlns:p14="http://schemas.microsoft.com/office/powerpoint/2010/main" val="296230489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dirty="0" err="1"/>
              <a:t>Swimming</a:t>
            </a:r>
            <a:r>
              <a:rPr lang="fr-FR" dirty="0"/>
              <a:t> Pools </a:t>
            </a:r>
            <a:r>
              <a:rPr lang="fr-FR" dirty="0" err="1"/>
              <a:t>References</a:t>
            </a:r>
            <a:endParaRPr lang="fr-FR" dirty="0"/>
          </a:p>
        </p:txBody>
      </p:sp>
      <p:sp>
        <p:nvSpPr>
          <p:cNvPr id="3" name="Content Placeholder 2"/>
          <p:cNvSpPr>
            <a:spLocks noGrp="1"/>
          </p:cNvSpPr>
          <p:nvPr>
            <p:ph idx="1"/>
          </p:nvPr>
        </p:nvSpPr>
        <p:spPr>
          <a:xfrm>
            <a:off x="457200" y="1556792"/>
            <a:ext cx="8229600" cy="4997152"/>
          </a:xfrm>
        </p:spPr>
        <p:txBody>
          <a:bodyPr>
            <a:noAutofit/>
          </a:bodyPr>
          <a:lstStyle/>
          <a:p>
            <a:pPr marL="514350" indent="-514350">
              <a:buFont typeface="+mj-lt"/>
              <a:buAutoNum type="arabicPeriod"/>
            </a:pPr>
            <a:r>
              <a:rPr lang="fr-FR" sz="1600" dirty="0">
                <a:hlinkClick r:id="rId3"/>
              </a:rPr>
              <a:t>http://www.imoa.info/molybdenum-uses/molybdenum-grade-stainless-steels/architecture/french-pool-liner-article.php</a:t>
            </a:r>
            <a:r>
              <a:rPr lang="fr-FR" sz="1600" dirty="0"/>
              <a:t> </a:t>
            </a:r>
            <a:endParaRPr lang="fr-FR" sz="1600" b="1" dirty="0">
              <a:solidFill>
                <a:srgbClr val="FF0000"/>
              </a:solidFill>
            </a:endParaRPr>
          </a:p>
          <a:p>
            <a:pPr marL="514350" indent="-514350">
              <a:buFont typeface="+mj-lt"/>
              <a:buAutoNum type="arabicPeriod"/>
            </a:pPr>
            <a:r>
              <a:rPr lang="fr-FR" sz="1600" dirty="0">
                <a:hlinkClick r:id="rId4"/>
              </a:rPr>
              <a:t>http://www.constructalia.com/repository/transfer/fr/02163065ENLACE_PDF.pdf</a:t>
            </a:r>
            <a:endParaRPr lang="fr-FR" sz="1600" dirty="0"/>
          </a:p>
          <a:p>
            <a:pPr marL="514350" indent="-514350">
              <a:buFont typeface="+mj-lt"/>
              <a:buAutoNum type="arabicPeriod"/>
            </a:pPr>
            <a:r>
              <a:rPr lang="fr-FR" sz="1600" dirty="0">
                <a:hlinkClick r:id="rId5"/>
              </a:rPr>
              <a:t>http://www.awt-eisleben.de/en/swimming-pools-136.html</a:t>
            </a:r>
            <a:endParaRPr lang="fr-FR" sz="1600" dirty="0"/>
          </a:p>
        </p:txBody>
      </p:sp>
      <p:sp>
        <p:nvSpPr>
          <p:cNvPr id="5" name="Slide Number Placeholder 4"/>
          <p:cNvSpPr>
            <a:spLocks noGrp="1"/>
          </p:cNvSpPr>
          <p:nvPr>
            <p:ph type="sldNum" sz="quarter" idx="4"/>
          </p:nvPr>
        </p:nvSpPr>
        <p:spPr/>
        <p:txBody>
          <a:bodyPr/>
          <a:lstStyle/>
          <a:p>
            <a:fld id="{5AF66AA0-E37C-4065-8BE7-D4086C065B53}" type="slidenum">
              <a:rPr lang="fr-BE" smtClean="0"/>
              <a:pPr/>
              <a:t>88</a:t>
            </a:fld>
            <a:endParaRPr lang="fr-BE" dirty="0"/>
          </a:p>
        </p:txBody>
      </p:sp>
    </p:spTree>
    <p:extLst>
      <p:ext uri="{BB962C8B-B14F-4D97-AF65-F5344CB8AC3E}">
        <p14:creationId xmlns:p14="http://schemas.microsoft.com/office/powerpoint/2010/main" val="363860259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err="1"/>
              <a:t>Thank</a:t>
            </a:r>
            <a:r>
              <a:rPr lang="fr-FR" dirty="0"/>
              <a:t> </a:t>
            </a:r>
            <a:r>
              <a:rPr lang="fr-FR" dirty="0" err="1"/>
              <a:t>you</a:t>
            </a:r>
            <a:endParaRPr lang="fr-FR" dirty="0"/>
          </a:p>
        </p:txBody>
      </p:sp>
      <p:sp>
        <p:nvSpPr>
          <p:cNvPr id="3" name="Content Placeholder 2">
            <a:extLst>
              <a:ext uri="{FF2B5EF4-FFF2-40B4-BE49-F238E27FC236}">
                <a16:creationId xmlns:a16="http://schemas.microsoft.com/office/drawing/2014/main" id="{07537528-C281-467A-9E59-4EBB5BF84123}"/>
              </a:ext>
            </a:extLst>
          </p:cNvPr>
          <p:cNvSpPr>
            <a:spLocks noGrp="1"/>
          </p:cNvSpPr>
          <p:nvPr>
            <p:ph idx="1"/>
          </p:nvPr>
        </p:nvSpPr>
        <p:spPr/>
        <p:txBody>
          <a:bodyPr/>
          <a:lstStyle/>
          <a:p>
            <a:pPr marL="0" indent="0">
              <a:buNone/>
            </a:pPr>
            <a:r>
              <a:rPr lang="en-GB" dirty="0"/>
              <a:t>Test your knowledge of stainless steel here:</a:t>
            </a:r>
          </a:p>
          <a:p>
            <a:pPr marL="0" indent="0">
              <a:buNone/>
            </a:pPr>
            <a:r>
              <a:rPr lang="en-GB" dirty="0">
                <a:hlinkClick r:id="rId2"/>
              </a:rPr>
              <a:t>https://www.surveymonkey.com/r/3BVK2X6</a:t>
            </a:r>
            <a:endParaRPr lang="en-GB" dirty="0"/>
          </a:p>
        </p:txBody>
      </p:sp>
      <p:sp>
        <p:nvSpPr>
          <p:cNvPr id="5" name="Slide Number Placeholder 4"/>
          <p:cNvSpPr>
            <a:spLocks noGrp="1"/>
          </p:cNvSpPr>
          <p:nvPr>
            <p:ph type="sldNum" sz="quarter" idx="4"/>
          </p:nvPr>
        </p:nvSpPr>
        <p:spPr/>
        <p:txBody>
          <a:bodyPr/>
          <a:lstStyle/>
          <a:p>
            <a:fld id="{5AF66AA0-E37C-4065-8BE7-D4086C065B53}" type="slidenum">
              <a:rPr lang="fr-BE" smtClean="0"/>
              <a:pPr/>
              <a:t>89</a:t>
            </a:fld>
            <a:endParaRPr lang="fr-BE" dirty="0"/>
          </a:p>
        </p:txBody>
      </p:sp>
    </p:spTree>
    <p:extLst>
      <p:ext uri="{BB962C8B-B14F-4D97-AF65-F5344CB8AC3E}">
        <p14:creationId xmlns:p14="http://schemas.microsoft.com/office/powerpoint/2010/main" val="724210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1" y="5729808"/>
            <a:ext cx="7082943" cy="566738"/>
          </a:xfrm>
        </p:spPr>
        <p:txBody>
          <a:bodyPr>
            <a:normAutofit fontScale="90000"/>
          </a:bodyPr>
          <a:lstStyle/>
          <a:p>
            <a:r>
              <a:rPr lang="fr-FR" dirty="0"/>
              <a:t>Len </a:t>
            </a:r>
            <a:r>
              <a:rPr lang="fr-FR" dirty="0" err="1"/>
              <a:t>Lye</a:t>
            </a:r>
            <a:r>
              <a:rPr lang="fr-FR" dirty="0"/>
              <a:t> Centre, New Plymouth, NZ</a:t>
            </a:r>
            <a:br>
              <a:rPr lang="fr-FR" dirty="0"/>
            </a:br>
            <a:r>
              <a:rPr lang="fr-FR" dirty="0"/>
              <a:t>Architect: A. Patterson</a:t>
            </a:r>
            <a:r>
              <a:rPr lang="fr-FR" baseline="50000" dirty="0"/>
              <a:t>11</a:t>
            </a:r>
          </a:p>
        </p:txBody>
      </p:sp>
      <p:sp>
        <p:nvSpPr>
          <p:cNvPr id="6" name="Text Placeholder 5"/>
          <p:cNvSpPr>
            <a:spLocks noGrp="1"/>
          </p:cNvSpPr>
          <p:nvPr>
            <p:ph type="body" sz="half" idx="2"/>
          </p:nvPr>
        </p:nvSpPr>
        <p:spPr>
          <a:xfrm>
            <a:off x="899591" y="6296546"/>
            <a:ext cx="7082943" cy="300806"/>
          </a:xfrm>
        </p:spPr>
        <p:txBody>
          <a:bodyPr>
            <a:normAutofit lnSpcReduction="10000"/>
          </a:bodyPr>
          <a:lstStyle/>
          <a:p>
            <a:r>
              <a:rPr lang="fr-FR" dirty="0"/>
              <a:t>14 m high </a:t>
            </a:r>
            <a:r>
              <a:rPr lang="fr-FR" dirty="0" err="1"/>
              <a:t>facade</a:t>
            </a:r>
            <a:r>
              <a:rPr lang="fr-FR" dirty="0"/>
              <a:t> made of 32 tons of </a:t>
            </a:r>
            <a:r>
              <a:rPr lang="fr-FR" dirty="0" err="1"/>
              <a:t>highly</a:t>
            </a:r>
            <a:r>
              <a:rPr lang="fr-FR" dirty="0"/>
              <a:t> </a:t>
            </a:r>
            <a:r>
              <a:rPr lang="fr-FR" dirty="0" err="1"/>
              <a:t>polished</a:t>
            </a:r>
            <a:r>
              <a:rPr lang="fr-FR" dirty="0"/>
              <a:t> grade 316 </a:t>
            </a:r>
            <a:r>
              <a:rPr lang="fr-FR" dirty="0" err="1"/>
              <a:t>stainless</a:t>
            </a:r>
            <a:r>
              <a:rPr lang="fr-FR" dirty="0"/>
              <a:t> </a:t>
            </a:r>
            <a:r>
              <a:rPr lang="fr-FR" dirty="0" err="1"/>
              <a:t>steel</a:t>
            </a:r>
            <a:endParaRPr lang="fr-FR" dirty="0"/>
          </a:p>
        </p:txBody>
      </p:sp>
      <p:sp>
        <p:nvSpPr>
          <p:cNvPr id="3" name="AutoShape 2" descr="http://www.pattersons.com/mobile/images/ipad/projects/len-lye-centre/2.jpg"/>
          <p:cNvSpPr>
            <a:spLocks noChangeAspect="1" noChangeArrowheads="1"/>
          </p:cNvSpPr>
          <p:nvPr/>
        </p:nvSpPr>
        <p:spPr bwMode="auto">
          <a:xfrm>
            <a:off x="155575" y="-2033588"/>
            <a:ext cx="5419725" cy="42386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99592" y="85725"/>
            <a:ext cx="7082943" cy="554461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Slide Number Placeholder 3"/>
          <p:cNvSpPr>
            <a:spLocks noGrp="1"/>
          </p:cNvSpPr>
          <p:nvPr>
            <p:ph type="sldNum" sz="quarter" idx="4"/>
          </p:nvPr>
        </p:nvSpPr>
        <p:spPr/>
        <p:txBody>
          <a:bodyPr/>
          <a:lstStyle/>
          <a:p>
            <a:fld id="{5AF66AA0-E37C-4065-8BE7-D4086C065B53}" type="slidenum">
              <a:rPr lang="fr-BE" smtClean="0"/>
              <a:pPr/>
              <a:t>9</a:t>
            </a:fld>
            <a:endParaRPr lang="fr-BE" dirty="0"/>
          </a:p>
        </p:txBody>
      </p:sp>
    </p:spTree>
    <p:extLst>
      <p:ext uri="{BB962C8B-B14F-4D97-AF65-F5344CB8AC3E}">
        <p14:creationId xmlns:p14="http://schemas.microsoft.com/office/powerpoint/2010/main" val="391863118"/>
      </p:ext>
    </p:extLst>
  </p:cSld>
  <p:clrMapOvr>
    <a:masterClrMapping/>
  </p:clrMapOvr>
</p:sld>
</file>

<file path=ppt/theme/theme1.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University lectures theme colours</Template>
  <TotalTime>10144</TotalTime>
  <Words>5084</Words>
  <Application>Microsoft Office PowerPoint</Application>
  <PresentationFormat>On-screen Show (4:3)</PresentationFormat>
  <Paragraphs>550</Paragraphs>
  <Slides>89</Slides>
  <Notes>45</Notes>
  <HiddenSlides>0</HiddenSlides>
  <MMClips>0</MMClips>
  <ScaleCrop>false</ScaleCrop>
  <HeadingPairs>
    <vt:vector size="6" baseType="variant">
      <vt:variant>
        <vt:lpstr>Fonts Used</vt:lpstr>
      </vt:variant>
      <vt:variant>
        <vt:i4>3</vt:i4>
      </vt:variant>
      <vt:variant>
        <vt:lpstr>Theme</vt:lpstr>
      </vt:variant>
      <vt:variant>
        <vt:i4>13</vt:i4>
      </vt:variant>
      <vt:variant>
        <vt:lpstr>Slide Titles</vt:lpstr>
      </vt:variant>
      <vt:variant>
        <vt:i4>89</vt:i4>
      </vt:variant>
    </vt:vector>
  </HeadingPairs>
  <TitlesOfParts>
    <vt:vector size="105" baseType="lpstr">
      <vt:lpstr>Arial</vt:lpstr>
      <vt:lpstr>Calibri</vt:lpstr>
      <vt:lpstr>Wingdings</vt:lpstr>
      <vt:lpstr>3_Custom Design</vt:lpstr>
      <vt:lpstr>4_Custom Design</vt:lpstr>
      <vt:lpstr>5_Custom Design</vt:lpstr>
      <vt:lpstr>6_Custom Design</vt:lpstr>
      <vt:lpstr>7_Custom Design</vt:lpstr>
      <vt:lpstr>8_Custom Design</vt:lpstr>
      <vt:lpstr>9_Custom Design</vt:lpstr>
      <vt:lpstr>10_Custom Design</vt:lpstr>
      <vt:lpstr>11_Custom Design</vt:lpstr>
      <vt:lpstr>12_Custom Design</vt:lpstr>
      <vt:lpstr>13_Custom Design</vt:lpstr>
      <vt:lpstr>14_Custom Design</vt:lpstr>
      <vt:lpstr>15_Custom Design</vt:lpstr>
      <vt:lpstr>Supporting presentation for lecturers of Architecture/Civil Engineering</vt:lpstr>
      <vt:lpstr>Contents</vt:lpstr>
      <vt:lpstr>1. Facades</vt:lpstr>
      <vt:lpstr>PowerPoint Presentation</vt:lpstr>
      <vt:lpstr>PowerPoint Presentation</vt:lpstr>
      <vt:lpstr>Reflective stainless steel inserts in a concrete wall for an archive building,  Bure-Saudron (51), France8</vt:lpstr>
      <vt:lpstr>F. R. Weismann Art Museum, Minneapolis, USA (1993) Architect: Frank Gehry9</vt:lpstr>
      <vt:lpstr>Kauffman Center of Performing Arts, Kansas City, ISA (2011) Architect: Moshe Safdie; Engineering: Arup10</vt:lpstr>
      <vt:lpstr>Len Lye Centre, New Plymouth, NZ Architect: A. Patterson11</vt:lpstr>
      <vt:lpstr>Delhi Metro Rail Corporation Headquarters, India Architect: Raj Rewal &amp; Associates12</vt:lpstr>
      <vt:lpstr>District heating facility, Torino,Italy Architect: JP Buffi13</vt:lpstr>
      <vt:lpstr>Capital gate Tower (2010), Abu Dhabi RMJM, Architects14-16</vt:lpstr>
      <vt:lpstr>Glass facade17</vt:lpstr>
      <vt:lpstr>Glass facade, Paris 18</vt:lpstr>
      <vt:lpstr>Glass facade, Paris19</vt:lpstr>
      <vt:lpstr>Office building mesh facade, Utrecht, Netherlands20 Architects: Cepezed </vt:lpstr>
      <vt:lpstr>Energy saving building, Nantes, France 21 Architects: FORMA 6 &amp; B. Dacher</vt:lpstr>
      <vt:lpstr>McGowan Academic center,  Washington, DC, USA Sunshade mesh6</vt:lpstr>
      <vt:lpstr>Rehab of Château de Rentilly, France22-23</vt:lpstr>
      <vt:lpstr>St Guy Hospital , London24 Architect: T. Heartherwick</vt:lpstr>
      <vt:lpstr>American Airlines Arena, Miami, USA</vt:lpstr>
      <vt:lpstr>Facades References (1/2):</vt:lpstr>
      <vt:lpstr>Facades References (2/2):</vt:lpstr>
      <vt:lpstr>2. Green Walls</vt:lpstr>
      <vt:lpstr>About Green Walls</vt:lpstr>
      <vt:lpstr>Green facade1</vt:lpstr>
      <vt:lpstr>Green facade 2</vt:lpstr>
      <vt:lpstr>Green walls for apartment buildings2 (affordable everywhere!)</vt:lpstr>
      <vt:lpstr>Green walls for apartment buildings2</vt:lpstr>
      <vt:lpstr>Vertical Landscaping </vt:lpstr>
      <vt:lpstr>Green wall3</vt:lpstr>
      <vt:lpstr>PowerPoint Presentation</vt:lpstr>
      <vt:lpstr>Anchors and cables</vt:lpstr>
      <vt:lpstr>Green Walls References</vt:lpstr>
      <vt:lpstr>3. Roofs</vt:lpstr>
      <vt:lpstr>Usual characteristics of stainless steel roofs1-4</vt:lpstr>
      <vt:lpstr>A new concern, metal runoff in rainwater5</vt:lpstr>
      <vt:lpstr>The Delhi Parliament Library6-7 Architect: Raj Rewal Associates</vt:lpstr>
      <vt:lpstr>PowerPoint Presentation</vt:lpstr>
      <vt:lpstr>UAE Pavilion at the Shanghaï Expo8 Architects: Foster &amp; Partners</vt:lpstr>
      <vt:lpstr>New Doha airport, Qatar9-10 Architects: HOK</vt:lpstr>
      <vt:lpstr>Green Roofs1-4, 11-12</vt:lpstr>
      <vt:lpstr>High Reflectance Roof Austin Hall Sam Houston State University Huntsville, Tx, USA (1851) Low glare*, high reflectance stainless steel roof 11,13</vt:lpstr>
      <vt:lpstr>Sunbreakers15 University of Arizona Medical Research Building &amp; Thomas Keating Bioresearch Building</vt:lpstr>
      <vt:lpstr>Roofs References</vt:lpstr>
      <vt:lpstr>4. Decoration</vt:lpstr>
      <vt:lpstr>PowerPoint Presentation</vt:lpstr>
      <vt:lpstr>Banque de France, Paris, France4 Architects: Moati -Rivière</vt:lpstr>
      <vt:lpstr>Metro station L5 El Carmel, Barcelona, Spain5</vt:lpstr>
      <vt:lpstr>Mosteiro da Batalha, Portugal6</vt:lpstr>
      <vt:lpstr>Home curtain/safety banister7</vt:lpstr>
      <vt:lpstr>Museum of contemporary art  &amp; planning exhibition, Shenzhen, China  (under construction) Architect: CoopHimmelblau8</vt:lpstr>
      <vt:lpstr>Decoration References</vt:lpstr>
      <vt:lpstr>5. Stainless Steel Plumbing</vt:lpstr>
      <vt:lpstr>PowerPoint Presentation</vt:lpstr>
      <vt:lpstr>Stainless piping system</vt:lpstr>
      <vt:lpstr>Stainless Steel Plumbing References</vt:lpstr>
      <vt:lpstr>6. Escalators and elevators</vt:lpstr>
      <vt:lpstr>PowerPoint Presentation</vt:lpstr>
      <vt:lpstr>Mesh-clad elevator3</vt:lpstr>
      <vt:lpstr>Kraaiennest metro station entrance, Amsterdam, NL4</vt:lpstr>
      <vt:lpstr>References:</vt:lpstr>
      <vt:lpstr>7. Airports</vt:lpstr>
      <vt:lpstr>PowerPoint Presentation</vt:lpstr>
      <vt:lpstr>PowerPoint Presentation</vt:lpstr>
      <vt:lpstr>Airports References</vt:lpstr>
      <vt:lpstr>8. Urban furniture</vt:lpstr>
      <vt:lpstr>PowerPoint Presentation</vt:lpstr>
      <vt:lpstr>PowerPoint Presentation</vt:lpstr>
      <vt:lpstr>PowerPoint Presentation</vt:lpstr>
      <vt:lpstr>PowerPoint Presentation</vt:lpstr>
      <vt:lpstr>Urban Furniture References</vt:lpstr>
      <vt:lpstr>9. Restoration</vt:lpstr>
      <vt:lpstr>PowerPoint Presentation</vt:lpstr>
      <vt:lpstr>Opera theatre in Verona,  Italy</vt:lpstr>
      <vt:lpstr>Roman Theater, Frejus, France</vt:lpstr>
      <vt:lpstr>Restoration References</vt:lpstr>
      <vt:lpstr>10. Arenas</vt:lpstr>
      <vt:lpstr>PowerPoint Presentation</vt:lpstr>
      <vt:lpstr>Yamuna Stadium, Delhi, India 4 Architects: Peddle Thorb</vt:lpstr>
      <vt:lpstr>Castelão Stadium, Fortaleza, Brazil5,6 Architect: Vigliecca &amp; Associados</vt:lpstr>
      <vt:lpstr>Allianz Park Palmeiras Stadium, Sao Paulo, Brazil7 Architect: Edo Rocha Arquitetura  </vt:lpstr>
      <vt:lpstr>Media Facade, Lille stadium, France8 Architects: Valode  Pistre and Ferret</vt:lpstr>
      <vt:lpstr>Arenas References</vt:lpstr>
      <vt:lpstr>11. Swimming Pools</vt:lpstr>
      <vt:lpstr>PowerPoint Presentation</vt:lpstr>
      <vt:lpstr>Stainless Waterslide</vt:lpstr>
      <vt:lpstr>Swimming Pools References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Stainless steel applications architecture</dc:title>
  <dc:creator>Bernard</dc:creator>
  <cp:keywords>stainless steel, training, architects, engineers, architecture</cp:keywords>
  <cp:lastModifiedBy>Jo Claes</cp:lastModifiedBy>
  <cp:revision>896</cp:revision>
  <cp:lastPrinted>2015-06-02T17:57:17Z</cp:lastPrinted>
  <dcterms:created xsi:type="dcterms:W3CDTF">2013-06-29T15:24:20Z</dcterms:created>
  <dcterms:modified xsi:type="dcterms:W3CDTF">2020-01-28T13:20:47Z</dcterms:modified>
</cp:coreProperties>
</file>