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5" r:id="rId3"/>
    <p:sldId id="264" r:id="rId4"/>
    <p:sldId id="265" r:id="rId5"/>
    <p:sldId id="278" r:id="rId6"/>
    <p:sldId id="266" r:id="rId7"/>
    <p:sldId id="279" r:id="rId8"/>
    <p:sldId id="280" r:id="rId9"/>
    <p:sldId id="269" r:id="rId10"/>
    <p:sldId id="282" r:id="rId11"/>
    <p:sldId id="271" r:id="rId12"/>
    <p:sldId id="284" r:id="rId13"/>
    <p:sldId id="287" r:id="rId14"/>
    <p:sldId id="283" r:id="rId15"/>
    <p:sldId id="277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33333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FE7A7-FA0A-4439-AE0A-EB602D491AD8}" v="5" dt="2020-01-28T13:10:05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400" autoAdjust="0"/>
  </p:normalViewPr>
  <p:slideViewPr>
    <p:cSldViewPr>
      <p:cViewPr varScale="1">
        <p:scale>
          <a:sx n="82" d="100"/>
          <a:sy n="82" d="100"/>
        </p:scale>
        <p:origin x="140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4" d="100"/>
        <a:sy n="104" d="100"/>
      </p:scale>
      <p:origin x="0" y="-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9AB5303A-E467-4BCB-A628-F697EE8277AE}"/>
    <pc:docChg chg="modSld">
      <pc:chgData name="Jo Claes" userId="d64208f3-0076-4064-b6ac-7d8ee9dc279f" providerId="ADAL" clId="{9AB5303A-E467-4BCB-A628-F697EE8277AE}" dt="2019-11-07T10:51:18.184" v="0" actId="6549"/>
      <pc:docMkLst>
        <pc:docMk/>
      </pc:docMkLst>
      <pc:sldChg chg="modSp">
        <pc:chgData name="Jo Claes" userId="d64208f3-0076-4064-b6ac-7d8ee9dc279f" providerId="ADAL" clId="{9AB5303A-E467-4BCB-A628-F697EE8277AE}" dt="2019-11-07T10:51:18.184" v="0" actId="6549"/>
        <pc:sldMkLst>
          <pc:docMk/>
          <pc:sldMk cId="2870994262" sldId="271"/>
        </pc:sldMkLst>
        <pc:spChg chg="mod">
          <ac:chgData name="Jo Claes" userId="d64208f3-0076-4064-b6ac-7d8ee9dc279f" providerId="ADAL" clId="{9AB5303A-E467-4BCB-A628-F697EE8277AE}" dt="2019-11-07T10:51:18.184" v="0" actId="6549"/>
          <ac:spMkLst>
            <pc:docMk/>
            <pc:sldMk cId="2870994262" sldId="271"/>
            <ac:spMk id="3" creationId="{00000000-0000-0000-0000-000000000000}"/>
          </ac:spMkLst>
        </pc:spChg>
      </pc:sldChg>
    </pc:docChg>
  </pc:docChgLst>
  <pc:docChgLst>
    <pc:chgData name="Jo Claes" userId="d64208f3-0076-4064-b6ac-7d8ee9dc279f" providerId="ADAL" clId="{7E8FE7A7-FA0A-4439-AE0A-EB602D491AD8}"/>
    <pc:docChg chg="modSld">
      <pc:chgData name="Jo Claes" userId="d64208f3-0076-4064-b6ac-7d8ee9dc279f" providerId="ADAL" clId="{7E8FE7A7-FA0A-4439-AE0A-EB602D491AD8}" dt="2020-01-28T13:10:06.964" v="9" actId="20577"/>
      <pc:docMkLst>
        <pc:docMk/>
      </pc:docMkLst>
      <pc:sldChg chg="modSp">
        <pc:chgData name="Jo Claes" userId="d64208f3-0076-4064-b6ac-7d8ee9dc279f" providerId="ADAL" clId="{7E8FE7A7-FA0A-4439-AE0A-EB602D491AD8}" dt="2020-01-28T13:09:45.278" v="5" actId="20577"/>
        <pc:sldMkLst>
          <pc:docMk/>
          <pc:sldMk cId="2870994262" sldId="271"/>
        </pc:sldMkLst>
        <pc:spChg chg="mod">
          <ac:chgData name="Jo Claes" userId="d64208f3-0076-4064-b6ac-7d8ee9dc279f" providerId="ADAL" clId="{7E8FE7A7-FA0A-4439-AE0A-EB602D491AD8}" dt="2020-01-28T13:09:45.278" v="5" actId="20577"/>
          <ac:spMkLst>
            <pc:docMk/>
            <pc:sldMk cId="2870994262" sldId="271"/>
            <ac:spMk id="3" creationId="{00000000-0000-0000-0000-000000000000}"/>
          </ac:spMkLst>
        </pc:spChg>
      </pc:sldChg>
      <pc:sldChg chg="modSp">
        <pc:chgData name="Jo Claes" userId="d64208f3-0076-4064-b6ac-7d8ee9dc279f" providerId="ADAL" clId="{7E8FE7A7-FA0A-4439-AE0A-EB602D491AD8}" dt="2020-01-28T13:10:06.964" v="9" actId="20577"/>
        <pc:sldMkLst>
          <pc:docMk/>
          <pc:sldMk cId="1681057816" sldId="283"/>
        </pc:sldMkLst>
        <pc:spChg chg="mod">
          <ac:chgData name="Jo Claes" userId="d64208f3-0076-4064-b6ac-7d8ee9dc279f" providerId="ADAL" clId="{7E8FE7A7-FA0A-4439-AE0A-EB602D491AD8}" dt="2020-01-28T13:10:06.964" v="9" actId="20577"/>
          <ac:spMkLst>
            <pc:docMk/>
            <pc:sldMk cId="1681057816" sldId="283"/>
            <ac:spMk id="3" creationId="{00000000-0000-0000-0000-000000000000}"/>
          </ac:spMkLst>
        </pc:spChg>
      </pc:sldChg>
    </pc:docChg>
  </pc:docChgLst>
  <pc:docChgLst>
    <pc:chgData name="Jo Claes" userId="d64208f3-0076-4064-b6ac-7d8ee9dc279f" providerId="ADAL" clId="{519DFAB0-9FA2-4BF1-8D69-A124751A5466}"/>
    <pc:docChg chg="modSld">
      <pc:chgData name="Jo Claes" userId="d64208f3-0076-4064-b6ac-7d8ee9dc279f" providerId="ADAL" clId="{519DFAB0-9FA2-4BF1-8D69-A124751A5466}" dt="2019-12-13T12:10:24.291" v="1"/>
      <pc:docMkLst>
        <pc:docMk/>
      </pc:docMkLst>
      <pc:sldChg chg="modSp">
        <pc:chgData name="Jo Claes" userId="d64208f3-0076-4064-b6ac-7d8ee9dc279f" providerId="ADAL" clId="{519DFAB0-9FA2-4BF1-8D69-A124751A5466}" dt="2019-12-13T12:09:15.330" v="0" actId="120"/>
        <pc:sldMkLst>
          <pc:docMk/>
          <pc:sldMk cId="3408982868" sldId="264"/>
        </pc:sldMkLst>
        <pc:graphicFrameChg chg="modGraphic">
          <ac:chgData name="Jo Claes" userId="d64208f3-0076-4064-b6ac-7d8ee9dc279f" providerId="ADAL" clId="{519DFAB0-9FA2-4BF1-8D69-A124751A5466}" dt="2019-12-13T12:09:15.330" v="0" actId="120"/>
          <ac:graphicFrameMkLst>
            <pc:docMk/>
            <pc:sldMk cId="3408982868" sldId="264"/>
            <ac:graphicFrameMk id="5" creationId="{00000000-0000-0000-0000-000000000000}"/>
          </ac:graphicFrameMkLst>
        </pc:graphicFrameChg>
      </pc:sldChg>
      <pc:sldChg chg="modSp">
        <pc:chgData name="Jo Claes" userId="d64208f3-0076-4064-b6ac-7d8ee9dc279f" providerId="ADAL" clId="{519DFAB0-9FA2-4BF1-8D69-A124751A5466}" dt="2019-12-13T12:10:24.291" v="1"/>
        <pc:sldMkLst>
          <pc:docMk/>
          <pc:sldMk cId="2870994262" sldId="271"/>
        </pc:sldMkLst>
        <pc:spChg chg="mod">
          <ac:chgData name="Jo Claes" userId="d64208f3-0076-4064-b6ac-7d8ee9dc279f" providerId="ADAL" clId="{519DFAB0-9FA2-4BF1-8D69-A124751A5466}" dt="2019-12-13T12:10:24.291" v="1"/>
          <ac:spMkLst>
            <pc:docMk/>
            <pc:sldMk cId="2870994262" sldId="271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11031-23F1-49BB-9F75-241B337D1EC7}" type="datetimeFigureOut">
              <a:rPr lang="nl-BE" smtClean="0"/>
              <a:t>28/01/2020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BBD9A-8137-4F91-BCD0-82505381713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8434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3FC1B-1360-4953-A911-6C5EDFE56089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D31F2-D280-4941-9FB1-46DCA8BCB0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13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o.de/fileadmin/upload/dokumente/en/broschueren/Structural_Bonding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hyssenkrupp-nirosta.de/en/news/news-archive/show/browse/2/article/first-use-of-adhesive-bonding-to-attach-stainless-steel-facade-panels-to-outer-building-walls/76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72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i="1" dirty="0">
                <a:solidFill>
                  <a:srgbClr val="0070C0"/>
                </a:solidFill>
                <a:hlinkClick r:id="rId3"/>
              </a:rPr>
              <a:t>http://www.delo.de/fileadmin/upload/dokumente/en/broschueren/Structural_Bonding.pdf</a:t>
            </a:r>
            <a:endParaRPr lang="fr-FR" sz="1200" i="1" dirty="0">
              <a:solidFill>
                <a:srgbClr val="0070C0"/>
              </a:solidFill>
            </a:endParaRPr>
          </a:p>
          <a:p>
            <a:r>
              <a:rPr lang="fr-FR" sz="1200" i="1" dirty="0">
                <a:solidFill>
                  <a:srgbClr val="0070C0"/>
                </a:solidFill>
                <a:hlinkClick r:id="rId4"/>
              </a:rPr>
              <a:t>http://www.thyssenkrupp-nirosta.de/en/news/news-archive/show/browse/2/article/first-use-of-adhesive-bonding-to-attach-stainless-steel-facade-panels-to-outer-building-walls/76/</a:t>
            </a:r>
            <a:r>
              <a:rPr lang="fr-FR" sz="1200" i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16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Adhesive Bonding of Stainless Steels. 1st. Ed. 2013. Materials and Applications Series, volume 21. Euro </a:t>
            </a:r>
            <a:r>
              <a:rPr lang="en-US" sz="1200" dirty="0" err="1"/>
              <a:t>Inox</a:t>
            </a:r>
            <a:r>
              <a:rPr lang="en-US" sz="1200" dirty="0"/>
              <a:t> 2013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[11]</a:t>
            </a:r>
            <a:r>
              <a:rPr lang="de-DE" baseline="0" dirty="0"/>
              <a:t> Selection de collage structural, loctite, www.360bonding.com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28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56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97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34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fr-BE" sz="1600" dirty="0" err="1"/>
              <a:t>Joining</a:t>
            </a:r>
            <a:r>
              <a:rPr lang="fr-BE" sz="1600" dirty="0"/>
              <a:t> </a:t>
            </a:r>
            <a:r>
              <a:rPr lang="fr-BE" sz="1600" dirty="0" err="1"/>
              <a:t>Stainless</a:t>
            </a:r>
            <a:r>
              <a:rPr lang="fr-BE" sz="1600" dirty="0"/>
              <a:t> </a:t>
            </a:r>
            <a:r>
              <a:rPr lang="fr-BE" sz="1600" dirty="0" err="1"/>
              <a:t>Steels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BACC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BACC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BACC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hura.shu.ac.uk/3115/" TargetMode="External"/><Relationship Id="rId3" Type="http://schemas.openxmlformats.org/officeDocument/2006/relationships/hyperlink" Target="http://www.jm-metaljoining.com/pdfs-uploaded/Joining%20Stainless%20Steel.pdf" TargetMode="External"/><Relationship Id="rId7" Type="http://schemas.openxmlformats.org/officeDocument/2006/relationships/hyperlink" Target="http://www.worldstainless.org/Files/issf/non-image-files/PDF/Euro_Inox/Adhesive_bonding_EN.pdf" TargetMode="External"/><Relationship Id="rId12" Type="http://schemas.openxmlformats.org/officeDocument/2006/relationships/hyperlink" Target="http://www.sciencedirect.com/science/book/9781845694357" TargetMode="External"/><Relationship Id="rId2" Type="http://schemas.openxmlformats.org/officeDocument/2006/relationships/hyperlink" Target="http://www.worldstainless.org/Files/issf/animations/WeldedFabrication/start_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prove.it/metro/file.php?file=/1/Papers/Metallurgy_of_Welding_Processes/Joint_properties.pdf" TargetMode="External"/><Relationship Id="rId11" Type="http://schemas.openxmlformats.org/officeDocument/2006/relationships/hyperlink" Target="https://www.ellsworth.com/globalassets/literature-library/manufacturer/ellsworth-adhesives/ellsworth-adhesives-white-paper-structural-bonding.pdf" TargetMode="External"/><Relationship Id="rId5" Type="http://schemas.openxmlformats.org/officeDocument/2006/relationships/hyperlink" Target="http://www.edelstahl-rostfrei.de/page.asp?pageID=1590" TargetMode="External"/><Relationship Id="rId10" Type="http://schemas.openxmlformats.org/officeDocument/2006/relationships/hyperlink" Target="http://www.delo.de/fileadmin/upload/dokumente/en/broschueren/Structural_Bonding.pdf" TargetMode="External"/><Relationship Id="rId4" Type="http://schemas.openxmlformats.org/officeDocument/2006/relationships/hyperlink" Target="http://www.nickelinstitute.org/~/Media/Files/TechnicalLiterature/WeldingofStainlesssSteelandotherJoiningMethods_9002_.pdf" TargetMode="External"/><Relationship Id="rId9" Type="http://schemas.openxmlformats.org/officeDocument/2006/relationships/hyperlink" Target="https://www.worldstainless.org/Files/issf/non-image-files/PDF/ISSF_Stainless_Steel_for_Designers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44XD5mZoM_0" TargetMode="External"/><Relationship Id="rId3" Type="http://schemas.openxmlformats.org/officeDocument/2006/relationships/hyperlink" Target="https://www.youtube.com/watch?v=VMu7_W0QE3Y" TargetMode="External"/><Relationship Id="rId7" Type="http://schemas.openxmlformats.org/officeDocument/2006/relationships/hyperlink" Target="https://www.youtube.com/watch?v=SwY-RT4DBxY" TargetMode="External"/><Relationship Id="rId2" Type="http://schemas.openxmlformats.org/officeDocument/2006/relationships/hyperlink" Target="https://www.youtube.com/watch?v=5zwgI-pQ6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DoSDiiZx6U" TargetMode="External"/><Relationship Id="rId5" Type="http://schemas.openxmlformats.org/officeDocument/2006/relationships/hyperlink" Target="https://www.youtube.com/watch?v=n-ht_5Ysurc" TargetMode="External"/><Relationship Id="rId4" Type="http://schemas.openxmlformats.org/officeDocument/2006/relationships/hyperlink" Target="http://www.sastainless.com/videos/index.html" TargetMode="External"/><Relationship Id="rId9" Type="http://schemas.openxmlformats.org/officeDocument/2006/relationships/hyperlink" Target="https://www.youtube.com/watch?v=LDxNDWObTy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oa.info/download_files/stainless-steel/Austenitics.pdf" TargetMode="External"/><Relationship Id="rId2" Type="http://schemas.openxmlformats.org/officeDocument/2006/relationships/hyperlink" Target="http://www.issftraining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orldstainless.org/Files/issf/non-image-files/PDF/ISSF_The_Ferritic_Solution_English.pdf" TargetMode="External"/><Relationship Id="rId4" Type="http://schemas.openxmlformats.org/officeDocument/2006/relationships/hyperlink" Target="http://www.imoa.info/download_files/stainless-steel/Duplex_Stainless_Steel_3rd_Edition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3BVK2X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O5pVLOAmD4" TargetMode="External"/><Relationship Id="rId7" Type="http://schemas.openxmlformats.org/officeDocument/2006/relationships/hyperlink" Target="http://www.youtube.com/watch?v=fKw5C_c1UVk" TargetMode="External"/><Relationship Id="rId2" Type="http://schemas.openxmlformats.org/officeDocument/2006/relationships/hyperlink" Target="https://www.youtube.com/watch?v=twUAa5LWUv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structables.com/id/Soldering-Brass-to-Stainless-Steel-plus-How-To-Mak/" TargetMode="External"/><Relationship Id="rId5" Type="http://schemas.openxmlformats.org/officeDocument/2006/relationships/hyperlink" Target="https://www.youtube.com/watch?v=PmXMTt_JPb8" TargetMode="External"/><Relationship Id="rId4" Type="http://schemas.openxmlformats.org/officeDocument/2006/relationships/hyperlink" Target="http://www.youtube.com/watch?v=VSR22YMmv5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HOrTnSor7K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Supporting presentation for lecturers of Architecture/Civil Engineering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4000" b="1" dirty="0" err="1">
                <a:solidFill>
                  <a:srgbClr val="4BACC6"/>
                </a:solidFill>
              </a:rPr>
              <a:t>Chapter</a:t>
            </a:r>
            <a:r>
              <a:rPr lang="fr-FR" sz="4000" b="1" dirty="0">
                <a:solidFill>
                  <a:srgbClr val="4BACC6"/>
                </a:solidFill>
              </a:rPr>
              <a:t> 09</a:t>
            </a:r>
          </a:p>
          <a:p>
            <a:r>
              <a:rPr lang="fr-FR" sz="4000" b="1" dirty="0" err="1">
                <a:solidFill>
                  <a:srgbClr val="4BACC6"/>
                </a:solidFill>
              </a:rPr>
              <a:t>Joining</a:t>
            </a:r>
            <a:r>
              <a:rPr lang="fr-FR" sz="4000" b="1" dirty="0">
                <a:solidFill>
                  <a:srgbClr val="4BACC6"/>
                </a:solidFill>
              </a:rPr>
              <a:t> &amp; Fabrication of</a:t>
            </a:r>
          </a:p>
          <a:p>
            <a:r>
              <a:rPr lang="fr-FR" sz="4000" b="1" dirty="0" err="1">
                <a:solidFill>
                  <a:srgbClr val="4BACC6"/>
                </a:solidFill>
              </a:rPr>
              <a:t>Stainless</a:t>
            </a:r>
            <a:r>
              <a:rPr lang="fr-FR" sz="4000" b="1" dirty="0">
                <a:solidFill>
                  <a:srgbClr val="4BACC6"/>
                </a:solidFill>
              </a:rPr>
              <a:t> </a:t>
            </a:r>
            <a:r>
              <a:rPr lang="fr-FR" sz="4000" b="1" dirty="0" err="1">
                <a:solidFill>
                  <a:srgbClr val="4BACC6"/>
                </a:solidFill>
              </a:rPr>
              <a:t>Steels</a:t>
            </a:r>
            <a:endParaRPr lang="fr-FR" sz="4000" b="1" dirty="0">
              <a:solidFill>
                <a:srgbClr val="4BAC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613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10</a:t>
            </a:fld>
            <a:endParaRPr lang="fr-BE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2904"/>
            <a:ext cx="6027717" cy="36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404330" y="260648"/>
            <a:ext cx="2231277" cy="2845085"/>
            <a:chOff x="6404330" y="137690"/>
            <a:chExt cx="2231277" cy="2845085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1" t="2167" r="1183" b="2153"/>
            <a:stretch/>
          </p:blipFill>
          <p:spPr bwMode="auto">
            <a:xfrm>
              <a:off x="6404330" y="137690"/>
              <a:ext cx="2231277" cy="15216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404330" y="1659336"/>
              <a:ext cx="223127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000" dirty="0" err="1"/>
                <a:t>Adhesive</a:t>
              </a:r>
              <a:r>
                <a:rPr lang="fr-BE" sz="2000" dirty="0"/>
                <a:t> </a:t>
              </a:r>
              <a:r>
                <a:rPr lang="fr-BE" sz="2000" dirty="0" err="1"/>
                <a:t>bonding</a:t>
              </a:r>
              <a:r>
                <a:rPr lang="fr-BE" sz="2000" dirty="0"/>
                <a:t> </a:t>
              </a:r>
              <a:r>
                <a:rPr lang="fr-BE" sz="2000" dirty="0" err="1"/>
                <a:t>is</a:t>
              </a:r>
              <a:r>
                <a:rPr lang="fr-BE" sz="2000" dirty="0"/>
                <a:t> </a:t>
              </a:r>
              <a:r>
                <a:rPr lang="fr-BE" sz="2000" dirty="0" err="1"/>
                <a:t>used</a:t>
              </a:r>
              <a:r>
                <a:rPr lang="fr-BE" sz="2000" dirty="0"/>
                <a:t> for the </a:t>
              </a:r>
              <a:r>
                <a:rPr lang="fr-BE" sz="2000" dirty="0" err="1"/>
                <a:t>assembly</a:t>
              </a:r>
              <a:r>
                <a:rPr lang="fr-BE" sz="2000" dirty="0"/>
                <a:t> of </a:t>
              </a:r>
              <a:r>
                <a:rPr lang="fr-BE" sz="2000" dirty="0" err="1"/>
                <a:t>door</a:t>
              </a:r>
              <a:r>
                <a:rPr lang="fr-BE" sz="2000" dirty="0"/>
                <a:t> </a:t>
              </a:r>
              <a:r>
                <a:rPr lang="fr-BE" sz="2000" dirty="0" err="1"/>
                <a:t>handles</a:t>
              </a:r>
              <a:r>
                <a:rPr lang="fr-BE" sz="2000" dirty="0"/>
                <a:t>. 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75397" b="3033"/>
          <a:stretch/>
        </p:blipFill>
        <p:spPr bwMode="auto">
          <a:xfrm>
            <a:off x="179512" y="3996632"/>
            <a:ext cx="1767878" cy="2573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6" t="2422" r="48466" b="2422"/>
          <a:stretch/>
        </p:blipFill>
        <p:spPr bwMode="auto">
          <a:xfrm>
            <a:off x="2051720" y="3996632"/>
            <a:ext cx="1710813" cy="2573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6" t="2422" r="20781" b="2422"/>
          <a:stretch/>
        </p:blipFill>
        <p:spPr bwMode="auto">
          <a:xfrm>
            <a:off x="3851920" y="3996632"/>
            <a:ext cx="1730478" cy="2573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48711" y="3996632"/>
            <a:ext cx="2986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/>
              <a:t>Adhesive</a:t>
            </a:r>
            <a:r>
              <a:rPr lang="fr-BE" sz="2000" dirty="0"/>
              <a:t> </a:t>
            </a:r>
            <a:r>
              <a:rPr lang="fr-BE" sz="2000" dirty="0" err="1"/>
              <a:t>bonding</a:t>
            </a:r>
            <a:r>
              <a:rPr lang="fr-BE" sz="2000" dirty="0"/>
              <a:t> </a:t>
            </a:r>
            <a:r>
              <a:rPr lang="fr-BE" sz="2000" dirty="0" err="1"/>
              <a:t>is</a:t>
            </a:r>
            <a:r>
              <a:rPr lang="fr-BE" sz="2000" dirty="0"/>
              <a:t> a </a:t>
            </a:r>
            <a:r>
              <a:rPr lang="fr-BE" sz="2000" dirty="0" err="1"/>
              <a:t>practical</a:t>
            </a:r>
            <a:r>
              <a:rPr lang="fr-BE" sz="2000" dirty="0"/>
              <a:t> solution in building applications, </a:t>
            </a:r>
            <a:r>
              <a:rPr lang="fr-BE" sz="2000" dirty="0" err="1"/>
              <a:t>when</a:t>
            </a:r>
            <a:r>
              <a:rPr lang="fr-BE" sz="2000" dirty="0"/>
              <a:t> </a:t>
            </a:r>
            <a:r>
              <a:rPr lang="fr-BE" sz="2000" dirty="0" err="1"/>
              <a:t>stainless</a:t>
            </a:r>
            <a:r>
              <a:rPr lang="fr-BE" sz="2000" dirty="0"/>
              <a:t> </a:t>
            </a:r>
            <a:r>
              <a:rPr lang="fr-BE" sz="2000" dirty="0" err="1"/>
              <a:t>steel</a:t>
            </a:r>
            <a:r>
              <a:rPr lang="fr-BE" sz="2000" dirty="0"/>
              <a:t> has to </a:t>
            </a:r>
            <a:r>
              <a:rPr lang="fr-BE" sz="2000" dirty="0" err="1"/>
              <a:t>be</a:t>
            </a:r>
            <a:r>
              <a:rPr lang="fr-BE" sz="2000" dirty="0"/>
              <a:t> </a:t>
            </a:r>
            <a:r>
              <a:rPr lang="fr-BE" sz="2000" dirty="0" err="1"/>
              <a:t>fastened</a:t>
            </a:r>
            <a:r>
              <a:rPr lang="fr-BE" sz="2000" dirty="0"/>
              <a:t> to </a:t>
            </a:r>
            <a:r>
              <a:rPr lang="fr-BE" sz="2000" dirty="0" err="1"/>
              <a:t>masonry</a:t>
            </a:r>
            <a:r>
              <a:rPr lang="fr-BE" sz="2000" dirty="0"/>
              <a:t> or </a:t>
            </a:r>
            <a:r>
              <a:rPr lang="fr-BE" sz="2000" dirty="0" err="1"/>
              <a:t>natural</a:t>
            </a:r>
            <a:r>
              <a:rPr lang="fr-BE" sz="2000" dirty="0"/>
              <a:t> stone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26408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err="1"/>
              <a:t>References</a:t>
            </a:r>
            <a:r>
              <a:rPr lang="fr-FR" sz="3600" dirty="0"/>
              <a:t> on </a:t>
            </a:r>
            <a:r>
              <a:rPr lang="fr-FR" sz="3600" dirty="0" err="1"/>
              <a:t>Joining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85313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1600" dirty="0">
                <a:solidFill>
                  <a:srgbClr val="C00000"/>
                </a:solidFill>
                <a:hlinkClick r:id="rId2"/>
              </a:rPr>
              <a:t>http://www.worldstainless.org/Files/issf/animations/WeldedFabrication/start_1.html</a:t>
            </a:r>
            <a:endParaRPr lang="fr-FR" sz="1600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3"/>
              </a:rPr>
              <a:t>http://www.wikihow.com/Weld-Stainless-Steel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4"/>
              </a:rPr>
              <a:t>http://www.nickelinstitute.org/~/Media/Files/TechnicalLiterature/WeldingofStainlesssSteelandotherJoiningMethods_9002_.pdf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5"/>
              </a:rPr>
              <a:t>http://www.edelstahl-rostfrei.de/page.asp?pageID=1590</a:t>
            </a:r>
            <a:r>
              <a:rPr lang="fr-FR" sz="1600" dirty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6"/>
              </a:rPr>
              <a:t>http://www.improve.it/metro/file.php?file=/1/Papers/Metallurgy_of_Welding_Processes/Joint_properties.pdf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7"/>
              </a:rPr>
              <a:t>https://www.worldstainless.org/Files/issf/non-image-files/PDF/Euro_Inox/Adhesive_bonding_EN.pdf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8"/>
              </a:rPr>
              <a:t>http://shura.shu.ac.uk/3115/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9"/>
              </a:rPr>
              <a:t>https://www.worldstainless.org/Files/issf/non-image-files/PDF/ISSF_Stainless_Steel_for_Designers.pdf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0"/>
              </a:rPr>
              <a:t>http://www.delo.de/fileadmin/upload/dokumente/en/broschueren/Structural_Bonding.pdf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1"/>
              </a:rPr>
              <a:t>https://www.ellsworth.com/globalassets/literature-library/manufacturer/ellsworth-adhesives/ellsworth-adhesives-white-paper-structural-bonding.pdf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2"/>
              </a:rPr>
              <a:t>http://www.sciencedirect.com/science/book/9781845694357</a:t>
            </a:r>
            <a:r>
              <a:rPr lang="fr-FR" sz="16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994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2 - Fabrication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comprehensive</a:t>
            </a:r>
            <a:r>
              <a:rPr lang="fr-FR" dirty="0"/>
              <a:t> documents are </a:t>
            </a:r>
            <a:r>
              <a:rPr lang="fr-FR" dirty="0" err="1"/>
              <a:t>available</a:t>
            </a:r>
            <a:r>
              <a:rPr lang="fr-FR" dirty="0"/>
              <a:t>, </a:t>
            </a:r>
            <a:r>
              <a:rPr lang="fr-FR" dirty="0" err="1"/>
              <a:t>see</a:t>
            </a:r>
            <a:r>
              <a:rPr lang="fr-FR" dirty="0"/>
              <a:t> the </a:t>
            </a:r>
            <a:r>
              <a:rPr lang="fr-FR" dirty="0" err="1"/>
              <a:t>list</a:t>
            </a:r>
            <a:r>
              <a:rPr lang="fr-FR" dirty="0"/>
              <a:t> of </a:t>
            </a:r>
            <a:r>
              <a:rPr lang="fr-FR" dirty="0" err="1"/>
              <a:t>references</a:t>
            </a:r>
            <a:endParaRPr lang="fr-FR" dirty="0"/>
          </a:p>
          <a:p>
            <a:pPr algn="just"/>
            <a:endParaRPr lang="fr-FR" dirty="0"/>
          </a:p>
          <a:p>
            <a:pPr marL="0" indent="0" algn="just">
              <a:buNone/>
            </a:pPr>
            <a:r>
              <a:rPr lang="fr-FR" dirty="0" err="1"/>
              <a:t>Ref</a:t>
            </a:r>
            <a:r>
              <a:rPr lang="fr-FR" dirty="0"/>
              <a:t> 1 </a:t>
            </a:r>
            <a:r>
              <a:rPr lang="fr-FR" dirty="0" err="1"/>
              <a:t>is</a:t>
            </a:r>
            <a:r>
              <a:rPr lang="fr-FR" dirty="0"/>
              <a:t> a training course </a:t>
            </a:r>
            <a:r>
              <a:rPr lang="fr-FR" dirty="0" err="1"/>
              <a:t>dedicated</a:t>
            </a:r>
            <a:r>
              <a:rPr lang="fr-FR" dirty="0"/>
              <a:t> to the fabrication of </a:t>
            </a:r>
            <a:r>
              <a:rPr lang="fr-FR" dirty="0" err="1"/>
              <a:t>stainless</a:t>
            </a:r>
            <a:r>
              <a:rPr lang="fr-FR" dirty="0"/>
              <a:t> </a:t>
            </a:r>
            <a:r>
              <a:rPr lang="fr-FR" dirty="0" err="1"/>
              <a:t>steels</a:t>
            </a:r>
            <a:endParaRPr lang="fr-FR" dirty="0"/>
          </a:p>
          <a:p>
            <a:pPr algn="just"/>
            <a:endParaRPr lang="fr-FR" dirty="0"/>
          </a:p>
          <a:p>
            <a:pPr marL="0" indent="0" algn="just">
              <a:buNone/>
            </a:pPr>
            <a:r>
              <a:rPr lang="fr-FR" dirty="0" err="1"/>
              <a:t>Chapter</a:t>
            </a:r>
            <a:r>
              <a:rPr lang="fr-FR" dirty="0"/>
              <a:t> 2 </a:t>
            </a:r>
            <a:r>
              <a:rPr lang="fr-FR" dirty="0" err="1"/>
              <a:t>lists</a:t>
            </a:r>
            <a:r>
              <a:rPr lang="fr-FR" dirty="0"/>
              <a:t> a </a:t>
            </a:r>
            <a:r>
              <a:rPr lang="fr-FR" dirty="0" err="1"/>
              <a:t>number</a:t>
            </a:r>
            <a:r>
              <a:rPr lang="fr-FR" dirty="0"/>
              <a:t> of applications in architecture, building and construction:  fabrication of all </a:t>
            </a:r>
            <a:r>
              <a:rPr lang="fr-FR" dirty="0" err="1"/>
              <a:t>shapes</a:t>
            </a:r>
            <a:r>
              <a:rPr lang="fr-FR" dirty="0"/>
              <a:t> and </a:t>
            </a:r>
            <a:r>
              <a:rPr lang="fr-FR" dirty="0" err="1"/>
              <a:t>finishes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achieved</a:t>
            </a:r>
            <a:r>
              <a:rPr lang="fr-FR" dirty="0"/>
              <a:t> </a:t>
            </a:r>
            <a:r>
              <a:rPr lang="fr-FR" dirty="0" err="1"/>
              <a:t>routinely</a:t>
            </a:r>
            <a:r>
              <a:rPr lang="fr-FR" dirty="0"/>
              <a:t> </a:t>
            </a:r>
            <a:r>
              <a:rPr lang="fr-FR" dirty="0" err="1"/>
              <a:t>today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6418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/>
              <a:t>Videos</a:t>
            </a:r>
            <a:r>
              <a:rPr lang="fr-FR" sz="3600" dirty="0"/>
              <a:t> on </a:t>
            </a:r>
            <a:r>
              <a:rPr lang="fr-FR" sz="3600" dirty="0" err="1"/>
              <a:t>Processes</a:t>
            </a:r>
            <a:endParaRPr lang="nl-BE" sz="36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48870"/>
              </p:ext>
            </p:extLst>
          </p:nvPr>
        </p:nvGraphicFramePr>
        <p:xfrm>
          <a:off x="457200" y="1600200"/>
          <a:ext cx="8219256" cy="374889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41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7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Stainless Steel Melting and Rolling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2"/>
                        </a:rPr>
                        <a:t>https://www.youtube.com/watch?v=5zwgI-pQ6kE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Shearing and Bending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3"/>
                        </a:rPr>
                        <a:t>https://www.youtube.com/watch?v=VMu7_W0QE3Y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Water Jet Cutting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4"/>
                        </a:rPr>
                        <a:t>http://www.sastainless.com/videos/index.html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Deep Drawing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5"/>
                        </a:rPr>
                        <a:t>https://www.youtube.com/watch?v=n-ht_5Ysurc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Wire Bending Machine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6"/>
                        </a:rPr>
                        <a:t>https://www.youtube.com/watch?v=kDoSDiiZx6U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Spring Forming Machine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7"/>
                        </a:rPr>
                        <a:t>https://www.youtube.com/watch?v=SwY-RT4DBxY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336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Roll Forming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8"/>
                        </a:rPr>
                        <a:t>https://www.youtube.com/watch?v=44XD5mZoM_0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Machining (milling)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9"/>
                        </a:rPr>
                        <a:t>https://www.youtube.com/watch?v=LDxNDWObTyg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nl-BE" sz="1600" dirty="0"/>
                        <a:t>More videos are</a:t>
                      </a:r>
                      <a:r>
                        <a:rPr lang="nl-BE" sz="1600" baseline="0" dirty="0"/>
                        <a:t> readily available on the net</a:t>
                      </a:r>
                      <a:endParaRPr lang="nl-B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542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err="1"/>
              <a:t>References</a:t>
            </a:r>
            <a:r>
              <a:rPr lang="fr-FR" sz="3600" dirty="0"/>
              <a:t> on Fabrication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161277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>
                <a:hlinkClick r:id="rId2"/>
              </a:rPr>
              <a:t>http://www.issftraining.org/</a:t>
            </a:r>
            <a:r>
              <a:rPr lang="fr-FR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hlinkClick r:id="rId3"/>
              </a:rPr>
              <a:t>http://www.imoa.info/download_files/stainless-steel/Austenitics.pdf</a:t>
            </a:r>
            <a:r>
              <a:rPr lang="fr-FR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hlinkClick r:id="rId4"/>
              </a:rPr>
              <a:t>http://www.imoa.info/download_files/stainless-steel/Duplex_Stainless_Steel_3rd_Edition.pdf</a:t>
            </a:r>
            <a:r>
              <a:rPr lang="fr-FR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hlinkClick r:id="rId5"/>
              </a:rPr>
              <a:t>http://www.worldstainless.org/Files/issf/non-image-files/PDF/ISSF_The_Ferritic_Solution_English.pdf</a:t>
            </a:r>
            <a:endParaRPr lang="fr-F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1057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://www.thyssenkrupp-nirosta.de/uploads/RTEmagicC_Eingang_Hannover_01.jpg.jpg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DC8E8-17CE-4460-B43E-29E3D298F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Test your knowledge of stainless steel here: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https://www.surveymonkey.com/r/3BVK2X6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855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Contents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err="1"/>
              <a:t>Joining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Fabrication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084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1 - </a:t>
            </a:r>
            <a:r>
              <a:rPr lang="fr-FR" sz="3200" dirty="0" err="1"/>
              <a:t>Joining</a:t>
            </a:r>
            <a:br>
              <a:rPr lang="fr-FR" sz="3200" dirty="0"/>
            </a:br>
            <a:r>
              <a:rPr lang="fr-FR" sz="3200" dirty="0"/>
              <a:t>Applicable </a:t>
            </a:r>
            <a:r>
              <a:rPr lang="fr-FR" sz="3200" dirty="0" err="1"/>
              <a:t>joining</a:t>
            </a:r>
            <a:r>
              <a:rPr lang="fr-FR" sz="3200" dirty="0"/>
              <a:t> </a:t>
            </a:r>
            <a:r>
              <a:rPr lang="fr-FR" sz="3200" dirty="0" err="1"/>
              <a:t>processes</a:t>
            </a:r>
            <a:r>
              <a:rPr lang="fr-FR" sz="3200" dirty="0"/>
              <a:t>: all of </a:t>
            </a:r>
            <a:r>
              <a:rPr lang="fr-FR" sz="3200" dirty="0" err="1"/>
              <a:t>them</a:t>
            </a:r>
            <a:r>
              <a:rPr lang="fr-FR" sz="3200" dirty="0"/>
              <a:t>!</a:t>
            </a: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3</a:t>
            </a:fld>
            <a:endParaRPr lang="fr-B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731806"/>
              </p:ext>
            </p:extLst>
          </p:nvPr>
        </p:nvGraphicFramePr>
        <p:xfrm>
          <a:off x="467545" y="1669936"/>
          <a:ext cx="8208911" cy="4423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65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707">
                <a:tc>
                  <a:txBody>
                    <a:bodyPr/>
                    <a:lstStyle/>
                    <a:p>
                      <a:r>
                        <a:rPr lang="fr-FR" sz="1600" dirty="0" err="1"/>
                        <a:t>Process</a:t>
                      </a:r>
                      <a:r>
                        <a:rPr lang="fr-FR" sz="1600" dirty="0"/>
                        <a:t> (</a:t>
                      </a:r>
                      <a:r>
                        <a:rPr lang="fr-FR" sz="1600" dirty="0" err="1"/>
                        <a:t>Refs</a:t>
                      </a:r>
                      <a:r>
                        <a:rPr lang="fr-FR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Videos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Preferred</a:t>
                      </a:r>
                      <a:r>
                        <a:rPr lang="fr-FR" sz="1600" dirty="0"/>
                        <a:t> 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process</a:t>
                      </a:r>
                      <a:r>
                        <a:rPr lang="fr-FR" sz="1600" baseline="0" dirty="0"/>
                        <a:t>  for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437">
                <a:tc>
                  <a:txBody>
                    <a:bodyPr/>
                    <a:lstStyle/>
                    <a:p>
                      <a:r>
                        <a:rPr lang="fr-FR" sz="1600" dirty="0" err="1"/>
                        <a:t>Welding</a:t>
                      </a:r>
                      <a:r>
                        <a:rPr lang="fr-FR" sz="1600" dirty="0"/>
                        <a:t>  (1-5)</a:t>
                      </a:r>
                    </a:p>
                    <a:p>
                      <a:r>
                        <a:rPr lang="fr-FR" sz="1600" dirty="0"/>
                        <a:t>(</a:t>
                      </a:r>
                      <a:r>
                        <a:rPr lang="fr-FR" sz="1600" dirty="0" err="1"/>
                        <a:t>widely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used</a:t>
                      </a:r>
                      <a:r>
                        <a:rPr lang="fr-FR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hlinkClick r:id="rId2"/>
                        </a:rPr>
                        <a:t>MIG </a:t>
                      </a:r>
                      <a:r>
                        <a:rPr lang="fr-FR" sz="1600" dirty="0" err="1">
                          <a:hlinkClick r:id="rId2"/>
                        </a:rPr>
                        <a:t>Welding</a:t>
                      </a:r>
                      <a:endParaRPr lang="fr-FR" sz="1600" dirty="0"/>
                    </a:p>
                    <a:p>
                      <a:r>
                        <a:rPr lang="fr-FR" sz="1600" dirty="0">
                          <a:hlinkClick r:id="rId3"/>
                        </a:rPr>
                        <a:t>TIG</a:t>
                      </a:r>
                      <a:r>
                        <a:rPr lang="fr-FR" sz="1600" baseline="0" dirty="0">
                          <a:hlinkClick r:id="rId3"/>
                        </a:rPr>
                        <a:t> </a:t>
                      </a:r>
                      <a:r>
                        <a:rPr lang="fr-FR" sz="1600" baseline="0" dirty="0" err="1">
                          <a:hlinkClick r:id="rId3"/>
                        </a:rPr>
                        <a:t>Welding</a:t>
                      </a:r>
                      <a:endParaRPr lang="fr-FR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>
                          <a:hlinkClick r:id="rId4"/>
                        </a:rPr>
                        <a:t>Welding</a:t>
                      </a:r>
                      <a:r>
                        <a:rPr lang="fr-FR" sz="1600" dirty="0">
                          <a:hlinkClick r:id="rId4"/>
                        </a:rPr>
                        <a:t> robot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High </a:t>
                      </a:r>
                      <a:r>
                        <a:rPr lang="fr-FR" sz="1600" dirty="0" err="1"/>
                        <a:t>strength</a:t>
                      </a:r>
                      <a:r>
                        <a:rPr lang="fr-FR" sz="1600" dirty="0"/>
                        <a:t> of the joints</a:t>
                      </a:r>
                    </a:p>
                    <a:p>
                      <a:r>
                        <a:rPr lang="fr-FR" sz="1600" dirty="0"/>
                        <a:t>No </a:t>
                      </a:r>
                      <a:r>
                        <a:rPr lang="fr-FR" sz="1600" dirty="0" err="1"/>
                        <a:t>dismantling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fr-FR" sz="1600" dirty="0" err="1"/>
                        <a:t>Fastening</a:t>
                      </a:r>
                      <a:endParaRPr lang="fr-FR" sz="1600" dirty="0"/>
                    </a:p>
                    <a:p>
                      <a:r>
                        <a:rPr lang="fr-FR" sz="1600" dirty="0"/>
                        <a:t>(</a:t>
                      </a:r>
                      <a:r>
                        <a:rPr lang="fr-FR" sz="1600" dirty="0" err="1"/>
                        <a:t>widely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used</a:t>
                      </a:r>
                      <a:r>
                        <a:rPr lang="fr-FR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>
                          <a:hlinkClick r:id="rId5"/>
                        </a:rPr>
                        <a:t>Webinar</a:t>
                      </a:r>
                      <a:r>
                        <a:rPr lang="fr-FR" sz="1600" dirty="0">
                          <a:hlinkClick r:id="rId5"/>
                        </a:rPr>
                        <a:t> </a:t>
                      </a:r>
                      <a:r>
                        <a:rPr lang="fr-FR" sz="1600" dirty="0"/>
                        <a:t> 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Easy</a:t>
                      </a:r>
                      <a:r>
                        <a:rPr lang="fr-FR" sz="1600" dirty="0"/>
                        <a:t> on-site </a:t>
                      </a:r>
                      <a:r>
                        <a:rPr lang="fr-FR" sz="1600" dirty="0" err="1"/>
                        <a:t>assembly</a:t>
                      </a:r>
                      <a:r>
                        <a:rPr lang="fr-FR" sz="1600" dirty="0"/>
                        <a:t>  </a:t>
                      </a:r>
                    </a:p>
                    <a:p>
                      <a:r>
                        <a:rPr lang="fr-FR" sz="1600" dirty="0" err="1"/>
                        <a:t>Assembling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dissimilar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materials</a:t>
                      </a:r>
                      <a:r>
                        <a:rPr lang="fr-FR" sz="1600" dirty="0"/>
                        <a:t> (</a:t>
                      </a:r>
                      <a:r>
                        <a:rPr lang="fr-FR" sz="1600" dirty="0" err="1"/>
                        <a:t>wood</a:t>
                      </a:r>
                      <a:r>
                        <a:rPr lang="fr-FR" sz="1600" dirty="0"/>
                        <a:t>, </a:t>
                      </a:r>
                      <a:r>
                        <a:rPr lang="fr-FR" sz="1600" baseline="0" dirty="0"/>
                        <a:t> glass</a:t>
                      </a:r>
                      <a:r>
                        <a:rPr lang="fr-FR" sz="1600" dirty="0"/>
                        <a:t>…) </a:t>
                      </a:r>
                      <a:r>
                        <a:rPr lang="fr-FR" sz="1600" dirty="0" err="1"/>
                        <a:t>Dismantling</a:t>
                      </a:r>
                      <a:r>
                        <a:rPr lang="fr-FR" sz="1600" dirty="0"/>
                        <a:t>  at a </a:t>
                      </a:r>
                      <a:r>
                        <a:rPr lang="fr-FR" sz="1600" dirty="0" err="1"/>
                        <a:t>later</a:t>
                      </a:r>
                      <a:r>
                        <a:rPr lang="fr-FR" sz="1600" dirty="0"/>
                        <a:t> 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fr-FR" sz="1600" dirty="0" err="1"/>
                        <a:t>Brazing</a:t>
                      </a:r>
                      <a:r>
                        <a:rPr lang="fr-FR" sz="1600" dirty="0"/>
                        <a:t>/</a:t>
                      </a:r>
                      <a:r>
                        <a:rPr lang="fr-FR" sz="1600" dirty="0" err="1"/>
                        <a:t>Soldering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>
                          <a:hlinkClick r:id="rId6"/>
                        </a:rPr>
                        <a:t>Soldering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Water </a:t>
                      </a:r>
                      <a:r>
                        <a:rPr lang="fr-FR" sz="1600" dirty="0" err="1"/>
                        <a:t>tightness</a:t>
                      </a:r>
                      <a:r>
                        <a:rPr lang="fr-FR" sz="1600" dirty="0"/>
                        <a:t>  </a:t>
                      </a:r>
                      <a:r>
                        <a:rPr lang="fr-FR" sz="1600" baseline="0" dirty="0"/>
                        <a:t>(</a:t>
                      </a:r>
                      <a:r>
                        <a:rPr lang="fr-FR" sz="1600" baseline="0" dirty="0" err="1"/>
                        <a:t>Used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mostly</a:t>
                      </a:r>
                      <a:r>
                        <a:rPr lang="fr-FR" sz="1600" baseline="0" dirty="0"/>
                        <a:t> in </a:t>
                      </a:r>
                      <a:r>
                        <a:rPr lang="fr-FR" sz="1600" baseline="0" dirty="0" err="1"/>
                        <a:t>roofing</a:t>
                      </a:r>
                      <a:r>
                        <a:rPr lang="fr-FR" sz="1600" baseline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fr-FR" sz="1600" dirty="0" err="1"/>
                        <a:t>Mechanical</a:t>
                      </a:r>
                      <a:endParaRPr lang="fr-FR" sz="16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600" dirty="0" err="1"/>
                        <a:t>Press-fitting</a:t>
                      </a:r>
                      <a:endParaRPr lang="fr-FR" sz="16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600" dirty="0" err="1"/>
                        <a:t>Folding</a:t>
                      </a:r>
                      <a:endParaRPr lang="fr-FR" sz="16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600" dirty="0" err="1"/>
                        <a:t>Other</a:t>
                      </a:r>
                      <a:r>
                        <a:rPr lang="fr-FR" sz="1600" dirty="0"/>
                        <a:t> 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hlinkClick r:id="rId7"/>
                      </a:endParaRPr>
                    </a:p>
                    <a:p>
                      <a:r>
                        <a:rPr lang="fr-FR" sz="1600" dirty="0" err="1">
                          <a:hlinkClick r:id="rId7"/>
                        </a:rPr>
                        <a:t>Press-fit_example</a:t>
                      </a:r>
                      <a:r>
                        <a:rPr lang="fr-FR" sz="1600" dirty="0"/>
                        <a:t> </a:t>
                      </a:r>
                    </a:p>
                    <a:p>
                      <a:endParaRPr lang="fr-FR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Permanent </a:t>
                      </a:r>
                      <a:r>
                        <a:rPr lang="fr-FR" sz="1600" dirty="0" err="1"/>
                        <a:t>joining</a:t>
                      </a:r>
                      <a:r>
                        <a:rPr lang="fr-FR" sz="1600" dirty="0"/>
                        <a:t>  of tubes</a:t>
                      </a:r>
                      <a:endParaRPr lang="fr-FR" sz="1600" baseline="0" dirty="0"/>
                    </a:p>
                    <a:p>
                      <a:r>
                        <a:rPr lang="fr-FR" sz="1600" baseline="0" dirty="0"/>
                        <a:t>Water </a:t>
                      </a:r>
                      <a:r>
                        <a:rPr lang="fr-FR" sz="1600" baseline="0" dirty="0" err="1"/>
                        <a:t>tighness</a:t>
                      </a:r>
                      <a:endParaRPr lang="fr-FR" sz="16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70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600" dirty="0" err="1"/>
                        <a:t>Adhesive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Bonding</a:t>
                      </a:r>
                      <a:endParaRPr lang="fr-FR" sz="1600" baseline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600" baseline="0" dirty="0"/>
                        <a:t>(not </a:t>
                      </a:r>
                      <a:r>
                        <a:rPr lang="fr-FR" sz="1600" baseline="0" dirty="0" err="1"/>
                        <a:t>used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often</a:t>
                      </a:r>
                      <a:r>
                        <a:rPr lang="fr-FR" sz="1600" baseline="0" dirty="0"/>
                        <a:t>, but </a:t>
                      </a:r>
                      <a:r>
                        <a:rPr lang="fr-FR" sz="1600" baseline="0" dirty="0" err="1"/>
                        <a:t>growing</a:t>
                      </a:r>
                      <a:r>
                        <a:rPr lang="fr-FR" sz="1600" baseline="0" dirty="0"/>
                        <a:t>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Surface finish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integrity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98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Arc </a:t>
            </a:r>
            <a:r>
              <a:rPr lang="fr-FR" sz="3600" dirty="0" err="1"/>
              <a:t>Welding</a:t>
            </a:r>
            <a:endParaRPr lang="en-GB" sz="3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Advantages of arc welding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weld properties equal to that of annealed condition</a:t>
            </a:r>
          </a:p>
          <a:p>
            <a:pPr algn="just"/>
            <a:r>
              <a:rPr lang="en-US" dirty="0"/>
              <a:t>provides the strongest joints</a:t>
            </a:r>
          </a:p>
          <a:p>
            <a:pPr algn="just"/>
            <a:r>
              <a:rPr lang="en-US" dirty="0"/>
              <a:t>can be done on site or in the shop</a:t>
            </a:r>
          </a:p>
          <a:p>
            <a:pPr algn="just"/>
            <a:r>
              <a:rPr lang="en-US" dirty="0"/>
              <a:t>joins thin and thick material of any shape</a:t>
            </a:r>
          </a:p>
          <a:p>
            <a:pPr algn="just"/>
            <a:r>
              <a:rPr lang="en-US" dirty="0"/>
              <a:t>joins similar or dissimilar metals (usually carbon steel with proper choice of filler material)</a:t>
            </a:r>
          </a:p>
          <a:p>
            <a:pPr algn="just"/>
            <a:r>
              <a:rPr lang="en-US" dirty="0"/>
              <a:t>resists fatigue and cyclic loads</a:t>
            </a:r>
          </a:p>
          <a:p>
            <a:pPr algn="just"/>
            <a:r>
              <a:rPr lang="en-US" dirty="0"/>
              <a:t>same corrosion and heat resistance as the annealed base metal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Limitations of arc welding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not possible with all grades</a:t>
            </a:r>
          </a:p>
          <a:p>
            <a:pPr algn="just"/>
            <a:r>
              <a:rPr lang="en-US" dirty="0"/>
              <a:t>require qualified operators and procedures</a:t>
            </a:r>
          </a:p>
          <a:p>
            <a:pPr algn="just"/>
            <a:r>
              <a:rPr lang="en-US" dirty="0"/>
              <a:t>may cause heat-induced distortions</a:t>
            </a:r>
          </a:p>
          <a:p>
            <a:pPr algn="just"/>
            <a:r>
              <a:rPr lang="en-US" dirty="0"/>
              <a:t>post-weld finishing operations  are required for a good-looking finish (such as sand blasting)</a:t>
            </a:r>
          </a:p>
          <a:p>
            <a:pPr algn="just"/>
            <a:r>
              <a:rPr lang="en-US" dirty="0"/>
              <a:t>loss of mechanical properties  in case of cold-worked material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326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/>
              <a:t>Arc </a:t>
            </a:r>
            <a:r>
              <a:rPr lang="fr-BE" sz="3600" dirty="0" err="1"/>
              <a:t>Welding</a:t>
            </a:r>
            <a:endParaRPr lang="en-GB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>
                <a:hlinkClick r:id="rId2"/>
              </a:rPr>
              <a:t>Video</a:t>
            </a:r>
            <a:r>
              <a:rPr lang="fr-FR" dirty="0">
                <a:hlinkClick r:id="rId2"/>
              </a:rPr>
              <a:t>: </a:t>
            </a:r>
            <a:r>
              <a:rPr lang="fr-FR" dirty="0" err="1">
                <a:hlinkClick r:id="rId2"/>
              </a:rPr>
              <a:t>polishing</a:t>
            </a:r>
            <a:r>
              <a:rPr lang="fr-FR" dirty="0">
                <a:hlinkClick r:id="rId2"/>
              </a:rPr>
              <a:t> a </a:t>
            </a:r>
            <a:r>
              <a:rPr lang="fr-FR" dirty="0" err="1">
                <a:hlinkClick r:id="rId2"/>
              </a:rPr>
              <a:t>weld</a:t>
            </a:r>
            <a:endParaRPr lang="fr-F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9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26" y="2795792"/>
            <a:ext cx="2520000" cy="189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1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26" y="2795792"/>
            <a:ext cx="2520000" cy="189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0" y="2795792"/>
            <a:ext cx="2520000" cy="189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9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1542" y="262034"/>
            <a:ext cx="4302761" cy="648093"/>
          </a:xfrm>
        </p:spPr>
        <p:txBody>
          <a:bodyPr>
            <a:normAutofit/>
          </a:bodyPr>
          <a:lstStyle/>
          <a:p>
            <a:pPr algn="l"/>
            <a:r>
              <a:rPr lang="fr-FR" sz="3200" dirty="0" err="1"/>
              <a:t>Mechanical</a:t>
            </a:r>
            <a:r>
              <a:rPr lang="fr-FR" sz="3200" dirty="0"/>
              <a:t> </a:t>
            </a:r>
            <a:r>
              <a:rPr lang="fr-FR" sz="3200" dirty="0" err="1"/>
              <a:t>fastening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20924" y="1068257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Advantages of mechanical fastening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10579" y="1694023"/>
            <a:ext cx="4040188" cy="1230921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Can be dismantled</a:t>
            </a:r>
          </a:p>
          <a:p>
            <a:r>
              <a:rPr lang="en-US" sz="1800" dirty="0"/>
              <a:t>Ideal for on-site building</a:t>
            </a:r>
          </a:p>
          <a:p>
            <a:r>
              <a:rPr lang="en-US" sz="1800" dirty="0"/>
              <a:t>Fast</a:t>
            </a:r>
          </a:p>
          <a:p>
            <a:r>
              <a:rPr lang="en-US" sz="1800" dirty="0"/>
              <a:t>No need of qualified operators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00077" y="3163015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Limitations of mechanical fastening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291005" y="3800411"/>
            <a:ext cx="4041775" cy="787971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Not as strong as welds</a:t>
            </a:r>
          </a:p>
          <a:p>
            <a:r>
              <a:rPr lang="en-US" sz="1800" dirty="0"/>
              <a:t>May cause  crevice corrosion (see corrosion resistance chapter)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62325" y="686863"/>
            <a:ext cx="4089250" cy="5868432"/>
            <a:chOff x="4623685" y="548680"/>
            <a:chExt cx="4089250" cy="5868432"/>
          </a:xfrm>
        </p:grpSpPr>
        <p:pic>
          <p:nvPicPr>
            <p:cNvPr id="24" name="Picture 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2935" y="548680"/>
              <a:ext cx="1800000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14116" y="4437112"/>
              <a:ext cx="179881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6" name="Picture 1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14116" y="2492896"/>
              <a:ext cx="179881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23685" y="548680"/>
              <a:ext cx="232457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2" name="Picture 1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2"/>
            <a:stretch/>
          </p:blipFill>
          <p:spPr bwMode="auto">
            <a:xfrm>
              <a:off x="4623685" y="4437112"/>
              <a:ext cx="232457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3" name="Picture 17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23685" y="2492896"/>
              <a:ext cx="232457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6</a:t>
            </a:fld>
            <a:endParaRPr lang="fr-BE"/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308992" y="4527234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Selecting the appropriate fastener:</a:t>
            </a:r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286356" y="5225779"/>
            <a:ext cx="4337329" cy="13715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The German Institute for Building Technology*  has issued recommendations for the selection of fasteners according to the environment. Please read Reference 4,   Table 1a (exposure classes) and Table 8 (stainless grades by class)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575038" y="6499690"/>
            <a:ext cx="435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Deutsches Institut </a:t>
            </a:r>
            <a:r>
              <a:rPr lang="fr-FR" dirty="0" err="1"/>
              <a:t>für</a:t>
            </a:r>
            <a:r>
              <a:rPr lang="fr-FR" dirty="0"/>
              <a:t> </a:t>
            </a:r>
            <a:r>
              <a:rPr lang="fr-FR" dirty="0" err="1"/>
              <a:t>Bautechnik</a:t>
            </a:r>
            <a:r>
              <a:rPr lang="fr-FR" dirty="0"/>
              <a:t> (</a:t>
            </a:r>
            <a:r>
              <a:rPr lang="fr-FR" dirty="0" err="1"/>
              <a:t>DIBt</a:t>
            </a:r>
            <a:r>
              <a:rPr lang="fr-FR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5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9912" y="933328"/>
            <a:ext cx="4186808" cy="1143000"/>
          </a:xfrm>
        </p:spPr>
        <p:txBody>
          <a:bodyPr>
            <a:noAutofit/>
          </a:bodyPr>
          <a:lstStyle/>
          <a:p>
            <a:pPr algn="l"/>
            <a:r>
              <a:rPr lang="fr-FR" sz="2800" dirty="0" err="1"/>
              <a:t>Press</a:t>
            </a:r>
            <a:r>
              <a:rPr lang="fr-FR" sz="2800" dirty="0"/>
              <a:t> </a:t>
            </a:r>
            <a:r>
              <a:rPr lang="fr-FR" sz="2800" dirty="0" err="1"/>
              <a:t>fitting</a:t>
            </a:r>
            <a:br>
              <a:rPr lang="fr-FR" sz="2800" dirty="0"/>
            </a:br>
            <a:r>
              <a:rPr lang="fr-FR" sz="2400" dirty="0"/>
              <a:t>(a </a:t>
            </a:r>
            <a:r>
              <a:rPr lang="fr-FR" sz="2400" dirty="0" err="1"/>
              <a:t>process</a:t>
            </a:r>
            <a:r>
              <a:rPr lang="fr-FR" sz="2400" dirty="0"/>
              <a:t> </a:t>
            </a:r>
            <a:r>
              <a:rPr lang="fr-FR" sz="2400" dirty="0" err="1"/>
              <a:t>used</a:t>
            </a:r>
            <a:r>
              <a:rPr lang="fr-FR" sz="2400" dirty="0"/>
              <a:t> for tubes </a:t>
            </a:r>
            <a:r>
              <a:rPr lang="fr-FR" sz="2400" dirty="0" err="1"/>
              <a:t>only</a:t>
            </a:r>
            <a:r>
              <a:rPr lang="fr-FR" sz="2400" dirty="0"/>
              <a:t>)</a:t>
            </a:r>
            <a:endParaRPr lang="en-GB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99992" y="1937172"/>
            <a:ext cx="4040188" cy="639762"/>
          </a:xfrm>
        </p:spPr>
        <p:txBody>
          <a:bodyPr>
            <a:normAutofit/>
          </a:bodyPr>
          <a:lstStyle/>
          <a:p>
            <a:r>
              <a:rPr lang="en-US" dirty="0"/>
              <a:t>Advantages of press fitting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9992" y="2576934"/>
            <a:ext cx="4040188" cy="1974205"/>
          </a:xfrm>
        </p:spPr>
        <p:txBody>
          <a:bodyPr>
            <a:normAutofit/>
          </a:bodyPr>
          <a:lstStyle/>
          <a:p>
            <a:r>
              <a:rPr lang="en-US" sz="2000" dirty="0"/>
              <a:t>Perfectly tight for liquid and gases</a:t>
            </a:r>
          </a:p>
          <a:p>
            <a:r>
              <a:rPr lang="en-US" sz="2000" dirty="0"/>
              <a:t>Fast</a:t>
            </a:r>
          </a:p>
          <a:p>
            <a:r>
              <a:rPr lang="en-US" sz="2000" dirty="0"/>
              <a:t>No flame </a:t>
            </a:r>
          </a:p>
          <a:p>
            <a:r>
              <a:rPr lang="en-US" sz="2000" dirty="0"/>
              <a:t>Perfectly clean surfaces</a:t>
            </a:r>
          </a:p>
          <a:p>
            <a:r>
              <a:rPr lang="en-US" sz="2000" dirty="0"/>
              <a:t>No need of qualified operators</a:t>
            </a:r>
            <a:endParaRPr lang="en-GB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99992" y="4631457"/>
            <a:ext cx="4041775" cy="639762"/>
          </a:xfrm>
        </p:spPr>
        <p:txBody>
          <a:bodyPr>
            <a:normAutofit/>
          </a:bodyPr>
          <a:lstStyle/>
          <a:p>
            <a:r>
              <a:rPr lang="en-US" dirty="0"/>
              <a:t>Limitations of press fitting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99992" y="5271219"/>
            <a:ext cx="4041775" cy="1398141"/>
          </a:xfrm>
        </p:spPr>
        <p:txBody>
          <a:bodyPr>
            <a:normAutofit/>
          </a:bodyPr>
          <a:lstStyle/>
          <a:p>
            <a:r>
              <a:rPr lang="en-US" sz="2000" dirty="0"/>
              <a:t>Cannot be dismantled</a:t>
            </a:r>
          </a:p>
          <a:p>
            <a:r>
              <a:rPr lang="en-US" sz="2000" dirty="0"/>
              <a:t>Require sleeves for each tube diameter</a:t>
            </a:r>
            <a:endParaRPr lang="en-GB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3607201" cy="6858000"/>
            <a:chOff x="0" y="0"/>
            <a:chExt cx="3607201" cy="685800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3607200" cy="20865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076328"/>
              <a:ext cx="2427937" cy="2216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1" y="2076328"/>
              <a:ext cx="1195420" cy="22153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34163"/>
              <a:ext cx="3607200" cy="26238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768"/>
            <a:ext cx="1709426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35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/>
              <a:t>Adhesive</a:t>
            </a:r>
            <a:r>
              <a:rPr lang="fr-FR" sz="3600" dirty="0"/>
              <a:t> </a:t>
            </a:r>
            <a:r>
              <a:rPr lang="fr-FR" sz="3600" dirty="0" err="1"/>
              <a:t>Bonding</a:t>
            </a:r>
            <a:endParaRPr lang="en-GB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Advantages of adhesive bonding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68312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makes a joint almost invisible, enhancing </a:t>
            </a:r>
          </a:p>
          <a:p>
            <a:r>
              <a:rPr lang="en-US" dirty="0"/>
              <a:t>product appearance</a:t>
            </a:r>
          </a:p>
          <a:p>
            <a:r>
              <a:rPr lang="en-US" dirty="0"/>
              <a:t>provides uniform distribution of stress and a greater stress-bearing area</a:t>
            </a:r>
          </a:p>
          <a:p>
            <a:r>
              <a:rPr lang="en-US" dirty="0"/>
              <a:t>joins thin and thick material of any shape</a:t>
            </a:r>
          </a:p>
          <a:p>
            <a:r>
              <a:rPr lang="en-US" dirty="0"/>
              <a:t>joins similar or dissimilar materials</a:t>
            </a:r>
          </a:p>
          <a:p>
            <a:r>
              <a:rPr lang="en-US" dirty="0"/>
              <a:t>minimizes or prevents electrochemical (galvanic) corrosion between dissimilar </a:t>
            </a:r>
          </a:p>
          <a:p>
            <a:r>
              <a:rPr lang="en-US" dirty="0"/>
              <a:t>materials</a:t>
            </a:r>
          </a:p>
          <a:p>
            <a:r>
              <a:rPr lang="en-US" dirty="0"/>
              <a:t>resists fatigue and cyclic loads</a:t>
            </a:r>
          </a:p>
          <a:p>
            <a:r>
              <a:rPr lang="en-US" dirty="0"/>
              <a:t>provides joints with smooth contours</a:t>
            </a:r>
          </a:p>
          <a:p>
            <a:r>
              <a:rPr lang="en-US" dirty="0"/>
              <a:t>seals joints against a variety of environments</a:t>
            </a:r>
          </a:p>
          <a:p>
            <a:r>
              <a:rPr lang="en-US" dirty="0"/>
              <a:t>insulates against heat transfer and electrical conductance</a:t>
            </a:r>
          </a:p>
          <a:p>
            <a:r>
              <a:rPr lang="en-US" dirty="0"/>
              <a:t>is free from heat-induced distortions</a:t>
            </a:r>
          </a:p>
          <a:p>
            <a:r>
              <a:rPr lang="en-US" dirty="0"/>
              <a:t>dampens vibrations and absorb shocks</a:t>
            </a:r>
          </a:p>
          <a:p>
            <a:r>
              <a:rPr lang="en-US" dirty="0"/>
              <a:t>provides attractive strength/weight ratio</a:t>
            </a:r>
          </a:p>
          <a:p>
            <a:r>
              <a:rPr lang="en-US" dirty="0"/>
              <a:t>is frequently faster or cheaper than mechanical fastening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Limitations of adhesive bonding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50469"/>
          </a:xfrm>
        </p:spPr>
        <p:txBody>
          <a:bodyPr>
            <a:noAutofit/>
          </a:bodyPr>
          <a:lstStyle/>
          <a:p>
            <a:r>
              <a:rPr lang="en-US" sz="1400" dirty="0"/>
              <a:t>does not permit visual examination of the bond area</a:t>
            </a:r>
          </a:p>
          <a:p>
            <a:r>
              <a:rPr lang="en-US" sz="1400" dirty="0"/>
              <a:t>requires careful surface preparation, often with corrosive chemicals</a:t>
            </a:r>
          </a:p>
          <a:p>
            <a:r>
              <a:rPr lang="en-US" sz="1400" dirty="0"/>
              <a:t>may involve long cure times, particularly where high cure temperatures are not used</a:t>
            </a:r>
          </a:p>
          <a:p>
            <a:r>
              <a:rPr lang="en-US" sz="1400" dirty="0"/>
              <a:t>may require holding fixtures, presses, ovens and autoclaves, not usually needed for other fastening methods</a:t>
            </a:r>
          </a:p>
          <a:p>
            <a:r>
              <a:rPr lang="en-US" sz="1400" dirty="0"/>
              <a:t>should not be exposed to service temperatures above approximately 180 °C</a:t>
            </a:r>
          </a:p>
          <a:p>
            <a:r>
              <a:rPr lang="en-US" sz="1400" dirty="0"/>
              <a:t>requires rigid process control, including emphasis on cleanliness, for most adhesives</a:t>
            </a:r>
          </a:p>
          <a:p>
            <a:r>
              <a:rPr lang="en-US" sz="1400" dirty="0"/>
              <a:t>depends on the environment to which it is exposed</a:t>
            </a:r>
            <a:endParaRPr lang="en-GB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212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/>
              <a:t>Adhesive</a:t>
            </a:r>
            <a:r>
              <a:rPr lang="fr-FR" sz="3600" dirty="0"/>
              <a:t> </a:t>
            </a:r>
            <a:r>
              <a:rPr lang="fr-FR" sz="3600" dirty="0" err="1"/>
              <a:t>bonding</a:t>
            </a:r>
            <a:r>
              <a:rPr lang="fr-FR" sz="3600" dirty="0"/>
              <a:t> applications</a:t>
            </a:r>
            <a:endParaRPr lang="en-GB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365182"/>
              </p:ext>
            </p:extLst>
          </p:nvPr>
        </p:nvGraphicFramePr>
        <p:xfrm>
          <a:off x="457200" y="1600200"/>
          <a:ext cx="8229600" cy="5120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dirty="0" err="1">
                          <a:solidFill>
                            <a:schemeClr val="tx1"/>
                          </a:solidFill>
                        </a:rPr>
                        <a:t>Attaching</a:t>
                      </a:r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fr-BE" dirty="0" err="1">
                          <a:solidFill>
                            <a:schemeClr val="tx1"/>
                          </a:solidFill>
                        </a:rPr>
                        <a:t>banister</a:t>
                      </a:r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dirty="0" err="1">
                          <a:solidFill>
                            <a:schemeClr val="tx1"/>
                          </a:solidFill>
                        </a:rPr>
                        <a:t>elements</a:t>
                      </a:r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8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BE" sz="800" dirty="0" err="1">
                          <a:solidFill>
                            <a:schemeClr val="tx1"/>
                          </a:solidFill>
                        </a:rPr>
                        <a:t>Delo-Duopox</a:t>
                      </a:r>
                      <a:r>
                        <a:rPr lang="fr-BE" sz="800" baseline="0" dirty="0">
                          <a:solidFill>
                            <a:schemeClr val="tx1"/>
                          </a:solidFill>
                        </a:rPr>
                        <a:t> AD895)</a:t>
                      </a:r>
                      <a:endParaRPr lang="fr-BE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Fills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gaps,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suitable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for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small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and large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bonding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gaps</a:t>
                      </a:r>
                    </a:p>
                    <a:p>
                      <a:pPr marL="285750" indent="-285750" algn="just"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Good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chemical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resistance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aging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resistance</a:t>
                      </a:r>
                      <a:endParaRPr lang="fr-BE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For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interior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exterior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use</a:t>
                      </a:r>
                    </a:p>
                    <a:p>
                      <a:pPr marL="285750" indent="-285750" algn="just"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Efficiency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: flexible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modular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system in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banister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construction. The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additional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process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steps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required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for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welding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such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as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grinding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 or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polishing</a:t>
                      </a:r>
                      <a:r>
                        <a:rPr lang="fr-BE" b="0" baseline="0" dirty="0">
                          <a:solidFill>
                            <a:schemeClr val="tx1"/>
                          </a:solidFill>
                        </a:rPr>
                        <a:t>, are </a:t>
                      </a:r>
                      <a:r>
                        <a:rPr lang="fr-BE" b="0" baseline="0" dirty="0" err="1">
                          <a:solidFill>
                            <a:schemeClr val="tx1"/>
                          </a:solidFill>
                        </a:rPr>
                        <a:t>avoided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Stainless steel panels (Grade 1.4404) are attached to the outer walls of this 6-storey office building  in Hannover (Germany) using an adhesive bonding system without the need for additional mechanical fastening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000" y="1700808"/>
            <a:ext cx="3960000" cy="170706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4797152"/>
            <a:ext cx="2275200" cy="17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53488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Lectures Chapter 1 Why Stainless Steel</Template>
  <TotalTime>3873</TotalTime>
  <Words>1290</Words>
  <Application>Microsoft Office PowerPoint</Application>
  <PresentationFormat>On-screen Show (4:3)</PresentationFormat>
  <Paragraphs>179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3_Custom Design</vt:lpstr>
      <vt:lpstr>Supporting presentation for lecturers of Architecture/Civil Engineering</vt:lpstr>
      <vt:lpstr>Contents</vt:lpstr>
      <vt:lpstr>1 - Joining Applicable joining processes: all of them!</vt:lpstr>
      <vt:lpstr>Arc Welding</vt:lpstr>
      <vt:lpstr>Arc Welding</vt:lpstr>
      <vt:lpstr>Mechanical fastening</vt:lpstr>
      <vt:lpstr>Press fitting (a process used for tubes only)</vt:lpstr>
      <vt:lpstr>Adhesive Bonding</vt:lpstr>
      <vt:lpstr>Adhesive bonding applications</vt:lpstr>
      <vt:lpstr>PowerPoint Presentation</vt:lpstr>
      <vt:lpstr>References on Joining</vt:lpstr>
      <vt:lpstr>2 - Fabrication</vt:lpstr>
      <vt:lpstr>Videos on Processes</vt:lpstr>
      <vt:lpstr>References on Fabrication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Joining and fabrication of stainless steels</dc:title>
  <dc:creator>Bernard</dc:creator>
  <cp:keywords>stainless steel, training, architects, engineers, joining, fabrication</cp:keywords>
  <cp:lastModifiedBy>Jo Claes</cp:lastModifiedBy>
  <cp:revision>273</cp:revision>
  <cp:lastPrinted>2015-04-13T09:08:32Z</cp:lastPrinted>
  <dcterms:created xsi:type="dcterms:W3CDTF">2013-06-29T15:24:20Z</dcterms:created>
  <dcterms:modified xsi:type="dcterms:W3CDTF">2020-01-28T13:23:44Z</dcterms:modified>
</cp:coreProperties>
</file>