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9" r:id="rId2"/>
  </p:sldMasterIdLst>
  <p:notesMasterIdLst>
    <p:notesMasterId r:id="rId50"/>
  </p:notesMasterIdLst>
  <p:handoutMasterIdLst>
    <p:handoutMasterId r:id="rId51"/>
  </p:handoutMasterIdLst>
  <p:sldIdLst>
    <p:sldId id="308" r:id="rId3"/>
    <p:sldId id="311" r:id="rId4"/>
    <p:sldId id="312" r:id="rId5"/>
    <p:sldId id="281" r:id="rId6"/>
    <p:sldId id="367" r:id="rId7"/>
    <p:sldId id="370" r:id="rId8"/>
    <p:sldId id="313" r:id="rId9"/>
    <p:sldId id="286" r:id="rId10"/>
    <p:sldId id="314" r:id="rId11"/>
    <p:sldId id="379" r:id="rId12"/>
    <p:sldId id="315" r:id="rId13"/>
    <p:sldId id="316" r:id="rId14"/>
    <p:sldId id="317" r:id="rId15"/>
    <p:sldId id="307" r:id="rId16"/>
    <p:sldId id="324" r:id="rId17"/>
    <p:sldId id="325" r:id="rId18"/>
    <p:sldId id="323" r:id="rId19"/>
    <p:sldId id="326" r:id="rId20"/>
    <p:sldId id="328" r:id="rId21"/>
    <p:sldId id="327" r:id="rId22"/>
    <p:sldId id="372" r:id="rId23"/>
    <p:sldId id="334" r:id="rId24"/>
    <p:sldId id="373" r:id="rId25"/>
    <p:sldId id="376" r:id="rId26"/>
    <p:sldId id="377" r:id="rId27"/>
    <p:sldId id="378" r:id="rId28"/>
    <p:sldId id="318" r:id="rId29"/>
    <p:sldId id="319" r:id="rId30"/>
    <p:sldId id="339" r:id="rId31"/>
    <p:sldId id="340" r:id="rId32"/>
    <p:sldId id="320" r:id="rId33"/>
    <p:sldId id="341" r:id="rId34"/>
    <p:sldId id="343" r:id="rId35"/>
    <p:sldId id="344" r:id="rId36"/>
    <p:sldId id="349" r:id="rId37"/>
    <p:sldId id="333" r:id="rId38"/>
    <p:sldId id="321" r:id="rId39"/>
    <p:sldId id="346" r:id="rId40"/>
    <p:sldId id="322" r:id="rId41"/>
    <p:sldId id="354" r:id="rId42"/>
    <p:sldId id="355" r:id="rId43"/>
    <p:sldId id="356" r:id="rId44"/>
    <p:sldId id="357" r:id="rId45"/>
    <p:sldId id="371" r:id="rId46"/>
    <p:sldId id="363" r:id="rId47"/>
    <p:sldId id="374" r:id="rId48"/>
    <p:sldId id="375" r:id="rId49"/>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4D4D4D"/>
    <a:srgbClr val="507196"/>
    <a:srgbClr val="FFCC00"/>
    <a:srgbClr val="FFFF00"/>
    <a:srgbClr val="969696"/>
    <a:srgbClr val="666699"/>
    <a:srgbClr val="9CB2CA"/>
    <a:srgbClr val="DDDDD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86490" autoAdjust="0"/>
  </p:normalViewPr>
  <p:slideViewPr>
    <p:cSldViewPr snapToGrid="0">
      <p:cViewPr varScale="1">
        <p:scale>
          <a:sx n="82" d="100"/>
          <a:sy n="82" d="100"/>
        </p:scale>
        <p:origin x="1219" y="77"/>
      </p:cViewPr>
      <p:guideLst>
        <p:guide orient="horz" pos="2160"/>
        <p:guide pos="2880"/>
      </p:guideLst>
    </p:cSldViewPr>
  </p:slideViewPr>
  <p:outlineViewPr>
    <p:cViewPr>
      <p:scale>
        <a:sx n="33" d="100"/>
        <a:sy n="33" d="100"/>
      </p:scale>
      <p:origin x="258" y="193278"/>
    </p:cViewPr>
  </p:outlineViewPr>
  <p:notesTextViewPr>
    <p:cViewPr>
      <p:scale>
        <a:sx n="1" d="1"/>
        <a:sy n="1" d="1"/>
      </p:scale>
      <p:origin x="0" y="0"/>
    </p:cViewPr>
  </p:notesTextViewPr>
  <p:sorterViewPr>
    <p:cViewPr varScale="1">
      <p:scale>
        <a:sx n="100" d="100"/>
        <a:sy n="100" d="100"/>
      </p:scale>
      <p:origin x="0" y="-14952"/>
    </p:cViewPr>
  </p:sorterViewPr>
  <p:notesViewPr>
    <p:cSldViewPr snapToGrid="0" showGuides="1">
      <p:cViewPr varScale="1">
        <p:scale>
          <a:sx n="49" d="100"/>
          <a:sy n="49" d="100"/>
        </p:scale>
        <p:origin x="-1902" y="-90"/>
      </p:cViewPr>
      <p:guideLst>
        <p:guide orient="horz" pos="3126"/>
        <p:guide pos="210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18D1A55D-7295-4140-B156-2DF6B1825D9B}"/>
    <pc:docChg chg="modSld">
      <pc:chgData name="Jo Claes" userId="d64208f3-0076-4064-b6ac-7d8ee9dc279f" providerId="ADAL" clId="{18D1A55D-7295-4140-B156-2DF6B1825D9B}" dt="2020-01-30T14:38:14.722" v="0" actId="20577"/>
      <pc:docMkLst>
        <pc:docMk/>
      </pc:docMkLst>
      <pc:sldChg chg="modSp">
        <pc:chgData name="Jo Claes" userId="d64208f3-0076-4064-b6ac-7d8ee9dc279f" providerId="ADAL" clId="{18D1A55D-7295-4140-B156-2DF6B1825D9B}" dt="2020-01-30T14:38:14.722" v="0" actId="20577"/>
        <pc:sldMkLst>
          <pc:docMk/>
          <pc:sldMk cId="619091938" sldId="355"/>
        </pc:sldMkLst>
        <pc:spChg chg="mod">
          <ac:chgData name="Jo Claes" userId="d64208f3-0076-4064-b6ac-7d8ee9dc279f" providerId="ADAL" clId="{18D1A55D-7295-4140-B156-2DF6B1825D9B}" dt="2020-01-30T14:38:14.722" v="0" actId="20577"/>
          <ac:spMkLst>
            <pc:docMk/>
            <pc:sldMk cId="619091938" sldId="355"/>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2.5669786559698845E-3"/>
          <c:y val="8.0334447664355588E-2"/>
          <c:w val="0.99731491110780957"/>
          <c:h val="0.89121611263315104"/>
        </c:manualLayout>
      </c:layout>
      <c:barChart>
        <c:barDir val="col"/>
        <c:grouping val="clustered"/>
        <c:varyColors val="0"/>
        <c:ser>
          <c:idx val="0"/>
          <c:order val="0"/>
          <c:tx>
            <c:strRef>
              <c:f>Sheet1!$B$1</c:f>
              <c:strCache>
                <c:ptCount val="1"/>
                <c:pt idx="0">
                  <c:v>Coûts initaux</c:v>
                </c:pt>
              </c:strCache>
            </c:strRef>
          </c:tx>
          <c:spPr>
            <a:solidFill>
              <a:schemeClr val="accent2"/>
            </a:solidFill>
            <a:ln w="25400" cap="flat" cmpd="sng" algn="ctr">
              <a:solidFill>
                <a:schemeClr val="accent2">
                  <a:shade val="50000"/>
                </a:schemeClr>
              </a:solidFill>
              <a:prstDash val="solid"/>
            </a:ln>
            <a:effectLst/>
          </c:spPr>
          <c:invertIfNegative val="0"/>
          <c:cat>
            <c:strRef>
              <c:f>Sheet1!$A$2:$A$4</c:f>
              <c:strCache>
                <c:ptCount val="3"/>
                <c:pt idx="0">
                  <c:v>Acier au carbone</c:v>
                </c:pt>
                <c:pt idx="1">
                  <c:v>Acier revêtu Epoxy</c:v>
                </c:pt>
                <c:pt idx="2">
                  <c:v>Acier Inoxydable</c:v>
                </c:pt>
              </c:strCache>
            </c:strRef>
          </c:cat>
          <c:val>
            <c:numRef>
              <c:f>Sheet1!$B$2:$B$4</c:f>
              <c:numCache>
                <c:formatCode>General</c:formatCode>
                <c:ptCount val="3"/>
                <c:pt idx="0">
                  <c:v>15619551</c:v>
                </c:pt>
                <c:pt idx="1">
                  <c:v>15642774</c:v>
                </c:pt>
                <c:pt idx="2">
                  <c:v>15700000</c:v>
                </c:pt>
              </c:numCache>
            </c:numRef>
          </c:val>
          <c:extLst>
            <c:ext xmlns:c16="http://schemas.microsoft.com/office/drawing/2014/chart" uri="{C3380CC4-5D6E-409C-BE32-E72D297353CC}">
              <c16:uniqueId val="{00000000-57B2-457B-BBC4-55A95013F939}"/>
            </c:ext>
          </c:extLst>
        </c:ser>
        <c:ser>
          <c:idx val="1"/>
          <c:order val="1"/>
          <c:tx>
            <c:strRef>
              <c:f>Sheet1!$C$1</c:f>
              <c:strCache>
                <c:ptCount val="1"/>
                <c:pt idx="0">
                  <c:v>Coûts de fonctionnement</c:v>
                </c:pt>
              </c:strCache>
            </c:strRef>
          </c:tx>
          <c:spPr>
            <a:solidFill>
              <a:schemeClr val="accent5"/>
            </a:solidFill>
            <a:ln w="25400" cap="flat" cmpd="sng" algn="ctr">
              <a:solidFill>
                <a:schemeClr val="accent5">
                  <a:shade val="50000"/>
                </a:schemeClr>
              </a:solidFill>
              <a:prstDash val="solid"/>
            </a:ln>
            <a:effectLst/>
          </c:spPr>
          <c:invertIfNegative val="0"/>
          <c:cat>
            <c:strRef>
              <c:f>Sheet1!$A$2:$A$4</c:f>
              <c:strCache>
                <c:ptCount val="3"/>
                <c:pt idx="0">
                  <c:v>Acier au carbone</c:v>
                </c:pt>
                <c:pt idx="1">
                  <c:v>Acier revêtu Epoxy</c:v>
                </c:pt>
                <c:pt idx="2">
                  <c:v>Acier Inoxydable</c:v>
                </c:pt>
              </c:strCache>
            </c:strRef>
          </c:cat>
          <c:val>
            <c:numRef>
              <c:f>Sheet1!$C$2:$C$4</c:f>
              <c:numCache>
                <c:formatCode>General</c:formatCode>
                <c:ptCount val="3"/>
                <c:pt idx="0">
                  <c:v>2474763</c:v>
                </c:pt>
                <c:pt idx="1">
                  <c:v>2295396</c:v>
                </c:pt>
                <c:pt idx="2">
                  <c:v>-141</c:v>
                </c:pt>
              </c:numCache>
            </c:numRef>
          </c:val>
          <c:extLst>
            <c:ext xmlns:c16="http://schemas.microsoft.com/office/drawing/2014/chart" uri="{C3380CC4-5D6E-409C-BE32-E72D297353CC}">
              <c16:uniqueId val="{00000001-57B2-457B-BBC4-55A95013F939}"/>
            </c:ext>
          </c:extLst>
        </c:ser>
        <c:ser>
          <c:idx val="2"/>
          <c:order val="2"/>
          <c:tx>
            <c:strRef>
              <c:f>Sheet1!$D$1</c:f>
              <c:strCache>
                <c:ptCount val="1"/>
                <c:pt idx="0">
                  <c:v>Total CGP</c:v>
                </c:pt>
              </c:strCache>
            </c:strRef>
          </c:tx>
          <c:spPr>
            <a:solidFill>
              <a:srgbClr val="00B050"/>
            </a:solidFill>
            <a:ln w="25400" cap="flat" cmpd="sng" algn="ctr">
              <a:solidFill>
                <a:schemeClr val="accent6">
                  <a:shade val="50000"/>
                </a:schemeClr>
              </a:solidFill>
              <a:prstDash val="solid"/>
            </a:ln>
            <a:effectLst/>
          </c:spPr>
          <c:invertIfNegative val="0"/>
          <c:cat>
            <c:strRef>
              <c:f>Sheet1!$A$2:$A$4</c:f>
              <c:strCache>
                <c:ptCount val="3"/>
                <c:pt idx="0">
                  <c:v>Acier au carbone</c:v>
                </c:pt>
                <c:pt idx="1">
                  <c:v>Acier revêtu Epoxy</c:v>
                </c:pt>
                <c:pt idx="2">
                  <c:v>Acier Inoxydable</c:v>
                </c:pt>
              </c:strCache>
            </c:strRef>
          </c:cat>
          <c:val>
            <c:numRef>
              <c:f>Sheet1!$D$2:$D$4</c:f>
              <c:numCache>
                <c:formatCode>General</c:formatCode>
                <c:ptCount val="3"/>
                <c:pt idx="0">
                  <c:v>18094314</c:v>
                </c:pt>
                <c:pt idx="1">
                  <c:v>17938170</c:v>
                </c:pt>
                <c:pt idx="2">
                  <c:v>15699859</c:v>
                </c:pt>
              </c:numCache>
            </c:numRef>
          </c:val>
          <c:extLst>
            <c:ext xmlns:c16="http://schemas.microsoft.com/office/drawing/2014/chart" uri="{C3380CC4-5D6E-409C-BE32-E72D297353CC}">
              <c16:uniqueId val="{00000002-57B2-457B-BBC4-55A95013F939}"/>
            </c:ext>
          </c:extLst>
        </c:ser>
        <c:dLbls>
          <c:showLegendKey val="0"/>
          <c:showVal val="0"/>
          <c:showCatName val="0"/>
          <c:showSerName val="0"/>
          <c:showPercent val="0"/>
          <c:showBubbleSize val="0"/>
        </c:dLbls>
        <c:gapWidth val="150"/>
        <c:axId val="194029264"/>
        <c:axId val="631258288"/>
      </c:barChart>
      <c:catAx>
        <c:axId val="194029264"/>
        <c:scaling>
          <c:orientation val="minMax"/>
        </c:scaling>
        <c:delete val="0"/>
        <c:axPos val="b"/>
        <c:numFmt formatCode="General" sourceLinked="0"/>
        <c:majorTickMark val="out"/>
        <c:minorTickMark val="none"/>
        <c:tickLblPos val="nextTo"/>
        <c:txPr>
          <a:bodyPr/>
          <a:lstStyle/>
          <a:p>
            <a:pPr>
              <a:defRPr sz="1100"/>
            </a:pPr>
            <a:endParaRPr lang="en-US"/>
          </a:p>
        </c:txPr>
        <c:crossAx val="631258288"/>
        <c:crosses val="autoZero"/>
        <c:auto val="1"/>
        <c:lblAlgn val="ctr"/>
        <c:lblOffset val="100"/>
        <c:noMultiLvlLbl val="0"/>
      </c:catAx>
      <c:valAx>
        <c:axId val="631258288"/>
        <c:scaling>
          <c:orientation val="minMax"/>
        </c:scaling>
        <c:delete val="1"/>
        <c:axPos val="l"/>
        <c:majorGridlines/>
        <c:numFmt formatCode="General" sourceLinked="1"/>
        <c:majorTickMark val="out"/>
        <c:minorTickMark val="none"/>
        <c:tickLblPos val="none"/>
        <c:crossAx val="194029264"/>
        <c:crosses val="autoZero"/>
        <c:crossBetween val="between"/>
      </c:valAx>
    </c:plotArea>
    <c:legend>
      <c:legendPos val="t"/>
      <c:overlay val="0"/>
      <c:txPr>
        <a:bodyPr/>
        <a:lstStyle/>
        <a:p>
          <a:pPr>
            <a:defRPr sz="1200"/>
          </a:pPr>
          <a:endParaRPr lang="en-US"/>
        </a:p>
      </c:txPr>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Acier au carbone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Sheet1!$A$2:$A$4</c:f>
              <c:strCache>
                <c:ptCount val="3"/>
                <c:pt idx="0">
                  <c:v>Coût du matériau</c:v>
                </c:pt>
                <c:pt idx="1">
                  <c:v>Coût de l'installation</c:v>
                </c:pt>
                <c:pt idx="2">
                  <c:v>Côut de Possession</c:v>
                </c:pt>
              </c:strCache>
            </c:strRef>
          </c:cat>
          <c:val>
            <c:numRef>
              <c:f>Sheet1!$B$2:$B$4</c:f>
              <c:numCache>
                <c:formatCode>General</c:formatCode>
                <c:ptCount val="3"/>
                <c:pt idx="0">
                  <c:v>3</c:v>
                </c:pt>
                <c:pt idx="1">
                  <c:v>3</c:v>
                </c:pt>
                <c:pt idx="2">
                  <c:v>3</c:v>
                </c:pt>
              </c:numCache>
            </c:numRef>
          </c:val>
          <c:extLst>
            <c:ext xmlns:c16="http://schemas.microsoft.com/office/drawing/2014/chart" uri="{C3380CC4-5D6E-409C-BE32-E72D297353CC}">
              <c16:uniqueId val="{00000000-3F21-4CA5-9936-4CA494154219}"/>
            </c:ext>
          </c:extLst>
        </c:ser>
        <c:ser>
          <c:idx val="1"/>
          <c:order val="1"/>
          <c:tx>
            <c:strRef>
              <c:f>Sheet1!$C$1</c:f>
              <c:strCache>
                <c:ptCount val="1"/>
                <c:pt idx="0">
                  <c:v>Acier inoxydable</c:v>
                </c:pt>
              </c:strCache>
            </c:strRef>
          </c:tx>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Sheet1!$A$2:$A$4</c:f>
              <c:strCache>
                <c:ptCount val="3"/>
                <c:pt idx="0">
                  <c:v>Coût du matériau</c:v>
                </c:pt>
                <c:pt idx="1">
                  <c:v>Coût de l'installation</c:v>
                </c:pt>
                <c:pt idx="2">
                  <c:v>Côut de Possession</c:v>
                </c:pt>
              </c:strCache>
            </c:strRef>
          </c:cat>
          <c:val>
            <c:numRef>
              <c:f>Sheet1!$C$2:$C$4</c:f>
              <c:numCache>
                <c:formatCode>General</c:formatCode>
                <c:ptCount val="3"/>
                <c:pt idx="0">
                  <c:v>6</c:v>
                </c:pt>
                <c:pt idx="1">
                  <c:v>4</c:v>
                </c:pt>
                <c:pt idx="2">
                  <c:v>2</c:v>
                </c:pt>
              </c:numCache>
            </c:numRef>
          </c:val>
          <c:extLst>
            <c:ext xmlns:c16="http://schemas.microsoft.com/office/drawing/2014/chart" uri="{C3380CC4-5D6E-409C-BE32-E72D297353CC}">
              <c16:uniqueId val="{00000001-3F21-4CA5-9936-4CA494154219}"/>
            </c:ext>
          </c:extLst>
        </c:ser>
        <c:dLbls>
          <c:showLegendKey val="0"/>
          <c:showVal val="1"/>
          <c:showCatName val="0"/>
          <c:showSerName val="0"/>
          <c:showPercent val="0"/>
          <c:showBubbleSize val="0"/>
        </c:dLbls>
        <c:gapWidth val="75"/>
        <c:axId val="680579304"/>
        <c:axId val="680579696"/>
      </c:barChart>
      <c:catAx>
        <c:axId val="680579304"/>
        <c:scaling>
          <c:orientation val="minMax"/>
        </c:scaling>
        <c:delete val="0"/>
        <c:axPos val="b"/>
        <c:numFmt formatCode="General" sourceLinked="0"/>
        <c:majorTickMark val="none"/>
        <c:minorTickMark val="none"/>
        <c:tickLblPos val="nextTo"/>
        <c:crossAx val="680579696"/>
        <c:crosses val="autoZero"/>
        <c:auto val="1"/>
        <c:lblAlgn val="ctr"/>
        <c:lblOffset val="100"/>
        <c:noMultiLvlLbl val="0"/>
      </c:catAx>
      <c:valAx>
        <c:axId val="680579696"/>
        <c:scaling>
          <c:orientation val="minMax"/>
        </c:scaling>
        <c:delete val="1"/>
        <c:axPos val="l"/>
        <c:majorGridlines/>
        <c:numFmt formatCode="General" sourceLinked="1"/>
        <c:majorTickMark val="none"/>
        <c:minorTickMark val="none"/>
        <c:tickLblPos val="none"/>
        <c:crossAx val="680579304"/>
        <c:crosses val="autoZero"/>
        <c:crossBetween val="between"/>
      </c:valAx>
      <c:spPr>
        <a:solidFill>
          <a:schemeClr val="lt1"/>
        </a:solidFill>
        <a:ln w="25400" cap="flat" cmpd="sng" algn="ctr">
          <a:solidFill>
            <a:schemeClr val="accent2"/>
          </a:solidFill>
          <a:prstDash val="solid"/>
        </a:ln>
        <a:effectLst/>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fr-BE" dirty="0"/>
          </a:p>
        </p:txBody>
      </p:sp>
      <p:sp>
        <p:nvSpPr>
          <p:cNvPr id="3" name="Date Placeholder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231A7DB6-E856-4FB4-A639-D90761E37CC8}" type="datetimeFigureOut">
              <a:rPr lang="fr-BE" smtClean="0"/>
              <a:pPr/>
              <a:t>30-01-20</a:t>
            </a:fld>
            <a:endParaRPr lang="fr-BE" dirty="0"/>
          </a:p>
        </p:txBody>
      </p:sp>
      <p:sp>
        <p:nvSpPr>
          <p:cNvPr id="4" name="Footer Placeholder 3"/>
          <p:cNvSpPr>
            <a:spLocks noGrp="1"/>
          </p:cNvSpPr>
          <p:nvPr>
            <p:ph type="ftr" sz="quarter" idx="2"/>
          </p:nvPr>
        </p:nvSpPr>
        <p:spPr>
          <a:xfrm>
            <a:off x="0" y="9428164"/>
            <a:ext cx="2890665" cy="496887"/>
          </a:xfrm>
          <a:prstGeom prst="rect">
            <a:avLst/>
          </a:prstGeom>
        </p:spPr>
        <p:txBody>
          <a:bodyPr vert="horz" lIns="91440" tIns="45720" rIns="91440" bIns="45720" rtlCol="0" anchor="b"/>
          <a:lstStyle>
            <a:lvl1pPr algn="l">
              <a:defRPr sz="1200"/>
            </a:lvl1pPr>
          </a:lstStyle>
          <a:p>
            <a:endParaRPr lang="fr-BE" dirty="0"/>
          </a:p>
        </p:txBody>
      </p:sp>
      <p:sp>
        <p:nvSpPr>
          <p:cNvPr id="5" name="Slide Number Placeholder 4"/>
          <p:cNvSpPr>
            <a:spLocks noGrp="1"/>
          </p:cNvSpPr>
          <p:nvPr>
            <p:ph type="sldNum" sz="quarter" idx="3"/>
          </p:nvPr>
        </p:nvSpPr>
        <p:spPr>
          <a:xfrm>
            <a:off x="3776866" y="9428164"/>
            <a:ext cx="2890665" cy="496887"/>
          </a:xfrm>
          <a:prstGeom prst="rect">
            <a:avLst/>
          </a:prstGeom>
        </p:spPr>
        <p:txBody>
          <a:bodyPr vert="horz" lIns="91440" tIns="45720" rIns="91440" bIns="45720" rtlCol="0" anchor="b"/>
          <a:lstStyle>
            <a:lvl1pPr algn="r">
              <a:defRPr sz="1200"/>
            </a:lvl1pPr>
          </a:lstStyle>
          <a:p>
            <a:fld id="{5CE626F9-1870-4AC4-BDC2-6B6A2CDFAC33}" type="slidenum">
              <a:rPr lang="fr-BE" smtClean="0"/>
              <a:pPr/>
              <a:t>‹#›</a:t>
            </a:fld>
            <a:endParaRPr lang="fr-BE" dirty="0"/>
          </a:p>
        </p:txBody>
      </p:sp>
    </p:spTree>
    <p:extLst>
      <p:ext uri="{BB962C8B-B14F-4D97-AF65-F5344CB8AC3E}">
        <p14:creationId xmlns:p14="http://schemas.microsoft.com/office/powerpoint/2010/main" val="3558102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D7C1FE4-47DD-4591-8D9D-1E14950E1A14}" type="datetimeFigureOut">
              <a:rPr lang="de-DE" smtClean="0"/>
              <a:pPr/>
              <a:t>30.01.2020</a:t>
            </a:fld>
            <a:endParaRPr lang="de-DE" dirty="0"/>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6A89CA1-BB4A-4F2B-B157-5A5CF4E79A02}" type="slidenum">
              <a:rPr lang="de-DE" smtClean="0"/>
              <a:pPr/>
              <a:t>‹#›</a:t>
            </a:fld>
            <a:endParaRPr lang="de-DE" dirty="0"/>
          </a:p>
        </p:txBody>
      </p:sp>
    </p:spTree>
    <p:extLst>
      <p:ext uri="{BB962C8B-B14F-4D97-AF65-F5344CB8AC3E}">
        <p14:creationId xmlns:p14="http://schemas.microsoft.com/office/powerpoint/2010/main" val="178238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pPr/>
              <a:t>2</a:t>
            </a:fld>
            <a:endParaRPr lang="de-DE" dirty="0"/>
          </a:p>
        </p:txBody>
      </p:sp>
    </p:spTree>
    <p:extLst>
      <p:ext uri="{BB962C8B-B14F-4D97-AF65-F5344CB8AC3E}">
        <p14:creationId xmlns:p14="http://schemas.microsoft.com/office/powerpoint/2010/main" val="292086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12</a:t>
            </a:fld>
            <a:endParaRPr lang="de-DE" dirty="0"/>
          </a:p>
        </p:txBody>
      </p:sp>
    </p:spTree>
    <p:extLst>
      <p:ext uri="{BB962C8B-B14F-4D97-AF65-F5344CB8AC3E}">
        <p14:creationId xmlns:p14="http://schemas.microsoft.com/office/powerpoint/2010/main" val="4108844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de-DE" sz="1200" dirty="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pPr/>
              <a:t>13</a:t>
            </a:fld>
            <a:endParaRPr lang="de-DE" dirty="0"/>
          </a:p>
        </p:txBody>
      </p:sp>
    </p:spTree>
    <p:extLst>
      <p:ext uri="{BB962C8B-B14F-4D97-AF65-F5344CB8AC3E}">
        <p14:creationId xmlns:p14="http://schemas.microsoft.com/office/powerpoint/2010/main" val="3749220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endParaRPr lang="fr-FR"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14</a:t>
            </a:fld>
            <a:endParaRPr lang="de-DE" dirty="0"/>
          </a:p>
        </p:txBody>
      </p:sp>
    </p:spTree>
    <p:extLst>
      <p:ext uri="{BB962C8B-B14F-4D97-AF65-F5344CB8AC3E}">
        <p14:creationId xmlns:p14="http://schemas.microsoft.com/office/powerpoint/2010/main" val="2785576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pPr/>
              <a:t>15</a:t>
            </a:fld>
            <a:endParaRPr lang="de-DE" dirty="0"/>
          </a:p>
        </p:txBody>
      </p:sp>
    </p:spTree>
    <p:extLst>
      <p:ext uri="{BB962C8B-B14F-4D97-AF65-F5344CB8AC3E}">
        <p14:creationId xmlns:p14="http://schemas.microsoft.com/office/powerpoint/2010/main" val="1212425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16</a:t>
            </a:fld>
            <a:endParaRPr lang="de-DE" dirty="0"/>
          </a:p>
        </p:txBody>
      </p:sp>
    </p:spTree>
    <p:extLst>
      <p:ext uri="{BB962C8B-B14F-4D97-AF65-F5344CB8AC3E}">
        <p14:creationId xmlns:p14="http://schemas.microsoft.com/office/powerpoint/2010/main" val="209851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70C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pPr/>
              <a:t>17</a:t>
            </a:fld>
            <a:endParaRPr lang="de-DE" dirty="0"/>
          </a:p>
        </p:txBody>
      </p:sp>
    </p:spTree>
    <p:extLst>
      <p:ext uri="{BB962C8B-B14F-4D97-AF65-F5344CB8AC3E}">
        <p14:creationId xmlns:p14="http://schemas.microsoft.com/office/powerpoint/2010/main" val="383326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18</a:t>
            </a:fld>
            <a:endParaRPr lang="de-DE" dirty="0"/>
          </a:p>
        </p:txBody>
      </p:sp>
    </p:spTree>
    <p:extLst>
      <p:ext uri="{BB962C8B-B14F-4D97-AF65-F5344CB8AC3E}">
        <p14:creationId xmlns:p14="http://schemas.microsoft.com/office/powerpoint/2010/main" val="200153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pPr/>
              <a:t>19</a:t>
            </a:fld>
            <a:endParaRPr lang="de-DE" dirty="0"/>
          </a:p>
        </p:txBody>
      </p:sp>
    </p:spTree>
    <p:extLst>
      <p:ext uri="{BB962C8B-B14F-4D97-AF65-F5344CB8AC3E}">
        <p14:creationId xmlns:p14="http://schemas.microsoft.com/office/powerpoint/2010/main" val="1921377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20</a:t>
            </a:fld>
            <a:endParaRPr lang="de-DE" dirty="0"/>
          </a:p>
        </p:txBody>
      </p:sp>
    </p:spTree>
    <p:extLst>
      <p:ext uri="{BB962C8B-B14F-4D97-AF65-F5344CB8AC3E}">
        <p14:creationId xmlns:p14="http://schemas.microsoft.com/office/powerpoint/2010/main" val="2738280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70C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pPr/>
              <a:t>22</a:t>
            </a:fld>
            <a:endParaRPr lang="de-DE" dirty="0"/>
          </a:p>
        </p:txBody>
      </p:sp>
    </p:spTree>
    <p:extLst>
      <p:ext uri="{BB962C8B-B14F-4D97-AF65-F5344CB8AC3E}">
        <p14:creationId xmlns:p14="http://schemas.microsoft.com/office/powerpoint/2010/main" val="343098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pPr/>
              <a:t>3</a:t>
            </a:fld>
            <a:endParaRPr lang="de-DE" dirty="0"/>
          </a:p>
        </p:txBody>
      </p:sp>
    </p:spTree>
    <p:extLst>
      <p:ext uri="{BB962C8B-B14F-4D97-AF65-F5344CB8AC3E}">
        <p14:creationId xmlns:p14="http://schemas.microsoft.com/office/powerpoint/2010/main" val="3445496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23</a:t>
            </a:fld>
            <a:endParaRPr lang="de-DE" dirty="0"/>
          </a:p>
        </p:txBody>
      </p:sp>
    </p:spTree>
    <p:extLst>
      <p:ext uri="{BB962C8B-B14F-4D97-AF65-F5344CB8AC3E}">
        <p14:creationId xmlns:p14="http://schemas.microsoft.com/office/powerpoint/2010/main" val="220197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24</a:t>
            </a:fld>
            <a:endParaRPr lang="de-DE" dirty="0"/>
          </a:p>
        </p:txBody>
      </p:sp>
    </p:spTree>
    <p:extLst>
      <p:ext uri="{BB962C8B-B14F-4D97-AF65-F5344CB8AC3E}">
        <p14:creationId xmlns:p14="http://schemas.microsoft.com/office/powerpoint/2010/main" val="3002403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25</a:t>
            </a:fld>
            <a:endParaRPr lang="de-DE" dirty="0"/>
          </a:p>
        </p:txBody>
      </p:sp>
    </p:spTree>
    <p:extLst>
      <p:ext uri="{BB962C8B-B14F-4D97-AF65-F5344CB8AC3E}">
        <p14:creationId xmlns:p14="http://schemas.microsoft.com/office/powerpoint/2010/main" val="1693568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26</a:t>
            </a:fld>
            <a:endParaRPr lang="de-DE" dirty="0"/>
          </a:p>
        </p:txBody>
      </p:sp>
    </p:spTree>
    <p:extLst>
      <p:ext uri="{BB962C8B-B14F-4D97-AF65-F5344CB8AC3E}">
        <p14:creationId xmlns:p14="http://schemas.microsoft.com/office/powerpoint/2010/main" val="731630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27</a:t>
            </a:fld>
            <a:endParaRPr lang="de-DE" dirty="0"/>
          </a:p>
        </p:txBody>
      </p:sp>
    </p:spTree>
    <p:extLst>
      <p:ext uri="{BB962C8B-B14F-4D97-AF65-F5344CB8AC3E}">
        <p14:creationId xmlns:p14="http://schemas.microsoft.com/office/powerpoint/2010/main" val="4080902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28</a:t>
            </a:fld>
            <a:endParaRPr lang="de-DE" dirty="0"/>
          </a:p>
        </p:txBody>
      </p:sp>
    </p:spTree>
    <p:extLst>
      <p:ext uri="{BB962C8B-B14F-4D97-AF65-F5344CB8AC3E}">
        <p14:creationId xmlns:p14="http://schemas.microsoft.com/office/powerpoint/2010/main" val="3877960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70C0"/>
              </a:solidFill>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pPr/>
              <a:t>29</a:t>
            </a:fld>
            <a:endParaRPr lang="de-DE" dirty="0"/>
          </a:p>
        </p:txBody>
      </p:sp>
    </p:spTree>
    <p:extLst>
      <p:ext uri="{BB962C8B-B14F-4D97-AF65-F5344CB8AC3E}">
        <p14:creationId xmlns:p14="http://schemas.microsoft.com/office/powerpoint/2010/main" val="2987693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30</a:t>
            </a:fld>
            <a:endParaRPr lang="de-DE" dirty="0"/>
          </a:p>
        </p:txBody>
      </p:sp>
    </p:spTree>
    <p:extLst>
      <p:ext uri="{BB962C8B-B14F-4D97-AF65-F5344CB8AC3E}">
        <p14:creationId xmlns:p14="http://schemas.microsoft.com/office/powerpoint/2010/main" val="280967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Arial" pitchFamily="34" charset="0"/>
            </a:endParaRPr>
          </a:p>
        </p:txBody>
      </p:sp>
      <p:sp>
        <p:nvSpPr>
          <p:cNvPr id="4" name="Slide Number Placeholder 3"/>
          <p:cNvSpPr>
            <a:spLocks noGrp="1"/>
          </p:cNvSpPr>
          <p:nvPr>
            <p:ph type="sldNum" sz="quarter" idx="10"/>
          </p:nvPr>
        </p:nvSpPr>
        <p:spPr/>
        <p:txBody>
          <a:bodyPr/>
          <a:lstStyle/>
          <a:p>
            <a:fld id="{FCAD31F2-D280-4941-9FB1-46DCA8BCB0E7}" type="slidenum">
              <a:rPr lang="fr-FR" smtClean="0"/>
              <a:pPr/>
              <a:t>31</a:t>
            </a:fld>
            <a:endParaRPr lang="fr-FR" dirty="0"/>
          </a:p>
        </p:txBody>
      </p:sp>
    </p:spTree>
    <p:extLst>
      <p:ext uri="{BB962C8B-B14F-4D97-AF65-F5344CB8AC3E}">
        <p14:creationId xmlns:p14="http://schemas.microsoft.com/office/powerpoint/2010/main" val="2999003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32</a:t>
            </a:fld>
            <a:endParaRPr lang="de-DE" dirty="0"/>
          </a:p>
        </p:txBody>
      </p:sp>
    </p:spTree>
    <p:extLst>
      <p:ext uri="{BB962C8B-B14F-4D97-AF65-F5344CB8AC3E}">
        <p14:creationId xmlns:p14="http://schemas.microsoft.com/office/powerpoint/2010/main" val="406572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pPr/>
              <a:t>4</a:t>
            </a:fld>
            <a:endParaRPr lang="de-DE" dirty="0"/>
          </a:p>
        </p:txBody>
      </p:sp>
    </p:spTree>
    <p:extLst>
      <p:ext uri="{BB962C8B-B14F-4D97-AF65-F5344CB8AC3E}">
        <p14:creationId xmlns:p14="http://schemas.microsoft.com/office/powerpoint/2010/main" val="3513079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70C0"/>
              </a:solidFill>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pPr/>
              <a:t>33</a:t>
            </a:fld>
            <a:endParaRPr lang="de-DE" dirty="0"/>
          </a:p>
        </p:txBody>
      </p:sp>
    </p:spTree>
    <p:extLst>
      <p:ext uri="{BB962C8B-B14F-4D97-AF65-F5344CB8AC3E}">
        <p14:creationId xmlns:p14="http://schemas.microsoft.com/office/powerpoint/2010/main" val="85973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dirty="0">
              <a:solidFill>
                <a:srgbClr val="0070C0"/>
              </a:solidFill>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pPr/>
              <a:t>34</a:t>
            </a:fld>
            <a:endParaRPr lang="de-DE" dirty="0"/>
          </a:p>
        </p:txBody>
      </p:sp>
    </p:spTree>
    <p:extLst>
      <p:ext uri="{BB962C8B-B14F-4D97-AF65-F5344CB8AC3E}">
        <p14:creationId xmlns:p14="http://schemas.microsoft.com/office/powerpoint/2010/main" val="1925524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36</a:t>
            </a:fld>
            <a:endParaRPr lang="de-DE" dirty="0"/>
          </a:p>
        </p:txBody>
      </p:sp>
    </p:spTree>
    <p:extLst>
      <p:ext uri="{BB962C8B-B14F-4D97-AF65-F5344CB8AC3E}">
        <p14:creationId xmlns:p14="http://schemas.microsoft.com/office/powerpoint/2010/main" val="3326192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Se</a:t>
            </a:r>
            <a:r>
              <a:rPr lang="fr-FR" baseline="0" dirty="0"/>
              <a:t> rappeler que :</a:t>
            </a:r>
            <a:endParaRPr lang="fr-FR" dirty="0"/>
          </a:p>
          <a:p>
            <a:pPr marL="171450" indent="-171450">
              <a:buFontTx/>
              <a:buChar char="-"/>
            </a:pPr>
            <a:r>
              <a:rPr lang="fr-FR" dirty="0"/>
              <a:t>La Tour Eiffel a été construite avant</a:t>
            </a:r>
            <a:r>
              <a:rPr lang="fr-FR" baseline="0" dirty="0"/>
              <a:t> l’invention de l’acier inoxydable </a:t>
            </a:r>
            <a:r>
              <a:rPr lang="fr-FR" dirty="0"/>
              <a:t>!</a:t>
            </a:r>
          </a:p>
          <a:p>
            <a:pPr marL="171450" indent="-171450">
              <a:buFontTx/>
              <a:buChar char="-"/>
            </a:pPr>
            <a:r>
              <a:rPr lang="fr-FR" dirty="0"/>
              <a:t>La</a:t>
            </a:r>
            <a:r>
              <a:rPr lang="fr-FR" baseline="0" dirty="0"/>
              <a:t> Tour était supposée n’être qu’une structure temporaire mais le public l’a adorée et adoptée !</a:t>
            </a:r>
          </a:p>
        </p:txBody>
      </p:sp>
      <p:sp>
        <p:nvSpPr>
          <p:cNvPr id="4" name="Slide Number Placeholder 3"/>
          <p:cNvSpPr>
            <a:spLocks noGrp="1"/>
          </p:cNvSpPr>
          <p:nvPr>
            <p:ph type="sldNum" sz="quarter" idx="10"/>
          </p:nvPr>
        </p:nvSpPr>
        <p:spPr/>
        <p:txBody>
          <a:bodyPr/>
          <a:lstStyle/>
          <a:p>
            <a:fld id="{FCAD31F2-D280-4941-9FB1-46DCA8BCB0E7}" type="slidenum">
              <a:rPr lang="fr-FR" smtClean="0"/>
              <a:pPr/>
              <a:t>37</a:t>
            </a:fld>
            <a:endParaRPr lang="fr-FR" dirty="0"/>
          </a:p>
        </p:txBody>
      </p:sp>
    </p:spTree>
    <p:extLst>
      <p:ext uri="{BB962C8B-B14F-4D97-AF65-F5344CB8AC3E}">
        <p14:creationId xmlns:p14="http://schemas.microsoft.com/office/powerpoint/2010/main" val="4046358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pPr/>
              <a:t>38</a:t>
            </a:fld>
            <a:endParaRPr lang="de-DE" dirty="0"/>
          </a:p>
        </p:txBody>
      </p:sp>
    </p:spTree>
    <p:extLst>
      <p:ext uri="{BB962C8B-B14F-4D97-AF65-F5344CB8AC3E}">
        <p14:creationId xmlns:p14="http://schemas.microsoft.com/office/powerpoint/2010/main" val="3136754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39</a:t>
            </a:fld>
            <a:endParaRPr lang="de-DE" dirty="0"/>
          </a:p>
        </p:txBody>
      </p:sp>
    </p:spTree>
    <p:extLst>
      <p:ext uri="{BB962C8B-B14F-4D97-AF65-F5344CB8AC3E}">
        <p14:creationId xmlns:p14="http://schemas.microsoft.com/office/powerpoint/2010/main" val="2407542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trike="sngStrike" dirty="0"/>
              <a:t>http ://www.wbcsdcement.org/pdf/CSI-RecyclingConcrete-Summary.pdf</a:t>
            </a:r>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pPr/>
              <a:t>45</a:t>
            </a:fld>
            <a:endParaRPr lang="de-DE" dirty="0"/>
          </a:p>
        </p:txBody>
      </p:sp>
    </p:spTree>
    <p:extLst>
      <p:ext uri="{BB962C8B-B14F-4D97-AF65-F5344CB8AC3E}">
        <p14:creationId xmlns:p14="http://schemas.microsoft.com/office/powerpoint/2010/main" val="1662845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 ://www.benefits-of-recycling.com/recycleplastics/</a:t>
            </a:r>
          </a:p>
          <a:p>
            <a:r>
              <a:rPr lang="fr-FR" dirty="0"/>
              <a:t>http ://www.solwayrecycling.co.uk/recycled-plastic-products</a:t>
            </a:r>
          </a:p>
          <a:p>
            <a:endParaRPr lang="fr-FR" dirty="0"/>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pPr/>
              <a:t>46</a:t>
            </a:fld>
            <a:endParaRPr lang="de-DE" dirty="0"/>
          </a:p>
        </p:txBody>
      </p:sp>
    </p:spTree>
    <p:extLst>
      <p:ext uri="{BB962C8B-B14F-4D97-AF65-F5344CB8AC3E}">
        <p14:creationId xmlns:p14="http://schemas.microsoft.com/office/powerpoint/2010/main" val="3068929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 ://www.solidwastedistrict.com/statistics/wood.html</a:t>
            </a:r>
          </a:p>
          <a:p>
            <a:r>
              <a:rPr lang="fr-FR" dirty="0"/>
              <a:t>http ://www.woodrecyclers.org/recycleapplication.php</a:t>
            </a:r>
          </a:p>
          <a:p>
            <a:r>
              <a:rPr lang="fr-FR" dirty="0"/>
              <a:t>http ://en.wikipedia.org/wiki/Wood_preservation</a:t>
            </a:r>
          </a:p>
          <a:p>
            <a:endParaRPr lang="fr-FR" dirty="0"/>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pPr/>
              <a:t>47</a:t>
            </a:fld>
            <a:endParaRPr lang="de-DE" dirty="0"/>
          </a:p>
        </p:txBody>
      </p:sp>
    </p:spTree>
    <p:extLst>
      <p:ext uri="{BB962C8B-B14F-4D97-AF65-F5344CB8AC3E}">
        <p14:creationId xmlns:p14="http://schemas.microsoft.com/office/powerpoint/2010/main" val="274536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 ://www.circle-economy.com/circular-economy/</a:t>
            </a:r>
          </a:p>
          <a:p>
            <a:r>
              <a:rPr lang="fr-FR" dirty="0"/>
              <a:t>http ://www.irishenvironment.com/iepedia/circular-economy/</a:t>
            </a:r>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pPr/>
              <a:t>6</a:t>
            </a:fld>
            <a:endParaRPr lang="de-DE" dirty="0"/>
          </a:p>
        </p:txBody>
      </p:sp>
    </p:spTree>
    <p:extLst>
      <p:ext uri="{BB962C8B-B14F-4D97-AF65-F5344CB8AC3E}">
        <p14:creationId xmlns:p14="http://schemas.microsoft.com/office/powerpoint/2010/main" val="371021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pPr/>
              <a:t>7</a:t>
            </a:fld>
            <a:endParaRPr lang="de-DE" dirty="0"/>
          </a:p>
        </p:txBody>
      </p:sp>
    </p:spTree>
    <p:extLst>
      <p:ext uri="{BB962C8B-B14F-4D97-AF65-F5344CB8AC3E}">
        <p14:creationId xmlns:p14="http://schemas.microsoft.com/office/powerpoint/2010/main" val="122794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8</a:t>
            </a:fld>
            <a:endParaRPr lang="de-DE" dirty="0"/>
          </a:p>
        </p:txBody>
      </p:sp>
    </p:spTree>
    <p:extLst>
      <p:ext uri="{BB962C8B-B14F-4D97-AF65-F5344CB8AC3E}">
        <p14:creationId xmlns:p14="http://schemas.microsoft.com/office/powerpoint/2010/main" val="258163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9</a:t>
            </a:fld>
            <a:endParaRPr lang="de-DE" dirty="0"/>
          </a:p>
        </p:txBody>
      </p:sp>
    </p:spTree>
    <p:extLst>
      <p:ext uri="{BB962C8B-B14F-4D97-AF65-F5344CB8AC3E}">
        <p14:creationId xmlns:p14="http://schemas.microsoft.com/office/powerpoint/2010/main" val="158193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t>10</a:t>
            </a:fld>
            <a:endParaRPr lang="de-DE"/>
          </a:p>
        </p:txBody>
      </p:sp>
    </p:spTree>
    <p:extLst>
      <p:ext uri="{BB962C8B-B14F-4D97-AF65-F5344CB8AC3E}">
        <p14:creationId xmlns:p14="http://schemas.microsoft.com/office/powerpoint/2010/main" val="1840838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dirty="0"/>
          </a:p>
        </p:txBody>
      </p:sp>
      <p:sp>
        <p:nvSpPr>
          <p:cNvPr id="4" name="Slide Number Placeholder 3"/>
          <p:cNvSpPr>
            <a:spLocks noGrp="1"/>
          </p:cNvSpPr>
          <p:nvPr>
            <p:ph type="sldNum" sz="quarter" idx="10"/>
          </p:nvPr>
        </p:nvSpPr>
        <p:spPr/>
        <p:txBody>
          <a:bodyPr/>
          <a:lstStyle/>
          <a:p>
            <a:fld id="{C6A89CA1-BB4A-4F2B-B157-5A5CF4E79A02}" type="slidenum">
              <a:rPr lang="de-DE" smtClean="0"/>
              <a:pPr/>
              <a:t>11</a:t>
            </a:fld>
            <a:endParaRPr lang="de-DE" dirty="0"/>
          </a:p>
        </p:txBody>
      </p:sp>
    </p:spTree>
    <p:extLst>
      <p:ext uri="{BB962C8B-B14F-4D97-AF65-F5344CB8AC3E}">
        <p14:creationId xmlns:p14="http://schemas.microsoft.com/office/powerpoint/2010/main" val="267587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284011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362282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4195100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094741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362676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234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768618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dirty="0"/>
          </a:p>
        </p:txBody>
      </p:sp>
      <p:sp>
        <p:nvSpPr>
          <p:cNvPr id="8" name="Footer Placeholder 7"/>
          <p:cNvSpPr>
            <a:spLocks noGrp="1"/>
          </p:cNvSpPr>
          <p:nvPr>
            <p:ph type="ftr" sz="quarter" idx="11"/>
          </p:nvPr>
        </p:nvSpPr>
        <p:spPr/>
        <p:txBody>
          <a:bodyPr/>
          <a:lstStyle/>
          <a:p>
            <a:endParaRPr lang="fr-BE" dirty="0"/>
          </a:p>
        </p:txBody>
      </p:sp>
      <p:sp>
        <p:nvSpPr>
          <p:cNvPr id="9" name="Slide Number Placeholder 8"/>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709085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555419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dirty="0"/>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88721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2384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3272671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002241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759778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61047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359927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265260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9" name="Slide Number Placeholder 8"/>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81308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5" name="Slide Number Placeholder 4"/>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188708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4" name="Slide Number Placeholder 3"/>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108317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6274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dirty="0"/>
          </a:p>
        </p:txBody>
      </p:sp>
    </p:spTree>
    <p:extLst>
      <p:ext uri="{BB962C8B-B14F-4D97-AF65-F5344CB8AC3E}">
        <p14:creationId xmlns:p14="http://schemas.microsoft.com/office/powerpoint/2010/main" val="191970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457200" y="1600200"/>
            <a:ext cx="8229600" cy="48531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BF73EC7F-79ED-4C17-9829-92AE53B2AB65}" type="slidenum">
              <a:rPr lang="fr-BE" smtClean="0"/>
              <a:pPr/>
              <a:t>‹#›</a:t>
            </a:fld>
            <a:endParaRPr lang="fr-BE" dirty="0"/>
          </a:p>
        </p:txBody>
      </p:sp>
      <p:sp>
        <p:nvSpPr>
          <p:cNvPr id="7" name="Rectangle 6"/>
          <p:cNvSpPr/>
          <p:nvPr/>
        </p:nvSpPr>
        <p:spPr>
          <a:xfrm>
            <a:off x="8928000" y="0"/>
            <a:ext cx="216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FR" sz="1800" b="0" dirty="0">
                <a:solidFill>
                  <a:schemeClr val="bg1"/>
                </a:solidFill>
              </a:rPr>
              <a:t>Développement durable</a:t>
            </a:r>
            <a:r>
              <a:rPr lang="fr-FR" sz="1800" b="0" baseline="0" dirty="0">
                <a:solidFill>
                  <a:schemeClr val="bg1"/>
                </a:solidFill>
              </a:rPr>
              <a:t> et a</a:t>
            </a:r>
            <a:r>
              <a:rPr lang="fr-FR" sz="1800" b="0" dirty="0">
                <a:solidFill>
                  <a:schemeClr val="bg1"/>
                </a:solidFill>
              </a:rPr>
              <a:t>cier</a:t>
            </a:r>
            <a:r>
              <a:rPr lang="fr-FR" sz="1800" b="0" baseline="0" dirty="0">
                <a:solidFill>
                  <a:schemeClr val="bg1"/>
                </a:solidFill>
              </a:rPr>
              <a:t> </a:t>
            </a:r>
            <a:r>
              <a:rPr lang="fr-FR" sz="1800" b="0" dirty="0">
                <a:solidFill>
                  <a:schemeClr val="bg1"/>
                </a:solidFill>
              </a:rPr>
              <a:t>inoxydable</a:t>
            </a:r>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B05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05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pPr/>
              <a:t>‹#›</a:t>
            </a:fld>
            <a:endParaRPr lang="fr-BE" dirty="0"/>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0.gif"/><Relationship Id="rId4" Type="http://schemas.openxmlformats.org/officeDocument/2006/relationships/hyperlink" Target="http://www.solarfeeds.com/amonix-receives-leed-certification/leed-gold/"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olarfeeds.com/amonix-receives-leed-certification/leed-gol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worldstainless.org/Files/issf/Animations/Recycling/flash.html" TargetMode="External"/><Relationship Id="rId3" Type="http://schemas.openxmlformats.org/officeDocument/2006/relationships/hyperlink" Target="http://ghginstitute.org/2010/06/28/what-is-a-global-warming-potential/" TargetMode="External"/><Relationship Id="rId7" Type="http://schemas.openxmlformats.org/officeDocument/2006/relationships/hyperlink" Target="http://www.fao.org/docrep/u2246e/u2246e02.htm" TargetMode="External"/><Relationship Id="rId2" Type="http://schemas.openxmlformats.org/officeDocument/2006/relationships/hyperlink" Target="https://www.worldsteel.org/en/dam/jcr:a5cd469c-89cb-4d57-9ad8-13a0d86d65f0/Sustainability+indicator+definitions+and+relevance.pdf" TargetMode="External"/><Relationship Id="rId1" Type="http://schemas.openxmlformats.org/officeDocument/2006/relationships/slideLayout" Target="../slideLayouts/slideLayout2.xml"/><Relationship Id="rId6" Type="http://schemas.openxmlformats.org/officeDocument/2006/relationships/hyperlink" Target="http://www.greenspec.co.uk/building-design/recycled-content/" TargetMode="External"/><Relationship Id="rId5" Type="http://schemas.openxmlformats.org/officeDocument/2006/relationships/hyperlink" Target="https://www.gsa.gov/portal/content/101197" TargetMode="External"/><Relationship Id="rId4" Type="http://schemas.openxmlformats.org/officeDocument/2006/relationships/hyperlink" Target="http://eplca.jrc.ec.europa.eu/uploads/ILCD-Handbook-General-guide-for-LCA-DETAILED-GUIDANCE-12March2010-ISBN-fin-v1.0-EN.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worldstainless.org/" TargetMode="External"/><Relationship Id="rId2" Type="http://schemas.openxmlformats.org/officeDocument/2006/relationships/hyperlink" Target="http://www.worldstainless.org/Files/issf/non-image-files/PDF/ISSF_Stainless_Steel_and_CO2.pdf" TargetMode="External"/><Relationship Id="rId1" Type="http://schemas.openxmlformats.org/officeDocument/2006/relationships/slideLayout" Target="../slideLayouts/slideLayout2.xml"/><Relationship Id="rId6" Type="http://schemas.openxmlformats.org/officeDocument/2006/relationships/hyperlink" Target="https://www.nickelinstitute.org/Sustainability/LifeCycleManagement/LifeCycleAssessments/LCAProgresoPier.aspx" TargetMode="External"/><Relationship Id="rId5" Type="http://schemas.openxmlformats.org/officeDocument/2006/relationships/hyperlink" Target="https://www.drkarenslee.com/comparing-reusable-bottles-stainless-steel-glass-plastic/" TargetMode="External"/><Relationship Id="rId4" Type="http://schemas.openxmlformats.org/officeDocument/2006/relationships/hyperlink" Target="http://www.worldstainless.org/Files/issf/Animations/Recycling/flash.html"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en.wikipedia.org/wiki/Eiffel_Tower" TargetMode="External"/><Relationship Id="rId13" Type="http://schemas.openxmlformats.org/officeDocument/2006/relationships/hyperlink" Target="http://www.irishenvironment.com/iepedia/circular-economy/" TargetMode="External"/><Relationship Id="rId3" Type="http://schemas.openxmlformats.org/officeDocument/2006/relationships/hyperlink" Target="https://www.nickelinstitute.org/nickel-magazine/nickel-magazine-vol-31-no1-2016/" TargetMode="External"/><Relationship Id="rId7" Type="http://schemas.openxmlformats.org/officeDocument/2006/relationships/hyperlink" Target="https://www.toureiffel.paris/en" TargetMode="External"/><Relationship Id="rId12" Type="http://schemas.openxmlformats.org/officeDocument/2006/relationships/hyperlink" Target="http://www.circle-economy.com/circular-economy/" TargetMode="External"/><Relationship Id="rId2" Type="http://schemas.openxmlformats.org/officeDocument/2006/relationships/hyperlink" Target="http://www.ssina.com/download_a_file/lifecycle.pdf" TargetMode="External"/><Relationship Id="rId1" Type="http://schemas.openxmlformats.org/officeDocument/2006/relationships/slideLayout" Target="../slideLayouts/slideLayout2.xml"/><Relationship Id="rId6" Type="http://schemas.openxmlformats.org/officeDocument/2006/relationships/hyperlink" Target="http://www.metalroofing.com/v2/content/guide/costs/life-cycle-costs.cfm" TargetMode="External"/><Relationship Id="rId11" Type="http://schemas.openxmlformats.org/officeDocument/2006/relationships/hyperlink" Target="http://www.metalsforbuildings.eu/" TargetMode="External"/><Relationship Id="rId5" Type="http://schemas.openxmlformats.org/officeDocument/2006/relationships/hyperlink" Target="http://www.ametalsystems.com/RoofLifecycleCostComparison.aspx" TargetMode="External"/><Relationship Id="rId10" Type="http://schemas.openxmlformats.org/officeDocument/2006/relationships/hyperlink" Target="http://en.wikipedia.org/wiki/Chrysler_Building" TargetMode="External"/><Relationship Id="rId4" Type="http://schemas.openxmlformats.org/officeDocument/2006/relationships/hyperlink" Target="http://www.worldstainless.org/Files/issf/non-image-files/PDF/Euro_Inox/RoofingTech_EN.pdf" TargetMode="External"/><Relationship Id="rId9" Type="http://schemas.openxmlformats.org/officeDocument/2006/relationships/hyperlink" Target="http://corrosion-doctors.org/Landmarks/Eiffel.ht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wbcsdservers.org/wbcsdpublications/cd_files/datas/business-solutions/cement/pdf/CSI-RecyclingConcrete-FullReport.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g.eng.cam.ac.uk/impee/?section=topics&amp;topic=RecyclePlastics&amp;page=material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tsc.ca.gov/toxics-in-products/treated-wood-waste/" TargetMode="External"/><Relationship Id="rId7" Type="http://schemas.openxmlformats.org/officeDocument/2006/relationships/hyperlink" Target="http://www.brighthub.com/environment/green-living/articles/106146.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wasteminz.org.nz/wp-content/uploads/Scott-Rhodes.pdf" TargetMode="External"/><Relationship Id="rId5" Type="http://schemas.openxmlformats.org/officeDocument/2006/relationships/hyperlink" Target="http://en.wikipedia.org/wiki/Wood_preservation" TargetMode="External"/><Relationship Id="rId4" Type="http://schemas.openxmlformats.org/officeDocument/2006/relationships/hyperlink" Target="https://woodrecyclers.org/about-waste-wood/wood-recycling-informatio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noProof="0" dirty="0"/>
              <a:t>Support de cours pour enseignants d’Architecture et de Génie Civil</a:t>
            </a:r>
          </a:p>
        </p:txBody>
      </p:sp>
      <p:sp>
        <p:nvSpPr>
          <p:cNvPr id="3" name="Subtitle 2"/>
          <p:cNvSpPr>
            <a:spLocks noGrp="1"/>
          </p:cNvSpPr>
          <p:nvPr>
            <p:ph type="subTitle" idx="1"/>
          </p:nvPr>
        </p:nvSpPr>
        <p:spPr>
          <a:xfrm>
            <a:off x="0" y="3886199"/>
            <a:ext cx="9144000" cy="2126673"/>
          </a:xfrm>
        </p:spPr>
        <p:txBody>
          <a:bodyPr>
            <a:noAutofit/>
          </a:bodyPr>
          <a:lstStyle/>
          <a:p>
            <a:r>
              <a:rPr lang="fr-FR" sz="4000" b="1" noProof="0" dirty="0">
                <a:solidFill>
                  <a:srgbClr val="00B050"/>
                </a:solidFill>
              </a:rPr>
              <a:t>Module 11 :</a:t>
            </a:r>
          </a:p>
          <a:p>
            <a:r>
              <a:rPr lang="fr-FR" sz="4000" b="1" noProof="0" dirty="0">
                <a:solidFill>
                  <a:srgbClr val="00B050"/>
                </a:solidFill>
              </a:rPr>
              <a:t>Développement durable et acier inoxydable</a:t>
            </a:r>
          </a:p>
        </p:txBody>
      </p:sp>
      <p:sp>
        <p:nvSpPr>
          <p:cNvPr id="4" name="Slide Number Placeholder 3"/>
          <p:cNvSpPr>
            <a:spLocks noGrp="1"/>
          </p:cNvSpPr>
          <p:nvPr>
            <p:ph type="sldNum" sz="quarter" idx="12"/>
          </p:nvPr>
        </p:nvSpPr>
        <p:spPr/>
        <p:txBody>
          <a:bodyPr/>
          <a:lstStyle/>
          <a:p>
            <a:fld id="{BF73EC7F-79ED-4C17-9829-92AE53B2AB65}" type="slidenum">
              <a:rPr lang="fr-BE" smtClean="0"/>
              <a:pPr/>
              <a:t>1</a:t>
            </a:fld>
            <a:endParaRPr lang="fr-BE" dirty="0"/>
          </a:p>
        </p:txBody>
      </p:sp>
    </p:spTree>
    <p:extLst>
      <p:ext uri="{BB962C8B-B14F-4D97-AF65-F5344CB8AC3E}">
        <p14:creationId xmlns:p14="http://schemas.microsoft.com/office/powerpoint/2010/main" val="133114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5172" y="34134"/>
            <a:ext cx="8229600" cy="895291"/>
          </a:xfrm>
        </p:spPr>
        <p:txBody>
          <a:bodyPr>
            <a:normAutofit/>
          </a:bodyPr>
          <a:lstStyle/>
          <a:p>
            <a:r>
              <a:rPr lang="en-US" sz="2800" dirty="0" err="1"/>
              <a:t>Comléments</a:t>
            </a:r>
            <a:r>
              <a:rPr lang="en-US" sz="2800" dirty="0"/>
              <a:t> sur </a:t>
            </a:r>
            <a:r>
              <a:rPr lang="en-US" sz="2800" dirty="0" err="1"/>
              <a:t>durée</a:t>
            </a:r>
            <a:r>
              <a:rPr lang="en-US" sz="2800" dirty="0"/>
              <a:t> de vie et </a:t>
            </a:r>
            <a:r>
              <a:rPr lang="en-US" sz="2800" dirty="0" err="1"/>
              <a:t>recyclage</a:t>
            </a:r>
            <a:r>
              <a:rPr lang="en-US" sz="2800" dirty="0"/>
              <a:t> </a:t>
            </a:r>
            <a:r>
              <a:rPr lang="en-US" sz="2800" baseline="30000" dirty="0"/>
              <a:t>15, 23-25</a:t>
            </a:r>
            <a:endParaRPr lang="fr-BE" sz="2800" baseline="30000" dirty="0"/>
          </a:p>
        </p:txBody>
      </p:sp>
      <p:sp>
        <p:nvSpPr>
          <p:cNvPr id="2" name="Slide Number Placeholder 1"/>
          <p:cNvSpPr>
            <a:spLocks noGrp="1"/>
          </p:cNvSpPr>
          <p:nvPr>
            <p:ph type="sldNum" sz="quarter" idx="12"/>
          </p:nvPr>
        </p:nvSpPr>
        <p:spPr/>
        <p:txBody>
          <a:bodyPr/>
          <a:lstStyle/>
          <a:p>
            <a:fld id="{BF73EC7F-79ED-4C17-9829-92AE53B2AB65}" type="slidenum">
              <a:rPr lang="fr-BE" smtClean="0"/>
              <a:t>10</a:t>
            </a:fld>
            <a:endParaRPr lang="fr-BE"/>
          </a:p>
        </p:txBody>
      </p:sp>
      <p:graphicFrame>
        <p:nvGraphicFramePr>
          <p:cNvPr id="4" name="Tableau 3"/>
          <p:cNvGraphicFramePr>
            <a:graphicFrameLocks noGrp="1"/>
          </p:cNvGraphicFramePr>
          <p:nvPr>
            <p:extLst>
              <p:ext uri="{D42A27DB-BD31-4B8C-83A1-F6EECF244321}">
                <p14:modId xmlns:p14="http://schemas.microsoft.com/office/powerpoint/2010/main" val="3535740526"/>
              </p:ext>
            </p:extLst>
          </p:nvPr>
        </p:nvGraphicFramePr>
        <p:xfrm>
          <a:off x="205175" y="1749287"/>
          <a:ext cx="8382234" cy="3869633"/>
        </p:xfrm>
        <a:graphic>
          <a:graphicData uri="http://schemas.openxmlformats.org/drawingml/2006/table">
            <a:tbl>
              <a:tblPr firstRow="1" firstCol="1" bandRow="1"/>
              <a:tblGrid>
                <a:gridCol w="1463366">
                  <a:extLst>
                    <a:ext uri="{9D8B030D-6E8A-4147-A177-3AD203B41FA5}">
                      <a16:colId xmlns:a16="http://schemas.microsoft.com/office/drawing/2014/main" val="20000"/>
                    </a:ext>
                  </a:extLst>
                </a:gridCol>
                <a:gridCol w="1390199">
                  <a:extLst>
                    <a:ext uri="{9D8B030D-6E8A-4147-A177-3AD203B41FA5}">
                      <a16:colId xmlns:a16="http://schemas.microsoft.com/office/drawing/2014/main" val="20001"/>
                    </a:ext>
                  </a:extLst>
                </a:gridCol>
                <a:gridCol w="1390199">
                  <a:extLst>
                    <a:ext uri="{9D8B030D-6E8A-4147-A177-3AD203B41FA5}">
                      <a16:colId xmlns:a16="http://schemas.microsoft.com/office/drawing/2014/main" val="20002"/>
                    </a:ext>
                  </a:extLst>
                </a:gridCol>
                <a:gridCol w="1379490">
                  <a:extLst>
                    <a:ext uri="{9D8B030D-6E8A-4147-A177-3AD203B41FA5}">
                      <a16:colId xmlns:a16="http://schemas.microsoft.com/office/drawing/2014/main" val="20003"/>
                    </a:ext>
                  </a:extLst>
                </a:gridCol>
                <a:gridCol w="1379490">
                  <a:extLst>
                    <a:ext uri="{9D8B030D-6E8A-4147-A177-3AD203B41FA5}">
                      <a16:colId xmlns:a16="http://schemas.microsoft.com/office/drawing/2014/main" val="20004"/>
                    </a:ext>
                  </a:extLst>
                </a:gridCol>
                <a:gridCol w="1379490">
                  <a:extLst>
                    <a:ext uri="{9D8B030D-6E8A-4147-A177-3AD203B41FA5}">
                      <a16:colId xmlns:a16="http://schemas.microsoft.com/office/drawing/2014/main" val="20005"/>
                    </a:ext>
                  </a:extLst>
                </a:gridCol>
              </a:tblGrid>
              <a:tr h="315303">
                <a:tc rowSpan="2">
                  <a:txBody>
                    <a:bodyPr/>
                    <a:lstStyle/>
                    <a:p>
                      <a:pPr algn="ctr">
                        <a:spcAft>
                          <a:spcPts val="0"/>
                        </a:spcAft>
                      </a:pPr>
                      <a:r>
                        <a:rPr lang="en-US"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Domaine d’utilisation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algn="ctr">
                        <a:spcAft>
                          <a:spcPts val="0"/>
                        </a:spcAft>
                      </a:pPr>
                      <a:r>
                        <a:rPr lang="fr-FR"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Durée de vie moyenne (années)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algn="ctr">
                        <a:spcAft>
                          <a:spcPts val="0"/>
                        </a:spcAft>
                      </a:pPr>
                      <a:r>
                        <a:rPr lang="fr-FR"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Vers décharge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3">
                  <a:txBody>
                    <a:bodyPr/>
                    <a:lstStyle/>
                    <a:p>
                      <a:pPr algn="ctr">
                        <a:spcAft>
                          <a:spcPts val="0"/>
                        </a:spcAft>
                      </a:pPr>
                      <a:r>
                        <a:rPr lang="fr-FR"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Collecté pour recyclage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060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fr-FR"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Comme inox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1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Comme acier ordinaire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1"/>
                  </a:ext>
                </a:extLst>
              </a:tr>
              <a:tr h="573279">
                <a:tc>
                  <a:txBody>
                    <a:bodyPr/>
                    <a:lstStyle/>
                    <a:p>
                      <a:pPr algn="ctr">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Bâtiment et infrastructure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3279">
                <a:tc>
                  <a:txBody>
                    <a:bodyPr/>
                    <a:lstStyle/>
                    <a:p>
                      <a:pPr algn="ctr">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Mobilité (automobiles)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0F9"/>
                    </a:solidFill>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0F9"/>
                    </a:solidFill>
                  </a:tcPr>
                </a:tc>
                <a:tc rowSpan="2">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0F9"/>
                    </a:solidFill>
                  </a:tcPr>
                </a:tc>
                <a:tc rowSpan="2">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0F9"/>
                    </a:solidFill>
                  </a:tcPr>
                </a:tc>
                <a:tc rowSpan="2">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0F9"/>
                    </a:solidFill>
                  </a:tcPr>
                </a:tc>
                <a:tc rowSpan="2">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0F9"/>
                    </a:solidFill>
                  </a:tcPr>
                </a:tc>
                <a:extLst>
                  <a:ext uri="{0D108BD9-81ED-4DB2-BD59-A6C34878D82A}">
                    <a16:rowId xmlns:a16="http://schemas.microsoft.com/office/drawing/2014/main" val="10003"/>
                  </a:ext>
                </a:extLst>
              </a:tr>
              <a:tr h="315303">
                <a:tc>
                  <a:txBody>
                    <a:bodyPr/>
                    <a:lstStyle/>
                    <a:p>
                      <a:pPr algn="ctr">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Mobilité (autres)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0F9"/>
                    </a:solidFill>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0F9"/>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15303">
                <a:tc>
                  <a:txBody>
                    <a:bodyPr/>
                    <a:lstStyle/>
                    <a:p>
                      <a:pPr algn="ctr">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Machines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73279">
                <a:tc>
                  <a:txBody>
                    <a:bodyPr/>
                    <a:lstStyle/>
                    <a:p>
                      <a:pPr algn="ctr">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Electromenager et électronique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0F9"/>
                    </a:solidFill>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0F9"/>
                    </a:solidFill>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0F9"/>
                    </a:solidFill>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0F9"/>
                    </a:solidFill>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0F9"/>
                    </a:solidFill>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0F9"/>
                    </a:solidFill>
                  </a:tcPr>
                </a:tc>
                <a:extLst>
                  <a:ext uri="{0D108BD9-81ED-4DB2-BD59-A6C34878D82A}">
                    <a16:rowId xmlns:a16="http://schemas.microsoft.com/office/drawing/2014/main" val="10006"/>
                  </a:ext>
                </a:extLst>
              </a:tr>
              <a:tr h="573279">
                <a:tc>
                  <a:txBody>
                    <a:bodyPr/>
                    <a:lstStyle/>
                    <a:p>
                      <a:pPr algn="ctr">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Produits métalliques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1517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06090"/>
          </a:xfrm>
        </p:spPr>
        <p:txBody>
          <a:bodyPr>
            <a:noAutofit/>
          </a:bodyPr>
          <a:lstStyle/>
          <a:p>
            <a:pPr algn="l"/>
            <a:r>
              <a:rPr lang="fr-FR" sz="3200" noProof="0" dirty="0"/>
              <a:t> Émissions</a:t>
            </a:r>
            <a:r>
              <a:rPr lang="fr-FR" sz="2400" noProof="0" dirty="0"/>
              <a:t> </a:t>
            </a:r>
            <a:r>
              <a:rPr lang="fr-FR" sz="3200" noProof="0" dirty="0"/>
              <a:t>de</a:t>
            </a:r>
            <a:r>
              <a:rPr lang="fr-FR" sz="2400" noProof="0" dirty="0"/>
              <a:t> </a:t>
            </a:r>
            <a:r>
              <a:rPr lang="fr-FR" sz="3200" noProof="0" dirty="0"/>
              <a:t>GES</a:t>
            </a:r>
            <a:r>
              <a:rPr lang="fr-FR" sz="2400" noProof="0" dirty="0"/>
              <a:t> </a:t>
            </a:r>
            <a:r>
              <a:rPr lang="fr-FR" sz="3200" noProof="0" dirty="0"/>
              <a:t>vs</a:t>
            </a:r>
            <a:r>
              <a:rPr lang="fr-FR" sz="2400" dirty="0"/>
              <a:t> </a:t>
            </a:r>
            <a:r>
              <a:rPr lang="fr-FR" sz="2800" dirty="0"/>
              <a:t>Contenu Recyclé</a:t>
            </a:r>
            <a:r>
              <a:rPr lang="fr-FR" sz="2400" baseline="50000" noProof="0" dirty="0"/>
              <a:t>11,12,13,14</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628800"/>
            <a:ext cx="8208912" cy="465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432736" y="3371637"/>
            <a:ext cx="2235608" cy="369332"/>
          </a:xfrm>
          <a:prstGeom prst="rect">
            <a:avLst/>
          </a:prstGeom>
          <a:noFill/>
        </p:spPr>
        <p:txBody>
          <a:bodyPr wrap="square" rtlCol="0">
            <a:spAutoFit/>
          </a:bodyPr>
          <a:lstStyle/>
          <a:p>
            <a:r>
              <a:rPr lang="fr-FR" dirty="0"/>
              <a:t>Situation actuelle*</a:t>
            </a:r>
          </a:p>
        </p:txBody>
      </p:sp>
      <p:cxnSp>
        <p:nvCxnSpPr>
          <p:cNvPr id="11" name="Straight Connector 10"/>
          <p:cNvCxnSpPr/>
          <p:nvPr/>
        </p:nvCxnSpPr>
        <p:spPr>
          <a:xfrm flipV="1">
            <a:off x="5436096" y="3740969"/>
            <a:ext cx="0" cy="1615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F73EC7F-79ED-4C17-9829-92AE53B2AB65}" type="slidenum">
              <a:rPr lang="fr-BE" smtClean="0"/>
              <a:pPr/>
              <a:t>11</a:t>
            </a:fld>
            <a:endParaRPr lang="fr-BE" dirty="0"/>
          </a:p>
        </p:txBody>
      </p:sp>
      <p:sp>
        <p:nvSpPr>
          <p:cNvPr id="8" name="TextBox 8"/>
          <p:cNvSpPr txBox="1"/>
          <p:nvPr/>
        </p:nvSpPr>
        <p:spPr>
          <a:xfrm>
            <a:off x="3138614" y="5771695"/>
            <a:ext cx="3361037" cy="369332"/>
          </a:xfrm>
          <a:prstGeom prst="rect">
            <a:avLst/>
          </a:prstGeom>
          <a:solidFill>
            <a:schemeClr val="bg1"/>
          </a:solidFill>
        </p:spPr>
        <p:txBody>
          <a:bodyPr wrap="square" rtlCol="0">
            <a:spAutoFit/>
          </a:bodyPr>
          <a:lstStyle/>
          <a:p>
            <a:r>
              <a:rPr lang="fr-FR" b="1" dirty="0"/>
              <a:t>Contenu recyclé (en %)</a:t>
            </a:r>
          </a:p>
        </p:txBody>
      </p:sp>
      <p:sp>
        <p:nvSpPr>
          <p:cNvPr id="12" name="TextBox 8"/>
          <p:cNvSpPr txBox="1"/>
          <p:nvPr/>
        </p:nvSpPr>
        <p:spPr>
          <a:xfrm rot="16200000">
            <a:off x="-916022" y="3477461"/>
            <a:ext cx="3361037" cy="369332"/>
          </a:xfrm>
          <a:prstGeom prst="rect">
            <a:avLst/>
          </a:prstGeom>
          <a:solidFill>
            <a:schemeClr val="bg1"/>
          </a:solidFill>
        </p:spPr>
        <p:txBody>
          <a:bodyPr wrap="square" rtlCol="0">
            <a:spAutoFit/>
          </a:bodyPr>
          <a:lstStyle/>
          <a:p>
            <a:pPr algn="ctr"/>
            <a:r>
              <a:rPr lang="fr-FR" b="1" dirty="0"/>
              <a:t>Émissions de GES (t CO</a:t>
            </a:r>
            <a:r>
              <a:rPr lang="fr-FR" b="1" baseline="-25000" dirty="0"/>
              <a:t>2 éq.</a:t>
            </a:r>
            <a:r>
              <a:rPr lang="fr-FR" b="1" dirty="0"/>
              <a:t>/t)</a:t>
            </a:r>
          </a:p>
        </p:txBody>
      </p:sp>
      <p:sp>
        <p:nvSpPr>
          <p:cNvPr id="13" name="TextBox 9"/>
          <p:cNvSpPr txBox="1"/>
          <p:nvPr/>
        </p:nvSpPr>
        <p:spPr>
          <a:xfrm>
            <a:off x="361412" y="6488668"/>
            <a:ext cx="8523095" cy="338554"/>
          </a:xfrm>
          <a:prstGeom prst="rect">
            <a:avLst/>
          </a:prstGeom>
          <a:noFill/>
        </p:spPr>
        <p:txBody>
          <a:bodyPr wrap="square" rtlCol="0">
            <a:spAutoFit/>
          </a:bodyPr>
          <a:lstStyle/>
          <a:p>
            <a:r>
              <a:rPr lang="fr-FR" sz="1600" dirty="0"/>
              <a:t>*Le pourcentage de contenu recyclé est limité par la quantité de ferrailles inox disponibles</a:t>
            </a:r>
          </a:p>
        </p:txBody>
      </p:sp>
      <p:cxnSp>
        <p:nvCxnSpPr>
          <p:cNvPr id="15" name="Connecteur droit 14"/>
          <p:cNvCxnSpPr/>
          <p:nvPr/>
        </p:nvCxnSpPr>
        <p:spPr>
          <a:xfrm>
            <a:off x="1346886" y="2372498"/>
            <a:ext cx="6524368" cy="21377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579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420129" y="474807"/>
            <a:ext cx="8155459" cy="5583115"/>
          </a:xfrm>
          <a:prstGeom prst="rect">
            <a:avLst/>
          </a:prstGeom>
          <a:solidFill>
            <a:srgbClr val="6CA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p:cNvSpPr/>
          <p:nvPr/>
        </p:nvSpPr>
        <p:spPr>
          <a:xfrm>
            <a:off x="3106615" y="4352667"/>
            <a:ext cx="536331" cy="1476000"/>
          </a:xfrm>
          <a:prstGeom prst="rect">
            <a:avLst/>
          </a:prstGeom>
          <a:solidFill>
            <a:srgbClr val="FFCC00"/>
          </a:solidFill>
          <a:ln w="285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p:cNvSpPr/>
          <p:nvPr/>
        </p:nvSpPr>
        <p:spPr>
          <a:xfrm>
            <a:off x="3666392" y="4352667"/>
            <a:ext cx="536331" cy="1476000"/>
          </a:xfrm>
          <a:prstGeom prst="rect">
            <a:avLst/>
          </a:prstGeom>
          <a:solidFill>
            <a:srgbClr val="993300"/>
          </a:solidFill>
          <a:ln w="28575">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5" name="Groupe 44"/>
          <p:cNvGrpSpPr/>
          <p:nvPr/>
        </p:nvGrpSpPr>
        <p:grpSpPr>
          <a:xfrm>
            <a:off x="3150580" y="4351560"/>
            <a:ext cx="668216" cy="1477107"/>
            <a:chOff x="4572000" y="4360985"/>
            <a:chExt cx="668216" cy="1477107"/>
          </a:xfrm>
          <a:solidFill>
            <a:srgbClr val="FFCC00"/>
          </a:solidFill>
        </p:grpSpPr>
        <p:sp>
          <p:nvSpPr>
            <p:cNvPr id="46" name="Ellipse 45"/>
            <p:cNvSpPr/>
            <p:nvPr/>
          </p:nvSpPr>
          <p:spPr>
            <a:xfrm>
              <a:off x="4572000" y="4360985"/>
              <a:ext cx="668216" cy="1477107"/>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Ellipse 46"/>
            <p:cNvSpPr>
              <a:spLocks noChangeAspect="1"/>
            </p:cNvSpPr>
            <p:nvPr/>
          </p:nvSpPr>
          <p:spPr>
            <a:xfrm flipH="1">
              <a:off x="4840965" y="4955538"/>
              <a:ext cx="130286" cy="28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48" name="Groupe 47"/>
          <p:cNvGrpSpPr/>
          <p:nvPr/>
        </p:nvGrpSpPr>
        <p:grpSpPr>
          <a:xfrm>
            <a:off x="3713287" y="4351560"/>
            <a:ext cx="668216" cy="1477107"/>
            <a:chOff x="4572000" y="4360985"/>
            <a:chExt cx="668216" cy="1477107"/>
          </a:xfrm>
          <a:solidFill>
            <a:srgbClr val="993300"/>
          </a:solidFill>
        </p:grpSpPr>
        <p:sp>
          <p:nvSpPr>
            <p:cNvPr id="49" name="Ellipse 48"/>
            <p:cNvSpPr/>
            <p:nvPr/>
          </p:nvSpPr>
          <p:spPr>
            <a:xfrm>
              <a:off x="4572000" y="4360985"/>
              <a:ext cx="668216" cy="1477107"/>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Ellipse 49"/>
            <p:cNvSpPr>
              <a:spLocks noChangeAspect="1"/>
            </p:cNvSpPr>
            <p:nvPr/>
          </p:nvSpPr>
          <p:spPr>
            <a:xfrm flipH="1">
              <a:off x="4840965" y="4955538"/>
              <a:ext cx="130286" cy="28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 name="Title 3"/>
          <p:cNvSpPr>
            <a:spLocks noGrp="1"/>
          </p:cNvSpPr>
          <p:nvPr>
            <p:ph type="title"/>
          </p:nvPr>
        </p:nvSpPr>
        <p:spPr>
          <a:xfrm>
            <a:off x="720968" y="6021288"/>
            <a:ext cx="7385539" cy="566738"/>
          </a:xfrm>
        </p:spPr>
        <p:txBody>
          <a:bodyPr>
            <a:noAutofit/>
          </a:bodyPr>
          <a:lstStyle/>
          <a:p>
            <a:pPr algn="ctr"/>
            <a:r>
              <a:rPr lang="fr-FR" sz="2400" noProof="0" dirty="0"/>
              <a:t>Contenu recyclé de l’acier inoxydable</a:t>
            </a:r>
          </a:p>
        </p:txBody>
      </p:sp>
      <p:sp>
        <p:nvSpPr>
          <p:cNvPr id="2" name="Slide Number Placeholder 1"/>
          <p:cNvSpPr>
            <a:spLocks noGrp="1"/>
          </p:cNvSpPr>
          <p:nvPr>
            <p:ph type="sldNum" sz="quarter" idx="12"/>
          </p:nvPr>
        </p:nvSpPr>
        <p:spPr/>
        <p:txBody>
          <a:bodyPr/>
          <a:lstStyle/>
          <a:p>
            <a:fld id="{BF73EC7F-79ED-4C17-9829-92AE53B2AB65}" type="slidenum">
              <a:rPr lang="fr-BE" smtClean="0"/>
              <a:pPr/>
              <a:t>12</a:t>
            </a:fld>
            <a:endParaRPr lang="fr-BE" dirty="0"/>
          </a:p>
        </p:txBody>
      </p:sp>
      <p:grpSp>
        <p:nvGrpSpPr>
          <p:cNvPr id="40" name="Groupe 39"/>
          <p:cNvGrpSpPr/>
          <p:nvPr/>
        </p:nvGrpSpPr>
        <p:grpSpPr>
          <a:xfrm>
            <a:off x="6918854" y="2683212"/>
            <a:ext cx="1296144" cy="1485193"/>
            <a:chOff x="5932928" y="2204864"/>
            <a:chExt cx="1296144" cy="1485193"/>
          </a:xfrm>
        </p:grpSpPr>
        <p:grpSp>
          <p:nvGrpSpPr>
            <p:cNvPr id="74756" name="Group 4"/>
            <p:cNvGrpSpPr>
              <a:grpSpLocks/>
            </p:cNvGrpSpPr>
            <p:nvPr/>
          </p:nvGrpSpPr>
          <p:grpSpPr bwMode="auto">
            <a:xfrm rot="7260883">
              <a:off x="6414575" y="2875560"/>
              <a:ext cx="1079140" cy="549854"/>
              <a:chOff x="2918" y="1905"/>
              <a:chExt cx="5197" cy="2648"/>
            </a:xfrm>
            <a:solidFill>
              <a:schemeClr val="bg1"/>
            </a:solidFill>
          </p:grpSpPr>
          <p:sp>
            <p:nvSpPr>
              <p:cNvPr id="74757" name="Freeform 5"/>
              <p:cNvSpPr>
                <a:spLocks/>
              </p:cNvSpPr>
              <p:nvPr/>
            </p:nvSpPr>
            <p:spPr bwMode="auto">
              <a:xfrm>
                <a:off x="2918" y="1905"/>
                <a:ext cx="2887" cy="2648"/>
              </a:xfrm>
              <a:custGeom>
                <a:avLst/>
                <a:gdLst/>
                <a:ahLst/>
                <a:cxnLst>
                  <a:cxn ang="0">
                    <a:pos x="0" y="1763"/>
                  </a:cxn>
                  <a:cxn ang="0">
                    <a:pos x="1522" y="2648"/>
                  </a:cxn>
                  <a:cxn ang="0">
                    <a:pos x="2887" y="233"/>
                  </a:cxn>
                  <a:cxn ang="0">
                    <a:pos x="1492" y="0"/>
                  </a:cxn>
                  <a:cxn ang="0">
                    <a:pos x="727" y="420"/>
                  </a:cxn>
                  <a:cxn ang="0">
                    <a:pos x="0" y="1763"/>
                  </a:cxn>
                </a:cxnLst>
                <a:rect l="0" t="0" r="r" b="b"/>
                <a:pathLst>
                  <a:path w="2887" h="2648">
                    <a:moveTo>
                      <a:pt x="0" y="1763"/>
                    </a:moveTo>
                    <a:lnTo>
                      <a:pt x="1522" y="2648"/>
                    </a:lnTo>
                    <a:lnTo>
                      <a:pt x="2887" y="233"/>
                    </a:lnTo>
                    <a:lnTo>
                      <a:pt x="1492" y="0"/>
                    </a:lnTo>
                    <a:cubicBezTo>
                      <a:pt x="1132" y="31"/>
                      <a:pt x="976" y="126"/>
                      <a:pt x="727" y="420"/>
                    </a:cubicBezTo>
                    <a:cubicBezTo>
                      <a:pt x="337" y="1147"/>
                      <a:pt x="0" y="1763"/>
                      <a:pt x="0" y="1763"/>
                    </a:cubicBezTo>
                    <a:close/>
                  </a:path>
                </a:pathLst>
              </a:custGeom>
              <a:grpFill/>
              <a:ln w="28575"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4758" name="Freeform 6"/>
              <p:cNvSpPr>
                <a:spLocks/>
              </p:cNvSpPr>
              <p:nvPr/>
            </p:nvSpPr>
            <p:spPr bwMode="auto">
              <a:xfrm>
                <a:off x="4500" y="1905"/>
                <a:ext cx="3615" cy="2280"/>
              </a:xfrm>
              <a:custGeom>
                <a:avLst/>
                <a:gdLst/>
                <a:ahLst/>
                <a:cxnLst>
                  <a:cxn ang="0">
                    <a:pos x="0" y="15"/>
                  </a:cxn>
                  <a:cxn ang="0">
                    <a:pos x="2175" y="0"/>
                  </a:cxn>
                  <a:cxn ang="0">
                    <a:pos x="2685" y="450"/>
                  </a:cxn>
                  <a:cxn ang="0">
                    <a:pos x="2985" y="975"/>
                  </a:cxn>
                  <a:cxn ang="0">
                    <a:pos x="3615" y="608"/>
                  </a:cxn>
                  <a:cxn ang="0">
                    <a:pos x="2760" y="2280"/>
                  </a:cxn>
                  <a:cxn ang="0">
                    <a:pos x="885" y="2220"/>
                  </a:cxn>
                  <a:cxn ang="0">
                    <a:pos x="1515" y="1845"/>
                  </a:cxn>
                  <a:cxn ang="0">
                    <a:pos x="675" y="420"/>
                  </a:cxn>
                  <a:cxn ang="0">
                    <a:pos x="0" y="15"/>
                  </a:cxn>
                </a:cxnLst>
                <a:rect l="0" t="0" r="r" b="b"/>
                <a:pathLst>
                  <a:path w="3615" h="2280">
                    <a:moveTo>
                      <a:pt x="0" y="15"/>
                    </a:moveTo>
                    <a:cubicBezTo>
                      <a:pt x="0" y="15"/>
                      <a:pt x="1042" y="0"/>
                      <a:pt x="2175" y="0"/>
                    </a:cubicBezTo>
                    <a:cubicBezTo>
                      <a:pt x="2370" y="68"/>
                      <a:pt x="2520" y="188"/>
                      <a:pt x="2685" y="450"/>
                    </a:cubicBezTo>
                    <a:lnTo>
                      <a:pt x="2985" y="975"/>
                    </a:lnTo>
                    <a:lnTo>
                      <a:pt x="3615" y="608"/>
                    </a:lnTo>
                    <a:lnTo>
                      <a:pt x="2760" y="2280"/>
                    </a:lnTo>
                    <a:lnTo>
                      <a:pt x="885" y="2220"/>
                    </a:lnTo>
                    <a:lnTo>
                      <a:pt x="1515" y="1845"/>
                    </a:lnTo>
                    <a:lnTo>
                      <a:pt x="675" y="420"/>
                    </a:lnTo>
                    <a:cubicBezTo>
                      <a:pt x="555" y="210"/>
                      <a:pt x="255" y="68"/>
                      <a:pt x="0" y="15"/>
                    </a:cubicBezTo>
                    <a:close/>
                  </a:path>
                </a:pathLst>
              </a:custGeom>
              <a:grpFill/>
              <a:ln w="28575"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grpSp>
          <p:nvGrpSpPr>
            <p:cNvPr id="74759" name="Group 7"/>
            <p:cNvGrpSpPr>
              <a:grpSpLocks/>
            </p:cNvGrpSpPr>
            <p:nvPr/>
          </p:nvGrpSpPr>
          <p:grpSpPr bwMode="auto">
            <a:xfrm>
              <a:off x="6075271" y="2204864"/>
              <a:ext cx="1079151" cy="549848"/>
              <a:chOff x="2918" y="1905"/>
              <a:chExt cx="5197" cy="2648"/>
            </a:xfrm>
            <a:solidFill>
              <a:schemeClr val="bg1"/>
            </a:solidFill>
          </p:grpSpPr>
          <p:sp>
            <p:nvSpPr>
              <p:cNvPr id="74760" name="Freeform 8"/>
              <p:cNvSpPr>
                <a:spLocks/>
              </p:cNvSpPr>
              <p:nvPr/>
            </p:nvSpPr>
            <p:spPr bwMode="auto">
              <a:xfrm>
                <a:off x="2918" y="1905"/>
                <a:ext cx="2887" cy="2648"/>
              </a:xfrm>
              <a:custGeom>
                <a:avLst/>
                <a:gdLst/>
                <a:ahLst/>
                <a:cxnLst>
                  <a:cxn ang="0">
                    <a:pos x="0" y="1763"/>
                  </a:cxn>
                  <a:cxn ang="0">
                    <a:pos x="1522" y="2648"/>
                  </a:cxn>
                  <a:cxn ang="0">
                    <a:pos x="2887" y="233"/>
                  </a:cxn>
                  <a:cxn ang="0">
                    <a:pos x="1492" y="0"/>
                  </a:cxn>
                  <a:cxn ang="0">
                    <a:pos x="727" y="420"/>
                  </a:cxn>
                  <a:cxn ang="0">
                    <a:pos x="0" y="1763"/>
                  </a:cxn>
                </a:cxnLst>
                <a:rect l="0" t="0" r="r" b="b"/>
                <a:pathLst>
                  <a:path w="2887" h="2648">
                    <a:moveTo>
                      <a:pt x="0" y="1763"/>
                    </a:moveTo>
                    <a:lnTo>
                      <a:pt x="1522" y="2648"/>
                    </a:lnTo>
                    <a:lnTo>
                      <a:pt x="2887" y="233"/>
                    </a:lnTo>
                    <a:lnTo>
                      <a:pt x="1492" y="0"/>
                    </a:lnTo>
                    <a:cubicBezTo>
                      <a:pt x="1132" y="31"/>
                      <a:pt x="976" y="126"/>
                      <a:pt x="727" y="420"/>
                    </a:cubicBezTo>
                    <a:cubicBezTo>
                      <a:pt x="337" y="1147"/>
                      <a:pt x="0" y="1763"/>
                      <a:pt x="0" y="1763"/>
                    </a:cubicBezTo>
                    <a:close/>
                  </a:path>
                </a:pathLst>
              </a:custGeom>
              <a:solidFill>
                <a:srgbClr val="993300"/>
              </a:solidFill>
              <a:ln w="28575"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4761" name="Freeform 9"/>
              <p:cNvSpPr>
                <a:spLocks/>
              </p:cNvSpPr>
              <p:nvPr/>
            </p:nvSpPr>
            <p:spPr bwMode="auto">
              <a:xfrm>
                <a:off x="4500" y="1905"/>
                <a:ext cx="3615" cy="2280"/>
              </a:xfrm>
              <a:custGeom>
                <a:avLst/>
                <a:gdLst/>
                <a:ahLst/>
                <a:cxnLst>
                  <a:cxn ang="0">
                    <a:pos x="0" y="15"/>
                  </a:cxn>
                  <a:cxn ang="0">
                    <a:pos x="2175" y="0"/>
                  </a:cxn>
                  <a:cxn ang="0">
                    <a:pos x="2685" y="450"/>
                  </a:cxn>
                  <a:cxn ang="0">
                    <a:pos x="2985" y="975"/>
                  </a:cxn>
                  <a:cxn ang="0">
                    <a:pos x="3615" y="608"/>
                  </a:cxn>
                  <a:cxn ang="0">
                    <a:pos x="2760" y="2280"/>
                  </a:cxn>
                  <a:cxn ang="0">
                    <a:pos x="885" y="2220"/>
                  </a:cxn>
                  <a:cxn ang="0">
                    <a:pos x="1515" y="1845"/>
                  </a:cxn>
                  <a:cxn ang="0">
                    <a:pos x="675" y="420"/>
                  </a:cxn>
                  <a:cxn ang="0">
                    <a:pos x="0" y="15"/>
                  </a:cxn>
                </a:cxnLst>
                <a:rect l="0" t="0" r="r" b="b"/>
                <a:pathLst>
                  <a:path w="3615" h="2280">
                    <a:moveTo>
                      <a:pt x="0" y="15"/>
                    </a:moveTo>
                    <a:cubicBezTo>
                      <a:pt x="0" y="15"/>
                      <a:pt x="1042" y="0"/>
                      <a:pt x="2175" y="0"/>
                    </a:cubicBezTo>
                    <a:cubicBezTo>
                      <a:pt x="2370" y="68"/>
                      <a:pt x="2520" y="188"/>
                      <a:pt x="2685" y="450"/>
                    </a:cubicBezTo>
                    <a:lnTo>
                      <a:pt x="2985" y="975"/>
                    </a:lnTo>
                    <a:lnTo>
                      <a:pt x="3615" y="608"/>
                    </a:lnTo>
                    <a:lnTo>
                      <a:pt x="2760" y="2280"/>
                    </a:lnTo>
                    <a:lnTo>
                      <a:pt x="885" y="2220"/>
                    </a:lnTo>
                    <a:lnTo>
                      <a:pt x="1515" y="1845"/>
                    </a:lnTo>
                    <a:lnTo>
                      <a:pt x="675" y="420"/>
                    </a:lnTo>
                    <a:cubicBezTo>
                      <a:pt x="555" y="210"/>
                      <a:pt x="255" y="68"/>
                      <a:pt x="0" y="15"/>
                    </a:cubicBezTo>
                    <a:close/>
                  </a:path>
                </a:pathLst>
              </a:custGeom>
              <a:solidFill>
                <a:srgbClr val="993300"/>
              </a:solidFill>
              <a:ln w="28575"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grpSp>
          <p:nvGrpSpPr>
            <p:cNvPr id="74762" name="Group 10"/>
            <p:cNvGrpSpPr>
              <a:grpSpLocks/>
            </p:cNvGrpSpPr>
            <p:nvPr/>
          </p:nvGrpSpPr>
          <p:grpSpPr bwMode="auto">
            <a:xfrm rot="14452544">
              <a:off x="5668285" y="2831124"/>
              <a:ext cx="1079140" cy="549854"/>
              <a:chOff x="2918" y="1905"/>
              <a:chExt cx="5197" cy="2648"/>
            </a:xfrm>
          </p:grpSpPr>
          <p:sp>
            <p:nvSpPr>
              <p:cNvPr id="74763" name="Freeform 11"/>
              <p:cNvSpPr>
                <a:spLocks/>
              </p:cNvSpPr>
              <p:nvPr/>
            </p:nvSpPr>
            <p:spPr bwMode="auto">
              <a:xfrm>
                <a:off x="2918" y="1905"/>
                <a:ext cx="2887" cy="2648"/>
              </a:xfrm>
              <a:custGeom>
                <a:avLst/>
                <a:gdLst/>
                <a:ahLst/>
                <a:cxnLst>
                  <a:cxn ang="0">
                    <a:pos x="0" y="1763"/>
                  </a:cxn>
                  <a:cxn ang="0">
                    <a:pos x="1522" y="2648"/>
                  </a:cxn>
                  <a:cxn ang="0">
                    <a:pos x="2887" y="233"/>
                  </a:cxn>
                  <a:cxn ang="0">
                    <a:pos x="1492" y="0"/>
                  </a:cxn>
                  <a:cxn ang="0">
                    <a:pos x="727" y="420"/>
                  </a:cxn>
                  <a:cxn ang="0">
                    <a:pos x="0" y="1763"/>
                  </a:cxn>
                </a:cxnLst>
                <a:rect l="0" t="0" r="r" b="b"/>
                <a:pathLst>
                  <a:path w="2887" h="2648">
                    <a:moveTo>
                      <a:pt x="0" y="1763"/>
                    </a:moveTo>
                    <a:lnTo>
                      <a:pt x="1522" y="2648"/>
                    </a:lnTo>
                    <a:lnTo>
                      <a:pt x="2887" y="233"/>
                    </a:lnTo>
                    <a:lnTo>
                      <a:pt x="1492" y="0"/>
                    </a:lnTo>
                    <a:cubicBezTo>
                      <a:pt x="1132" y="31"/>
                      <a:pt x="976" y="126"/>
                      <a:pt x="727" y="420"/>
                    </a:cubicBezTo>
                    <a:cubicBezTo>
                      <a:pt x="337" y="1147"/>
                      <a:pt x="0" y="1763"/>
                      <a:pt x="0" y="1763"/>
                    </a:cubicBezTo>
                    <a:close/>
                  </a:path>
                </a:pathLst>
              </a:custGeom>
              <a:solidFill>
                <a:srgbClr val="FF9900"/>
              </a:solidFill>
              <a:ln w="28575"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4764" name="Freeform 12"/>
              <p:cNvSpPr>
                <a:spLocks/>
              </p:cNvSpPr>
              <p:nvPr/>
            </p:nvSpPr>
            <p:spPr bwMode="auto">
              <a:xfrm>
                <a:off x="4500" y="1905"/>
                <a:ext cx="3615" cy="2280"/>
              </a:xfrm>
              <a:custGeom>
                <a:avLst/>
                <a:gdLst/>
                <a:ahLst/>
                <a:cxnLst>
                  <a:cxn ang="0">
                    <a:pos x="0" y="15"/>
                  </a:cxn>
                  <a:cxn ang="0">
                    <a:pos x="2175" y="0"/>
                  </a:cxn>
                  <a:cxn ang="0">
                    <a:pos x="2685" y="450"/>
                  </a:cxn>
                  <a:cxn ang="0">
                    <a:pos x="2985" y="975"/>
                  </a:cxn>
                  <a:cxn ang="0">
                    <a:pos x="3615" y="608"/>
                  </a:cxn>
                  <a:cxn ang="0">
                    <a:pos x="2760" y="2280"/>
                  </a:cxn>
                  <a:cxn ang="0">
                    <a:pos x="885" y="2220"/>
                  </a:cxn>
                  <a:cxn ang="0">
                    <a:pos x="1515" y="1845"/>
                  </a:cxn>
                  <a:cxn ang="0">
                    <a:pos x="675" y="420"/>
                  </a:cxn>
                  <a:cxn ang="0">
                    <a:pos x="0" y="15"/>
                  </a:cxn>
                </a:cxnLst>
                <a:rect l="0" t="0" r="r" b="b"/>
                <a:pathLst>
                  <a:path w="3615" h="2280">
                    <a:moveTo>
                      <a:pt x="0" y="15"/>
                    </a:moveTo>
                    <a:cubicBezTo>
                      <a:pt x="0" y="15"/>
                      <a:pt x="1042" y="0"/>
                      <a:pt x="2175" y="0"/>
                    </a:cubicBezTo>
                    <a:cubicBezTo>
                      <a:pt x="2370" y="68"/>
                      <a:pt x="2520" y="188"/>
                      <a:pt x="2685" y="450"/>
                    </a:cubicBezTo>
                    <a:lnTo>
                      <a:pt x="2985" y="975"/>
                    </a:lnTo>
                    <a:lnTo>
                      <a:pt x="3615" y="608"/>
                    </a:lnTo>
                    <a:lnTo>
                      <a:pt x="2760" y="2280"/>
                    </a:lnTo>
                    <a:lnTo>
                      <a:pt x="885" y="2220"/>
                    </a:lnTo>
                    <a:lnTo>
                      <a:pt x="1515" y="1845"/>
                    </a:lnTo>
                    <a:lnTo>
                      <a:pt x="675" y="420"/>
                    </a:lnTo>
                    <a:cubicBezTo>
                      <a:pt x="555" y="210"/>
                      <a:pt x="255" y="68"/>
                      <a:pt x="0" y="15"/>
                    </a:cubicBezTo>
                    <a:close/>
                  </a:path>
                </a:pathLst>
              </a:custGeom>
              <a:solidFill>
                <a:srgbClr val="FF9900"/>
              </a:solidFill>
              <a:ln w="28575"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grpSp>
      <p:sp>
        <p:nvSpPr>
          <p:cNvPr id="16" name="Flèche vers le bas 15"/>
          <p:cNvSpPr/>
          <p:nvPr/>
        </p:nvSpPr>
        <p:spPr>
          <a:xfrm>
            <a:off x="3622433" y="637865"/>
            <a:ext cx="518747" cy="2952328"/>
          </a:xfrm>
          <a:prstGeom prst="downArrow">
            <a:avLst>
              <a:gd name="adj1" fmla="val 50000"/>
              <a:gd name="adj2" fmla="val 84660"/>
            </a:avLst>
          </a:prstGeom>
          <a:solidFill>
            <a:srgbClr val="9933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Flèche vers le bas 17"/>
          <p:cNvSpPr/>
          <p:nvPr/>
        </p:nvSpPr>
        <p:spPr>
          <a:xfrm>
            <a:off x="4224093" y="1354161"/>
            <a:ext cx="725978" cy="2236032"/>
          </a:xfrm>
          <a:prstGeom prst="downArrow">
            <a:avLst>
              <a:gd name="adj1" fmla="val 50000"/>
              <a:gd name="adj2" fmla="val 58834"/>
            </a:avLst>
          </a:prstGeom>
          <a:solidFill>
            <a:srgbClr val="DDDD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Flèche vers le bas 18"/>
          <p:cNvSpPr/>
          <p:nvPr/>
        </p:nvSpPr>
        <p:spPr>
          <a:xfrm>
            <a:off x="3165234" y="2154114"/>
            <a:ext cx="363418" cy="1436079"/>
          </a:xfrm>
          <a:prstGeom prst="downArrow">
            <a:avLst>
              <a:gd name="adj1" fmla="val 50000"/>
              <a:gd name="adj2" fmla="val 121511"/>
            </a:avLst>
          </a:prstGeom>
          <a:solidFill>
            <a:srgbClr val="FFCC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25"/>
          <p:cNvSpPr/>
          <p:nvPr/>
        </p:nvSpPr>
        <p:spPr>
          <a:xfrm>
            <a:off x="2759608" y="3749844"/>
            <a:ext cx="759486" cy="2078923"/>
          </a:xfrm>
          <a:custGeom>
            <a:avLst/>
            <a:gdLst>
              <a:gd name="connsiteX0" fmla="*/ 0 w 380560"/>
              <a:gd name="connsiteY0" fmla="*/ 5286 h 1067681"/>
              <a:gd name="connsiteX1" fmla="*/ 380560 w 380560"/>
              <a:gd name="connsiteY1" fmla="*/ 0 h 1067681"/>
              <a:gd name="connsiteX2" fmla="*/ 31714 w 380560"/>
              <a:gd name="connsiteY2" fmla="*/ 1067681 h 1067681"/>
              <a:gd name="connsiteX0" fmla="*/ 0 w 380560"/>
              <a:gd name="connsiteY0" fmla="*/ 5286 h 887972"/>
              <a:gd name="connsiteX1" fmla="*/ 380560 w 380560"/>
              <a:gd name="connsiteY1" fmla="*/ 0 h 887972"/>
              <a:gd name="connsiteX2" fmla="*/ 73999 w 380560"/>
              <a:gd name="connsiteY2" fmla="*/ 887972 h 887972"/>
              <a:gd name="connsiteX0" fmla="*/ 116280 w 496840"/>
              <a:gd name="connsiteY0" fmla="*/ 5286 h 375274"/>
              <a:gd name="connsiteX1" fmla="*/ 496840 w 496840"/>
              <a:gd name="connsiteY1" fmla="*/ 0 h 375274"/>
              <a:gd name="connsiteX2" fmla="*/ 0 w 496840"/>
              <a:gd name="connsiteY2" fmla="*/ 375274 h 375274"/>
              <a:gd name="connsiteX0" fmla="*/ 116280 w 496840"/>
              <a:gd name="connsiteY0" fmla="*/ 5286 h 852736"/>
              <a:gd name="connsiteX1" fmla="*/ 496840 w 496840"/>
              <a:gd name="connsiteY1" fmla="*/ 0 h 852736"/>
              <a:gd name="connsiteX2" fmla="*/ 0 w 496840"/>
              <a:gd name="connsiteY2" fmla="*/ 375274 h 852736"/>
              <a:gd name="connsiteX0" fmla="*/ 116280 w 496840"/>
              <a:gd name="connsiteY0" fmla="*/ 5286 h 375274"/>
              <a:gd name="connsiteX1" fmla="*/ 496840 w 496840"/>
              <a:gd name="connsiteY1" fmla="*/ 0 h 375274"/>
              <a:gd name="connsiteX2" fmla="*/ 0 w 496840"/>
              <a:gd name="connsiteY2" fmla="*/ 375274 h 375274"/>
              <a:gd name="connsiteX0" fmla="*/ 116280 w 496840"/>
              <a:gd name="connsiteY0" fmla="*/ 5286 h 856259"/>
              <a:gd name="connsiteX1" fmla="*/ 496840 w 496840"/>
              <a:gd name="connsiteY1" fmla="*/ 0 h 856259"/>
              <a:gd name="connsiteX2" fmla="*/ 200849 w 496840"/>
              <a:gd name="connsiteY2" fmla="*/ 856259 h 856259"/>
              <a:gd name="connsiteX3" fmla="*/ 0 w 496840"/>
              <a:gd name="connsiteY3" fmla="*/ 375274 h 856259"/>
              <a:gd name="connsiteX0" fmla="*/ 116280 w 496840"/>
              <a:gd name="connsiteY0" fmla="*/ 5286 h 856259"/>
              <a:gd name="connsiteX1" fmla="*/ 496840 w 496840"/>
              <a:gd name="connsiteY1" fmla="*/ 0 h 856259"/>
              <a:gd name="connsiteX2" fmla="*/ 380558 w 496840"/>
              <a:gd name="connsiteY2" fmla="*/ 364703 h 856259"/>
              <a:gd name="connsiteX3" fmla="*/ 200849 w 496840"/>
              <a:gd name="connsiteY3" fmla="*/ 856259 h 856259"/>
              <a:gd name="connsiteX4" fmla="*/ 0 w 496840"/>
              <a:gd name="connsiteY4" fmla="*/ 375274 h 856259"/>
              <a:gd name="connsiteX0" fmla="*/ 116280 w 496840"/>
              <a:gd name="connsiteY0" fmla="*/ 5286 h 856259"/>
              <a:gd name="connsiteX1" fmla="*/ 496840 w 496840"/>
              <a:gd name="connsiteY1" fmla="*/ 0 h 856259"/>
              <a:gd name="connsiteX2" fmla="*/ 200849 w 496840"/>
              <a:gd name="connsiteY2" fmla="*/ 856259 h 856259"/>
              <a:gd name="connsiteX3" fmla="*/ 0 w 496840"/>
              <a:gd name="connsiteY3" fmla="*/ 375274 h 856259"/>
              <a:gd name="connsiteX0" fmla="*/ 116280 w 496840"/>
              <a:gd name="connsiteY0" fmla="*/ 5286 h 856259"/>
              <a:gd name="connsiteX1" fmla="*/ 496840 w 496840"/>
              <a:gd name="connsiteY1" fmla="*/ 0 h 856259"/>
              <a:gd name="connsiteX2" fmla="*/ 200849 w 496840"/>
              <a:gd name="connsiteY2" fmla="*/ 856259 h 856259"/>
              <a:gd name="connsiteX3" fmla="*/ 0 w 496840"/>
              <a:gd name="connsiteY3" fmla="*/ 375274 h 856259"/>
              <a:gd name="connsiteX4" fmla="*/ 116280 w 496840"/>
              <a:gd name="connsiteY4" fmla="*/ 5286 h 856259"/>
              <a:gd name="connsiteX0" fmla="*/ 301274 w 681834"/>
              <a:gd name="connsiteY0" fmla="*/ 5286 h 946113"/>
              <a:gd name="connsiteX1" fmla="*/ 681834 w 681834"/>
              <a:gd name="connsiteY1" fmla="*/ 0 h 946113"/>
              <a:gd name="connsiteX2" fmla="*/ 385843 w 681834"/>
              <a:gd name="connsiteY2" fmla="*/ 856259 h 946113"/>
              <a:gd name="connsiteX3" fmla="*/ 0 w 681834"/>
              <a:gd name="connsiteY3" fmla="*/ 946113 h 946113"/>
              <a:gd name="connsiteX4" fmla="*/ 301274 w 681834"/>
              <a:gd name="connsiteY4" fmla="*/ 5286 h 946113"/>
              <a:gd name="connsiteX0" fmla="*/ 301274 w 681834"/>
              <a:gd name="connsiteY0" fmla="*/ 5286 h 956684"/>
              <a:gd name="connsiteX1" fmla="*/ 681834 w 681834"/>
              <a:gd name="connsiteY1" fmla="*/ 0 h 956684"/>
              <a:gd name="connsiteX2" fmla="*/ 332988 w 681834"/>
              <a:gd name="connsiteY2" fmla="*/ 956684 h 956684"/>
              <a:gd name="connsiteX3" fmla="*/ 0 w 681834"/>
              <a:gd name="connsiteY3" fmla="*/ 946113 h 956684"/>
              <a:gd name="connsiteX4" fmla="*/ 301274 w 681834"/>
              <a:gd name="connsiteY4" fmla="*/ 5286 h 956684"/>
              <a:gd name="connsiteX0" fmla="*/ 301274 w 681834"/>
              <a:gd name="connsiteY0" fmla="*/ 5286 h 956684"/>
              <a:gd name="connsiteX1" fmla="*/ 681834 w 681834"/>
              <a:gd name="connsiteY1" fmla="*/ 0 h 956684"/>
              <a:gd name="connsiteX2" fmla="*/ 348845 w 681834"/>
              <a:gd name="connsiteY2" fmla="*/ 956684 h 956684"/>
              <a:gd name="connsiteX3" fmla="*/ 0 w 681834"/>
              <a:gd name="connsiteY3" fmla="*/ 946113 h 956684"/>
              <a:gd name="connsiteX4" fmla="*/ 301274 w 681834"/>
              <a:gd name="connsiteY4" fmla="*/ 5286 h 956684"/>
              <a:gd name="connsiteX0" fmla="*/ 301274 w 681834"/>
              <a:gd name="connsiteY0" fmla="*/ 5286 h 1279102"/>
              <a:gd name="connsiteX1" fmla="*/ 681834 w 681834"/>
              <a:gd name="connsiteY1" fmla="*/ 0 h 1279102"/>
              <a:gd name="connsiteX2" fmla="*/ 348845 w 681834"/>
              <a:gd name="connsiteY2" fmla="*/ 956684 h 1279102"/>
              <a:gd name="connsiteX3" fmla="*/ 285418 w 681834"/>
              <a:gd name="connsiteY3" fmla="*/ 1279102 h 1279102"/>
              <a:gd name="connsiteX4" fmla="*/ 0 w 681834"/>
              <a:gd name="connsiteY4" fmla="*/ 946113 h 1279102"/>
              <a:gd name="connsiteX5" fmla="*/ 301274 w 681834"/>
              <a:gd name="connsiteY5" fmla="*/ 5286 h 1279102"/>
              <a:gd name="connsiteX0" fmla="*/ 301274 w 681834"/>
              <a:gd name="connsiteY0" fmla="*/ 5286 h 1633234"/>
              <a:gd name="connsiteX1" fmla="*/ 681834 w 681834"/>
              <a:gd name="connsiteY1" fmla="*/ 0 h 1633234"/>
              <a:gd name="connsiteX2" fmla="*/ 348845 w 681834"/>
              <a:gd name="connsiteY2" fmla="*/ 956684 h 1633234"/>
              <a:gd name="connsiteX3" fmla="*/ 332987 w 681834"/>
              <a:gd name="connsiteY3" fmla="*/ 1633234 h 1633234"/>
              <a:gd name="connsiteX4" fmla="*/ 0 w 681834"/>
              <a:gd name="connsiteY4" fmla="*/ 946113 h 1633234"/>
              <a:gd name="connsiteX5" fmla="*/ 301274 w 681834"/>
              <a:gd name="connsiteY5" fmla="*/ 5286 h 1633234"/>
              <a:gd name="connsiteX0" fmla="*/ 301274 w 681834"/>
              <a:gd name="connsiteY0" fmla="*/ 5286 h 1929225"/>
              <a:gd name="connsiteX1" fmla="*/ 681834 w 681834"/>
              <a:gd name="connsiteY1" fmla="*/ 0 h 1929225"/>
              <a:gd name="connsiteX2" fmla="*/ 348845 w 681834"/>
              <a:gd name="connsiteY2" fmla="*/ 956684 h 1929225"/>
              <a:gd name="connsiteX3" fmla="*/ 332987 w 681834"/>
              <a:gd name="connsiteY3" fmla="*/ 1633234 h 1929225"/>
              <a:gd name="connsiteX4" fmla="*/ 417556 w 681834"/>
              <a:gd name="connsiteY4" fmla="*/ 1929225 h 1929225"/>
              <a:gd name="connsiteX5" fmla="*/ 0 w 681834"/>
              <a:gd name="connsiteY5" fmla="*/ 946113 h 1929225"/>
              <a:gd name="connsiteX6" fmla="*/ 301274 w 681834"/>
              <a:gd name="connsiteY6" fmla="*/ 5286 h 1929225"/>
              <a:gd name="connsiteX0" fmla="*/ 301274 w 681834"/>
              <a:gd name="connsiteY0" fmla="*/ 5286 h 2040222"/>
              <a:gd name="connsiteX1" fmla="*/ 681834 w 681834"/>
              <a:gd name="connsiteY1" fmla="*/ 0 h 2040222"/>
              <a:gd name="connsiteX2" fmla="*/ 348845 w 681834"/>
              <a:gd name="connsiteY2" fmla="*/ 956684 h 2040222"/>
              <a:gd name="connsiteX3" fmla="*/ 332987 w 681834"/>
              <a:gd name="connsiteY3" fmla="*/ 1633234 h 2040222"/>
              <a:gd name="connsiteX4" fmla="*/ 417556 w 681834"/>
              <a:gd name="connsiteY4" fmla="*/ 1929225 h 2040222"/>
              <a:gd name="connsiteX5" fmla="*/ 0 w 681834"/>
              <a:gd name="connsiteY5" fmla="*/ 946113 h 2040222"/>
              <a:gd name="connsiteX6" fmla="*/ 301274 w 681834"/>
              <a:gd name="connsiteY6" fmla="*/ 5286 h 2040222"/>
              <a:gd name="connsiteX0" fmla="*/ 402582 w 783142"/>
              <a:gd name="connsiteY0" fmla="*/ 5286 h 1929225"/>
              <a:gd name="connsiteX1" fmla="*/ 783142 w 783142"/>
              <a:gd name="connsiteY1" fmla="*/ 0 h 1929225"/>
              <a:gd name="connsiteX2" fmla="*/ 450153 w 783142"/>
              <a:gd name="connsiteY2" fmla="*/ 956684 h 1929225"/>
              <a:gd name="connsiteX3" fmla="*/ 434295 w 783142"/>
              <a:gd name="connsiteY3" fmla="*/ 1633234 h 1929225"/>
              <a:gd name="connsiteX4" fmla="*/ 518864 w 783142"/>
              <a:gd name="connsiteY4" fmla="*/ 1929225 h 1929225"/>
              <a:gd name="connsiteX5" fmla="*/ 69593 w 783142"/>
              <a:gd name="connsiteY5" fmla="*/ 1516951 h 1929225"/>
              <a:gd name="connsiteX6" fmla="*/ 101308 w 783142"/>
              <a:gd name="connsiteY6" fmla="*/ 946113 h 1929225"/>
              <a:gd name="connsiteX7" fmla="*/ 402582 w 783142"/>
              <a:gd name="connsiteY7" fmla="*/ 5286 h 1929225"/>
              <a:gd name="connsiteX0" fmla="*/ 341798 w 722358"/>
              <a:gd name="connsiteY0" fmla="*/ 5286 h 1960938"/>
              <a:gd name="connsiteX1" fmla="*/ 722358 w 722358"/>
              <a:gd name="connsiteY1" fmla="*/ 0 h 1960938"/>
              <a:gd name="connsiteX2" fmla="*/ 389369 w 722358"/>
              <a:gd name="connsiteY2" fmla="*/ 956684 h 1960938"/>
              <a:gd name="connsiteX3" fmla="*/ 373511 w 722358"/>
              <a:gd name="connsiteY3" fmla="*/ 1633234 h 1960938"/>
              <a:gd name="connsiteX4" fmla="*/ 458080 w 722358"/>
              <a:gd name="connsiteY4" fmla="*/ 1929225 h 1960938"/>
              <a:gd name="connsiteX5" fmla="*/ 93377 w 722358"/>
              <a:gd name="connsiteY5" fmla="*/ 1892226 h 1960938"/>
              <a:gd name="connsiteX6" fmla="*/ 8809 w 722358"/>
              <a:gd name="connsiteY6" fmla="*/ 1516951 h 1960938"/>
              <a:gd name="connsiteX7" fmla="*/ 40524 w 722358"/>
              <a:gd name="connsiteY7" fmla="*/ 946113 h 1960938"/>
              <a:gd name="connsiteX8" fmla="*/ 341798 w 722358"/>
              <a:gd name="connsiteY8" fmla="*/ 5286 h 1960938"/>
              <a:gd name="connsiteX0" fmla="*/ 341798 w 722358"/>
              <a:gd name="connsiteY0" fmla="*/ 5286 h 2099242"/>
              <a:gd name="connsiteX1" fmla="*/ 722358 w 722358"/>
              <a:gd name="connsiteY1" fmla="*/ 0 h 2099242"/>
              <a:gd name="connsiteX2" fmla="*/ 389369 w 722358"/>
              <a:gd name="connsiteY2" fmla="*/ 956684 h 2099242"/>
              <a:gd name="connsiteX3" fmla="*/ 373511 w 722358"/>
              <a:gd name="connsiteY3" fmla="*/ 1633234 h 2099242"/>
              <a:gd name="connsiteX4" fmla="*/ 458080 w 722358"/>
              <a:gd name="connsiteY4" fmla="*/ 1929225 h 2099242"/>
              <a:gd name="connsiteX5" fmla="*/ 299514 w 722358"/>
              <a:gd name="connsiteY5" fmla="*/ 2093076 h 2099242"/>
              <a:gd name="connsiteX6" fmla="*/ 93377 w 722358"/>
              <a:gd name="connsiteY6" fmla="*/ 1892226 h 2099242"/>
              <a:gd name="connsiteX7" fmla="*/ 8809 w 722358"/>
              <a:gd name="connsiteY7" fmla="*/ 1516951 h 2099242"/>
              <a:gd name="connsiteX8" fmla="*/ 40524 w 722358"/>
              <a:gd name="connsiteY8" fmla="*/ 946113 h 2099242"/>
              <a:gd name="connsiteX9" fmla="*/ 341798 w 722358"/>
              <a:gd name="connsiteY9" fmla="*/ 5286 h 2099242"/>
              <a:gd name="connsiteX0" fmla="*/ 341798 w 722358"/>
              <a:gd name="connsiteY0" fmla="*/ 5286 h 2126551"/>
              <a:gd name="connsiteX1" fmla="*/ 722358 w 722358"/>
              <a:gd name="connsiteY1" fmla="*/ 0 h 2126551"/>
              <a:gd name="connsiteX2" fmla="*/ 389369 w 722358"/>
              <a:gd name="connsiteY2" fmla="*/ 956684 h 2126551"/>
              <a:gd name="connsiteX3" fmla="*/ 373511 w 722358"/>
              <a:gd name="connsiteY3" fmla="*/ 1633234 h 2126551"/>
              <a:gd name="connsiteX4" fmla="*/ 458080 w 722358"/>
              <a:gd name="connsiteY4" fmla="*/ 1929225 h 2126551"/>
              <a:gd name="connsiteX5" fmla="*/ 648360 w 722358"/>
              <a:gd name="connsiteY5" fmla="*/ 2093076 h 2126551"/>
              <a:gd name="connsiteX6" fmla="*/ 299514 w 722358"/>
              <a:gd name="connsiteY6" fmla="*/ 2093076 h 2126551"/>
              <a:gd name="connsiteX7" fmla="*/ 93377 w 722358"/>
              <a:gd name="connsiteY7" fmla="*/ 1892226 h 2126551"/>
              <a:gd name="connsiteX8" fmla="*/ 8809 w 722358"/>
              <a:gd name="connsiteY8" fmla="*/ 1516951 h 2126551"/>
              <a:gd name="connsiteX9" fmla="*/ 40524 w 722358"/>
              <a:gd name="connsiteY9" fmla="*/ 946113 h 2126551"/>
              <a:gd name="connsiteX10" fmla="*/ 341798 w 722358"/>
              <a:gd name="connsiteY10" fmla="*/ 5286 h 2126551"/>
              <a:gd name="connsiteX0" fmla="*/ 341798 w 722358"/>
              <a:gd name="connsiteY0" fmla="*/ 5286 h 2093076"/>
              <a:gd name="connsiteX1" fmla="*/ 722358 w 722358"/>
              <a:gd name="connsiteY1" fmla="*/ 0 h 2093076"/>
              <a:gd name="connsiteX2" fmla="*/ 389369 w 722358"/>
              <a:gd name="connsiteY2" fmla="*/ 956684 h 2093076"/>
              <a:gd name="connsiteX3" fmla="*/ 373511 w 722358"/>
              <a:gd name="connsiteY3" fmla="*/ 1633234 h 2093076"/>
              <a:gd name="connsiteX4" fmla="*/ 458080 w 722358"/>
              <a:gd name="connsiteY4" fmla="*/ 1929225 h 2093076"/>
              <a:gd name="connsiteX5" fmla="*/ 648360 w 722358"/>
              <a:gd name="connsiteY5" fmla="*/ 2093076 h 2093076"/>
              <a:gd name="connsiteX6" fmla="*/ 299514 w 722358"/>
              <a:gd name="connsiteY6" fmla="*/ 2093076 h 2093076"/>
              <a:gd name="connsiteX7" fmla="*/ 93377 w 722358"/>
              <a:gd name="connsiteY7" fmla="*/ 1892226 h 2093076"/>
              <a:gd name="connsiteX8" fmla="*/ 8809 w 722358"/>
              <a:gd name="connsiteY8" fmla="*/ 1516951 h 2093076"/>
              <a:gd name="connsiteX9" fmla="*/ 40524 w 722358"/>
              <a:gd name="connsiteY9" fmla="*/ 946113 h 2093076"/>
              <a:gd name="connsiteX10" fmla="*/ 341798 w 722358"/>
              <a:gd name="connsiteY10"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73511 w 722358"/>
              <a:gd name="connsiteY3" fmla="*/ 1633234 h 2093076"/>
              <a:gd name="connsiteX4" fmla="*/ 458080 w 722358"/>
              <a:gd name="connsiteY4" fmla="*/ 1929225 h 2093076"/>
              <a:gd name="connsiteX5" fmla="*/ 658931 w 722358"/>
              <a:gd name="connsiteY5" fmla="*/ 2066649 h 2093076"/>
              <a:gd name="connsiteX6" fmla="*/ 299514 w 722358"/>
              <a:gd name="connsiteY6" fmla="*/ 2093076 h 2093076"/>
              <a:gd name="connsiteX7" fmla="*/ 93377 w 722358"/>
              <a:gd name="connsiteY7" fmla="*/ 1892226 h 2093076"/>
              <a:gd name="connsiteX8" fmla="*/ 8809 w 722358"/>
              <a:gd name="connsiteY8" fmla="*/ 1516951 h 2093076"/>
              <a:gd name="connsiteX9" fmla="*/ 40524 w 722358"/>
              <a:gd name="connsiteY9" fmla="*/ 946113 h 2093076"/>
              <a:gd name="connsiteX10" fmla="*/ 341798 w 722358"/>
              <a:gd name="connsiteY10"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90628 w 722358"/>
              <a:gd name="connsiteY3" fmla="*/ 1222078 h 2093076"/>
              <a:gd name="connsiteX4" fmla="*/ 373511 w 722358"/>
              <a:gd name="connsiteY4" fmla="*/ 1633234 h 2093076"/>
              <a:gd name="connsiteX5" fmla="*/ 458080 w 722358"/>
              <a:gd name="connsiteY5" fmla="*/ 1929225 h 2093076"/>
              <a:gd name="connsiteX6" fmla="*/ 658931 w 722358"/>
              <a:gd name="connsiteY6" fmla="*/ 2066649 h 2093076"/>
              <a:gd name="connsiteX7" fmla="*/ 299514 w 722358"/>
              <a:gd name="connsiteY7" fmla="*/ 2093076 h 2093076"/>
              <a:gd name="connsiteX8" fmla="*/ 93377 w 722358"/>
              <a:gd name="connsiteY8" fmla="*/ 1892226 h 2093076"/>
              <a:gd name="connsiteX9" fmla="*/ 8809 w 722358"/>
              <a:gd name="connsiteY9" fmla="*/ 1516951 h 2093076"/>
              <a:gd name="connsiteX10" fmla="*/ 40524 w 722358"/>
              <a:gd name="connsiteY10" fmla="*/ 946113 h 2093076"/>
              <a:gd name="connsiteX11" fmla="*/ 341798 w 722358"/>
              <a:gd name="connsiteY11"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90628 w 722358"/>
              <a:gd name="connsiteY3" fmla="*/ 1222078 h 2093076"/>
              <a:gd name="connsiteX4" fmla="*/ 373511 w 722358"/>
              <a:gd name="connsiteY4" fmla="*/ 1633234 h 2093076"/>
              <a:gd name="connsiteX5" fmla="*/ 458080 w 722358"/>
              <a:gd name="connsiteY5" fmla="*/ 1929225 h 2093076"/>
              <a:gd name="connsiteX6" fmla="*/ 658931 w 722358"/>
              <a:gd name="connsiteY6" fmla="*/ 2066649 h 2093076"/>
              <a:gd name="connsiteX7" fmla="*/ 299514 w 722358"/>
              <a:gd name="connsiteY7" fmla="*/ 2093076 h 2093076"/>
              <a:gd name="connsiteX8" fmla="*/ 93377 w 722358"/>
              <a:gd name="connsiteY8" fmla="*/ 1892226 h 2093076"/>
              <a:gd name="connsiteX9" fmla="*/ 8809 w 722358"/>
              <a:gd name="connsiteY9" fmla="*/ 1516951 h 2093076"/>
              <a:gd name="connsiteX10" fmla="*/ 40524 w 722358"/>
              <a:gd name="connsiteY10" fmla="*/ 946113 h 2093076"/>
              <a:gd name="connsiteX11" fmla="*/ 341798 w 722358"/>
              <a:gd name="connsiteY11"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90628 w 722358"/>
              <a:gd name="connsiteY3" fmla="*/ 1222078 h 2093076"/>
              <a:gd name="connsiteX4" fmla="*/ 373511 w 722358"/>
              <a:gd name="connsiteY4" fmla="*/ 1633234 h 2093076"/>
              <a:gd name="connsiteX5" fmla="*/ 458080 w 722358"/>
              <a:gd name="connsiteY5" fmla="*/ 1929225 h 2093076"/>
              <a:gd name="connsiteX6" fmla="*/ 658931 w 722358"/>
              <a:gd name="connsiteY6" fmla="*/ 2066649 h 2093076"/>
              <a:gd name="connsiteX7" fmla="*/ 299514 w 722358"/>
              <a:gd name="connsiteY7" fmla="*/ 2093076 h 2093076"/>
              <a:gd name="connsiteX8" fmla="*/ 93377 w 722358"/>
              <a:gd name="connsiteY8" fmla="*/ 1892226 h 2093076"/>
              <a:gd name="connsiteX9" fmla="*/ 8809 w 722358"/>
              <a:gd name="connsiteY9" fmla="*/ 1516951 h 2093076"/>
              <a:gd name="connsiteX10" fmla="*/ 40524 w 722358"/>
              <a:gd name="connsiteY10" fmla="*/ 946113 h 2093076"/>
              <a:gd name="connsiteX11" fmla="*/ 341798 w 722358"/>
              <a:gd name="connsiteY11"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90628 w 722358"/>
              <a:gd name="connsiteY3" fmla="*/ 1222078 h 2093076"/>
              <a:gd name="connsiteX4" fmla="*/ 373511 w 722358"/>
              <a:gd name="connsiteY4" fmla="*/ 1633234 h 2093076"/>
              <a:gd name="connsiteX5" fmla="*/ 458080 w 722358"/>
              <a:gd name="connsiteY5" fmla="*/ 1929225 h 2093076"/>
              <a:gd name="connsiteX6" fmla="*/ 658931 w 722358"/>
              <a:gd name="connsiteY6" fmla="*/ 2066649 h 2093076"/>
              <a:gd name="connsiteX7" fmla="*/ 299514 w 722358"/>
              <a:gd name="connsiteY7" fmla="*/ 2093076 h 2093076"/>
              <a:gd name="connsiteX8" fmla="*/ 93377 w 722358"/>
              <a:gd name="connsiteY8" fmla="*/ 1892226 h 2093076"/>
              <a:gd name="connsiteX9" fmla="*/ 8809 w 722358"/>
              <a:gd name="connsiteY9" fmla="*/ 1516951 h 2093076"/>
              <a:gd name="connsiteX10" fmla="*/ 40524 w 722358"/>
              <a:gd name="connsiteY10" fmla="*/ 946113 h 2093076"/>
              <a:gd name="connsiteX11" fmla="*/ 341798 w 722358"/>
              <a:gd name="connsiteY11"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73511 w 722358"/>
              <a:gd name="connsiteY3" fmla="*/ 1633234 h 2093076"/>
              <a:gd name="connsiteX4" fmla="*/ 458080 w 722358"/>
              <a:gd name="connsiteY4" fmla="*/ 1929225 h 2093076"/>
              <a:gd name="connsiteX5" fmla="*/ 658931 w 722358"/>
              <a:gd name="connsiteY5" fmla="*/ 2066649 h 2093076"/>
              <a:gd name="connsiteX6" fmla="*/ 299514 w 722358"/>
              <a:gd name="connsiteY6" fmla="*/ 2093076 h 2093076"/>
              <a:gd name="connsiteX7" fmla="*/ 93377 w 722358"/>
              <a:gd name="connsiteY7" fmla="*/ 1892226 h 2093076"/>
              <a:gd name="connsiteX8" fmla="*/ 8809 w 722358"/>
              <a:gd name="connsiteY8" fmla="*/ 1516951 h 2093076"/>
              <a:gd name="connsiteX9" fmla="*/ 40524 w 722358"/>
              <a:gd name="connsiteY9" fmla="*/ 946113 h 2093076"/>
              <a:gd name="connsiteX10" fmla="*/ 341798 w 722358"/>
              <a:gd name="connsiteY10"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73511 w 722358"/>
              <a:gd name="connsiteY3" fmla="*/ 1633234 h 2093076"/>
              <a:gd name="connsiteX4" fmla="*/ 458080 w 722358"/>
              <a:gd name="connsiteY4" fmla="*/ 1929225 h 2093076"/>
              <a:gd name="connsiteX5" fmla="*/ 658931 w 722358"/>
              <a:gd name="connsiteY5" fmla="*/ 2066649 h 2093076"/>
              <a:gd name="connsiteX6" fmla="*/ 299514 w 722358"/>
              <a:gd name="connsiteY6" fmla="*/ 2093076 h 2093076"/>
              <a:gd name="connsiteX7" fmla="*/ 93377 w 722358"/>
              <a:gd name="connsiteY7" fmla="*/ 1892226 h 2093076"/>
              <a:gd name="connsiteX8" fmla="*/ 8809 w 722358"/>
              <a:gd name="connsiteY8" fmla="*/ 1516951 h 2093076"/>
              <a:gd name="connsiteX9" fmla="*/ 40524 w 722358"/>
              <a:gd name="connsiteY9" fmla="*/ 946113 h 2093076"/>
              <a:gd name="connsiteX10" fmla="*/ 341798 w 722358"/>
              <a:gd name="connsiteY10"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73511 w 722358"/>
              <a:gd name="connsiteY3" fmla="*/ 1633234 h 2093076"/>
              <a:gd name="connsiteX4" fmla="*/ 458080 w 722358"/>
              <a:gd name="connsiteY4" fmla="*/ 1929225 h 2093076"/>
              <a:gd name="connsiteX5" fmla="*/ 658931 w 722358"/>
              <a:gd name="connsiteY5" fmla="*/ 2066649 h 2093076"/>
              <a:gd name="connsiteX6" fmla="*/ 299514 w 722358"/>
              <a:gd name="connsiteY6" fmla="*/ 2093076 h 2093076"/>
              <a:gd name="connsiteX7" fmla="*/ 93377 w 722358"/>
              <a:gd name="connsiteY7" fmla="*/ 1892226 h 2093076"/>
              <a:gd name="connsiteX8" fmla="*/ 8809 w 722358"/>
              <a:gd name="connsiteY8" fmla="*/ 1516951 h 2093076"/>
              <a:gd name="connsiteX9" fmla="*/ 40524 w 722358"/>
              <a:gd name="connsiteY9" fmla="*/ 946113 h 2093076"/>
              <a:gd name="connsiteX10" fmla="*/ 341798 w 722358"/>
              <a:gd name="connsiteY10"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458080 w 722358"/>
              <a:gd name="connsiteY3" fmla="*/ 1929225 h 2093076"/>
              <a:gd name="connsiteX4" fmla="*/ 658931 w 722358"/>
              <a:gd name="connsiteY4" fmla="*/ 2066649 h 2093076"/>
              <a:gd name="connsiteX5" fmla="*/ 299514 w 722358"/>
              <a:gd name="connsiteY5" fmla="*/ 2093076 h 2093076"/>
              <a:gd name="connsiteX6" fmla="*/ 93377 w 722358"/>
              <a:gd name="connsiteY6" fmla="*/ 1892226 h 2093076"/>
              <a:gd name="connsiteX7" fmla="*/ 8809 w 722358"/>
              <a:gd name="connsiteY7" fmla="*/ 1516951 h 2093076"/>
              <a:gd name="connsiteX8" fmla="*/ 40524 w 722358"/>
              <a:gd name="connsiteY8" fmla="*/ 946113 h 2093076"/>
              <a:gd name="connsiteX9" fmla="*/ 341798 w 722358"/>
              <a:gd name="connsiteY9"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458080 w 722358"/>
              <a:gd name="connsiteY3" fmla="*/ 1929225 h 2093076"/>
              <a:gd name="connsiteX4" fmla="*/ 658931 w 722358"/>
              <a:gd name="connsiteY4" fmla="*/ 2066649 h 2093076"/>
              <a:gd name="connsiteX5" fmla="*/ 299514 w 722358"/>
              <a:gd name="connsiteY5" fmla="*/ 2093076 h 2093076"/>
              <a:gd name="connsiteX6" fmla="*/ 93377 w 722358"/>
              <a:gd name="connsiteY6" fmla="*/ 1892226 h 2093076"/>
              <a:gd name="connsiteX7" fmla="*/ 8809 w 722358"/>
              <a:gd name="connsiteY7" fmla="*/ 1516951 h 2093076"/>
              <a:gd name="connsiteX8" fmla="*/ 40524 w 722358"/>
              <a:gd name="connsiteY8" fmla="*/ 946113 h 2093076"/>
              <a:gd name="connsiteX9" fmla="*/ 341798 w 722358"/>
              <a:gd name="connsiteY9"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458080 w 722358"/>
              <a:gd name="connsiteY3" fmla="*/ 1929225 h 2093076"/>
              <a:gd name="connsiteX4" fmla="*/ 658931 w 722358"/>
              <a:gd name="connsiteY4" fmla="*/ 2066649 h 2093076"/>
              <a:gd name="connsiteX5" fmla="*/ 299514 w 722358"/>
              <a:gd name="connsiteY5" fmla="*/ 2093076 h 2093076"/>
              <a:gd name="connsiteX6" fmla="*/ 93377 w 722358"/>
              <a:gd name="connsiteY6" fmla="*/ 1892226 h 2093076"/>
              <a:gd name="connsiteX7" fmla="*/ 8809 w 722358"/>
              <a:gd name="connsiteY7" fmla="*/ 1516951 h 2093076"/>
              <a:gd name="connsiteX8" fmla="*/ 40524 w 722358"/>
              <a:gd name="connsiteY8" fmla="*/ 946113 h 2093076"/>
              <a:gd name="connsiteX9" fmla="*/ 341798 w 722358"/>
              <a:gd name="connsiteY9" fmla="*/ 5286 h 2093076"/>
              <a:gd name="connsiteX0" fmla="*/ 341798 w 722358"/>
              <a:gd name="connsiteY0" fmla="*/ 5286 h 2080802"/>
              <a:gd name="connsiteX1" fmla="*/ 722358 w 722358"/>
              <a:gd name="connsiteY1" fmla="*/ 0 h 2080802"/>
              <a:gd name="connsiteX2" fmla="*/ 389369 w 722358"/>
              <a:gd name="connsiteY2" fmla="*/ 956684 h 2080802"/>
              <a:gd name="connsiteX3" fmla="*/ 458080 w 722358"/>
              <a:gd name="connsiteY3" fmla="*/ 1929225 h 2080802"/>
              <a:gd name="connsiteX4" fmla="*/ 658931 w 722358"/>
              <a:gd name="connsiteY4" fmla="*/ 2066649 h 2080802"/>
              <a:gd name="connsiteX5" fmla="*/ 308720 w 722358"/>
              <a:gd name="connsiteY5" fmla="*/ 2080802 h 2080802"/>
              <a:gd name="connsiteX6" fmla="*/ 93377 w 722358"/>
              <a:gd name="connsiteY6" fmla="*/ 1892226 h 2080802"/>
              <a:gd name="connsiteX7" fmla="*/ 8809 w 722358"/>
              <a:gd name="connsiteY7" fmla="*/ 1516951 h 2080802"/>
              <a:gd name="connsiteX8" fmla="*/ 40524 w 722358"/>
              <a:gd name="connsiteY8" fmla="*/ 946113 h 2080802"/>
              <a:gd name="connsiteX9" fmla="*/ 341798 w 722358"/>
              <a:gd name="connsiteY9" fmla="*/ 5286 h 2080802"/>
              <a:gd name="connsiteX0" fmla="*/ 341798 w 722358"/>
              <a:gd name="connsiteY0" fmla="*/ 5286 h 2085367"/>
              <a:gd name="connsiteX1" fmla="*/ 722358 w 722358"/>
              <a:gd name="connsiteY1" fmla="*/ 0 h 2085367"/>
              <a:gd name="connsiteX2" fmla="*/ 389369 w 722358"/>
              <a:gd name="connsiteY2" fmla="*/ 956684 h 2085367"/>
              <a:gd name="connsiteX3" fmla="*/ 458080 w 722358"/>
              <a:gd name="connsiteY3" fmla="*/ 1929225 h 2085367"/>
              <a:gd name="connsiteX4" fmla="*/ 658931 w 722358"/>
              <a:gd name="connsiteY4" fmla="*/ 2081991 h 2085367"/>
              <a:gd name="connsiteX5" fmla="*/ 308720 w 722358"/>
              <a:gd name="connsiteY5" fmla="*/ 2080802 h 2085367"/>
              <a:gd name="connsiteX6" fmla="*/ 93377 w 722358"/>
              <a:gd name="connsiteY6" fmla="*/ 1892226 h 2085367"/>
              <a:gd name="connsiteX7" fmla="*/ 8809 w 722358"/>
              <a:gd name="connsiteY7" fmla="*/ 1516951 h 2085367"/>
              <a:gd name="connsiteX8" fmla="*/ 40524 w 722358"/>
              <a:gd name="connsiteY8" fmla="*/ 946113 h 2085367"/>
              <a:gd name="connsiteX9" fmla="*/ 341798 w 722358"/>
              <a:gd name="connsiteY9" fmla="*/ 5286 h 2085367"/>
              <a:gd name="connsiteX0" fmla="*/ 341798 w 722358"/>
              <a:gd name="connsiteY0" fmla="*/ 5286 h 2081991"/>
              <a:gd name="connsiteX1" fmla="*/ 722358 w 722358"/>
              <a:gd name="connsiteY1" fmla="*/ 0 h 2081991"/>
              <a:gd name="connsiteX2" fmla="*/ 389369 w 722358"/>
              <a:gd name="connsiteY2" fmla="*/ 956684 h 2081991"/>
              <a:gd name="connsiteX3" fmla="*/ 458080 w 722358"/>
              <a:gd name="connsiteY3" fmla="*/ 1929225 h 2081991"/>
              <a:gd name="connsiteX4" fmla="*/ 658931 w 722358"/>
              <a:gd name="connsiteY4" fmla="*/ 2081991 h 2081991"/>
              <a:gd name="connsiteX5" fmla="*/ 308720 w 722358"/>
              <a:gd name="connsiteY5" fmla="*/ 2080802 h 2081991"/>
              <a:gd name="connsiteX6" fmla="*/ 93377 w 722358"/>
              <a:gd name="connsiteY6" fmla="*/ 1892226 h 2081991"/>
              <a:gd name="connsiteX7" fmla="*/ 8809 w 722358"/>
              <a:gd name="connsiteY7" fmla="*/ 1516951 h 2081991"/>
              <a:gd name="connsiteX8" fmla="*/ 40524 w 722358"/>
              <a:gd name="connsiteY8" fmla="*/ 946113 h 2081991"/>
              <a:gd name="connsiteX9" fmla="*/ 341798 w 722358"/>
              <a:gd name="connsiteY9"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427396 w 722358"/>
              <a:gd name="connsiteY3" fmla="*/ 1846376 h 2081991"/>
              <a:gd name="connsiteX4" fmla="*/ 658931 w 722358"/>
              <a:gd name="connsiteY4" fmla="*/ 2081991 h 2081991"/>
              <a:gd name="connsiteX5" fmla="*/ 308720 w 722358"/>
              <a:gd name="connsiteY5" fmla="*/ 2080802 h 2081991"/>
              <a:gd name="connsiteX6" fmla="*/ 93377 w 722358"/>
              <a:gd name="connsiteY6" fmla="*/ 1892226 h 2081991"/>
              <a:gd name="connsiteX7" fmla="*/ 8809 w 722358"/>
              <a:gd name="connsiteY7" fmla="*/ 1516951 h 2081991"/>
              <a:gd name="connsiteX8" fmla="*/ 40524 w 722358"/>
              <a:gd name="connsiteY8" fmla="*/ 946113 h 2081991"/>
              <a:gd name="connsiteX9" fmla="*/ 341798 w 722358"/>
              <a:gd name="connsiteY9"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427396 w 722358"/>
              <a:gd name="connsiteY4" fmla="*/ 1846376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427396 w 722358"/>
              <a:gd name="connsiteY4" fmla="*/ 1846376 h 2081991"/>
              <a:gd name="connsiteX5" fmla="*/ 513366 w 722358"/>
              <a:gd name="connsiteY5" fmla="*/ 1995329 h 2081991"/>
              <a:gd name="connsiteX6" fmla="*/ 658931 w 722358"/>
              <a:gd name="connsiteY6" fmla="*/ 2081991 h 2081991"/>
              <a:gd name="connsiteX7" fmla="*/ 308720 w 722358"/>
              <a:gd name="connsiteY7" fmla="*/ 2080802 h 2081991"/>
              <a:gd name="connsiteX8" fmla="*/ 93377 w 722358"/>
              <a:gd name="connsiteY8" fmla="*/ 1892226 h 2081991"/>
              <a:gd name="connsiteX9" fmla="*/ 8809 w 722358"/>
              <a:gd name="connsiteY9" fmla="*/ 1516951 h 2081991"/>
              <a:gd name="connsiteX10" fmla="*/ 40524 w 722358"/>
              <a:gd name="connsiteY10" fmla="*/ 946113 h 2081991"/>
              <a:gd name="connsiteX11" fmla="*/ 341798 w 722358"/>
              <a:gd name="connsiteY11"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427396 w 722358"/>
              <a:gd name="connsiteY4" fmla="*/ 1846376 h 2081991"/>
              <a:gd name="connsiteX5" fmla="*/ 513366 w 722358"/>
              <a:gd name="connsiteY5" fmla="*/ 1995329 h 2081991"/>
              <a:gd name="connsiteX6" fmla="*/ 658931 w 722358"/>
              <a:gd name="connsiteY6" fmla="*/ 2081991 h 2081991"/>
              <a:gd name="connsiteX7" fmla="*/ 308720 w 722358"/>
              <a:gd name="connsiteY7" fmla="*/ 2080802 h 2081991"/>
              <a:gd name="connsiteX8" fmla="*/ 93377 w 722358"/>
              <a:gd name="connsiteY8" fmla="*/ 1892226 h 2081991"/>
              <a:gd name="connsiteX9" fmla="*/ 8809 w 722358"/>
              <a:gd name="connsiteY9" fmla="*/ 1516951 h 2081991"/>
              <a:gd name="connsiteX10" fmla="*/ 40524 w 722358"/>
              <a:gd name="connsiteY10" fmla="*/ 946113 h 2081991"/>
              <a:gd name="connsiteX11" fmla="*/ 341798 w 722358"/>
              <a:gd name="connsiteY11"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81994 w 762554"/>
              <a:gd name="connsiteY0" fmla="*/ 5286 h 2081991"/>
              <a:gd name="connsiteX1" fmla="*/ 762554 w 762554"/>
              <a:gd name="connsiteY1" fmla="*/ 0 h 2081991"/>
              <a:gd name="connsiteX2" fmla="*/ 429565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49005 w 762554"/>
              <a:gd name="connsiteY8" fmla="*/ 1516951 h 2081991"/>
              <a:gd name="connsiteX9" fmla="*/ 80720 w 762554"/>
              <a:gd name="connsiteY9" fmla="*/ 946113 h 2081991"/>
              <a:gd name="connsiteX10" fmla="*/ 381994 w 762554"/>
              <a:gd name="connsiteY10" fmla="*/ 5286 h 2081991"/>
              <a:gd name="connsiteX0" fmla="*/ 381994 w 762554"/>
              <a:gd name="connsiteY0" fmla="*/ 5286 h 2081991"/>
              <a:gd name="connsiteX1" fmla="*/ 762554 w 762554"/>
              <a:gd name="connsiteY1" fmla="*/ 0 h 2081991"/>
              <a:gd name="connsiteX2" fmla="*/ 429565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36731 w 762554"/>
              <a:gd name="connsiteY8" fmla="*/ 1529224 h 2081991"/>
              <a:gd name="connsiteX9" fmla="*/ 80720 w 762554"/>
              <a:gd name="connsiteY9" fmla="*/ 946113 h 2081991"/>
              <a:gd name="connsiteX10" fmla="*/ 381994 w 762554"/>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30594 w 756417"/>
              <a:gd name="connsiteY8" fmla="*/ 1529224 h 2081991"/>
              <a:gd name="connsiteX9" fmla="*/ 74583 w 756417"/>
              <a:gd name="connsiteY9" fmla="*/ 946113 h 2081991"/>
              <a:gd name="connsiteX10" fmla="*/ 375857 w 756417"/>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30594 w 756417"/>
              <a:gd name="connsiteY8" fmla="*/ 1529224 h 2081991"/>
              <a:gd name="connsiteX9" fmla="*/ 74583 w 756417"/>
              <a:gd name="connsiteY9" fmla="*/ 946113 h 2081991"/>
              <a:gd name="connsiteX10" fmla="*/ 375857 w 756417"/>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27526 w 756417"/>
              <a:gd name="connsiteY8" fmla="*/ 1400349 h 2081991"/>
              <a:gd name="connsiteX9" fmla="*/ 74583 w 756417"/>
              <a:gd name="connsiteY9" fmla="*/ 946113 h 2081991"/>
              <a:gd name="connsiteX10" fmla="*/ 375857 w 756417"/>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18321 w 756417"/>
              <a:gd name="connsiteY8" fmla="*/ 1412623 h 2081991"/>
              <a:gd name="connsiteX9" fmla="*/ 74583 w 756417"/>
              <a:gd name="connsiteY9" fmla="*/ 946113 h 2081991"/>
              <a:gd name="connsiteX10" fmla="*/ 375857 w 756417"/>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18321 w 756417"/>
              <a:gd name="connsiteY8" fmla="*/ 1412623 h 2081991"/>
              <a:gd name="connsiteX9" fmla="*/ 74583 w 756417"/>
              <a:gd name="connsiteY9" fmla="*/ 946113 h 2081991"/>
              <a:gd name="connsiteX10" fmla="*/ 375857 w 756417"/>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15252 w 756417"/>
              <a:gd name="connsiteY8" fmla="*/ 1477061 h 2081991"/>
              <a:gd name="connsiteX9" fmla="*/ 74583 w 756417"/>
              <a:gd name="connsiteY9" fmla="*/ 946113 h 2081991"/>
              <a:gd name="connsiteX10" fmla="*/ 375857 w 756417"/>
              <a:gd name="connsiteY10" fmla="*/ 5286 h 2081991"/>
              <a:gd name="connsiteX0" fmla="*/ 381994 w 762554"/>
              <a:gd name="connsiteY0" fmla="*/ 5286 h 2081991"/>
              <a:gd name="connsiteX1" fmla="*/ 762554 w 762554"/>
              <a:gd name="connsiteY1" fmla="*/ 0 h 2081991"/>
              <a:gd name="connsiteX2" fmla="*/ 429565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2523 w 762554"/>
              <a:gd name="connsiteY3" fmla="*/ 1473691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2523 w 762554"/>
              <a:gd name="connsiteY3" fmla="*/ 1473691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59486"/>
              <a:gd name="connsiteY0" fmla="*/ 2218 h 2078923"/>
              <a:gd name="connsiteX1" fmla="*/ 759486 w 759486"/>
              <a:gd name="connsiteY1" fmla="*/ 0 h 2078923"/>
              <a:gd name="connsiteX2" fmla="*/ 417291 w 759486"/>
              <a:gd name="connsiteY2" fmla="*/ 953616 h 2078923"/>
              <a:gd name="connsiteX3" fmla="*/ 372523 w 759486"/>
              <a:gd name="connsiteY3" fmla="*/ 1470623 h 2078923"/>
              <a:gd name="connsiteX4" fmla="*/ 553562 w 759486"/>
              <a:gd name="connsiteY4" fmla="*/ 1992261 h 2078923"/>
              <a:gd name="connsiteX5" fmla="*/ 699127 w 759486"/>
              <a:gd name="connsiteY5" fmla="*/ 2078923 h 2078923"/>
              <a:gd name="connsiteX6" fmla="*/ 348916 w 759486"/>
              <a:gd name="connsiteY6" fmla="*/ 2077734 h 2078923"/>
              <a:gd name="connsiteX7" fmla="*/ 133573 w 759486"/>
              <a:gd name="connsiteY7" fmla="*/ 1889158 h 2078923"/>
              <a:gd name="connsiteX8" fmla="*/ 21389 w 759486"/>
              <a:gd name="connsiteY8" fmla="*/ 1473993 h 2078923"/>
              <a:gd name="connsiteX9" fmla="*/ 74583 w 759486"/>
              <a:gd name="connsiteY9" fmla="*/ 952251 h 2078923"/>
              <a:gd name="connsiteX10" fmla="*/ 381994 w 759486"/>
              <a:gd name="connsiteY10" fmla="*/ 2218 h 2078923"/>
              <a:gd name="connsiteX0" fmla="*/ 381994 w 759486"/>
              <a:gd name="connsiteY0" fmla="*/ 2218 h 2078923"/>
              <a:gd name="connsiteX1" fmla="*/ 759486 w 759486"/>
              <a:gd name="connsiteY1" fmla="*/ 0 h 2078923"/>
              <a:gd name="connsiteX2" fmla="*/ 423428 w 759486"/>
              <a:gd name="connsiteY2" fmla="*/ 965890 h 2078923"/>
              <a:gd name="connsiteX3" fmla="*/ 372523 w 759486"/>
              <a:gd name="connsiteY3" fmla="*/ 1470623 h 2078923"/>
              <a:gd name="connsiteX4" fmla="*/ 553562 w 759486"/>
              <a:gd name="connsiteY4" fmla="*/ 1992261 h 2078923"/>
              <a:gd name="connsiteX5" fmla="*/ 699127 w 759486"/>
              <a:gd name="connsiteY5" fmla="*/ 2078923 h 2078923"/>
              <a:gd name="connsiteX6" fmla="*/ 348916 w 759486"/>
              <a:gd name="connsiteY6" fmla="*/ 2077734 h 2078923"/>
              <a:gd name="connsiteX7" fmla="*/ 133573 w 759486"/>
              <a:gd name="connsiteY7" fmla="*/ 1889158 h 2078923"/>
              <a:gd name="connsiteX8" fmla="*/ 21389 w 759486"/>
              <a:gd name="connsiteY8" fmla="*/ 1473993 h 2078923"/>
              <a:gd name="connsiteX9" fmla="*/ 74583 w 759486"/>
              <a:gd name="connsiteY9" fmla="*/ 952251 h 2078923"/>
              <a:gd name="connsiteX10" fmla="*/ 381994 w 759486"/>
              <a:gd name="connsiteY10" fmla="*/ 2218 h 2078923"/>
              <a:gd name="connsiteX0" fmla="*/ 381994 w 759486"/>
              <a:gd name="connsiteY0" fmla="*/ 2218 h 2078923"/>
              <a:gd name="connsiteX1" fmla="*/ 759486 w 759486"/>
              <a:gd name="connsiteY1" fmla="*/ 0 h 2078923"/>
              <a:gd name="connsiteX2" fmla="*/ 423428 w 759486"/>
              <a:gd name="connsiteY2" fmla="*/ 965890 h 2078923"/>
              <a:gd name="connsiteX3" fmla="*/ 372523 w 759486"/>
              <a:gd name="connsiteY3" fmla="*/ 1470623 h 2078923"/>
              <a:gd name="connsiteX4" fmla="*/ 553562 w 759486"/>
              <a:gd name="connsiteY4" fmla="*/ 1992261 h 2078923"/>
              <a:gd name="connsiteX5" fmla="*/ 699127 w 759486"/>
              <a:gd name="connsiteY5" fmla="*/ 2078923 h 2078923"/>
              <a:gd name="connsiteX6" fmla="*/ 348916 w 759486"/>
              <a:gd name="connsiteY6" fmla="*/ 2077734 h 2078923"/>
              <a:gd name="connsiteX7" fmla="*/ 133573 w 759486"/>
              <a:gd name="connsiteY7" fmla="*/ 1889158 h 2078923"/>
              <a:gd name="connsiteX8" fmla="*/ 21389 w 759486"/>
              <a:gd name="connsiteY8" fmla="*/ 1473993 h 2078923"/>
              <a:gd name="connsiteX9" fmla="*/ 74583 w 759486"/>
              <a:gd name="connsiteY9" fmla="*/ 952251 h 2078923"/>
              <a:gd name="connsiteX10" fmla="*/ 381994 w 759486"/>
              <a:gd name="connsiteY10" fmla="*/ 2218 h 207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486" h="2078923">
                <a:moveTo>
                  <a:pt x="381994" y="2218"/>
                </a:moveTo>
                <a:lnTo>
                  <a:pt x="759486" y="0"/>
                </a:lnTo>
                <a:lnTo>
                  <a:pt x="423428" y="965890"/>
                </a:lnTo>
                <a:cubicBezTo>
                  <a:pt x="371720" y="1222246"/>
                  <a:pt x="362085" y="1306721"/>
                  <a:pt x="372523" y="1470623"/>
                </a:cubicBezTo>
                <a:cubicBezTo>
                  <a:pt x="395235" y="1643730"/>
                  <a:pt x="469466" y="1901617"/>
                  <a:pt x="553562" y="1992261"/>
                </a:cubicBezTo>
                <a:cubicBezTo>
                  <a:pt x="610562" y="2040734"/>
                  <a:pt x="630952" y="2068769"/>
                  <a:pt x="699127" y="2078923"/>
                </a:cubicBezTo>
                <a:lnTo>
                  <a:pt x="348916" y="2077734"/>
                </a:lnTo>
                <a:cubicBezTo>
                  <a:pt x="253351" y="2059602"/>
                  <a:pt x="185604" y="1981088"/>
                  <a:pt x="133573" y="1889158"/>
                </a:cubicBezTo>
                <a:cubicBezTo>
                  <a:pt x="90747" y="1797228"/>
                  <a:pt x="31221" y="1630144"/>
                  <a:pt x="21389" y="1473993"/>
                </a:cubicBezTo>
                <a:cubicBezTo>
                  <a:pt x="11557" y="1317842"/>
                  <a:pt x="0" y="1274710"/>
                  <a:pt x="74583" y="952251"/>
                </a:cubicBezTo>
                <a:lnTo>
                  <a:pt x="381994" y="2218"/>
                </a:lnTo>
                <a:close/>
              </a:path>
            </a:pathLst>
          </a:custGeom>
          <a:solidFill>
            <a:srgbClr val="FFCC00"/>
          </a:solid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1" name="Forme libre 30"/>
          <p:cNvSpPr/>
          <p:nvPr/>
        </p:nvSpPr>
        <p:spPr>
          <a:xfrm>
            <a:off x="3187756" y="3749844"/>
            <a:ext cx="903703" cy="2086939"/>
          </a:xfrm>
          <a:custGeom>
            <a:avLst/>
            <a:gdLst>
              <a:gd name="connsiteX0" fmla="*/ 0 w 380560"/>
              <a:gd name="connsiteY0" fmla="*/ 5286 h 1067681"/>
              <a:gd name="connsiteX1" fmla="*/ 380560 w 380560"/>
              <a:gd name="connsiteY1" fmla="*/ 0 h 1067681"/>
              <a:gd name="connsiteX2" fmla="*/ 31714 w 380560"/>
              <a:gd name="connsiteY2" fmla="*/ 1067681 h 1067681"/>
              <a:gd name="connsiteX0" fmla="*/ 0 w 380560"/>
              <a:gd name="connsiteY0" fmla="*/ 5286 h 887972"/>
              <a:gd name="connsiteX1" fmla="*/ 380560 w 380560"/>
              <a:gd name="connsiteY1" fmla="*/ 0 h 887972"/>
              <a:gd name="connsiteX2" fmla="*/ 73999 w 380560"/>
              <a:gd name="connsiteY2" fmla="*/ 887972 h 887972"/>
              <a:gd name="connsiteX0" fmla="*/ 116280 w 496840"/>
              <a:gd name="connsiteY0" fmla="*/ 5286 h 375274"/>
              <a:gd name="connsiteX1" fmla="*/ 496840 w 496840"/>
              <a:gd name="connsiteY1" fmla="*/ 0 h 375274"/>
              <a:gd name="connsiteX2" fmla="*/ 0 w 496840"/>
              <a:gd name="connsiteY2" fmla="*/ 375274 h 375274"/>
              <a:gd name="connsiteX0" fmla="*/ 116280 w 496840"/>
              <a:gd name="connsiteY0" fmla="*/ 5286 h 852736"/>
              <a:gd name="connsiteX1" fmla="*/ 496840 w 496840"/>
              <a:gd name="connsiteY1" fmla="*/ 0 h 852736"/>
              <a:gd name="connsiteX2" fmla="*/ 0 w 496840"/>
              <a:gd name="connsiteY2" fmla="*/ 375274 h 852736"/>
              <a:gd name="connsiteX0" fmla="*/ 116280 w 496840"/>
              <a:gd name="connsiteY0" fmla="*/ 5286 h 375274"/>
              <a:gd name="connsiteX1" fmla="*/ 496840 w 496840"/>
              <a:gd name="connsiteY1" fmla="*/ 0 h 375274"/>
              <a:gd name="connsiteX2" fmla="*/ 0 w 496840"/>
              <a:gd name="connsiteY2" fmla="*/ 375274 h 375274"/>
              <a:gd name="connsiteX0" fmla="*/ 116280 w 496840"/>
              <a:gd name="connsiteY0" fmla="*/ 5286 h 856259"/>
              <a:gd name="connsiteX1" fmla="*/ 496840 w 496840"/>
              <a:gd name="connsiteY1" fmla="*/ 0 h 856259"/>
              <a:gd name="connsiteX2" fmla="*/ 200849 w 496840"/>
              <a:gd name="connsiteY2" fmla="*/ 856259 h 856259"/>
              <a:gd name="connsiteX3" fmla="*/ 0 w 496840"/>
              <a:gd name="connsiteY3" fmla="*/ 375274 h 856259"/>
              <a:gd name="connsiteX0" fmla="*/ 116280 w 496840"/>
              <a:gd name="connsiteY0" fmla="*/ 5286 h 856259"/>
              <a:gd name="connsiteX1" fmla="*/ 496840 w 496840"/>
              <a:gd name="connsiteY1" fmla="*/ 0 h 856259"/>
              <a:gd name="connsiteX2" fmla="*/ 380558 w 496840"/>
              <a:gd name="connsiteY2" fmla="*/ 364703 h 856259"/>
              <a:gd name="connsiteX3" fmla="*/ 200849 w 496840"/>
              <a:gd name="connsiteY3" fmla="*/ 856259 h 856259"/>
              <a:gd name="connsiteX4" fmla="*/ 0 w 496840"/>
              <a:gd name="connsiteY4" fmla="*/ 375274 h 856259"/>
              <a:gd name="connsiteX0" fmla="*/ 116280 w 496840"/>
              <a:gd name="connsiteY0" fmla="*/ 5286 h 856259"/>
              <a:gd name="connsiteX1" fmla="*/ 496840 w 496840"/>
              <a:gd name="connsiteY1" fmla="*/ 0 h 856259"/>
              <a:gd name="connsiteX2" fmla="*/ 200849 w 496840"/>
              <a:gd name="connsiteY2" fmla="*/ 856259 h 856259"/>
              <a:gd name="connsiteX3" fmla="*/ 0 w 496840"/>
              <a:gd name="connsiteY3" fmla="*/ 375274 h 856259"/>
              <a:gd name="connsiteX0" fmla="*/ 116280 w 496840"/>
              <a:gd name="connsiteY0" fmla="*/ 5286 h 856259"/>
              <a:gd name="connsiteX1" fmla="*/ 496840 w 496840"/>
              <a:gd name="connsiteY1" fmla="*/ 0 h 856259"/>
              <a:gd name="connsiteX2" fmla="*/ 200849 w 496840"/>
              <a:gd name="connsiteY2" fmla="*/ 856259 h 856259"/>
              <a:gd name="connsiteX3" fmla="*/ 0 w 496840"/>
              <a:gd name="connsiteY3" fmla="*/ 375274 h 856259"/>
              <a:gd name="connsiteX4" fmla="*/ 116280 w 496840"/>
              <a:gd name="connsiteY4" fmla="*/ 5286 h 856259"/>
              <a:gd name="connsiteX0" fmla="*/ 301274 w 681834"/>
              <a:gd name="connsiteY0" fmla="*/ 5286 h 946113"/>
              <a:gd name="connsiteX1" fmla="*/ 681834 w 681834"/>
              <a:gd name="connsiteY1" fmla="*/ 0 h 946113"/>
              <a:gd name="connsiteX2" fmla="*/ 385843 w 681834"/>
              <a:gd name="connsiteY2" fmla="*/ 856259 h 946113"/>
              <a:gd name="connsiteX3" fmla="*/ 0 w 681834"/>
              <a:gd name="connsiteY3" fmla="*/ 946113 h 946113"/>
              <a:gd name="connsiteX4" fmla="*/ 301274 w 681834"/>
              <a:gd name="connsiteY4" fmla="*/ 5286 h 946113"/>
              <a:gd name="connsiteX0" fmla="*/ 301274 w 681834"/>
              <a:gd name="connsiteY0" fmla="*/ 5286 h 956684"/>
              <a:gd name="connsiteX1" fmla="*/ 681834 w 681834"/>
              <a:gd name="connsiteY1" fmla="*/ 0 h 956684"/>
              <a:gd name="connsiteX2" fmla="*/ 332988 w 681834"/>
              <a:gd name="connsiteY2" fmla="*/ 956684 h 956684"/>
              <a:gd name="connsiteX3" fmla="*/ 0 w 681834"/>
              <a:gd name="connsiteY3" fmla="*/ 946113 h 956684"/>
              <a:gd name="connsiteX4" fmla="*/ 301274 w 681834"/>
              <a:gd name="connsiteY4" fmla="*/ 5286 h 956684"/>
              <a:gd name="connsiteX0" fmla="*/ 301274 w 681834"/>
              <a:gd name="connsiteY0" fmla="*/ 5286 h 956684"/>
              <a:gd name="connsiteX1" fmla="*/ 681834 w 681834"/>
              <a:gd name="connsiteY1" fmla="*/ 0 h 956684"/>
              <a:gd name="connsiteX2" fmla="*/ 348845 w 681834"/>
              <a:gd name="connsiteY2" fmla="*/ 956684 h 956684"/>
              <a:gd name="connsiteX3" fmla="*/ 0 w 681834"/>
              <a:gd name="connsiteY3" fmla="*/ 946113 h 956684"/>
              <a:gd name="connsiteX4" fmla="*/ 301274 w 681834"/>
              <a:gd name="connsiteY4" fmla="*/ 5286 h 956684"/>
              <a:gd name="connsiteX0" fmla="*/ 301274 w 681834"/>
              <a:gd name="connsiteY0" fmla="*/ 5286 h 1279102"/>
              <a:gd name="connsiteX1" fmla="*/ 681834 w 681834"/>
              <a:gd name="connsiteY1" fmla="*/ 0 h 1279102"/>
              <a:gd name="connsiteX2" fmla="*/ 348845 w 681834"/>
              <a:gd name="connsiteY2" fmla="*/ 956684 h 1279102"/>
              <a:gd name="connsiteX3" fmla="*/ 285418 w 681834"/>
              <a:gd name="connsiteY3" fmla="*/ 1279102 h 1279102"/>
              <a:gd name="connsiteX4" fmla="*/ 0 w 681834"/>
              <a:gd name="connsiteY4" fmla="*/ 946113 h 1279102"/>
              <a:gd name="connsiteX5" fmla="*/ 301274 w 681834"/>
              <a:gd name="connsiteY5" fmla="*/ 5286 h 1279102"/>
              <a:gd name="connsiteX0" fmla="*/ 301274 w 681834"/>
              <a:gd name="connsiteY0" fmla="*/ 5286 h 1633234"/>
              <a:gd name="connsiteX1" fmla="*/ 681834 w 681834"/>
              <a:gd name="connsiteY1" fmla="*/ 0 h 1633234"/>
              <a:gd name="connsiteX2" fmla="*/ 348845 w 681834"/>
              <a:gd name="connsiteY2" fmla="*/ 956684 h 1633234"/>
              <a:gd name="connsiteX3" fmla="*/ 332987 w 681834"/>
              <a:gd name="connsiteY3" fmla="*/ 1633234 h 1633234"/>
              <a:gd name="connsiteX4" fmla="*/ 0 w 681834"/>
              <a:gd name="connsiteY4" fmla="*/ 946113 h 1633234"/>
              <a:gd name="connsiteX5" fmla="*/ 301274 w 681834"/>
              <a:gd name="connsiteY5" fmla="*/ 5286 h 1633234"/>
              <a:gd name="connsiteX0" fmla="*/ 301274 w 681834"/>
              <a:gd name="connsiteY0" fmla="*/ 5286 h 1929225"/>
              <a:gd name="connsiteX1" fmla="*/ 681834 w 681834"/>
              <a:gd name="connsiteY1" fmla="*/ 0 h 1929225"/>
              <a:gd name="connsiteX2" fmla="*/ 348845 w 681834"/>
              <a:gd name="connsiteY2" fmla="*/ 956684 h 1929225"/>
              <a:gd name="connsiteX3" fmla="*/ 332987 w 681834"/>
              <a:gd name="connsiteY3" fmla="*/ 1633234 h 1929225"/>
              <a:gd name="connsiteX4" fmla="*/ 417556 w 681834"/>
              <a:gd name="connsiteY4" fmla="*/ 1929225 h 1929225"/>
              <a:gd name="connsiteX5" fmla="*/ 0 w 681834"/>
              <a:gd name="connsiteY5" fmla="*/ 946113 h 1929225"/>
              <a:gd name="connsiteX6" fmla="*/ 301274 w 681834"/>
              <a:gd name="connsiteY6" fmla="*/ 5286 h 1929225"/>
              <a:gd name="connsiteX0" fmla="*/ 301274 w 681834"/>
              <a:gd name="connsiteY0" fmla="*/ 5286 h 2040222"/>
              <a:gd name="connsiteX1" fmla="*/ 681834 w 681834"/>
              <a:gd name="connsiteY1" fmla="*/ 0 h 2040222"/>
              <a:gd name="connsiteX2" fmla="*/ 348845 w 681834"/>
              <a:gd name="connsiteY2" fmla="*/ 956684 h 2040222"/>
              <a:gd name="connsiteX3" fmla="*/ 332987 w 681834"/>
              <a:gd name="connsiteY3" fmla="*/ 1633234 h 2040222"/>
              <a:gd name="connsiteX4" fmla="*/ 417556 w 681834"/>
              <a:gd name="connsiteY4" fmla="*/ 1929225 h 2040222"/>
              <a:gd name="connsiteX5" fmla="*/ 0 w 681834"/>
              <a:gd name="connsiteY5" fmla="*/ 946113 h 2040222"/>
              <a:gd name="connsiteX6" fmla="*/ 301274 w 681834"/>
              <a:gd name="connsiteY6" fmla="*/ 5286 h 2040222"/>
              <a:gd name="connsiteX0" fmla="*/ 402582 w 783142"/>
              <a:gd name="connsiteY0" fmla="*/ 5286 h 1929225"/>
              <a:gd name="connsiteX1" fmla="*/ 783142 w 783142"/>
              <a:gd name="connsiteY1" fmla="*/ 0 h 1929225"/>
              <a:gd name="connsiteX2" fmla="*/ 450153 w 783142"/>
              <a:gd name="connsiteY2" fmla="*/ 956684 h 1929225"/>
              <a:gd name="connsiteX3" fmla="*/ 434295 w 783142"/>
              <a:gd name="connsiteY3" fmla="*/ 1633234 h 1929225"/>
              <a:gd name="connsiteX4" fmla="*/ 518864 w 783142"/>
              <a:gd name="connsiteY4" fmla="*/ 1929225 h 1929225"/>
              <a:gd name="connsiteX5" fmla="*/ 69593 w 783142"/>
              <a:gd name="connsiteY5" fmla="*/ 1516951 h 1929225"/>
              <a:gd name="connsiteX6" fmla="*/ 101308 w 783142"/>
              <a:gd name="connsiteY6" fmla="*/ 946113 h 1929225"/>
              <a:gd name="connsiteX7" fmla="*/ 402582 w 783142"/>
              <a:gd name="connsiteY7" fmla="*/ 5286 h 1929225"/>
              <a:gd name="connsiteX0" fmla="*/ 341798 w 722358"/>
              <a:gd name="connsiteY0" fmla="*/ 5286 h 1960938"/>
              <a:gd name="connsiteX1" fmla="*/ 722358 w 722358"/>
              <a:gd name="connsiteY1" fmla="*/ 0 h 1960938"/>
              <a:gd name="connsiteX2" fmla="*/ 389369 w 722358"/>
              <a:gd name="connsiteY2" fmla="*/ 956684 h 1960938"/>
              <a:gd name="connsiteX3" fmla="*/ 373511 w 722358"/>
              <a:gd name="connsiteY3" fmla="*/ 1633234 h 1960938"/>
              <a:gd name="connsiteX4" fmla="*/ 458080 w 722358"/>
              <a:gd name="connsiteY4" fmla="*/ 1929225 h 1960938"/>
              <a:gd name="connsiteX5" fmla="*/ 93377 w 722358"/>
              <a:gd name="connsiteY5" fmla="*/ 1892226 h 1960938"/>
              <a:gd name="connsiteX6" fmla="*/ 8809 w 722358"/>
              <a:gd name="connsiteY6" fmla="*/ 1516951 h 1960938"/>
              <a:gd name="connsiteX7" fmla="*/ 40524 w 722358"/>
              <a:gd name="connsiteY7" fmla="*/ 946113 h 1960938"/>
              <a:gd name="connsiteX8" fmla="*/ 341798 w 722358"/>
              <a:gd name="connsiteY8" fmla="*/ 5286 h 1960938"/>
              <a:gd name="connsiteX0" fmla="*/ 341798 w 722358"/>
              <a:gd name="connsiteY0" fmla="*/ 5286 h 2099242"/>
              <a:gd name="connsiteX1" fmla="*/ 722358 w 722358"/>
              <a:gd name="connsiteY1" fmla="*/ 0 h 2099242"/>
              <a:gd name="connsiteX2" fmla="*/ 389369 w 722358"/>
              <a:gd name="connsiteY2" fmla="*/ 956684 h 2099242"/>
              <a:gd name="connsiteX3" fmla="*/ 373511 w 722358"/>
              <a:gd name="connsiteY3" fmla="*/ 1633234 h 2099242"/>
              <a:gd name="connsiteX4" fmla="*/ 458080 w 722358"/>
              <a:gd name="connsiteY4" fmla="*/ 1929225 h 2099242"/>
              <a:gd name="connsiteX5" fmla="*/ 299514 w 722358"/>
              <a:gd name="connsiteY5" fmla="*/ 2093076 h 2099242"/>
              <a:gd name="connsiteX6" fmla="*/ 93377 w 722358"/>
              <a:gd name="connsiteY6" fmla="*/ 1892226 h 2099242"/>
              <a:gd name="connsiteX7" fmla="*/ 8809 w 722358"/>
              <a:gd name="connsiteY7" fmla="*/ 1516951 h 2099242"/>
              <a:gd name="connsiteX8" fmla="*/ 40524 w 722358"/>
              <a:gd name="connsiteY8" fmla="*/ 946113 h 2099242"/>
              <a:gd name="connsiteX9" fmla="*/ 341798 w 722358"/>
              <a:gd name="connsiteY9" fmla="*/ 5286 h 2099242"/>
              <a:gd name="connsiteX0" fmla="*/ 341798 w 722358"/>
              <a:gd name="connsiteY0" fmla="*/ 5286 h 2126551"/>
              <a:gd name="connsiteX1" fmla="*/ 722358 w 722358"/>
              <a:gd name="connsiteY1" fmla="*/ 0 h 2126551"/>
              <a:gd name="connsiteX2" fmla="*/ 389369 w 722358"/>
              <a:gd name="connsiteY2" fmla="*/ 956684 h 2126551"/>
              <a:gd name="connsiteX3" fmla="*/ 373511 w 722358"/>
              <a:gd name="connsiteY3" fmla="*/ 1633234 h 2126551"/>
              <a:gd name="connsiteX4" fmla="*/ 458080 w 722358"/>
              <a:gd name="connsiteY4" fmla="*/ 1929225 h 2126551"/>
              <a:gd name="connsiteX5" fmla="*/ 648360 w 722358"/>
              <a:gd name="connsiteY5" fmla="*/ 2093076 h 2126551"/>
              <a:gd name="connsiteX6" fmla="*/ 299514 w 722358"/>
              <a:gd name="connsiteY6" fmla="*/ 2093076 h 2126551"/>
              <a:gd name="connsiteX7" fmla="*/ 93377 w 722358"/>
              <a:gd name="connsiteY7" fmla="*/ 1892226 h 2126551"/>
              <a:gd name="connsiteX8" fmla="*/ 8809 w 722358"/>
              <a:gd name="connsiteY8" fmla="*/ 1516951 h 2126551"/>
              <a:gd name="connsiteX9" fmla="*/ 40524 w 722358"/>
              <a:gd name="connsiteY9" fmla="*/ 946113 h 2126551"/>
              <a:gd name="connsiteX10" fmla="*/ 341798 w 722358"/>
              <a:gd name="connsiteY10" fmla="*/ 5286 h 2126551"/>
              <a:gd name="connsiteX0" fmla="*/ 341798 w 722358"/>
              <a:gd name="connsiteY0" fmla="*/ 5286 h 2093076"/>
              <a:gd name="connsiteX1" fmla="*/ 722358 w 722358"/>
              <a:gd name="connsiteY1" fmla="*/ 0 h 2093076"/>
              <a:gd name="connsiteX2" fmla="*/ 389369 w 722358"/>
              <a:gd name="connsiteY2" fmla="*/ 956684 h 2093076"/>
              <a:gd name="connsiteX3" fmla="*/ 373511 w 722358"/>
              <a:gd name="connsiteY3" fmla="*/ 1633234 h 2093076"/>
              <a:gd name="connsiteX4" fmla="*/ 458080 w 722358"/>
              <a:gd name="connsiteY4" fmla="*/ 1929225 h 2093076"/>
              <a:gd name="connsiteX5" fmla="*/ 648360 w 722358"/>
              <a:gd name="connsiteY5" fmla="*/ 2093076 h 2093076"/>
              <a:gd name="connsiteX6" fmla="*/ 299514 w 722358"/>
              <a:gd name="connsiteY6" fmla="*/ 2093076 h 2093076"/>
              <a:gd name="connsiteX7" fmla="*/ 93377 w 722358"/>
              <a:gd name="connsiteY7" fmla="*/ 1892226 h 2093076"/>
              <a:gd name="connsiteX8" fmla="*/ 8809 w 722358"/>
              <a:gd name="connsiteY8" fmla="*/ 1516951 h 2093076"/>
              <a:gd name="connsiteX9" fmla="*/ 40524 w 722358"/>
              <a:gd name="connsiteY9" fmla="*/ 946113 h 2093076"/>
              <a:gd name="connsiteX10" fmla="*/ 341798 w 722358"/>
              <a:gd name="connsiteY10"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73511 w 722358"/>
              <a:gd name="connsiteY3" fmla="*/ 1633234 h 2093076"/>
              <a:gd name="connsiteX4" fmla="*/ 458080 w 722358"/>
              <a:gd name="connsiteY4" fmla="*/ 1929225 h 2093076"/>
              <a:gd name="connsiteX5" fmla="*/ 658931 w 722358"/>
              <a:gd name="connsiteY5" fmla="*/ 2066649 h 2093076"/>
              <a:gd name="connsiteX6" fmla="*/ 299514 w 722358"/>
              <a:gd name="connsiteY6" fmla="*/ 2093076 h 2093076"/>
              <a:gd name="connsiteX7" fmla="*/ 93377 w 722358"/>
              <a:gd name="connsiteY7" fmla="*/ 1892226 h 2093076"/>
              <a:gd name="connsiteX8" fmla="*/ 8809 w 722358"/>
              <a:gd name="connsiteY8" fmla="*/ 1516951 h 2093076"/>
              <a:gd name="connsiteX9" fmla="*/ 40524 w 722358"/>
              <a:gd name="connsiteY9" fmla="*/ 946113 h 2093076"/>
              <a:gd name="connsiteX10" fmla="*/ 341798 w 722358"/>
              <a:gd name="connsiteY10"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90628 w 722358"/>
              <a:gd name="connsiteY3" fmla="*/ 1222078 h 2093076"/>
              <a:gd name="connsiteX4" fmla="*/ 373511 w 722358"/>
              <a:gd name="connsiteY4" fmla="*/ 1633234 h 2093076"/>
              <a:gd name="connsiteX5" fmla="*/ 458080 w 722358"/>
              <a:gd name="connsiteY5" fmla="*/ 1929225 h 2093076"/>
              <a:gd name="connsiteX6" fmla="*/ 658931 w 722358"/>
              <a:gd name="connsiteY6" fmla="*/ 2066649 h 2093076"/>
              <a:gd name="connsiteX7" fmla="*/ 299514 w 722358"/>
              <a:gd name="connsiteY7" fmla="*/ 2093076 h 2093076"/>
              <a:gd name="connsiteX8" fmla="*/ 93377 w 722358"/>
              <a:gd name="connsiteY8" fmla="*/ 1892226 h 2093076"/>
              <a:gd name="connsiteX9" fmla="*/ 8809 w 722358"/>
              <a:gd name="connsiteY9" fmla="*/ 1516951 h 2093076"/>
              <a:gd name="connsiteX10" fmla="*/ 40524 w 722358"/>
              <a:gd name="connsiteY10" fmla="*/ 946113 h 2093076"/>
              <a:gd name="connsiteX11" fmla="*/ 341798 w 722358"/>
              <a:gd name="connsiteY11"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90628 w 722358"/>
              <a:gd name="connsiteY3" fmla="*/ 1222078 h 2093076"/>
              <a:gd name="connsiteX4" fmla="*/ 373511 w 722358"/>
              <a:gd name="connsiteY4" fmla="*/ 1633234 h 2093076"/>
              <a:gd name="connsiteX5" fmla="*/ 458080 w 722358"/>
              <a:gd name="connsiteY5" fmla="*/ 1929225 h 2093076"/>
              <a:gd name="connsiteX6" fmla="*/ 658931 w 722358"/>
              <a:gd name="connsiteY6" fmla="*/ 2066649 h 2093076"/>
              <a:gd name="connsiteX7" fmla="*/ 299514 w 722358"/>
              <a:gd name="connsiteY7" fmla="*/ 2093076 h 2093076"/>
              <a:gd name="connsiteX8" fmla="*/ 93377 w 722358"/>
              <a:gd name="connsiteY8" fmla="*/ 1892226 h 2093076"/>
              <a:gd name="connsiteX9" fmla="*/ 8809 w 722358"/>
              <a:gd name="connsiteY9" fmla="*/ 1516951 h 2093076"/>
              <a:gd name="connsiteX10" fmla="*/ 40524 w 722358"/>
              <a:gd name="connsiteY10" fmla="*/ 946113 h 2093076"/>
              <a:gd name="connsiteX11" fmla="*/ 341798 w 722358"/>
              <a:gd name="connsiteY11"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90628 w 722358"/>
              <a:gd name="connsiteY3" fmla="*/ 1222078 h 2093076"/>
              <a:gd name="connsiteX4" fmla="*/ 373511 w 722358"/>
              <a:gd name="connsiteY4" fmla="*/ 1633234 h 2093076"/>
              <a:gd name="connsiteX5" fmla="*/ 458080 w 722358"/>
              <a:gd name="connsiteY5" fmla="*/ 1929225 h 2093076"/>
              <a:gd name="connsiteX6" fmla="*/ 658931 w 722358"/>
              <a:gd name="connsiteY6" fmla="*/ 2066649 h 2093076"/>
              <a:gd name="connsiteX7" fmla="*/ 299514 w 722358"/>
              <a:gd name="connsiteY7" fmla="*/ 2093076 h 2093076"/>
              <a:gd name="connsiteX8" fmla="*/ 93377 w 722358"/>
              <a:gd name="connsiteY8" fmla="*/ 1892226 h 2093076"/>
              <a:gd name="connsiteX9" fmla="*/ 8809 w 722358"/>
              <a:gd name="connsiteY9" fmla="*/ 1516951 h 2093076"/>
              <a:gd name="connsiteX10" fmla="*/ 40524 w 722358"/>
              <a:gd name="connsiteY10" fmla="*/ 946113 h 2093076"/>
              <a:gd name="connsiteX11" fmla="*/ 341798 w 722358"/>
              <a:gd name="connsiteY11"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90628 w 722358"/>
              <a:gd name="connsiteY3" fmla="*/ 1222078 h 2093076"/>
              <a:gd name="connsiteX4" fmla="*/ 373511 w 722358"/>
              <a:gd name="connsiteY4" fmla="*/ 1633234 h 2093076"/>
              <a:gd name="connsiteX5" fmla="*/ 458080 w 722358"/>
              <a:gd name="connsiteY5" fmla="*/ 1929225 h 2093076"/>
              <a:gd name="connsiteX6" fmla="*/ 658931 w 722358"/>
              <a:gd name="connsiteY6" fmla="*/ 2066649 h 2093076"/>
              <a:gd name="connsiteX7" fmla="*/ 299514 w 722358"/>
              <a:gd name="connsiteY7" fmla="*/ 2093076 h 2093076"/>
              <a:gd name="connsiteX8" fmla="*/ 93377 w 722358"/>
              <a:gd name="connsiteY8" fmla="*/ 1892226 h 2093076"/>
              <a:gd name="connsiteX9" fmla="*/ 8809 w 722358"/>
              <a:gd name="connsiteY9" fmla="*/ 1516951 h 2093076"/>
              <a:gd name="connsiteX10" fmla="*/ 40524 w 722358"/>
              <a:gd name="connsiteY10" fmla="*/ 946113 h 2093076"/>
              <a:gd name="connsiteX11" fmla="*/ 341798 w 722358"/>
              <a:gd name="connsiteY11"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73511 w 722358"/>
              <a:gd name="connsiteY3" fmla="*/ 1633234 h 2093076"/>
              <a:gd name="connsiteX4" fmla="*/ 458080 w 722358"/>
              <a:gd name="connsiteY4" fmla="*/ 1929225 h 2093076"/>
              <a:gd name="connsiteX5" fmla="*/ 658931 w 722358"/>
              <a:gd name="connsiteY5" fmla="*/ 2066649 h 2093076"/>
              <a:gd name="connsiteX6" fmla="*/ 299514 w 722358"/>
              <a:gd name="connsiteY6" fmla="*/ 2093076 h 2093076"/>
              <a:gd name="connsiteX7" fmla="*/ 93377 w 722358"/>
              <a:gd name="connsiteY7" fmla="*/ 1892226 h 2093076"/>
              <a:gd name="connsiteX8" fmla="*/ 8809 w 722358"/>
              <a:gd name="connsiteY8" fmla="*/ 1516951 h 2093076"/>
              <a:gd name="connsiteX9" fmla="*/ 40524 w 722358"/>
              <a:gd name="connsiteY9" fmla="*/ 946113 h 2093076"/>
              <a:gd name="connsiteX10" fmla="*/ 341798 w 722358"/>
              <a:gd name="connsiteY10"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73511 w 722358"/>
              <a:gd name="connsiteY3" fmla="*/ 1633234 h 2093076"/>
              <a:gd name="connsiteX4" fmla="*/ 458080 w 722358"/>
              <a:gd name="connsiteY4" fmla="*/ 1929225 h 2093076"/>
              <a:gd name="connsiteX5" fmla="*/ 658931 w 722358"/>
              <a:gd name="connsiteY5" fmla="*/ 2066649 h 2093076"/>
              <a:gd name="connsiteX6" fmla="*/ 299514 w 722358"/>
              <a:gd name="connsiteY6" fmla="*/ 2093076 h 2093076"/>
              <a:gd name="connsiteX7" fmla="*/ 93377 w 722358"/>
              <a:gd name="connsiteY7" fmla="*/ 1892226 h 2093076"/>
              <a:gd name="connsiteX8" fmla="*/ 8809 w 722358"/>
              <a:gd name="connsiteY8" fmla="*/ 1516951 h 2093076"/>
              <a:gd name="connsiteX9" fmla="*/ 40524 w 722358"/>
              <a:gd name="connsiteY9" fmla="*/ 946113 h 2093076"/>
              <a:gd name="connsiteX10" fmla="*/ 341798 w 722358"/>
              <a:gd name="connsiteY10"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73511 w 722358"/>
              <a:gd name="connsiteY3" fmla="*/ 1633234 h 2093076"/>
              <a:gd name="connsiteX4" fmla="*/ 458080 w 722358"/>
              <a:gd name="connsiteY4" fmla="*/ 1929225 h 2093076"/>
              <a:gd name="connsiteX5" fmla="*/ 658931 w 722358"/>
              <a:gd name="connsiteY5" fmla="*/ 2066649 h 2093076"/>
              <a:gd name="connsiteX6" fmla="*/ 299514 w 722358"/>
              <a:gd name="connsiteY6" fmla="*/ 2093076 h 2093076"/>
              <a:gd name="connsiteX7" fmla="*/ 93377 w 722358"/>
              <a:gd name="connsiteY7" fmla="*/ 1892226 h 2093076"/>
              <a:gd name="connsiteX8" fmla="*/ 8809 w 722358"/>
              <a:gd name="connsiteY8" fmla="*/ 1516951 h 2093076"/>
              <a:gd name="connsiteX9" fmla="*/ 40524 w 722358"/>
              <a:gd name="connsiteY9" fmla="*/ 946113 h 2093076"/>
              <a:gd name="connsiteX10" fmla="*/ 341798 w 722358"/>
              <a:gd name="connsiteY10"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458080 w 722358"/>
              <a:gd name="connsiteY3" fmla="*/ 1929225 h 2093076"/>
              <a:gd name="connsiteX4" fmla="*/ 658931 w 722358"/>
              <a:gd name="connsiteY4" fmla="*/ 2066649 h 2093076"/>
              <a:gd name="connsiteX5" fmla="*/ 299514 w 722358"/>
              <a:gd name="connsiteY5" fmla="*/ 2093076 h 2093076"/>
              <a:gd name="connsiteX6" fmla="*/ 93377 w 722358"/>
              <a:gd name="connsiteY6" fmla="*/ 1892226 h 2093076"/>
              <a:gd name="connsiteX7" fmla="*/ 8809 w 722358"/>
              <a:gd name="connsiteY7" fmla="*/ 1516951 h 2093076"/>
              <a:gd name="connsiteX8" fmla="*/ 40524 w 722358"/>
              <a:gd name="connsiteY8" fmla="*/ 946113 h 2093076"/>
              <a:gd name="connsiteX9" fmla="*/ 341798 w 722358"/>
              <a:gd name="connsiteY9"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458080 w 722358"/>
              <a:gd name="connsiteY3" fmla="*/ 1929225 h 2093076"/>
              <a:gd name="connsiteX4" fmla="*/ 658931 w 722358"/>
              <a:gd name="connsiteY4" fmla="*/ 2066649 h 2093076"/>
              <a:gd name="connsiteX5" fmla="*/ 299514 w 722358"/>
              <a:gd name="connsiteY5" fmla="*/ 2093076 h 2093076"/>
              <a:gd name="connsiteX6" fmla="*/ 93377 w 722358"/>
              <a:gd name="connsiteY6" fmla="*/ 1892226 h 2093076"/>
              <a:gd name="connsiteX7" fmla="*/ 8809 w 722358"/>
              <a:gd name="connsiteY7" fmla="*/ 1516951 h 2093076"/>
              <a:gd name="connsiteX8" fmla="*/ 40524 w 722358"/>
              <a:gd name="connsiteY8" fmla="*/ 946113 h 2093076"/>
              <a:gd name="connsiteX9" fmla="*/ 341798 w 722358"/>
              <a:gd name="connsiteY9"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458080 w 722358"/>
              <a:gd name="connsiteY3" fmla="*/ 1929225 h 2093076"/>
              <a:gd name="connsiteX4" fmla="*/ 658931 w 722358"/>
              <a:gd name="connsiteY4" fmla="*/ 2066649 h 2093076"/>
              <a:gd name="connsiteX5" fmla="*/ 299514 w 722358"/>
              <a:gd name="connsiteY5" fmla="*/ 2093076 h 2093076"/>
              <a:gd name="connsiteX6" fmla="*/ 93377 w 722358"/>
              <a:gd name="connsiteY6" fmla="*/ 1892226 h 2093076"/>
              <a:gd name="connsiteX7" fmla="*/ 8809 w 722358"/>
              <a:gd name="connsiteY7" fmla="*/ 1516951 h 2093076"/>
              <a:gd name="connsiteX8" fmla="*/ 40524 w 722358"/>
              <a:gd name="connsiteY8" fmla="*/ 946113 h 2093076"/>
              <a:gd name="connsiteX9" fmla="*/ 341798 w 722358"/>
              <a:gd name="connsiteY9" fmla="*/ 5286 h 2093076"/>
              <a:gd name="connsiteX0" fmla="*/ 341798 w 722358"/>
              <a:gd name="connsiteY0" fmla="*/ 5286 h 2080802"/>
              <a:gd name="connsiteX1" fmla="*/ 722358 w 722358"/>
              <a:gd name="connsiteY1" fmla="*/ 0 h 2080802"/>
              <a:gd name="connsiteX2" fmla="*/ 389369 w 722358"/>
              <a:gd name="connsiteY2" fmla="*/ 956684 h 2080802"/>
              <a:gd name="connsiteX3" fmla="*/ 458080 w 722358"/>
              <a:gd name="connsiteY3" fmla="*/ 1929225 h 2080802"/>
              <a:gd name="connsiteX4" fmla="*/ 658931 w 722358"/>
              <a:gd name="connsiteY4" fmla="*/ 2066649 h 2080802"/>
              <a:gd name="connsiteX5" fmla="*/ 308720 w 722358"/>
              <a:gd name="connsiteY5" fmla="*/ 2080802 h 2080802"/>
              <a:gd name="connsiteX6" fmla="*/ 93377 w 722358"/>
              <a:gd name="connsiteY6" fmla="*/ 1892226 h 2080802"/>
              <a:gd name="connsiteX7" fmla="*/ 8809 w 722358"/>
              <a:gd name="connsiteY7" fmla="*/ 1516951 h 2080802"/>
              <a:gd name="connsiteX8" fmla="*/ 40524 w 722358"/>
              <a:gd name="connsiteY8" fmla="*/ 946113 h 2080802"/>
              <a:gd name="connsiteX9" fmla="*/ 341798 w 722358"/>
              <a:gd name="connsiteY9" fmla="*/ 5286 h 2080802"/>
              <a:gd name="connsiteX0" fmla="*/ 341798 w 722358"/>
              <a:gd name="connsiteY0" fmla="*/ 5286 h 2085367"/>
              <a:gd name="connsiteX1" fmla="*/ 722358 w 722358"/>
              <a:gd name="connsiteY1" fmla="*/ 0 h 2085367"/>
              <a:gd name="connsiteX2" fmla="*/ 389369 w 722358"/>
              <a:gd name="connsiteY2" fmla="*/ 956684 h 2085367"/>
              <a:gd name="connsiteX3" fmla="*/ 458080 w 722358"/>
              <a:gd name="connsiteY3" fmla="*/ 1929225 h 2085367"/>
              <a:gd name="connsiteX4" fmla="*/ 658931 w 722358"/>
              <a:gd name="connsiteY4" fmla="*/ 2081991 h 2085367"/>
              <a:gd name="connsiteX5" fmla="*/ 308720 w 722358"/>
              <a:gd name="connsiteY5" fmla="*/ 2080802 h 2085367"/>
              <a:gd name="connsiteX6" fmla="*/ 93377 w 722358"/>
              <a:gd name="connsiteY6" fmla="*/ 1892226 h 2085367"/>
              <a:gd name="connsiteX7" fmla="*/ 8809 w 722358"/>
              <a:gd name="connsiteY7" fmla="*/ 1516951 h 2085367"/>
              <a:gd name="connsiteX8" fmla="*/ 40524 w 722358"/>
              <a:gd name="connsiteY8" fmla="*/ 946113 h 2085367"/>
              <a:gd name="connsiteX9" fmla="*/ 341798 w 722358"/>
              <a:gd name="connsiteY9" fmla="*/ 5286 h 2085367"/>
              <a:gd name="connsiteX0" fmla="*/ 341798 w 722358"/>
              <a:gd name="connsiteY0" fmla="*/ 5286 h 2081991"/>
              <a:gd name="connsiteX1" fmla="*/ 722358 w 722358"/>
              <a:gd name="connsiteY1" fmla="*/ 0 h 2081991"/>
              <a:gd name="connsiteX2" fmla="*/ 389369 w 722358"/>
              <a:gd name="connsiteY2" fmla="*/ 956684 h 2081991"/>
              <a:gd name="connsiteX3" fmla="*/ 458080 w 722358"/>
              <a:gd name="connsiteY3" fmla="*/ 1929225 h 2081991"/>
              <a:gd name="connsiteX4" fmla="*/ 658931 w 722358"/>
              <a:gd name="connsiteY4" fmla="*/ 2081991 h 2081991"/>
              <a:gd name="connsiteX5" fmla="*/ 308720 w 722358"/>
              <a:gd name="connsiteY5" fmla="*/ 2080802 h 2081991"/>
              <a:gd name="connsiteX6" fmla="*/ 93377 w 722358"/>
              <a:gd name="connsiteY6" fmla="*/ 1892226 h 2081991"/>
              <a:gd name="connsiteX7" fmla="*/ 8809 w 722358"/>
              <a:gd name="connsiteY7" fmla="*/ 1516951 h 2081991"/>
              <a:gd name="connsiteX8" fmla="*/ 40524 w 722358"/>
              <a:gd name="connsiteY8" fmla="*/ 946113 h 2081991"/>
              <a:gd name="connsiteX9" fmla="*/ 341798 w 722358"/>
              <a:gd name="connsiteY9"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427396 w 722358"/>
              <a:gd name="connsiteY3" fmla="*/ 1846376 h 2081991"/>
              <a:gd name="connsiteX4" fmla="*/ 658931 w 722358"/>
              <a:gd name="connsiteY4" fmla="*/ 2081991 h 2081991"/>
              <a:gd name="connsiteX5" fmla="*/ 308720 w 722358"/>
              <a:gd name="connsiteY5" fmla="*/ 2080802 h 2081991"/>
              <a:gd name="connsiteX6" fmla="*/ 93377 w 722358"/>
              <a:gd name="connsiteY6" fmla="*/ 1892226 h 2081991"/>
              <a:gd name="connsiteX7" fmla="*/ 8809 w 722358"/>
              <a:gd name="connsiteY7" fmla="*/ 1516951 h 2081991"/>
              <a:gd name="connsiteX8" fmla="*/ 40524 w 722358"/>
              <a:gd name="connsiteY8" fmla="*/ 946113 h 2081991"/>
              <a:gd name="connsiteX9" fmla="*/ 341798 w 722358"/>
              <a:gd name="connsiteY9"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427396 w 722358"/>
              <a:gd name="connsiteY4" fmla="*/ 1846376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427396 w 722358"/>
              <a:gd name="connsiteY4" fmla="*/ 1846376 h 2081991"/>
              <a:gd name="connsiteX5" fmla="*/ 513366 w 722358"/>
              <a:gd name="connsiteY5" fmla="*/ 1995329 h 2081991"/>
              <a:gd name="connsiteX6" fmla="*/ 658931 w 722358"/>
              <a:gd name="connsiteY6" fmla="*/ 2081991 h 2081991"/>
              <a:gd name="connsiteX7" fmla="*/ 308720 w 722358"/>
              <a:gd name="connsiteY7" fmla="*/ 2080802 h 2081991"/>
              <a:gd name="connsiteX8" fmla="*/ 93377 w 722358"/>
              <a:gd name="connsiteY8" fmla="*/ 1892226 h 2081991"/>
              <a:gd name="connsiteX9" fmla="*/ 8809 w 722358"/>
              <a:gd name="connsiteY9" fmla="*/ 1516951 h 2081991"/>
              <a:gd name="connsiteX10" fmla="*/ 40524 w 722358"/>
              <a:gd name="connsiteY10" fmla="*/ 946113 h 2081991"/>
              <a:gd name="connsiteX11" fmla="*/ 341798 w 722358"/>
              <a:gd name="connsiteY11"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427396 w 722358"/>
              <a:gd name="connsiteY4" fmla="*/ 1846376 h 2081991"/>
              <a:gd name="connsiteX5" fmla="*/ 513366 w 722358"/>
              <a:gd name="connsiteY5" fmla="*/ 1995329 h 2081991"/>
              <a:gd name="connsiteX6" fmla="*/ 658931 w 722358"/>
              <a:gd name="connsiteY6" fmla="*/ 2081991 h 2081991"/>
              <a:gd name="connsiteX7" fmla="*/ 308720 w 722358"/>
              <a:gd name="connsiteY7" fmla="*/ 2080802 h 2081991"/>
              <a:gd name="connsiteX8" fmla="*/ 93377 w 722358"/>
              <a:gd name="connsiteY8" fmla="*/ 1892226 h 2081991"/>
              <a:gd name="connsiteX9" fmla="*/ 8809 w 722358"/>
              <a:gd name="connsiteY9" fmla="*/ 1516951 h 2081991"/>
              <a:gd name="connsiteX10" fmla="*/ 40524 w 722358"/>
              <a:gd name="connsiteY10" fmla="*/ 946113 h 2081991"/>
              <a:gd name="connsiteX11" fmla="*/ 341798 w 722358"/>
              <a:gd name="connsiteY11"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81994 w 762554"/>
              <a:gd name="connsiteY0" fmla="*/ 5286 h 2081991"/>
              <a:gd name="connsiteX1" fmla="*/ 762554 w 762554"/>
              <a:gd name="connsiteY1" fmla="*/ 0 h 2081991"/>
              <a:gd name="connsiteX2" fmla="*/ 429565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49005 w 762554"/>
              <a:gd name="connsiteY8" fmla="*/ 1516951 h 2081991"/>
              <a:gd name="connsiteX9" fmla="*/ 80720 w 762554"/>
              <a:gd name="connsiteY9" fmla="*/ 946113 h 2081991"/>
              <a:gd name="connsiteX10" fmla="*/ 381994 w 762554"/>
              <a:gd name="connsiteY10" fmla="*/ 5286 h 2081991"/>
              <a:gd name="connsiteX0" fmla="*/ 381994 w 762554"/>
              <a:gd name="connsiteY0" fmla="*/ 5286 h 2081991"/>
              <a:gd name="connsiteX1" fmla="*/ 762554 w 762554"/>
              <a:gd name="connsiteY1" fmla="*/ 0 h 2081991"/>
              <a:gd name="connsiteX2" fmla="*/ 429565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36731 w 762554"/>
              <a:gd name="connsiteY8" fmla="*/ 1529224 h 2081991"/>
              <a:gd name="connsiteX9" fmla="*/ 80720 w 762554"/>
              <a:gd name="connsiteY9" fmla="*/ 946113 h 2081991"/>
              <a:gd name="connsiteX10" fmla="*/ 381994 w 762554"/>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30594 w 756417"/>
              <a:gd name="connsiteY8" fmla="*/ 1529224 h 2081991"/>
              <a:gd name="connsiteX9" fmla="*/ 74583 w 756417"/>
              <a:gd name="connsiteY9" fmla="*/ 946113 h 2081991"/>
              <a:gd name="connsiteX10" fmla="*/ 375857 w 756417"/>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30594 w 756417"/>
              <a:gd name="connsiteY8" fmla="*/ 1529224 h 2081991"/>
              <a:gd name="connsiteX9" fmla="*/ 74583 w 756417"/>
              <a:gd name="connsiteY9" fmla="*/ 946113 h 2081991"/>
              <a:gd name="connsiteX10" fmla="*/ 375857 w 756417"/>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27526 w 756417"/>
              <a:gd name="connsiteY8" fmla="*/ 1400349 h 2081991"/>
              <a:gd name="connsiteX9" fmla="*/ 74583 w 756417"/>
              <a:gd name="connsiteY9" fmla="*/ 946113 h 2081991"/>
              <a:gd name="connsiteX10" fmla="*/ 375857 w 756417"/>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18321 w 756417"/>
              <a:gd name="connsiteY8" fmla="*/ 1412623 h 2081991"/>
              <a:gd name="connsiteX9" fmla="*/ 74583 w 756417"/>
              <a:gd name="connsiteY9" fmla="*/ 946113 h 2081991"/>
              <a:gd name="connsiteX10" fmla="*/ 375857 w 756417"/>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18321 w 756417"/>
              <a:gd name="connsiteY8" fmla="*/ 1412623 h 2081991"/>
              <a:gd name="connsiteX9" fmla="*/ 74583 w 756417"/>
              <a:gd name="connsiteY9" fmla="*/ 946113 h 2081991"/>
              <a:gd name="connsiteX10" fmla="*/ 375857 w 756417"/>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15252 w 756417"/>
              <a:gd name="connsiteY8" fmla="*/ 1477061 h 2081991"/>
              <a:gd name="connsiteX9" fmla="*/ 74583 w 756417"/>
              <a:gd name="connsiteY9" fmla="*/ 946113 h 2081991"/>
              <a:gd name="connsiteX10" fmla="*/ 375857 w 756417"/>
              <a:gd name="connsiteY10" fmla="*/ 5286 h 2081991"/>
              <a:gd name="connsiteX0" fmla="*/ 381994 w 762554"/>
              <a:gd name="connsiteY0" fmla="*/ 5286 h 2081991"/>
              <a:gd name="connsiteX1" fmla="*/ 762554 w 762554"/>
              <a:gd name="connsiteY1" fmla="*/ 0 h 2081991"/>
              <a:gd name="connsiteX2" fmla="*/ 429565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2523 w 762554"/>
              <a:gd name="connsiteY3" fmla="*/ 1473691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2523 w 762554"/>
              <a:gd name="connsiteY3" fmla="*/ 1473691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59486"/>
              <a:gd name="connsiteY0" fmla="*/ 2218 h 2078923"/>
              <a:gd name="connsiteX1" fmla="*/ 759486 w 759486"/>
              <a:gd name="connsiteY1" fmla="*/ 0 h 2078923"/>
              <a:gd name="connsiteX2" fmla="*/ 417291 w 759486"/>
              <a:gd name="connsiteY2" fmla="*/ 953616 h 2078923"/>
              <a:gd name="connsiteX3" fmla="*/ 372523 w 759486"/>
              <a:gd name="connsiteY3" fmla="*/ 1470623 h 2078923"/>
              <a:gd name="connsiteX4" fmla="*/ 553562 w 759486"/>
              <a:gd name="connsiteY4" fmla="*/ 1992261 h 2078923"/>
              <a:gd name="connsiteX5" fmla="*/ 699127 w 759486"/>
              <a:gd name="connsiteY5" fmla="*/ 2078923 h 2078923"/>
              <a:gd name="connsiteX6" fmla="*/ 348916 w 759486"/>
              <a:gd name="connsiteY6" fmla="*/ 2077734 h 2078923"/>
              <a:gd name="connsiteX7" fmla="*/ 133573 w 759486"/>
              <a:gd name="connsiteY7" fmla="*/ 1889158 h 2078923"/>
              <a:gd name="connsiteX8" fmla="*/ 21389 w 759486"/>
              <a:gd name="connsiteY8" fmla="*/ 1473993 h 2078923"/>
              <a:gd name="connsiteX9" fmla="*/ 74583 w 759486"/>
              <a:gd name="connsiteY9" fmla="*/ 952251 h 2078923"/>
              <a:gd name="connsiteX10" fmla="*/ 381994 w 759486"/>
              <a:gd name="connsiteY10" fmla="*/ 2218 h 2078923"/>
              <a:gd name="connsiteX0" fmla="*/ 381994 w 903703"/>
              <a:gd name="connsiteY0" fmla="*/ 11423 h 2088128"/>
              <a:gd name="connsiteX1" fmla="*/ 903703 w 903703"/>
              <a:gd name="connsiteY1" fmla="*/ 0 h 2088128"/>
              <a:gd name="connsiteX2" fmla="*/ 417291 w 903703"/>
              <a:gd name="connsiteY2" fmla="*/ 962821 h 2088128"/>
              <a:gd name="connsiteX3" fmla="*/ 372523 w 903703"/>
              <a:gd name="connsiteY3" fmla="*/ 1479828 h 2088128"/>
              <a:gd name="connsiteX4" fmla="*/ 553562 w 903703"/>
              <a:gd name="connsiteY4" fmla="*/ 2001466 h 2088128"/>
              <a:gd name="connsiteX5" fmla="*/ 699127 w 903703"/>
              <a:gd name="connsiteY5" fmla="*/ 2088128 h 2088128"/>
              <a:gd name="connsiteX6" fmla="*/ 348916 w 903703"/>
              <a:gd name="connsiteY6" fmla="*/ 2086939 h 2088128"/>
              <a:gd name="connsiteX7" fmla="*/ 133573 w 903703"/>
              <a:gd name="connsiteY7" fmla="*/ 1898363 h 2088128"/>
              <a:gd name="connsiteX8" fmla="*/ 21389 w 903703"/>
              <a:gd name="connsiteY8" fmla="*/ 1483198 h 2088128"/>
              <a:gd name="connsiteX9" fmla="*/ 74583 w 903703"/>
              <a:gd name="connsiteY9" fmla="*/ 961456 h 2088128"/>
              <a:gd name="connsiteX10" fmla="*/ 381994 w 903703"/>
              <a:gd name="connsiteY10" fmla="*/ 11423 h 2088128"/>
              <a:gd name="connsiteX0" fmla="*/ 381994 w 903703"/>
              <a:gd name="connsiteY0" fmla="*/ 11423 h 2088128"/>
              <a:gd name="connsiteX1" fmla="*/ 903703 w 903703"/>
              <a:gd name="connsiteY1" fmla="*/ 0 h 2088128"/>
              <a:gd name="connsiteX2" fmla="*/ 558440 w 903703"/>
              <a:gd name="connsiteY2" fmla="*/ 968957 h 2088128"/>
              <a:gd name="connsiteX3" fmla="*/ 372523 w 903703"/>
              <a:gd name="connsiteY3" fmla="*/ 1479828 h 2088128"/>
              <a:gd name="connsiteX4" fmla="*/ 553562 w 903703"/>
              <a:gd name="connsiteY4" fmla="*/ 2001466 h 2088128"/>
              <a:gd name="connsiteX5" fmla="*/ 699127 w 903703"/>
              <a:gd name="connsiteY5" fmla="*/ 2088128 h 2088128"/>
              <a:gd name="connsiteX6" fmla="*/ 348916 w 903703"/>
              <a:gd name="connsiteY6" fmla="*/ 2086939 h 2088128"/>
              <a:gd name="connsiteX7" fmla="*/ 133573 w 903703"/>
              <a:gd name="connsiteY7" fmla="*/ 1898363 h 2088128"/>
              <a:gd name="connsiteX8" fmla="*/ 21389 w 903703"/>
              <a:gd name="connsiteY8" fmla="*/ 1483198 h 2088128"/>
              <a:gd name="connsiteX9" fmla="*/ 74583 w 903703"/>
              <a:gd name="connsiteY9" fmla="*/ 961456 h 2088128"/>
              <a:gd name="connsiteX10" fmla="*/ 381994 w 903703"/>
              <a:gd name="connsiteY10" fmla="*/ 11423 h 2088128"/>
              <a:gd name="connsiteX0" fmla="*/ 381994 w 903703"/>
              <a:gd name="connsiteY0" fmla="*/ 11423 h 2088128"/>
              <a:gd name="connsiteX1" fmla="*/ 903703 w 903703"/>
              <a:gd name="connsiteY1" fmla="*/ 0 h 2088128"/>
              <a:gd name="connsiteX2" fmla="*/ 558440 w 903703"/>
              <a:gd name="connsiteY2" fmla="*/ 968957 h 2088128"/>
              <a:gd name="connsiteX3" fmla="*/ 522877 w 903703"/>
              <a:gd name="connsiteY3" fmla="*/ 1485964 h 2088128"/>
              <a:gd name="connsiteX4" fmla="*/ 553562 w 903703"/>
              <a:gd name="connsiteY4" fmla="*/ 2001466 h 2088128"/>
              <a:gd name="connsiteX5" fmla="*/ 699127 w 903703"/>
              <a:gd name="connsiteY5" fmla="*/ 2088128 h 2088128"/>
              <a:gd name="connsiteX6" fmla="*/ 348916 w 903703"/>
              <a:gd name="connsiteY6" fmla="*/ 2086939 h 2088128"/>
              <a:gd name="connsiteX7" fmla="*/ 133573 w 903703"/>
              <a:gd name="connsiteY7" fmla="*/ 1898363 h 2088128"/>
              <a:gd name="connsiteX8" fmla="*/ 21389 w 903703"/>
              <a:gd name="connsiteY8" fmla="*/ 1483198 h 2088128"/>
              <a:gd name="connsiteX9" fmla="*/ 74583 w 903703"/>
              <a:gd name="connsiteY9" fmla="*/ 961456 h 2088128"/>
              <a:gd name="connsiteX10" fmla="*/ 381994 w 903703"/>
              <a:gd name="connsiteY10" fmla="*/ 11423 h 2088128"/>
              <a:gd name="connsiteX0" fmla="*/ 381994 w 903703"/>
              <a:gd name="connsiteY0" fmla="*/ 11423 h 2088128"/>
              <a:gd name="connsiteX1" fmla="*/ 903703 w 903703"/>
              <a:gd name="connsiteY1" fmla="*/ 0 h 2088128"/>
              <a:gd name="connsiteX2" fmla="*/ 558440 w 903703"/>
              <a:gd name="connsiteY2" fmla="*/ 968957 h 2088128"/>
              <a:gd name="connsiteX3" fmla="*/ 522877 w 903703"/>
              <a:gd name="connsiteY3" fmla="*/ 1485964 h 2088128"/>
              <a:gd name="connsiteX4" fmla="*/ 691642 w 903703"/>
              <a:gd name="connsiteY4" fmla="*/ 1970782 h 2088128"/>
              <a:gd name="connsiteX5" fmla="*/ 699127 w 903703"/>
              <a:gd name="connsiteY5" fmla="*/ 2088128 h 2088128"/>
              <a:gd name="connsiteX6" fmla="*/ 348916 w 903703"/>
              <a:gd name="connsiteY6" fmla="*/ 2086939 h 2088128"/>
              <a:gd name="connsiteX7" fmla="*/ 133573 w 903703"/>
              <a:gd name="connsiteY7" fmla="*/ 1898363 h 2088128"/>
              <a:gd name="connsiteX8" fmla="*/ 21389 w 903703"/>
              <a:gd name="connsiteY8" fmla="*/ 1483198 h 2088128"/>
              <a:gd name="connsiteX9" fmla="*/ 74583 w 903703"/>
              <a:gd name="connsiteY9" fmla="*/ 961456 h 2088128"/>
              <a:gd name="connsiteX10" fmla="*/ 381994 w 903703"/>
              <a:gd name="connsiteY10" fmla="*/ 11423 h 2088128"/>
              <a:gd name="connsiteX0" fmla="*/ 381994 w 903703"/>
              <a:gd name="connsiteY0" fmla="*/ 11423 h 2086939"/>
              <a:gd name="connsiteX1" fmla="*/ 903703 w 903703"/>
              <a:gd name="connsiteY1" fmla="*/ 0 h 2086939"/>
              <a:gd name="connsiteX2" fmla="*/ 558440 w 903703"/>
              <a:gd name="connsiteY2" fmla="*/ 968957 h 2086939"/>
              <a:gd name="connsiteX3" fmla="*/ 522877 w 903703"/>
              <a:gd name="connsiteY3" fmla="*/ 1485964 h 2086939"/>
              <a:gd name="connsiteX4" fmla="*/ 691642 w 903703"/>
              <a:gd name="connsiteY4" fmla="*/ 1970782 h 2086939"/>
              <a:gd name="connsiteX5" fmla="*/ 821865 w 903703"/>
              <a:gd name="connsiteY5" fmla="*/ 2069718 h 2086939"/>
              <a:gd name="connsiteX6" fmla="*/ 348916 w 903703"/>
              <a:gd name="connsiteY6" fmla="*/ 2086939 h 2086939"/>
              <a:gd name="connsiteX7" fmla="*/ 133573 w 903703"/>
              <a:gd name="connsiteY7" fmla="*/ 1898363 h 2086939"/>
              <a:gd name="connsiteX8" fmla="*/ 21389 w 903703"/>
              <a:gd name="connsiteY8" fmla="*/ 1483198 h 2086939"/>
              <a:gd name="connsiteX9" fmla="*/ 74583 w 903703"/>
              <a:gd name="connsiteY9" fmla="*/ 961456 h 2086939"/>
              <a:gd name="connsiteX10" fmla="*/ 381994 w 903703"/>
              <a:gd name="connsiteY10" fmla="*/ 11423 h 2086939"/>
              <a:gd name="connsiteX0" fmla="*/ 381994 w 903703"/>
              <a:gd name="connsiteY0" fmla="*/ 11423 h 2086939"/>
              <a:gd name="connsiteX1" fmla="*/ 903703 w 903703"/>
              <a:gd name="connsiteY1" fmla="*/ 0 h 2086939"/>
              <a:gd name="connsiteX2" fmla="*/ 561508 w 903703"/>
              <a:gd name="connsiteY2" fmla="*/ 978162 h 2086939"/>
              <a:gd name="connsiteX3" fmla="*/ 522877 w 903703"/>
              <a:gd name="connsiteY3" fmla="*/ 1485964 h 2086939"/>
              <a:gd name="connsiteX4" fmla="*/ 691642 w 903703"/>
              <a:gd name="connsiteY4" fmla="*/ 1970782 h 2086939"/>
              <a:gd name="connsiteX5" fmla="*/ 821865 w 903703"/>
              <a:gd name="connsiteY5" fmla="*/ 2069718 h 2086939"/>
              <a:gd name="connsiteX6" fmla="*/ 348916 w 903703"/>
              <a:gd name="connsiteY6" fmla="*/ 2086939 h 2086939"/>
              <a:gd name="connsiteX7" fmla="*/ 133573 w 903703"/>
              <a:gd name="connsiteY7" fmla="*/ 1898363 h 2086939"/>
              <a:gd name="connsiteX8" fmla="*/ 21389 w 903703"/>
              <a:gd name="connsiteY8" fmla="*/ 1483198 h 2086939"/>
              <a:gd name="connsiteX9" fmla="*/ 74583 w 903703"/>
              <a:gd name="connsiteY9" fmla="*/ 961456 h 2086939"/>
              <a:gd name="connsiteX10" fmla="*/ 381994 w 903703"/>
              <a:gd name="connsiteY10" fmla="*/ 11423 h 2086939"/>
              <a:gd name="connsiteX0" fmla="*/ 381994 w 903703"/>
              <a:gd name="connsiteY0" fmla="*/ 11423 h 2086939"/>
              <a:gd name="connsiteX1" fmla="*/ 903703 w 903703"/>
              <a:gd name="connsiteY1" fmla="*/ 0 h 2086939"/>
              <a:gd name="connsiteX2" fmla="*/ 561508 w 903703"/>
              <a:gd name="connsiteY2" fmla="*/ 978162 h 2086939"/>
              <a:gd name="connsiteX3" fmla="*/ 522877 w 903703"/>
              <a:gd name="connsiteY3" fmla="*/ 1485964 h 2086939"/>
              <a:gd name="connsiteX4" fmla="*/ 691642 w 903703"/>
              <a:gd name="connsiteY4" fmla="*/ 1970782 h 2086939"/>
              <a:gd name="connsiteX5" fmla="*/ 821865 w 903703"/>
              <a:gd name="connsiteY5" fmla="*/ 2069718 h 2086939"/>
              <a:gd name="connsiteX6" fmla="*/ 348916 w 903703"/>
              <a:gd name="connsiteY6" fmla="*/ 2086939 h 2086939"/>
              <a:gd name="connsiteX7" fmla="*/ 133573 w 903703"/>
              <a:gd name="connsiteY7" fmla="*/ 1898363 h 2086939"/>
              <a:gd name="connsiteX8" fmla="*/ 21389 w 903703"/>
              <a:gd name="connsiteY8" fmla="*/ 1483198 h 2086939"/>
              <a:gd name="connsiteX9" fmla="*/ 74583 w 903703"/>
              <a:gd name="connsiteY9" fmla="*/ 961456 h 2086939"/>
              <a:gd name="connsiteX10" fmla="*/ 381994 w 903703"/>
              <a:gd name="connsiteY10" fmla="*/ 11423 h 2086939"/>
              <a:gd name="connsiteX0" fmla="*/ 381994 w 903703"/>
              <a:gd name="connsiteY0" fmla="*/ 11423 h 2086939"/>
              <a:gd name="connsiteX1" fmla="*/ 903703 w 903703"/>
              <a:gd name="connsiteY1" fmla="*/ 0 h 2086939"/>
              <a:gd name="connsiteX2" fmla="*/ 573782 w 903703"/>
              <a:gd name="connsiteY2" fmla="*/ 978162 h 2086939"/>
              <a:gd name="connsiteX3" fmla="*/ 522877 w 903703"/>
              <a:gd name="connsiteY3" fmla="*/ 1485964 h 2086939"/>
              <a:gd name="connsiteX4" fmla="*/ 691642 w 903703"/>
              <a:gd name="connsiteY4" fmla="*/ 1970782 h 2086939"/>
              <a:gd name="connsiteX5" fmla="*/ 821865 w 903703"/>
              <a:gd name="connsiteY5" fmla="*/ 2069718 h 2086939"/>
              <a:gd name="connsiteX6" fmla="*/ 348916 w 903703"/>
              <a:gd name="connsiteY6" fmla="*/ 2086939 h 2086939"/>
              <a:gd name="connsiteX7" fmla="*/ 133573 w 903703"/>
              <a:gd name="connsiteY7" fmla="*/ 1898363 h 2086939"/>
              <a:gd name="connsiteX8" fmla="*/ 21389 w 903703"/>
              <a:gd name="connsiteY8" fmla="*/ 1483198 h 2086939"/>
              <a:gd name="connsiteX9" fmla="*/ 74583 w 903703"/>
              <a:gd name="connsiteY9" fmla="*/ 961456 h 2086939"/>
              <a:gd name="connsiteX10" fmla="*/ 381994 w 903703"/>
              <a:gd name="connsiteY10" fmla="*/ 11423 h 2086939"/>
              <a:gd name="connsiteX0" fmla="*/ 381994 w 903703"/>
              <a:gd name="connsiteY0" fmla="*/ 11423 h 2086939"/>
              <a:gd name="connsiteX1" fmla="*/ 903703 w 903703"/>
              <a:gd name="connsiteY1" fmla="*/ 0 h 2086939"/>
              <a:gd name="connsiteX2" fmla="*/ 573782 w 903703"/>
              <a:gd name="connsiteY2" fmla="*/ 978162 h 2086939"/>
              <a:gd name="connsiteX3" fmla="*/ 522877 w 903703"/>
              <a:gd name="connsiteY3" fmla="*/ 1485964 h 2086939"/>
              <a:gd name="connsiteX4" fmla="*/ 691642 w 903703"/>
              <a:gd name="connsiteY4" fmla="*/ 1970782 h 2086939"/>
              <a:gd name="connsiteX5" fmla="*/ 821865 w 903703"/>
              <a:gd name="connsiteY5" fmla="*/ 2069718 h 2086939"/>
              <a:gd name="connsiteX6" fmla="*/ 348916 w 903703"/>
              <a:gd name="connsiteY6" fmla="*/ 2086939 h 2086939"/>
              <a:gd name="connsiteX7" fmla="*/ 133573 w 903703"/>
              <a:gd name="connsiteY7" fmla="*/ 1898363 h 2086939"/>
              <a:gd name="connsiteX8" fmla="*/ 21389 w 903703"/>
              <a:gd name="connsiteY8" fmla="*/ 1483198 h 2086939"/>
              <a:gd name="connsiteX9" fmla="*/ 74583 w 903703"/>
              <a:gd name="connsiteY9" fmla="*/ 961456 h 2086939"/>
              <a:gd name="connsiteX10" fmla="*/ 381994 w 903703"/>
              <a:gd name="connsiteY10" fmla="*/ 11423 h 2086939"/>
              <a:gd name="connsiteX0" fmla="*/ 381994 w 903703"/>
              <a:gd name="connsiteY0" fmla="*/ 11423 h 2086939"/>
              <a:gd name="connsiteX1" fmla="*/ 903703 w 903703"/>
              <a:gd name="connsiteY1" fmla="*/ 0 h 2086939"/>
              <a:gd name="connsiteX2" fmla="*/ 573782 w 903703"/>
              <a:gd name="connsiteY2" fmla="*/ 978162 h 2086939"/>
              <a:gd name="connsiteX3" fmla="*/ 522877 w 903703"/>
              <a:gd name="connsiteY3" fmla="*/ 1485964 h 2086939"/>
              <a:gd name="connsiteX4" fmla="*/ 691642 w 903703"/>
              <a:gd name="connsiteY4" fmla="*/ 1970782 h 2086939"/>
              <a:gd name="connsiteX5" fmla="*/ 821865 w 903703"/>
              <a:gd name="connsiteY5" fmla="*/ 2069718 h 2086939"/>
              <a:gd name="connsiteX6" fmla="*/ 348916 w 903703"/>
              <a:gd name="connsiteY6" fmla="*/ 2086939 h 2086939"/>
              <a:gd name="connsiteX7" fmla="*/ 133573 w 903703"/>
              <a:gd name="connsiteY7" fmla="*/ 1898363 h 2086939"/>
              <a:gd name="connsiteX8" fmla="*/ 21389 w 903703"/>
              <a:gd name="connsiteY8" fmla="*/ 1483198 h 2086939"/>
              <a:gd name="connsiteX9" fmla="*/ 74583 w 903703"/>
              <a:gd name="connsiteY9" fmla="*/ 961456 h 2086939"/>
              <a:gd name="connsiteX10" fmla="*/ 381994 w 903703"/>
              <a:gd name="connsiteY10" fmla="*/ 11423 h 208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703" h="2086939">
                <a:moveTo>
                  <a:pt x="381994" y="11423"/>
                </a:moveTo>
                <a:lnTo>
                  <a:pt x="903703" y="0"/>
                </a:lnTo>
                <a:lnTo>
                  <a:pt x="573782" y="978162"/>
                </a:lnTo>
                <a:cubicBezTo>
                  <a:pt x="515938" y="1243722"/>
                  <a:pt x="512439" y="1322062"/>
                  <a:pt x="522877" y="1485964"/>
                </a:cubicBezTo>
                <a:cubicBezTo>
                  <a:pt x="545589" y="1659071"/>
                  <a:pt x="607546" y="1880138"/>
                  <a:pt x="691642" y="1970782"/>
                </a:cubicBezTo>
                <a:cubicBezTo>
                  <a:pt x="748642" y="2019255"/>
                  <a:pt x="762895" y="2041153"/>
                  <a:pt x="821865" y="2069718"/>
                </a:cubicBezTo>
                <a:lnTo>
                  <a:pt x="348916" y="2086939"/>
                </a:lnTo>
                <a:cubicBezTo>
                  <a:pt x="253351" y="2068807"/>
                  <a:pt x="185604" y="1990293"/>
                  <a:pt x="133573" y="1898363"/>
                </a:cubicBezTo>
                <a:cubicBezTo>
                  <a:pt x="90747" y="1806433"/>
                  <a:pt x="31221" y="1639349"/>
                  <a:pt x="21389" y="1483198"/>
                </a:cubicBezTo>
                <a:cubicBezTo>
                  <a:pt x="11557" y="1327047"/>
                  <a:pt x="0" y="1283915"/>
                  <a:pt x="74583" y="961456"/>
                </a:cubicBezTo>
                <a:lnTo>
                  <a:pt x="381994" y="11423"/>
                </a:lnTo>
                <a:close/>
              </a:path>
            </a:pathLst>
          </a:custGeom>
          <a:solidFill>
            <a:srgbClr val="993300"/>
          </a:solid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7" name="Forme libre 36"/>
          <p:cNvSpPr/>
          <p:nvPr/>
        </p:nvSpPr>
        <p:spPr>
          <a:xfrm>
            <a:off x="4514351" y="4357209"/>
            <a:ext cx="316051" cy="260818"/>
          </a:xfrm>
          <a:custGeom>
            <a:avLst/>
            <a:gdLst>
              <a:gd name="connsiteX0" fmla="*/ 405036 w 405036"/>
              <a:gd name="connsiteY0" fmla="*/ 0 h 294571"/>
              <a:gd name="connsiteX1" fmla="*/ 184107 w 405036"/>
              <a:gd name="connsiteY1" fmla="*/ 9205 h 294571"/>
              <a:gd name="connsiteX2" fmla="*/ 0 w 405036"/>
              <a:gd name="connsiteY2" fmla="*/ 294571 h 294571"/>
              <a:gd name="connsiteX3" fmla="*/ 171834 w 405036"/>
              <a:gd name="connsiteY3" fmla="*/ 193312 h 294571"/>
              <a:gd name="connsiteX4" fmla="*/ 405036 w 405036"/>
              <a:gd name="connsiteY4" fmla="*/ 0 h 294571"/>
              <a:gd name="connsiteX0" fmla="*/ 405036 w 405036"/>
              <a:gd name="connsiteY0" fmla="*/ 0 h 294571"/>
              <a:gd name="connsiteX1" fmla="*/ 184107 w 405036"/>
              <a:gd name="connsiteY1" fmla="*/ 9205 h 294571"/>
              <a:gd name="connsiteX2" fmla="*/ 0 w 405036"/>
              <a:gd name="connsiteY2" fmla="*/ 294571 h 294571"/>
              <a:gd name="connsiteX3" fmla="*/ 171834 w 405036"/>
              <a:gd name="connsiteY3" fmla="*/ 193312 h 294571"/>
              <a:gd name="connsiteX4" fmla="*/ 270024 w 405036"/>
              <a:gd name="connsiteY4" fmla="*/ 73642 h 294571"/>
              <a:gd name="connsiteX5" fmla="*/ 405036 w 405036"/>
              <a:gd name="connsiteY5" fmla="*/ 0 h 294571"/>
              <a:gd name="connsiteX0" fmla="*/ 405036 w 405036"/>
              <a:gd name="connsiteY0" fmla="*/ 0 h 294571"/>
              <a:gd name="connsiteX1" fmla="*/ 184107 w 405036"/>
              <a:gd name="connsiteY1" fmla="*/ 9205 h 294571"/>
              <a:gd name="connsiteX2" fmla="*/ 0 w 405036"/>
              <a:gd name="connsiteY2" fmla="*/ 294571 h 294571"/>
              <a:gd name="connsiteX3" fmla="*/ 171834 w 405036"/>
              <a:gd name="connsiteY3" fmla="*/ 193312 h 294571"/>
              <a:gd name="connsiteX4" fmla="*/ 270024 w 405036"/>
              <a:gd name="connsiteY4" fmla="*/ 73642 h 294571"/>
              <a:gd name="connsiteX5" fmla="*/ 405036 w 405036"/>
              <a:gd name="connsiteY5" fmla="*/ 0 h 294571"/>
              <a:gd name="connsiteX0" fmla="*/ 405036 w 405036"/>
              <a:gd name="connsiteY0" fmla="*/ 6137 h 300708"/>
              <a:gd name="connsiteX1" fmla="*/ 165696 w 405036"/>
              <a:gd name="connsiteY1" fmla="*/ 0 h 300708"/>
              <a:gd name="connsiteX2" fmla="*/ 0 w 405036"/>
              <a:gd name="connsiteY2" fmla="*/ 300708 h 300708"/>
              <a:gd name="connsiteX3" fmla="*/ 171834 w 405036"/>
              <a:gd name="connsiteY3" fmla="*/ 199449 h 300708"/>
              <a:gd name="connsiteX4" fmla="*/ 270024 w 405036"/>
              <a:gd name="connsiteY4" fmla="*/ 79779 h 300708"/>
              <a:gd name="connsiteX5" fmla="*/ 405036 w 405036"/>
              <a:gd name="connsiteY5" fmla="*/ 6137 h 300708"/>
              <a:gd name="connsiteX0" fmla="*/ 405036 w 405036"/>
              <a:gd name="connsiteY0" fmla="*/ 0 h 294571"/>
              <a:gd name="connsiteX1" fmla="*/ 39890 w 405036"/>
              <a:gd name="connsiteY1" fmla="*/ 6137 h 294571"/>
              <a:gd name="connsiteX2" fmla="*/ 0 w 405036"/>
              <a:gd name="connsiteY2" fmla="*/ 294571 h 294571"/>
              <a:gd name="connsiteX3" fmla="*/ 171834 w 405036"/>
              <a:gd name="connsiteY3" fmla="*/ 193312 h 294571"/>
              <a:gd name="connsiteX4" fmla="*/ 270024 w 405036"/>
              <a:gd name="connsiteY4" fmla="*/ 73642 h 294571"/>
              <a:gd name="connsiteX5" fmla="*/ 405036 w 405036"/>
              <a:gd name="connsiteY5" fmla="*/ 0 h 294571"/>
              <a:gd name="connsiteX0" fmla="*/ 1834936 w 1834936"/>
              <a:gd name="connsiteY0" fmla="*/ 0 h 294571"/>
              <a:gd name="connsiteX1" fmla="*/ 0 w 1834936"/>
              <a:gd name="connsiteY1" fmla="*/ 18411 h 294571"/>
              <a:gd name="connsiteX2" fmla="*/ 1429900 w 1834936"/>
              <a:gd name="connsiteY2" fmla="*/ 294571 h 294571"/>
              <a:gd name="connsiteX3" fmla="*/ 1601734 w 1834936"/>
              <a:gd name="connsiteY3" fmla="*/ 193312 h 294571"/>
              <a:gd name="connsiteX4" fmla="*/ 1699924 w 1834936"/>
              <a:gd name="connsiteY4" fmla="*/ 73642 h 294571"/>
              <a:gd name="connsiteX5" fmla="*/ 1834936 w 1834936"/>
              <a:gd name="connsiteY5" fmla="*/ 0 h 294571"/>
              <a:gd name="connsiteX0" fmla="*/ 405036 w 405036"/>
              <a:gd name="connsiteY0" fmla="*/ 3068 h 297639"/>
              <a:gd name="connsiteX1" fmla="*/ 202519 w 405036"/>
              <a:gd name="connsiteY1" fmla="*/ 0 h 297639"/>
              <a:gd name="connsiteX2" fmla="*/ 0 w 405036"/>
              <a:gd name="connsiteY2" fmla="*/ 297639 h 297639"/>
              <a:gd name="connsiteX3" fmla="*/ 171834 w 405036"/>
              <a:gd name="connsiteY3" fmla="*/ 196380 h 297639"/>
              <a:gd name="connsiteX4" fmla="*/ 270024 w 405036"/>
              <a:gd name="connsiteY4" fmla="*/ 76710 h 297639"/>
              <a:gd name="connsiteX5" fmla="*/ 405036 w 405036"/>
              <a:gd name="connsiteY5" fmla="*/ 3068 h 297639"/>
              <a:gd name="connsiteX0" fmla="*/ 316051 w 316051"/>
              <a:gd name="connsiteY0" fmla="*/ 3068 h 260818"/>
              <a:gd name="connsiteX1" fmla="*/ 113534 w 316051"/>
              <a:gd name="connsiteY1" fmla="*/ 0 h 260818"/>
              <a:gd name="connsiteX2" fmla="*/ 0 w 316051"/>
              <a:gd name="connsiteY2" fmla="*/ 260818 h 260818"/>
              <a:gd name="connsiteX3" fmla="*/ 82849 w 316051"/>
              <a:gd name="connsiteY3" fmla="*/ 196380 h 260818"/>
              <a:gd name="connsiteX4" fmla="*/ 181039 w 316051"/>
              <a:gd name="connsiteY4" fmla="*/ 76710 h 260818"/>
              <a:gd name="connsiteX5" fmla="*/ 316051 w 316051"/>
              <a:gd name="connsiteY5" fmla="*/ 3068 h 2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051" h="260818">
                <a:moveTo>
                  <a:pt x="316051" y="3068"/>
                </a:moveTo>
                <a:lnTo>
                  <a:pt x="113534" y="0"/>
                </a:lnTo>
                <a:lnTo>
                  <a:pt x="0" y="260818"/>
                </a:lnTo>
                <a:lnTo>
                  <a:pt x="82849" y="196380"/>
                </a:lnTo>
                <a:lnTo>
                  <a:pt x="181039" y="76710"/>
                </a:lnTo>
                <a:cubicBezTo>
                  <a:pt x="222975" y="39890"/>
                  <a:pt x="271047" y="27615"/>
                  <a:pt x="316051" y="3068"/>
                </a:cubicBezTo>
                <a:close/>
              </a:path>
            </a:pathLst>
          </a:custGeom>
          <a:solidFill>
            <a:srgbClr val="DDDD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Forme libre 34"/>
          <p:cNvSpPr/>
          <p:nvPr/>
        </p:nvSpPr>
        <p:spPr>
          <a:xfrm>
            <a:off x="3774638" y="3749844"/>
            <a:ext cx="1075536" cy="2088129"/>
          </a:xfrm>
          <a:custGeom>
            <a:avLst/>
            <a:gdLst>
              <a:gd name="connsiteX0" fmla="*/ 0 w 380560"/>
              <a:gd name="connsiteY0" fmla="*/ 5286 h 1067681"/>
              <a:gd name="connsiteX1" fmla="*/ 380560 w 380560"/>
              <a:gd name="connsiteY1" fmla="*/ 0 h 1067681"/>
              <a:gd name="connsiteX2" fmla="*/ 31714 w 380560"/>
              <a:gd name="connsiteY2" fmla="*/ 1067681 h 1067681"/>
              <a:gd name="connsiteX0" fmla="*/ 0 w 380560"/>
              <a:gd name="connsiteY0" fmla="*/ 5286 h 887972"/>
              <a:gd name="connsiteX1" fmla="*/ 380560 w 380560"/>
              <a:gd name="connsiteY1" fmla="*/ 0 h 887972"/>
              <a:gd name="connsiteX2" fmla="*/ 73999 w 380560"/>
              <a:gd name="connsiteY2" fmla="*/ 887972 h 887972"/>
              <a:gd name="connsiteX0" fmla="*/ 116280 w 496840"/>
              <a:gd name="connsiteY0" fmla="*/ 5286 h 375274"/>
              <a:gd name="connsiteX1" fmla="*/ 496840 w 496840"/>
              <a:gd name="connsiteY1" fmla="*/ 0 h 375274"/>
              <a:gd name="connsiteX2" fmla="*/ 0 w 496840"/>
              <a:gd name="connsiteY2" fmla="*/ 375274 h 375274"/>
              <a:gd name="connsiteX0" fmla="*/ 116280 w 496840"/>
              <a:gd name="connsiteY0" fmla="*/ 5286 h 852736"/>
              <a:gd name="connsiteX1" fmla="*/ 496840 w 496840"/>
              <a:gd name="connsiteY1" fmla="*/ 0 h 852736"/>
              <a:gd name="connsiteX2" fmla="*/ 0 w 496840"/>
              <a:gd name="connsiteY2" fmla="*/ 375274 h 852736"/>
              <a:gd name="connsiteX0" fmla="*/ 116280 w 496840"/>
              <a:gd name="connsiteY0" fmla="*/ 5286 h 375274"/>
              <a:gd name="connsiteX1" fmla="*/ 496840 w 496840"/>
              <a:gd name="connsiteY1" fmla="*/ 0 h 375274"/>
              <a:gd name="connsiteX2" fmla="*/ 0 w 496840"/>
              <a:gd name="connsiteY2" fmla="*/ 375274 h 375274"/>
              <a:gd name="connsiteX0" fmla="*/ 116280 w 496840"/>
              <a:gd name="connsiteY0" fmla="*/ 5286 h 856259"/>
              <a:gd name="connsiteX1" fmla="*/ 496840 w 496840"/>
              <a:gd name="connsiteY1" fmla="*/ 0 h 856259"/>
              <a:gd name="connsiteX2" fmla="*/ 200849 w 496840"/>
              <a:gd name="connsiteY2" fmla="*/ 856259 h 856259"/>
              <a:gd name="connsiteX3" fmla="*/ 0 w 496840"/>
              <a:gd name="connsiteY3" fmla="*/ 375274 h 856259"/>
              <a:gd name="connsiteX0" fmla="*/ 116280 w 496840"/>
              <a:gd name="connsiteY0" fmla="*/ 5286 h 856259"/>
              <a:gd name="connsiteX1" fmla="*/ 496840 w 496840"/>
              <a:gd name="connsiteY1" fmla="*/ 0 h 856259"/>
              <a:gd name="connsiteX2" fmla="*/ 380558 w 496840"/>
              <a:gd name="connsiteY2" fmla="*/ 364703 h 856259"/>
              <a:gd name="connsiteX3" fmla="*/ 200849 w 496840"/>
              <a:gd name="connsiteY3" fmla="*/ 856259 h 856259"/>
              <a:gd name="connsiteX4" fmla="*/ 0 w 496840"/>
              <a:gd name="connsiteY4" fmla="*/ 375274 h 856259"/>
              <a:gd name="connsiteX0" fmla="*/ 116280 w 496840"/>
              <a:gd name="connsiteY0" fmla="*/ 5286 h 856259"/>
              <a:gd name="connsiteX1" fmla="*/ 496840 w 496840"/>
              <a:gd name="connsiteY1" fmla="*/ 0 h 856259"/>
              <a:gd name="connsiteX2" fmla="*/ 200849 w 496840"/>
              <a:gd name="connsiteY2" fmla="*/ 856259 h 856259"/>
              <a:gd name="connsiteX3" fmla="*/ 0 w 496840"/>
              <a:gd name="connsiteY3" fmla="*/ 375274 h 856259"/>
              <a:gd name="connsiteX0" fmla="*/ 116280 w 496840"/>
              <a:gd name="connsiteY0" fmla="*/ 5286 h 856259"/>
              <a:gd name="connsiteX1" fmla="*/ 496840 w 496840"/>
              <a:gd name="connsiteY1" fmla="*/ 0 h 856259"/>
              <a:gd name="connsiteX2" fmla="*/ 200849 w 496840"/>
              <a:gd name="connsiteY2" fmla="*/ 856259 h 856259"/>
              <a:gd name="connsiteX3" fmla="*/ 0 w 496840"/>
              <a:gd name="connsiteY3" fmla="*/ 375274 h 856259"/>
              <a:gd name="connsiteX4" fmla="*/ 116280 w 496840"/>
              <a:gd name="connsiteY4" fmla="*/ 5286 h 856259"/>
              <a:gd name="connsiteX0" fmla="*/ 301274 w 681834"/>
              <a:gd name="connsiteY0" fmla="*/ 5286 h 946113"/>
              <a:gd name="connsiteX1" fmla="*/ 681834 w 681834"/>
              <a:gd name="connsiteY1" fmla="*/ 0 h 946113"/>
              <a:gd name="connsiteX2" fmla="*/ 385843 w 681834"/>
              <a:gd name="connsiteY2" fmla="*/ 856259 h 946113"/>
              <a:gd name="connsiteX3" fmla="*/ 0 w 681834"/>
              <a:gd name="connsiteY3" fmla="*/ 946113 h 946113"/>
              <a:gd name="connsiteX4" fmla="*/ 301274 w 681834"/>
              <a:gd name="connsiteY4" fmla="*/ 5286 h 946113"/>
              <a:gd name="connsiteX0" fmla="*/ 301274 w 681834"/>
              <a:gd name="connsiteY0" fmla="*/ 5286 h 956684"/>
              <a:gd name="connsiteX1" fmla="*/ 681834 w 681834"/>
              <a:gd name="connsiteY1" fmla="*/ 0 h 956684"/>
              <a:gd name="connsiteX2" fmla="*/ 332988 w 681834"/>
              <a:gd name="connsiteY2" fmla="*/ 956684 h 956684"/>
              <a:gd name="connsiteX3" fmla="*/ 0 w 681834"/>
              <a:gd name="connsiteY3" fmla="*/ 946113 h 956684"/>
              <a:gd name="connsiteX4" fmla="*/ 301274 w 681834"/>
              <a:gd name="connsiteY4" fmla="*/ 5286 h 956684"/>
              <a:gd name="connsiteX0" fmla="*/ 301274 w 681834"/>
              <a:gd name="connsiteY0" fmla="*/ 5286 h 956684"/>
              <a:gd name="connsiteX1" fmla="*/ 681834 w 681834"/>
              <a:gd name="connsiteY1" fmla="*/ 0 h 956684"/>
              <a:gd name="connsiteX2" fmla="*/ 348845 w 681834"/>
              <a:gd name="connsiteY2" fmla="*/ 956684 h 956684"/>
              <a:gd name="connsiteX3" fmla="*/ 0 w 681834"/>
              <a:gd name="connsiteY3" fmla="*/ 946113 h 956684"/>
              <a:gd name="connsiteX4" fmla="*/ 301274 w 681834"/>
              <a:gd name="connsiteY4" fmla="*/ 5286 h 956684"/>
              <a:gd name="connsiteX0" fmla="*/ 301274 w 681834"/>
              <a:gd name="connsiteY0" fmla="*/ 5286 h 1279102"/>
              <a:gd name="connsiteX1" fmla="*/ 681834 w 681834"/>
              <a:gd name="connsiteY1" fmla="*/ 0 h 1279102"/>
              <a:gd name="connsiteX2" fmla="*/ 348845 w 681834"/>
              <a:gd name="connsiteY2" fmla="*/ 956684 h 1279102"/>
              <a:gd name="connsiteX3" fmla="*/ 285418 w 681834"/>
              <a:gd name="connsiteY3" fmla="*/ 1279102 h 1279102"/>
              <a:gd name="connsiteX4" fmla="*/ 0 w 681834"/>
              <a:gd name="connsiteY4" fmla="*/ 946113 h 1279102"/>
              <a:gd name="connsiteX5" fmla="*/ 301274 w 681834"/>
              <a:gd name="connsiteY5" fmla="*/ 5286 h 1279102"/>
              <a:gd name="connsiteX0" fmla="*/ 301274 w 681834"/>
              <a:gd name="connsiteY0" fmla="*/ 5286 h 1633234"/>
              <a:gd name="connsiteX1" fmla="*/ 681834 w 681834"/>
              <a:gd name="connsiteY1" fmla="*/ 0 h 1633234"/>
              <a:gd name="connsiteX2" fmla="*/ 348845 w 681834"/>
              <a:gd name="connsiteY2" fmla="*/ 956684 h 1633234"/>
              <a:gd name="connsiteX3" fmla="*/ 332987 w 681834"/>
              <a:gd name="connsiteY3" fmla="*/ 1633234 h 1633234"/>
              <a:gd name="connsiteX4" fmla="*/ 0 w 681834"/>
              <a:gd name="connsiteY4" fmla="*/ 946113 h 1633234"/>
              <a:gd name="connsiteX5" fmla="*/ 301274 w 681834"/>
              <a:gd name="connsiteY5" fmla="*/ 5286 h 1633234"/>
              <a:gd name="connsiteX0" fmla="*/ 301274 w 681834"/>
              <a:gd name="connsiteY0" fmla="*/ 5286 h 1929225"/>
              <a:gd name="connsiteX1" fmla="*/ 681834 w 681834"/>
              <a:gd name="connsiteY1" fmla="*/ 0 h 1929225"/>
              <a:gd name="connsiteX2" fmla="*/ 348845 w 681834"/>
              <a:gd name="connsiteY2" fmla="*/ 956684 h 1929225"/>
              <a:gd name="connsiteX3" fmla="*/ 332987 w 681834"/>
              <a:gd name="connsiteY3" fmla="*/ 1633234 h 1929225"/>
              <a:gd name="connsiteX4" fmla="*/ 417556 w 681834"/>
              <a:gd name="connsiteY4" fmla="*/ 1929225 h 1929225"/>
              <a:gd name="connsiteX5" fmla="*/ 0 w 681834"/>
              <a:gd name="connsiteY5" fmla="*/ 946113 h 1929225"/>
              <a:gd name="connsiteX6" fmla="*/ 301274 w 681834"/>
              <a:gd name="connsiteY6" fmla="*/ 5286 h 1929225"/>
              <a:gd name="connsiteX0" fmla="*/ 301274 w 681834"/>
              <a:gd name="connsiteY0" fmla="*/ 5286 h 2040222"/>
              <a:gd name="connsiteX1" fmla="*/ 681834 w 681834"/>
              <a:gd name="connsiteY1" fmla="*/ 0 h 2040222"/>
              <a:gd name="connsiteX2" fmla="*/ 348845 w 681834"/>
              <a:gd name="connsiteY2" fmla="*/ 956684 h 2040222"/>
              <a:gd name="connsiteX3" fmla="*/ 332987 w 681834"/>
              <a:gd name="connsiteY3" fmla="*/ 1633234 h 2040222"/>
              <a:gd name="connsiteX4" fmla="*/ 417556 w 681834"/>
              <a:gd name="connsiteY4" fmla="*/ 1929225 h 2040222"/>
              <a:gd name="connsiteX5" fmla="*/ 0 w 681834"/>
              <a:gd name="connsiteY5" fmla="*/ 946113 h 2040222"/>
              <a:gd name="connsiteX6" fmla="*/ 301274 w 681834"/>
              <a:gd name="connsiteY6" fmla="*/ 5286 h 2040222"/>
              <a:gd name="connsiteX0" fmla="*/ 402582 w 783142"/>
              <a:gd name="connsiteY0" fmla="*/ 5286 h 1929225"/>
              <a:gd name="connsiteX1" fmla="*/ 783142 w 783142"/>
              <a:gd name="connsiteY1" fmla="*/ 0 h 1929225"/>
              <a:gd name="connsiteX2" fmla="*/ 450153 w 783142"/>
              <a:gd name="connsiteY2" fmla="*/ 956684 h 1929225"/>
              <a:gd name="connsiteX3" fmla="*/ 434295 w 783142"/>
              <a:gd name="connsiteY3" fmla="*/ 1633234 h 1929225"/>
              <a:gd name="connsiteX4" fmla="*/ 518864 w 783142"/>
              <a:gd name="connsiteY4" fmla="*/ 1929225 h 1929225"/>
              <a:gd name="connsiteX5" fmla="*/ 69593 w 783142"/>
              <a:gd name="connsiteY5" fmla="*/ 1516951 h 1929225"/>
              <a:gd name="connsiteX6" fmla="*/ 101308 w 783142"/>
              <a:gd name="connsiteY6" fmla="*/ 946113 h 1929225"/>
              <a:gd name="connsiteX7" fmla="*/ 402582 w 783142"/>
              <a:gd name="connsiteY7" fmla="*/ 5286 h 1929225"/>
              <a:gd name="connsiteX0" fmla="*/ 341798 w 722358"/>
              <a:gd name="connsiteY0" fmla="*/ 5286 h 1960938"/>
              <a:gd name="connsiteX1" fmla="*/ 722358 w 722358"/>
              <a:gd name="connsiteY1" fmla="*/ 0 h 1960938"/>
              <a:gd name="connsiteX2" fmla="*/ 389369 w 722358"/>
              <a:gd name="connsiteY2" fmla="*/ 956684 h 1960938"/>
              <a:gd name="connsiteX3" fmla="*/ 373511 w 722358"/>
              <a:gd name="connsiteY3" fmla="*/ 1633234 h 1960938"/>
              <a:gd name="connsiteX4" fmla="*/ 458080 w 722358"/>
              <a:gd name="connsiteY4" fmla="*/ 1929225 h 1960938"/>
              <a:gd name="connsiteX5" fmla="*/ 93377 w 722358"/>
              <a:gd name="connsiteY5" fmla="*/ 1892226 h 1960938"/>
              <a:gd name="connsiteX6" fmla="*/ 8809 w 722358"/>
              <a:gd name="connsiteY6" fmla="*/ 1516951 h 1960938"/>
              <a:gd name="connsiteX7" fmla="*/ 40524 w 722358"/>
              <a:gd name="connsiteY7" fmla="*/ 946113 h 1960938"/>
              <a:gd name="connsiteX8" fmla="*/ 341798 w 722358"/>
              <a:gd name="connsiteY8" fmla="*/ 5286 h 1960938"/>
              <a:gd name="connsiteX0" fmla="*/ 341798 w 722358"/>
              <a:gd name="connsiteY0" fmla="*/ 5286 h 2099242"/>
              <a:gd name="connsiteX1" fmla="*/ 722358 w 722358"/>
              <a:gd name="connsiteY1" fmla="*/ 0 h 2099242"/>
              <a:gd name="connsiteX2" fmla="*/ 389369 w 722358"/>
              <a:gd name="connsiteY2" fmla="*/ 956684 h 2099242"/>
              <a:gd name="connsiteX3" fmla="*/ 373511 w 722358"/>
              <a:gd name="connsiteY3" fmla="*/ 1633234 h 2099242"/>
              <a:gd name="connsiteX4" fmla="*/ 458080 w 722358"/>
              <a:gd name="connsiteY4" fmla="*/ 1929225 h 2099242"/>
              <a:gd name="connsiteX5" fmla="*/ 299514 w 722358"/>
              <a:gd name="connsiteY5" fmla="*/ 2093076 h 2099242"/>
              <a:gd name="connsiteX6" fmla="*/ 93377 w 722358"/>
              <a:gd name="connsiteY6" fmla="*/ 1892226 h 2099242"/>
              <a:gd name="connsiteX7" fmla="*/ 8809 w 722358"/>
              <a:gd name="connsiteY7" fmla="*/ 1516951 h 2099242"/>
              <a:gd name="connsiteX8" fmla="*/ 40524 w 722358"/>
              <a:gd name="connsiteY8" fmla="*/ 946113 h 2099242"/>
              <a:gd name="connsiteX9" fmla="*/ 341798 w 722358"/>
              <a:gd name="connsiteY9" fmla="*/ 5286 h 2099242"/>
              <a:gd name="connsiteX0" fmla="*/ 341798 w 722358"/>
              <a:gd name="connsiteY0" fmla="*/ 5286 h 2126551"/>
              <a:gd name="connsiteX1" fmla="*/ 722358 w 722358"/>
              <a:gd name="connsiteY1" fmla="*/ 0 h 2126551"/>
              <a:gd name="connsiteX2" fmla="*/ 389369 w 722358"/>
              <a:gd name="connsiteY2" fmla="*/ 956684 h 2126551"/>
              <a:gd name="connsiteX3" fmla="*/ 373511 w 722358"/>
              <a:gd name="connsiteY3" fmla="*/ 1633234 h 2126551"/>
              <a:gd name="connsiteX4" fmla="*/ 458080 w 722358"/>
              <a:gd name="connsiteY4" fmla="*/ 1929225 h 2126551"/>
              <a:gd name="connsiteX5" fmla="*/ 648360 w 722358"/>
              <a:gd name="connsiteY5" fmla="*/ 2093076 h 2126551"/>
              <a:gd name="connsiteX6" fmla="*/ 299514 w 722358"/>
              <a:gd name="connsiteY6" fmla="*/ 2093076 h 2126551"/>
              <a:gd name="connsiteX7" fmla="*/ 93377 w 722358"/>
              <a:gd name="connsiteY7" fmla="*/ 1892226 h 2126551"/>
              <a:gd name="connsiteX8" fmla="*/ 8809 w 722358"/>
              <a:gd name="connsiteY8" fmla="*/ 1516951 h 2126551"/>
              <a:gd name="connsiteX9" fmla="*/ 40524 w 722358"/>
              <a:gd name="connsiteY9" fmla="*/ 946113 h 2126551"/>
              <a:gd name="connsiteX10" fmla="*/ 341798 w 722358"/>
              <a:gd name="connsiteY10" fmla="*/ 5286 h 2126551"/>
              <a:gd name="connsiteX0" fmla="*/ 341798 w 722358"/>
              <a:gd name="connsiteY0" fmla="*/ 5286 h 2093076"/>
              <a:gd name="connsiteX1" fmla="*/ 722358 w 722358"/>
              <a:gd name="connsiteY1" fmla="*/ 0 h 2093076"/>
              <a:gd name="connsiteX2" fmla="*/ 389369 w 722358"/>
              <a:gd name="connsiteY2" fmla="*/ 956684 h 2093076"/>
              <a:gd name="connsiteX3" fmla="*/ 373511 w 722358"/>
              <a:gd name="connsiteY3" fmla="*/ 1633234 h 2093076"/>
              <a:gd name="connsiteX4" fmla="*/ 458080 w 722358"/>
              <a:gd name="connsiteY4" fmla="*/ 1929225 h 2093076"/>
              <a:gd name="connsiteX5" fmla="*/ 648360 w 722358"/>
              <a:gd name="connsiteY5" fmla="*/ 2093076 h 2093076"/>
              <a:gd name="connsiteX6" fmla="*/ 299514 w 722358"/>
              <a:gd name="connsiteY6" fmla="*/ 2093076 h 2093076"/>
              <a:gd name="connsiteX7" fmla="*/ 93377 w 722358"/>
              <a:gd name="connsiteY7" fmla="*/ 1892226 h 2093076"/>
              <a:gd name="connsiteX8" fmla="*/ 8809 w 722358"/>
              <a:gd name="connsiteY8" fmla="*/ 1516951 h 2093076"/>
              <a:gd name="connsiteX9" fmla="*/ 40524 w 722358"/>
              <a:gd name="connsiteY9" fmla="*/ 946113 h 2093076"/>
              <a:gd name="connsiteX10" fmla="*/ 341798 w 722358"/>
              <a:gd name="connsiteY10"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73511 w 722358"/>
              <a:gd name="connsiteY3" fmla="*/ 1633234 h 2093076"/>
              <a:gd name="connsiteX4" fmla="*/ 458080 w 722358"/>
              <a:gd name="connsiteY4" fmla="*/ 1929225 h 2093076"/>
              <a:gd name="connsiteX5" fmla="*/ 658931 w 722358"/>
              <a:gd name="connsiteY5" fmla="*/ 2066649 h 2093076"/>
              <a:gd name="connsiteX6" fmla="*/ 299514 w 722358"/>
              <a:gd name="connsiteY6" fmla="*/ 2093076 h 2093076"/>
              <a:gd name="connsiteX7" fmla="*/ 93377 w 722358"/>
              <a:gd name="connsiteY7" fmla="*/ 1892226 h 2093076"/>
              <a:gd name="connsiteX8" fmla="*/ 8809 w 722358"/>
              <a:gd name="connsiteY8" fmla="*/ 1516951 h 2093076"/>
              <a:gd name="connsiteX9" fmla="*/ 40524 w 722358"/>
              <a:gd name="connsiteY9" fmla="*/ 946113 h 2093076"/>
              <a:gd name="connsiteX10" fmla="*/ 341798 w 722358"/>
              <a:gd name="connsiteY10"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90628 w 722358"/>
              <a:gd name="connsiteY3" fmla="*/ 1222078 h 2093076"/>
              <a:gd name="connsiteX4" fmla="*/ 373511 w 722358"/>
              <a:gd name="connsiteY4" fmla="*/ 1633234 h 2093076"/>
              <a:gd name="connsiteX5" fmla="*/ 458080 w 722358"/>
              <a:gd name="connsiteY5" fmla="*/ 1929225 h 2093076"/>
              <a:gd name="connsiteX6" fmla="*/ 658931 w 722358"/>
              <a:gd name="connsiteY6" fmla="*/ 2066649 h 2093076"/>
              <a:gd name="connsiteX7" fmla="*/ 299514 w 722358"/>
              <a:gd name="connsiteY7" fmla="*/ 2093076 h 2093076"/>
              <a:gd name="connsiteX8" fmla="*/ 93377 w 722358"/>
              <a:gd name="connsiteY8" fmla="*/ 1892226 h 2093076"/>
              <a:gd name="connsiteX9" fmla="*/ 8809 w 722358"/>
              <a:gd name="connsiteY9" fmla="*/ 1516951 h 2093076"/>
              <a:gd name="connsiteX10" fmla="*/ 40524 w 722358"/>
              <a:gd name="connsiteY10" fmla="*/ 946113 h 2093076"/>
              <a:gd name="connsiteX11" fmla="*/ 341798 w 722358"/>
              <a:gd name="connsiteY11"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90628 w 722358"/>
              <a:gd name="connsiteY3" fmla="*/ 1222078 h 2093076"/>
              <a:gd name="connsiteX4" fmla="*/ 373511 w 722358"/>
              <a:gd name="connsiteY4" fmla="*/ 1633234 h 2093076"/>
              <a:gd name="connsiteX5" fmla="*/ 458080 w 722358"/>
              <a:gd name="connsiteY5" fmla="*/ 1929225 h 2093076"/>
              <a:gd name="connsiteX6" fmla="*/ 658931 w 722358"/>
              <a:gd name="connsiteY6" fmla="*/ 2066649 h 2093076"/>
              <a:gd name="connsiteX7" fmla="*/ 299514 w 722358"/>
              <a:gd name="connsiteY7" fmla="*/ 2093076 h 2093076"/>
              <a:gd name="connsiteX8" fmla="*/ 93377 w 722358"/>
              <a:gd name="connsiteY8" fmla="*/ 1892226 h 2093076"/>
              <a:gd name="connsiteX9" fmla="*/ 8809 w 722358"/>
              <a:gd name="connsiteY9" fmla="*/ 1516951 h 2093076"/>
              <a:gd name="connsiteX10" fmla="*/ 40524 w 722358"/>
              <a:gd name="connsiteY10" fmla="*/ 946113 h 2093076"/>
              <a:gd name="connsiteX11" fmla="*/ 341798 w 722358"/>
              <a:gd name="connsiteY11"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90628 w 722358"/>
              <a:gd name="connsiteY3" fmla="*/ 1222078 h 2093076"/>
              <a:gd name="connsiteX4" fmla="*/ 373511 w 722358"/>
              <a:gd name="connsiteY4" fmla="*/ 1633234 h 2093076"/>
              <a:gd name="connsiteX5" fmla="*/ 458080 w 722358"/>
              <a:gd name="connsiteY5" fmla="*/ 1929225 h 2093076"/>
              <a:gd name="connsiteX6" fmla="*/ 658931 w 722358"/>
              <a:gd name="connsiteY6" fmla="*/ 2066649 h 2093076"/>
              <a:gd name="connsiteX7" fmla="*/ 299514 w 722358"/>
              <a:gd name="connsiteY7" fmla="*/ 2093076 h 2093076"/>
              <a:gd name="connsiteX8" fmla="*/ 93377 w 722358"/>
              <a:gd name="connsiteY8" fmla="*/ 1892226 h 2093076"/>
              <a:gd name="connsiteX9" fmla="*/ 8809 w 722358"/>
              <a:gd name="connsiteY9" fmla="*/ 1516951 h 2093076"/>
              <a:gd name="connsiteX10" fmla="*/ 40524 w 722358"/>
              <a:gd name="connsiteY10" fmla="*/ 946113 h 2093076"/>
              <a:gd name="connsiteX11" fmla="*/ 341798 w 722358"/>
              <a:gd name="connsiteY11"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90628 w 722358"/>
              <a:gd name="connsiteY3" fmla="*/ 1222078 h 2093076"/>
              <a:gd name="connsiteX4" fmla="*/ 373511 w 722358"/>
              <a:gd name="connsiteY4" fmla="*/ 1633234 h 2093076"/>
              <a:gd name="connsiteX5" fmla="*/ 458080 w 722358"/>
              <a:gd name="connsiteY5" fmla="*/ 1929225 h 2093076"/>
              <a:gd name="connsiteX6" fmla="*/ 658931 w 722358"/>
              <a:gd name="connsiteY6" fmla="*/ 2066649 h 2093076"/>
              <a:gd name="connsiteX7" fmla="*/ 299514 w 722358"/>
              <a:gd name="connsiteY7" fmla="*/ 2093076 h 2093076"/>
              <a:gd name="connsiteX8" fmla="*/ 93377 w 722358"/>
              <a:gd name="connsiteY8" fmla="*/ 1892226 h 2093076"/>
              <a:gd name="connsiteX9" fmla="*/ 8809 w 722358"/>
              <a:gd name="connsiteY9" fmla="*/ 1516951 h 2093076"/>
              <a:gd name="connsiteX10" fmla="*/ 40524 w 722358"/>
              <a:gd name="connsiteY10" fmla="*/ 946113 h 2093076"/>
              <a:gd name="connsiteX11" fmla="*/ 341798 w 722358"/>
              <a:gd name="connsiteY11"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73511 w 722358"/>
              <a:gd name="connsiteY3" fmla="*/ 1633234 h 2093076"/>
              <a:gd name="connsiteX4" fmla="*/ 458080 w 722358"/>
              <a:gd name="connsiteY4" fmla="*/ 1929225 h 2093076"/>
              <a:gd name="connsiteX5" fmla="*/ 658931 w 722358"/>
              <a:gd name="connsiteY5" fmla="*/ 2066649 h 2093076"/>
              <a:gd name="connsiteX6" fmla="*/ 299514 w 722358"/>
              <a:gd name="connsiteY6" fmla="*/ 2093076 h 2093076"/>
              <a:gd name="connsiteX7" fmla="*/ 93377 w 722358"/>
              <a:gd name="connsiteY7" fmla="*/ 1892226 h 2093076"/>
              <a:gd name="connsiteX8" fmla="*/ 8809 w 722358"/>
              <a:gd name="connsiteY8" fmla="*/ 1516951 h 2093076"/>
              <a:gd name="connsiteX9" fmla="*/ 40524 w 722358"/>
              <a:gd name="connsiteY9" fmla="*/ 946113 h 2093076"/>
              <a:gd name="connsiteX10" fmla="*/ 341798 w 722358"/>
              <a:gd name="connsiteY10"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73511 w 722358"/>
              <a:gd name="connsiteY3" fmla="*/ 1633234 h 2093076"/>
              <a:gd name="connsiteX4" fmla="*/ 458080 w 722358"/>
              <a:gd name="connsiteY4" fmla="*/ 1929225 h 2093076"/>
              <a:gd name="connsiteX5" fmla="*/ 658931 w 722358"/>
              <a:gd name="connsiteY5" fmla="*/ 2066649 h 2093076"/>
              <a:gd name="connsiteX6" fmla="*/ 299514 w 722358"/>
              <a:gd name="connsiteY6" fmla="*/ 2093076 h 2093076"/>
              <a:gd name="connsiteX7" fmla="*/ 93377 w 722358"/>
              <a:gd name="connsiteY7" fmla="*/ 1892226 h 2093076"/>
              <a:gd name="connsiteX8" fmla="*/ 8809 w 722358"/>
              <a:gd name="connsiteY8" fmla="*/ 1516951 h 2093076"/>
              <a:gd name="connsiteX9" fmla="*/ 40524 w 722358"/>
              <a:gd name="connsiteY9" fmla="*/ 946113 h 2093076"/>
              <a:gd name="connsiteX10" fmla="*/ 341798 w 722358"/>
              <a:gd name="connsiteY10"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373511 w 722358"/>
              <a:gd name="connsiteY3" fmla="*/ 1633234 h 2093076"/>
              <a:gd name="connsiteX4" fmla="*/ 458080 w 722358"/>
              <a:gd name="connsiteY4" fmla="*/ 1929225 h 2093076"/>
              <a:gd name="connsiteX5" fmla="*/ 658931 w 722358"/>
              <a:gd name="connsiteY5" fmla="*/ 2066649 h 2093076"/>
              <a:gd name="connsiteX6" fmla="*/ 299514 w 722358"/>
              <a:gd name="connsiteY6" fmla="*/ 2093076 h 2093076"/>
              <a:gd name="connsiteX7" fmla="*/ 93377 w 722358"/>
              <a:gd name="connsiteY7" fmla="*/ 1892226 h 2093076"/>
              <a:gd name="connsiteX8" fmla="*/ 8809 w 722358"/>
              <a:gd name="connsiteY8" fmla="*/ 1516951 h 2093076"/>
              <a:gd name="connsiteX9" fmla="*/ 40524 w 722358"/>
              <a:gd name="connsiteY9" fmla="*/ 946113 h 2093076"/>
              <a:gd name="connsiteX10" fmla="*/ 341798 w 722358"/>
              <a:gd name="connsiteY10"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458080 w 722358"/>
              <a:gd name="connsiteY3" fmla="*/ 1929225 h 2093076"/>
              <a:gd name="connsiteX4" fmla="*/ 658931 w 722358"/>
              <a:gd name="connsiteY4" fmla="*/ 2066649 h 2093076"/>
              <a:gd name="connsiteX5" fmla="*/ 299514 w 722358"/>
              <a:gd name="connsiteY5" fmla="*/ 2093076 h 2093076"/>
              <a:gd name="connsiteX6" fmla="*/ 93377 w 722358"/>
              <a:gd name="connsiteY6" fmla="*/ 1892226 h 2093076"/>
              <a:gd name="connsiteX7" fmla="*/ 8809 w 722358"/>
              <a:gd name="connsiteY7" fmla="*/ 1516951 h 2093076"/>
              <a:gd name="connsiteX8" fmla="*/ 40524 w 722358"/>
              <a:gd name="connsiteY8" fmla="*/ 946113 h 2093076"/>
              <a:gd name="connsiteX9" fmla="*/ 341798 w 722358"/>
              <a:gd name="connsiteY9"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458080 w 722358"/>
              <a:gd name="connsiteY3" fmla="*/ 1929225 h 2093076"/>
              <a:gd name="connsiteX4" fmla="*/ 658931 w 722358"/>
              <a:gd name="connsiteY4" fmla="*/ 2066649 h 2093076"/>
              <a:gd name="connsiteX5" fmla="*/ 299514 w 722358"/>
              <a:gd name="connsiteY5" fmla="*/ 2093076 h 2093076"/>
              <a:gd name="connsiteX6" fmla="*/ 93377 w 722358"/>
              <a:gd name="connsiteY6" fmla="*/ 1892226 h 2093076"/>
              <a:gd name="connsiteX7" fmla="*/ 8809 w 722358"/>
              <a:gd name="connsiteY7" fmla="*/ 1516951 h 2093076"/>
              <a:gd name="connsiteX8" fmla="*/ 40524 w 722358"/>
              <a:gd name="connsiteY8" fmla="*/ 946113 h 2093076"/>
              <a:gd name="connsiteX9" fmla="*/ 341798 w 722358"/>
              <a:gd name="connsiteY9" fmla="*/ 5286 h 2093076"/>
              <a:gd name="connsiteX0" fmla="*/ 341798 w 722358"/>
              <a:gd name="connsiteY0" fmla="*/ 5286 h 2093076"/>
              <a:gd name="connsiteX1" fmla="*/ 722358 w 722358"/>
              <a:gd name="connsiteY1" fmla="*/ 0 h 2093076"/>
              <a:gd name="connsiteX2" fmla="*/ 389369 w 722358"/>
              <a:gd name="connsiteY2" fmla="*/ 956684 h 2093076"/>
              <a:gd name="connsiteX3" fmla="*/ 458080 w 722358"/>
              <a:gd name="connsiteY3" fmla="*/ 1929225 h 2093076"/>
              <a:gd name="connsiteX4" fmla="*/ 658931 w 722358"/>
              <a:gd name="connsiteY4" fmla="*/ 2066649 h 2093076"/>
              <a:gd name="connsiteX5" fmla="*/ 299514 w 722358"/>
              <a:gd name="connsiteY5" fmla="*/ 2093076 h 2093076"/>
              <a:gd name="connsiteX6" fmla="*/ 93377 w 722358"/>
              <a:gd name="connsiteY6" fmla="*/ 1892226 h 2093076"/>
              <a:gd name="connsiteX7" fmla="*/ 8809 w 722358"/>
              <a:gd name="connsiteY7" fmla="*/ 1516951 h 2093076"/>
              <a:gd name="connsiteX8" fmla="*/ 40524 w 722358"/>
              <a:gd name="connsiteY8" fmla="*/ 946113 h 2093076"/>
              <a:gd name="connsiteX9" fmla="*/ 341798 w 722358"/>
              <a:gd name="connsiteY9" fmla="*/ 5286 h 2093076"/>
              <a:gd name="connsiteX0" fmla="*/ 341798 w 722358"/>
              <a:gd name="connsiteY0" fmla="*/ 5286 h 2080802"/>
              <a:gd name="connsiteX1" fmla="*/ 722358 w 722358"/>
              <a:gd name="connsiteY1" fmla="*/ 0 h 2080802"/>
              <a:gd name="connsiteX2" fmla="*/ 389369 w 722358"/>
              <a:gd name="connsiteY2" fmla="*/ 956684 h 2080802"/>
              <a:gd name="connsiteX3" fmla="*/ 458080 w 722358"/>
              <a:gd name="connsiteY3" fmla="*/ 1929225 h 2080802"/>
              <a:gd name="connsiteX4" fmla="*/ 658931 w 722358"/>
              <a:gd name="connsiteY4" fmla="*/ 2066649 h 2080802"/>
              <a:gd name="connsiteX5" fmla="*/ 308720 w 722358"/>
              <a:gd name="connsiteY5" fmla="*/ 2080802 h 2080802"/>
              <a:gd name="connsiteX6" fmla="*/ 93377 w 722358"/>
              <a:gd name="connsiteY6" fmla="*/ 1892226 h 2080802"/>
              <a:gd name="connsiteX7" fmla="*/ 8809 w 722358"/>
              <a:gd name="connsiteY7" fmla="*/ 1516951 h 2080802"/>
              <a:gd name="connsiteX8" fmla="*/ 40524 w 722358"/>
              <a:gd name="connsiteY8" fmla="*/ 946113 h 2080802"/>
              <a:gd name="connsiteX9" fmla="*/ 341798 w 722358"/>
              <a:gd name="connsiteY9" fmla="*/ 5286 h 2080802"/>
              <a:gd name="connsiteX0" fmla="*/ 341798 w 722358"/>
              <a:gd name="connsiteY0" fmla="*/ 5286 h 2085367"/>
              <a:gd name="connsiteX1" fmla="*/ 722358 w 722358"/>
              <a:gd name="connsiteY1" fmla="*/ 0 h 2085367"/>
              <a:gd name="connsiteX2" fmla="*/ 389369 w 722358"/>
              <a:gd name="connsiteY2" fmla="*/ 956684 h 2085367"/>
              <a:gd name="connsiteX3" fmla="*/ 458080 w 722358"/>
              <a:gd name="connsiteY3" fmla="*/ 1929225 h 2085367"/>
              <a:gd name="connsiteX4" fmla="*/ 658931 w 722358"/>
              <a:gd name="connsiteY4" fmla="*/ 2081991 h 2085367"/>
              <a:gd name="connsiteX5" fmla="*/ 308720 w 722358"/>
              <a:gd name="connsiteY5" fmla="*/ 2080802 h 2085367"/>
              <a:gd name="connsiteX6" fmla="*/ 93377 w 722358"/>
              <a:gd name="connsiteY6" fmla="*/ 1892226 h 2085367"/>
              <a:gd name="connsiteX7" fmla="*/ 8809 w 722358"/>
              <a:gd name="connsiteY7" fmla="*/ 1516951 h 2085367"/>
              <a:gd name="connsiteX8" fmla="*/ 40524 w 722358"/>
              <a:gd name="connsiteY8" fmla="*/ 946113 h 2085367"/>
              <a:gd name="connsiteX9" fmla="*/ 341798 w 722358"/>
              <a:gd name="connsiteY9" fmla="*/ 5286 h 2085367"/>
              <a:gd name="connsiteX0" fmla="*/ 341798 w 722358"/>
              <a:gd name="connsiteY0" fmla="*/ 5286 h 2081991"/>
              <a:gd name="connsiteX1" fmla="*/ 722358 w 722358"/>
              <a:gd name="connsiteY1" fmla="*/ 0 h 2081991"/>
              <a:gd name="connsiteX2" fmla="*/ 389369 w 722358"/>
              <a:gd name="connsiteY2" fmla="*/ 956684 h 2081991"/>
              <a:gd name="connsiteX3" fmla="*/ 458080 w 722358"/>
              <a:gd name="connsiteY3" fmla="*/ 1929225 h 2081991"/>
              <a:gd name="connsiteX4" fmla="*/ 658931 w 722358"/>
              <a:gd name="connsiteY4" fmla="*/ 2081991 h 2081991"/>
              <a:gd name="connsiteX5" fmla="*/ 308720 w 722358"/>
              <a:gd name="connsiteY5" fmla="*/ 2080802 h 2081991"/>
              <a:gd name="connsiteX6" fmla="*/ 93377 w 722358"/>
              <a:gd name="connsiteY6" fmla="*/ 1892226 h 2081991"/>
              <a:gd name="connsiteX7" fmla="*/ 8809 w 722358"/>
              <a:gd name="connsiteY7" fmla="*/ 1516951 h 2081991"/>
              <a:gd name="connsiteX8" fmla="*/ 40524 w 722358"/>
              <a:gd name="connsiteY8" fmla="*/ 946113 h 2081991"/>
              <a:gd name="connsiteX9" fmla="*/ 341798 w 722358"/>
              <a:gd name="connsiteY9"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427396 w 722358"/>
              <a:gd name="connsiteY3" fmla="*/ 1846376 h 2081991"/>
              <a:gd name="connsiteX4" fmla="*/ 658931 w 722358"/>
              <a:gd name="connsiteY4" fmla="*/ 2081991 h 2081991"/>
              <a:gd name="connsiteX5" fmla="*/ 308720 w 722358"/>
              <a:gd name="connsiteY5" fmla="*/ 2080802 h 2081991"/>
              <a:gd name="connsiteX6" fmla="*/ 93377 w 722358"/>
              <a:gd name="connsiteY6" fmla="*/ 1892226 h 2081991"/>
              <a:gd name="connsiteX7" fmla="*/ 8809 w 722358"/>
              <a:gd name="connsiteY7" fmla="*/ 1516951 h 2081991"/>
              <a:gd name="connsiteX8" fmla="*/ 40524 w 722358"/>
              <a:gd name="connsiteY8" fmla="*/ 946113 h 2081991"/>
              <a:gd name="connsiteX9" fmla="*/ 341798 w 722358"/>
              <a:gd name="connsiteY9"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427396 w 722358"/>
              <a:gd name="connsiteY4" fmla="*/ 1846376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427396 w 722358"/>
              <a:gd name="connsiteY4" fmla="*/ 1846376 h 2081991"/>
              <a:gd name="connsiteX5" fmla="*/ 513366 w 722358"/>
              <a:gd name="connsiteY5" fmla="*/ 1995329 h 2081991"/>
              <a:gd name="connsiteX6" fmla="*/ 658931 w 722358"/>
              <a:gd name="connsiteY6" fmla="*/ 2081991 h 2081991"/>
              <a:gd name="connsiteX7" fmla="*/ 308720 w 722358"/>
              <a:gd name="connsiteY7" fmla="*/ 2080802 h 2081991"/>
              <a:gd name="connsiteX8" fmla="*/ 93377 w 722358"/>
              <a:gd name="connsiteY8" fmla="*/ 1892226 h 2081991"/>
              <a:gd name="connsiteX9" fmla="*/ 8809 w 722358"/>
              <a:gd name="connsiteY9" fmla="*/ 1516951 h 2081991"/>
              <a:gd name="connsiteX10" fmla="*/ 40524 w 722358"/>
              <a:gd name="connsiteY10" fmla="*/ 946113 h 2081991"/>
              <a:gd name="connsiteX11" fmla="*/ 341798 w 722358"/>
              <a:gd name="connsiteY11"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427396 w 722358"/>
              <a:gd name="connsiteY4" fmla="*/ 1846376 h 2081991"/>
              <a:gd name="connsiteX5" fmla="*/ 513366 w 722358"/>
              <a:gd name="connsiteY5" fmla="*/ 1995329 h 2081991"/>
              <a:gd name="connsiteX6" fmla="*/ 658931 w 722358"/>
              <a:gd name="connsiteY6" fmla="*/ 2081991 h 2081991"/>
              <a:gd name="connsiteX7" fmla="*/ 308720 w 722358"/>
              <a:gd name="connsiteY7" fmla="*/ 2080802 h 2081991"/>
              <a:gd name="connsiteX8" fmla="*/ 93377 w 722358"/>
              <a:gd name="connsiteY8" fmla="*/ 1892226 h 2081991"/>
              <a:gd name="connsiteX9" fmla="*/ 8809 w 722358"/>
              <a:gd name="connsiteY9" fmla="*/ 1516951 h 2081991"/>
              <a:gd name="connsiteX10" fmla="*/ 40524 w 722358"/>
              <a:gd name="connsiteY10" fmla="*/ 946113 h 2081991"/>
              <a:gd name="connsiteX11" fmla="*/ 341798 w 722358"/>
              <a:gd name="connsiteY11"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41798 w 722358"/>
              <a:gd name="connsiteY0" fmla="*/ 5286 h 2081991"/>
              <a:gd name="connsiteX1" fmla="*/ 722358 w 722358"/>
              <a:gd name="connsiteY1" fmla="*/ 0 h 2081991"/>
              <a:gd name="connsiteX2" fmla="*/ 389369 w 722358"/>
              <a:gd name="connsiteY2" fmla="*/ 956684 h 2081991"/>
              <a:gd name="connsiteX3" fmla="*/ 338464 w 722358"/>
              <a:gd name="connsiteY3" fmla="*/ 1446075 h 2081991"/>
              <a:gd name="connsiteX4" fmla="*/ 513366 w 722358"/>
              <a:gd name="connsiteY4" fmla="*/ 1995329 h 2081991"/>
              <a:gd name="connsiteX5" fmla="*/ 658931 w 722358"/>
              <a:gd name="connsiteY5" fmla="*/ 2081991 h 2081991"/>
              <a:gd name="connsiteX6" fmla="*/ 308720 w 722358"/>
              <a:gd name="connsiteY6" fmla="*/ 2080802 h 2081991"/>
              <a:gd name="connsiteX7" fmla="*/ 93377 w 722358"/>
              <a:gd name="connsiteY7" fmla="*/ 1892226 h 2081991"/>
              <a:gd name="connsiteX8" fmla="*/ 8809 w 722358"/>
              <a:gd name="connsiteY8" fmla="*/ 1516951 h 2081991"/>
              <a:gd name="connsiteX9" fmla="*/ 40524 w 722358"/>
              <a:gd name="connsiteY9" fmla="*/ 946113 h 2081991"/>
              <a:gd name="connsiteX10" fmla="*/ 341798 w 722358"/>
              <a:gd name="connsiteY10" fmla="*/ 5286 h 2081991"/>
              <a:gd name="connsiteX0" fmla="*/ 381994 w 762554"/>
              <a:gd name="connsiteY0" fmla="*/ 5286 h 2081991"/>
              <a:gd name="connsiteX1" fmla="*/ 762554 w 762554"/>
              <a:gd name="connsiteY1" fmla="*/ 0 h 2081991"/>
              <a:gd name="connsiteX2" fmla="*/ 429565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49005 w 762554"/>
              <a:gd name="connsiteY8" fmla="*/ 1516951 h 2081991"/>
              <a:gd name="connsiteX9" fmla="*/ 80720 w 762554"/>
              <a:gd name="connsiteY9" fmla="*/ 946113 h 2081991"/>
              <a:gd name="connsiteX10" fmla="*/ 381994 w 762554"/>
              <a:gd name="connsiteY10" fmla="*/ 5286 h 2081991"/>
              <a:gd name="connsiteX0" fmla="*/ 381994 w 762554"/>
              <a:gd name="connsiteY0" fmla="*/ 5286 h 2081991"/>
              <a:gd name="connsiteX1" fmla="*/ 762554 w 762554"/>
              <a:gd name="connsiteY1" fmla="*/ 0 h 2081991"/>
              <a:gd name="connsiteX2" fmla="*/ 429565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36731 w 762554"/>
              <a:gd name="connsiteY8" fmla="*/ 1529224 h 2081991"/>
              <a:gd name="connsiteX9" fmla="*/ 80720 w 762554"/>
              <a:gd name="connsiteY9" fmla="*/ 946113 h 2081991"/>
              <a:gd name="connsiteX10" fmla="*/ 381994 w 762554"/>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30594 w 756417"/>
              <a:gd name="connsiteY8" fmla="*/ 1529224 h 2081991"/>
              <a:gd name="connsiteX9" fmla="*/ 74583 w 756417"/>
              <a:gd name="connsiteY9" fmla="*/ 946113 h 2081991"/>
              <a:gd name="connsiteX10" fmla="*/ 375857 w 756417"/>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30594 w 756417"/>
              <a:gd name="connsiteY8" fmla="*/ 1529224 h 2081991"/>
              <a:gd name="connsiteX9" fmla="*/ 74583 w 756417"/>
              <a:gd name="connsiteY9" fmla="*/ 946113 h 2081991"/>
              <a:gd name="connsiteX10" fmla="*/ 375857 w 756417"/>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27526 w 756417"/>
              <a:gd name="connsiteY8" fmla="*/ 1400349 h 2081991"/>
              <a:gd name="connsiteX9" fmla="*/ 74583 w 756417"/>
              <a:gd name="connsiteY9" fmla="*/ 946113 h 2081991"/>
              <a:gd name="connsiteX10" fmla="*/ 375857 w 756417"/>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18321 w 756417"/>
              <a:gd name="connsiteY8" fmla="*/ 1412623 h 2081991"/>
              <a:gd name="connsiteX9" fmla="*/ 74583 w 756417"/>
              <a:gd name="connsiteY9" fmla="*/ 946113 h 2081991"/>
              <a:gd name="connsiteX10" fmla="*/ 375857 w 756417"/>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18321 w 756417"/>
              <a:gd name="connsiteY8" fmla="*/ 1412623 h 2081991"/>
              <a:gd name="connsiteX9" fmla="*/ 74583 w 756417"/>
              <a:gd name="connsiteY9" fmla="*/ 946113 h 2081991"/>
              <a:gd name="connsiteX10" fmla="*/ 375857 w 756417"/>
              <a:gd name="connsiteY10" fmla="*/ 5286 h 2081991"/>
              <a:gd name="connsiteX0" fmla="*/ 375857 w 756417"/>
              <a:gd name="connsiteY0" fmla="*/ 5286 h 2081991"/>
              <a:gd name="connsiteX1" fmla="*/ 756417 w 756417"/>
              <a:gd name="connsiteY1" fmla="*/ 0 h 2081991"/>
              <a:gd name="connsiteX2" fmla="*/ 423428 w 756417"/>
              <a:gd name="connsiteY2" fmla="*/ 956684 h 2081991"/>
              <a:gd name="connsiteX3" fmla="*/ 372523 w 756417"/>
              <a:gd name="connsiteY3" fmla="*/ 1446075 h 2081991"/>
              <a:gd name="connsiteX4" fmla="*/ 547425 w 756417"/>
              <a:gd name="connsiteY4" fmla="*/ 1995329 h 2081991"/>
              <a:gd name="connsiteX5" fmla="*/ 692990 w 756417"/>
              <a:gd name="connsiteY5" fmla="*/ 2081991 h 2081991"/>
              <a:gd name="connsiteX6" fmla="*/ 342779 w 756417"/>
              <a:gd name="connsiteY6" fmla="*/ 2080802 h 2081991"/>
              <a:gd name="connsiteX7" fmla="*/ 127436 w 756417"/>
              <a:gd name="connsiteY7" fmla="*/ 1892226 h 2081991"/>
              <a:gd name="connsiteX8" fmla="*/ 15252 w 756417"/>
              <a:gd name="connsiteY8" fmla="*/ 1477061 h 2081991"/>
              <a:gd name="connsiteX9" fmla="*/ 74583 w 756417"/>
              <a:gd name="connsiteY9" fmla="*/ 946113 h 2081991"/>
              <a:gd name="connsiteX10" fmla="*/ 375857 w 756417"/>
              <a:gd name="connsiteY10" fmla="*/ 5286 h 2081991"/>
              <a:gd name="connsiteX0" fmla="*/ 381994 w 762554"/>
              <a:gd name="connsiteY0" fmla="*/ 5286 h 2081991"/>
              <a:gd name="connsiteX1" fmla="*/ 762554 w 762554"/>
              <a:gd name="connsiteY1" fmla="*/ 0 h 2081991"/>
              <a:gd name="connsiteX2" fmla="*/ 429565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8660 w 762554"/>
              <a:gd name="connsiteY3" fmla="*/ 1446075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2523 w 762554"/>
              <a:gd name="connsiteY3" fmla="*/ 1473691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62554"/>
              <a:gd name="connsiteY0" fmla="*/ 5286 h 2081991"/>
              <a:gd name="connsiteX1" fmla="*/ 762554 w 762554"/>
              <a:gd name="connsiteY1" fmla="*/ 0 h 2081991"/>
              <a:gd name="connsiteX2" fmla="*/ 417291 w 762554"/>
              <a:gd name="connsiteY2" fmla="*/ 956684 h 2081991"/>
              <a:gd name="connsiteX3" fmla="*/ 372523 w 762554"/>
              <a:gd name="connsiteY3" fmla="*/ 1473691 h 2081991"/>
              <a:gd name="connsiteX4" fmla="*/ 553562 w 762554"/>
              <a:gd name="connsiteY4" fmla="*/ 1995329 h 2081991"/>
              <a:gd name="connsiteX5" fmla="*/ 699127 w 762554"/>
              <a:gd name="connsiteY5" fmla="*/ 2081991 h 2081991"/>
              <a:gd name="connsiteX6" fmla="*/ 348916 w 762554"/>
              <a:gd name="connsiteY6" fmla="*/ 2080802 h 2081991"/>
              <a:gd name="connsiteX7" fmla="*/ 133573 w 762554"/>
              <a:gd name="connsiteY7" fmla="*/ 1892226 h 2081991"/>
              <a:gd name="connsiteX8" fmla="*/ 21389 w 762554"/>
              <a:gd name="connsiteY8" fmla="*/ 1477061 h 2081991"/>
              <a:gd name="connsiteX9" fmla="*/ 74583 w 762554"/>
              <a:gd name="connsiteY9" fmla="*/ 955319 h 2081991"/>
              <a:gd name="connsiteX10" fmla="*/ 381994 w 762554"/>
              <a:gd name="connsiteY10" fmla="*/ 5286 h 2081991"/>
              <a:gd name="connsiteX0" fmla="*/ 381994 w 759486"/>
              <a:gd name="connsiteY0" fmla="*/ 2218 h 2078923"/>
              <a:gd name="connsiteX1" fmla="*/ 759486 w 759486"/>
              <a:gd name="connsiteY1" fmla="*/ 0 h 2078923"/>
              <a:gd name="connsiteX2" fmla="*/ 417291 w 759486"/>
              <a:gd name="connsiteY2" fmla="*/ 953616 h 2078923"/>
              <a:gd name="connsiteX3" fmla="*/ 372523 w 759486"/>
              <a:gd name="connsiteY3" fmla="*/ 1470623 h 2078923"/>
              <a:gd name="connsiteX4" fmla="*/ 553562 w 759486"/>
              <a:gd name="connsiteY4" fmla="*/ 1992261 h 2078923"/>
              <a:gd name="connsiteX5" fmla="*/ 699127 w 759486"/>
              <a:gd name="connsiteY5" fmla="*/ 2078923 h 2078923"/>
              <a:gd name="connsiteX6" fmla="*/ 348916 w 759486"/>
              <a:gd name="connsiteY6" fmla="*/ 2077734 h 2078923"/>
              <a:gd name="connsiteX7" fmla="*/ 133573 w 759486"/>
              <a:gd name="connsiteY7" fmla="*/ 1889158 h 2078923"/>
              <a:gd name="connsiteX8" fmla="*/ 21389 w 759486"/>
              <a:gd name="connsiteY8" fmla="*/ 1473993 h 2078923"/>
              <a:gd name="connsiteX9" fmla="*/ 74583 w 759486"/>
              <a:gd name="connsiteY9" fmla="*/ 952251 h 2078923"/>
              <a:gd name="connsiteX10" fmla="*/ 381994 w 759486"/>
              <a:gd name="connsiteY10" fmla="*/ 2218 h 2078923"/>
              <a:gd name="connsiteX0" fmla="*/ 381994 w 903703"/>
              <a:gd name="connsiteY0" fmla="*/ 11423 h 2088128"/>
              <a:gd name="connsiteX1" fmla="*/ 903703 w 903703"/>
              <a:gd name="connsiteY1" fmla="*/ 0 h 2088128"/>
              <a:gd name="connsiteX2" fmla="*/ 417291 w 903703"/>
              <a:gd name="connsiteY2" fmla="*/ 962821 h 2088128"/>
              <a:gd name="connsiteX3" fmla="*/ 372523 w 903703"/>
              <a:gd name="connsiteY3" fmla="*/ 1479828 h 2088128"/>
              <a:gd name="connsiteX4" fmla="*/ 553562 w 903703"/>
              <a:gd name="connsiteY4" fmla="*/ 2001466 h 2088128"/>
              <a:gd name="connsiteX5" fmla="*/ 699127 w 903703"/>
              <a:gd name="connsiteY5" fmla="*/ 2088128 h 2088128"/>
              <a:gd name="connsiteX6" fmla="*/ 348916 w 903703"/>
              <a:gd name="connsiteY6" fmla="*/ 2086939 h 2088128"/>
              <a:gd name="connsiteX7" fmla="*/ 133573 w 903703"/>
              <a:gd name="connsiteY7" fmla="*/ 1898363 h 2088128"/>
              <a:gd name="connsiteX8" fmla="*/ 21389 w 903703"/>
              <a:gd name="connsiteY8" fmla="*/ 1483198 h 2088128"/>
              <a:gd name="connsiteX9" fmla="*/ 74583 w 903703"/>
              <a:gd name="connsiteY9" fmla="*/ 961456 h 2088128"/>
              <a:gd name="connsiteX10" fmla="*/ 381994 w 903703"/>
              <a:gd name="connsiteY10" fmla="*/ 11423 h 2088128"/>
              <a:gd name="connsiteX0" fmla="*/ 381994 w 903703"/>
              <a:gd name="connsiteY0" fmla="*/ 11423 h 2088128"/>
              <a:gd name="connsiteX1" fmla="*/ 903703 w 903703"/>
              <a:gd name="connsiteY1" fmla="*/ 0 h 2088128"/>
              <a:gd name="connsiteX2" fmla="*/ 558440 w 903703"/>
              <a:gd name="connsiteY2" fmla="*/ 968957 h 2088128"/>
              <a:gd name="connsiteX3" fmla="*/ 372523 w 903703"/>
              <a:gd name="connsiteY3" fmla="*/ 1479828 h 2088128"/>
              <a:gd name="connsiteX4" fmla="*/ 553562 w 903703"/>
              <a:gd name="connsiteY4" fmla="*/ 2001466 h 2088128"/>
              <a:gd name="connsiteX5" fmla="*/ 699127 w 903703"/>
              <a:gd name="connsiteY5" fmla="*/ 2088128 h 2088128"/>
              <a:gd name="connsiteX6" fmla="*/ 348916 w 903703"/>
              <a:gd name="connsiteY6" fmla="*/ 2086939 h 2088128"/>
              <a:gd name="connsiteX7" fmla="*/ 133573 w 903703"/>
              <a:gd name="connsiteY7" fmla="*/ 1898363 h 2088128"/>
              <a:gd name="connsiteX8" fmla="*/ 21389 w 903703"/>
              <a:gd name="connsiteY8" fmla="*/ 1483198 h 2088128"/>
              <a:gd name="connsiteX9" fmla="*/ 74583 w 903703"/>
              <a:gd name="connsiteY9" fmla="*/ 961456 h 2088128"/>
              <a:gd name="connsiteX10" fmla="*/ 381994 w 903703"/>
              <a:gd name="connsiteY10" fmla="*/ 11423 h 2088128"/>
              <a:gd name="connsiteX0" fmla="*/ 381994 w 903703"/>
              <a:gd name="connsiteY0" fmla="*/ 11423 h 2088128"/>
              <a:gd name="connsiteX1" fmla="*/ 903703 w 903703"/>
              <a:gd name="connsiteY1" fmla="*/ 0 h 2088128"/>
              <a:gd name="connsiteX2" fmla="*/ 558440 w 903703"/>
              <a:gd name="connsiteY2" fmla="*/ 968957 h 2088128"/>
              <a:gd name="connsiteX3" fmla="*/ 522877 w 903703"/>
              <a:gd name="connsiteY3" fmla="*/ 1485964 h 2088128"/>
              <a:gd name="connsiteX4" fmla="*/ 553562 w 903703"/>
              <a:gd name="connsiteY4" fmla="*/ 2001466 h 2088128"/>
              <a:gd name="connsiteX5" fmla="*/ 699127 w 903703"/>
              <a:gd name="connsiteY5" fmla="*/ 2088128 h 2088128"/>
              <a:gd name="connsiteX6" fmla="*/ 348916 w 903703"/>
              <a:gd name="connsiteY6" fmla="*/ 2086939 h 2088128"/>
              <a:gd name="connsiteX7" fmla="*/ 133573 w 903703"/>
              <a:gd name="connsiteY7" fmla="*/ 1898363 h 2088128"/>
              <a:gd name="connsiteX8" fmla="*/ 21389 w 903703"/>
              <a:gd name="connsiteY8" fmla="*/ 1483198 h 2088128"/>
              <a:gd name="connsiteX9" fmla="*/ 74583 w 903703"/>
              <a:gd name="connsiteY9" fmla="*/ 961456 h 2088128"/>
              <a:gd name="connsiteX10" fmla="*/ 381994 w 903703"/>
              <a:gd name="connsiteY10" fmla="*/ 11423 h 2088128"/>
              <a:gd name="connsiteX0" fmla="*/ 381994 w 903703"/>
              <a:gd name="connsiteY0" fmla="*/ 11423 h 2088128"/>
              <a:gd name="connsiteX1" fmla="*/ 903703 w 903703"/>
              <a:gd name="connsiteY1" fmla="*/ 0 h 2088128"/>
              <a:gd name="connsiteX2" fmla="*/ 558440 w 903703"/>
              <a:gd name="connsiteY2" fmla="*/ 968957 h 2088128"/>
              <a:gd name="connsiteX3" fmla="*/ 522877 w 903703"/>
              <a:gd name="connsiteY3" fmla="*/ 1485964 h 2088128"/>
              <a:gd name="connsiteX4" fmla="*/ 691642 w 903703"/>
              <a:gd name="connsiteY4" fmla="*/ 1970782 h 2088128"/>
              <a:gd name="connsiteX5" fmla="*/ 699127 w 903703"/>
              <a:gd name="connsiteY5" fmla="*/ 2088128 h 2088128"/>
              <a:gd name="connsiteX6" fmla="*/ 348916 w 903703"/>
              <a:gd name="connsiteY6" fmla="*/ 2086939 h 2088128"/>
              <a:gd name="connsiteX7" fmla="*/ 133573 w 903703"/>
              <a:gd name="connsiteY7" fmla="*/ 1898363 h 2088128"/>
              <a:gd name="connsiteX8" fmla="*/ 21389 w 903703"/>
              <a:gd name="connsiteY8" fmla="*/ 1483198 h 2088128"/>
              <a:gd name="connsiteX9" fmla="*/ 74583 w 903703"/>
              <a:gd name="connsiteY9" fmla="*/ 961456 h 2088128"/>
              <a:gd name="connsiteX10" fmla="*/ 381994 w 903703"/>
              <a:gd name="connsiteY10" fmla="*/ 11423 h 2088128"/>
              <a:gd name="connsiteX0" fmla="*/ 381994 w 903703"/>
              <a:gd name="connsiteY0" fmla="*/ 11423 h 2086939"/>
              <a:gd name="connsiteX1" fmla="*/ 903703 w 903703"/>
              <a:gd name="connsiteY1" fmla="*/ 0 h 2086939"/>
              <a:gd name="connsiteX2" fmla="*/ 558440 w 903703"/>
              <a:gd name="connsiteY2" fmla="*/ 968957 h 2086939"/>
              <a:gd name="connsiteX3" fmla="*/ 522877 w 903703"/>
              <a:gd name="connsiteY3" fmla="*/ 1485964 h 2086939"/>
              <a:gd name="connsiteX4" fmla="*/ 691642 w 903703"/>
              <a:gd name="connsiteY4" fmla="*/ 1970782 h 2086939"/>
              <a:gd name="connsiteX5" fmla="*/ 821865 w 903703"/>
              <a:gd name="connsiteY5" fmla="*/ 2069718 h 2086939"/>
              <a:gd name="connsiteX6" fmla="*/ 348916 w 903703"/>
              <a:gd name="connsiteY6" fmla="*/ 2086939 h 2086939"/>
              <a:gd name="connsiteX7" fmla="*/ 133573 w 903703"/>
              <a:gd name="connsiteY7" fmla="*/ 1898363 h 2086939"/>
              <a:gd name="connsiteX8" fmla="*/ 21389 w 903703"/>
              <a:gd name="connsiteY8" fmla="*/ 1483198 h 2086939"/>
              <a:gd name="connsiteX9" fmla="*/ 74583 w 903703"/>
              <a:gd name="connsiteY9" fmla="*/ 961456 h 2086939"/>
              <a:gd name="connsiteX10" fmla="*/ 381994 w 903703"/>
              <a:gd name="connsiteY10" fmla="*/ 11423 h 2086939"/>
              <a:gd name="connsiteX0" fmla="*/ 381994 w 903703"/>
              <a:gd name="connsiteY0" fmla="*/ 11423 h 2086939"/>
              <a:gd name="connsiteX1" fmla="*/ 903703 w 903703"/>
              <a:gd name="connsiteY1" fmla="*/ 0 h 2086939"/>
              <a:gd name="connsiteX2" fmla="*/ 561508 w 903703"/>
              <a:gd name="connsiteY2" fmla="*/ 978162 h 2086939"/>
              <a:gd name="connsiteX3" fmla="*/ 522877 w 903703"/>
              <a:gd name="connsiteY3" fmla="*/ 1485964 h 2086939"/>
              <a:gd name="connsiteX4" fmla="*/ 691642 w 903703"/>
              <a:gd name="connsiteY4" fmla="*/ 1970782 h 2086939"/>
              <a:gd name="connsiteX5" fmla="*/ 821865 w 903703"/>
              <a:gd name="connsiteY5" fmla="*/ 2069718 h 2086939"/>
              <a:gd name="connsiteX6" fmla="*/ 348916 w 903703"/>
              <a:gd name="connsiteY6" fmla="*/ 2086939 h 2086939"/>
              <a:gd name="connsiteX7" fmla="*/ 133573 w 903703"/>
              <a:gd name="connsiteY7" fmla="*/ 1898363 h 2086939"/>
              <a:gd name="connsiteX8" fmla="*/ 21389 w 903703"/>
              <a:gd name="connsiteY8" fmla="*/ 1483198 h 2086939"/>
              <a:gd name="connsiteX9" fmla="*/ 74583 w 903703"/>
              <a:gd name="connsiteY9" fmla="*/ 961456 h 2086939"/>
              <a:gd name="connsiteX10" fmla="*/ 381994 w 903703"/>
              <a:gd name="connsiteY10" fmla="*/ 11423 h 2086939"/>
              <a:gd name="connsiteX0" fmla="*/ 381994 w 1075536"/>
              <a:gd name="connsiteY0" fmla="*/ 11423 h 2086939"/>
              <a:gd name="connsiteX1" fmla="*/ 1075536 w 1075536"/>
              <a:gd name="connsiteY1" fmla="*/ 0 h 2086939"/>
              <a:gd name="connsiteX2" fmla="*/ 561508 w 1075536"/>
              <a:gd name="connsiteY2" fmla="*/ 978162 h 2086939"/>
              <a:gd name="connsiteX3" fmla="*/ 522877 w 1075536"/>
              <a:gd name="connsiteY3" fmla="*/ 1485964 h 2086939"/>
              <a:gd name="connsiteX4" fmla="*/ 691642 w 1075536"/>
              <a:gd name="connsiteY4" fmla="*/ 1970782 h 2086939"/>
              <a:gd name="connsiteX5" fmla="*/ 821865 w 1075536"/>
              <a:gd name="connsiteY5" fmla="*/ 2069718 h 2086939"/>
              <a:gd name="connsiteX6" fmla="*/ 348916 w 1075536"/>
              <a:gd name="connsiteY6" fmla="*/ 2086939 h 2086939"/>
              <a:gd name="connsiteX7" fmla="*/ 133573 w 1075536"/>
              <a:gd name="connsiteY7" fmla="*/ 1898363 h 2086939"/>
              <a:gd name="connsiteX8" fmla="*/ 21389 w 1075536"/>
              <a:gd name="connsiteY8" fmla="*/ 1483198 h 2086939"/>
              <a:gd name="connsiteX9" fmla="*/ 74583 w 1075536"/>
              <a:gd name="connsiteY9" fmla="*/ 961456 h 2086939"/>
              <a:gd name="connsiteX10" fmla="*/ 381994 w 1075536"/>
              <a:gd name="connsiteY10" fmla="*/ 11423 h 2086939"/>
              <a:gd name="connsiteX0" fmla="*/ 381994 w 1075536"/>
              <a:gd name="connsiteY0" fmla="*/ 11423 h 2086939"/>
              <a:gd name="connsiteX1" fmla="*/ 1075536 w 1075536"/>
              <a:gd name="connsiteY1" fmla="*/ 0 h 2086939"/>
              <a:gd name="connsiteX2" fmla="*/ 757889 w 1075536"/>
              <a:gd name="connsiteY2" fmla="*/ 996573 h 2086939"/>
              <a:gd name="connsiteX3" fmla="*/ 522877 w 1075536"/>
              <a:gd name="connsiteY3" fmla="*/ 1485964 h 2086939"/>
              <a:gd name="connsiteX4" fmla="*/ 691642 w 1075536"/>
              <a:gd name="connsiteY4" fmla="*/ 1970782 h 2086939"/>
              <a:gd name="connsiteX5" fmla="*/ 821865 w 1075536"/>
              <a:gd name="connsiteY5" fmla="*/ 2069718 h 2086939"/>
              <a:gd name="connsiteX6" fmla="*/ 348916 w 1075536"/>
              <a:gd name="connsiteY6" fmla="*/ 2086939 h 2086939"/>
              <a:gd name="connsiteX7" fmla="*/ 133573 w 1075536"/>
              <a:gd name="connsiteY7" fmla="*/ 1898363 h 2086939"/>
              <a:gd name="connsiteX8" fmla="*/ 21389 w 1075536"/>
              <a:gd name="connsiteY8" fmla="*/ 1483198 h 2086939"/>
              <a:gd name="connsiteX9" fmla="*/ 74583 w 1075536"/>
              <a:gd name="connsiteY9" fmla="*/ 961456 h 2086939"/>
              <a:gd name="connsiteX10" fmla="*/ 381994 w 1075536"/>
              <a:gd name="connsiteY10" fmla="*/ 11423 h 2086939"/>
              <a:gd name="connsiteX0" fmla="*/ 381994 w 1075536"/>
              <a:gd name="connsiteY0" fmla="*/ 11423 h 2086939"/>
              <a:gd name="connsiteX1" fmla="*/ 1075536 w 1075536"/>
              <a:gd name="connsiteY1" fmla="*/ 0 h 2086939"/>
              <a:gd name="connsiteX2" fmla="*/ 757889 w 1075536"/>
              <a:gd name="connsiteY2" fmla="*/ 996573 h 2086939"/>
              <a:gd name="connsiteX3" fmla="*/ 722327 w 1075536"/>
              <a:gd name="connsiteY3" fmla="*/ 1495169 h 2086939"/>
              <a:gd name="connsiteX4" fmla="*/ 691642 w 1075536"/>
              <a:gd name="connsiteY4" fmla="*/ 1970782 h 2086939"/>
              <a:gd name="connsiteX5" fmla="*/ 821865 w 1075536"/>
              <a:gd name="connsiteY5" fmla="*/ 2069718 h 2086939"/>
              <a:gd name="connsiteX6" fmla="*/ 348916 w 1075536"/>
              <a:gd name="connsiteY6" fmla="*/ 2086939 h 2086939"/>
              <a:gd name="connsiteX7" fmla="*/ 133573 w 1075536"/>
              <a:gd name="connsiteY7" fmla="*/ 1898363 h 2086939"/>
              <a:gd name="connsiteX8" fmla="*/ 21389 w 1075536"/>
              <a:gd name="connsiteY8" fmla="*/ 1483198 h 2086939"/>
              <a:gd name="connsiteX9" fmla="*/ 74583 w 1075536"/>
              <a:gd name="connsiteY9" fmla="*/ 961456 h 2086939"/>
              <a:gd name="connsiteX10" fmla="*/ 381994 w 1075536"/>
              <a:gd name="connsiteY10" fmla="*/ 11423 h 2086939"/>
              <a:gd name="connsiteX0" fmla="*/ 381994 w 1075536"/>
              <a:gd name="connsiteY0" fmla="*/ 11423 h 2086939"/>
              <a:gd name="connsiteX1" fmla="*/ 1075536 w 1075536"/>
              <a:gd name="connsiteY1" fmla="*/ 0 h 2086939"/>
              <a:gd name="connsiteX2" fmla="*/ 757889 w 1075536"/>
              <a:gd name="connsiteY2" fmla="*/ 996573 h 2086939"/>
              <a:gd name="connsiteX3" fmla="*/ 722327 w 1075536"/>
              <a:gd name="connsiteY3" fmla="*/ 1495169 h 2086939"/>
              <a:gd name="connsiteX4" fmla="*/ 897229 w 1075536"/>
              <a:gd name="connsiteY4" fmla="*/ 1998398 h 2086939"/>
              <a:gd name="connsiteX5" fmla="*/ 821865 w 1075536"/>
              <a:gd name="connsiteY5" fmla="*/ 2069718 h 2086939"/>
              <a:gd name="connsiteX6" fmla="*/ 348916 w 1075536"/>
              <a:gd name="connsiteY6" fmla="*/ 2086939 h 2086939"/>
              <a:gd name="connsiteX7" fmla="*/ 133573 w 1075536"/>
              <a:gd name="connsiteY7" fmla="*/ 1898363 h 2086939"/>
              <a:gd name="connsiteX8" fmla="*/ 21389 w 1075536"/>
              <a:gd name="connsiteY8" fmla="*/ 1483198 h 2086939"/>
              <a:gd name="connsiteX9" fmla="*/ 74583 w 1075536"/>
              <a:gd name="connsiteY9" fmla="*/ 961456 h 2086939"/>
              <a:gd name="connsiteX10" fmla="*/ 381994 w 1075536"/>
              <a:gd name="connsiteY10" fmla="*/ 11423 h 2086939"/>
              <a:gd name="connsiteX0" fmla="*/ 381994 w 1075536"/>
              <a:gd name="connsiteY0" fmla="*/ 11423 h 2088129"/>
              <a:gd name="connsiteX1" fmla="*/ 1075536 w 1075536"/>
              <a:gd name="connsiteY1" fmla="*/ 0 h 2088129"/>
              <a:gd name="connsiteX2" fmla="*/ 757889 w 1075536"/>
              <a:gd name="connsiteY2" fmla="*/ 996573 h 2088129"/>
              <a:gd name="connsiteX3" fmla="*/ 722327 w 1075536"/>
              <a:gd name="connsiteY3" fmla="*/ 1495169 h 2088129"/>
              <a:gd name="connsiteX4" fmla="*/ 897229 w 1075536"/>
              <a:gd name="connsiteY4" fmla="*/ 1998398 h 2088129"/>
              <a:gd name="connsiteX5" fmla="*/ 1051999 w 1075536"/>
              <a:gd name="connsiteY5" fmla="*/ 2088129 h 2088129"/>
              <a:gd name="connsiteX6" fmla="*/ 348916 w 1075536"/>
              <a:gd name="connsiteY6" fmla="*/ 2086939 h 2088129"/>
              <a:gd name="connsiteX7" fmla="*/ 133573 w 1075536"/>
              <a:gd name="connsiteY7" fmla="*/ 1898363 h 2088129"/>
              <a:gd name="connsiteX8" fmla="*/ 21389 w 1075536"/>
              <a:gd name="connsiteY8" fmla="*/ 1483198 h 2088129"/>
              <a:gd name="connsiteX9" fmla="*/ 74583 w 1075536"/>
              <a:gd name="connsiteY9" fmla="*/ 961456 h 2088129"/>
              <a:gd name="connsiteX10" fmla="*/ 381994 w 1075536"/>
              <a:gd name="connsiteY10" fmla="*/ 11423 h 2088129"/>
              <a:gd name="connsiteX0" fmla="*/ 381994 w 1075536"/>
              <a:gd name="connsiteY0" fmla="*/ 11423 h 2088129"/>
              <a:gd name="connsiteX1" fmla="*/ 1075536 w 1075536"/>
              <a:gd name="connsiteY1" fmla="*/ 0 h 2088129"/>
              <a:gd name="connsiteX2" fmla="*/ 757889 w 1075536"/>
              <a:gd name="connsiteY2" fmla="*/ 996573 h 2088129"/>
              <a:gd name="connsiteX3" fmla="*/ 722327 w 1075536"/>
              <a:gd name="connsiteY3" fmla="*/ 1495169 h 2088129"/>
              <a:gd name="connsiteX4" fmla="*/ 857340 w 1075536"/>
              <a:gd name="connsiteY4" fmla="*/ 1970782 h 2088129"/>
              <a:gd name="connsiteX5" fmla="*/ 1051999 w 1075536"/>
              <a:gd name="connsiteY5" fmla="*/ 2088129 h 2088129"/>
              <a:gd name="connsiteX6" fmla="*/ 348916 w 1075536"/>
              <a:gd name="connsiteY6" fmla="*/ 2086939 h 2088129"/>
              <a:gd name="connsiteX7" fmla="*/ 133573 w 1075536"/>
              <a:gd name="connsiteY7" fmla="*/ 1898363 h 2088129"/>
              <a:gd name="connsiteX8" fmla="*/ 21389 w 1075536"/>
              <a:gd name="connsiteY8" fmla="*/ 1483198 h 2088129"/>
              <a:gd name="connsiteX9" fmla="*/ 74583 w 1075536"/>
              <a:gd name="connsiteY9" fmla="*/ 961456 h 2088129"/>
              <a:gd name="connsiteX10" fmla="*/ 381994 w 1075536"/>
              <a:gd name="connsiteY10" fmla="*/ 11423 h 2088129"/>
              <a:gd name="connsiteX0" fmla="*/ 381994 w 1075536"/>
              <a:gd name="connsiteY0" fmla="*/ 11423 h 2088129"/>
              <a:gd name="connsiteX1" fmla="*/ 1075536 w 1075536"/>
              <a:gd name="connsiteY1" fmla="*/ 0 h 2088129"/>
              <a:gd name="connsiteX2" fmla="*/ 757889 w 1075536"/>
              <a:gd name="connsiteY2" fmla="*/ 996573 h 2088129"/>
              <a:gd name="connsiteX3" fmla="*/ 722327 w 1075536"/>
              <a:gd name="connsiteY3" fmla="*/ 1495169 h 2088129"/>
              <a:gd name="connsiteX4" fmla="*/ 891093 w 1075536"/>
              <a:gd name="connsiteY4" fmla="*/ 1992261 h 2088129"/>
              <a:gd name="connsiteX5" fmla="*/ 1051999 w 1075536"/>
              <a:gd name="connsiteY5" fmla="*/ 2088129 h 2088129"/>
              <a:gd name="connsiteX6" fmla="*/ 348916 w 1075536"/>
              <a:gd name="connsiteY6" fmla="*/ 2086939 h 2088129"/>
              <a:gd name="connsiteX7" fmla="*/ 133573 w 1075536"/>
              <a:gd name="connsiteY7" fmla="*/ 1898363 h 2088129"/>
              <a:gd name="connsiteX8" fmla="*/ 21389 w 1075536"/>
              <a:gd name="connsiteY8" fmla="*/ 1483198 h 2088129"/>
              <a:gd name="connsiteX9" fmla="*/ 74583 w 1075536"/>
              <a:gd name="connsiteY9" fmla="*/ 961456 h 2088129"/>
              <a:gd name="connsiteX10" fmla="*/ 381994 w 1075536"/>
              <a:gd name="connsiteY10" fmla="*/ 11423 h 2088129"/>
              <a:gd name="connsiteX0" fmla="*/ 381994 w 1075536"/>
              <a:gd name="connsiteY0" fmla="*/ 11423 h 2088129"/>
              <a:gd name="connsiteX1" fmla="*/ 1075536 w 1075536"/>
              <a:gd name="connsiteY1" fmla="*/ 0 h 2088129"/>
              <a:gd name="connsiteX2" fmla="*/ 757889 w 1075536"/>
              <a:gd name="connsiteY2" fmla="*/ 996573 h 2088129"/>
              <a:gd name="connsiteX3" fmla="*/ 722327 w 1075536"/>
              <a:gd name="connsiteY3" fmla="*/ 1495169 h 2088129"/>
              <a:gd name="connsiteX4" fmla="*/ 891093 w 1075536"/>
              <a:gd name="connsiteY4" fmla="*/ 1992261 h 2088129"/>
              <a:gd name="connsiteX5" fmla="*/ 1051999 w 1075536"/>
              <a:gd name="connsiteY5" fmla="*/ 2088129 h 2088129"/>
              <a:gd name="connsiteX6" fmla="*/ 348916 w 1075536"/>
              <a:gd name="connsiteY6" fmla="*/ 2086939 h 2088129"/>
              <a:gd name="connsiteX7" fmla="*/ 133573 w 1075536"/>
              <a:gd name="connsiteY7" fmla="*/ 1898363 h 2088129"/>
              <a:gd name="connsiteX8" fmla="*/ 21389 w 1075536"/>
              <a:gd name="connsiteY8" fmla="*/ 1483198 h 2088129"/>
              <a:gd name="connsiteX9" fmla="*/ 74583 w 1075536"/>
              <a:gd name="connsiteY9" fmla="*/ 961456 h 2088129"/>
              <a:gd name="connsiteX10" fmla="*/ 381994 w 1075536"/>
              <a:gd name="connsiteY10" fmla="*/ 11423 h 208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536" h="2088129">
                <a:moveTo>
                  <a:pt x="381994" y="11423"/>
                </a:moveTo>
                <a:lnTo>
                  <a:pt x="1075536" y="0"/>
                </a:lnTo>
                <a:lnTo>
                  <a:pt x="757889" y="996573"/>
                </a:lnTo>
                <a:cubicBezTo>
                  <a:pt x="715386" y="1249860"/>
                  <a:pt x="711889" y="1331267"/>
                  <a:pt x="722327" y="1495169"/>
                </a:cubicBezTo>
                <a:cubicBezTo>
                  <a:pt x="745039" y="1668276"/>
                  <a:pt x="806997" y="1901617"/>
                  <a:pt x="891093" y="1992261"/>
                </a:cubicBezTo>
                <a:cubicBezTo>
                  <a:pt x="948093" y="2056077"/>
                  <a:pt x="983824" y="2077975"/>
                  <a:pt x="1051999" y="2088129"/>
                </a:cubicBezTo>
                <a:lnTo>
                  <a:pt x="348916" y="2086939"/>
                </a:lnTo>
                <a:cubicBezTo>
                  <a:pt x="253351" y="2068807"/>
                  <a:pt x="185604" y="1990293"/>
                  <a:pt x="133573" y="1898363"/>
                </a:cubicBezTo>
                <a:cubicBezTo>
                  <a:pt x="90747" y="1806433"/>
                  <a:pt x="31221" y="1639349"/>
                  <a:pt x="21389" y="1483198"/>
                </a:cubicBezTo>
                <a:cubicBezTo>
                  <a:pt x="11557" y="1327047"/>
                  <a:pt x="0" y="1283915"/>
                  <a:pt x="74583" y="961456"/>
                </a:cubicBezTo>
                <a:lnTo>
                  <a:pt x="381994" y="11423"/>
                </a:lnTo>
                <a:close/>
              </a:path>
            </a:pathLst>
          </a:custGeom>
          <a:solidFill>
            <a:srgbClr val="DDDDDD"/>
          </a:solidFill>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22" name="Groupe 21"/>
          <p:cNvGrpSpPr/>
          <p:nvPr/>
        </p:nvGrpSpPr>
        <p:grpSpPr>
          <a:xfrm>
            <a:off x="4492872" y="4351560"/>
            <a:ext cx="668216" cy="1477107"/>
            <a:chOff x="4572000" y="4360985"/>
            <a:chExt cx="668216" cy="1477107"/>
          </a:xfrm>
          <a:solidFill>
            <a:srgbClr val="DDDDDD"/>
          </a:solidFill>
        </p:grpSpPr>
        <p:sp>
          <p:nvSpPr>
            <p:cNvPr id="20" name="Ellipse 19"/>
            <p:cNvSpPr/>
            <p:nvPr/>
          </p:nvSpPr>
          <p:spPr>
            <a:xfrm>
              <a:off x="4572000" y="4360985"/>
              <a:ext cx="668216" cy="1477107"/>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llipse 20"/>
            <p:cNvSpPr>
              <a:spLocks noChangeAspect="1"/>
            </p:cNvSpPr>
            <p:nvPr/>
          </p:nvSpPr>
          <p:spPr>
            <a:xfrm flipH="1">
              <a:off x="4840965" y="4955538"/>
              <a:ext cx="130286" cy="288000"/>
            </a:xfrm>
            <a:prstGeom prst="ellipse">
              <a:avLst/>
            </a:prstGeom>
            <a:solidFill>
              <a:srgbClr val="6CAD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51" name="ZoneTexte 50"/>
          <p:cNvSpPr txBox="1"/>
          <p:nvPr/>
        </p:nvSpPr>
        <p:spPr>
          <a:xfrm>
            <a:off x="4856203" y="1334531"/>
            <a:ext cx="2817341" cy="646331"/>
          </a:xfrm>
          <a:prstGeom prst="rect">
            <a:avLst/>
          </a:prstGeom>
          <a:noFill/>
        </p:spPr>
        <p:txBody>
          <a:bodyPr wrap="square" rtlCol="0">
            <a:spAutoFit/>
          </a:bodyPr>
          <a:lstStyle/>
          <a:p>
            <a:r>
              <a:rPr lang="fr-FR" b="1" dirty="0">
                <a:solidFill>
                  <a:schemeClr val="bg1">
                    <a:lumMod val="95000"/>
                  </a:schemeClr>
                </a:solidFill>
              </a:rPr>
              <a:t>Matières premières ajoutées en complément</a:t>
            </a:r>
          </a:p>
        </p:txBody>
      </p:sp>
      <p:sp>
        <p:nvSpPr>
          <p:cNvPr id="52" name="ZoneTexte 51"/>
          <p:cNvSpPr txBox="1"/>
          <p:nvPr/>
        </p:nvSpPr>
        <p:spPr>
          <a:xfrm>
            <a:off x="506627" y="523104"/>
            <a:ext cx="3237476" cy="923330"/>
          </a:xfrm>
          <a:prstGeom prst="rect">
            <a:avLst/>
          </a:prstGeom>
          <a:noFill/>
        </p:spPr>
        <p:txBody>
          <a:bodyPr wrap="square" rtlCol="0">
            <a:spAutoFit/>
          </a:bodyPr>
          <a:lstStyle/>
          <a:p>
            <a:pPr algn="r"/>
            <a:r>
              <a:rPr lang="fr-FR" b="1" dirty="0">
                <a:solidFill>
                  <a:srgbClr val="993300"/>
                </a:solidFill>
              </a:rPr>
              <a:t>Matériaux recyclés issus de la production d’inox et de sa transformation en produits finis</a:t>
            </a:r>
          </a:p>
        </p:txBody>
      </p:sp>
      <p:sp>
        <p:nvSpPr>
          <p:cNvPr id="53" name="ZoneTexte 52"/>
          <p:cNvSpPr txBox="1"/>
          <p:nvPr/>
        </p:nvSpPr>
        <p:spPr>
          <a:xfrm>
            <a:off x="411893" y="2133602"/>
            <a:ext cx="2627870" cy="923330"/>
          </a:xfrm>
          <a:prstGeom prst="rect">
            <a:avLst/>
          </a:prstGeom>
          <a:noFill/>
        </p:spPr>
        <p:txBody>
          <a:bodyPr wrap="square" rtlCol="0">
            <a:spAutoFit/>
          </a:bodyPr>
          <a:lstStyle/>
          <a:p>
            <a:pPr algn="r"/>
            <a:r>
              <a:rPr lang="fr-FR" b="1" dirty="0">
                <a:solidFill>
                  <a:srgbClr val="FFCC00"/>
                </a:solidFill>
              </a:rPr>
              <a:t>Matériaux issus du recyclage de produits en fin de vie</a:t>
            </a:r>
          </a:p>
        </p:txBody>
      </p:sp>
      <p:sp>
        <p:nvSpPr>
          <p:cNvPr id="54" name="ZoneTexte 53"/>
          <p:cNvSpPr txBox="1"/>
          <p:nvPr/>
        </p:nvSpPr>
        <p:spPr>
          <a:xfrm>
            <a:off x="2718486" y="4903576"/>
            <a:ext cx="473676" cy="276999"/>
          </a:xfrm>
          <a:prstGeom prst="rect">
            <a:avLst/>
          </a:prstGeom>
          <a:noFill/>
        </p:spPr>
        <p:txBody>
          <a:bodyPr wrap="square" lIns="0" tIns="0" rIns="0" bIns="0" rtlCol="0">
            <a:spAutoFit/>
          </a:bodyPr>
          <a:lstStyle/>
          <a:p>
            <a:pPr algn="ctr"/>
            <a:r>
              <a:rPr lang="fr-FR" b="1" dirty="0">
                <a:solidFill>
                  <a:schemeClr val="bg1"/>
                </a:solidFill>
              </a:rPr>
              <a:t>25</a:t>
            </a:r>
          </a:p>
        </p:txBody>
      </p:sp>
      <p:sp>
        <p:nvSpPr>
          <p:cNvPr id="55" name="ZoneTexte 54"/>
          <p:cNvSpPr txBox="1"/>
          <p:nvPr/>
        </p:nvSpPr>
        <p:spPr>
          <a:xfrm>
            <a:off x="3241589" y="4903576"/>
            <a:ext cx="473676" cy="276999"/>
          </a:xfrm>
          <a:prstGeom prst="rect">
            <a:avLst/>
          </a:prstGeom>
          <a:noFill/>
        </p:spPr>
        <p:txBody>
          <a:bodyPr wrap="square" lIns="0" tIns="0" rIns="0" bIns="0" rtlCol="0">
            <a:spAutoFit/>
          </a:bodyPr>
          <a:lstStyle/>
          <a:p>
            <a:pPr algn="ctr"/>
            <a:r>
              <a:rPr lang="fr-FR" b="1" dirty="0">
                <a:solidFill>
                  <a:schemeClr val="bg1"/>
                </a:solidFill>
              </a:rPr>
              <a:t>35</a:t>
            </a:r>
          </a:p>
        </p:txBody>
      </p:sp>
      <p:sp>
        <p:nvSpPr>
          <p:cNvPr id="56" name="ZoneTexte 55"/>
          <p:cNvSpPr txBox="1"/>
          <p:nvPr/>
        </p:nvSpPr>
        <p:spPr>
          <a:xfrm>
            <a:off x="3912972" y="4903576"/>
            <a:ext cx="473676" cy="276999"/>
          </a:xfrm>
          <a:prstGeom prst="rect">
            <a:avLst/>
          </a:prstGeom>
          <a:noFill/>
        </p:spPr>
        <p:txBody>
          <a:bodyPr wrap="square" lIns="0" tIns="0" rIns="0" bIns="0" rtlCol="0">
            <a:spAutoFit/>
          </a:bodyPr>
          <a:lstStyle/>
          <a:p>
            <a:pPr algn="ctr"/>
            <a:r>
              <a:rPr lang="fr-FR" b="1" dirty="0">
                <a:solidFill>
                  <a:srgbClr val="808080"/>
                </a:solidFill>
              </a:rPr>
              <a:t>40 %</a:t>
            </a:r>
          </a:p>
        </p:txBody>
      </p:sp>
    </p:spTree>
    <p:extLst>
      <p:ext uri="{BB962C8B-B14F-4D97-AF65-F5344CB8AC3E}">
        <p14:creationId xmlns:p14="http://schemas.microsoft.com/office/powerpoint/2010/main" val="309241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FR" noProof="0" dirty="0"/>
              <a:t>Émission de gaz à effet de serre (GES)</a:t>
            </a:r>
            <a:br>
              <a:rPr lang="fr-FR" noProof="0" dirty="0"/>
            </a:br>
            <a:r>
              <a:rPr lang="fr-FR" noProof="0" dirty="0"/>
              <a:t>pour l’acier inoxydable</a:t>
            </a:r>
            <a:r>
              <a:rPr lang="fr-FR" baseline="50000" noProof="0" dirty="0"/>
              <a:t>15 </a:t>
            </a:r>
          </a:p>
        </p:txBody>
      </p:sp>
      <p:sp>
        <p:nvSpPr>
          <p:cNvPr id="3" name="Slide Number Placeholder 2"/>
          <p:cNvSpPr>
            <a:spLocks noGrp="1"/>
          </p:cNvSpPr>
          <p:nvPr>
            <p:ph type="sldNum" sz="quarter" idx="12"/>
          </p:nvPr>
        </p:nvSpPr>
        <p:spPr/>
        <p:txBody>
          <a:bodyPr/>
          <a:lstStyle/>
          <a:p>
            <a:fld id="{BF73EC7F-79ED-4C17-9829-92AE53B2AB65}" type="slidenum">
              <a:rPr lang="fr-BE" smtClean="0"/>
              <a:pPr/>
              <a:t>13</a:t>
            </a:fld>
            <a:endParaRPr lang="fr-BE" dirty="0"/>
          </a:p>
        </p:txBody>
      </p:sp>
      <p:grpSp>
        <p:nvGrpSpPr>
          <p:cNvPr id="9" name="Gruppieren 3"/>
          <p:cNvGrpSpPr/>
          <p:nvPr/>
        </p:nvGrpSpPr>
        <p:grpSpPr>
          <a:xfrm>
            <a:off x="852298" y="2439866"/>
            <a:ext cx="6458532" cy="3240325"/>
            <a:chOff x="2055788" y="1556792"/>
            <a:chExt cx="6620668" cy="2560049"/>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5788" y="1556792"/>
              <a:ext cx="5748510" cy="256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Geschweifte Klammer rechts 5"/>
            <p:cNvSpPr/>
            <p:nvPr/>
          </p:nvSpPr>
          <p:spPr>
            <a:xfrm>
              <a:off x="7020272" y="1844824"/>
              <a:ext cx="190693" cy="454841"/>
            </a:xfrm>
            <a:prstGeom prst="rightBrace">
              <a:avLst>
                <a:gd name="adj1" fmla="val 32292"/>
                <a:gd name="adj2" fmla="val 5092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12" name="Rechteck 9"/>
            <p:cNvSpPr/>
            <p:nvPr/>
          </p:nvSpPr>
          <p:spPr>
            <a:xfrm>
              <a:off x="7219808" y="1844824"/>
              <a:ext cx="1456648" cy="267478"/>
            </a:xfrm>
            <a:prstGeom prst="rect">
              <a:avLst/>
            </a:prstGeom>
          </p:spPr>
          <p:txBody>
            <a:bodyPr wrap="square">
              <a:spAutoFit/>
            </a:bodyPr>
            <a:lstStyle/>
            <a:p>
              <a:r>
                <a:rPr lang="de-DE" sz="1600" dirty="0">
                  <a:cs typeface="Arial" pitchFamily="34" charset="0"/>
                </a:rPr>
                <a:t>Raw materials </a:t>
              </a:r>
              <a:endParaRPr lang="de-DE" sz="1600" dirty="0"/>
            </a:p>
          </p:txBody>
        </p:sp>
      </p:grpSp>
      <p:sp>
        <p:nvSpPr>
          <p:cNvPr id="13" name="Rechteck 2"/>
          <p:cNvSpPr/>
          <p:nvPr/>
        </p:nvSpPr>
        <p:spPr>
          <a:xfrm>
            <a:off x="0" y="1638499"/>
            <a:ext cx="8921578" cy="461665"/>
          </a:xfrm>
          <a:prstGeom prst="rect">
            <a:avLst/>
          </a:prstGeom>
        </p:spPr>
        <p:txBody>
          <a:bodyPr wrap="square">
            <a:spAutoFit/>
          </a:bodyPr>
          <a:lstStyle/>
          <a:p>
            <a:pPr algn="ctr"/>
            <a:r>
              <a:rPr lang="fr-FR" sz="2400" dirty="0">
                <a:cs typeface="Arial" pitchFamily="34" charset="0"/>
              </a:rPr>
              <a:t>3,81 tonnes de CO</a:t>
            </a:r>
            <a:r>
              <a:rPr lang="fr-FR" sz="2400" baseline="-25000" dirty="0">
                <a:cs typeface="Arial" pitchFamily="34" charset="0"/>
              </a:rPr>
              <a:t>2 équivalent</a:t>
            </a:r>
            <a:r>
              <a:rPr lang="fr-FR" sz="2400" dirty="0">
                <a:cs typeface="Arial" pitchFamily="34" charset="0"/>
              </a:rPr>
              <a:t>/1 tonne d’acier inoxydable</a:t>
            </a:r>
            <a:r>
              <a:rPr lang="fr-FR" sz="2400" baseline="30000" dirty="0">
                <a:cs typeface="Arial" pitchFamily="34" charset="0"/>
              </a:rPr>
              <a:t>16</a:t>
            </a:r>
          </a:p>
        </p:txBody>
      </p:sp>
      <p:sp>
        <p:nvSpPr>
          <p:cNvPr id="15" name="Rechteck 6"/>
          <p:cNvSpPr/>
          <p:nvPr/>
        </p:nvSpPr>
        <p:spPr>
          <a:xfrm>
            <a:off x="5251622" y="4301830"/>
            <a:ext cx="3435178" cy="1200329"/>
          </a:xfrm>
          <a:prstGeom prst="rect">
            <a:avLst/>
          </a:prstGeom>
        </p:spPr>
        <p:txBody>
          <a:bodyPr wrap="square">
            <a:spAutoFit/>
          </a:bodyPr>
          <a:lstStyle/>
          <a:p>
            <a:r>
              <a:rPr lang="fr-FR" dirty="0">
                <a:cs typeface="Arial" pitchFamily="34" charset="0"/>
              </a:rPr>
              <a:t>Répartition des émissions</a:t>
            </a:r>
            <a:r>
              <a:rPr lang="fr-FR" baseline="30000" dirty="0">
                <a:cs typeface="Arial" pitchFamily="34" charset="0"/>
              </a:rPr>
              <a:t>17</a:t>
            </a:r>
            <a:r>
              <a:rPr lang="fr-FR" dirty="0">
                <a:cs typeface="Arial" pitchFamily="34" charset="0"/>
              </a:rPr>
              <a:t> :</a:t>
            </a:r>
          </a:p>
          <a:p>
            <a:pPr marL="342900" indent="-342900">
              <a:buFont typeface="Arial" panose="020B0604020202020204" pitchFamily="34" charset="0"/>
              <a:buChar char="•"/>
            </a:pPr>
            <a:r>
              <a:rPr lang="fr-FR" dirty="0">
                <a:cs typeface="Arial" pitchFamily="34" charset="0"/>
              </a:rPr>
              <a:t>Matière premières : ~70 %</a:t>
            </a:r>
          </a:p>
          <a:p>
            <a:pPr marL="342900" indent="-342900">
              <a:buFont typeface="Arial" panose="020B0604020202020204" pitchFamily="34" charset="0"/>
              <a:buChar char="•"/>
            </a:pPr>
            <a:r>
              <a:rPr lang="fr-FR" dirty="0">
                <a:cs typeface="Arial" pitchFamily="34" charset="0"/>
              </a:rPr>
              <a:t>Production d’électricité : ~17 %</a:t>
            </a:r>
          </a:p>
          <a:p>
            <a:pPr marL="342900" indent="-342900">
              <a:buFont typeface="Arial" panose="020B0604020202020204" pitchFamily="34" charset="0"/>
              <a:buChar char="•"/>
            </a:pPr>
            <a:r>
              <a:rPr lang="fr-FR" dirty="0">
                <a:cs typeface="Arial" pitchFamily="34" charset="0"/>
              </a:rPr>
              <a:t>Production de l’acier : ~9 %</a:t>
            </a:r>
          </a:p>
        </p:txBody>
      </p:sp>
      <p:sp>
        <p:nvSpPr>
          <p:cNvPr id="4" name="ZoneTexte 3"/>
          <p:cNvSpPr txBox="1"/>
          <p:nvPr/>
        </p:nvSpPr>
        <p:spPr>
          <a:xfrm>
            <a:off x="169826" y="6024967"/>
            <a:ext cx="8479904" cy="830997"/>
          </a:xfrm>
          <a:prstGeom prst="rect">
            <a:avLst/>
          </a:prstGeom>
          <a:noFill/>
        </p:spPr>
        <p:txBody>
          <a:bodyPr wrap="square" rtlCol="0">
            <a:spAutoFit/>
          </a:bodyPr>
          <a:lstStyle/>
          <a:p>
            <a:pPr marL="542925" indent="-542925"/>
            <a:r>
              <a:rPr lang="fr-FR" sz="1600" dirty="0"/>
              <a:t>Note :	Ceci ne prend pas en compte le nickel issu de la filière fonte au nickel (Nickel Pig Iron) pour laquelle l’émission de GES pour le nickel est estimée au triple de la valeur utilisée ici. La Chine est actuellement le seul pays à utiliser cette filière</a:t>
            </a:r>
          </a:p>
        </p:txBody>
      </p:sp>
      <p:sp>
        <p:nvSpPr>
          <p:cNvPr id="16" name="Rechteck 6"/>
          <p:cNvSpPr/>
          <p:nvPr/>
        </p:nvSpPr>
        <p:spPr>
          <a:xfrm>
            <a:off x="5371072" y="2728403"/>
            <a:ext cx="2080052" cy="1400383"/>
          </a:xfrm>
          <a:prstGeom prst="rect">
            <a:avLst/>
          </a:prstGeom>
          <a:solidFill>
            <a:schemeClr val="bg1"/>
          </a:solidFill>
        </p:spPr>
        <p:txBody>
          <a:bodyPr wrap="square" lIns="0">
            <a:spAutoFit/>
          </a:bodyPr>
          <a:lstStyle/>
          <a:p>
            <a:pPr marL="342900" indent="-342900">
              <a:lnSpc>
                <a:spcPts val="1700"/>
              </a:lnSpc>
            </a:pPr>
            <a:r>
              <a:rPr lang="fr-FR" sz="1600" dirty="0">
                <a:cs typeface="Arial" pitchFamily="34" charset="0"/>
              </a:rPr>
              <a:t>Ni</a:t>
            </a:r>
          </a:p>
          <a:p>
            <a:pPr marL="342900" indent="-342900">
              <a:lnSpc>
                <a:spcPts val="1700"/>
              </a:lnSpc>
            </a:pPr>
            <a:r>
              <a:rPr lang="fr-FR" sz="1600" dirty="0">
                <a:cs typeface="Arial" pitchFamily="34" charset="0"/>
              </a:rPr>
              <a:t>Cr</a:t>
            </a:r>
          </a:p>
          <a:p>
            <a:pPr marL="342900" indent="-342900">
              <a:lnSpc>
                <a:spcPts val="1700"/>
              </a:lnSpc>
            </a:pPr>
            <a:r>
              <a:rPr lang="fr-FR" sz="1600" dirty="0">
                <a:cs typeface="Arial" pitchFamily="34" charset="0"/>
              </a:rPr>
              <a:t>Mo</a:t>
            </a:r>
          </a:p>
          <a:p>
            <a:pPr marL="342900" indent="-342900">
              <a:lnSpc>
                <a:spcPts val="1700"/>
              </a:lnSpc>
            </a:pPr>
            <a:r>
              <a:rPr lang="fr-FR" sz="1600" dirty="0">
                <a:cs typeface="Arial" pitchFamily="34" charset="0"/>
              </a:rPr>
              <a:t>Autres</a:t>
            </a:r>
          </a:p>
          <a:p>
            <a:pPr marL="342900" indent="-342900">
              <a:lnSpc>
                <a:spcPts val="1700"/>
              </a:lnSpc>
            </a:pPr>
            <a:r>
              <a:rPr lang="fr-FR" sz="1600" dirty="0">
                <a:cs typeface="Arial" pitchFamily="34" charset="0"/>
              </a:rPr>
              <a:t>Électricité</a:t>
            </a:r>
          </a:p>
          <a:p>
            <a:pPr marL="342900" indent="-342900">
              <a:lnSpc>
                <a:spcPts val="1700"/>
              </a:lnSpc>
            </a:pPr>
            <a:r>
              <a:rPr lang="fr-FR" sz="1600" dirty="0">
                <a:cs typeface="Arial" pitchFamily="34" charset="0"/>
              </a:rPr>
              <a:t>Émissions directes</a:t>
            </a:r>
          </a:p>
        </p:txBody>
      </p:sp>
      <p:sp>
        <p:nvSpPr>
          <p:cNvPr id="14" name="Rechteck 6"/>
          <p:cNvSpPr/>
          <p:nvPr/>
        </p:nvSpPr>
        <p:spPr>
          <a:xfrm>
            <a:off x="5675869" y="2637786"/>
            <a:ext cx="403657" cy="830997"/>
          </a:xfrm>
          <a:prstGeom prst="rect">
            <a:avLst/>
          </a:prstGeom>
          <a:solidFill>
            <a:schemeClr val="bg1"/>
          </a:solidFill>
        </p:spPr>
        <p:txBody>
          <a:bodyPr wrap="square" lIns="0" tIns="0" rIns="0" bIns="0">
            <a:spAutoFit/>
          </a:bodyPr>
          <a:lstStyle/>
          <a:p>
            <a:pPr marL="342900" indent="-342900"/>
            <a:r>
              <a:rPr lang="fr-FR" sz="5400" dirty="0">
                <a:solidFill>
                  <a:srgbClr val="0070C0"/>
                </a:solidFill>
                <a:cs typeface="Arial" pitchFamily="34" charset="0"/>
              </a:rPr>
              <a:t>}</a:t>
            </a:r>
            <a:endParaRPr lang="fr-FR" dirty="0">
              <a:solidFill>
                <a:srgbClr val="0070C0"/>
              </a:solidFill>
              <a:cs typeface="Arial" pitchFamily="34" charset="0"/>
            </a:endParaRPr>
          </a:p>
        </p:txBody>
      </p:sp>
      <p:sp>
        <p:nvSpPr>
          <p:cNvPr id="20" name="Rechteck 6"/>
          <p:cNvSpPr/>
          <p:nvPr/>
        </p:nvSpPr>
        <p:spPr>
          <a:xfrm>
            <a:off x="5939482" y="2905689"/>
            <a:ext cx="1626972" cy="646331"/>
          </a:xfrm>
          <a:prstGeom prst="rect">
            <a:avLst/>
          </a:prstGeom>
          <a:solidFill>
            <a:schemeClr val="bg1"/>
          </a:solidFill>
        </p:spPr>
        <p:txBody>
          <a:bodyPr wrap="square">
            <a:spAutoFit/>
          </a:bodyPr>
          <a:lstStyle/>
          <a:p>
            <a:pPr marL="342900" indent="-342900"/>
            <a:r>
              <a:rPr lang="fr-FR" dirty="0">
                <a:cs typeface="Arial" pitchFamily="34" charset="0"/>
              </a:rPr>
              <a:t>Matière premières</a:t>
            </a:r>
          </a:p>
        </p:txBody>
      </p:sp>
    </p:spTree>
    <p:extLst>
      <p:ext uri="{BB962C8B-B14F-4D97-AF65-F5344CB8AC3E}">
        <p14:creationId xmlns:p14="http://schemas.microsoft.com/office/powerpoint/2010/main" val="245655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85" y="274638"/>
            <a:ext cx="8229600" cy="1143000"/>
          </a:xfrm>
        </p:spPr>
        <p:txBody>
          <a:bodyPr>
            <a:normAutofit/>
          </a:bodyPr>
          <a:lstStyle/>
          <a:p>
            <a:r>
              <a:rPr lang="fr-FR" noProof="0" dirty="0"/>
              <a:t>Consommation en énergie primaire</a:t>
            </a:r>
            <a:r>
              <a:rPr lang="fr-FR" baseline="50000" noProof="0" dirty="0"/>
              <a:t>18</a:t>
            </a:r>
          </a:p>
        </p:txBody>
      </p:sp>
      <p:sp>
        <p:nvSpPr>
          <p:cNvPr id="3" name="Slide Number Placeholder 2"/>
          <p:cNvSpPr>
            <a:spLocks noGrp="1"/>
          </p:cNvSpPr>
          <p:nvPr>
            <p:ph type="sldNum" sz="quarter" idx="12"/>
          </p:nvPr>
        </p:nvSpPr>
        <p:spPr/>
        <p:txBody>
          <a:bodyPr/>
          <a:lstStyle/>
          <a:p>
            <a:fld id="{BF73EC7F-79ED-4C17-9829-92AE53B2AB65}" type="slidenum">
              <a:rPr lang="fr-BE" smtClean="0"/>
              <a:pPr/>
              <a:t>14</a:t>
            </a:fld>
            <a:endParaRPr lang="fr-BE" dirty="0"/>
          </a:p>
        </p:txBody>
      </p:sp>
      <p:grpSp>
        <p:nvGrpSpPr>
          <p:cNvPr id="7" name="Group 6"/>
          <p:cNvGrpSpPr/>
          <p:nvPr/>
        </p:nvGrpSpPr>
        <p:grpSpPr>
          <a:xfrm>
            <a:off x="1431042" y="1268760"/>
            <a:ext cx="6059487" cy="4822825"/>
            <a:chOff x="1541463" y="1268760"/>
            <a:chExt cx="6059487" cy="4822825"/>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1463" y="1268760"/>
              <a:ext cx="6059487"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5220072" y="2996952"/>
              <a:ext cx="0" cy="2195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64087" y="2616603"/>
              <a:ext cx="2198247" cy="369332"/>
            </a:xfrm>
            <a:prstGeom prst="rect">
              <a:avLst/>
            </a:prstGeom>
            <a:noFill/>
          </p:spPr>
          <p:txBody>
            <a:bodyPr wrap="square" rtlCol="0">
              <a:spAutoFit/>
            </a:bodyPr>
            <a:lstStyle/>
            <a:p>
              <a:r>
                <a:rPr lang="fr-FR" dirty="0"/>
                <a:t>Situation actuelle*</a:t>
              </a:r>
            </a:p>
          </p:txBody>
        </p:sp>
      </p:grpSp>
      <p:sp>
        <p:nvSpPr>
          <p:cNvPr id="11" name="TextBox 8"/>
          <p:cNvSpPr txBox="1"/>
          <p:nvPr/>
        </p:nvSpPr>
        <p:spPr>
          <a:xfrm>
            <a:off x="3212754" y="5573986"/>
            <a:ext cx="3361037" cy="369332"/>
          </a:xfrm>
          <a:prstGeom prst="rect">
            <a:avLst/>
          </a:prstGeom>
          <a:solidFill>
            <a:schemeClr val="bg1"/>
          </a:solidFill>
        </p:spPr>
        <p:txBody>
          <a:bodyPr wrap="square" rtlCol="0">
            <a:spAutoFit/>
          </a:bodyPr>
          <a:lstStyle/>
          <a:p>
            <a:r>
              <a:rPr lang="fr-FR" b="1" dirty="0"/>
              <a:t>Contenu recyclé (%)</a:t>
            </a:r>
          </a:p>
        </p:txBody>
      </p:sp>
      <p:sp>
        <p:nvSpPr>
          <p:cNvPr id="12" name="TextBox 8"/>
          <p:cNvSpPr txBox="1"/>
          <p:nvPr/>
        </p:nvSpPr>
        <p:spPr>
          <a:xfrm rot="16200000">
            <a:off x="5700" y="3236707"/>
            <a:ext cx="4305228" cy="369332"/>
          </a:xfrm>
          <a:prstGeom prst="rect">
            <a:avLst/>
          </a:prstGeom>
          <a:solidFill>
            <a:schemeClr val="bg1"/>
          </a:solidFill>
        </p:spPr>
        <p:txBody>
          <a:bodyPr wrap="square" rtlCol="0">
            <a:spAutoFit/>
          </a:bodyPr>
          <a:lstStyle/>
          <a:p>
            <a:r>
              <a:rPr lang="fr-FR" b="1" dirty="0"/>
              <a:t>Consommation en énergie primaire (MJ/t)</a:t>
            </a:r>
          </a:p>
        </p:txBody>
      </p:sp>
      <p:cxnSp>
        <p:nvCxnSpPr>
          <p:cNvPr id="13" name="Connecteur droit 12"/>
          <p:cNvCxnSpPr/>
          <p:nvPr/>
        </p:nvCxnSpPr>
        <p:spPr>
          <a:xfrm>
            <a:off x="4287984" y="2514600"/>
            <a:ext cx="2577010" cy="1301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9"/>
          <p:cNvSpPr txBox="1"/>
          <p:nvPr/>
        </p:nvSpPr>
        <p:spPr>
          <a:xfrm>
            <a:off x="516836" y="6488668"/>
            <a:ext cx="8367672" cy="338554"/>
          </a:xfrm>
          <a:prstGeom prst="rect">
            <a:avLst/>
          </a:prstGeom>
          <a:noFill/>
        </p:spPr>
        <p:txBody>
          <a:bodyPr wrap="square" rtlCol="0">
            <a:spAutoFit/>
          </a:bodyPr>
          <a:lstStyle/>
          <a:p>
            <a:r>
              <a:rPr lang="fr-FR" sz="1600" dirty="0"/>
              <a:t>* Le pourcentage de contenu recyclé est limité par la quantité de ferrailles inox disponibles</a:t>
            </a:r>
          </a:p>
        </p:txBody>
      </p:sp>
    </p:spTree>
    <p:extLst>
      <p:ext uri="{BB962C8B-B14F-4D97-AF65-F5344CB8AC3E}">
        <p14:creationId xmlns:p14="http://schemas.microsoft.com/office/powerpoint/2010/main" val="501112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noProof="0" dirty="0"/>
              <a:t>Impacts environnementaux pour la production, </a:t>
            </a:r>
            <a:r>
              <a:rPr lang="fr-FR" sz="2700" i="1" noProof="0" dirty="0"/>
              <a:t>de l’extraction des matières premières à la sortie d’usine</a:t>
            </a:r>
            <a:r>
              <a:rPr lang="fr-FR" sz="2700" baseline="50000" noProof="0" dirty="0"/>
              <a:t>19</a:t>
            </a:r>
            <a:endParaRPr lang="fr-FR" baseline="50000" noProof="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2970789"/>
              </p:ext>
            </p:extLst>
          </p:nvPr>
        </p:nvGraphicFramePr>
        <p:xfrm>
          <a:off x="197708" y="1600200"/>
          <a:ext cx="8612660" cy="3970011"/>
        </p:xfrm>
        <a:graphic>
          <a:graphicData uri="http://schemas.openxmlformats.org/drawingml/2006/table">
            <a:tbl>
              <a:tblPr firstRow="1" bandRow="1">
                <a:tableStyleId>{9DCAF9ED-07DC-4A11-8D7F-57B35C25682E}</a:tableStyleId>
              </a:tblPr>
              <a:tblGrid>
                <a:gridCol w="1253663">
                  <a:extLst>
                    <a:ext uri="{9D8B030D-6E8A-4147-A177-3AD203B41FA5}">
                      <a16:colId xmlns:a16="http://schemas.microsoft.com/office/drawing/2014/main" val="20000"/>
                    </a:ext>
                  </a:extLst>
                </a:gridCol>
                <a:gridCol w="3309669">
                  <a:extLst>
                    <a:ext uri="{9D8B030D-6E8A-4147-A177-3AD203B41FA5}">
                      <a16:colId xmlns:a16="http://schemas.microsoft.com/office/drawing/2014/main" val="20001"/>
                    </a:ext>
                  </a:extLst>
                </a:gridCol>
                <a:gridCol w="865027">
                  <a:extLst>
                    <a:ext uri="{9D8B030D-6E8A-4147-A177-3AD203B41FA5}">
                      <a16:colId xmlns:a16="http://schemas.microsoft.com/office/drawing/2014/main" val="20002"/>
                    </a:ext>
                  </a:extLst>
                </a:gridCol>
                <a:gridCol w="1187563">
                  <a:extLst>
                    <a:ext uri="{9D8B030D-6E8A-4147-A177-3AD203B41FA5}">
                      <a16:colId xmlns:a16="http://schemas.microsoft.com/office/drawing/2014/main" val="20003"/>
                    </a:ext>
                  </a:extLst>
                </a:gridCol>
                <a:gridCol w="1194395">
                  <a:extLst>
                    <a:ext uri="{9D8B030D-6E8A-4147-A177-3AD203B41FA5}">
                      <a16:colId xmlns:a16="http://schemas.microsoft.com/office/drawing/2014/main" val="20004"/>
                    </a:ext>
                  </a:extLst>
                </a:gridCol>
                <a:gridCol w="802343">
                  <a:extLst>
                    <a:ext uri="{9D8B030D-6E8A-4147-A177-3AD203B41FA5}">
                      <a16:colId xmlns:a16="http://schemas.microsoft.com/office/drawing/2014/main" val="20005"/>
                    </a:ext>
                  </a:extLst>
                </a:gridCol>
              </a:tblGrid>
              <a:tr h="370840">
                <a:tc>
                  <a:txBody>
                    <a:bodyPr/>
                    <a:lstStyle/>
                    <a:p>
                      <a:r>
                        <a:rPr lang="fr-FR" noProof="0" dirty="0"/>
                        <a:t>Métaux</a:t>
                      </a:r>
                    </a:p>
                  </a:txBody>
                  <a:tcPr/>
                </a:tc>
                <a:tc>
                  <a:txBody>
                    <a:bodyPr/>
                    <a:lstStyle/>
                    <a:p>
                      <a:r>
                        <a:rPr lang="fr-FR" noProof="0" dirty="0"/>
                        <a:t>Procédé de fabrication</a:t>
                      </a:r>
                    </a:p>
                  </a:txBody>
                  <a:tcPr/>
                </a:tc>
                <a:tc>
                  <a:txBody>
                    <a:bodyPr/>
                    <a:lstStyle/>
                    <a:p>
                      <a:pPr algn="ctr" fontAlgn="ctr"/>
                      <a:r>
                        <a:rPr lang="fr-FR" sz="1600" u="none" strike="noStrike" noProof="0" dirty="0">
                          <a:effectLst/>
                        </a:rPr>
                        <a:t>GER (MJ/kg)</a:t>
                      </a:r>
                      <a:endParaRPr lang="fr-FR" sz="1600" b="1" i="0" u="none" strike="noStrike" noProof="0" dirty="0">
                        <a:solidFill>
                          <a:schemeClr val="bg1"/>
                        </a:solidFill>
                        <a:effectLst/>
                        <a:latin typeface="Calibri"/>
                      </a:endParaRPr>
                    </a:p>
                  </a:txBody>
                  <a:tcPr marL="7611" marR="7611" marT="7611" marB="0" anchor="ctr"/>
                </a:tc>
                <a:tc>
                  <a:txBody>
                    <a:bodyPr/>
                    <a:lstStyle/>
                    <a:p>
                      <a:pPr algn="ctr" fontAlgn="ctr"/>
                      <a:r>
                        <a:rPr lang="fr-FR" sz="1600" u="none" strike="noStrike" noProof="0" dirty="0">
                          <a:effectLst/>
                        </a:rPr>
                        <a:t>PRG</a:t>
                      </a:r>
                    </a:p>
                    <a:p>
                      <a:pPr algn="ctr" fontAlgn="ctr"/>
                      <a:r>
                        <a:rPr lang="fr-FR" sz="1600" u="none" strike="noStrike" noProof="0" dirty="0">
                          <a:effectLst/>
                        </a:rPr>
                        <a:t>(kg CO</a:t>
                      </a:r>
                      <a:r>
                        <a:rPr lang="fr-FR" sz="1600" u="none" strike="noStrike" baseline="-25000" noProof="0" dirty="0">
                          <a:effectLst/>
                        </a:rPr>
                        <a:t>2éq</a:t>
                      </a:r>
                      <a:r>
                        <a:rPr lang="fr-FR" sz="1600" u="none" strike="noStrike" noProof="0" dirty="0">
                          <a:effectLst/>
                        </a:rPr>
                        <a:t>/kg)</a:t>
                      </a:r>
                      <a:endParaRPr lang="fr-FR" sz="1600" b="1" i="0" u="none" strike="noStrike" noProof="0" dirty="0">
                        <a:solidFill>
                          <a:schemeClr val="bg1"/>
                        </a:solidFill>
                        <a:effectLst/>
                        <a:latin typeface="Calibri"/>
                      </a:endParaRPr>
                    </a:p>
                  </a:txBody>
                  <a:tcPr marL="7611" marR="7611" marT="7611" marB="0" anchor="ctr"/>
                </a:tc>
                <a:tc>
                  <a:txBody>
                    <a:bodyPr/>
                    <a:lstStyle/>
                    <a:p>
                      <a:pPr algn="ctr" fontAlgn="ctr"/>
                      <a:r>
                        <a:rPr lang="fr-FR" sz="1600" u="none" strike="noStrike" noProof="0" dirty="0">
                          <a:effectLst/>
                        </a:rPr>
                        <a:t>PA</a:t>
                      </a:r>
                    </a:p>
                    <a:p>
                      <a:pPr algn="ctr" fontAlgn="ctr"/>
                      <a:r>
                        <a:rPr lang="fr-FR" sz="1600" u="none" strike="noStrike" noProof="0" dirty="0">
                          <a:effectLst/>
                        </a:rPr>
                        <a:t>(kg SO</a:t>
                      </a:r>
                      <a:r>
                        <a:rPr lang="fr-FR" sz="1600" u="none" strike="noStrike" baseline="-25000" noProof="0" dirty="0">
                          <a:effectLst/>
                        </a:rPr>
                        <a:t>2éq</a:t>
                      </a:r>
                      <a:r>
                        <a:rPr lang="fr-FR" sz="1600" u="none" strike="noStrike" noProof="0" dirty="0">
                          <a:effectLst/>
                        </a:rPr>
                        <a:t>/kg)</a:t>
                      </a:r>
                      <a:endParaRPr lang="fr-FR" sz="1600" b="1" i="0" u="none" strike="noStrike" noProof="0" dirty="0">
                        <a:solidFill>
                          <a:schemeClr val="bg1"/>
                        </a:solidFill>
                        <a:effectLst/>
                        <a:latin typeface="Calibri"/>
                      </a:endParaRPr>
                    </a:p>
                  </a:txBody>
                  <a:tcPr marL="7611" marR="7611" marT="7611" marB="0" anchor="ctr"/>
                </a:tc>
                <a:tc>
                  <a:txBody>
                    <a:bodyPr/>
                    <a:lstStyle/>
                    <a:p>
                      <a:pPr algn="ctr" fontAlgn="ctr"/>
                      <a:r>
                        <a:rPr lang="fr-FR" sz="1600" u="none" strike="noStrike" noProof="0" dirty="0">
                          <a:effectLst/>
                        </a:rPr>
                        <a:t>FRS (kg/kg)</a:t>
                      </a:r>
                      <a:endParaRPr lang="fr-FR" sz="1600" b="1" i="0" u="none" strike="noStrike" noProof="0" dirty="0">
                        <a:solidFill>
                          <a:schemeClr val="bg1"/>
                        </a:solidFill>
                        <a:effectLst/>
                        <a:latin typeface="Calibri"/>
                      </a:endParaRPr>
                    </a:p>
                  </a:txBody>
                  <a:tcPr marL="7611" marR="7611" marT="7611" marB="0" anchor="ctr"/>
                </a:tc>
                <a:extLst>
                  <a:ext uri="{0D108BD9-81ED-4DB2-BD59-A6C34878D82A}">
                    <a16:rowId xmlns:a16="http://schemas.microsoft.com/office/drawing/2014/main" val="10000"/>
                  </a:ext>
                </a:extLst>
              </a:tr>
              <a:tr h="370840">
                <a:tc>
                  <a:txBody>
                    <a:bodyPr/>
                    <a:lstStyle/>
                    <a:p>
                      <a:r>
                        <a:rPr lang="fr-FR" noProof="0" dirty="0"/>
                        <a:t>Acier</a:t>
                      </a:r>
                      <a:r>
                        <a:rPr lang="fr-FR" baseline="0" noProof="0" dirty="0"/>
                        <a:t> inoxydable</a:t>
                      </a:r>
                      <a:endParaRPr lang="fr-FR" noProof="0" dirty="0"/>
                    </a:p>
                  </a:txBody>
                  <a:tcPr/>
                </a:tc>
                <a:tc>
                  <a:txBody>
                    <a:bodyPr/>
                    <a:lstStyle/>
                    <a:p>
                      <a:r>
                        <a:rPr lang="fr-FR" noProof="0" dirty="0"/>
                        <a:t>Four électrique et AOD (décarburation argon-oxygène)</a:t>
                      </a:r>
                    </a:p>
                  </a:txBody>
                  <a:tcPr/>
                </a:tc>
                <a:tc>
                  <a:txBody>
                    <a:bodyPr/>
                    <a:lstStyle/>
                    <a:p>
                      <a:pPr algn="ctr"/>
                      <a:r>
                        <a:rPr lang="fr-FR" noProof="0" dirty="0"/>
                        <a:t>75</a:t>
                      </a:r>
                    </a:p>
                  </a:txBody>
                  <a:tcPr anchor="ctr"/>
                </a:tc>
                <a:tc>
                  <a:txBody>
                    <a:bodyPr/>
                    <a:lstStyle/>
                    <a:p>
                      <a:pPr algn="ctr"/>
                      <a:r>
                        <a:rPr lang="fr-FR" noProof="0" dirty="0"/>
                        <a:t>6,8</a:t>
                      </a:r>
                    </a:p>
                  </a:txBody>
                  <a:tcPr anchor="ctr"/>
                </a:tc>
                <a:tc>
                  <a:txBody>
                    <a:bodyPr/>
                    <a:lstStyle/>
                    <a:p>
                      <a:pPr algn="ctr"/>
                      <a:r>
                        <a:rPr lang="fr-FR" noProof="0" dirty="0"/>
                        <a:t>0,051</a:t>
                      </a:r>
                    </a:p>
                  </a:txBody>
                  <a:tcPr anchor="ctr"/>
                </a:tc>
                <a:tc>
                  <a:txBody>
                    <a:bodyPr/>
                    <a:lstStyle/>
                    <a:p>
                      <a:pPr algn="ctr"/>
                      <a:r>
                        <a:rPr lang="fr-FR" noProof="0" dirty="0"/>
                        <a:t>6,4</a:t>
                      </a:r>
                    </a:p>
                  </a:txBody>
                  <a:tcPr anchor="ctr"/>
                </a:tc>
                <a:extLst>
                  <a:ext uri="{0D108BD9-81ED-4DB2-BD59-A6C34878D82A}">
                    <a16:rowId xmlns:a16="http://schemas.microsoft.com/office/drawing/2014/main" val="10001"/>
                  </a:ext>
                </a:extLst>
              </a:tr>
              <a:tr h="370840">
                <a:tc>
                  <a:txBody>
                    <a:bodyPr/>
                    <a:lstStyle/>
                    <a:p>
                      <a:r>
                        <a:rPr lang="fr-FR" noProof="0" dirty="0"/>
                        <a:t>Acier</a:t>
                      </a:r>
                    </a:p>
                  </a:txBody>
                  <a:tcPr/>
                </a:tc>
                <a:tc>
                  <a:txBody>
                    <a:bodyPr/>
                    <a:lstStyle/>
                    <a:p>
                      <a:r>
                        <a:rPr lang="fr-FR" noProof="0" dirty="0"/>
                        <a:t>Filière</a:t>
                      </a:r>
                      <a:r>
                        <a:rPr lang="fr-FR" baseline="0" noProof="0" dirty="0"/>
                        <a:t> intégrée</a:t>
                      </a:r>
                      <a:r>
                        <a:rPr lang="fr-FR" noProof="0" dirty="0"/>
                        <a:t> </a:t>
                      </a:r>
                      <a:r>
                        <a:rPr lang="fr-FR" sz="1800" kern="1200" noProof="0" dirty="0">
                          <a:solidFill>
                            <a:schemeClr val="dk1"/>
                          </a:solidFill>
                          <a:latin typeface="+mn-lt"/>
                          <a:ea typeface="+mn-ea"/>
                          <a:cs typeface="+mn-cs"/>
                        </a:rPr>
                        <a:t>(haut-fourneau et convertisseur à oxygène)</a:t>
                      </a:r>
                    </a:p>
                  </a:txBody>
                  <a:tcPr/>
                </a:tc>
                <a:tc>
                  <a:txBody>
                    <a:bodyPr/>
                    <a:lstStyle/>
                    <a:p>
                      <a:pPr algn="ctr"/>
                      <a:r>
                        <a:rPr lang="fr-FR" noProof="0" dirty="0"/>
                        <a:t>23</a:t>
                      </a:r>
                    </a:p>
                  </a:txBody>
                  <a:tcPr anchor="ctr"/>
                </a:tc>
                <a:tc>
                  <a:txBody>
                    <a:bodyPr/>
                    <a:lstStyle/>
                    <a:p>
                      <a:pPr algn="ctr"/>
                      <a:r>
                        <a:rPr lang="fr-FR" noProof="0" dirty="0"/>
                        <a:t>2,3</a:t>
                      </a:r>
                    </a:p>
                  </a:txBody>
                  <a:tcPr anchor="ctr"/>
                </a:tc>
                <a:tc>
                  <a:txBody>
                    <a:bodyPr/>
                    <a:lstStyle/>
                    <a:p>
                      <a:pPr algn="ctr"/>
                      <a:r>
                        <a:rPr lang="fr-FR" noProof="0" dirty="0"/>
                        <a:t>0,020</a:t>
                      </a:r>
                    </a:p>
                  </a:txBody>
                  <a:tcPr anchor="ctr"/>
                </a:tc>
                <a:tc>
                  <a:txBody>
                    <a:bodyPr/>
                    <a:lstStyle/>
                    <a:p>
                      <a:pPr algn="ctr"/>
                      <a:r>
                        <a:rPr lang="fr-FR" noProof="0" dirty="0"/>
                        <a:t>2,4</a:t>
                      </a:r>
                    </a:p>
                  </a:txBody>
                  <a:tcPr anchor="ctr"/>
                </a:tc>
                <a:extLst>
                  <a:ext uri="{0D108BD9-81ED-4DB2-BD59-A6C34878D82A}">
                    <a16:rowId xmlns:a16="http://schemas.microsoft.com/office/drawing/2014/main" val="10002"/>
                  </a:ext>
                </a:extLst>
              </a:tr>
              <a:tr h="370840">
                <a:tc>
                  <a:txBody>
                    <a:bodyPr/>
                    <a:lstStyle/>
                    <a:p>
                      <a:r>
                        <a:rPr lang="fr-FR" noProof="0" dirty="0"/>
                        <a:t>Aluminium</a:t>
                      </a:r>
                    </a:p>
                  </a:txBody>
                  <a:tcPr/>
                </a:tc>
                <a:tc>
                  <a:txBody>
                    <a:bodyPr/>
                    <a:lstStyle/>
                    <a:p>
                      <a:r>
                        <a:rPr lang="fr-FR" noProof="0" dirty="0"/>
                        <a:t>Procédé Bayer,</a:t>
                      </a:r>
                      <a:r>
                        <a:rPr lang="fr-FR" baseline="0" noProof="0" dirty="0"/>
                        <a:t> Electrolyse Hall-Heroult</a:t>
                      </a:r>
                      <a:endParaRPr lang="fr-FR" noProof="0" dirty="0"/>
                    </a:p>
                  </a:txBody>
                  <a:tcPr/>
                </a:tc>
                <a:tc>
                  <a:txBody>
                    <a:bodyPr/>
                    <a:lstStyle/>
                    <a:p>
                      <a:pPr algn="ctr"/>
                      <a:r>
                        <a:rPr lang="fr-FR" noProof="0" dirty="0"/>
                        <a:t>361</a:t>
                      </a:r>
                    </a:p>
                  </a:txBody>
                  <a:tcPr anchor="ctr"/>
                </a:tc>
                <a:tc>
                  <a:txBody>
                    <a:bodyPr/>
                    <a:lstStyle/>
                    <a:p>
                      <a:pPr algn="ctr"/>
                      <a:r>
                        <a:rPr lang="fr-FR" noProof="0" dirty="0"/>
                        <a:t>35,7</a:t>
                      </a:r>
                    </a:p>
                  </a:txBody>
                  <a:tcPr anchor="ctr"/>
                </a:tc>
                <a:tc>
                  <a:txBody>
                    <a:bodyPr/>
                    <a:lstStyle/>
                    <a:p>
                      <a:pPr algn="ctr"/>
                      <a:r>
                        <a:rPr lang="fr-FR" noProof="0" dirty="0"/>
                        <a:t>0,230</a:t>
                      </a:r>
                    </a:p>
                  </a:txBody>
                  <a:tcPr anchor="ctr"/>
                </a:tc>
                <a:tc>
                  <a:txBody>
                    <a:bodyPr/>
                    <a:lstStyle/>
                    <a:p>
                      <a:pPr algn="ctr"/>
                      <a:r>
                        <a:rPr lang="fr-FR" noProof="0" dirty="0"/>
                        <a:t>16,9</a:t>
                      </a:r>
                    </a:p>
                  </a:txBody>
                  <a:tcPr anchor="ctr"/>
                </a:tc>
                <a:extLst>
                  <a:ext uri="{0D108BD9-81ED-4DB2-BD59-A6C34878D82A}">
                    <a16:rowId xmlns:a16="http://schemas.microsoft.com/office/drawing/2014/main" val="10003"/>
                  </a:ext>
                </a:extLst>
              </a:tr>
              <a:tr h="370840">
                <a:tc rowSpan="2">
                  <a:txBody>
                    <a:bodyPr/>
                    <a:lstStyle/>
                    <a:p>
                      <a:r>
                        <a:rPr lang="fr-FR" noProof="0" dirty="0"/>
                        <a:t>Cuivre</a:t>
                      </a:r>
                    </a:p>
                  </a:txBody>
                  <a:tcPr/>
                </a:tc>
                <a:tc>
                  <a:txBody>
                    <a:bodyPr/>
                    <a:lstStyle/>
                    <a:p>
                      <a:r>
                        <a:rPr lang="fr-FR" sz="1800" kern="1200" noProof="0" dirty="0">
                          <a:solidFill>
                            <a:schemeClr val="dk1"/>
                          </a:solidFill>
                          <a:latin typeface="+mn-lt"/>
                          <a:ea typeface="+mn-ea"/>
                          <a:cs typeface="+mn-cs"/>
                        </a:rPr>
                        <a:t>Pyrométallurgie/conversion et électro-raffinage </a:t>
                      </a:r>
                    </a:p>
                  </a:txBody>
                  <a:tcPr/>
                </a:tc>
                <a:tc>
                  <a:txBody>
                    <a:bodyPr/>
                    <a:lstStyle/>
                    <a:p>
                      <a:pPr algn="ctr"/>
                      <a:r>
                        <a:rPr lang="fr-FR" noProof="0" dirty="0"/>
                        <a:t>33</a:t>
                      </a:r>
                    </a:p>
                  </a:txBody>
                  <a:tcPr anchor="ctr"/>
                </a:tc>
                <a:tc>
                  <a:txBody>
                    <a:bodyPr/>
                    <a:lstStyle/>
                    <a:p>
                      <a:pPr algn="ctr"/>
                      <a:r>
                        <a:rPr lang="fr-FR" noProof="0" dirty="0"/>
                        <a:t>3,3</a:t>
                      </a:r>
                    </a:p>
                  </a:txBody>
                  <a:tcPr anchor="ctr"/>
                </a:tc>
                <a:tc>
                  <a:txBody>
                    <a:bodyPr/>
                    <a:lstStyle/>
                    <a:p>
                      <a:pPr algn="ctr"/>
                      <a:r>
                        <a:rPr lang="fr-FR" noProof="0" dirty="0"/>
                        <a:t>0,040</a:t>
                      </a:r>
                    </a:p>
                  </a:txBody>
                  <a:tcPr anchor="ctr"/>
                </a:tc>
                <a:tc>
                  <a:txBody>
                    <a:bodyPr/>
                    <a:lstStyle/>
                    <a:p>
                      <a:pPr algn="ctr"/>
                      <a:r>
                        <a:rPr lang="fr-FR" noProof="0" dirty="0"/>
                        <a:t>64</a:t>
                      </a:r>
                    </a:p>
                  </a:txBody>
                  <a:tcPr anchor="ctr"/>
                </a:tc>
                <a:extLst>
                  <a:ext uri="{0D108BD9-81ED-4DB2-BD59-A6C34878D82A}">
                    <a16:rowId xmlns:a16="http://schemas.microsoft.com/office/drawing/2014/main" val="10004"/>
                  </a:ext>
                </a:extLst>
              </a:tr>
              <a:tr h="370840">
                <a:tc vMerge="1">
                  <a:txBody>
                    <a:bodyPr/>
                    <a:lstStyle/>
                    <a:p>
                      <a:endParaRPr lang="fr-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noProof="0" dirty="0">
                          <a:solidFill>
                            <a:schemeClr val="dk1"/>
                          </a:solidFill>
                          <a:latin typeface="+mn-lt"/>
                          <a:ea typeface="+mn-ea"/>
                          <a:cs typeface="+mn-cs"/>
                        </a:rPr>
                        <a:t>Lixiviation en tas puis électro-récupération ou extraction par solvant</a:t>
                      </a:r>
                    </a:p>
                  </a:txBody>
                  <a:tcPr/>
                </a:tc>
                <a:tc>
                  <a:txBody>
                    <a:bodyPr/>
                    <a:lstStyle/>
                    <a:p>
                      <a:pPr algn="ctr"/>
                      <a:r>
                        <a:rPr lang="fr-FR" noProof="0" dirty="0"/>
                        <a:t>64</a:t>
                      </a:r>
                    </a:p>
                  </a:txBody>
                  <a:tcPr anchor="ctr"/>
                </a:tc>
                <a:tc>
                  <a:txBody>
                    <a:bodyPr/>
                    <a:lstStyle/>
                    <a:p>
                      <a:pPr algn="ctr"/>
                      <a:r>
                        <a:rPr lang="fr-FR" noProof="0" dirty="0"/>
                        <a:t>6,2</a:t>
                      </a:r>
                    </a:p>
                  </a:txBody>
                  <a:tcPr anchor="ctr"/>
                </a:tc>
                <a:tc>
                  <a:txBody>
                    <a:bodyPr/>
                    <a:lstStyle/>
                    <a:p>
                      <a:pPr algn="ctr"/>
                      <a:r>
                        <a:rPr lang="fr-FR" noProof="0" dirty="0"/>
                        <a:t>-</a:t>
                      </a:r>
                    </a:p>
                  </a:txBody>
                  <a:tcPr anchor="ctr"/>
                </a:tc>
                <a:tc>
                  <a:txBody>
                    <a:bodyPr/>
                    <a:lstStyle/>
                    <a:p>
                      <a:pPr algn="ctr"/>
                      <a:r>
                        <a:rPr lang="fr-FR" noProof="0" dirty="0"/>
                        <a:t>125</a:t>
                      </a:r>
                    </a:p>
                  </a:txBody>
                  <a:tcPr anchor="ct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pPr/>
              <a:t>15</a:t>
            </a:fld>
            <a:endParaRPr lang="fr-BE" dirty="0"/>
          </a:p>
        </p:txBody>
      </p:sp>
      <p:sp>
        <p:nvSpPr>
          <p:cNvPr id="10" name="TextBox 9"/>
          <p:cNvSpPr txBox="1"/>
          <p:nvPr/>
        </p:nvSpPr>
        <p:spPr>
          <a:xfrm>
            <a:off x="457200" y="5780782"/>
            <a:ext cx="8208912" cy="1077218"/>
          </a:xfrm>
          <a:prstGeom prst="rect">
            <a:avLst/>
          </a:prstGeom>
          <a:noFill/>
        </p:spPr>
        <p:txBody>
          <a:bodyPr wrap="square" rtlCol="0">
            <a:spAutoFit/>
          </a:bodyPr>
          <a:lstStyle/>
          <a:p>
            <a:pPr marL="630238" indent="-630238"/>
            <a:r>
              <a:rPr lang="fr-FR" sz="1600" b="1" dirty="0"/>
              <a:t>GER</a:t>
            </a:r>
            <a:r>
              <a:rPr lang="fr-FR" sz="1600" dirty="0"/>
              <a:t> : 	Consommation Brute en Énergie</a:t>
            </a:r>
            <a:r>
              <a:rPr lang="fr-FR" sz="1400" i="1" dirty="0"/>
              <a:t> (Gross Energy Requirement)</a:t>
            </a:r>
            <a:endParaRPr lang="fr-FR" sz="1600" i="1" dirty="0"/>
          </a:p>
          <a:p>
            <a:pPr marL="630238" indent="-630238"/>
            <a:r>
              <a:rPr lang="fr-FR" sz="1600" b="1" dirty="0"/>
              <a:t>PRG</a:t>
            </a:r>
            <a:r>
              <a:rPr lang="fr-FR" sz="1600" dirty="0"/>
              <a:t> :	 Potentiel de Réchauffement Global</a:t>
            </a:r>
          </a:p>
          <a:p>
            <a:pPr marL="630238" indent="-630238"/>
            <a:r>
              <a:rPr lang="fr-FR" sz="1600" b="1" dirty="0"/>
              <a:t>PA</a:t>
            </a:r>
            <a:r>
              <a:rPr lang="fr-FR" sz="1600" dirty="0"/>
              <a:t> : 	Potentiel d’Acidification</a:t>
            </a:r>
            <a:endParaRPr lang="fr-FR" sz="1400" i="1" dirty="0"/>
          </a:p>
          <a:p>
            <a:pPr marL="630238" indent="-630238"/>
            <a:r>
              <a:rPr lang="fr-FR" sz="1600" b="1" dirty="0"/>
              <a:t>FRS</a:t>
            </a:r>
            <a:r>
              <a:rPr lang="fr-FR" sz="1600" dirty="0"/>
              <a:t> :	Fardeau</a:t>
            </a:r>
            <a:r>
              <a:rPr lang="fr-FR" sz="1600" dirty="0">
                <a:sym typeface="Wingdings"/>
              </a:rPr>
              <a:t> de Résidus Solides</a:t>
            </a:r>
            <a:endParaRPr lang="fr-FR" sz="1600" dirty="0"/>
          </a:p>
        </p:txBody>
      </p:sp>
    </p:spTree>
    <p:extLst>
      <p:ext uri="{BB962C8B-B14F-4D97-AF65-F5344CB8AC3E}">
        <p14:creationId xmlns:p14="http://schemas.microsoft.com/office/powerpoint/2010/main" val="268238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Connecteur droit 112"/>
          <p:cNvCxnSpPr/>
          <p:nvPr/>
        </p:nvCxnSpPr>
        <p:spPr>
          <a:xfrm>
            <a:off x="719194" y="3639697"/>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Connecteur droit 129"/>
          <p:cNvCxnSpPr/>
          <p:nvPr/>
        </p:nvCxnSpPr>
        <p:spPr>
          <a:xfrm>
            <a:off x="4956601" y="3631753"/>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274638"/>
            <a:ext cx="8932985" cy="1143000"/>
          </a:xfrm>
        </p:spPr>
        <p:txBody>
          <a:bodyPr>
            <a:normAutofit fontScale="90000"/>
          </a:bodyPr>
          <a:lstStyle/>
          <a:p>
            <a:r>
              <a:rPr lang="fr-FR" sz="3000" noProof="0" dirty="0"/>
              <a:t>Impacts environnementaux pour la production des métaux,</a:t>
            </a:r>
            <a:br>
              <a:rPr lang="fr-FR" sz="3000" noProof="0" dirty="0"/>
            </a:br>
            <a:r>
              <a:rPr lang="fr-FR" sz="2700" noProof="0" dirty="0"/>
              <a:t> </a:t>
            </a:r>
            <a:r>
              <a:rPr lang="fr-FR" sz="2700" i="1" noProof="0" dirty="0"/>
              <a:t>de l’extraction des matières premières à la sortie d’usine</a:t>
            </a:r>
            <a:r>
              <a:rPr lang="fr-FR" sz="2700" baseline="50000" noProof="0" dirty="0"/>
              <a:t>20</a:t>
            </a:r>
          </a:p>
        </p:txBody>
      </p:sp>
      <p:sp>
        <p:nvSpPr>
          <p:cNvPr id="7" name="Text Placeholder 6"/>
          <p:cNvSpPr>
            <a:spLocks noGrp="1"/>
          </p:cNvSpPr>
          <p:nvPr>
            <p:ph type="body" idx="1"/>
          </p:nvPr>
        </p:nvSpPr>
        <p:spPr>
          <a:xfrm>
            <a:off x="556994" y="1728536"/>
            <a:ext cx="4140000" cy="856395"/>
          </a:xfrm>
        </p:spPr>
        <p:txBody>
          <a:bodyPr anchor="t" anchorCtr="0">
            <a:noAutofit/>
          </a:bodyPr>
          <a:lstStyle/>
          <a:p>
            <a:r>
              <a:rPr lang="fr-FR" sz="1800" noProof="0" dirty="0"/>
              <a:t>Consommation en énergie brute pour la production de divers métaux, </a:t>
            </a:r>
            <a:r>
              <a:rPr lang="fr-FR" sz="1800" i="1" noProof="0" dirty="0"/>
              <a:t>des matières premières à la sortie de l’usine</a:t>
            </a:r>
          </a:p>
        </p:txBody>
      </p:sp>
      <p:sp>
        <p:nvSpPr>
          <p:cNvPr id="19" name="Content Placeholder 18"/>
          <p:cNvSpPr>
            <a:spLocks noGrp="1"/>
          </p:cNvSpPr>
          <p:nvPr>
            <p:ph sz="half" idx="2"/>
          </p:nvPr>
        </p:nvSpPr>
        <p:spPr>
          <a:xfrm>
            <a:off x="2548036" y="2806960"/>
            <a:ext cx="4040188" cy="543189"/>
          </a:xfrm>
        </p:spPr>
        <p:txBody>
          <a:bodyPr>
            <a:normAutofit/>
          </a:bodyPr>
          <a:lstStyle/>
          <a:p>
            <a:pPr marL="0" indent="0" algn="ctr">
              <a:buNone/>
            </a:pPr>
            <a:r>
              <a:rPr lang="fr-FR" sz="1800" noProof="0" dirty="0">
                <a:solidFill>
                  <a:srgbClr val="FF0000"/>
                </a:solidFill>
              </a:rPr>
              <a:t>(sans aucun contenu recyclé)</a:t>
            </a:r>
          </a:p>
        </p:txBody>
      </p:sp>
      <p:sp>
        <p:nvSpPr>
          <p:cNvPr id="9" name="Text Placeholder 8"/>
          <p:cNvSpPr>
            <a:spLocks noGrp="1"/>
          </p:cNvSpPr>
          <p:nvPr>
            <p:ph type="body" sz="quarter" idx="3"/>
          </p:nvPr>
        </p:nvSpPr>
        <p:spPr>
          <a:xfrm>
            <a:off x="4757351" y="1728535"/>
            <a:ext cx="4176584" cy="1088805"/>
          </a:xfrm>
        </p:spPr>
        <p:txBody>
          <a:bodyPr anchor="t" anchorCtr="0">
            <a:normAutofit/>
          </a:bodyPr>
          <a:lstStyle/>
          <a:p>
            <a:r>
              <a:rPr lang="fr-FR" sz="1800" dirty="0"/>
              <a:t>Potentiel de Réchauffement Global </a:t>
            </a:r>
            <a:r>
              <a:rPr lang="fr-FR" sz="1800" noProof="0" dirty="0"/>
              <a:t>(PRG) pour la production de divers métaux, </a:t>
            </a:r>
            <a:r>
              <a:rPr lang="fr-FR" sz="1800" i="1" noProof="0" dirty="0"/>
              <a:t>des matières premières à la sortie de l’usine</a:t>
            </a:r>
          </a:p>
        </p:txBody>
      </p:sp>
      <p:sp>
        <p:nvSpPr>
          <p:cNvPr id="3" name="Slide Number Placeholder 2"/>
          <p:cNvSpPr>
            <a:spLocks noGrp="1"/>
          </p:cNvSpPr>
          <p:nvPr>
            <p:ph type="sldNum" sz="quarter" idx="12"/>
          </p:nvPr>
        </p:nvSpPr>
        <p:spPr/>
        <p:txBody>
          <a:bodyPr/>
          <a:lstStyle/>
          <a:p>
            <a:fld id="{BF73EC7F-79ED-4C17-9829-92AE53B2AB65}" type="slidenum">
              <a:rPr lang="fr-BE" smtClean="0"/>
              <a:pPr/>
              <a:t>16</a:t>
            </a:fld>
            <a:endParaRPr lang="fr-BE" dirty="0"/>
          </a:p>
        </p:txBody>
      </p:sp>
      <p:grpSp>
        <p:nvGrpSpPr>
          <p:cNvPr id="116" name="Groupe 115"/>
          <p:cNvGrpSpPr/>
          <p:nvPr/>
        </p:nvGrpSpPr>
        <p:grpSpPr>
          <a:xfrm>
            <a:off x="768604" y="3406636"/>
            <a:ext cx="3514590" cy="2340000"/>
            <a:chOff x="901809" y="2879814"/>
            <a:chExt cx="3514590" cy="2340000"/>
          </a:xfrm>
        </p:grpSpPr>
        <p:cxnSp>
          <p:nvCxnSpPr>
            <p:cNvPr id="36" name="Connecteur droit avec flèche 35"/>
            <p:cNvCxnSpPr/>
            <p:nvPr/>
          </p:nvCxnSpPr>
          <p:spPr>
            <a:xfrm rot="16200000" flipV="1">
              <a:off x="-268190" y="4049814"/>
              <a:ext cx="234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901809" y="3107817"/>
              <a:ext cx="3514590" cy="2070000"/>
            </a:xfrm>
            <a:prstGeom prst="rect">
              <a:avLst/>
            </a:prstGeom>
            <a:solidFill>
              <a:schemeClr val="bg1">
                <a:lumMod val="95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46" name="ZoneTexte 45"/>
          <p:cNvSpPr txBox="1"/>
          <p:nvPr/>
        </p:nvSpPr>
        <p:spPr>
          <a:xfrm rot="18395742">
            <a:off x="106767" y="6047169"/>
            <a:ext cx="1008000" cy="216000"/>
          </a:xfrm>
          <a:prstGeom prst="rect">
            <a:avLst/>
          </a:prstGeom>
          <a:noFill/>
        </p:spPr>
        <p:txBody>
          <a:bodyPr wrap="square" lIns="0" tIns="0" rIns="0" bIns="0" rtlCol="0" anchor="ctr" anchorCtr="0">
            <a:spAutoFit/>
          </a:bodyPr>
          <a:lstStyle/>
          <a:p>
            <a:pPr algn="r"/>
            <a:r>
              <a:rPr lang="fr-FR" sz="1100" dirty="0"/>
              <a:t>Acier inoxydable</a:t>
            </a:r>
          </a:p>
        </p:txBody>
      </p:sp>
      <p:sp>
        <p:nvSpPr>
          <p:cNvPr id="47" name="ZoneTexte 46"/>
          <p:cNvSpPr txBox="1"/>
          <p:nvPr/>
        </p:nvSpPr>
        <p:spPr>
          <a:xfrm rot="18395742">
            <a:off x="401238" y="6047169"/>
            <a:ext cx="1008000" cy="216000"/>
          </a:xfrm>
          <a:prstGeom prst="rect">
            <a:avLst/>
          </a:prstGeom>
          <a:noFill/>
        </p:spPr>
        <p:txBody>
          <a:bodyPr wrap="square" lIns="0" tIns="0" rIns="0" bIns="0" rtlCol="0" anchor="ctr" anchorCtr="0">
            <a:spAutoFit/>
          </a:bodyPr>
          <a:lstStyle/>
          <a:p>
            <a:pPr algn="r"/>
            <a:r>
              <a:rPr lang="fr-FR" sz="1100" dirty="0"/>
              <a:t>Titane</a:t>
            </a:r>
          </a:p>
        </p:txBody>
      </p:sp>
      <p:sp>
        <p:nvSpPr>
          <p:cNvPr id="48" name="ZoneTexte 47"/>
          <p:cNvSpPr txBox="1"/>
          <p:nvPr/>
        </p:nvSpPr>
        <p:spPr>
          <a:xfrm rot="18395742">
            <a:off x="695709" y="6047169"/>
            <a:ext cx="1008000" cy="216000"/>
          </a:xfrm>
          <a:prstGeom prst="rect">
            <a:avLst/>
          </a:prstGeom>
          <a:noFill/>
        </p:spPr>
        <p:txBody>
          <a:bodyPr wrap="square" lIns="0" tIns="0" rIns="0" bIns="0" rtlCol="0" anchor="ctr" anchorCtr="0">
            <a:spAutoFit/>
          </a:bodyPr>
          <a:lstStyle/>
          <a:p>
            <a:pPr algn="r"/>
            <a:r>
              <a:rPr lang="fr-FR" sz="1100" dirty="0"/>
              <a:t>Acier</a:t>
            </a:r>
          </a:p>
        </p:txBody>
      </p:sp>
      <p:sp>
        <p:nvSpPr>
          <p:cNvPr id="49" name="ZoneTexte 48"/>
          <p:cNvSpPr txBox="1"/>
          <p:nvPr/>
        </p:nvSpPr>
        <p:spPr>
          <a:xfrm rot="18395742">
            <a:off x="990180" y="6047169"/>
            <a:ext cx="1008000" cy="216000"/>
          </a:xfrm>
          <a:prstGeom prst="rect">
            <a:avLst/>
          </a:prstGeom>
          <a:noFill/>
        </p:spPr>
        <p:txBody>
          <a:bodyPr wrap="square" lIns="0" tIns="0" rIns="0" bIns="0" rtlCol="0" anchor="ctr" anchorCtr="0">
            <a:spAutoFit/>
          </a:bodyPr>
          <a:lstStyle/>
          <a:p>
            <a:pPr algn="r"/>
            <a:r>
              <a:rPr lang="fr-FR" sz="1100" dirty="0"/>
              <a:t>Aluminium</a:t>
            </a:r>
          </a:p>
        </p:txBody>
      </p:sp>
      <p:sp>
        <p:nvSpPr>
          <p:cNvPr id="50" name="ZoneTexte 49"/>
          <p:cNvSpPr txBox="1"/>
          <p:nvPr/>
        </p:nvSpPr>
        <p:spPr>
          <a:xfrm rot="18395742">
            <a:off x="1284651" y="6047169"/>
            <a:ext cx="1008000" cy="216000"/>
          </a:xfrm>
          <a:prstGeom prst="rect">
            <a:avLst/>
          </a:prstGeom>
          <a:noFill/>
        </p:spPr>
        <p:txBody>
          <a:bodyPr wrap="square" lIns="0" tIns="0" rIns="0" bIns="0" rtlCol="0" anchor="ctr" anchorCtr="0">
            <a:spAutoFit/>
          </a:bodyPr>
          <a:lstStyle/>
          <a:p>
            <a:pPr algn="r"/>
            <a:r>
              <a:rPr lang="fr-FR" sz="1100" dirty="0"/>
              <a:t>Cuivre</a:t>
            </a:r>
          </a:p>
        </p:txBody>
      </p:sp>
      <p:sp>
        <p:nvSpPr>
          <p:cNvPr id="51" name="ZoneTexte 50"/>
          <p:cNvSpPr txBox="1"/>
          <p:nvPr/>
        </p:nvSpPr>
        <p:spPr>
          <a:xfrm rot="18395742">
            <a:off x="2757006" y="6047169"/>
            <a:ext cx="1008000" cy="216000"/>
          </a:xfrm>
          <a:prstGeom prst="rect">
            <a:avLst/>
          </a:prstGeom>
          <a:noFill/>
        </p:spPr>
        <p:txBody>
          <a:bodyPr wrap="square" lIns="0" tIns="0" rIns="0" bIns="0" rtlCol="0" anchor="ctr" anchorCtr="0">
            <a:spAutoFit/>
          </a:bodyPr>
          <a:lstStyle/>
          <a:p>
            <a:pPr algn="r"/>
            <a:r>
              <a:rPr lang="fr-FR" sz="1100" dirty="0"/>
              <a:t>Nickel</a:t>
            </a:r>
          </a:p>
        </p:txBody>
      </p:sp>
      <p:sp>
        <p:nvSpPr>
          <p:cNvPr id="53" name="ZoneTexte 52"/>
          <p:cNvSpPr txBox="1"/>
          <p:nvPr/>
        </p:nvSpPr>
        <p:spPr>
          <a:xfrm rot="18395742">
            <a:off x="1579122" y="6047169"/>
            <a:ext cx="1008000" cy="216000"/>
          </a:xfrm>
          <a:prstGeom prst="rect">
            <a:avLst/>
          </a:prstGeom>
          <a:noFill/>
        </p:spPr>
        <p:txBody>
          <a:bodyPr wrap="square" lIns="0" tIns="0" rIns="0" bIns="0" rtlCol="0" anchor="ctr" anchorCtr="0">
            <a:spAutoFit/>
          </a:bodyPr>
          <a:lstStyle/>
          <a:p>
            <a:pPr algn="r"/>
            <a:r>
              <a:rPr lang="fr-FR" sz="1100" dirty="0"/>
              <a:t>Cuivre</a:t>
            </a:r>
          </a:p>
        </p:txBody>
      </p:sp>
      <p:sp>
        <p:nvSpPr>
          <p:cNvPr id="54" name="ZoneTexte 53"/>
          <p:cNvSpPr txBox="1"/>
          <p:nvPr/>
        </p:nvSpPr>
        <p:spPr>
          <a:xfrm rot="18395742">
            <a:off x="1873593" y="6047169"/>
            <a:ext cx="1008000" cy="216000"/>
          </a:xfrm>
          <a:prstGeom prst="rect">
            <a:avLst/>
          </a:prstGeom>
          <a:noFill/>
        </p:spPr>
        <p:txBody>
          <a:bodyPr wrap="square" lIns="0" tIns="0" rIns="0" bIns="0" rtlCol="0" anchor="ctr" anchorCtr="0">
            <a:spAutoFit/>
          </a:bodyPr>
          <a:lstStyle/>
          <a:p>
            <a:pPr algn="r"/>
            <a:r>
              <a:rPr lang="fr-FR" sz="1100" dirty="0"/>
              <a:t>Plomb</a:t>
            </a:r>
          </a:p>
        </p:txBody>
      </p:sp>
      <p:sp>
        <p:nvSpPr>
          <p:cNvPr id="55" name="ZoneTexte 54"/>
          <p:cNvSpPr txBox="1"/>
          <p:nvPr/>
        </p:nvSpPr>
        <p:spPr>
          <a:xfrm rot="18395742">
            <a:off x="2168064" y="6047169"/>
            <a:ext cx="1008000" cy="216000"/>
          </a:xfrm>
          <a:prstGeom prst="rect">
            <a:avLst/>
          </a:prstGeom>
          <a:noFill/>
        </p:spPr>
        <p:txBody>
          <a:bodyPr wrap="square" lIns="0" tIns="0" rIns="0" bIns="0" rtlCol="0" anchor="ctr" anchorCtr="0">
            <a:spAutoFit/>
          </a:bodyPr>
          <a:lstStyle/>
          <a:p>
            <a:pPr algn="r"/>
            <a:r>
              <a:rPr lang="fr-FR" sz="1100" dirty="0"/>
              <a:t>Plomb</a:t>
            </a:r>
          </a:p>
        </p:txBody>
      </p:sp>
      <p:sp>
        <p:nvSpPr>
          <p:cNvPr id="56" name="ZoneTexte 55"/>
          <p:cNvSpPr txBox="1"/>
          <p:nvPr/>
        </p:nvSpPr>
        <p:spPr>
          <a:xfrm rot="18395742">
            <a:off x="2462535" y="6047169"/>
            <a:ext cx="1008000" cy="216000"/>
          </a:xfrm>
          <a:prstGeom prst="rect">
            <a:avLst/>
          </a:prstGeom>
          <a:noFill/>
        </p:spPr>
        <p:txBody>
          <a:bodyPr wrap="square" lIns="0" tIns="0" rIns="0" bIns="0" rtlCol="0" anchor="ctr" anchorCtr="0">
            <a:spAutoFit/>
          </a:bodyPr>
          <a:lstStyle/>
          <a:p>
            <a:pPr algn="r"/>
            <a:r>
              <a:rPr lang="fr-FR" sz="1100" dirty="0"/>
              <a:t>Nickel</a:t>
            </a:r>
          </a:p>
        </p:txBody>
      </p:sp>
      <p:sp>
        <p:nvSpPr>
          <p:cNvPr id="57" name="ZoneTexte 56"/>
          <p:cNvSpPr txBox="1"/>
          <p:nvPr/>
        </p:nvSpPr>
        <p:spPr>
          <a:xfrm rot="18395742">
            <a:off x="3051477" y="6047169"/>
            <a:ext cx="1008000" cy="216000"/>
          </a:xfrm>
          <a:prstGeom prst="rect">
            <a:avLst/>
          </a:prstGeom>
          <a:noFill/>
        </p:spPr>
        <p:txBody>
          <a:bodyPr wrap="square" lIns="0" tIns="0" rIns="0" bIns="0" rtlCol="0" anchor="ctr" anchorCtr="0">
            <a:spAutoFit/>
          </a:bodyPr>
          <a:lstStyle/>
          <a:p>
            <a:pPr algn="r"/>
            <a:r>
              <a:rPr lang="fr-FR" sz="1100" dirty="0"/>
              <a:t>Zinc</a:t>
            </a:r>
          </a:p>
        </p:txBody>
      </p:sp>
      <p:sp>
        <p:nvSpPr>
          <p:cNvPr id="58" name="ZoneTexte 57"/>
          <p:cNvSpPr txBox="1"/>
          <p:nvPr/>
        </p:nvSpPr>
        <p:spPr>
          <a:xfrm rot="18395742">
            <a:off x="3345952" y="6047169"/>
            <a:ext cx="1008000" cy="216000"/>
          </a:xfrm>
          <a:prstGeom prst="rect">
            <a:avLst/>
          </a:prstGeom>
          <a:noFill/>
        </p:spPr>
        <p:txBody>
          <a:bodyPr wrap="square" lIns="0" tIns="0" rIns="0" bIns="0" rtlCol="0" anchor="ctr" anchorCtr="0">
            <a:spAutoFit/>
          </a:bodyPr>
          <a:lstStyle/>
          <a:p>
            <a:pPr algn="r"/>
            <a:r>
              <a:rPr lang="fr-FR" sz="1100" dirty="0"/>
              <a:t>Zinc</a:t>
            </a:r>
          </a:p>
        </p:txBody>
      </p:sp>
      <p:sp>
        <p:nvSpPr>
          <p:cNvPr id="87" name="ZoneTexte 86"/>
          <p:cNvSpPr txBox="1"/>
          <p:nvPr/>
        </p:nvSpPr>
        <p:spPr>
          <a:xfrm>
            <a:off x="459094" y="5635785"/>
            <a:ext cx="216000" cy="138499"/>
          </a:xfrm>
          <a:prstGeom prst="rect">
            <a:avLst/>
          </a:prstGeom>
          <a:noFill/>
        </p:spPr>
        <p:txBody>
          <a:bodyPr wrap="square" lIns="0" tIns="0" rIns="0" bIns="0" rtlCol="0" anchor="ctr" anchorCtr="0">
            <a:spAutoFit/>
          </a:bodyPr>
          <a:lstStyle/>
          <a:p>
            <a:pPr algn="r"/>
            <a:r>
              <a:rPr lang="fr-FR" sz="900" dirty="0"/>
              <a:t>0</a:t>
            </a:r>
          </a:p>
        </p:txBody>
      </p:sp>
      <p:sp>
        <p:nvSpPr>
          <p:cNvPr id="88" name="ZoneTexte 87"/>
          <p:cNvSpPr txBox="1"/>
          <p:nvPr/>
        </p:nvSpPr>
        <p:spPr>
          <a:xfrm>
            <a:off x="459094" y="5375990"/>
            <a:ext cx="216000" cy="138499"/>
          </a:xfrm>
          <a:prstGeom prst="rect">
            <a:avLst/>
          </a:prstGeom>
          <a:noFill/>
        </p:spPr>
        <p:txBody>
          <a:bodyPr wrap="square" lIns="0" tIns="0" rIns="0" bIns="0" rtlCol="0" anchor="ctr" anchorCtr="0">
            <a:spAutoFit/>
          </a:bodyPr>
          <a:lstStyle/>
          <a:p>
            <a:pPr algn="r"/>
            <a:r>
              <a:rPr lang="fr-FR" sz="900" dirty="0"/>
              <a:t>50</a:t>
            </a:r>
          </a:p>
        </p:txBody>
      </p:sp>
      <p:sp>
        <p:nvSpPr>
          <p:cNvPr id="89" name="ZoneTexte 88"/>
          <p:cNvSpPr txBox="1"/>
          <p:nvPr/>
        </p:nvSpPr>
        <p:spPr>
          <a:xfrm>
            <a:off x="459094" y="5116196"/>
            <a:ext cx="216000" cy="138499"/>
          </a:xfrm>
          <a:prstGeom prst="rect">
            <a:avLst/>
          </a:prstGeom>
          <a:noFill/>
        </p:spPr>
        <p:txBody>
          <a:bodyPr wrap="square" lIns="0" tIns="0" rIns="0" bIns="0" rtlCol="0" anchor="ctr" anchorCtr="0">
            <a:spAutoFit/>
          </a:bodyPr>
          <a:lstStyle/>
          <a:p>
            <a:pPr algn="r"/>
            <a:r>
              <a:rPr lang="fr-FR" sz="900" dirty="0"/>
              <a:t>100</a:t>
            </a:r>
          </a:p>
        </p:txBody>
      </p:sp>
      <p:sp>
        <p:nvSpPr>
          <p:cNvPr id="90" name="ZoneTexte 89"/>
          <p:cNvSpPr txBox="1"/>
          <p:nvPr/>
        </p:nvSpPr>
        <p:spPr>
          <a:xfrm>
            <a:off x="459094" y="4856402"/>
            <a:ext cx="216000" cy="138499"/>
          </a:xfrm>
          <a:prstGeom prst="rect">
            <a:avLst/>
          </a:prstGeom>
          <a:noFill/>
        </p:spPr>
        <p:txBody>
          <a:bodyPr wrap="square" lIns="0" tIns="0" rIns="0" bIns="0" rtlCol="0" anchor="ctr" anchorCtr="0">
            <a:spAutoFit/>
          </a:bodyPr>
          <a:lstStyle/>
          <a:p>
            <a:pPr algn="r"/>
            <a:r>
              <a:rPr lang="fr-FR" sz="900" dirty="0"/>
              <a:t>150</a:t>
            </a:r>
          </a:p>
        </p:txBody>
      </p:sp>
      <p:sp>
        <p:nvSpPr>
          <p:cNvPr id="91" name="ZoneTexte 90"/>
          <p:cNvSpPr txBox="1"/>
          <p:nvPr/>
        </p:nvSpPr>
        <p:spPr>
          <a:xfrm>
            <a:off x="459094" y="4596608"/>
            <a:ext cx="216000" cy="138499"/>
          </a:xfrm>
          <a:prstGeom prst="rect">
            <a:avLst/>
          </a:prstGeom>
          <a:noFill/>
        </p:spPr>
        <p:txBody>
          <a:bodyPr wrap="square" lIns="0" tIns="0" rIns="0" bIns="0" rtlCol="0" anchor="ctr" anchorCtr="0">
            <a:spAutoFit/>
          </a:bodyPr>
          <a:lstStyle/>
          <a:p>
            <a:pPr algn="r"/>
            <a:r>
              <a:rPr lang="fr-FR" sz="900" dirty="0"/>
              <a:t>200</a:t>
            </a:r>
          </a:p>
        </p:txBody>
      </p:sp>
      <p:sp>
        <p:nvSpPr>
          <p:cNvPr id="92" name="ZoneTexte 91"/>
          <p:cNvSpPr txBox="1"/>
          <p:nvPr/>
        </p:nvSpPr>
        <p:spPr>
          <a:xfrm>
            <a:off x="459094" y="4336814"/>
            <a:ext cx="216000" cy="138499"/>
          </a:xfrm>
          <a:prstGeom prst="rect">
            <a:avLst/>
          </a:prstGeom>
          <a:noFill/>
        </p:spPr>
        <p:txBody>
          <a:bodyPr wrap="square" lIns="0" tIns="0" rIns="0" bIns="0" rtlCol="0" anchor="ctr" anchorCtr="0">
            <a:spAutoFit/>
          </a:bodyPr>
          <a:lstStyle/>
          <a:p>
            <a:pPr algn="r"/>
            <a:r>
              <a:rPr lang="fr-FR" sz="900" dirty="0"/>
              <a:t>250</a:t>
            </a:r>
          </a:p>
        </p:txBody>
      </p:sp>
      <p:sp>
        <p:nvSpPr>
          <p:cNvPr id="93" name="ZoneTexte 92"/>
          <p:cNvSpPr txBox="1"/>
          <p:nvPr/>
        </p:nvSpPr>
        <p:spPr>
          <a:xfrm>
            <a:off x="459094" y="4077020"/>
            <a:ext cx="216000" cy="138499"/>
          </a:xfrm>
          <a:prstGeom prst="rect">
            <a:avLst/>
          </a:prstGeom>
          <a:noFill/>
        </p:spPr>
        <p:txBody>
          <a:bodyPr wrap="square" lIns="0" tIns="0" rIns="0" bIns="0" rtlCol="0" anchor="ctr" anchorCtr="0">
            <a:spAutoFit/>
          </a:bodyPr>
          <a:lstStyle/>
          <a:p>
            <a:pPr algn="r"/>
            <a:r>
              <a:rPr lang="fr-FR" sz="900" dirty="0"/>
              <a:t>300</a:t>
            </a:r>
          </a:p>
        </p:txBody>
      </p:sp>
      <p:sp>
        <p:nvSpPr>
          <p:cNvPr id="94" name="ZoneTexte 93"/>
          <p:cNvSpPr txBox="1"/>
          <p:nvPr/>
        </p:nvSpPr>
        <p:spPr>
          <a:xfrm>
            <a:off x="459094" y="3817226"/>
            <a:ext cx="216000" cy="138499"/>
          </a:xfrm>
          <a:prstGeom prst="rect">
            <a:avLst/>
          </a:prstGeom>
          <a:noFill/>
        </p:spPr>
        <p:txBody>
          <a:bodyPr wrap="square" lIns="0" tIns="0" rIns="0" bIns="0" rtlCol="0" anchor="ctr" anchorCtr="0">
            <a:spAutoFit/>
          </a:bodyPr>
          <a:lstStyle/>
          <a:p>
            <a:pPr algn="r"/>
            <a:r>
              <a:rPr lang="fr-FR" sz="900" dirty="0"/>
              <a:t>350</a:t>
            </a:r>
          </a:p>
        </p:txBody>
      </p:sp>
      <p:sp>
        <p:nvSpPr>
          <p:cNvPr id="95" name="ZoneTexte 94"/>
          <p:cNvSpPr txBox="1"/>
          <p:nvPr/>
        </p:nvSpPr>
        <p:spPr>
          <a:xfrm>
            <a:off x="459094" y="3557432"/>
            <a:ext cx="216000" cy="138499"/>
          </a:xfrm>
          <a:prstGeom prst="rect">
            <a:avLst/>
          </a:prstGeom>
          <a:noFill/>
        </p:spPr>
        <p:txBody>
          <a:bodyPr wrap="square" lIns="0" tIns="0" rIns="0" bIns="0" rtlCol="0" anchor="ctr" anchorCtr="0">
            <a:spAutoFit/>
          </a:bodyPr>
          <a:lstStyle/>
          <a:p>
            <a:pPr algn="r"/>
            <a:r>
              <a:rPr lang="fr-FR" sz="900" dirty="0"/>
              <a:t>400</a:t>
            </a:r>
          </a:p>
        </p:txBody>
      </p:sp>
      <p:cxnSp>
        <p:nvCxnSpPr>
          <p:cNvPr id="107" name="Connecteur droit 106"/>
          <p:cNvCxnSpPr/>
          <p:nvPr/>
        </p:nvCxnSpPr>
        <p:spPr>
          <a:xfrm>
            <a:off x="719194" y="5184083"/>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719194" y="4925220"/>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719194" y="4666357"/>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p:cNvCxnSpPr/>
          <p:nvPr/>
        </p:nvCxnSpPr>
        <p:spPr>
          <a:xfrm>
            <a:off x="719194" y="4407494"/>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a:off x="719194" y="4148631"/>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a:off x="719194" y="3889768"/>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683194" y="5701812"/>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Connecteur droit 122"/>
          <p:cNvCxnSpPr/>
          <p:nvPr/>
        </p:nvCxnSpPr>
        <p:spPr>
          <a:xfrm>
            <a:off x="719194" y="5442946"/>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Groupe 116"/>
          <p:cNvGrpSpPr/>
          <p:nvPr/>
        </p:nvGrpSpPr>
        <p:grpSpPr>
          <a:xfrm>
            <a:off x="5006011" y="3406636"/>
            <a:ext cx="3514590" cy="2340000"/>
            <a:chOff x="5196840" y="2879814"/>
            <a:chExt cx="3514590" cy="2340000"/>
          </a:xfrm>
        </p:grpSpPr>
        <p:sp>
          <p:nvSpPr>
            <p:cNvPr id="134" name="Rectangle 133"/>
            <p:cNvSpPr/>
            <p:nvPr/>
          </p:nvSpPr>
          <p:spPr>
            <a:xfrm>
              <a:off x="5196840" y="3101956"/>
              <a:ext cx="3514590" cy="2070000"/>
            </a:xfrm>
            <a:prstGeom prst="rect">
              <a:avLst/>
            </a:prstGeom>
            <a:solidFill>
              <a:schemeClr val="bg1">
                <a:lumMod val="95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4" name="Connecteur droit avec flèche 43"/>
            <p:cNvCxnSpPr/>
            <p:nvPr/>
          </p:nvCxnSpPr>
          <p:spPr>
            <a:xfrm rot="16200000" flipV="1">
              <a:off x="4026840" y="4049814"/>
              <a:ext cx="234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ZoneTexte 58"/>
          <p:cNvSpPr txBox="1"/>
          <p:nvPr/>
        </p:nvSpPr>
        <p:spPr>
          <a:xfrm rot="18395742">
            <a:off x="4351989" y="6047169"/>
            <a:ext cx="1008000" cy="216000"/>
          </a:xfrm>
          <a:prstGeom prst="rect">
            <a:avLst/>
          </a:prstGeom>
          <a:noFill/>
        </p:spPr>
        <p:txBody>
          <a:bodyPr wrap="square" lIns="0" tIns="0" rIns="0" bIns="0" rtlCol="0" anchor="ctr" anchorCtr="0">
            <a:spAutoFit/>
          </a:bodyPr>
          <a:lstStyle/>
          <a:p>
            <a:pPr algn="r"/>
            <a:r>
              <a:rPr lang="fr-FR" sz="1100" dirty="0"/>
              <a:t>Acier inoxydable</a:t>
            </a:r>
          </a:p>
        </p:txBody>
      </p:sp>
      <p:sp>
        <p:nvSpPr>
          <p:cNvPr id="60" name="ZoneTexte 59"/>
          <p:cNvSpPr txBox="1"/>
          <p:nvPr/>
        </p:nvSpPr>
        <p:spPr>
          <a:xfrm rot="18395742">
            <a:off x="4646460" y="6047169"/>
            <a:ext cx="1008000" cy="216000"/>
          </a:xfrm>
          <a:prstGeom prst="rect">
            <a:avLst/>
          </a:prstGeom>
          <a:noFill/>
        </p:spPr>
        <p:txBody>
          <a:bodyPr wrap="square" lIns="0" tIns="0" rIns="0" bIns="0" rtlCol="0" anchor="ctr" anchorCtr="0">
            <a:spAutoFit/>
          </a:bodyPr>
          <a:lstStyle/>
          <a:p>
            <a:pPr algn="r"/>
            <a:r>
              <a:rPr lang="fr-FR" sz="1100" dirty="0"/>
              <a:t>Titane</a:t>
            </a:r>
          </a:p>
        </p:txBody>
      </p:sp>
      <p:sp>
        <p:nvSpPr>
          <p:cNvPr id="61" name="ZoneTexte 60"/>
          <p:cNvSpPr txBox="1"/>
          <p:nvPr/>
        </p:nvSpPr>
        <p:spPr>
          <a:xfrm rot="18395742">
            <a:off x="4940931" y="6047169"/>
            <a:ext cx="1008000" cy="216000"/>
          </a:xfrm>
          <a:prstGeom prst="rect">
            <a:avLst/>
          </a:prstGeom>
          <a:noFill/>
        </p:spPr>
        <p:txBody>
          <a:bodyPr wrap="square" lIns="0" tIns="0" rIns="0" bIns="0" rtlCol="0" anchor="ctr" anchorCtr="0">
            <a:spAutoFit/>
          </a:bodyPr>
          <a:lstStyle/>
          <a:p>
            <a:pPr algn="r"/>
            <a:r>
              <a:rPr lang="fr-FR" sz="1100" dirty="0"/>
              <a:t>Acier</a:t>
            </a:r>
          </a:p>
        </p:txBody>
      </p:sp>
      <p:sp>
        <p:nvSpPr>
          <p:cNvPr id="62" name="ZoneTexte 61"/>
          <p:cNvSpPr txBox="1"/>
          <p:nvPr/>
        </p:nvSpPr>
        <p:spPr>
          <a:xfrm rot="18395742">
            <a:off x="5235402" y="6047169"/>
            <a:ext cx="1008000" cy="216000"/>
          </a:xfrm>
          <a:prstGeom prst="rect">
            <a:avLst/>
          </a:prstGeom>
          <a:noFill/>
        </p:spPr>
        <p:txBody>
          <a:bodyPr wrap="square" lIns="0" tIns="0" rIns="0" bIns="0" rtlCol="0" anchor="ctr" anchorCtr="0">
            <a:spAutoFit/>
          </a:bodyPr>
          <a:lstStyle/>
          <a:p>
            <a:pPr algn="r"/>
            <a:r>
              <a:rPr lang="fr-FR" sz="1100" dirty="0"/>
              <a:t>Aluminium</a:t>
            </a:r>
          </a:p>
        </p:txBody>
      </p:sp>
      <p:sp>
        <p:nvSpPr>
          <p:cNvPr id="63" name="ZoneTexte 62"/>
          <p:cNvSpPr txBox="1"/>
          <p:nvPr/>
        </p:nvSpPr>
        <p:spPr>
          <a:xfrm rot="18395742">
            <a:off x="5529873" y="6047169"/>
            <a:ext cx="1008000" cy="216000"/>
          </a:xfrm>
          <a:prstGeom prst="rect">
            <a:avLst/>
          </a:prstGeom>
          <a:noFill/>
        </p:spPr>
        <p:txBody>
          <a:bodyPr wrap="square" lIns="0" tIns="0" rIns="0" bIns="0" rtlCol="0" anchor="ctr" anchorCtr="0">
            <a:spAutoFit/>
          </a:bodyPr>
          <a:lstStyle/>
          <a:p>
            <a:pPr algn="r"/>
            <a:r>
              <a:rPr lang="fr-FR" sz="1100" dirty="0"/>
              <a:t>Cuivre</a:t>
            </a:r>
          </a:p>
        </p:txBody>
      </p:sp>
      <p:sp>
        <p:nvSpPr>
          <p:cNvPr id="64" name="ZoneTexte 63"/>
          <p:cNvSpPr txBox="1"/>
          <p:nvPr/>
        </p:nvSpPr>
        <p:spPr>
          <a:xfrm rot="18395742">
            <a:off x="7002228" y="6047169"/>
            <a:ext cx="1008000" cy="216000"/>
          </a:xfrm>
          <a:prstGeom prst="rect">
            <a:avLst/>
          </a:prstGeom>
          <a:noFill/>
        </p:spPr>
        <p:txBody>
          <a:bodyPr wrap="square" lIns="0" tIns="0" rIns="0" bIns="0" rtlCol="0" anchor="ctr" anchorCtr="0">
            <a:spAutoFit/>
          </a:bodyPr>
          <a:lstStyle/>
          <a:p>
            <a:pPr algn="r"/>
            <a:r>
              <a:rPr lang="fr-FR" sz="1100" dirty="0"/>
              <a:t>Nickel</a:t>
            </a:r>
          </a:p>
        </p:txBody>
      </p:sp>
      <p:sp>
        <p:nvSpPr>
          <p:cNvPr id="65" name="ZoneTexte 64"/>
          <p:cNvSpPr txBox="1"/>
          <p:nvPr/>
        </p:nvSpPr>
        <p:spPr>
          <a:xfrm rot="18395742">
            <a:off x="5824344" y="6047169"/>
            <a:ext cx="1008000" cy="216000"/>
          </a:xfrm>
          <a:prstGeom prst="rect">
            <a:avLst/>
          </a:prstGeom>
          <a:noFill/>
        </p:spPr>
        <p:txBody>
          <a:bodyPr wrap="square" lIns="0" tIns="0" rIns="0" bIns="0" rtlCol="0" anchor="ctr" anchorCtr="0">
            <a:spAutoFit/>
          </a:bodyPr>
          <a:lstStyle/>
          <a:p>
            <a:pPr algn="r"/>
            <a:r>
              <a:rPr lang="fr-FR" sz="1100" dirty="0"/>
              <a:t>Cuivre</a:t>
            </a:r>
          </a:p>
        </p:txBody>
      </p:sp>
      <p:sp>
        <p:nvSpPr>
          <p:cNvPr id="66" name="ZoneTexte 65"/>
          <p:cNvSpPr txBox="1"/>
          <p:nvPr/>
        </p:nvSpPr>
        <p:spPr>
          <a:xfrm rot="18395742">
            <a:off x="6118815" y="6047169"/>
            <a:ext cx="1008000" cy="216000"/>
          </a:xfrm>
          <a:prstGeom prst="rect">
            <a:avLst/>
          </a:prstGeom>
          <a:noFill/>
        </p:spPr>
        <p:txBody>
          <a:bodyPr wrap="square" lIns="0" tIns="0" rIns="0" bIns="0" rtlCol="0" anchor="ctr" anchorCtr="0">
            <a:spAutoFit/>
          </a:bodyPr>
          <a:lstStyle/>
          <a:p>
            <a:pPr algn="r"/>
            <a:r>
              <a:rPr lang="fr-FR" sz="1100" dirty="0"/>
              <a:t>Plomb</a:t>
            </a:r>
          </a:p>
        </p:txBody>
      </p:sp>
      <p:sp>
        <p:nvSpPr>
          <p:cNvPr id="67" name="ZoneTexte 66"/>
          <p:cNvSpPr txBox="1"/>
          <p:nvPr/>
        </p:nvSpPr>
        <p:spPr>
          <a:xfrm rot="18395742">
            <a:off x="6413286" y="6047169"/>
            <a:ext cx="1008000" cy="216000"/>
          </a:xfrm>
          <a:prstGeom prst="rect">
            <a:avLst/>
          </a:prstGeom>
          <a:noFill/>
        </p:spPr>
        <p:txBody>
          <a:bodyPr wrap="square" lIns="0" tIns="0" rIns="0" bIns="0" rtlCol="0" anchor="ctr" anchorCtr="0">
            <a:spAutoFit/>
          </a:bodyPr>
          <a:lstStyle/>
          <a:p>
            <a:pPr algn="r"/>
            <a:r>
              <a:rPr lang="fr-FR" sz="1100" dirty="0"/>
              <a:t>Plomb</a:t>
            </a:r>
          </a:p>
        </p:txBody>
      </p:sp>
      <p:sp>
        <p:nvSpPr>
          <p:cNvPr id="68" name="ZoneTexte 67"/>
          <p:cNvSpPr txBox="1"/>
          <p:nvPr/>
        </p:nvSpPr>
        <p:spPr>
          <a:xfrm rot="18395742">
            <a:off x="6707757" y="6047169"/>
            <a:ext cx="1008000" cy="216000"/>
          </a:xfrm>
          <a:prstGeom prst="rect">
            <a:avLst/>
          </a:prstGeom>
          <a:noFill/>
        </p:spPr>
        <p:txBody>
          <a:bodyPr wrap="square" lIns="0" tIns="0" rIns="0" bIns="0" rtlCol="0" anchor="ctr" anchorCtr="0">
            <a:spAutoFit/>
          </a:bodyPr>
          <a:lstStyle/>
          <a:p>
            <a:pPr algn="r"/>
            <a:r>
              <a:rPr lang="fr-FR" sz="1100" dirty="0"/>
              <a:t>Nickel</a:t>
            </a:r>
          </a:p>
        </p:txBody>
      </p:sp>
      <p:sp>
        <p:nvSpPr>
          <p:cNvPr id="69" name="ZoneTexte 68"/>
          <p:cNvSpPr txBox="1"/>
          <p:nvPr/>
        </p:nvSpPr>
        <p:spPr>
          <a:xfrm rot="18395742">
            <a:off x="7296699" y="6047169"/>
            <a:ext cx="1008000" cy="216000"/>
          </a:xfrm>
          <a:prstGeom prst="rect">
            <a:avLst/>
          </a:prstGeom>
          <a:noFill/>
        </p:spPr>
        <p:txBody>
          <a:bodyPr wrap="square" lIns="0" tIns="0" rIns="0" bIns="0" rtlCol="0" anchor="ctr" anchorCtr="0">
            <a:spAutoFit/>
          </a:bodyPr>
          <a:lstStyle/>
          <a:p>
            <a:pPr algn="r"/>
            <a:r>
              <a:rPr lang="fr-FR" sz="1100" dirty="0"/>
              <a:t>Zinc</a:t>
            </a:r>
          </a:p>
        </p:txBody>
      </p:sp>
      <p:sp>
        <p:nvSpPr>
          <p:cNvPr id="70" name="ZoneTexte 69"/>
          <p:cNvSpPr txBox="1"/>
          <p:nvPr/>
        </p:nvSpPr>
        <p:spPr>
          <a:xfrm rot="18395742">
            <a:off x="7591174" y="6047169"/>
            <a:ext cx="1008000" cy="216000"/>
          </a:xfrm>
          <a:prstGeom prst="rect">
            <a:avLst/>
          </a:prstGeom>
          <a:noFill/>
        </p:spPr>
        <p:txBody>
          <a:bodyPr wrap="square" lIns="0" tIns="0" rIns="0" bIns="0" rtlCol="0" anchor="ctr" anchorCtr="0">
            <a:spAutoFit/>
          </a:bodyPr>
          <a:lstStyle/>
          <a:p>
            <a:pPr algn="r"/>
            <a:r>
              <a:rPr lang="fr-FR" sz="1100" dirty="0"/>
              <a:t>Zinc</a:t>
            </a:r>
          </a:p>
        </p:txBody>
      </p:sp>
      <p:sp>
        <p:nvSpPr>
          <p:cNvPr id="96" name="ZoneTexte 95"/>
          <p:cNvSpPr txBox="1"/>
          <p:nvPr/>
        </p:nvSpPr>
        <p:spPr>
          <a:xfrm>
            <a:off x="4691122" y="5635097"/>
            <a:ext cx="216000" cy="138499"/>
          </a:xfrm>
          <a:prstGeom prst="rect">
            <a:avLst/>
          </a:prstGeom>
          <a:noFill/>
        </p:spPr>
        <p:txBody>
          <a:bodyPr wrap="square" lIns="0" tIns="0" rIns="0" bIns="0" rtlCol="0" anchor="ctr" anchorCtr="0">
            <a:spAutoFit/>
          </a:bodyPr>
          <a:lstStyle/>
          <a:p>
            <a:pPr algn="r"/>
            <a:r>
              <a:rPr lang="fr-FR" sz="900" dirty="0"/>
              <a:t>0</a:t>
            </a:r>
          </a:p>
        </p:txBody>
      </p:sp>
      <p:sp>
        <p:nvSpPr>
          <p:cNvPr id="97" name="ZoneTexte 96"/>
          <p:cNvSpPr txBox="1"/>
          <p:nvPr/>
        </p:nvSpPr>
        <p:spPr>
          <a:xfrm>
            <a:off x="4691122" y="5376401"/>
            <a:ext cx="216000" cy="138499"/>
          </a:xfrm>
          <a:prstGeom prst="rect">
            <a:avLst/>
          </a:prstGeom>
          <a:noFill/>
        </p:spPr>
        <p:txBody>
          <a:bodyPr wrap="square" lIns="0" tIns="0" rIns="0" bIns="0" rtlCol="0" anchor="ctr" anchorCtr="0">
            <a:spAutoFit/>
          </a:bodyPr>
          <a:lstStyle/>
          <a:p>
            <a:pPr algn="r"/>
            <a:r>
              <a:rPr lang="fr-FR" sz="900" dirty="0"/>
              <a:t>5</a:t>
            </a:r>
          </a:p>
        </p:txBody>
      </p:sp>
      <p:sp>
        <p:nvSpPr>
          <p:cNvPr id="98" name="ZoneTexte 97"/>
          <p:cNvSpPr txBox="1"/>
          <p:nvPr/>
        </p:nvSpPr>
        <p:spPr>
          <a:xfrm>
            <a:off x="4691122" y="5117706"/>
            <a:ext cx="216000" cy="138499"/>
          </a:xfrm>
          <a:prstGeom prst="rect">
            <a:avLst/>
          </a:prstGeom>
          <a:noFill/>
        </p:spPr>
        <p:txBody>
          <a:bodyPr wrap="square" lIns="0" tIns="0" rIns="0" bIns="0" rtlCol="0" anchor="ctr" anchorCtr="0">
            <a:spAutoFit/>
          </a:bodyPr>
          <a:lstStyle/>
          <a:p>
            <a:pPr algn="r"/>
            <a:r>
              <a:rPr lang="fr-FR" sz="900" dirty="0"/>
              <a:t>10</a:t>
            </a:r>
          </a:p>
        </p:txBody>
      </p:sp>
      <p:sp>
        <p:nvSpPr>
          <p:cNvPr id="99" name="ZoneTexte 98"/>
          <p:cNvSpPr txBox="1"/>
          <p:nvPr/>
        </p:nvSpPr>
        <p:spPr>
          <a:xfrm>
            <a:off x="4691122" y="4859011"/>
            <a:ext cx="216000" cy="138499"/>
          </a:xfrm>
          <a:prstGeom prst="rect">
            <a:avLst/>
          </a:prstGeom>
          <a:noFill/>
        </p:spPr>
        <p:txBody>
          <a:bodyPr wrap="square" lIns="0" tIns="0" rIns="0" bIns="0" rtlCol="0" anchor="ctr" anchorCtr="0">
            <a:spAutoFit/>
          </a:bodyPr>
          <a:lstStyle/>
          <a:p>
            <a:pPr algn="r"/>
            <a:r>
              <a:rPr lang="fr-FR" sz="900" dirty="0"/>
              <a:t>15</a:t>
            </a:r>
          </a:p>
        </p:txBody>
      </p:sp>
      <p:sp>
        <p:nvSpPr>
          <p:cNvPr id="100" name="ZoneTexte 99"/>
          <p:cNvSpPr txBox="1"/>
          <p:nvPr/>
        </p:nvSpPr>
        <p:spPr>
          <a:xfrm>
            <a:off x="4691122" y="4600316"/>
            <a:ext cx="216000" cy="138499"/>
          </a:xfrm>
          <a:prstGeom prst="rect">
            <a:avLst/>
          </a:prstGeom>
          <a:noFill/>
        </p:spPr>
        <p:txBody>
          <a:bodyPr wrap="square" lIns="0" tIns="0" rIns="0" bIns="0" rtlCol="0" anchor="ctr" anchorCtr="0">
            <a:spAutoFit/>
          </a:bodyPr>
          <a:lstStyle/>
          <a:p>
            <a:pPr algn="r"/>
            <a:r>
              <a:rPr lang="fr-FR" sz="900" dirty="0"/>
              <a:t>20</a:t>
            </a:r>
          </a:p>
        </p:txBody>
      </p:sp>
      <p:sp>
        <p:nvSpPr>
          <p:cNvPr id="101" name="ZoneTexte 100"/>
          <p:cNvSpPr txBox="1"/>
          <p:nvPr/>
        </p:nvSpPr>
        <p:spPr>
          <a:xfrm>
            <a:off x="4691122" y="4341621"/>
            <a:ext cx="216000" cy="138499"/>
          </a:xfrm>
          <a:prstGeom prst="rect">
            <a:avLst/>
          </a:prstGeom>
          <a:noFill/>
        </p:spPr>
        <p:txBody>
          <a:bodyPr wrap="square" lIns="0" tIns="0" rIns="0" bIns="0" rtlCol="0" anchor="ctr" anchorCtr="0">
            <a:spAutoFit/>
          </a:bodyPr>
          <a:lstStyle/>
          <a:p>
            <a:pPr algn="r"/>
            <a:r>
              <a:rPr lang="fr-FR" sz="900" dirty="0"/>
              <a:t>25</a:t>
            </a:r>
          </a:p>
        </p:txBody>
      </p:sp>
      <p:sp>
        <p:nvSpPr>
          <p:cNvPr id="102" name="ZoneTexte 101"/>
          <p:cNvSpPr txBox="1"/>
          <p:nvPr/>
        </p:nvSpPr>
        <p:spPr>
          <a:xfrm>
            <a:off x="4691122" y="4082926"/>
            <a:ext cx="216000" cy="138499"/>
          </a:xfrm>
          <a:prstGeom prst="rect">
            <a:avLst/>
          </a:prstGeom>
          <a:noFill/>
        </p:spPr>
        <p:txBody>
          <a:bodyPr wrap="square" lIns="0" tIns="0" rIns="0" bIns="0" rtlCol="0" anchor="ctr" anchorCtr="0">
            <a:spAutoFit/>
          </a:bodyPr>
          <a:lstStyle/>
          <a:p>
            <a:pPr algn="r"/>
            <a:r>
              <a:rPr lang="fr-FR" sz="900" dirty="0"/>
              <a:t>30</a:t>
            </a:r>
          </a:p>
        </p:txBody>
      </p:sp>
      <p:sp>
        <p:nvSpPr>
          <p:cNvPr id="103" name="ZoneTexte 102"/>
          <p:cNvSpPr txBox="1"/>
          <p:nvPr/>
        </p:nvSpPr>
        <p:spPr>
          <a:xfrm>
            <a:off x="4691122" y="3824231"/>
            <a:ext cx="216000" cy="138499"/>
          </a:xfrm>
          <a:prstGeom prst="rect">
            <a:avLst/>
          </a:prstGeom>
          <a:noFill/>
        </p:spPr>
        <p:txBody>
          <a:bodyPr wrap="square" lIns="0" tIns="0" rIns="0" bIns="0" rtlCol="0" anchor="ctr" anchorCtr="0">
            <a:spAutoFit/>
          </a:bodyPr>
          <a:lstStyle/>
          <a:p>
            <a:pPr algn="r"/>
            <a:r>
              <a:rPr lang="fr-FR" sz="900" dirty="0"/>
              <a:t>35</a:t>
            </a:r>
          </a:p>
        </p:txBody>
      </p:sp>
      <p:sp>
        <p:nvSpPr>
          <p:cNvPr id="104" name="ZoneTexte 103"/>
          <p:cNvSpPr txBox="1"/>
          <p:nvPr/>
        </p:nvSpPr>
        <p:spPr>
          <a:xfrm>
            <a:off x="4691122" y="3565536"/>
            <a:ext cx="216000" cy="138499"/>
          </a:xfrm>
          <a:prstGeom prst="rect">
            <a:avLst/>
          </a:prstGeom>
          <a:noFill/>
        </p:spPr>
        <p:txBody>
          <a:bodyPr wrap="square" lIns="0" tIns="0" rIns="0" bIns="0" rtlCol="0" anchor="ctr" anchorCtr="0">
            <a:spAutoFit/>
          </a:bodyPr>
          <a:lstStyle/>
          <a:p>
            <a:pPr algn="r"/>
            <a:r>
              <a:rPr lang="fr-FR" sz="900" dirty="0"/>
              <a:t>40</a:t>
            </a:r>
          </a:p>
        </p:txBody>
      </p:sp>
      <p:cxnSp>
        <p:nvCxnSpPr>
          <p:cNvPr id="124" name="Connecteur droit 123"/>
          <p:cNvCxnSpPr/>
          <p:nvPr/>
        </p:nvCxnSpPr>
        <p:spPr>
          <a:xfrm>
            <a:off x="4956601" y="5184931"/>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p:nvPr/>
        </p:nvCxnSpPr>
        <p:spPr>
          <a:xfrm>
            <a:off x="4956601" y="4926068"/>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a:xfrm>
            <a:off x="4956601" y="4667205"/>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a:off x="4956601" y="4408342"/>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necteur droit 127"/>
          <p:cNvCxnSpPr/>
          <p:nvPr/>
        </p:nvCxnSpPr>
        <p:spPr>
          <a:xfrm>
            <a:off x="4956601" y="4149479"/>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Connecteur droit 128"/>
          <p:cNvCxnSpPr/>
          <p:nvPr/>
        </p:nvCxnSpPr>
        <p:spPr>
          <a:xfrm>
            <a:off x="4956601" y="3890616"/>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cteur droit 130"/>
          <p:cNvCxnSpPr/>
          <p:nvPr/>
        </p:nvCxnSpPr>
        <p:spPr>
          <a:xfrm>
            <a:off x="4956601" y="5702660"/>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Connecteur droit 131"/>
          <p:cNvCxnSpPr/>
          <p:nvPr/>
        </p:nvCxnSpPr>
        <p:spPr>
          <a:xfrm>
            <a:off x="4956601" y="5443794"/>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46411" y="5302627"/>
            <a:ext cx="144000" cy="394784"/>
          </a:xfrm>
          <a:prstGeom prst="rect">
            <a:avLst/>
          </a:prstGeom>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1139342" y="3821835"/>
            <a:ext cx="144000" cy="1875576"/>
          </a:xfrm>
          <a:prstGeom prst="rect">
            <a:avLst/>
          </a:prstGeom>
          <a:solidFill>
            <a:schemeClr val="bg1">
              <a:lumMod val="6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432273" y="5579717"/>
            <a:ext cx="144000" cy="117694"/>
          </a:xfrm>
          <a:prstGeom prst="rect">
            <a:avLst/>
          </a:prstGeom>
          <a:solidFill>
            <a:schemeClr val="accent6">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p:cNvSpPr/>
          <p:nvPr/>
        </p:nvSpPr>
        <p:spPr>
          <a:xfrm>
            <a:off x="1725204" y="4600434"/>
            <a:ext cx="144000" cy="1096977"/>
          </a:xfrm>
          <a:prstGeom prst="rect">
            <a:avLst/>
          </a:prstGeom>
          <a:solidFill>
            <a:srgbClr val="FFFF0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p:nvSpPr>
        <p:spPr>
          <a:xfrm>
            <a:off x="2018135" y="5523887"/>
            <a:ext cx="144000" cy="173524"/>
          </a:xfrm>
          <a:prstGeom prst="rect">
            <a:avLst/>
          </a:prstGeom>
          <a:solidFill>
            <a:srgbClr val="FF9999"/>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p:cNvSpPr/>
          <p:nvPr/>
        </p:nvSpPr>
        <p:spPr>
          <a:xfrm>
            <a:off x="2311066" y="5369979"/>
            <a:ext cx="144000" cy="327432"/>
          </a:xfrm>
          <a:prstGeom prst="rect">
            <a:avLst/>
          </a:prstGeom>
          <a:solidFill>
            <a:srgbClr val="FF9933"/>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2603997" y="5590505"/>
            <a:ext cx="144000" cy="106906"/>
          </a:xfrm>
          <a:prstGeom prst="rect">
            <a:avLst/>
          </a:prstGeom>
          <a:solidFill>
            <a:srgbClr val="4D4D4D"/>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p:cNvSpPr/>
          <p:nvPr/>
        </p:nvSpPr>
        <p:spPr>
          <a:xfrm>
            <a:off x="2896928" y="5529545"/>
            <a:ext cx="144000" cy="167866"/>
          </a:xfrm>
          <a:prstGeom prst="rect">
            <a:avLst/>
          </a:prstGeom>
          <a:solidFill>
            <a:srgbClr val="9900FF"/>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p:cNvSpPr/>
          <p:nvPr/>
        </p:nvSpPr>
        <p:spPr>
          <a:xfrm>
            <a:off x="3189859" y="5106635"/>
            <a:ext cx="144000" cy="590776"/>
          </a:xfrm>
          <a:prstGeom prst="rect">
            <a:avLst/>
          </a:prstGeom>
          <a:solidFill>
            <a:srgbClr val="0070C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p:cNvSpPr/>
          <p:nvPr/>
        </p:nvSpPr>
        <p:spPr>
          <a:xfrm>
            <a:off x="3482790" y="4691345"/>
            <a:ext cx="144000" cy="1006066"/>
          </a:xfrm>
          <a:prstGeom prst="rect">
            <a:avLst/>
          </a:prstGeom>
          <a:solidFill>
            <a:schemeClr val="tx2">
              <a:lumMod val="40000"/>
              <a:lumOff val="6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p:cNvSpPr/>
          <p:nvPr/>
        </p:nvSpPr>
        <p:spPr>
          <a:xfrm>
            <a:off x="3775721" y="5441915"/>
            <a:ext cx="144000" cy="255496"/>
          </a:xfrm>
          <a:prstGeom prst="rect">
            <a:avLst/>
          </a:prstGeom>
          <a:solidFill>
            <a:srgbClr val="66990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p:cNvSpPr/>
          <p:nvPr/>
        </p:nvSpPr>
        <p:spPr>
          <a:xfrm>
            <a:off x="4068653" y="5507291"/>
            <a:ext cx="144000" cy="190120"/>
          </a:xfrm>
          <a:prstGeom prst="rect">
            <a:avLst/>
          </a:prstGeom>
          <a:solidFill>
            <a:srgbClr val="66FF33"/>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ZoneTexte 70"/>
          <p:cNvSpPr txBox="1"/>
          <p:nvPr/>
        </p:nvSpPr>
        <p:spPr>
          <a:xfrm>
            <a:off x="1958170" y="5387158"/>
            <a:ext cx="252000" cy="138499"/>
          </a:xfrm>
          <a:prstGeom prst="rect">
            <a:avLst/>
          </a:prstGeom>
          <a:noFill/>
        </p:spPr>
        <p:txBody>
          <a:bodyPr wrap="square" lIns="0" tIns="0" rIns="0" bIns="0" rtlCol="0" anchor="ctr" anchorCtr="0">
            <a:spAutoFit/>
          </a:bodyPr>
          <a:lstStyle/>
          <a:p>
            <a:pPr algn="ctr"/>
            <a:r>
              <a:rPr lang="fr-FR" sz="900" dirty="0"/>
              <a:t>Pyro</a:t>
            </a:r>
          </a:p>
        </p:txBody>
      </p:sp>
      <p:sp>
        <p:nvSpPr>
          <p:cNvPr id="72" name="ZoneTexte 71"/>
          <p:cNvSpPr txBox="1"/>
          <p:nvPr/>
        </p:nvSpPr>
        <p:spPr>
          <a:xfrm>
            <a:off x="2205820" y="5258656"/>
            <a:ext cx="324000" cy="108000"/>
          </a:xfrm>
          <a:prstGeom prst="rect">
            <a:avLst/>
          </a:prstGeom>
          <a:noFill/>
        </p:spPr>
        <p:txBody>
          <a:bodyPr wrap="square" lIns="0" tIns="0" rIns="0" bIns="0" rtlCol="0" anchor="ctr" anchorCtr="0">
            <a:spAutoFit/>
          </a:bodyPr>
          <a:lstStyle/>
          <a:p>
            <a:pPr algn="ctr"/>
            <a:r>
              <a:rPr lang="fr-FR" sz="900" dirty="0"/>
              <a:t>Hydro</a:t>
            </a:r>
          </a:p>
        </p:txBody>
      </p:sp>
      <p:sp>
        <p:nvSpPr>
          <p:cNvPr id="73" name="ZoneTexte 72"/>
          <p:cNvSpPr txBox="1"/>
          <p:nvPr/>
        </p:nvSpPr>
        <p:spPr>
          <a:xfrm>
            <a:off x="3132920" y="4974408"/>
            <a:ext cx="252000" cy="138499"/>
          </a:xfrm>
          <a:prstGeom prst="rect">
            <a:avLst/>
          </a:prstGeom>
          <a:noFill/>
        </p:spPr>
        <p:txBody>
          <a:bodyPr wrap="square" lIns="0" tIns="0" rIns="0" bIns="0" rtlCol="0" anchor="ctr" anchorCtr="0">
            <a:spAutoFit/>
          </a:bodyPr>
          <a:lstStyle/>
          <a:p>
            <a:pPr algn="ctr"/>
            <a:r>
              <a:rPr lang="fr-FR" sz="900" dirty="0"/>
              <a:t>Pyro</a:t>
            </a:r>
          </a:p>
        </p:txBody>
      </p:sp>
      <p:sp>
        <p:nvSpPr>
          <p:cNvPr id="74" name="ZoneTexte 73"/>
          <p:cNvSpPr txBox="1"/>
          <p:nvPr/>
        </p:nvSpPr>
        <p:spPr>
          <a:xfrm>
            <a:off x="3710770" y="5304608"/>
            <a:ext cx="252000" cy="138499"/>
          </a:xfrm>
          <a:prstGeom prst="rect">
            <a:avLst/>
          </a:prstGeom>
          <a:noFill/>
        </p:spPr>
        <p:txBody>
          <a:bodyPr wrap="square" lIns="0" tIns="0" rIns="0" bIns="0" rtlCol="0" anchor="ctr" anchorCtr="0">
            <a:spAutoFit/>
          </a:bodyPr>
          <a:lstStyle/>
          <a:p>
            <a:pPr algn="ctr"/>
            <a:r>
              <a:rPr lang="fr-FR" sz="900" dirty="0"/>
              <a:t>Elect</a:t>
            </a:r>
          </a:p>
        </p:txBody>
      </p:sp>
      <p:sp>
        <p:nvSpPr>
          <p:cNvPr id="75" name="ZoneTexte 74"/>
          <p:cNvSpPr txBox="1"/>
          <p:nvPr/>
        </p:nvSpPr>
        <p:spPr>
          <a:xfrm>
            <a:off x="4002870" y="5368108"/>
            <a:ext cx="252000" cy="138499"/>
          </a:xfrm>
          <a:prstGeom prst="rect">
            <a:avLst/>
          </a:prstGeom>
          <a:noFill/>
        </p:spPr>
        <p:txBody>
          <a:bodyPr wrap="square" lIns="0" tIns="0" rIns="0" bIns="0" rtlCol="0" anchor="ctr" anchorCtr="0">
            <a:spAutoFit/>
          </a:bodyPr>
          <a:lstStyle/>
          <a:p>
            <a:pPr algn="ctr"/>
            <a:r>
              <a:rPr lang="fr-FR" sz="900" dirty="0"/>
              <a:t>ISF</a:t>
            </a:r>
          </a:p>
        </p:txBody>
      </p:sp>
      <p:sp>
        <p:nvSpPr>
          <p:cNvPr id="76" name="ZoneTexte 75"/>
          <p:cNvSpPr txBox="1"/>
          <p:nvPr/>
        </p:nvSpPr>
        <p:spPr>
          <a:xfrm>
            <a:off x="2821770" y="5387158"/>
            <a:ext cx="252000" cy="138499"/>
          </a:xfrm>
          <a:prstGeom prst="rect">
            <a:avLst/>
          </a:prstGeom>
          <a:noFill/>
        </p:spPr>
        <p:txBody>
          <a:bodyPr wrap="square" lIns="0" tIns="0" rIns="0" bIns="0" rtlCol="0" anchor="ctr" anchorCtr="0">
            <a:spAutoFit/>
          </a:bodyPr>
          <a:lstStyle/>
          <a:p>
            <a:pPr algn="ctr"/>
            <a:r>
              <a:rPr lang="fr-FR" sz="900" dirty="0"/>
              <a:t>ISF</a:t>
            </a:r>
          </a:p>
        </p:txBody>
      </p:sp>
      <p:sp>
        <p:nvSpPr>
          <p:cNvPr id="77" name="ZoneTexte 76"/>
          <p:cNvSpPr txBox="1"/>
          <p:nvPr/>
        </p:nvSpPr>
        <p:spPr>
          <a:xfrm>
            <a:off x="3380570" y="4579206"/>
            <a:ext cx="324000" cy="108000"/>
          </a:xfrm>
          <a:prstGeom prst="rect">
            <a:avLst/>
          </a:prstGeom>
          <a:noFill/>
        </p:spPr>
        <p:txBody>
          <a:bodyPr wrap="square" lIns="0" tIns="0" rIns="0" bIns="0" rtlCol="0" anchor="ctr" anchorCtr="0">
            <a:spAutoFit/>
          </a:bodyPr>
          <a:lstStyle/>
          <a:p>
            <a:pPr algn="ctr"/>
            <a:r>
              <a:rPr lang="fr-FR" sz="900" dirty="0"/>
              <a:t>Hydro</a:t>
            </a:r>
          </a:p>
        </p:txBody>
      </p:sp>
      <p:sp>
        <p:nvSpPr>
          <p:cNvPr id="78" name="ZoneTexte 77"/>
          <p:cNvSpPr txBox="1"/>
          <p:nvPr/>
        </p:nvSpPr>
        <p:spPr>
          <a:xfrm>
            <a:off x="2542370" y="5450658"/>
            <a:ext cx="252000" cy="138499"/>
          </a:xfrm>
          <a:prstGeom prst="rect">
            <a:avLst/>
          </a:prstGeom>
          <a:noFill/>
        </p:spPr>
        <p:txBody>
          <a:bodyPr wrap="square" lIns="0" tIns="0" rIns="0" bIns="0" rtlCol="0" anchor="ctr" anchorCtr="0">
            <a:spAutoFit/>
          </a:bodyPr>
          <a:lstStyle/>
          <a:p>
            <a:pPr algn="ctr"/>
            <a:r>
              <a:rPr lang="fr-FR" sz="900" dirty="0"/>
              <a:t>BS</a:t>
            </a:r>
          </a:p>
        </p:txBody>
      </p:sp>
      <p:sp>
        <p:nvSpPr>
          <p:cNvPr id="22" name="Rectangle 21"/>
          <p:cNvSpPr/>
          <p:nvPr/>
        </p:nvSpPr>
        <p:spPr>
          <a:xfrm>
            <a:off x="5091339" y="5355113"/>
            <a:ext cx="144000" cy="342298"/>
          </a:xfrm>
          <a:prstGeom prst="rect">
            <a:avLst/>
          </a:prstGeom>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p:nvPr/>
        </p:nvSpPr>
        <p:spPr>
          <a:xfrm>
            <a:off x="5677201" y="5579717"/>
            <a:ext cx="144000" cy="117694"/>
          </a:xfrm>
          <a:prstGeom prst="rect">
            <a:avLst/>
          </a:prstGeom>
          <a:solidFill>
            <a:schemeClr val="accent6">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p:cNvSpPr/>
          <p:nvPr/>
        </p:nvSpPr>
        <p:spPr>
          <a:xfrm>
            <a:off x="5970132" y="4532153"/>
            <a:ext cx="144000" cy="1165258"/>
          </a:xfrm>
          <a:prstGeom prst="rect">
            <a:avLst/>
          </a:prstGeom>
          <a:solidFill>
            <a:srgbClr val="FFFF0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p:cNvSpPr/>
          <p:nvPr/>
        </p:nvSpPr>
        <p:spPr>
          <a:xfrm>
            <a:off x="6263063" y="5522091"/>
            <a:ext cx="144000" cy="175320"/>
          </a:xfrm>
          <a:prstGeom prst="rect">
            <a:avLst/>
          </a:prstGeom>
          <a:solidFill>
            <a:srgbClr val="FF9999"/>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p:cNvSpPr/>
          <p:nvPr/>
        </p:nvSpPr>
        <p:spPr>
          <a:xfrm>
            <a:off x="6555994" y="5403554"/>
            <a:ext cx="144000" cy="293857"/>
          </a:xfrm>
          <a:prstGeom prst="rect">
            <a:avLst/>
          </a:prstGeom>
          <a:solidFill>
            <a:srgbClr val="FF9933"/>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p:cNvSpPr/>
          <p:nvPr/>
        </p:nvSpPr>
        <p:spPr>
          <a:xfrm>
            <a:off x="6848925" y="5590505"/>
            <a:ext cx="144000" cy="106906"/>
          </a:xfrm>
          <a:prstGeom prst="rect">
            <a:avLst/>
          </a:prstGeom>
          <a:solidFill>
            <a:srgbClr val="4D4D4D"/>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p:cNvSpPr/>
          <p:nvPr/>
        </p:nvSpPr>
        <p:spPr>
          <a:xfrm>
            <a:off x="7141856" y="5534018"/>
            <a:ext cx="144000" cy="163393"/>
          </a:xfrm>
          <a:prstGeom prst="rect">
            <a:avLst/>
          </a:prstGeom>
          <a:solidFill>
            <a:srgbClr val="9900FF"/>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p:cNvSpPr/>
          <p:nvPr/>
        </p:nvSpPr>
        <p:spPr>
          <a:xfrm>
            <a:off x="7434787" y="5106635"/>
            <a:ext cx="144000" cy="590776"/>
          </a:xfrm>
          <a:prstGeom prst="rect">
            <a:avLst/>
          </a:prstGeom>
          <a:solidFill>
            <a:srgbClr val="0070C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p:cNvSpPr/>
          <p:nvPr/>
        </p:nvSpPr>
        <p:spPr>
          <a:xfrm>
            <a:off x="7727718" y="4866107"/>
            <a:ext cx="144000" cy="831304"/>
          </a:xfrm>
          <a:prstGeom prst="rect">
            <a:avLst/>
          </a:prstGeom>
          <a:solidFill>
            <a:schemeClr val="tx2">
              <a:lumMod val="40000"/>
              <a:lumOff val="6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p:cNvSpPr/>
          <p:nvPr/>
        </p:nvSpPr>
        <p:spPr>
          <a:xfrm>
            <a:off x="8020649" y="5462456"/>
            <a:ext cx="144000" cy="234955"/>
          </a:xfrm>
          <a:prstGeom prst="rect">
            <a:avLst/>
          </a:prstGeom>
          <a:solidFill>
            <a:srgbClr val="66990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p:cNvSpPr/>
          <p:nvPr/>
        </p:nvSpPr>
        <p:spPr>
          <a:xfrm>
            <a:off x="8313581" y="5534018"/>
            <a:ext cx="144000" cy="163393"/>
          </a:xfrm>
          <a:prstGeom prst="rect">
            <a:avLst/>
          </a:prstGeom>
          <a:solidFill>
            <a:srgbClr val="66FF33"/>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p:cNvSpPr/>
          <p:nvPr/>
        </p:nvSpPr>
        <p:spPr>
          <a:xfrm>
            <a:off x="5381619" y="3821835"/>
            <a:ext cx="144000" cy="1875576"/>
          </a:xfrm>
          <a:prstGeom prst="rect">
            <a:avLst/>
          </a:prstGeom>
          <a:solidFill>
            <a:schemeClr val="bg1">
              <a:lumMod val="6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ZoneTexte 78"/>
          <p:cNvSpPr txBox="1"/>
          <p:nvPr/>
        </p:nvSpPr>
        <p:spPr>
          <a:xfrm>
            <a:off x="6198018" y="5399858"/>
            <a:ext cx="252000" cy="138499"/>
          </a:xfrm>
          <a:prstGeom prst="rect">
            <a:avLst/>
          </a:prstGeom>
          <a:noFill/>
        </p:spPr>
        <p:txBody>
          <a:bodyPr wrap="square" lIns="0" tIns="0" rIns="0" bIns="0" rtlCol="0" anchor="ctr" anchorCtr="0">
            <a:spAutoFit/>
          </a:bodyPr>
          <a:lstStyle/>
          <a:p>
            <a:pPr algn="ctr"/>
            <a:r>
              <a:rPr lang="fr-FR" sz="900" dirty="0"/>
              <a:t>Pyro</a:t>
            </a:r>
          </a:p>
        </p:txBody>
      </p:sp>
      <p:sp>
        <p:nvSpPr>
          <p:cNvPr id="80" name="ZoneTexte 79"/>
          <p:cNvSpPr txBox="1"/>
          <p:nvPr/>
        </p:nvSpPr>
        <p:spPr>
          <a:xfrm>
            <a:off x="6462220" y="5294182"/>
            <a:ext cx="324000" cy="108000"/>
          </a:xfrm>
          <a:prstGeom prst="rect">
            <a:avLst/>
          </a:prstGeom>
          <a:noFill/>
        </p:spPr>
        <p:txBody>
          <a:bodyPr wrap="square" lIns="0" tIns="0" rIns="0" bIns="0" rtlCol="0" anchor="ctr" anchorCtr="0">
            <a:spAutoFit/>
          </a:bodyPr>
          <a:lstStyle/>
          <a:p>
            <a:pPr algn="ctr"/>
            <a:r>
              <a:rPr lang="fr-FR" sz="900" dirty="0"/>
              <a:t>Hydro</a:t>
            </a:r>
          </a:p>
        </p:txBody>
      </p:sp>
      <p:sp>
        <p:nvSpPr>
          <p:cNvPr id="81" name="ZoneTexte 80"/>
          <p:cNvSpPr txBox="1"/>
          <p:nvPr/>
        </p:nvSpPr>
        <p:spPr>
          <a:xfrm>
            <a:off x="7372768" y="4987108"/>
            <a:ext cx="252000" cy="138499"/>
          </a:xfrm>
          <a:prstGeom prst="rect">
            <a:avLst/>
          </a:prstGeom>
          <a:noFill/>
        </p:spPr>
        <p:txBody>
          <a:bodyPr wrap="square" lIns="0" tIns="0" rIns="0" bIns="0" rtlCol="0" anchor="ctr" anchorCtr="0">
            <a:spAutoFit/>
          </a:bodyPr>
          <a:lstStyle/>
          <a:p>
            <a:pPr algn="ctr"/>
            <a:r>
              <a:rPr lang="fr-FR" sz="900" dirty="0"/>
              <a:t>Pyro</a:t>
            </a:r>
          </a:p>
        </p:txBody>
      </p:sp>
      <p:sp>
        <p:nvSpPr>
          <p:cNvPr id="82" name="ZoneTexte 81"/>
          <p:cNvSpPr txBox="1"/>
          <p:nvPr/>
        </p:nvSpPr>
        <p:spPr>
          <a:xfrm>
            <a:off x="7950618" y="5317308"/>
            <a:ext cx="252000" cy="138499"/>
          </a:xfrm>
          <a:prstGeom prst="rect">
            <a:avLst/>
          </a:prstGeom>
          <a:noFill/>
        </p:spPr>
        <p:txBody>
          <a:bodyPr wrap="square" lIns="0" tIns="0" rIns="0" bIns="0" rtlCol="0" anchor="ctr" anchorCtr="0">
            <a:spAutoFit/>
          </a:bodyPr>
          <a:lstStyle/>
          <a:p>
            <a:pPr algn="ctr"/>
            <a:r>
              <a:rPr lang="fr-FR" sz="900" dirty="0"/>
              <a:t>Elect</a:t>
            </a:r>
          </a:p>
        </p:txBody>
      </p:sp>
      <p:sp>
        <p:nvSpPr>
          <p:cNvPr id="83" name="ZoneTexte 82"/>
          <p:cNvSpPr txBox="1"/>
          <p:nvPr/>
        </p:nvSpPr>
        <p:spPr>
          <a:xfrm>
            <a:off x="8242718" y="5406208"/>
            <a:ext cx="252000" cy="138499"/>
          </a:xfrm>
          <a:prstGeom prst="rect">
            <a:avLst/>
          </a:prstGeom>
          <a:noFill/>
        </p:spPr>
        <p:txBody>
          <a:bodyPr wrap="square" lIns="0" tIns="0" rIns="0" bIns="0" rtlCol="0" anchor="ctr" anchorCtr="0">
            <a:spAutoFit/>
          </a:bodyPr>
          <a:lstStyle/>
          <a:p>
            <a:pPr algn="ctr"/>
            <a:r>
              <a:rPr lang="fr-FR" sz="900" dirty="0"/>
              <a:t>ISF</a:t>
            </a:r>
          </a:p>
        </p:txBody>
      </p:sp>
      <p:sp>
        <p:nvSpPr>
          <p:cNvPr id="84" name="ZoneTexte 83"/>
          <p:cNvSpPr txBox="1"/>
          <p:nvPr/>
        </p:nvSpPr>
        <p:spPr>
          <a:xfrm>
            <a:off x="7061618" y="5387158"/>
            <a:ext cx="252000" cy="138499"/>
          </a:xfrm>
          <a:prstGeom prst="rect">
            <a:avLst/>
          </a:prstGeom>
          <a:noFill/>
        </p:spPr>
        <p:txBody>
          <a:bodyPr wrap="square" lIns="0" tIns="0" rIns="0" bIns="0" rtlCol="0" anchor="ctr" anchorCtr="0">
            <a:spAutoFit/>
          </a:bodyPr>
          <a:lstStyle/>
          <a:p>
            <a:pPr algn="ctr"/>
            <a:r>
              <a:rPr lang="fr-FR" sz="900" dirty="0"/>
              <a:t>ISF</a:t>
            </a:r>
          </a:p>
        </p:txBody>
      </p:sp>
      <p:sp>
        <p:nvSpPr>
          <p:cNvPr id="85" name="ZoneTexte 84"/>
          <p:cNvSpPr txBox="1"/>
          <p:nvPr/>
        </p:nvSpPr>
        <p:spPr>
          <a:xfrm>
            <a:off x="7620418" y="4757006"/>
            <a:ext cx="324000" cy="108000"/>
          </a:xfrm>
          <a:prstGeom prst="rect">
            <a:avLst/>
          </a:prstGeom>
          <a:noFill/>
        </p:spPr>
        <p:txBody>
          <a:bodyPr wrap="square" lIns="0" tIns="0" rIns="0" bIns="0" rtlCol="0" anchor="ctr" anchorCtr="0">
            <a:spAutoFit/>
          </a:bodyPr>
          <a:lstStyle/>
          <a:p>
            <a:pPr algn="ctr"/>
            <a:r>
              <a:rPr lang="fr-FR" sz="900" dirty="0"/>
              <a:t>Hydro</a:t>
            </a:r>
          </a:p>
        </p:txBody>
      </p:sp>
      <p:sp>
        <p:nvSpPr>
          <p:cNvPr id="86" name="ZoneTexte 85"/>
          <p:cNvSpPr txBox="1"/>
          <p:nvPr/>
        </p:nvSpPr>
        <p:spPr>
          <a:xfrm>
            <a:off x="6782218" y="5450658"/>
            <a:ext cx="252000" cy="138499"/>
          </a:xfrm>
          <a:prstGeom prst="rect">
            <a:avLst/>
          </a:prstGeom>
          <a:noFill/>
        </p:spPr>
        <p:txBody>
          <a:bodyPr wrap="square" lIns="0" tIns="0" rIns="0" bIns="0" rtlCol="0" anchor="ctr" anchorCtr="0">
            <a:spAutoFit/>
          </a:bodyPr>
          <a:lstStyle/>
          <a:p>
            <a:pPr algn="ctr"/>
            <a:r>
              <a:rPr lang="fr-FR" sz="900" dirty="0"/>
              <a:t>BS</a:t>
            </a:r>
          </a:p>
        </p:txBody>
      </p:sp>
      <p:sp>
        <p:nvSpPr>
          <p:cNvPr id="121" name="ZoneTexte 120"/>
          <p:cNvSpPr txBox="1"/>
          <p:nvPr/>
        </p:nvSpPr>
        <p:spPr>
          <a:xfrm>
            <a:off x="824387" y="3376174"/>
            <a:ext cx="2696873" cy="169277"/>
          </a:xfrm>
          <a:prstGeom prst="rect">
            <a:avLst/>
          </a:prstGeom>
          <a:noFill/>
        </p:spPr>
        <p:txBody>
          <a:bodyPr wrap="square" lIns="0" tIns="0" rIns="0" bIns="0" rtlCol="0" anchor="ctr" anchorCtr="0">
            <a:spAutoFit/>
          </a:bodyPr>
          <a:lstStyle/>
          <a:p>
            <a:r>
              <a:rPr lang="fr-FR" sz="1100" b="1" dirty="0"/>
              <a:t>Besoin en énergie brute (MJ/kg de métal)</a:t>
            </a:r>
          </a:p>
        </p:txBody>
      </p:sp>
      <p:sp>
        <p:nvSpPr>
          <p:cNvPr id="136" name="ZoneTexte 135"/>
          <p:cNvSpPr txBox="1"/>
          <p:nvPr/>
        </p:nvSpPr>
        <p:spPr>
          <a:xfrm>
            <a:off x="5060567" y="3376174"/>
            <a:ext cx="2817340" cy="169277"/>
          </a:xfrm>
          <a:prstGeom prst="rect">
            <a:avLst/>
          </a:prstGeom>
          <a:noFill/>
        </p:spPr>
        <p:txBody>
          <a:bodyPr wrap="square" lIns="0" tIns="0" rIns="0" bIns="0" rtlCol="0" anchor="ctr" anchorCtr="0">
            <a:spAutoFit/>
          </a:bodyPr>
          <a:lstStyle/>
          <a:p>
            <a:r>
              <a:rPr lang="fr-FR" sz="1100" b="1" dirty="0"/>
              <a:t>PRG (kg équivalent CO</a:t>
            </a:r>
            <a:r>
              <a:rPr lang="fr-FR" sz="1100" b="1" baseline="-25000" dirty="0"/>
              <a:t>2 </a:t>
            </a:r>
            <a:r>
              <a:rPr lang="fr-FR" sz="1100" b="1" dirty="0"/>
              <a:t>/kg de métal)</a:t>
            </a:r>
          </a:p>
        </p:txBody>
      </p:sp>
    </p:spTree>
    <p:extLst>
      <p:ext uri="{BB962C8B-B14F-4D97-AF65-F5344CB8AC3E}">
        <p14:creationId xmlns:p14="http://schemas.microsoft.com/office/powerpoint/2010/main" val="126806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05" y="274638"/>
            <a:ext cx="8402595" cy="2172000"/>
          </a:xfrm>
        </p:spPr>
        <p:txBody>
          <a:bodyPr>
            <a:noAutofit/>
          </a:bodyPr>
          <a:lstStyle/>
          <a:p>
            <a:r>
              <a:rPr lang="fr-FR" sz="2800" dirty="0"/>
              <a:t>On n’utilise pas les</a:t>
            </a:r>
            <a:r>
              <a:rPr lang="fr-FR" sz="2800" noProof="0" dirty="0"/>
              <a:t> mêmes quantités de matériaux pour remplir une même fonction ou une même utilisation</a:t>
            </a:r>
            <a:r>
              <a:rPr lang="fr-FR" sz="2800" baseline="50000" noProof="0" dirty="0"/>
              <a:t>21</a:t>
            </a:r>
            <a:br>
              <a:rPr lang="fr-FR" sz="2800" noProof="0" dirty="0"/>
            </a:br>
            <a:br>
              <a:rPr lang="fr-FR" sz="2800" noProof="0" dirty="0"/>
            </a:br>
            <a:r>
              <a:rPr lang="fr-FR" sz="2000" noProof="0" dirty="0"/>
              <a:t>Exemple : </a:t>
            </a:r>
            <a:br>
              <a:rPr lang="fr-FR" sz="2000" noProof="0" dirty="0"/>
            </a:br>
            <a:r>
              <a:rPr lang="fr-FR" sz="2000" noProof="0" dirty="0"/>
              <a:t>Impacts environnementaux potentiels indicatifs pour 3 revêtements de parois</a:t>
            </a:r>
            <a:endParaRPr lang="fr-FR" sz="2400" noProof="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48025868"/>
              </p:ext>
            </p:extLst>
          </p:nvPr>
        </p:nvGraphicFramePr>
        <p:xfrm>
          <a:off x="395415" y="2992199"/>
          <a:ext cx="8229600" cy="2493645"/>
        </p:xfrm>
        <a:graphic>
          <a:graphicData uri="http://schemas.openxmlformats.org/drawingml/2006/table">
            <a:tbl>
              <a:tblPr firstRow="1" bandRow="1">
                <a:tableStyleId>{9DCAF9ED-07DC-4A11-8D7F-57B35C25682E}</a:tableStyleId>
              </a:tblPr>
              <a:tblGrid>
                <a:gridCol w="2533135">
                  <a:extLst>
                    <a:ext uri="{9D8B030D-6E8A-4147-A177-3AD203B41FA5}">
                      <a16:colId xmlns:a16="http://schemas.microsoft.com/office/drawing/2014/main" val="20000"/>
                    </a:ext>
                  </a:extLst>
                </a:gridCol>
                <a:gridCol w="1977081">
                  <a:extLst>
                    <a:ext uri="{9D8B030D-6E8A-4147-A177-3AD203B41FA5}">
                      <a16:colId xmlns:a16="http://schemas.microsoft.com/office/drawing/2014/main" val="20001"/>
                    </a:ext>
                  </a:extLst>
                </a:gridCol>
                <a:gridCol w="1661984">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fr-FR" noProof="0" dirty="0"/>
                        <a:t>Matériau</a:t>
                      </a:r>
                      <a:endParaRPr lang="fr-FR" noProof="0" dirty="0">
                        <a:latin typeface="+mn-lt"/>
                      </a:endParaRPr>
                    </a:p>
                  </a:txBody>
                  <a:tcPr/>
                </a:tc>
                <a:tc>
                  <a:txBody>
                    <a:bodyPr/>
                    <a:lstStyle/>
                    <a:p>
                      <a:pPr algn="ctr" fontAlgn="ctr"/>
                      <a:r>
                        <a:rPr lang="fr-FR" sz="1600" u="none" strike="noStrike" noProof="0" dirty="0">
                          <a:effectLst/>
                        </a:rPr>
                        <a:t>Consommation en énergie primaire (MJ/m</a:t>
                      </a:r>
                      <a:r>
                        <a:rPr lang="fr-FR" sz="1600" u="none" strike="noStrike" baseline="30000" noProof="0" dirty="0">
                          <a:effectLst/>
                        </a:rPr>
                        <a:t>2</a:t>
                      </a:r>
                      <a:r>
                        <a:rPr lang="fr-FR" sz="1600" u="none" strike="noStrike" noProof="0" dirty="0">
                          <a:effectLst/>
                        </a:rPr>
                        <a:t>)</a:t>
                      </a:r>
                      <a:endParaRPr lang="fr-FR" sz="1600" b="1" i="0" u="none" strike="noStrike" noProof="0" dirty="0">
                        <a:solidFill>
                          <a:schemeClr val="bg1"/>
                        </a:solidFill>
                        <a:effectLst/>
                        <a:latin typeface="+mn-lt"/>
                      </a:endParaRPr>
                    </a:p>
                  </a:txBody>
                  <a:tcPr marL="9525" marR="9525" marT="9525" marB="0" anchor="ctr"/>
                </a:tc>
                <a:tc>
                  <a:txBody>
                    <a:bodyPr/>
                    <a:lstStyle/>
                    <a:p>
                      <a:pPr algn="ctr" fontAlgn="ctr"/>
                      <a:r>
                        <a:rPr lang="fr-FR" sz="1600" u="none" strike="noStrike" noProof="0" dirty="0">
                          <a:effectLst/>
                        </a:rPr>
                        <a:t>PRG (kg</a:t>
                      </a:r>
                      <a:r>
                        <a:rPr lang="fr-FR" sz="1600" u="none" strike="noStrike" baseline="0" noProof="0" dirty="0">
                          <a:effectLst/>
                        </a:rPr>
                        <a:t> </a:t>
                      </a:r>
                      <a:r>
                        <a:rPr lang="fr-FR" sz="1600" u="none" strike="noStrike" baseline="-25000" noProof="0" dirty="0">
                          <a:effectLst/>
                        </a:rPr>
                        <a:t>CO</a:t>
                      </a:r>
                      <a:r>
                        <a:rPr lang="fr-FR" sz="1600" u="none" strike="noStrike" baseline="-46000" noProof="0" dirty="0">
                          <a:effectLst/>
                        </a:rPr>
                        <a:t>2-éq</a:t>
                      </a:r>
                      <a:r>
                        <a:rPr lang="fr-FR" sz="1600" u="none" strike="noStrike" baseline="-25000" noProof="0" dirty="0">
                          <a:effectLst/>
                        </a:rPr>
                        <a:t>. </a:t>
                      </a:r>
                      <a:r>
                        <a:rPr lang="fr-FR" sz="1600" u="none" strike="noStrike" noProof="0" dirty="0">
                          <a:effectLst/>
                        </a:rPr>
                        <a:t>/m</a:t>
                      </a:r>
                      <a:r>
                        <a:rPr lang="fr-FR" sz="1600" u="none" strike="noStrike" baseline="30000" noProof="0" dirty="0">
                          <a:effectLst/>
                        </a:rPr>
                        <a:t>2</a:t>
                      </a:r>
                      <a:r>
                        <a:rPr lang="fr-FR" sz="1600" u="none" strike="noStrike" baseline="0" noProof="0" dirty="0">
                          <a:effectLst/>
                        </a:rPr>
                        <a:t>)</a:t>
                      </a:r>
                      <a:endParaRPr lang="fr-FR" sz="1600" b="1" i="0" u="none" strike="noStrike" noProof="0" dirty="0">
                        <a:solidFill>
                          <a:schemeClr val="bg1"/>
                        </a:solidFill>
                        <a:effectLst/>
                        <a:latin typeface="+mn-lt"/>
                      </a:endParaRPr>
                    </a:p>
                  </a:txBody>
                  <a:tcPr marL="9525" marR="9525" marT="9525" marB="0" anchor="ctr"/>
                </a:tc>
                <a:tc>
                  <a:txBody>
                    <a:bodyPr/>
                    <a:lstStyle/>
                    <a:p>
                      <a:pPr algn="ctr" fontAlgn="ctr"/>
                      <a:r>
                        <a:rPr lang="fr-FR" sz="1600" u="none" strike="noStrike" noProof="0" dirty="0">
                          <a:effectLst/>
                        </a:rPr>
                        <a:t>Scénario de fin de vie</a:t>
                      </a:r>
                      <a:endParaRPr lang="fr-FR" sz="1600" b="1" i="0" u="none" strike="noStrike" noProof="0" dirty="0">
                        <a:solidFill>
                          <a:schemeClr val="bg1"/>
                        </a:solidFill>
                        <a:effectLst/>
                        <a:latin typeface="+mn-lt"/>
                      </a:endParaRPr>
                    </a:p>
                  </a:txBody>
                  <a:tcPr marL="9525" marR="9525" marT="9525" marB="0" anchor="ctr"/>
                </a:tc>
                <a:extLst>
                  <a:ext uri="{0D108BD9-81ED-4DB2-BD59-A6C34878D82A}">
                    <a16:rowId xmlns:a16="http://schemas.microsoft.com/office/drawing/2014/main" val="10000"/>
                  </a:ext>
                </a:extLst>
              </a:tr>
              <a:tr h="370840">
                <a:tc>
                  <a:txBody>
                    <a:bodyPr/>
                    <a:lstStyle/>
                    <a:p>
                      <a:r>
                        <a:rPr lang="fr-FR" noProof="0" dirty="0"/>
                        <a:t>Stratifié haute</a:t>
                      </a:r>
                      <a:r>
                        <a:rPr lang="fr-FR" baseline="0" noProof="0" dirty="0"/>
                        <a:t> pression</a:t>
                      </a:r>
                      <a:r>
                        <a:rPr lang="fr-FR" noProof="0" dirty="0"/>
                        <a:t> comme le Trespa</a:t>
                      </a:r>
                      <a:r>
                        <a:rPr lang="fr-FR" noProof="0" dirty="0">
                          <a:sym typeface="Symbol"/>
                        </a:rPr>
                        <a:t></a:t>
                      </a:r>
                      <a:endParaRPr lang="fr-FR" noProof="0" dirty="0">
                        <a:latin typeface="+mn-lt"/>
                      </a:endParaRPr>
                    </a:p>
                  </a:txBody>
                  <a:tcPr/>
                </a:tc>
                <a:tc>
                  <a:txBody>
                    <a:bodyPr/>
                    <a:lstStyle/>
                    <a:p>
                      <a:pPr algn="ctr"/>
                      <a:r>
                        <a:rPr lang="fr-FR" noProof="0" dirty="0"/>
                        <a:t>759,3</a:t>
                      </a:r>
                      <a:endParaRPr lang="fr-FR" noProof="0" dirty="0">
                        <a:latin typeface="+mn-lt"/>
                      </a:endParaRPr>
                    </a:p>
                  </a:txBody>
                  <a:tcPr/>
                </a:tc>
                <a:tc>
                  <a:txBody>
                    <a:bodyPr/>
                    <a:lstStyle/>
                    <a:p>
                      <a:pPr algn="ctr"/>
                      <a:r>
                        <a:rPr lang="fr-FR" noProof="0" dirty="0"/>
                        <a:t>23,9</a:t>
                      </a:r>
                      <a:endParaRPr lang="fr-FR" noProof="0" dirty="0">
                        <a:latin typeface="+mn-lt"/>
                      </a:endParaRPr>
                    </a:p>
                  </a:txBody>
                  <a:tcPr/>
                </a:tc>
                <a:tc>
                  <a:txBody>
                    <a:bodyPr/>
                    <a:lstStyle/>
                    <a:p>
                      <a:r>
                        <a:rPr lang="fr-FR" noProof="0" dirty="0"/>
                        <a:t>50% réutilisation + 50% en</a:t>
                      </a:r>
                      <a:r>
                        <a:rPr lang="fr-FR" baseline="0" noProof="0" dirty="0"/>
                        <a:t> décharge</a:t>
                      </a:r>
                      <a:endParaRPr lang="fr-FR" noProof="0" dirty="0">
                        <a:latin typeface="+mn-lt"/>
                      </a:endParaRPr>
                    </a:p>
                  </a:txBody>
                  <a:tcPr/>
                </a:tc>
                <a:extLst>
                  <a:ext uri="{0D108BD9-81ED-4DB2-BD59-A6C34878D82A}">
                    <a16:rowId xmlns:a16="http://schemas.microsoft.com/office/drawing/2014/main" val="10001"/>
                  </a:ext>
                </a:extLst>
              </a:tr>
              <a:tr h="370840">
                <a:tc>
                  <a:txBody>
                    <a:bodyPr/>
                    <a:lstStyle/>
                    <a:p>
                      <a:r>
                        <a:rPr lang="fr-FR" noProof="0" dirty="0">
                          <a:latin typeface="+mn-lt"/>
                        </a:rPr>
                        <a:t>Plâtre</a:t>
                      </a:r>
                      <a:r>
                        <a:rPr lang="fr-FR" baseline="0" noProof="0" dirty="0">
                          <a:latin typeface="+mn-lt"/>
                        </a:rPr>
                        <a:t> de base</a:t>
                      </a:r>
                      <a:endParaRPr lang="fr-FR" noProof="0" dirty="0">
                        <a:latin typeface="+mn-lt"/>
                      </a:endParaRPr>
                    </a:p>
                  </a:txBody>
                  <a:tcPr/>
                </a:tc>
                <a:tc>
                  <a:txBody>
                    <a:bodyPr/>
                    <a:lstStyle/>
                    <a:p>
                      <a:pPr algn="ctr"/>
                      <a:r>
                        <a:rPr lang="fr-FR" noProof="0" dirty="0"/>
                        <a:t>144,2</a:t>
                      </a:r>
                      <a:endParaRPr lang="fr-FR" noProof="0" dirty="0">
                        <a:latin typeface="+mn-lt"/>
                      </a:endParaRPr>
                    </a:p>
                  </a:txBody>
                  <a:tcPr/>
                </a:tc>
                <a:tc>
                  <a:txBody>
                    <a:bodyPr/>
                    <a:lstStyle/>
                    <a:p>
                      <a:pPr algn="ctr"/>
                      <a:r>
                        <a:rPr lang="fr-FR" noProof="0" dirty="0"/>
                        <a:t>12,7</a:t>
                      </a:r>
                      <a:endParaRPr lang="fr-FR" noProof="0" dirty="0">
                        <a:latin typeface="+mn-lt"/>
                      </a:endParaRPr>
                    </a:p>
                  </a:txBody>
                  <a:tcPr/>
                </a:tc>
                <a:tc>
                  <a:txBody>
                    <a:bodyPr/>
                    <a:lstStyle/>
                    <a:p>
                      <a:pPr algn="l"/>
                      <a:r>
                        <a:rPr lang="fr-FR" noProof="0" dirty="0"/>
                        <a:t>Non recyclé</a:t>
                      </a:r>
                      <a:endParaRPr lang="fr-FR" noProof="0" dirty="0">
                        <a:latin typeface="+mn-lt"/>
                      </a:endParaRPr>
                    </a:p>
                  </a:txBody>
                  <a:tcPr/>
                </a:tc>
                <a:extLst>
                  <a:ext uri="{0D108BD9-81ED-4DB2-BD59-A6C34878D82A}">
                    <a16:rowId xmlns:a16="http://schemas.microsoft.com/office/drawing/2014/main" val="10002"/>
                  </a:ext>
                </a:extLst>
              </a:tr>
              <a:tr h="370840">
                <a:tc>
                  <a:txBody>
                    <a:bodyPr/>
                    <a:lstStyle/>
                    <a:p>
                      <a:r>
                        <a:rPr lang="fr-FR" noProof="0" dirty="0"/>
                        <a:t>Acier inoxydable 0,5</a:t>
                      </a:r>
                      <a:r>
                        <a:rPr lang="fr-FR" baseline="0" noProof="0" dirty="0"/>
                        <a:t> </a:t>
                      </a:r>
                      <a:r>
                        <a:rPr lang="fr-FR" noProof="0" dirty="0"/>
                        <a:t>mm</a:t>
                      </a:r>
                      <a:endParaRPr lang="fr-FR" noProof="0" dirty="0">
                        <a:latin typeface="+mn-lt"/>
                      </a:endParaRPr>
                    </a:p>
                  </a:txBody>
                  <a:tcPr/>
                </a:tc>
                <a:tc>
                  <a:txBody>
                    <a:bodyPr/>
                    <a:lstStyle/>
                    <a:p>
                      <a:pPr algn="ctr"/>
                      <a:r>
                        <a:rPr lang="fr-FR" noProof="0" dirty="0"/>
                        <a:t>140,5</a:t>
                      </a:r>
                      <a:endParaRPr lang="fr-FR" noProof="0" dirty="0">
                        <a:latin typeface="+mn-lt"/>
                      </a:endParaRPr>
                    </a:p>
                  </a:txBody>
                  <a:tcPr/>
                </a:tc>
                <a:tc>
                  <a:txBody>
                    <a:bodyPr/>
                    <a:lstStyle/>
                    <a:p>
                      <a:pPr algn="ctr"/>
                      <a:r>
                        <a:rPr lang="fr-FR" noProof="0" dirty="0"/>
                        <a:t>7,2</a:t>
                      </a:r>
                      <a:endParaRPr lang="fr-FR" noProof="0" dirty="0">
                        <a:latin typeface="+mn-lt"/>
                      </a:endParaRPr>
                    </a:p>
                  </a:txBody>
                  <a:tcPr/>
                </a:tc>
                <a:tc>
                  <a:txBody>
                    <a:bodyPr/>
                    <a:lstStyle/>
                    <a:p>
                      <a:r>
                        <a:rPr lang="fr-FR" noProof="0" dirty="0"/>
                        <a:t>RR = 95%</a:t>
                      </a:r>
                      <a:endParaRPr lang="fr-FR" noProof="0" dirty="0">
                        <a:latin typeface="+mn-lt"/>
                      </a:endParaRPr>
                    </a:p>
                  </a:txBody>
                  <a:tcPr/>
                </a:tc>
                <a:extLst>
                  <a:ext uri="{0D108BD9-81ED-4DB2-BD59-A6C34878D82A}">
                    <a16:rowId xmlns:a16="http://schemas.microsoft.com/office/drawing/2014/main" val="10003"/>
                  </a:ext>
                </a:extLst>
              </a:tr>
              <a:tr h="370840">
                <a:tc>
                  <a:txBody>
                    <a:bodyPr/>
                    <a:lstStyle/>
                    <a:p>
                      <a:r>
                        <a:rPr lang="fr-FR" noProof="0" dirty="0"/>
                        <a:t>Acier inoxydable 0,8 mm</a:t>
                      </a:r>
                      <a:endParaRPr lang="fr-FR" noProof="0" dirty="0">
                        <a:latin typeface="+mn-lt"/>
                      </a:endParaRPr>
                    </a:p>
                  </a:txBody>
                  <a:tcPr/>
                </a:tc>
                <a:tc>
                  <a:txBody>
                    <a:bodyPr/>
                    <a:lstStyle/>
                    <a:p>
                      <a:pPr algn="ctr"/>
                      <a:r>
                        <a:rPr lang="fr-FR" noProof="0" dirty="0"/>
                        <a:t>191,7</a:t>
                      </a:r>
                      <a:endParaRPr lang="fr-FR" noProof="0" dirty="0">
                        <a:latin typeface="+mn-lt"/>
                      </a:endParaRPr>
                    </a:p>
                  </a:txBody>
                  <a:tcPr/>
                </a:tc>
                <a:tc>
                  <a:txBody>
                    <a:bodyPr/>
                    <a:lstStyle/>
                    <a:p>
                      <a:pPr algn="ctr"/>
                      <a:r>
                        <a:rPr lang="fr-FR" noProof="0" dirty="0"/>
                        <a:t>11,3</a:t>
                      </a:r>
                      <a:endParaRPr lang="fr-FR" noProof="0" dirty="0">
                        <a:latin typeface="+mn-lt"/>
                      </a:endParaRPr>
                    </a:p>
                  </a:txBody>
                  <a:tcPr/>
                </a:tc>
                <a:tc>
                  <a:txBody>
                    <a:bodyPr/>
                    <a:lstStyle/>
                    <a:p>
                      <a:r>
                        <a:rPr lang="fr-FR" noProof="0" dirty="0"/>
                        <a:t>RR = 95%</a:t>
                      </a:r>
                      <a:endParaRPr lang="fr-FR" noProof="0" dirty="0">
                        <a:latin typeface="+mn-lt"/>
                      </a:endParaRPr>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pPr/>
              <a:t>17</a:t>
            </a:fld>
            <a:endParaRPr lang="fr-BE" dirty="0"/>
          </a:p>
        </p:txBody>
      </p:sp>
      <p:sp>
        <p:nvSpPr>
          <p:cNvPr id="7" name="TextBox 9"/>
          <p:cNvSpPr txBox="1"/>
          <p:nvPr/>
        </p:nvSpPr>
        <p:spPr>
          <a:xfrm>
            <a:off x="479901" y="6519446"/>
            <a:ext cx="8208912" cy="338554"/>
          </a:xfrm>
          <a:prstGeom prst="rect">
            <a:avLst/>
          </a:prstGeom>
          <a:noFill/>
        </p:spPr>
        <p:txBody>
          <a:bodyPr wrap="square" rtlCol="0">
            <a:spAutoFit/>
          </a:bodyPr>
          <a:lstStyle/>
          <a:p>
            <a:pPr marL="630238" indent="-630238"/>
            <a:r>
              <a:rPr lang="fr-FR" sz="1600" b="1" dirty="0"/>
              <a:t>RR</a:t>
            </a:r>
            <a:r>
              <a:rPr lang="fr-FR" sz="1600" dirty="0"/>
              <a:t> :	Recyclage-réutilisation</a:t>
            </a:r>
          </a:p>
        </p:txBody>
      </p:sp>
    </p:spTree>
    <p:extLst>
      <p:ext uri="{BB962C8B-B14F-4D97-AF65-F5344CB8AC3E}">
        <p14:creationId xmlns:p14="http://schemas.microsoft.com/office/powerpoint/2010/main" val="13703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487" y="311704"/>
            <a:ext cx="8229600" cy="633600"/>
          </a:xfrm>
        </p:spPr>
        <p:txBody>
          <a:bodyPr>
            <a:noAutofit/>
          </a:bodyPr>
          <a:lstStyle/>
          <a:p>
            <a:r>
              <a:rPr lang="fr-FR" noProof="0" dirty="0"/>
              <a:t>Efficacité des matériaux</a:t>
            </a:r>
          </a:p>
        </p:txBody>
      </p:sp>
      <p:sp>
        <p:nvSpPr>
          <p:cNvPr id="3" name="Content Placeholder 2"/>
          <p:cNvSpPr>
            <a:spLocks noGrp="1"/>
          </p:cNvSpPr>
          <p:nvPr>
            <p:ph idx="1"/>
          </p:nvPr>
        </p:nvSpPr>
        <p:spPr>
          <a:xfrm>
            <a:off x="457200" y="1600200"/>
            <a:ext cx="8229600" cy="3701008"/>
          </a:xfrm>
        </p:spPr>
        <p:txBody>
          <a:bodyPr>
            <a:normAutofit lnSpcReduction="10000"/>
          </a:bodyPr>
          <a:lstStyle/>
          <a:p>
            <a:pPr marL="0" indent="0" algn="just">
              <a:buNone/>
            </a:pPr>
            <a:r>
              <a:rPr lang="fr-FR" sz="2400" b="1" noProof="0" dirty="0"/>
              <a:t>Réduire : </a:t>
            </a:r>
          </a:p>
          <a:p>
            <a:pPr marL="0" indent="0" algn="just">
              <a:buNone/>
            </a:pPr>
            <a:r>
              <a:rPr lang="fr-FR" sz="2400" noProof="0" dirty="0"/>
              <a:t>la quantité de matières premières pour produire l’acier inoxydable (40 %), afin de diminuer les émissions de CO</a:t>
            </a:r>
            <a:r>
              <a:rPr lang="fr-FR" sz="2200" baseline="-25000" noProof="0" dirty="0"/>
              <a:t>2</a:t>
            </a:r>
            <a:r>
              <a:rPr lang="fr-FR" sz="2400" noProof="0" dirty="0"/>
              <a:t>. </a:t>
            </a:r>
          </a:p>
          <a:p>
            <a:pPr marL="0" indent="0" algn="just">
              <a:buNone/>
            </a:pPr>
            <a:endParaRPr lang="fr-FR" sz="2400" noProof="0" dirty="0"/>
          </a:p>
          <a:p>
            <a:pPr marL="0" indent="0" algn="just">
              <a:buNone/>
            </a:pPr>
            <a:r>
              <a:rPr lang="fr-FR" sz="2400" b="1" noProof="0" dirty="0"/>
              <a:t>Réutiliser :</a:t>
            </a:r>
          </a:p>
          <a:p>
            <a:pPr marL="0" indent="0" algn="just">
              <a:buNone/>
            </a:pPr>
            <a:r>
              <a:rPr lang="fr-FR" sz="2400" noProof="0" dirty="0"/>
              <a:t>La durabilité des aciers inoxydables rend sa réutilisation particulièrement importante. </a:t>
            </a:r>
          </a:p>
          <a:p>
            <a:pPr marL="0" indent="0" algn="just">
              <a:buNone/>
            </a:pPr>
            <a:r>
              <a:rPr lang="fr-FR" sz="2400" noProof="0" dirty="0"/>
              <a:t>Exemples : bouteilles, gobelets, tasses, pailles…</a:t>
            </a:r>
          </a:p>
          <a:p>
            <a:pPr marL="0" indent="0" algn="just">
              <a:buNone/>
            </a:pPr>
            <a:r>
              <a:rPr lang="fr-FR" sz="2400" dirty="0"/>
              <a:t>L’usage unique de plastiques devient progressivement interdit</a:t>
            </a:r>
            <a:endParaRPr lang="fr-FR" sz="2400" noProof="0" dirty="0"/>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9596" y="5157192"/>
            <a:ext cx="1580710"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BF73EC7F-79ED-4C17-9829-92AE53B2AB65}" type="slidenum">
              <a:rPr lang="fr-BE" smtClean="0"/>
              <a:pPr/>
              <a:t>18</a:t>
            </a:fld>
            <a:endParaRPr lang="fr-BE" dirty="0"/>
          </a:p>
        </p:txBody>
      </p:sp>
      <p:grpSp>
        <p:nvGrpSpPr>
          <p:cNvPr id="21" name="Groupe 20"/>
          <p:cNvGrpSpPr/>
          <p:nvPr/>
        </p:nvGrpSpPr>
        <p:grpSpPr>
          <a:xfrm>
            <a:off x="7150998" y="121667"/>
            <a:ext cx="1620000" cy="1620000"/>
            <a:chOff x="7150998" y="121667"/>
            <a:chExt cx="1620000" cy="1620000"/>
          </a:xfrm>
        </p:grpSpPr>
        <p:sp>
          <p:nvSpPr>
            <p:cNvPr id="18" name="Ellipse 17"/>
            <p:cNvSpPr>
              <a:spLocks noChangeAspect="1"/>
            </p:cNvSpPr>
            <p:nvPr/>
          </p:nvSpPr>
          <p:spPr>
            <a:xfrm>
              <a:off x="7150998" y="121667"/>
              <a:ext cx="1620000" cy="1620000"/>
            </a:xfrm>
            <a:prstGeom prst="ellipse">
              <a:avLst/>
            </a:prstGeom>
            <a:solidFill>
              <a:schemeClr val="bg1"/>
            </a:solidFill>
            <a:ln w="127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p:cNvGrpSpPr>
              <a:grpSpLocks noChangeAspect="1"/>
            </p:cNvGrpSpPr>
            <p:nvPr/>
          </p:nvGrpSpPr>
          <p:grpSpPr>
            <a:xfrm>
              <a:off x="8296641" y="740372"/>
              <a:ext cx="396000" cy="453758"/>
              <a:chOff x="5932928" y="2204864"/>
              <a:chExt cx="1296144" cy="1485193"/>
            </a:xfrm>
          </p:grpSpPr>
          <p:grpSp>
            <p:nvGrpSpPr>
              <p:cNvPr id="9" name="Group 4"/>
              <p:cNvGrpSpPr>
                <a:grpSpLocks/>
              </p:cNvGrpSpPr>
              <p:nvPr/>
            </p:nvGrpSpPr>
            <p:grpSpPr bwMode="auto">
              <a:xfrm rot="7260883">
                <a:off x="6414575" y="2875560"/>
                <a:ext cx="1079140" cy="549854"/>
                <a:chOff x="2918" y="1905"/>
                <a:chExt cx="5197" cy="2648"/>
              </a:xfrm>
              <a:solidFill>
                <a:schemeClr val="bg1"/>
              </a:solidFill>
            </p:grpSpPr>
            <p:sp>
              <p:nvSpPr>
                <p:cNvPr id="16" name="Freeform 5"/>
                <p:cNvSpPr>
                  <a:spLocks/>
                </p:cNvSpPr>
                <p:nvPr/>
              </p:nvSpPr>
              <p:spPr bwMode="auto">
                <a:xfrm>
                  <a:off x="2918" y="1905"/>
                  <a:ext cx="2887" cy="2648"/>
                </a:xfrm>
                <a:custGeom>
                  <a:avLst/>
                  <a:gdLst/>
                  <a:ahLst/>
                  <a:cxnLst>
                    <a:cxn ang="0">
                      <a:pos x="0" y="1763"/>
                    </a:cxn>
                    <a:cxn ang="0">
                      <a:pos x="1522" y="2648"/>
                    </a:cxn>
                    <a:cxn ang="0">
                      <a:pos x="2887" y="233"/>
                    </a:cxn>
                    <a:cxn ang="0">
                      <a:pos x="1492" y="0"/>
                    </a:cxn>
                    <a:cxn ang="0">
                      <a:pos x="727" y="420"/>
                    </a:cxn>
                    <a:cxn ang="0">
                      <a:pos x="0" y="1763"/>
                    </a:cxn>
                  </a:cxnLst>
                  <a:rect l="0" t="0" r="r" b="b"/>
                  <a:pathLst>
                    <a:path w="2887" h="2648">
                      <a:moveTo>
                        <a:pt x="0" y="1763"/>
                      </a:moveTo>
                      <a:lnTo>
                        <a:pt x="1522" y="2648"/>
                      </a:lnTo>
                      <a:lnTo>
                        <a:pt x="2887" y="233"/>
                      </a:lnTo>
                      <a:lnTo>
                        <a:pt x="1492" y="0"/>
                      </a:lnTo>
                      <a:cubicBezTo>
                        <a:pt x="1132" y="31"/>
                        <a:pt x="976" y="126"/>
                        <a:pt x="727" y="420"/>
                      </a:cubicBezTo>
                      <a:cubicBezTo>
                        <a:pt x="337" y="1147"/>
                        <a:pt x="0" y="1763"/>
                        <a:pt x="0" y="1763"/>
                      </a:cubicBezTo>
                      <a:close/>
                    </a:path>
                  </a:pathLst>
                </a:custGeom>
                <a:solidFill>
                  <a:schemeClr val="accent6">
                    <a:lumMod val="75000"/>
                  </a:schemeClr>
                </a:solid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Freeform 6"/>
                <p:cNvSpPr>
                  <a:spLocks/>
                </p:cNvSpPr>
                <p:nvPr/>
              </p:nvSpPr>
              <p:spPr bwMode="auto">
                <a:xfrm>
                  <a:off x="4500" y="1905"/>
                  <a:ext cx="3615" cy="2280"/>
                </a:xfrm>
                <a:custGeom>
                  <a:avLst/>
                  <a:gdLst/>
                  <a:ahLst/>
                  <a:cxnLst>
                    <a:cxn ang="0">
                      <a:pos x="0" y="15"/>
                    </a:cxn>
                    <a:cxn ang="0">
                      <a:pos x="2175" y="0"/>
                    </a:cxn>
                    <a:cxn ang="0">
                      <a:pos x="2685" y="450"/>
                    </a:cxn>
                    <a:cxn ang="0">
                      <a:pos x="2985" y="975"/>
                    </a:cxn>
                    <a:cxn ang="0">
                      <a:pos x="3615" y="608"/>
                    </a:cxn>
                    <a:cxn ang="0">
                      <a:pos x="2760" y="2280"/>
                    </a:cxn>
                    <a:cxn ang="0">
                      <a:pos x="885" y="2220"/>
                    </a:cxn>
                    <a:cxn ang="0">
                      <a:pos x="1515" y="1845"/>
                    </a:cxn>
                    <a:cxn ang="0">
                      <a:pos x="675" y="420"/>
                    </a:cxn>
                    <a:cxn ang="0">
                      <a:pos x="0" y="15"/>
                    </a:cxn>
                  </a:cxnLst>
                  <a:rect l="0" t="0" r="r" b="b"/>
                  <a:pathLst>
                    <a:path w="3615" h="2280">
                      <a:moveTo>
                        <a:pt x="0" y="15"/>
                      </a:moveTo>
                      <a:cubicBezTo>
                        <a:pt x="0" y="15"/>
                        <a:pt x="1042" y="0"/>
                        <a:pt x="2175" y="0"/>
                      </a:cubicBezTo>
                      <a:cubicBezTo>
                        <a:pt x="2370" y="68"/>
                        <a:pt x="2520" y="188"/>
                        <a:pt x="2685" y="450"/>
                      </a:cubicBezTo>
                      <a:lnTo>
                        <a:pt x="2985" y="975"/>
                      </a:lnTo>
                      <a:lnTo>
                        <a:pt x="3615" y="608"/>
                      </a:lnTo>
                      <a:lnTo>
                        <a:pt x="2760" y="2280"/>
                      </a:lnTo>
                      <a:lnTo>
                        <a:pt x="885" y="2220"/>
                      </a:lnTo>
                      <a:lnTo>
                        <a:pt x="1515" y="1845"/>
                      </a:lnTo>
                      <a:lnTo>
                        <a:pt x="675" y="420"/>
                      </a:lnTo>
                      <a:cubicBezTo>
                        <a:pt x="555" y="210"/>
                        <a:pt x="255" y="68"/>
                        <a:pt x="0" y="15"/>
                      </a:cubicBezTo>
                      <a:close/>
                    </a:path>
                  </a:pathLst>
                </a:custGeom>
                <a:grp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grpSp>
            <p:nvGrpSpPr>
              <p:cNvPr id="10" name="Group 7"/>
              <p:cNvGrpSpPr>
                <a:grpSpLocks/>
              </p:cNvGrpSpPr>
              <p:nvPr/>
            </p:nvGrpSpPr>
            <p:grpSpPr bwMode="auto">
              <a:xfrm>
                <a:off x="6075271" y="2204864"/>
                <a:ext cx="1079151" cy="549848"/>
                <a:chOff x="2918" y="1905"/>
                <a:chExt cx="5197" cy="2648"/>
              </a:xfrm>
              <a:solidFill>
                <a:schemeClr val="bg1"/>
              </a:solidFill>
            </p:grpSpPr>
            <p:sp>
              <p:nvSpPr>
                <p:cNvPr id="14" name="Freeform 8"/>
                <p:cNvSpPr>
                  <a:spLocks/>
                </p:cNvSpPr>
                <p:nvPr/>
              </p:nvSpPr>
              <p:spPr bwMode="auto">
                <a:xfrm>
                  <a:off x="2918" y="1905"/>
                  <a:ext cx="2887" cy="2648"/>
                </a:xfrm>
                <a:custGeom>
                  <a:avLst/>
                  <a:gdLst/>
                  <a:ahLst/>
                  <a:cxnLst>
                    <a:cxn ang="0">
                      <a:pos x="0" y="1763"/>
                    </a:cxn>
                    <a:cxn ang="0">
                      <a:pos x="1522" y="2648"/>
                    </a:cxn>
                    <a:cxn ang="0">
                      <a:pos x="2887" y="233"/>
                    </a:cxn>
                    <a:cxn ang="0">
                      <a:pos x="1492" y="0"/>
                    </a:cxn>
                    <a:cxn ang="0">
                      <a:pos x="727" y="420"/>
                    </a:cxn>
                    <a:cxn ang="0">
                      <a:pos x="0" y="1763"/>
                    </a:cxn>
                  </a:cxnLst>
                  <a:rect l="0" t="0" r="r" b="b"/>
                  <a:pathLst>
                    <a:path w="2887" h="2648">
                      <a:moveTo>
                        <a:pt x="0" y="1763"/>
                      </a:moveTo>
                      <a:lnTo>
                        <a:pt x="1522" y="2648"/>
                      </a:lnTo>
                      <a:lnTo>
                        <a:pt x="2887" y="233"/>
                      </a:lnTo>
                      <a:lnTo>
                        <a:pt x="1492" y="0"/>
                      </a:lnTo>
                      <a:cubicBezTo>
                        <a:pt x="1132" y="31"/>
                        <a:pt x="976" y="126"/>
                        <a:pt x="727" y="420"/>
                      </a:cubicBezTo>
                      <a:cubicBezTo>
                        <a:pt x="337" y="1147"/>
                        <a:pt x="0" y="1763"/>
                        <a:pt x="0" y="1763"/>
                      </a:cubicBezTo>
                      <a:close/>
                    </a:path>
                  </a:pathLst>
                </a:custGeom>
                <a:solidFill>
                  <a:schemeClr val="accent6">
                    <a:lumMod val="75000"/>
                  </a:schemeClr>
                </a:solid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5" name="Freeform 9"/>
                <p:cNvSpPr>
                  <a:spLocks/>
                </p:cNvSpPr>
                <p:nvPr/>
              </p:nvSpPr>
              <p:spPr bwMode="auto">
                <a:xfrm>
                  <a:off x="4500" y="1905"/>
                  <a:ext cx="3615" cy="2280"/>
                </a:xfrm>
                <a:custGeom>
                  <a:avLst/>
                  <a:gdLst/>
                  <a:ahLst/>
                  <a:cxnLst>
                    <a:cxn ang="0">
                      <a:pos x="0" y="15"/>
                    </a:cxn>
                    <a:cxn ang="0">
                      <a:pos x="2175" y="0"/>
                    </a:cxn>
                    <a:cxn ang="0">
                      <a:pos x="2685" y="450"/>
                    </a:cxn>
                    <a:cxn ang="0">
                      <a:pos x="2985" y="975"/>
                    </a:cxn>
                    <a:cxn ang="0">
                      <a:pos x="3615" y="608"/>
                    </a:cxn>
                    <a:cxn ang="0">
                      <a:pos x="2760" y="2280"/>
                    </a:cxn>
                    <a:cxn ang="0">
                      <a:pos x="885" y="2220"/>
                    </a:cxn>
                    <a:cxn ang="0">
                      <a:pos x="1515" y="1845"/>
                    </a:cxn>
                    <a:cxn ang="0">
                      <a:pos x="675" y="420"/>
                    </a:cxn>
                    <a:cxn ang="0">
                      <a:pos x="0" y="15"/>
                    </a:cxn>
                  </a:cxnLst>
                  <a:rect l="0" t="0" r="r" b="b"/>
                  <a:pathLst>
                    <a:path w="3615" h="2280">
                      <a:moveTo>
                        <a:pt x="0" y="15"/>
                      </a:moveTo>
                      <a:cubicBezTo>
                        <a:pt x="0" y="15"/>
                        <a:pt x="1042" y="0"/>
                        <a:pt x="2175" y="0"/>
                      </a:cubicBezTo>
                      <a:cubicBezTo>
                        <a:pt x="2370" y="68"/>
                        <a:pt x="2520" y="188"/>
                        <a:pt x="2685" y="450"/>
                      </a:cubicBezTo>
                      <a:lnTo>
                        <a:pt x="2985" y="975"/>
                      </a:lnTo>
                      <a:lnTo>
                        <a:pt x="3615" y="608"/>
                      </a:lnTo>
                      <a:lnTo>
                        <a:pt x="2760" y="2280"/>
                      </a:lnTo>
                      <a:lnTo>
                        <a:pt x="885" y="2220"/>
                      </a:lnTo>
                      <a:lnTo>
                        <a:pt x="1515" y="1845"/>
                      </a:lnTo>
                      <a:lnTo>
                        <a:pt x="675" y="420"/>
                      </a:lnTo>
                      <a:cubicBezTo>
                        <a:pt x="555" y="210"/>
                        <a:pt x="255" y="68"/>
                        <a:pt x="0" y="15"/>
                      </a:cubicBezTo>
                      <a:close/>
                    </a:path>
                  </a:pathLst>
                </a:custGeom>
                <a:solidFill>
                  <a:schemeClr val="bg1"/>
                </a:solid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grpSp>
            <p:nvGrpSpPr>
              <p:cNvPr id="11" name="Group 10"/>
              <p:cNvGrpSpPr>
                <a:grpSpLocks/>
              </p:cNvGrpSpPr>
              <p:nvPr/>
            </p:nvGrpSpPr>
            <p:grpSpPr bwMode="auto">
              <a:xfrm rot="14452544">
                <a:off x="5668285" y="2831124"/>
                <a:ext cx="1079140" cy="549854"/>
                <a:chOff x="2918" y="1905"/>
                <a:chExt cx="5197" cy="2648"/>
              </a:xfrm>
            </p:grpSpPr>
            <p:sp>
              <p:nvSpPr>
                <p:cNvPr id="12" name="Freeform 11"/>
                <p:cNvSpPr>
                  <a:spLocks/>
                </p:cNvSpPr>
                <p:nvPr/>
              </p:nvSpPr>
              <p:spPr bwMode="auto">
                <a:xfrm>
                  <a:off x="2918" y="1905"/>
                  <a:ext cx="2887" cy="2648"/>
                </a:xfrm>
                <a:custGeom>
                  <a:avLst/>
                  <a:gdLst/>
                  <a:ahLst/>
                  <a:cxnLst>
                    <a:cxn ang="0">
                      <a:pos x="0" y="1763"/>
                    </a:cxn>
                    <a:cxn ang="0">
                      <a:pos x="1522" y="2648"/>
                    </a:cxn>
                    <a:cxn ang="0">
                      <a:pos x="2887" y="233"/>
                    </a:cxn>
                    <a:cxn ang="0">
                      <a:pos x="1492" y="0"/>
                    </a:cxn>
                    <a:cxn ang="0">
                      <a:pos x="727" y="420"/>
                    </a:cxn>
                    <a:cxn ang="0">
                      <a:pos x="0" y="1763"/>
                    </a:cxn>
                  </a:cxnLst>
                  <a:rect l="0" t="0" r="r" b="b"/>
                  <a:pathLst>
                    <a:path w="2887" h="2648">
                      <a:moveTo>
                        <a:pt x="0" y="1763"/>
                      </a:moveTo>
                      <a:lnTo>
                        <a:pt x="1522" y="2648"/>
                      </a:lnTo>
                      <a:lnTo>
                        <a:pt x="2887" y="233"/>
                      </a:lnTo>
                      <a:lnTo>
                        <a:pt x="1492" y="0"/>
                      </a:lnTo>
                      <a:cubicBezTo>
                        <a:pt x="1132" y="31"/>
                        <a:pt x="976" y="126"/>
                        <a:pt x="727" y="420"/>
                      </a:cubicBezTo>
                      <a:cubicBezTo>
                        <a:pt x="337" y="1147"/>
                        <a:pt x="0" y="1763"/>
                        <a:pt x="0" y="1763"/>
                      </a:cubicBezTo>
                      <a:close/>
                    </a:path>
                  </a:pathLst>
                </a:custGeom>
                <a:solidFill>
                  <a:schemeClr val="accent6">
                    <a:lumMod val="75000"/>
                  </a:schemeClr>
                </a:solid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3" name="Freeform 12"/>
                <p:cNvSpPr>
                  <a:spLocks/>
                </p:cNvSpPr>
                <p:nvPr/>
              </p:nvSpPr>
              <p:spPr bwMode="auto">
                <a:xfrm>
                  <a:off x="4500" y="1905"/>
                  <a:ext cx="3615" cy="2280"/>
                </a:xfrm>
                <a:custGeom>
                  <a:avLst/>
                  <a:gdLst/>
                  <a:ahLst/>
                  <a:cxnLst>
                    <a:cxn ang="0">
                      <a:pos x="0" y="15"/>
                    </a:cxn>
                    <a:cxn ang="0">
                      <a:pos x="2175" y="0"/>
                    </a:cxn>
                    <a:cxn ang="0">
                      <a:pos x="2685" y="450"/>
                    </a:cxn>
                    <a:cxn ang="0">
                      <a:pos x="2985" y="975"/>
                    </a:cxn>
                    <a:cxn ang="0">
                      <a:pos x="3615" y="608"/>
                    </a:cxn>
                    <a:cxn ang="0">
                      <a:pos x="2760" y="2280"/>
                    </a:cxn>
                    <a:cxn ang="0">
                      <a:pos x="885" y="2220"/>
                    </a:cxn>
                    <a:cxn ang="0">
                      <a:pos x="1515" y="1845"/>
                    </a:cxn>
                    <a:cxn ang="0">
                      <a:pos x="675" y="420"/>
                    </a:cxn>
                    <a:cxn ang="0">
                      <a:pos x="0" y="15"/>
                    </a:cxn>
                  </a:cxnLst>
                  <a:rect l="0" t="0" r="r" b="b"/>
                  <a:pathLst>
                    <a:path w="3615" h="2280">
                      <a:moveTo>
                        <a:pt x="0" y="15"/>
                      </a:moveTo>
                      <a:cubicBezTo>
                        <a:pt x="0" y="15"/>
                        <a:pt x="1042" y="0"/>
                        <a:pt x="2175" y="0"/>
                      </a:cubicBezTo>
                      <a:cubicBezTo>
                        <a:pt x="2370" y="68"/>
                        <a:pt x="2520" y="188"/>
                        <a:pt x="2685" y="450"/>
                      </a:cubicBezTo>
                      <a:lnTo>
                        <a:pt x="2985" y="975"/>
                      </a:lnTo>
                      <a:lnTo>
                        <a:pt x="3615" y="608"/>
                      </a:lnTo>
                      <a:lnTo>
                        <a:pt x="2760" y="2280"/>
                      </a:lnTo>
                      <a:lnTo>
                        <a:pt x="885" y="2220"/>
                      </a:lnTo>
                      <a:lnTo>
                        <a:pt x="1515" y="1845"/>
                      </a:lnTo>
                      <a:lnTo>
                        <a:pt x="675" y="420"/>
                      </a:lnTo>
                      <a:cubicBezTo>
                        <a:pt x="555" y="210"/>
                        <a:pt x="255" y="68"/>
                        <a:pt x="0" y="15"/>
                      </a:cubicBezTo>
                      <a:close/>
                    </a:path>
                  </a:pathLst>
                </a:custGeom>
                <a:solidFill>
                  <a:schemeClr val="bg1"/>
                </a:solid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grpSp>
        <p:sp>
          <p:nvSpPr>
            <p:cNvPr id="19" name="ZoneTexte 18"/>
            <p:cNvSpPr txBox="1"/>
            <p:nvPr/>
          </p:nvSpPr>
          <p:spPr>
            <a:xfrm>
              <a:off x="7253418" y="499001"/>
              <a:ext cx="1445742" cy="830997"/>
            </a:xfrm>
            <a:prstGeom prst="rect">
              <a:avLst/>
            </a:prstGeom>
            <a:noFill/>
          </p:spPr>
          <p:txBody>
            <a:bodyPr wrap="square" lIns="0" tIns="0" rIns="0" bIns="0" rtlCol="0">
              <a:spAutoFit/>
            </a:bodyPr>
            <a:lstStyle/>
            <a:p>
              <a:r>
                <a:rPr lang="fr-FR" cap="all" dirty="0">
                  <a:solidFill>
                    <a:schemeClr val="accent6">
                      <a:lumMod val="75000"/>
                    </a:schemeClr>
                  </a:solidFill>
                  <a:latin typeface="Bauhaus 93" pitchFamily="82" charset="0"/>
                </a:rPr>
                <a:t>Ré</a:t>
              </a:r>
              <a:r>
                <a:rPr lang="fr-FR" sz="1600" cap="all" dirty="0">
                  <a:solidFill>
                    <a:schemeClr val="accent6">
                      <a:lumMod val="75000"/>
                    </a:schemeClr>
                  </a:solidFill>
                  <a:latin typeface="Arial Unicode MS" pitchFamily="34" charset="-128"/>
                  <a:ea typeface="Arial Unicode MS" pitchFamily="34" charset="-128"/>
                  <a:cs typeface="Arial Unicode MS" pitchFamily="34" charset="-128"/>
                </a:rPr>
                <a:t>utiliser</a:t>
              </a:r>
              <a:endParaRPr lang="fr-FR" cap="all" dirty="0">
                <a:solidFill>
                  <a:schemeClr val="accent6">
                    <a:lumMod val="75000"/>
                  </a:schemeClr>
                </a:solidFill>
                <a:latin typeface="Arial Unicode MS" pitchFamily="34" charset="-128"/>
                <a:ea typeface="Arial Unicode MS" pitchFamily="34" charset="-128"/>
                <a:cs typeface="Arial Unicode MS" pitchFamily="34" charset="-128"/>
              </a:endParaRPr>
            </a:p>
            <a:p>
              <a:r>
                <a:rPr lang="fr-FR" cap="all" dirty="0">
                  <a:solidFill>
                    <a:schemeClr val="accent6">
                      <a:lumMod val="75000"/>
                    </a:schemeClr>
                  </a:solidFill>
                  <a:latin typeface="Bauhaus 93" pitchFamily="82" charset="0"/>
                </a:rPr>
                <a:t>Ré</a:t>
              </a:r>
              <a:r>
                <a:rPr lang="fr-FR" sz="1600" cap="all" dirty="0">
                  <a:solidFill>
                    <a:schemeClr val="accent6">
                      <a:lumMod val="75000"/>
                    </a:schemeClr>
                  </a:solidFill>
                  <a:latin typeface="Arial Unicode MS" pitchFamily="34" charset="-128"/>
                  <a:ea typeface="Arial Unicode MS" pitchFamily="34" charset="-128"/>
                  <a:cs typeface="Arial Unicode MS" pitchFamily="34" charset="-128"/>
                </a:rPr>
                <a:t>duire</a:t>
              </a:r>
            </a:p>
            <a:p>
              <a:r>
                <a:rPr lang="fr-FR" cap="all" dirty="0">
                  <a:solidFill>
                    <a:schemeClr val="accent6">
                      <a:lumMod val="75000"/>
                    </a:schemeClr>
                  </a:solidFill>
                  <a:latin typeface="Bauhaus 93" pitchFamily="82" charset="0"/>
                </a:rPr>
                <a:t>Re</a:t>
              </a:r>
              <a:r>
                <a:rPr lang="fr-FR" sz="1600" cap="all" dirty="0">
                  <a:solidFill>
                    <a:schemeClr val="accent6">
                      <a:lumMod val="75000"/>
                    </a:schemeClr>
                  </a:solidFill>
                  <a:latin typeface="Arial Unicode MS" pitchFamily="34" charset="-128"/>
                  <a:ea typeface="Arial Unicode MS" pitchFamily="34" charset="-128"/>
                  <a:cs typeface="Arial Unicode MS" pitchFamily="34" charset="-128"/>
                </a:rPr>
                <a:t>cycler</a:t>
              </a:r>
            </a:p>
          </p:txBody>
        </p:sp>
      </p:grpSp>
    </p:spTree>
    <p:extLst>
      <p:ext uri="{BB962C8B-B14F-4D97-AF65-F5344CB8AC3E}">
        <p14:creationId xmlns:p14="http://schemas.microsoft.com/office/powerpoint/2010/main" val="2978196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273294" y="5023026"/>
            <a:ext cx="5486400" cy="566738"/>
          </a:xfrm>
        </p:spPr>
        <p:txBody>
          <a:bodyPr>
            <a:normAutofit/>
          </a:bodyPr>
          <a:lstStyle/>
          <a:p>
            <a:r>
              <a:rPr lang="fr-FR" sz="2800" b="0" noProof="0" dirty="0"/>
              <a:t>Exemple de réutilisation!</a:t>
            </a:r>
            <a:r>
              <a:rPr lang="fr-FR" sz="2800" b="0" baseline="50000" noProof="0" dirty="0"/>
              <a:t>22</a:t>
            </a:r>
          </a:p>
        </p:txBody>
      </p:sp>
      <p:pic>
        <p:nvPicPr>
          <p:cNvPr id="9" name="Picture 6"/>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r="46036" b="1751"/>
          <a:stretch/>
        </p:blipFill>
        <p:spPr>
          <a:xfrm>
            <a:off x="1273294" y="1095772"/>
            <a:ext cx="2960687" cy="3920306"/>
          </a:xfrm>
          <a:ln>
            <a:solidFill>
              <a:schemeClr val="tx1"/>
            </a:solidFill>
          </a:ln>
        </p:spPr>
      </p:pic>
      <p:sp>
        <p:nvSpPr>
          <p:cNvPr id="6" name="Text Placeholder 5"/>
          <p:cNvSpPr>
            <a:spLocks noGrp="1"/>
          </p:cNvSpPr>
          <p:nvPr>
            <p:ph type="body" sz="half" idx="2"/>
          </p:nvPr>
        </p:nvSpPr>
        <p:spPr>
          <a:xfrm>
            <a:off x="1273294" y="5589764"/>
            <a:ext cx="5486400" cy="1158006"/>
          </a:xfrm>
        </p:spPr>
        <p:txBody>
          <a:bodyPr>
            <a:noAutofit/>
          </a:bodyPr>
          <a:lstStyle/>
          <a:p>
            <a:pPr algn="just"/>
            <a:r>
              <a:rPr lang="fr-FR" sz="1800" noProof="0" dirty="0"/>
              <a:t>Après 50 ans d’utilisation, ces panneaux en acier inoxydable étaient sales et rayés. A l’occasion de la rénovation du hall, les vieux panneaux ont été démontés, nettoyés, polis à nouveau puis réutilisés. </a:t>
            </a:r>
          </a:p>
        </p:txBody>
      </p:sp>
      <p:sp>
        <p:nvSpPr>
          <p:cNvPr id="2" name="Slide Number Placeholder 1"/>
          <p:cNvSpPr>
            <a:spLocks noGrp="1"/>
          </p:cNvSpPr>
          <p:nvPr>
            <p:ph type="sldNum" sz="quarter" idx="12"/>
          </p:nvPr>
        </p:nvSpPr>
        <p:spPr/>
        <p:txBody>
          <a:bodyPr/>
          <a:lstStyle/>
          <a:p>
            <a:fld id="{BF73EC7F-79ED-4C17-9829-92AE53B2AB65}" type="slidenum">
              <a:rPr lang="fr-BE" smtClean="0"/>
              <a:pPr/>
              <a:t>19</a:t>
            </a:fld>
            <a:endParaRPr lang="fr-BE" dirty="0"/>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111" b="1751"/>
          <a:stretch/>
        </p:blipFill>
        <p:spPr>
          <a:xfrm>
            <a:off x="4309362" y="1095772"/>
            <a:ext cx="2407940" cy="3920306"/>
          </a:xfrm>
          <a:prstGeom prst="rect">
            <a:avLst/>
          </a:prstGeom>
          <a:ln>
            <a:solidFill>
              <a:schemeClr val="tx1"/>
            </a:solidFill>
          </a:ln>
        </p:spPr>
      </p:pic>
      <p:grpSp>
        <p:nvGrpSpPr>
          <p:cNvPr id="21" name="Groupe 20"/>
          <p:cNvGrpSpPr/>
          <p:nvPr/>
        </p:nvGrpSpPr>
        <p:grpSpPr>
          <a:xfrm>
            <a:off x="7150998" y="121667"/>
            <a:ext cx="1620000" cy="1620000"/>
            <a:chOff x="7150998" y="121667"/>
            <a:chExt cx="1620000" cy="1620000"/>
          </a:xfrm>
        </p:grpSpPr>
        <p:sp>
          <p:nvSpPr>
            <p:cNvPr id="22" name="Ellipse 21"/>
            <p:cNvSpPr>
              <a:spLocks noChangeAspect="1"/>
            </p:cNvSpPr>
            <p:nvPr/>
          </p:nvSpPr>
          <p:spPr>
            <a:xfrm>
              <a:off x="7150998" y="121667"/>
              <a:ext cx="1620000" cy="1620000"/>
            </a:xfrm>
            <a:prstGeom prst="ellipse">
              <a:avLst/>
            </a:prstGeom>
            <a:solidFill>
              <a:schemeClr val="bg1"/>
            </a:solidFill>
            <a:ln w="127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3" name="Groupe 7"/>
            <p:cNvGrpSpPr>
              <a:grpSpLocks noChangeAspect="1"/>
            </p:cNvGrpSpPr>
            <p:nvPr/>
          </p:nvGrpSpPr>
          <p:grpSpPr>
            <a:xfrm>
              <a:off x="8296641" y="740372"/>
              <a:ext cx="396000" cy="453758"/>
              <a:chOff x="5932928" y="2204864"/>
              <a:chExt cx="1296144" cy="1485193"/>
            </a:xfrm>
          </p:grpSpPr>
          <p:grpSp>
            <p:nvGrpSpPr>
              <p:cNvPr id="38" name="Group 4"/>
              <p:cNvGrpSpPr>
                <a:grpSpLocks/>
              </p:cNvGrpSpPr>
              <p:nvPr/>
            </p:nvGrpSpPr>
            <p:grpSpPr bwMode="auto">
              <a:xfrm rot="7260883">
                <a:off x="6414575" y="2875560"/>
                <a:ext cx="1079140" cy="549854"/>
                <a:chOff x="2918" y="1905"/>
                <a:chExt cx="5197" cy="2648"/>
              </a:xfrm>
              <a:solidFill>
                <a:schemeClr val="bg1"/>
              </a:solidFill>
            </p:grpSpPr>
            <p:sp>
              <p:nvSpPr>
                <p:cNvPr id="45" name="Freeform 5"/>
                <p:cNvSpPr>
                  <a:spLocks/>
                </p:cNvSpPr>
                <p:nvPr/>
              </p:nvSpPr>
              <p:spPr bwMode="auto">
                <a:xfrm>
                  <a:off x="2918" y="1905"/>
                  <a:ext cx="2887" cy="2648"/>
                </a:xfrm>
                <a:custGeom>
                  <a:avLst/>
                  <a:gdLst/>
                  <a:ahLst/>
                  <a:cxnLst>
                    <a:cxn ang="0">
                      <a:pos x="0" y="1763"/>
                    </a:cxn>
                    <a:cxn ang="0">
                      <a:pos x="1522" y="2648"/>
                    </a:cxn>
                    <a:cxn ang="0">
                      <a:pos x="2887" y="233"/>
                    </a:cxn>
                    <a:cxn ang="0">
                      <a:pos x="1492" y="0"/>
                    </a:cxn>
                    <a:cxn ang="0">
                      <a:pos x="727" y="420"/>
                    </a:cxn>
                    <a:cxn ang="0">
                      <a:pos x="0" y="1763"/>
                    </a:cxn>
                  </a:cxnLst>
                  <a:rect l="0" t="0" r="r" b="b"/>
                  <a:pathLst>
                    <a:path w="2887" h="2648">
                      <a:moveTo>
                        <a:pt x="0" y="1763"/>
                      </a:moveTo>
                      <a:lnTo>
                        <a:pt x="1522" y="2648"/>
                      </a:lnTo>
                      <a:lnTo>
                        <a:pt x="2887" y="233"/>
                      </a:lnTo>
                      <a:lnTo>
                        <a:pt x="1492" y="0"/>
                      </a:lnTo>
                      <a:cubicBezTo>
                        <a:pt x="1132" y="31"/>
                        <a:pt x="976" y="126"/>
                        <a:pt x="727" y="420"/>
                      </a:cubicBezTo>
                      <a:cubicBezTo>
                        <a:pt x="337" y="1147"/>
                        <a:pt x="0" y="1763"/>
                        <a:pt x="0" y="1763"/>
                      </a:cubicBezTo>
                      <a:close/>
                    </a:path>
                  </a:pathLst>
                </a:custGeom>
                <a:solidFill>
                  <a:schemeClr val="accent6">
                    <a:lumMod val="75000"/>
                  </a:schemeClr>
                </a:solid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6" name="Freeform 6"/>
                <p:cNvSpPr>
                  <a:spLocks/>
                </p:cNvSpPr>
                <p:nvPr/>
              </p:nvSpPr>
              <p:spPr bwMode="auto">
                <a:xfrm>
                  <a:off x="4500" y="1905"/>
                  <a:ext cx="3615" cy="2280"/>
                </a:xfrm>
                <a:custGeom>
                  <a:avLst/>
                  <a:gdLst/>
                  <a:ahLst/>
                  <a:cxnLst>
                    <a:cxn ang="0">
                      <a:pos x="0" y="15"/>
                    </a:cxn>
                    <a:cxn ang="0">
                      <a:pos x="2175" y="0"/>
                    </a:cxn>
                    <a:cxn ang="0">
                      <a:pos x="2685" y="450"/>
                    </a:cxn>
                    <a:cxn ang="0">
                      <a:pos x="2985" y="975"/>
                    </a:cxn>
                    <a:cxn ang="0">
                      <a:pos x="3615" y="608"/>
                    </a:cxn>
                    <a:cxn ang="0">
                      <a:pos x="2760" y="2280"/>
                    </a:cxn>
                    <a:cxn ang="0">
                      <a:pos x="885" y="2220"/>
                    </a:cxn>
                    <a:cxn ang="0">
                      <a:pos x="1515" y="1845"/>
                    </a:cxn>
                    <a:cxn ang="0">
                      <a:pos x="675" y="420"/>
                    </a:cxn>
                    <a:cxn ang="0">
                      <a:pos x="0" y="15"/>
                    </a:cxn>
                  </a:cxnLst>
                  <a:rect l="0" t="0" r="r" b="b"/>
                  <a:pathLst>
                    <a:path w="3615" h="2280">
                      <a:moveTo>
                        <a:pt x="0" y="15"/>
                      </a:moveTo>
                      <a:cubicBezTo>
                        <a:pt x="0" y="15"/>
                        <a:pt x="1042" y="0"/>
                        <a:pt x="2175" y="0"/>
                      </a:cubicBezTo>
                      <a:cubicBezTo>
                        <a:pt x="2370" y="68"/>
                        <a:pt x="2520" y="188"/>
                        <a:pt x="2685" y="450"/>
                      </a:cubicBezTo>
                      <a:lnTo>
                        <a:pt x="2985" y="975"/>
                      </a:lnTo>
                      <a:lnTo>
                        <a:pt x="3615" y="608"/>
                      </a:lnTo>
                      <a:lnTo>
                        <a:pt x="2760" y="2280"/>
                      </a:lnTo>
                      <a:lnTo>
                        <a:pt x="885" y="2220"/>
                      </a:lnTo>
                      <a:lnTo>
                        <a:pt x="1515" y="1845"/>
                      </a:lnTo>
                      <a:lnTo>
                        <a:pt x="675" y="420"/>
                      </a:lnTo>
                      <a:cubicBezTo>
                        <a:pt x="555" y="210"/>
                        <a:pt x="255" y="68"/>
                        <a:pt x="0" y="15"/>
                      </a:cubicBezTo>
                      <a:close/>
                    </a:path>
                  </a:pathLst>
                </a:custGeom>
                <a:grp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grpSp>
            <p:nvGrpSpPr>
              <p:cNvPr id="39" name="Group 7"/>
              <p:cNvGrpSpPr>
                <a:grpSpLocks/>
              </p:cNvGrpSpPr>
              <p:nvPr/>
            </p:nvGrpSpPr>
            <p:grpSpPr bwMode="auto">
              <a:xfrm>
                <a:off x="6075271" y="2204864"/>
                <a:ext cx="1079151" cy="549848"/>
                <a:chOff x="2918" y="1905"/>
                <a:chExt cx="5197" cy="2648"/>
              </a:xfrm>
              <a:solidFill>
                <a:schemeClr val="bg1"/>
              </a:solidFill>
            </p:grpSpPr>
            <p:sp>
              <p:nvSpPr>
                <p:cNvPr id="43" name="Freeform 8"/>
                <p:cNvSpPr>
                  <a:spLocks/>
                </p:cNvSpPr>
                <p:nvPr/>
              </p:nvSpPr>
              <p:spPr bwMode="auto">
                <a:xfrm>
                  <a:off x="2918" y="1905"/>
                  <a:ext cx="2887" cy="2648"/>
                </a:xfrm>
                <a:custGeom>
                  <a:avLst/>
                  <a:gdLst/>
                  <a:ahLst/>
                  <a:cxnLst>
                    <a:cxn ang="0">
                      <a:pos x="0" y="1763"/>
                    </a:cxn>
                    <a:cxn ang="0">
                      <a:pos x="1522" y="2648"/>
                    </a:cxn>
                    <a:cxn ang="0">
                      <a:pos x="2887" y="233"/>
                    </a:cxn>
                    <a:cxn ang="0">
                      <a:pos x="1492" y="0"/>
                    </a:cxn>
                    <a:cxn ang="0">
                      <a:pos x="727" y="420"/>
                    </a:cxn>
                    <a:cxn ang="0">
                      <a:pos x="0" y="1763"/>
                    </a:cxn>
                  </a:cxnLst>
                  <a:rect l="0" t="0" r="r" b="b"/>
                  <a:pathLst>
                    <a:path w="2887" h="2648">
                      <a:moveTo>
                        <a:pt x="0" y="1763"/>
                      </a:moveTo>
                      <a:lnTo>
                        <a:pt x="1522" y="2648"/>
                      </a:lnTo>
                      <a:lnTo>
                        <a:pt x="2887" y="233"/>
                      </a:lnTo>
                      <a:lnTo>
                        <a:pt x="1492" y="0"/>
                      </a:lnTo>
                      <a:cubicBezTo>
                        <a:pt x="1132" y="31"/>
                        <a:pt x="976" y="126"/>
                        <a:pt x="727" y="420"/>
                      </a:cubicBezTo>
                      <a:cubicBezTo>
                        <a:pt x="337" y="1147"/>
                        <a:pt x="0" y="1763"/>
                        <a:pt x="0" y="1763"/>
                      </a:cubicBezTo>
                      <a:close/>
                    </a:path>
                  </a:pathLst>
                </a:custGeom>
                <a:solidFill>
                  <a:schemeClr val="accent6">
                    <a:lumMod val="75000"/>
                  </a:schemeClr>
                </a:solid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4" name="Freeform 9"/>
                <p:cNvSpPr>
                  <a:spLocks/>
                </p:cNvSpPr>
                <p:nvPr/>
              </p:nvSpPr>
              <p:spPr bwMode="auto">
                <a:xfrm>
                  <a:off x="4500" y="1905"/>
                  <a:ext cx="3615" cy="2280"/>
                </a:xfrm>
                <a:custGeom>
                  <a:avLst/>
                  <a:gdLst/>
                  <a:ahLst/>
                  <a:cxnLst>
                    <a:cxn ang="0">
                      <a:pos x="0" y="15"/>
                    </a:cxn>
                    <a:cxn ang="0">
                      <a:pos x="2175" y="0"/>
                    </a:cxn>
                    <a:cxn ang="0">
                      <a:pos x="2685" y="450"/>
                    </a:cxn>
                    <a:cxn ang="0">
                      <a:pos x="2985" y="975"/>
                    </a:cxn>
                    <a:cxn ang="0">
                      <a:pos x="3615" y="608"/>
                    </a:cxn>
                    <a:cxn ang="0">
                      <a:pos x="2760" y="2280"/>
                    </a:cxn>
                    <a:cxn ang="0">
                      <a:pos x="885" y="2220"/>
                    </a:cxn>
                    <a:cxn ang="0">
                      <a:pos x="1515" y="1845"/>
                    </a:cxn>
                    <a:cxn ang="0">
                      <a:pos x="675" y="420"/>
                    </a:cxn>
                    <a:cxn ang="0">
                      <a:pos x="0" y="15"/>
                    </a:cxn>
                  </a:cxnLst>
                  <a:rect l="0" t="0" r="r" b="b"/>
                  <a:pathLst>
                    <a:path w="3615" h="2280">
                      <a:moveTo>
                        <a:pt x="0" y="15"/>
                      </a:moveTo>
                      <a:cubicBezTo>
                        <a:pt x="0" y="15"/>
                        <a:pt x="1042" y="0"/>
                        <a:pt x="2175" y="0"/>
                      </a:cubicBezTo>
                      <a:cubicBezTo>
                        <a:pt x="2370" y="68"/>
                        <a:pt x="2520" y="188"/>
                        <a:pt x="2685" y="450"/>
                      </a:cubicBezTo>
                      <a:lnTo>
                        <a:pt x="2985" y="975"/>
                      </a:lnTo>
                      <a:lnTo>
                        <a:pt x="3615" y="608"/>
                      </a:lnTo>
                      <a:lnTo>
                        <a:pt x="2760" y="2280"/>
                      </a:lnTo>
                      <a:lnTo>
                        <a:pt x="885" y="2220"/>
                      </a:lnTo>
                      <a:lnTo>
                        <a:pt x="1515" y="1845"/>
                      </a:lnTo>
                      <a:lnTo>
                        <a:pt x="675" y="420"/>
                      </a:lnTo>
                      <a:cubicBezTo>
                        <a:pt x="555" y="210"/>
                        <a:pt x="255" y="68"/>
                        <a:pt x="0" y="15"/>
                      </a:cubicBezTo>
                      <a:close/>
                    </a:path>
                  </a:pathLst>
                </a:custGeom>
                <a:solidFill>
                  <a:schemeClr val="bg1"/>
                </a:solid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grpSp>
            <p:nvGrpSpPr>
              <p:cNvPr id="40" name="Group 10"/>
              <p:cNvGrpSpPr>
                <a:grpSpLocks/>
              </p:cNvGrpSpPr>
              <p:nvPr/>
            </p:nvGrpSpPr>
            <p:grpSpPr bwMode="auto">
              <a:xfrm rot="14452544">
                <a:off x="5668285" y="2831124"/>
                <a:ext cx="1079140" cy="549854"/>
                <a:chOff x="2918" y="1905"/>
                <a:chExt cx="5197" cy="2648"/>
              </a:xfrm>
            </p:grpSpPr>
            <p:sp>
              <p:nvSpPr>
                <p:cNvPr id="41" name="Freeform 11"/>
                <p:cNvSpPr>
                  <a:spLocks/>
                </p:cNvSpPr>
                <p:nvPr/>
              </p:nvSpPr>
              <p:spPr bwMode="auto">
                <a:xfrm>
                  <a:off x="2918" y="1905"/>
                  <a:ext cx="2887" cy="2648"/>
                </a:xfrm>
                <a:custGeom>
                  <a:avLst/>
                  <a:gdLst/>
                  <a:ahLst/>
                  <a:cxnLst>
                    <a:cxn ang="0">
                      <a:pos x="0" y="1763"/>
                    </a:cxn>
                    <a:cxn ang="0">
                      <a:pos x="1522" y="2648"/>
                    </a:cxn>
                    <a:cxn ang="0">
                      <a:pos x="2887" y="233"/>
                    </a:cxn>
                    <a:cxn ang="0">
                      <a:pos x="1492" y="0"/>
                    </a:cxn>
                    <a:cxn ang="0">
                      <a:pos x="727" y="420"/>
                    </a:cxn>
                    <a:cxn ang="0">
                      <a:pos x="0" y="1763"/>
                    </a:cxn>
                  </a:cxnLst>
                  <a:rect l="0" t="0" r="r" b="b"/>
                  <a:pathLst>
                    <a:path w="2887" h="2648">
                      <a:moveTo>
                        <a:pt x="0" y="1763"/>
                      </a:moveTo>
                      <a:lnTo>
                        <a:pt x="1522" y="2648"/>
                      </a:lnTo>
                      <a:lnTo>
                        <a:pt x="2887" y="233"/>
                      </a:lnTo>
                      <a:lnTo>
                        <a:pt x="1492" y="0"/>
                      </a:lnTo>
                      <a:cubicBezTo>
                        <a:pt x="1132" y="31"/>
                        <a:pt x="976" y="126"/>
                        <a:pt x="727" y="420"/>
                      </a:cubicBezTo>
                      <a:cubicBezTo>
                        <a:pt x="337" y="1147"/>
                        <a:pt x="0" y="1763"/>
                        <a:pt x="0" y="1763"/>
                      </a:cubicBezTo>
                      <a:close/>
                    </a:path>
                  </a:pathLst>
                </a:custGeom>
                <a:solidFill>
                  <a:schemeClr val="accent6">
                    <a:lumMod val="75000"/>
                  </a:schemeClr>
                </a:solid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2" name="Freeform 12"/>
                <p:cNvSpPr>
                  <a:spLocks/>
                </p:cNvSpPr>
                <p:nvPr/>
              </p:nvSpPr>
              <p:spPr bwMode="auto">
                <a:xfrm>
                  <a:off x="4500" y="1905"/>
                  <a:ext cx="3615" cy="2280"/>
                </a:xfrm>
                <a:custGeom>
                  <a:avLst/>
                  <a:gdLst/>
                  <a:ahLst/>
                  <a:cxnLst>
                    <a:cxn ang="0">
                      <a:pos x="0" y="15"/>
                    </a:cxn>
                    <a:cxn ang="0">
                      <a:pos x="2175" y="0"/>
                    </a:cxn>
                    <a:cxn ang="0">
                      <a:pos x="2685" y="450"/>
                    </a:cxn>
                    <a:cxn ang="0">
                      <a:pos x="2985" y="975"/>
                    </a:cxn>
                    <a:cxn ang="0">
                      <a:pos x="3615" y="608"/>
                    </a:cxn>
                    <a:cxn ang="0">
                      <a:pos x="2760" y="2280"/>
                    </a:cxn>
                    <a:cxn ang="0">
                      <a:pos x="885" y="2220"/>
                    </a:cxn>
                    <a:cxn ang="0">
                      <a:pos x="1515" y="1845"/>
                    </a:cxn>
                    <a:cxn ang="0">
                      <a:pos x="675" y="420"/>
                    </a:cxn>
                    <a:cxn ang="0">
                      <a:pos x="0" y="15"/>
                    </a:cxn>
                  </a:cxnLst>
                  <a:rect l="0" t="0" r="r" b="b"/>
                  <a:pathLst>
                    <a:path w="3615" h="2280">
                      <a:moveTo>
                        <a:pt x="0" y="15"/>
                      </a:moveTo>
                      <a:cubicBezTo>
                        <a:pt x="0" y="15"/>
                        <a:pt x="1042" y="0"/>
                        <a:pt x="2175" y="0"/>
                      </a:cubicBezTo>
                      <a:cubicBezTo>
                        <a:pt x="2370" y="68"/>
                        <a:pt x="2520" y="188"/>
                        <a:pt x="2685" y="450"/>
                      </a:cubicBezTo>
                      <a:lnTo>
                        <a:pt x="2985" y="975"/>
                      </a:lnTo>
                      <a:lnTo>
                        <a:pt x="3615" y="608"/>
                      </a:lnTo>
                      <a:lnTo>
                        <a:pt x="2760" y="2280"/>
                      </a:lnTo>
                      <a:lnTo>
                        <a:pt x="885" y="2220"/>
                      </a:lnTo>
                      <a:lnTo>
                        <a:pt x="1515" y="1845"/>
                      </a:lnTo>
                      <a:lnTo>
                        <a:pt x="675" y="420"/>
                      </a:lnTo>
                      <a:cubicBezTo>
                        <a:pt x="555" y="210"/>
                        <a:pt x="255" y="68"/>
                        <a:pt x="0" y="15"/>
                      </a:cubicBezTo>
                      <a:close/>
                    </a:path>
                  </a:pathLst>
                </a:custGeom>
                <a:solidFill>
                  <a:schemeClr val="bg1"/>
                </a:solid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grpSp>
        <p:sp>
          <p:nvSpPr>
            <p:cNvPr id="37" name="ZoneTexte 36"/>
            <p:cNvSpPr txBox="1"/>
            <p:nvPr/>
          </p:nvSpPr>
          <p:spPr>
            <a:xfrm>
              <a:off x="7253418" y="499001"/>
              <a:ext cx="1445742" cy="830997"/>
            </a:xfrm>
            <a:prstGeom prst="rect">
              <a:avLst/>
            </a:prstGeom>
            <a:noFill/>
          </p:spPr>
          <p:txBody>
            <a:bodyPr wrap="square" lIns="0" tIns="0" rIns="0" bIns="0" rtlCol="0">
              <a:spAutoFit/>
            </a:bodyPr>
            <a:lstStyle/>
            <a:p>
              <a:r>
                <a:rPr lang="fr-FR" cap="all" dirty="0">
                  <a:solidFill>
                    <a:schemeClr val="accent6">
                      <a:lumMod val="75000"/>
                    </a:schemeClr>
                  </a:solidFill>
                  <a:latin typeface="Bauhaus 93" pitchFamily="82" charset="0"/>
                </a:rPr>
                <a:t>Ré</a:t>
              </a:r>
              <a:r>
                <a:rPr lang="fr-FR" sz="1600" cap="all" dirty="0">
                  <a:solidFill>
                    <a:schemeClr val="accent6">
                      <a:lumMod val="75000"/>
                    </a:schemeClr>
                  </a:solidFill>
                  <a:latin typeface="Arial Unicode MS" pitchFamily="34" charset="-128"/>
                  <a:ea typeface="Arial Unicode MS" pitchFamily="34" charset="-128"/>
                  <a:cs typeface="Arial Unicode MS" pitchFamily="34" charset="-128"/>
                </a:rPr>
                <a:t>utiliser</a:t>
              </a:r>
              <a:endParaRPr lang="fr-FR" cap="all" dirty="0">
                <a:solidFill>
                  <a:schemeClr val="accent6">
                    <a:lumMod val="75000"/>
                  </a:schemeClr>
                </a:solidFill>
                <a:latin typeface="Arial Unicode MS" pitchFamily="34" charset="-128"/>
                <a:ea typeface="Arial Unicode MS" pitchFamily="34" charset="-128"/>
                <a:cs typeface="Arial Unicode MS" pitchFamily="34" charset="-128"/>
              </a:endParaRPr>
            </a:p>
            <a:p>
              <a:r>
                <a:rPr lang="fr-FR" cap="all" dirty="0">
                  <a:solidFill>
                    <a:schemeClr val="accent6">
                      <a:lumMod val="75000"/>
                    </a:schemeClr>
                  </a:solidFill>
                  <a:latin typeface="Bauhaus 93" pitchFamily="82" charset="0"/>
                </a:rPr>
                <a:t>Ré</a:t>
              </a:r>
              <a:r>
                <a:rPr lang="fr-FR" sz="1600" cap="all" dirty="0">
                  <a:solidFill>
                    <a:schemeClr val="accent6">
                      <a:lumMod val="75000"/>
                    </a:schemeClr>
                  </a:solidFill>
                  <a:latin typeface="Arial Unicode MS" pitchFamily="34" charset="-128"/>
                  <a:ea typeface="Arial Unicode MS" pitchFamily="34" charset="-128"/>
                  <a:cs typeface="Arial Unicode MS" pitchFamily="34" charset="-128"/>
                </a:rPr>
                <a:t>duire</a:t>
              </a:r>
            </a:p>
            <a:p>
              <a:r>
                <a:rPr lang="fr-FR" cap="all" dirty="0">
                  <a:solidFill>
                    <a:schemeClr val="accent6">
                      <a:lumMod val="75000"/>
                    </a:schemeClr>
                  </a:solidFill>
                  <a:latin typeface="Bauhaus 93" pitchFamily="82" charset="0"/>
                </a:rPr>
                <a:t>Re</a:t>
              </a:r>
              <a:r>
                <a:rPr lang="fr-FR" sz="1600" cap="all" dirty="0">
                  <a:solidFill>
                    <a:schemeClr val="accent6">
                      <a:lumMod val="75000"/>
                    </a:schemeClr>
                  </a:solidFill>
                  <a:latin typeface="Arial Unicode MS" pitchFamily="34" charset="-128"/>
                  <a:ea typeface="Arial Unicode MS" pitchFamily="34" charset="-128"/>
                  <a:cs typeface="Arial Unicode MS" pitchFamily="34" charset="-128"/>
                </a:rPr>
                <a:t>cycler</a:t>
              </a:r>
            </a:p>
          </p:txBody>
        </p:sp>
      </p:grpSp>
    </p:spTree>
    <p:extLst>
      <p:ext uri="{BB962C8B-B14F-4D97-AF65-F5344CB8AC3E}">
        <p14:creationId xmlns:p14="http://schemas.microsoft.com/office/powerpoint/2010/main" val="1964723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fr-FR" noProof="0" dirty="0"/>
              <a:t>Définitions</a:t>
            </a:r>
          </a:p>
        </p:txBody>
      </p:sp>
      <p:sp>
        <p:nvSpPr>
          <p:cNvPr id="5" name="Content Placeholder 4"/>
          <p:cNvSpPr>
            <a:spLocks noGrp="1"/>
          </p:cNvSpPr>
          <p:nvPr>
            <p:ph idx="1"/>
          </p:nvPr>
        </p:nvSpPr>
        <p:spPr>
          <a:xfrm>
            <a:off x="457200" y="1157547"/>
            <a:ext cx="8229600" cy="5589240"/>
          </a:xfrm>
        </p:spPr>
        <p:txBody>
          <a:bodyPr>
            <a:noAutofit/>
          </a:bodyPr>
          <a:lstStyle/>
          <a:p>
            <a:pPr algn="just"/>
            <a:r>
              <a:rPr lang="fr-FR" sz="2200" b="1" noProof="0" dirty="0"/>
              <a:t>Gaz à Effet de Serre (GES)</a:t>
            </a:r>
            <a:r>
              <a:rPr lang="fr-FR" sz="2200" noProof="0" dirty="0"/>
              <a:t> :</a:t>
            </a:r>
            <a:r>
              <a:rPr lang="fr-FR" sz="2200" b="1" noProof="0" dirty="0"/>
              <a:t> </a:t>
            </a:r>
            <a:r>
              <a:rPr lang="fr-FR" sz="2200" noProof="0" dirty="0"/>
              <a:t>Équivalent-tonnes de CO</a:t>
            </a:r>
            <a:r>
              <a:rPr lang="fr-FR" sz="2200" baseline="-25000" noProof="0" dirty="0"/>
              <a:t>2 </a:t>
            </a:r>
            <a:r>
              <a:rPr lang="fr-FR" sz="2200" noProof="0" dirty="0"/>
              <a:t>émis</a:t>
            </a:r>
            <a:r>
              <a:rPr lang="fr-FR" sz="2200" baseline="-25000" noProof="0" dirty="0"/>
              <a:t> </a:t>
            </a:r>
            <a:r>
              <a:rPr lang="fr-FR" sz="2200" noProof="0" dirty="0"/>
              <a:t>/1 tonne d’acier</a:t>
            </a:r>
            <a:r>
              <a:rPr lang="fr-FR" sz="2200" baseline="50000" noProof="0" dirty="0"/>
              <a:t>1</a:t>
            </a:r>
            <a:r>
              <a:rPr lang="fr-FR" sz="2200" noProof="0" dirty="0"/>
              <a:t>.</a:t>
            </a:r>
          </a:p>
          <a:p>
            <a:pPr algn="just"/>
            <a:r>
              <a:rPr lang="fr-FR" sz="2400" b="1" dirty="0"/>
              <a:t>Potentiel de Réchauffement Global </a:t>
            </a:r>
            <a:r>
              <a:rPr lang="fr-FR" sz="2200" b="1" noProof="0" dirty="0"/>
              <a:t>(PRG)</a:t>
            </a:r>
            <a:r>
              <a:rPr lang="fr-FR" sz="2200" noProof="0" dirty="0"/>
              <a:t> : Rapport, sans dimension, de l’aptitude de différents gaz à effet de serre (</a:t>
            </a:r>
            <a:r>
              <a:rPr lang="fr-FR" sz="2200" b="1" noProof="0" dirty="0"/>
              <a:t>GES</a:t>
            </a:r>
            <a:r>
              <a:rPr lang="fr-FR" sz="2200" noProof="0" dirty="0"/>
              <a:t>) à piéger la chaleur dans l’atmosphère par comparaison à celle du dioxyde de carbone (CO</a:t>
            </a:r>
            <a:r>
              <a:rPr lang="fr-FR" sz="2200" baseline="-25000" noProof="0" dirty="0"/>
              <a:t>2</a:t>
            </a:r>
            <a:r>
              <a:rPr lang="fr-FR" sz="2200" noProof="0" dirty="0"/>
              <a:t>)</a:t>
            </a:r>
            <a:r>
              <a:rPr lang="fr-FR" sz="2200" baseline="50000" noProof="0" dirty="0"/>
              <a:t>7</a:t>
            </a:r>
            <a:r>
              <a:rPr lang="fr-FR" sz="2200" noProof="0" dirty="0"/>
              <a:t>. Par exemple, le </a:t>
            </a:r>
            <a:r>
              <a:rPr lang="fr-FR" sz="2200" b="1" noProof="0" dirty="0"/>
              <a:t>PRG</a:t>
            </a:r>
            <a:r>
              <a:rPr lang="fr-FR" sz="2200" noProof="0" dirty="0"/>
              <a:t> du méthane est 21. Le </a:t>
            </a:r>
            <a:r>
              <a:rPr lang="fr-FR" sz="2200" b="1" noProof="0" dirty="0"/>
              <a:t>GES</a:t>
            </a:r>
            <a:r>
              <a:rPr lang="fr-FR" sz="2200" noProof="0" dirty="0"/>
              <a:t> primaire émis lors de la fabrication de l’acier est du CO</a:t>
            </a:r>
            <a:r>
              <a:rPr lang="fr-FR" sz="2200" baseline="-25000" noProof="0" dirty="0"/>
              <a:t>2</a:t>
            </a:r>
            <a:r>
              <a:rPr lang="fr-FR" sz="2200" noProof="0" dirty="0"/>
              <a:t>.</a:t>
            </a:r>
          </a:p>
          <a:p>
            <a:pPr algn="just"/>
            <a:r>
              <a:rPr lang="fr-FR" sz="2400" b="1" dirty="0"/>
              <a:t>Consommation </a:t>
            </a:r>
            <a:r>
              <a:rPr lang="fr-FR" sz="2400" b="1" noProof="0" dirty="0"/>
              <a:t>d'énergie primaire </a:t>
            </a:r>
            <a:r>
              <a:rPr lang="fr-FR" sz="2200" b="1" noProof="0" dirty="0"/>
              <a:t>(GJ/t) </a:t>
            </a:r>
            <a:r>
              <a:rPr lang="fr-FR" sz="2200" noProof="0" dirty="0"/>
              <a:t>: Consommation d’énergie nécessaire pour produire 1 tonne de matériau primaire (l’acier par exemple)</a:t>
            </a:r>
            <a:r>
              <a:rPr lang="fr-FR" sz="2200" baseline="50000" noProof="0" dirty="0"/>
              <a:t>1</a:t>
            </a:r>
            <a:r>
              <a:rPr lang="fr-FR" sz="2200" noProof="0" dirty="0"/>
              <a:t>.</a:t>
            </a:r>
            <a:endParaRPr lang="fr-FR" sz="2200" baseline="50000" noProof="0" dirty="0"/>
          </a:p>
          <a:p>
            <a:pPr algn="just"/>
            <a:r>
              <a:rPr lang="fr-FR" sz="2400" b="1" noProof="0" dirty="0"/>
              <a:t>Besoins bruts en énergie </a:t>
            </a:r>
            <a:r>
              <a:rPr lang="fr-FR" sz="2200" b="1" noProof="0" dirty="0"/>
              <a:t>(GER)</a:t>
            </a:r>
            <a:r>
              <a:rPr lang="fr-FR" sz="2200" noProof="0" dirty="0"/>
              <a:t> :</a:t>
            </a:r>
            <a:r>
              <a:rPr lang="fr-FR" sz="2200" b="1" noProof="0" dirty="0"/>
              <a:t> </a:t>
            </a:r>
            <a:r>
              <a:rPr lang="fr-FR" sz="2200" noProof="0" dirty="0"/>
              <a:t>Quantité totale d’énergie nécessaire pour un produit</a:t>
            </a:r>
            <a:r>
              <a:rPr lang="fr-FR" sz="2200" baseline="50000" noProof="0" dirty="0"/>
              <a:t>8</a:t>
            </a:r>
            <a:r>
              <a:rPr lang="fr-FR" sz="2200" noProof="0" dirty="0"/>
              <a:t>.</a:t>
            </a:r>
            <a:endParaRPr lang="fr-FR" sz="2200" baseline="50000" noProof="0" dirty="0"/>
          </a:p>
          <a:p>
            <a:pPr algn="just"/>
            <a:r>
              <a:rPr lang="fr-FR" sz="2200" b="1" noProof="0" dirty="0"/>
              <a:t>Efficacité des matériaux</a:t>
            </a:r>
            <a:r>
              <a:rPr lang="fr-FR" sz="2200" noProof="0" dirty="0"/>
              <a:t> : Mesure la quantité de matériau qui n’est pas éliminée de manière permanente, par enfouissement ou incinération, par rapport à la production d’acier brut</a:t>
            </a:r>
            <a:r>
              <a:rPr lang="fr-FR" sz="2200" baseline="50000" noProof="0" dirty="0"/>
              <a:t>1</a:t>
            </a:r>
            <a:r>
              <a:rPr lang="fr-FR" sz="2200" noProof="0" dirty="0"/>
              <a:t>.</a:t>
            </a:r>
          </a:p>
        </p:txBody>
      </p:sp>
      <p:sp>
        <p:nvSpPr>
          <p:cNvPr id="3" name="Slide Number Placeholder 2"/>
          <p:cNvSpPr>
            <a:spLocks noGrp="1"/>
          </p:cNvSpPr>
          <p:nvPr>
            <p:ph type="sldNum" sz="quarter" idx="12"/>
          </p:nvPr>
        </p:nvSpPr>
        <p:spPr/>
        <p:txBody>
          <a:bodyPr/>
          <a:lstStyle/>
          <a:p>
            <a:fld id="{BF73EC7F-79ED-4C17-9829-92AE53B2AB65}" type="slidenum">
              <a:rPr lang="fr-BE" smtClean="0"/>
              <a:pPr/>
              <a:t>2</a:t>
            </a:fld>
            <a:endParaRPr lang="fr-BE" dirty="0"/>
          </a:p>
        </p:txBody>
      </p:sp>
    </p:spTree>
    <p:extLst>
      <p:ext uri="{BB962C8B-B14F-4D97-AF65-F5344CB8AC3E}">
        <p14:creationId xmlns:p14="http://schemas.microsoft.com/office/powerpoint/2010/main" val="1996891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313200"/>
            <a:ext cx="8229600" cy="634082"/>
          </a:xfrm>
        </p:spPr>
        <p:txBody>
          <a:bodyPr>
            <a:noAutofit/>
          </a:bodyPr>
          <a:lstStyle/>
          <a:p>
            <a:r>
              <a:rPr lang="fr-FR" noProof="0" dirty="0"/>
              <a:t>Efficacité des matériaux</a:t>
            </a:r>
          </a:p>
        </p:txBody>
      </p:sp>
      <p:sp>
        <p:nvSpPr>
          <p:cNvPr id="3" name="Content Placeholder 2"/>
          <p:cNvSpPr>
            <a:spLocks noGrp="1"/>
          </p:cNvSpPr>
          <p:nvPr>
            <p:ph idx="1"/>
          </p:nvPr>
        </p:nvSpPr>
        <p:spPr>
          <a:xfrm>
            <a:off x="457200" y="1600200"/>
            <a:ext cx="8229600" cy="4022124"/>
          </a:xfrm>
        </p:spPr>
        <p:txBody>
          <a:bodyPr>
            <a:normAutofit/>
          </a:bodyPr>
          <a:lstStyle/>
          <a:p>
            <a:pPr marL="0" indent="0" algn="just">
              <a:buNone/>
            </a:pPr>
            <a:r>
              <a:rPr lang="fr-FR" sz="2400" b="1" noProof="0" dirty="0"/>
              <a:t>Recycler :</a:t>
            </a:r>
          </a:p>
          <a:p>
            <a:pPr marL="0" indent="0" algn="just">
              <a:buNone/>
            </a:pPr>
            <a:r>
              <a:rPr lang="fr-FR" sz="2400" noProof="0" dirty="0"/>
              <a:t>L’acier inoxydable est recyclable à 100 % et toutes les ferrailles inox collectées (82 %) sont réutilisées.</a:t>
            </a:r>
          </a:p>
          <a:p>
            <a:pPr marL="0" indent="0" algn="just">
              <a:buNone/>
            </a:pPr>
            <a:r>
              <a:rPr lang="fr-FR" sz="2400" noProof="0" dirty="0"/>
              <a:t>Produire de l’acier inoxydable à zéro-déchet </a:t>
            </a:r>
            <a:r>
              <a:rPr lang="fr-FR" sz="2400" noProof="0" dirty="0">
                <a:sym typeface="Wingdings"/>
              </a:rPr>
              <a:t> Les laitiers</a:t>
            </a:r>
            <a:r>
              <a:rPr lang="fr-FR" sz="2400" noProof="0" dirty="0"/>
              <a:t> et les poussières sont les principaux résidus et sous-produits de la fabrication de l’acier mais ils sont recyclable</a:t>
            </a:r>
            <a:r>
              <a:rPr lang="fr-FR" sz="2400" dirty="0"/>
              <a:t>s. A titre d’exemple, </a:t>
            </a:r>
            <a:r>
              <a:rPr lang="fr-FR" sz="2400" noProof="0" dirty="0"/>
              <a:t>les laitiers peuvent être utilisés dans les enrobés routiers. </a:t>
            </a:r>
          </a:p>
        </p:txBody>
      </p:sp>
      <p:sp>
        <p:nvSpPr>
          <p:cNvPr id="5" name="Slide Number Placeholder 4"/>
          <p:cNvSpPr>
            <a:spLocks noGrp="1"/>
          </p:cNvSpPr>
          <p:nvPr>
            <p:ph type="sldNum" sz="quarter" idx="12"/>
          </p:nvPr>
        </p:nvSpPr>
        <p:spPr/>
        <p:txBody>
          <a:bodyPr/>
          <a:lstStyle/>
          <a:p>
            <a:fld id="{BF73EC7F-79ED-4C17-9829-92AE53B2AB65}" type="slidenum">
              <a:rPr lang="fr-BE" smtClean="0"/>
              <a:pPr/>
              <a:t>20</a:t>
            </a:fld>
            <a:endParaRPr lang="fr-BE" dirty="0"/>
          </a:p>
        </p:txBody>
      </p:sp>
      <p:grpSp>
        <p:nvGrpSpPr>
          <p:cNvPr id="18" name="Groupe 17"/>
          <p:cNvGrpSpPr/>
          <p:nvPr/>
        </p:nvGrpSpPr>
        <p:grpSpPr>
          <a:xfrm>
            <a:off x="7150998" y="121667"/>
            <a:ext cx="1620000" cy="1620000"/>
            <a:chOff x="7150998" y="121667"/>
            <a:chExt cx="1620000" cy="1620000"/>
          </a:xfrm>
        </p:grpSpPr>
        <p:sp>
          <p:nvSpPr>
            <p:cNvPr id="32" name="Ellipse 31"/>
            <p:cNvSpPr>
              <a:spLocks noChangeAspect="1"/>
            </p:cNvSpPr>
            <p:nvPr/>
          </p:nvSpPr>
          <p:spPr>
            <a:xfrm>
              <a:off x="7150998" y="121667"/>
              <a:ext cx="1620000" cy="1620000"/>
            </a:xfrm>
            <a:prstGeom prst="ellipse">
              <a:avLst/>
            </a:prstGeom>
            <a:solidFill>
              <a:schemeClr val="bg1"/>
            </a:solidFill>
            <a:ln w="127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3" name="Groupe 7"/>
            <p:cNvGrpSpPr>
              <a:grpSpLocks noChangeAspect="1"/>
            </p:cNvGrpSpPr>
            <p:nvPr/>
          </p:nvGrpSpPr>
          <p:grpSpPr>
            <a:xfrm>
              <a:off x="8296641" y="740372"/>
              <a:ext cx="396000" cy="453758"/>
              <a:chOff x="5932928" y="2204864"/>
              <a:chExt cx="1296144" cy="1485193"/>
            </a:xfrm>
          </p:grpSpPr>
          <p:grpSp>
            <p:nvGrpSpPr>
              <p:cNvPr id="35" name="Group 4"/>
              <p:cNvGrpSpPr>
                <a:grpSpLocks/>
              </p:cNvGrpSpPr>
              <p:nvPr/>
            </p:nvGrpSpPr>
            <p:grpSpPr bwMode="auto">
              <a:xfrm rot="7260883">
                <a:off x="6414575" y="2875560"/>
                <a:ext cx="1079140" cy="549854"/>
                <a:chOff x="2918" y="1905"/>
                <a:chExt cx="5197" cy="2648"/>
              </a:xfrm>
              <a:solidFill>
                <a:schemeClr val="bg1"/>
              </a:solidFill>
            </p:grpSpPr>
            <p:sp>
              <p:nvSpPr>
                <p:cNvPr id="42" name="Freeform 5"/>
                <p:cNvSpPr>
                  <a:spLocks/>
                </p:cNvSpPr>
                <p:nvPr/>
              </p:nvSpPr>
              <p:spPr bwMode="auto">
                <a:xfrm>
                  <a:off x="2918" y="1905"/>
                  <a:ext cx="2887" cy="2648"/>
                </a:xfrm>
                <a:custGeom>
                  <a:avLst/>
                  <a:gdLst/>
                  <a:ahLst/>
                  <a:cxnLst>
                    <a:cxn ang="0">
                      <a:pos x="0" y="1763"/>
                    </a:cxn>
                    <a:cxn ang="0">
                      <a:pos x="1522" y="2648"/>
                    </a:cxn>
                    <a:cxn ang="0">
                      <a:pos x="2887" y="233"/>
                    </a:cxn>
                    <a:cxn ang="0">
                      <a:pos x="1492" y="0"/>
                    </a:cxn>
                    <a:cxn ang="0">
                      <a:pos x="727" y="420"/>
                    </a:cxn>
                    <a:cxn ang="0">
                      <a:pos x="0" y="1763"/>
                    </a:cxn>
                  </a:cxnLst>
                  <a:rect l="0" t="0" r="r" b="b"/>
                  <a:pathLst>
                    <a:path w="2887" h="2648">
                      <a:moveTo>
                        <a:pt x="0" y="1763"/>
                      </a:moveTo>
                      <a:lnTo>
                        <a:pt x="1522" y="2648"/>
                      </a:lnTo>
                      <a:lnTo>
                        <a:pt x="2887" y="233"/>
                      </a:lnTo>
                      <a:lnTo>
                        <a:pt x="1492" y="0"/>
                      </a:lnTo>
                      <a:cubicBezTo>
                        <a:pt x="1132" y="31"/>
                        <a:pt x="976" y="126"/>
                        <a:pt x="727" y="420"/>
                      </a:cubicBezTo>
                      <a:cubicBezTo>
                        <a:pt x="337" y="1147"/>
                        <a:pt x="0" y="1763"/>
                        <a:pt x="0" y="1763"/>
                      </a:cubicBezTo>
                      <a:close/>
                    </a:path>
                  </a:pathLst>
                </a:custGeom>
                <a:solidFill>
                  <a:schemeClr val="accent6">
                    <a:lumMod val="75000"/>
                  </a:schemeClr>
                </a:solid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3" name="Freeform 6"/>
                <p:cNvSpPr>
                  <a:spLocks/>
                </p:cNvSpPr>
                <p:nvPr/>
              </p:nvSpPr>
              <p:spPr bwMode="auto">
                <a:xfrm>
                  <a:off x="4500" y="1905"/>
                  <a:ext cx="3615" cy="2280"/>
                </a:xfrm>
                <a:custGeom>
                  <a:avLst/>
                  <a:gdLst/>
                  <a:ahLst/>
                  <a:cxnLst>
                    <a:cxn ang="0">
                      <a:pos x="0" y="15"/>
                    </a:cxn>
                    <a:cxn ang="0">
                      <a:pos x="2175" y="0"/>
                    </a:cxn>
                    <a:cxn ang="0">
                      <a:pos x="2685" y="450"/>
                    </a:cxn>
                    <a:cxn ang="0">
                      <a:pos x="2985" y="975"/>
                    </a:cxn>
                    <a:cxn ang="0">
                      <a:pos x="3615" y="608"/>
                    </a:cxn>
                    <a:cxn ang="0">
                      <a:pos x="2760" y="2280"/>
                    </a:cxn>
                    <a:cxn ang="0">
                      <a:pos x="885" y="2220"/>
                    </a:cxn>
                    <a:cxn ang="0">
                      <a:pos x="1515" y="1845"/>
                    </a:cxn>
                    <a:cxn ang="0">
                      <a:pos x="675" y="420"/>
                    </a:cxn>
                    <a:cxn ang="0">
                      <a:pos x="0" y="15"/>
                    </a:cxn>
                  </a:cxnLst>
                  <a:rect l="0" t="0" r="r" b="b"/>
                  <a:pathLst>
                    <a:path w="3615" h="2280">
                      <a:moveTo>
                        <a:pt x="0" y="15"/>
                      </a:moveTo>
                      <a:cubicBezTo>
                        <a:pt x="0" y="15"/>
                        <a:pt x="1042" y="0"/>
                        <a:pt x="2175" y="0"/>
                      </a:cubicBezTo>
                      <a:cubicBezTo>
                        <a:pt x="2370" y="68"/>
                        <a:pt x="2520" y="188"/>
                        <a:pt x="2685" y="450"/>
                      </a:cubicBezTo>
                      <a:lnTo>
                        <a:pt x="2985" y="975"/>
                      </a:lnTo>
                      <a:lnTo>
                        <a:pt x="3615" y="608"/>
                      </a:lnTo>
                      <a:lnTo>
                        <a:pt x="2760" y="2280"/>
                      </a:lnTo>
                      <a:lnTo>
                        <a:pt x="885" y="2220"/>
                      </a:lnTo>
                      <a:lnTo>
                        <a:pt x="1515" y="1845"/>
                      </a:lnTo>
                      <a:lnTo>
                        <a:pt x="675" y="420"/>
                      </a:lnTo>
                      <a:cubicBezTo>
                        <a:pt x="555" y="210"/>
                        <a:pt x="255" y="68"/>
                        <a:pt x="0" y="15"/>
                      </a:cubicBezTo>
                      <a:close/>
                    </a:path>
                  </a:pathLst>
                </a:custGeom>
                <a:grp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grpSp>
            <p:nvGrpSpPr>
              <p:cNvPr id="36" name="Group 7"/>
              <p:cNvGrpSpPr>
                <a:grpSpLocks/>
              </p:cNvGrpSpPr>
              <p:nvPr/>
            </p:nvGrpSpPr>
            <p:grpSpPr bwMode="auto">
              <a:xfrm>
                <a:off x="6075271" y="2204864"/>
                <a:ext cx="1079151" cy="549848"/>
                <a:chOff x="2918" y="1905"/>
                <a:chExt cx="5197" cy="2648"/>
              </a:xfrm>
              <a:solidFill>
                <a:schemeClr val="bg1"/>
              </a:solidFill>
            </p:grpSpPr>
            <p:sp>
              <p:nvSpPr>
                <p:cNvPr id="40" name="Freeform 8"/>
                <p:cNvSpPr>
                  <a:spLocks/>
                </p:cNvSpPr>
                <p:nvPr/>
              </p:nvSpPr>
              <p:spPr bwMode="auto">
                <a:xfrm>
                  <a:off x="2918" y="1905"/>
                  <a:ext cx="2887" cy="2648"/>
                </a:xfrm>
                <a:custGeom>
                  <a:avLst/>
                  <a:gdLst/>
                  <a:ahLst/>
                  <a:cxnLst>
                    <a:cxn ang="0">
                      <a:pos x="0" y="1763"/>
                    </a:cxn>
                    <a:cxn ang="0">
                      <a:pos x="1522" y="2648"/>
                    </a:cxn>
                    <a:cxn ang="0">
                      <a:pos x="2887" y="233"/>
                    </a:cxn>
                    <a:cxn ang="0">
                      <a:pos x="1492" y="0"/>
                    </a:cxn>
                    <a:cxn ang="0">
                      <a:pos x="727" y="420"/>
                    </a:cxn>
                    <a:cxn ang="0">
                      <a:pos x="0" y="1763"/>
                    </a:cxn>
                  </a:cxnLst>
                  <a:rect l="0" t="0" r="r" b="b"/>
                  <a:pathLst>
                    <a:path w="2887" h="2648">
                      <a:moveTo>
                        <a:pt x="0" y="1763"/>
                      </a:moveTo>
                      <a:lnTo>
                        <a:pt x="1522" y="2648"/>
                      </a:lnTo>
                      <a:lnTo>
                        <a:pt x="2887" y="233"/>
                      </a:lnTo>
                      <a:lnTo>
                        <a:pt x="1492" y="0"/>
                      </a:lnTo>
                      <a:cubicBezTo>
                        <a:pt x="1132" y="31"/>
                        <a:pt x="976" y="126"/>
                        <a:pt x="727" y="420"/>
                      </a:cubicBezTo>
                      <a:cubicBezTo>
                        <a:pt x="337" y="1147"/>
                        <a:pt x="0" y="1763"/>
                        <a:pt x="0" y="1763"/>
                      </a:cubicBezTo>
                      <a:close/>
                    </a:path>
                  </a:pathLst>
                </a:custGeom>
                <a:solidFill>
                  <a:schemeClr val="accent6">
                    <a:lumMod val="75000"/>
                  </a:schemeClr>
                </a:solid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1" name="Freeform 9"/>
                <p:cNvSpPr>
                  <a:spLocks/>
                </p:cNvSpPr>
                <p:nvPr/>
              </p:nvSpPr>
              <p:spPr bwMode="auto">
                <a:xfrm>
                  <a:off x="4500" y="1905"/>
                  <a:ext cx="3615" cy="2280"/>
                </a:xfrm>
                <a:custGeom>
                  <a:avLst/>
                  <a:gdLst/>
                  <a:ahLst/>
                  <a:cxnLst>
                    <a:cxn ang="0">
                      <a:pos x="0" y="15"/>
                    </a:cxn>
                    <a:cxn ang="0">
                      <a:pos x="2175" y="0"/>
                    </a:cxn>
                    <a:cxn ang="0">
                      <a:pos x="2685" y="450"/>
                    </a:cxn>
                    <a:cxn ang="0">
                      <a:pos x="2985" y="975"/>
                    </a:cxn>
                    <a:cxn ang="0">
                      <a:pos x="3615" y="608"/>
                    </a:cxn>
                    <a:cxn ang="0">
                      <a:pos x="2760" y="2280"/>
                    </a:cxn>
                    <a:cxn ang="0">
                      <a:pos x="885" y="2220"/>
                    </a:cxn>
                    <a:cxn ang="0">
                      <a:pos x="1515" y="1845"/>
                    </a:cxn>
                    <a:cxn ang="0">
                      <a:pos x="675" y="420"/>
                    </a:cxn>
                    <a:cxn ang="0">
                      <a:pos x="0" y="15"/>
                    </a:cxn>
                  </a:cxnLst>
                  <a:rect l="0" t="0" r="r" b="b"/>
                  <a:pathLst>
                    <a:path w="3615" h="2280">
                      <a:moveTo>
                        <a:pt x="0" y="15"/>
                      </a:moveTo>
                      <a:cubicBezTo>
                        <a:pt x="0" y="15"/>
                        <a:pt x="1042" y="0"/>
                        <a:pt x="2175" y="0"/>
                      </a:cubicBezTo>
                      <a:cubicBezTo>
                        <a:pt x="2370" y="68"/>
                        <a:pt x="2520" y="188"/>
                        <a:pt x="2685" y="450"/>
                      </a:cubicBezTo>
                      <a:lnTo>
                        <a:pt x="2985" y="975"/>
                      </a:lnTo>
                      <a:lnTo>
                        <a:pt x="3615" y="608"/>
                      </a:lnTo>
                      <a:lnTo>
                        <a:pt x="2760" y="2280"/>
                      </a:lnTo>
                      <a:lnTo>
                        <a:pt x="885" y="2220"/>
                      </a:lnTo>
                      <a:lnTo>
                        <a:pt x="1515" y="1845"/>
                      </a:lnTo>
                      <a:lnTo>
                        <a:pt x="675" y="420"/>
                      </a:lnTo>
                      <a:cubicBezTo>
                        <a:pt x="555" y="210"/>
                        <a:pt x="255" y="68"/>
                        <a:pt x="0" y="15"/>
                      </a:cubicBezTo>
                      <a:close/>
                    </a:path>
                  </a:pathLst>
                </a:custGeom>
                <a:solidFill>
                  <a:schemeClr val="bg1"/>
                </a:solid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grpSp>
            <p:nvGrpSpPr>
              <p:cNvPr id="37" name="Group 10"/>
              <p:cNvGrpSpPr>
                <a:grpSpLocks/>
              </p:cNvGrpSpPr>
              <p:nvPr/>
            </p:nvGrpSpPr>
            <p:grpSpPr bwMode="auto">
              <a:xfrm rot="14452544">
                <a:off x="5668285" y="2831124"/>
                <a:ext cx="1079140" cy="549854"/>
                <a:chOff x="2918" y="1905"/>
                <a:chExt cx="5197" cy="2648"/>
              </a:xfrm>
            </p:grpSpPr>
            <p:sp>
              <p:nvSpPr>
                <p:cNvPr id="38" name="Freeform 11"/>
                <p:cNvSpPr>
                  <a:spLocks/>
                </p:cNvSpPr>
                <p:nvPr/>
              </p:nvSpPr>
              <p:spPr bwMode="auto">
                <a:xfrm>
                  <a:off x="2918" y="1905"/>
                  <a:ext cx="2887" cy="2648"/>
                </a:xfrm>
                <a:custGeom>
                  <a:avLst/>
                  <a:gdLst/>
                  <a:ahLst/>
                  <a:cxnLst>
                    <a:cxn ang="0">
                      <a:pos x="0" y="1763"/>
                    </a:cxn>
                    <a:cxn ang="0">
                      <a:pos x="1522" y="2648"/>
                    </a:cxn>
                    <a:cxn ang="0">
                      <a:pos x="2887" y="233"/>
                    </a:cxn>
                    <a:cxn ang="0">
                      <a:pos x="1492" y="0"/>
                    </a:cxn>
                    <a:cxn ang="0">
                      <a:pos x="727" y="420"/>
                    </a:cxn>
                    <a:cxn ang="0">
                      <a:pos x="0" y="1763"/>
                    </a:cxn>
                  </a:cxnLst>
                  <a:rect l="0" t="0" r="r" b="b"/>
                  <a:pathLst>
                    <a:path w="2887" h="2648">
                      <a:moveTo>
                        <a:pt x="0" y="1763"/>
                      </a:moveTo>
                      <a:lnTo>
                        <a:pt x="1522" y="2648"/>
                      </a:lnTo>
                      <a:lnTo>
                        <a:pt x="2887" y="233"/>
                      </a:lnTo>
                      <a:lnTo>
                        <a:pt x="1492" y="0"/>
                      </a:lnTo>
                      <a:cubicBezTo>
                        <a:pt x="1132" y="31"/>
                        <a:pt x="976" y="126"/>
                        <a:pt x="727" y="420"/>
                      </a:cubicBezTo>
                      <a:cubicBezTo>
                        <a:pt x="337" y="1147"/>
                        <a:pt x="0" y="1763"/>
                        <a:pt x="0" y="1763"/>
                      </a:cubicBezTo>
                      <a:close/>
                    </a:path>
                  </a:pathLst>
                </a:custGeom>
                <a:solidFill>
                  <a:schemeClr val="accent6">
                    <a:lumMod val="75000"/>
                  </a:schemeClr>
                </a:solid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9" name="Freeform 12"/>
                <p:cNvSpPr>
                  <a:spLocks/>
                </p:cNvSpPr>
                <p:nvPr/>
              </p:nvSpPr>
              <p:spPr bwMode="auto">
                <a:xfrm>
                  <a:off x="4500" y="1905"/>
                  <a:ext cx="3615" cy="2280"/>
                </a:xfrm>
                <a:custGeom>
                  <a:avLst/>
                  <a:gdLst/>
                  <a:ahLst/>
                  <a:cxnLst>
                    <a:cxn ang="0">
                      <a:pos x="0" y="15"/>
                    </a:cxn>
                    <a:cxn ang="0">
                      <a:pos x="2175" y="0"/>
                    </a:cxn>
                    <a:cxn ang="0">
                      <a:pos x="2685" y="450"/>
                    </a:cxn>
                    <a:cxn ang="0">
                      <a:pos x="2985" y="975"/>
                    </a:cxn>
                    <a:cxn ang="0">
                      <a:pos x="3615" y="608"/>
                    </a:cxn>
                    <a:cxn ang="0">
                      <a:pos x="2760" y="2280"/>
                    </a:cxn>
                    <a:cxn ang="0">
                      <a:pos x="885" y="2220"/>
                    </a:cxn>
                    <a:cxn ang="0">
                      <a:pos x="1515" y="1845"/>
                    </a:cxn>
                    <a:cxn ang="0">
                      <a:pos x="675" y="420"/>
                    </a:cxn>
                    <a:cxn ang="0">
                      <a:pos x="0" y="15"/>
                    </a:cxn>
                  </a:cxnLst>
                  <a:rect l="0" t="0" r="r" b="b"/>
                  <a:pathLst>
                    <a:path w="3615" h="2280">
                      <a:moveTo>
                        <a:pt x="0" y="15"/>
                      </a:moveTo>
                      <a:cubicBezTo>
                        <a:pt x="0" y="15"/>
                        <a:pt x="1042" y="0"/>
                        <a:pt x="2175" y="0"/>
                      </a:cubicBezTo>
                      <a:cubicBezTo>
                        <a:pt x="2370" y="68"/>
                        <a:pt x="2520" y="188"/>
                        <a:pt x="2685" y="450"/>
                      </a:cubicBezTo>
                      <a:lnTo>
                        <a:pt x="2985" y="975"/>
                      </a:lnTo>
                      <a:lnTo>
                        <a:pt x="3615" y="608"/>
                      </a:lnTo>
                      <a:lnTo>
                        <a:pt x="2760" y="2280"/>
                      </a:lnTo>
                      <a:lnTo>
                        <a:pt x="885" y="2220"/>
                      </a:lnTo>
                      <a:lnTo>
                        <a:pt x="1515" y="1845"/>
                      </a:lnTo>
                      <a:lnTo>
                        <a:pt x="675" y="420"/>
                      </a:lnTo>
                      <a:cubicBezTo>
                        <a:pt x="555" y="210"/>
                        <a:pt x="255" y="68"/>
                        <a:pt x="0" y="15"/>
                      </a:cubicBezTo>
                      <a:close/>
                    </a:path>
                  </a:pathLst>
                </a:custGeom>
                <a:solidFill>
                  <a:schemeClr val="bg1"/>
                </a:solidFill>
                <a:ln w="9525" cmpd="sng">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grpSp>
        <p:sp>
          <p:nvSpPr>
            <p:cNvPr id="34" name="ZoneTexte 33"/>
            <p:cNvSpPr txBox="1"/>
            <p:nvPr/>
          </p:nvSpPr>
          <p:spPr>
            <a:xfrm>
              <a:off x="7253418" y="499001"/>
              <a:ext cx="1445742" cy="830997"/>
            </a:xfrm>
            <a:prstGeom prst="rect">
              <a:avLst/>
            </a:prstGeom>
            <a:noFill/>
          </p:spPr>
          <p:txBody>
            <a:bodyPr wrap="square" lIns="0" tIns="0" rIns="0" bIns="0" rtlCol="0">
              <a:spAutoFit/>
            </a:bodyPr>
            <a:lstStyle/>
            <a:p>
              <a:r>
                <a:rPr lang="fr-FR" cap="all" dirty="0">
                  <a:solidFill>
                    <a:schemeClr val="accent6">
                      <a:lumMod val="75000"/>
                    </a:schemeClr>
                  </a:solidFill>
                  <a:latin typeface="Bauhaus 93" pitchFamily="82" charset="0"/>
                </a:rPr>
                <a:t>Ré</a:t>
              </a:r>
              <a:r>
                <a:rPr lang="fr-FR" sz="1600" cap="all" dirty="0">
                  <a:solidFill>
                    <a:schemeClr val="accent6">
                      <a:lumMod val="75000"/>
                    </a:schemeClr>
                  </a:solidFill>
                  <a:latin typeface="Arial Unicode MS" pitchFamily="34" charset="-128"/>
                  <a:ea typeface="Arial Unicode MS" pitchFamily="34" charset="-128"/>
                  <a:cs typeface="Arial Unicode MS" pitchFamily="34" charset="-128"/>
                </a:rPr>
                <a:t>utiliser</a:t>
              </a:r>
              <a:endParaRPr lang="fr-FR" cap="all" dirty="0">
                <a:solidFill>
                  <a:schemeClr val="accent6">
                    <a:lumMod val="75000"/>
                  </a:schemeClr>
                </a:solidFill>
                <a:latin typeface="Arial Unicode MS" pitchFamily="34" charset="-128"/>
                <a:ea typeface="Arial Unicode MS" pitchFamily="34" charset="-128"/>
                <a:cs typeface="Arial Unicode MS" pitchFamily="34" charset="-128"/>
              </a:endParaRPr>
            </a:p>
            <a:p>
              <a:r>
                <a:rPr lang="fr-FR" cap="all" dirty="0">
                  <a:solidFill>
                    <a:schemeClr val="accent6">
                      <a:lumMod val="75000"/>
                    </a:schemeClr>
                  </a:solidFill>
                  <a:latin typeface="Bauhaus 93" pitchFamily="82" charset="0"/>
                </a:rPr>
                <a:t>Ré</a:t>
              </a:r>
              <a:r>
                <a:rPr lang="fr-FR" sz="1600" cap="all" dirty="0">
                  <a:solidFill>
                    <a:schemeClr val="accent6">
                      <a:lumMod val="75000"/>
                    </a:schemeClr>
                  </a:solidFill>
                  <a:latin typeface="Arial Unicode MS" pitchFamily="34" charset="-128"/>
                  <a:ea typeface="Arial Unicode MS" pitchFamily="34" charset="-128"/>
                  <a:cs typeface="Arial Unicode MS" pitchFamily="34" charset="-128"/>
                </a:rPr>
                <a:t>duire</a:t>
              </a:r>
            </a:p>
            <a:p>
              <a:r>
                <a:rPr lang="fr-FR" cap="all" dirty="0">
                  <a:solidFill>
                    <a:schemeClr val="accent6">
                      <a:lumMod val="75000"/>
                    </a:schemeClr>
                  </a:solidFill>
                  <a:latin typeface="Bauhaus 93" pitchFamily="82" charset="0"/>
                </a:rPr>
                <a:t>Re</a:t>
              </a:r>
              <a:r>
                <a:rPr lang="fr-FR" sz="1600" cap="all" dirty="0">
                  <a:solidFill>
                    <a:schemeClr val="accent6">
                      <a:lumMod val="75000"/>
                    </a:schemeClr>
                  </a:solidFill>
                  <a:latin typeface="Arial Unicode MS" pitchFamily="34" charset="-128"/>
                  <a:ea typeface="Arial Unicode MS" pitchFamily="34" charset="-128"/>
                  <a:cs typeface="Arial Unicode MS" pitchFamily="34" charset="-128"/>
                </a:rPr>
                <a:t>cycler</a:t>
              </a:r>
            </a:p>
          </p:txBody>
        </p:sp>
      </p:grpSp>
    </p:spTree>
    <p:extLst>
      <p:ext uri="{BB962C8B-B14F-4D97-AF65-F5344CB8AC3E}">
        <p14:creationId xmlns:p14="http://schemas.microsoft.com/office/powerpoint/2010/main" val="2976831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24"/>
            <a:ext cx="8229600" cy="1143000"/>
          </a:xfrm>
        </p:spPr>
        <p:txBody>
          <a:bodyPr>
            <a:normAutofit fontScale="90000"/>
          </a:bodyPr>
          <a:lstStyle/>
          <a:p>
            <a:r>
              <a:rPr lang="fr-FR" noProof="0" dirty="0"/>
              <a:t>LEED* et données ICV pour l’acier inoxydable</a:t>
            </a:r>
          </a:p>
        </p:txBody>
      </p:sp>
      <p:sp>
        <p:nvSpPr>
          <p:cNvPr id="3" name="Content Placeholder 2"/>
          <p:cNvSpPr>
            <a:spLocks noGrp="1"/>
          </p:cNvSpPr>
          <p:nvPr>
            <p:ph idx="1"/>
          </p:nvPr>
        </p:nvSpPr>
        <p:spPr>
          <a:xfrm>
            <a:off x="281354" y="1362575"/>
            <a:ext cx="8528538" cy="4652319"/>
          </a:xfrm>
        </p:spPr>
        <p:txBody>
          <a:bodyPr>
            <a:noAutofit/>
          </a:bodyPr>
          <a:lstStyle/>
          <a:p>
            <a:pPr algn="just"/>
            <a:r>
              <a:rPr lang="fr-FR" sz="2400" noProof="0" dirty="0"/>
              <a:t>L’</a:t>
            </a:r>
            <a:r>
              <a:rPr lang="fr-FR" sz="2400" b="1" i="1" noProof="0" dirty="0"/>
              <a:t>U.S. Green Building Council </a:t>
            </a:r>
            <a:r>
              <a:rPr lang="fr-FR" sz="2400" noProof="0" dirty="0"/>
              <a:t>a publié la version 4 du LEED* en 2013</a:t>
            </a:r>
          </a:p>
          <a:p>
            <a:pPr lvl="1" algn="just"/>
            <a:r>
              <a:rPr lang="fr-FR" sz="2000" noProof="0" dirty="0"/>
              <a:t>La nouvelle version </a:t>
            </a:r>
            <a:r>
              <a:rPr lang="fr-FR" sz="2000" dirty="0"/>
              <a:t>contient </a:t>
            </a:r>
            <a:r>
              <a:rPr lang="fr-FR" sz="2000" noProof="0" dirty="0"/>
              <a:t>des modifications favorables à l’acier inoxydable : </a:t>
            </a:r>
          </a:p>
          <a:p>
            <a:pPr lvl="2" algn="just"/>
            <a:r>
              <a:rPr lang="fr-FR" sz="1800" dirty="0"/>
              <a:t>l’importance de la durée de vie est accrue</a:t>
            </a:r>
            <a:endParaRPr lang="fr-FR" sz="1800" noProof="0" dirty="0"/>
          </a:p>
          <a:p>
            <a:pPr lvl="2" algn="just"/>
            <a:r>
              <a:rPr lang="fr-FR" sz="1800" noProof="0" dirty="0"/>
              <a:t>exigences plus strictes sur les émissions de COV** (ceci pose problème à quelques matériaux </a:t>
            </a:r>
            <a:r>
              <a:rPr lang="fr-FR" sz="1800" dirty="0"/>
              <a:t>tels</a:t>
            </a:r>
            <a:r>
              <a:rPr lang="fr-FR" sz="1800" noProof="0" dirty="0"/>
              <a:t> que les plastiques) </a:t>
            </a:r>
          </a:p>
          <a:p>
            <a:pPr algn="just"/>
            <a:r>
              <a:rPr lang="fr-FR" sz="2400" noProof="0" dirty="0"/>
              <a:t>L’</a:t>
            </a:r>
            <a:r>
              <a:rPr lang="fr-FR" sz="2400" b="1" i="1" noProof="0" dirty="0"/>
              <a:t>U.S. General Services Administration </a:t>
            </a:r>
            <a:r>
              <a:rPr lang="fr-FR" sz="2400" noProof="0" dirty="0"/>
              <a:t>(qui gère les bâtiments et les propriétés du gouvernement US) a récemment approuvé l’utilisation du LEED*</a:t>
            </a:r>
          </a:p>
          <a:p>
            <a:pPr lvl="1" algn="just"/>
            <a:r>
              <a:rPr lang="fr-FR" sz="2000" noProof="0" dirty="0"/>
              <a:t>Le fédéral et les états exigent de plus en plus le LEED ou des certifications </a:t>
            </a:r>
            <a:r>
              <a:rPr lang="fr-FR" sz="2000" dirty="0"/>
              <a:t>similaires pour </a:t>
            </a:r>
            <a:r>
              <a:rPr lang="fr-FR" sz="2000" noProof="0" dirty="0"/>
              <a:t>les bâtiments neufs ou modifiés</a:t>
            </a:r>
          </a:p>
        </p:txBody>
      </p:sp>
      <p:sp>
        <p:nvSpPr>
          <p:cNvPr id="6" name="Slide Number Placeholder 2"/>
          <p:cNvSpPr>
            <a:spLocks noGrp="1"/>
          </p:cNvSpPr>
          <p:nvPr>
            <p:ph type="sldNum" sz="quarter" idx="12"/>
          </p:nvPr>
        </p:nvSpPr>
        <p:spPr>
          <a:xfrm>
            <a:off x="8820472" y="6597352"/>
            <a:ext cx="396000" cy="365125"/>
          </a:xfrm>
        </p:spPr>
        <p:txBody>
          <a:bodyPr/>
          <a:lstStyle/>
          <a:p>
            <a:fld id="{BF73EC7F-79ED-4C17-9829-92AE53B2AB65}" type="slidenum">
              <a:rPr lang="fr-BE" smtClean="0"/>
              <a:pPr/>
              <a:t>21</a:t>
            </a:fld>
            <a:endParaRPr lang="fr-BE" dirty="0"/>
          </a:p>
        </p:txBody>
      </p:sp>
      <p:sp>
        <p:nvSpPr>
          <p:cNvPr id="8" name="ZoneTexte 7"/>
          <p:cNvSpPr txBox="1"/>
          <p:nvPr/>
        </p:nvSpPr>
        <p:spPr>
          <a:xfrm>
            <a:off x="0" y="6005378"/>
            <a:ext cx="9144000" cy="830997"/>
          </a:xfrm>
          <a:prstGeom prst="rect">
            <a:avLst/>
          </a:prstGeom>
          <a:noFill/>
        </p:spPr>
        <p:txBody>
          <a:bodyPr wrap="square" rtlCol="0">
            <a:spAutoFit/>
          </a:bodyPr>
          <a:lstStyle/>
          <a:p>
            <a:pPr marL="715963" indent="-658813">
              <a:buNone/>
            </a:pPr>
            <a:r>
              <a:rPr lang="fr-FR" sz="1600" dirty="0"/>
              <a:t>*</a:t>
            </a:r>
            <a:r>
              <a:rPr lang="fr-FR" sz="1600" i="1" dirty="0"/>
              <a:t>LEED :	« Leadership in Energy and Environment Design ». </a:t>
            </a:r>
          </a:p>
          <a:p>
            <a:pPr marL="715963" indent="-658813">
              <a:buNone/>
            </a:pPr>
            <a:r>
              <a:rPr lang="fr-FR" sz="1400" dirty="0"/>
              <a:t>**</a:t>
            </a:r>
            <a:r>
              <a:rPr lang="fr-FR" sz="1600" dirty="0"/>
              <a:t>COV :</a:t>
            </a:r>
            <a:r>
              <a:rPr lang="fr-FR" sz="1600" i="1" dirty="0"/>
              <a:t> Composants Organiques Volatiles. Pour l’acier inoxydable, très faibles émissions lors de la production et de la fabrication (pas encore de données disponibles) et aucune pendant l’utilisation</a:t>
            </a:r>
            <a:endParaRPr lang="fr-FR" sz="1600" dirty="0"/>
          </a:p>
        </p:txBody>
      </p:sp>
    </p:spTree>
    <p:extLst>
      <p:ext uri="{BB962C8B-B14F-4D97-AF65-F5344CB8AC3E}">
        <p14:creationId xmlns:p14="http://schemas.microsoft.com/office/powerpoint/2010/main" val="826766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pgh-sea.com/images/conventioncenter.jpg"/>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t="158" b="158"/>
          <a:stretch/>
        </p:blipFill>
        <p:spPr>
          <a:xfrm>
            <a:off x="1735203" y="896986"/>
            <a:ext cx="5452536" cy="4114800"/>
          </a:xfrm>
        </p:spPr>
      </p:pic>
      <p:sp>
        <p:nvSpPr>
          <p:cNvPr id="2" name="Title 1"/>
          <p:cNvSpPr>
            <a:spLocks noGrp="1"/>
          </p:cNvSpPr>
          <p:nvPr>
            <p:ph type="title"/>
          </p:nvPr>
        </p:nvSpPr>
        <p:spPr>
          <a:xfrm>
            <a:off x="1625598" y="4893282"/>
            <a:ext cx="5968315" cy="807695"/>
          </a:xfrm>
        </p:spPr>
        <p:txBody>
          <a:bodyPr>
            <a:noAutofit/>
          </a:bodyPr>
          <a:lstStyle/>
          <a:p>
            <a:r>
              <a:rPr lang="fr-FR" noProof="0" dirty="0"/>
              <a:t>Bâtiment durable avec acier inoxydable : le centre de congrès David L. Lawrence à Pittsburgh (2003)</a:t>
            </a:r>
            <a:r>
              <a:rPr lang="fr-FR" baseline="50000" noProof="0" dirty="0"/>
              <a:t>26</a:t>
            </a:r>
          </a:p>
        </p:txBody>
      </p:sp>
      <p:sp>
        <p:nvSpPr>
          <p:cNvPr id="17" name="Text Placeholder 16"/>
          <p:cNvSpPr>
            <a:spLocks noGrp="1"/>
          </p:cNvSpPr>
          <p:nvPr>
            <p:ph type="body" sz="half" idx="2"/>
          </p:nvPr>
        </p:nvSpPr>
        <p:spPr>
          <a:xfrm>
            <a:off x="284197" y="5651549"/>
            <a:ext cx="8155459" cy="1206451"/>
          </a:xfrm>
        </p:spPr>
        <p:txBody>
          <a:bodyPr>
            <a:noAutofit/>
          </a:bodyPr>
          <a:lstStyle/>
          <a:p>
            <a:pPr>
              <a:lnSpc>
                <a:spcPts val="1800"/>
              </a:lnSpc>
            </a:pPr>
            <a:r>
              <a:rPr lang="fr-FR" sz="1800" noProof="0" dirty="0"/>
              <a:t>Toiture : </a:t>
            </a:r>
          </a:p>
          <a:p>
            <a:pPr marL="285750" indent="-285750">
              <a:lnSpc>
                <a:spcPts val="1800"/>
              </a:lnSpc>
              <a:buFont typeface="Arial" panose="020B0604020202020204" pitchFamily="34" charset="0"/>
              <a:buChar char="•"/>
            </a:pPr>
            <a:r>
              <a:rPr lang="fr-FR" sz="1800" noProof="0" dirty="0"/>
              <a:t>Acier inoxydable de nuance S30400 </a:t>
            </a:r>
          </a:p>
          <a:p>
            <a:pPr marL="285750" indent="-285750">
              <a:lnSpc>
                <a:spcPts val="1800"/>
              </a:lnSpc>
              <a:buFont typeface="Arial" panose="020B0604020202020204" pitchFamily="34" charset="0"/>
              <a:buChar char="•"/>
            </a:pPr>
            <a:r>
              <a:rPr lang="fr-FR" sz="1800" noProof="0" dirty="0"/>
              <a:t>Dimensions : 280 × 96 m</a:t>
            </a:r>
          </a:p>
          <a:p>
            <a:pPr marL="285750" indent="-285750">
              <a:lnSpc>
                <a:spcPts val="1800"/>
              </a:lnSpc>
              <a:buFont typeface="Arial" panose="020B0604020202020204" pitchFamily="34" charset="0"/>
              <a:buChar char="•"/>
            </a:pPr>
            <a:r>
              <a:rPr lang="fr-FR" sz="1800" noProof="0" dirty="0"/>
              <a:t>Enveloppe de 23 000 m² , épaisseur 0,6 mm, poids </a:t>
            </a:r>
            <a:r>
              <a:rPr lang="fr-FR" sz="1800" dirty="0"/>
              <a:t>environ </a:t>
            </a:r>
            <a:r>
              <a:rPr lang="fr-FR" sz="1800" noProof="0" dirty="0"/>
              <a:t>136 tonnes</a:t>
            </a:r>
          </a:p>
        </p:txBody>
      </p:sp>
      <p:sp>
        <p:nvSpPr>
          <p:cNvPr id="3" name="Slide Number Placeholder 2"/>
          <p:cNvSpPr>
            <a:spLocks noGrp="1"/>
          </p:cNvSpPr>
          <p:nvPr>
            <p:ph type="sldNum" sz="quarter" idx="12"/>
          </p:nvPr>
        </p:nvSpPr>
        <p:spPr/>
        <p:txBody>
          <a:bodyPr/>
          <a:lstStyle/>
          <a:p>
            <a:fld id="{BF73EC7F-79ED-4C17-9829-92AE53B2AB65}" type="slidenum">
              <a:rPr lang="fr-BE" smtClean="0"/>
              <a:pPr/>
              <a:t>22</a:t>
            </a:fld>
            <a:endParaRPr lang="fr-BE" dirty="0"/>
          </a:p>
        </p:txBody>
      </p:sp>
      <p:sp>
        <p:nvSpPr>
          <p:cNvPr id="7" name="Title 4"/>
          <p:cNvSpPr txBox="1">
            <a:spLocks/>
          </p:cNvSpPr>
          <p:nvPr/>
        </p:nvSpPr>
        <p:spPr>
          <a:xfrm>
            <a:off x="372069" y="197712"/>
            <a:ext cx="8178804" cy="568411"/>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i="0" u="none" strike="noStrike" kern="1200" cap="none" spc="0" normalizeH="0" baseline="0" noProof="0" dirty="0">
                <a:ln>
                  <a:noFill/>
                </a:ln>
                <a:solidFill>
                  <a:schemeClr val="tx1"/>
                </a:solidFill>
                <a:effectLst/>
                <a:uLnTx/>
                <a:uFillTx/>
                <a:latin typeface="+mj-lt"/>
                <a:ea typeface="+mj-ea"/>
                <a:cs typeface="+mj-cs"/>
              </a:rPr>
              <a:t>Statut « LEED* Or »</a:t>
            </a:r>
          </a:p>
        </p:txBody>
      </p:sp>
      <p:pic>
        <p:nvPicPr>
          <p:cNvPr id="12" name="Picture 9" descr="leed gold Amonix Receives LEED Certificati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43587">
            <a:off x="7164575" y="1138611"/>
            <a:ext cx="1448069" cy="13589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833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8921578" cy="1143000"/>
          </a:xfrm>
        </p:spPr>
        <p:txBody>
          <a:bodyPr>
            <a:noAutofit/>
          </a:bodyPr>
          <a:lstStyle/>
          <a:p>
            <a:r>
              <a:rPr lang="fr-FR" noProof="0" dirty="0"/>
              <a:t>Bâtiment durable avec l’acier inoxydable : </a:t>
            </a:r>
            <a:br>
              <a:rPr lang="fr-FR" noProof="0" dirty="0"/>
            </a:br>
            <a:r>
              <a:rPr lang="fr-FR" noProof="0" dirty="0"/>
              <a:t>le statut « LEED* Or »</a:t>
            </a:r>
          </a:p>
        </p:txBody>
      </p:sp>
      <p:sp>
        <p:nvSpPr>
          <p:cNvPr id="8" name="Content Placeholder 7"/>
          <p:cNvSpPr>
            <a:spLocks noGrp="1"/>
          </p:cNvSpPr>
          <p:nvPr>
            <p:ph idx="1"/>
          </p:nvPr>
        </p:nvSpPr>
        <p:spPr>
          <a:xfrm>
            <a:off x="457200" y="1872054"/>
            <a:ext cx="8229600" cy="4331043"/>
          </a:xfrm>
        </p:spPr>
        <p:txBody>
          <a:bodyPr>
            <a:normAutofit/>
          </a:bodyPr>
          <a:lstStyle/>
          <a:p>
            <a:pPr marL="0" indent="0">
              <a:buNone/>
            </a:pPr>
            <a:r>
              <a:rPr lang="fr-FR" noProof="0" dirty="0"/>
              <a:t>Le statut « </a:t>
            </a:r>
            <a:r>
              <a:rPr lang="fr-FR" b="1" noProof="0" dirty="0"/>
              <a:t>LEED Or » </a:t>
            </a:r>
            <a:r>
              <a:rPr lang="fr-FR" noProof="0" dirty="0"/>
              <a:t>récompense :</a:t>
            </a:r>
          </a:p>
          <a:p>
            <a:pPr lvl="1"/>
            <a:r>
              <a:rPr lang="fr-FR" noProof="0" dirty="0"/>
              <a:t>Le redéveloppement de friches industrielles </a:t>
            </a:r>
          </a:p>
          <a:p>
            <a:pPr lvl="1"/>
            <a:r>
              <a:rPr lang="fr-FR" noProof="0" dirty="0"/>
              <a:t>Les solutions de transports alternatifs</a:t>
            </a:r>
          </a:p>
          <a:p>
            <a:pPr lvl="1"/>
            <a:r>
              <a:rPr lang="fr-FR" noProof="0" dirty="0"/>
              <a:t>La réduction de l’utilisation de l’eau</a:t>
            </a:r>
          </a:p>
          <a:p>
            <a:pPr lvl="1"/>
            <a:r>
              <a:rPr lang="fr-FR" noProof="0" dirty="0"/>
              <a:t>L’efficacité énergétique</a:t>
            </a:r>
          </a:p>
          <a:p>
            <a:pPr lvl="1"/>
            <a:r>
              <a:rPr lang="fr-FR" noProof="0" dirty="0"/>
              <a:t>L’utilisation de matériaux n’émettant pas ou peu de produits toxiques</a:t>
            </a:r>
          </a:p>
          <a:p>
            <a:pPr lvl="1"/>
            <a:r>
              <a:rPr lang="fr-FR" noProof="0" dirty="0"/>
              <a:t>Les conceptions innovantes</a:t>
            </a:r>
          </a:p>
        </p:txBody>
      </p:sp>
      <p:sp>
        <p:nvSpPr>
          <p:cNvPr id="2" name="Slide Number Placeholder 1"/>
          <p:cNvSpPr>
            <a:spLocks noGrp="1"/>
          </p:cNvSpPr>
          <p:nvPr>
            <p:ph type="sldNum" sz="quarter" idx="12"/>
          </p:nvPr>
        </p:nvSpPr>
        <p:spPr/>
        <p:txBody>
          <a:bodyPr/>
          <a:lstStyle/>
          <a:p>
            <a:fld id="{BF73EC7F-79ED-4C17-9829-92AE53B2AB65}" type="slidenum">
              <a:rPr lang="fr-BE" smtClean="0"/>
              <a:pPr/>
              <a:t>23</a:t>
            </a:fld>
            <a:endParaRPr lang="fr-BE" dirty="0"/>
          </a:p>
        </p:txBody>
      </p:sp>
      <p:sp>
        <p:nvSpPr>
          <p:cNvPr id="6" name="ZoneTexte 5"/>
          <p:cNvSpPr txBox="1"/>
          <p:nvPr/>
        </p:nvSpPr>
        <p:spPr>
          <a:xfrm>
            <a:off x="0" y="6240161"/>
            <a:ext cx="8933935" cy="338554"/>
          </a:xfrm>
          <a:prstGeom prst="rect">
            <a:avLst/>
          </a:prstGeom>
          <a:noFill/>
        </p:spPr>
        <p:txBody>
          <a:bodyPr wrap="square" rtlCol="0">
            <a:spAutoFit/>
          </a:bodyPr>
          <a:lstStyle/>
          <a:p>
            <a:pPr marL="715963" indent="-658813">
              <a:buNone/>
            </a:pPr>
            <a:r>
              <a:rPr lang="fr-FR" sz="1600" dirty="0"/>
              <a:t>*</a:t>
            </a:r>
            <a:r>
              <a:rPr lang="fr-FR" sz="1600" i="1" dirty="0"/>
              <a:t>LEED :	Leadership in Energy and Environment Design. </a:t>
            </a:r>
          </a:p>
        </p:txBody>
      </p:sp>
      <p:pic>
        <p:nvPicPr>
          <p:cNvPr id="10" name="Picture 9" descr="leed gold Amonix Receives LEED Certificati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43587">
            <a:off x="7164575" y="1138611"/>
            <a:ext cx="1448069" cy="13589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516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79" y="1204783"/>
            <a:ext cx="6943939" cy="821724"/>
          </a:xfrm>
        </p:spPr>
        <p:txBody>
          <a:bodyPr>
            <a:noAutofit/>
          </a:bodyPr>
          <a:lstStyle/>
          <a:p>
            <a:r>
              <a:rPr lang="fr-FR" sz="2400" dirty="0"/>
              <a:t>Développement durable en Génie Civil avec l’inox :</a:t>
            </a:r>
            <a:br>
              <a:rPr lang="fr-FR" sz="2400" noProof="0" dirty="0"/>
            </a:br>
            <a:r>
              <a:rPr lang="fr-FR" sz="2400" noProof="0" dirty="0"/>
              <a:t>La jetée </a:t>
            </a:r>
            <a:r>
              <a:rPr lang="fr-FR" sz="2400" noProof="0" dirty="0" err="1"/>
              <a:t>Progreso</a:t>
            </a:r>
            <a:r>
              <a:rPr lang="fr-FR" sz="2400" noProof="0" dirty="0"/>
              <a:t> </a:t>
            </a:r>
            <a:r>
              <a:rPr lang="fr-FR" sz="2400" baseline="30000" noProof="0" dirty="0"/>
              <a:t>27</a:t>
            </a:r>
          </a:p>
        </p:txBody>
      </p:sp>
      <p:sp>
        <p:nvSpPr>
          <p:cNvPr id="7" name="Text Placeholder 6"/>
          <p:cNvSpPr>
            <a:spLocks noGrp="1"/>
          </p:cNvSpPr>
          <p:nvPr>
            <p:ph type="body" sz="half" idx="2"/>
          </p:nvPr>
        </p:nvSpPr>
        <p:spPr>
          <a:xfrm>
            <a:off x="1878227" y="4571994"/>
            <a:ext cx="5498757" cy="2063584"/>
          </a:xfrm>
        </p:spPr>
        <p:txBody>
          <a:bodyPr>
            <a:noAutofit/>
          </a:bodyPr>
          <a:lstStyle/>
          <a:p>
            <a:pPr algn="just"/>
            <a:r>
              <a:rPr lang="fr-FR" sz="2000" noProof="0" dirty="0"/>
              <a:t>A Progreso (Mexique), une jetée a été construite en 1970. </a:t>
            </a:r>
          </a:p>
          <a:p>
            <a:pPr algn="just"/>
            <a:r>
              <a:rPr lang="fr-FR" sz="2000" noProof="0" dirty="0"/>
              <a:t>L’environnement marin a entraîné la corrosion des armatures en acier au carbone et la structure s’est effondrée.</a:t>
            </a:r>
          </a:p>
        </p:txBody>
      </p:sp>
      <p:pic>
        <p:nvPicPr>
          <p:cNvPr id="8" name="Picture 2"/>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l="16896" t="14141" r="17765" b="38906"/>
          <a:stretch/>
        </p:blipFill>
        <p:spPr bwMode="auto">
          <a:xfrm>
            <a:off x="1883687" y="2393863"/>
            <a:ext cx="5486400" cy="19320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pPr/>
              <a:t>24</a:t>
            </a:fld>
            <a:endParaRPr lang="fr-BE" dirty="0"/>
          </a:p>
        </p:txBody>
      </p:sp>
    </p:spTree>
    <p:extLst>
      <p:ext uri="{BB962C8B-B14F-4D97-AF65-F5344CB8AC3E}">
        <p14:creationId xmlns:p14="http://schemas.microsoft.com/office/powerpoint/2010/main" val="1847462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l="7077" t="25968" r="7077" b="27078"/>
          <a:stretch/>
        </p:blipFill>
        <p:spPr bwMode="auto">
          <a:xfrm>
            <a:off x="1883687" y="2394000"/>
            <a:ext cx="5486400" cy="19320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pPr/>
              <a:t>25</a:t>
            </a:fld>
            <a:endParaRPr lang="fr-BE" dirty="0"/>
          </a:p>
        </p:txBody>
      </p:sp>
      <p:sp>
        <p:nvSpPr>
          <p:cNvPr id="6" name="Title 1"/>
          <p:cNvSpPr txBox="1">
            <a:spLocks/>
          </p:cNvSpPr>
          <p:nvPr/>
        </p:nvSpPr>
        <p:spPr>
          <a:xfrm>
            <a:off x="680179" y="1204783"/>
            <a:ext cx="7462923" cy="821724"/>
          </a:xfrm>
          <a:prstGeom prst="rect">
            <a:avLst/>
          </a:prstGeom>
        </p:spPr>
        <p:txBody>
          <a:bodyPr vert="horz" lIns="91440" tIns="45720" rIns="91440" bIns="45720" rtlCol="0" anchor="b">
            <a:noAutofit/>
          </a:bodyPr>
          <a:lstStyle/>
          <a:p>
            <a:pPr lvl="0">
              <a:spcBef>
                <a:spcPct val="0"/>
              </a:spcBef>
              <a:defRPr/>
            </a:pPr>
            <a:r>
              <a:rPr lang="fr-FR" sz="2400" b="1" dirty="0"/>
              <a:t>Développement durable en Génie Civil avec l’inox :</a:t>
            </a:r>
            <a:br>
              <a:rPr kumimoji="0" lang="fr-FR" sz="2400" b="1" i="0" u="none" strike="noStrike" kern="1200" cap="none" spc="0" normalizeH="0" baseline="0" noProof="0" dirty="0">
                <a:ln>
                  <a:noFill/>
                </a:ln>
                <a:solidFill>
                  <a:schemeClr val="tx1"/>
                </a:solidFill>
                <a:effectLst/>
                <a:uLnTx/>
                <a:uFillTx/>
                <a:latin typeface="+mj-lt"/>
                <a:ea typeface="+mj-ea"/>
                <a:cs typeface="+mj-cs"/>
              </a:rPr>
            </a:br>
            <a:r>
              <a:rPr kumimoji="0" lang="fr-FR" sz="2400" b="1" i="0" u="none" strike="noStrike" kern="1200" cap="none" spc="0" normalizeH="0" baseline="0" noProof="0" dirty="0">
                <a:ln>
                  <a:noFill/>
                </a:ln>
                <a:solidFill>
                  <a:schemeClr val="tx1"/>
                </a:solidFill>
                <a:effectLst/>
                <a:uLnTx/>
                <a:uFillTx/>
                <a:latin typeface="+mj-lt"/>
                <a:ea typeface="+mj-ea"/>
                <a:cs typeface="+mj-cs"/>
              </a:rPr>
              <a:t>La jetée Progreso</a:t>
            </a:r>
          </a:p>
        </p:txBody>
      </p:sp>
      <p:sp>
        <p:nvSpPr>
          <p:cNvPr id="11" name="Text Placeholder 6"/>
          <p:cNvSpPr txBox="1">
            <a:spLocks/>
          </p:cNvSpPr>
          <p:nvPr/>
        </p:nvSpPr>
        <p:spPr>
          <a:xfrm>
            <a:off x="1878227" y="4571994"/>
            <a:ext cx="5498757" cy="988547"/>
          </a:xfrm>
          <a:prstGeom prst="rect">
            <a:avLst/>
          </a:prstGeom>
        </p:spPr>
        <p:txBody>
          <a:bodyPr vert="horz" lIns="91440" tIns="45720" rIns="91440" bIns="45720" rtlCol="0">
            <a:noAutofit/>
          </a:bodyPr>
          <a:lstStyle/>
          <a:p>
            <a:pPr lvl="0" algn="just">
              <a:spcBef>
                <a:spcPct val="20000"/>
              </a:spcBef>
              <a:buClr>
                <a:srgbClr val="00B050"/>
              </a:buClr>
            </a:pPr>
            <a:r>
              <a:rPr lang="fr-FR" sz="2000" dirty="0"/>
              <a:t>La jetée voisine a été construite entre 1937 et 1941 en utilisant des ronds à béton en acier inoxydable</a:t>
            </a:r>
            <a:r>
              <a:rPr kumimoji="0" lang="fr-FR" sz="2000" b="0" i="0" u="none" strike="noStrike" kern="1200" cap="none" spc="0" normalizeH="0" baseline="0" noProof="0" dirty="0">
                <a:ln>
                  <a:noFill/>
                </a:ln>
                <a:solidFill>
                  <a:schemeClr val="tx1"/>
                </a:solidFill>
                <a:effectLst/>
                <a:uLnTx/>
                <a:uFillTx/>
                <a:latin typeface="+mn-lt"/>
                <a:ea typeface="+mn-ea"/>
                <a:cs typeface="+mn-cs"/>
              </a:rPr>
              <a:t>.</a:t>
            </a:r>
          </a:p>
        </p:txBody>
      </p:sp>
    </p:spTree>
    <p:extLst>
      <p:ext uri="{BB962C8B-B14F-4D97-AF65-F5344CB8AC3E}">
        <p14:creationId xmlns:p14="http://schemas.microsoft.com/office/powerpoint/2010/main" val="2774859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preferRelativeResize="0">
            <a:picLocks noGrp="1" noChangeArrowheads="1"/>
          </p:cNvPicPr>
          <p:nvPr>
            <p:ph type="pic" idx="1"/>
          </p:nvPr>
        </p:nvPicPr>
        <p:blipFill rotWithShape="1">
          <a:blip r:embed="rId3" cstate="print">
            <a:extLst>
              <a:ext uri="{28A0092B-C50C-407E-A947-70E740481C1C}">
                <a14:useLocalDpi xmlns:a14="http://schemas.microsoft.com/office/drawing/2010/main" val="0"/>
              </a:ext>
            </a:extLst>
          </a:blip>
          <a:srcRect/>
          <a:stretch/>
        </p:blipFill>
        <p:spPr bwMode="auto">
          <a:xfrm>
            <a:off x="1882800" y="2394000"/>
            <a:ext cx="5486400" cy="193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pPr/>
              <a:t>26</a:t>
            </a:fld>
            <a:endParaRPr lang="fr-BE" dirty="0"/>
          </a:p>
        </p:txBody>
      </p:sp>
      <p:sp>
        <p:nvSpPr>
          <p:cNvPr id="6" name="Title 1"/>
          <p:cNvSpPr txBox="1">
            <a:spLocks/>
          </p:cNvSpPr>
          <p:nvPr/>
        </p:nvSpPr>
        <p:spPr>
          <a:xfrm>
            <a:off x="680179" y="1204783"/>
            <a:ext cx="7042793" cy="821724"/>
          </a:xfrm>
          <a:prstGeom prst="rect">
            <a:avLst/>
          </a:prstGeom>
        </p:spPr>
        <p:txBody>
          <a:bodyPr vert="horz" lIns="91440" tIns="45720" rIns="91440" bIns="45720" rtlCol="0" anchor="b">
            <a:noAutofit/>
          </a:bodyPr>
          <a:lstStyle/>
          <a:p>
            <a:pPr lvl="0">
              <a:spcBef>
                <a:spcPct val="0"/>
              </a:spcBef>
              <a:defRPr/>
            </a:pPr>
            <a:r>
              <a:rPr lang="fr-FR" sz="2400" b="1" dirty="0"/>
              <a:t>Développement durable en Génie Civil avec l’inox :</a:t>
            </a:r>
            <a:br>
              <a:rPr kumimoji="0" lang="fr-FR" sz="2400" b="1" i="0" u="none" strike="noStrike" kern="1200" cap="none" spc="0" normalizeH="0" baseline="0" noProof="0" dirty="0">
                <a:ln>
                  <a:noFill/>
                </a:ln>
                <a:solidFill>
                  <a:schemeClr val="tx1"/>
                </a:solidFill>
                <a:effectLst/>
                <a:uLnTx/>
                <a:uFillTx/>
                <a:latin typeface="+mj-lt"/>
                <a:ea typeface="+mj-ea"/>
                <a:cs typeface="+mj-cs"/>
              </a:rPr>
            </a:br>
            <a:r>
              <a:rPr kumimoji="0" lang="fr-FR" sz="2400" b="1" i="0" u="none" strike="noStrike" kern="1200" cap="none" spc="0" normalizeH="0" baseline="0" noProof="0" dirty="0">
                <a:ln>
                  <a:noFill/>
                </a:ln>
                <a:solidFill>
                  <a:schemeClr val="tx1"/>
                </a:solidFill>
                <a:effectLst/>
                <a:uLnTx/>
                <a:uFillTx/>
                <a:latin typeface="+mj-lt"/>
                <a:ea typeface="+mj-ea"/>
                <a:cs typeface="+mj-cs"/>
              </a:rPr>
              <a:t>La jetée Progreso</a:t>
            </a:r>
          </a:p>
        </p:txBody>
      </p:sp>
      <p:sp>
        <p:nvSpPr>
          <p:cNvPr id="9" name="Text Placeholder 6"/>
          <p:cNvSpPr txBox="1">
            <a:spLocks/>
          </p:cNvSpPr>
          <p:nvPr/>
        </p:nvSpPr>
        <p:spPr>
          <a:xfrm>
            <a:off x="1878227" y="4571994"/>
            <a:ext cx="5498757" cy="877336"/>
          </a:xfrm>
          <a:prstGeom prst="rect">
            <a:avLst/>
          </a:prstGeom>
        </p:spPr>
        <p:txBody>
          <a:bodyPr vert="horz" lIns="91440" tIns="45720" rIns="91440" bIns="45720" rtlCol="0">
            <a:noAutofit/>
          </a:bodyPr>
          <a:lstStyle/>
          <a:p>
            <a:pPr lvl="0" algn="just">
              <a:spcBef>
                <a:spcPct val="20000"/>
              </a:spcBef>
              <a:buClr>
                <a:srgbClr val="00B050"/>
              </a:buClr>
            </a:pPr>
            <a:r>
              <a:rPr lang="fr-FR" sz="2000" dirty="0"/>
              <a:t>Depuis sa construction, elle n’a nécessité aucun d’entretien et est restée comme neuve</a:t>
            </a:r>
            <a:r>
              <a:rPr kumimoji="0" lang="fr-FR" sz="2000" b="0" i="0" u="none" strike="noStrike" kern="1200" cap="none" spc="0" normalizeH="0" baseline="0" noProof="0" dirty="0">
                <a:ln>
                  <a:noFill/>
                </a:ln>
                <a:solidFill>
                  <a:schemeClr val="tx1"/>
                </a:solidFill>
                <a:effectLst/>
                <a:uLnTx/>
                <a:uFillTx/>
                <a:latin typeface="+mn-lt"/>
                <a:ea typeface="+mn-ea"/>
                <a:cs typeface="+mn-cs"/>
              </a:rPr>
              <a:t>.</a:t>
            </a:r>
          </a:p>
        </p:txBody>
      </p:sp>
    </p:spTree>
    <p:extLst>
      <p:ext uri="{BB962C8B-B14F-4D97-AF65-F5344CB8AC3E}">
        <p14:creationId xmlns:p14="http://schemas.microsoft.com/office/powerpoint/2010/main" val="2317258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2. Social</a:t>
            </a:r>
          </a:p>
        </p:txBody>
      </p:sp>
      <p:sp>
        <p:nvSpPr>
          <p:cNvPr id="5" name="Content Placeholder 4"/>
          <p:cNvSpPr>
            <a:spLocks noGrp="1"/>
          </p:cNvSpPr>
          <p:nvPr>
            <p:ph idx="1"/>
          </p:nvPr>
        </p:nvSpPr>
        <p:spPr>
          <a:xfrm>
            <a:off x="457200" y="1600199"/>
            <a:ext cx="8229600" cy="4887097"/>
          </a:xfrm>
        </p:spPr>
        <p:txBody>
          <a:bodyPr>
            <a:noAutofit/>
          </a:bodyPr>
          <a:lstStyle/>
          <a:p>
            <a:pPr marL="0" indent="0" algn="just">
              <a:buNone/>
            </a:pPr>
            <a:r>
              <a:rPr lang="fr-FR" sz="2000" noProof="0" dirty="0"/>
              <a:t>Un matériau de développement durable est sans danger pour les personnes qui le produisent, l’utilisent et le recyclent.</a:t>
            </a:r>
          </a:p>
          <a:p>
            <a:pPr algn="just"/>
            <a:endParaRPr lang="fr-FR" sz="1200" noProof="0" dirty="0"/>
          </a:p>
          <a:p>
            <a:pPr algn="just"/>
            <a:r>
              <a:rPr lang="fr-FR" sz="2000" noProof="0" dirty="0"/>
              <a:t>L’acier inoxydable est sans danger lors de sa production, et de son utilisation. Pour ces raisons, c’est le matériau de prédilection pour les applications médicales, alimentaires, ménagères et équipement de restauration. </a:t>
            </a:r>
          </a:p>
          <a:p>
            <a:pPr algn="just"/>
            <a:endParaRPr lang="fr-FR" sz="1200" noProof="0" dirty="0"/>
          </a:p>
          <a:p>
            <a:pPr algn="just"/>
            <a:r>
              <a:rPr lang="fr-FR" sz="2000" noProof="0" dirty="0"/>
              <a:t>La sécurité et la santé des employés sur les lieux de travail sont prioritaires dans l’industrie des aciers inoxydables. </a:t>
            </a:r>
          </a:p>
          <a:p>
            <a:pPr algn="just"/>
            <a:endParaRPr lang="fr-FR" sz="1200" noProof="0" dirty="0"/>
          </a:p>
          <a:p>
            <a:pPr algn="just"/>
            <a:r>
              <a:rPr lang="fr-FR" sz="2000" noProof="0" dirty="0"/>
              <a:t>L’acier inoxydable améliore aussi la qualité de vie en rendant les progrès </a:t>
            </a:r>
            <a:r>
              <a:rPr lang="fr-FR" sz="2000" dirty="0"/>
              <a:t>techniques possibles. </a:t>
            </a:r>
            <a:r>
              <a:rPr lang="fr-FR" sz="2000" noProof="0" dirty="0"/>
              <a:t>Par exemple, les installations qui nous fournissent l’eau potable, la nourriture et les soins, ne seraient pas aussi hygiéniques et efficaces sans acier inoxydable.</a:t>
            </a:r>
          </a:p>
        </p:txBody>
      </p:sp>
      <p:sp>
        <p:nvSpPr>
          <p:cNvPr id="3" name="Slide Number Placeholder 2"/>
          <p:cNvSpPr>
            <a:spLocks noGrp="1"/>
          </p:cNvSpPr>
          <p:nvPr>
            <p:ph type="sldNum" sz="quarter" idx="12"/>
          </p:nvPr>
        </p:nvSpPr>
        <p:spPr/>
        <p:txBody>
          <a:bodyPr/>
          <a:lstStyle/>
          <a:p>
            <a:fld id="{BF73EC7F-79ED-4C17-9829-92AE53B2AB65}" type="slidenum">
              <a:rPr lang="fr-BE" smtClean="0"/>
              <a:pPr/>
              <a:t>27</a:t>
            </a:fld>
            <a:endParaRPr lang="fr-BE" dirty="0"/>
          </a:p>
        </p:txBody>
      </p:sp>
    </p:spTree>
    <p:extLst>
      <p:ext uri="{BB962C8B-B14F-4D97-AF65-F5344CB8AC3E}">
        <p14:creationId xmlns:p14="http://schemas.microsoft.com/office/powerpoint/2010/main" val="902188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3. Données économiques</a:t>
            </a:r>
          </a:p>
        </p:txBody>
      </p:sp>
      <p:sp>
        <p:nvSpPr>
          <p:cNvPr id="3" name="Slide Number Placeholder 2"/>
          <p:cNvSpPr>
            <a:spLocks noGrp="1"/>
          </p:cNvSpPr>
          <p:nvPr>
            <p:ph type="sldNum" sz="quarter" idx="12"/>
          </p:nvPr>
        </p:nvSpPr>
        <p:spPr/>
        <p:txBody>
          <a:bodyPr/>
          <a:lstStyle/>
          <a:p>
            <a:fld id="{BF73EC7F-79ED-4C17-9829-92AE53B2AB65}" type="slidenum">
              <a:rPr lang="fr-FR" smtClean="0"/>
              <a:pPr/>
              <a:t>28</a:t>
            </a:fld>
            <a:endParaRPr lang="fr-FR" dirty="0"/>
          </a:p>
        </p:txBody>
      </p:sp>
      <p:grpSp>
        <p:nvGrpSpPr>
          <p:cNvPr id="11" name="Group 10"/>
          <p:cNvGrpSpPr>
            <a:grpSpLocks noChangeAspect="1"/>
          </p:cNvGrpSpPr>
          <p:nvPr/>
        </p:nvGrpSpPr>
        <p:grpSpPr>
          <a:xfrm>
            <a:off x="2095472" y="1484784"/>
            <a:ext cx="4924800" cy="4924800"/>
            <a:chOff x="827584" y="548680"/>
            <a:chExt cx="4320000" cy="4320000"/>
          </a:xfrm>
        </p:grpSpPr>
        <p:sp>
          <p:nvSpPr>
            <p:cNvPr id="5" name="Oval 4"/>
            <p:cNvSpPr/>
            <p:nvPr/>
          </p:nvSpPr>
          <p:spPr>
            <a:xfrm>
              <a:off x="827584" y="548680"/>
              <a:ext cx="4320000" cy="4320000"/>
            </a:xfrm>
            <a:prstGeom prst="ellipse">
              <a:avLst/>
            </a:prstGeom>
            <a:solidFill>
              <a:srgbClr val="78A5D8"/>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2000" dirty="0"/>
            </a:p>
          </p:txBody>
        </p:sp>
        <p:sp>
          <p:nvSpPr>
            <p:cNvPr id="6" name="Oval 5"/>
            <p:cNvSpPr>
              <a:spLocks noChangeAspect="1"/>
            </p:cNvSpPr>
            <p:nvPr/>
          </p:nvSpPr>
          <p:spPr>
            <a:xfrm>
              <a:off x="2213546" y="642367"/>
              <a:ext cx="1610526" cy="16105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a:solidFill>
                    <a:schemeClr val="bg1"/>
                  </a:solidFill>
                </a:rPr>
                <a:t>300</a:t>
              </a:r>
              <a:r>
                <a:rPr lang="fr-FR" sz="1200" dirty="0">
                  <a:solidFill>
                    <a:schemeClr val="bg1"/>
                  </a:solidFill>
                </a:rPr>
                <a:t> </a:t>
              </a:r>
              <a:r>
                <a:rPr lang="fr-FR" dirty="0">
                  <a:solidFill>
                    <a:schemeClr val="bg1"/>
                  </a:solidFill>
                </a:rPr>
                <a:t>000</a:t>
              </a:r>
            </a:p>
            <a:p>
              <a:pPr algn="ctr"/>
              <a:r>
                <a:rPr lang="fr-FR" sz="1200" dirty="0">
                  <a:solidFill>
                    <a:schemeClr val="bg1"/>
                  </a:solidFill>
                </a:rPr>
                <a:t>personnes employées directement ou indirectement dans l’industrie de l’acier inoxydable dans le monde</a:t>
              </a:r>
              <a:endParaRPr lang="fr-FR" dirty="0">
                <a:solidFill>
                  <a:schemeClr val="bg1"/>
                </a:solidFill>
              </a:endParaRPr>
            </a:p>
          </p:txBody>
        </p:sp>
        <p:sp>
          <p:nvSpPr>
            <p:cNvPr id="7" name="Oval 6"/>
            <p:cNvSpPr>
              <a:spLocks noChangeAspect="1"/>
            </p:cNvSpPr>
            <p:nvPr/>
          </p:nvSpPr>
          <p:spPr>
            <a:xfrm>
              <a:off x="971744" y="1745000"/>
              <a:ext cx="1515789" cy="151578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a:t>130 milliards de $ US </a:t>
              </a:r>
            </a:p>
            <a:p>
              <a:pPr algn="ctr"/>
              <a:r>
                <a:rPr lang="fr-FR" sz="1200" dirty="0"/>
                <a:t>de chiffre d’affaires global pour l’industrie de l’acier inoxydable en 2010</a:t>
              </a:r>
            </a:p>
          </p:txBody>
        </p:sp>
        <p:sp>
          <p:nvSpPr>
            <p:cNvPr id="8" name="Oval 7"/>
            <p:cNvSpPr>
              <a:spLocks noChangeAspect="1"/>
            </p:cNvSpPr>
            <p:nvPr/>
          </p:nvSpPr>
          <p:spPr>
            <a:xfrm>
              <a:off x="3584938" y="1751273"/>
              <a:ext cx="1421053" cy="14210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400" dirty="0"/>
                <a:t>6%</a:t>
              </a:r>
              <a:r>
                <a:rPr lang="fr-FR" sz="1400" dirty="0"/>
                <a:t> d’augmentation annuelle moyenne de la production depuis 1970</a:t>
              </a:r>
            </a:p>
          </p:txBody>
        </p:sp>
        <p:sp>
          <p:nvSpPr>
            <p:cNvPr id="9" name="Oval 8"/>
            <p:cNvSpPr>
              <a:spLocks noChangeAspect="1"/>
            </p:cNvSpPr>
            <p:nvPr/>
          </p:nvSpPr>
          <p:spPr>
            <a:xfrm>
              <a:off x="1619744" y="3462001"/>
              <a:ext cx="947368" cy="947368"/>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dirty="0"/>
                <a:t>Recyclable</a:t>
              </a:r>
            </a:p>
            <a:p>
              <a:pPr algn="ctr"/>
              <a:r>
                <a:rPr lang="fr-FR" sz="1400" dirty="0"/>
                <a:t>à l’infini à</a:t>
              </a:r>
            </a:p>
            <a:p>
              <a:pPr algn="ctr"/>
              <a:r>
                <a:rPr lang="fr-FR" sz="2400" dirty="0"/>
                <a:t>100%</a:t>
              </a:r>
            </a:p>
          </p:txBody>
        </p:sp>
        <p:sp>
          <p:nvSpPr>
            <p:cNvPr id="10" name="Oval 9"/>
            <p:cNvSpPr>
              <a:spLocks noChangeAspect="1"/>
            </p:cNvSpPr>
            <p:nvPr/>
          </p:nvSpPr>
          <p:spPr>
            <a:xfrm>
              <a:off x="2746010" y="3137099"/>
              <a:ext cx="1484211" cy="1484211"/>
            </a:xfrm>
            <a:prstGeom prst="ellips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a:t>30 millions de tonnes </a:t>
              </a:r>
              <a:r>
                <a:rPr lang="fr-FR" sz="1400" dirty="0"/>
                <a:t>d’acier inoxydable produites en 2010</a:t>
              </a:r>
            </a:p>
          </p:txBody>
        </p:sp>
      </p:grpSp>
    </p:spTree>
    <p:extLst>
      <p:ext uri="{BB962C8B-B14F-4D97-AF65-F5344CB8AC3E}">
        <p14:creationId xmlns:p14="http://schemas.microsoft.com/office/powerpoint/2010/main" val="1350997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92" y="318556"/>
            <a:ext cx="8560980" cy="778098"/>
          </a:xfrm>
        </p:spPr>
        <p:txBody>
          <a:bodyPr>
            <a:normAutofit/>
          </a:bodyPr>
          <a:lstStyle/>
          <a:p>
            <a:r>
              <a:rPr lang="fr-FR" sz="3200" noProof="0" dirty="0"/>
              <a:t>Coût Global de Possession (CGP)</a:t>
            </a:r>
            <a:r>
              <a:rPr lang="fr-FR" sz="2400" baseline="50000" noProof="0" dirty="0"/>
              <a:t>30</a:t>
            </a:r>
            <a:r>
              <a:rPr lang="fr-FR" sz="3200" noProof="0" dirty="0"/>
              <a:t> </a:t>
            </a:r>
          </a:p>
        </p:txBody>
      </p:sp>
      <p:sp>
        <p:nvSpPr>
          <p:cNvPr id="3" name="Content Placeholder 2"/>
          <p:cNvSpPr>
            <a:spLocks noGrp="1"/>
          </p:cNvSpPr>
          <p:nvPr>
            <p:ph idx="1"/>
          </p:nvPr>
        </p:nvSpPr>
        <p:spPr>
          <a:xfrm>
            <a:off x="259493" y="1414846"/>
            <a:ext cx="8550400" cy="1108720"/>
          </a:xfrm>
        </p:spPr>
        <p:txBody>
          <a:bodyPr>
            <a:noAutofit/>
          </a:bodyPr>
          <a:lstStyle/>
          <a:p>
            <a:r>
              <a:rPr lang="fr-FR" sz="1800" noProof="0" dirty="0"/>
              <a:t>Le CGP </a:t>
            </a:r>
            <a:r>
              <a:rPr lang="fr-FR" sz="1800" dirty="0"/>
              <a:t>prend en compte l</a:t>
            </a:r>
            <a:r>
              <a:rPr lang="fr-FR" sz="1800" noProof="0" dirty="0"/>
              <a:t>es coûts d’un bien tout au long de son cycle de vie, lorsqu’il remplit ses exigences de performance (ISO 15686-5).</a:t>
            </a:r>
          </a:p>
          <a:p>
            <a:r>
              <a:rPr lang="fr-FR" sz="1800" noProof="0" dirty="0"/>
              <a:t>Pour un produit, le CGP est la somme de tous les coûts subis pendant le cycle de vie :</a:t>
            </a:r>
          </a:p>
        </p:txBody>
      </p:sp>
      <p:sp>
        <p:nvSpPr>
          <p:cNvPr id="7" name="Rechteck 8"/>
          <p:cNvSpPr/>
          <p:nvPr/>
        </p:nvSpPr>
        <p:spPr>
          <a:xfrm>
            <a:off x="11654" y="2693794"/>
            <a:ext cx="9144000" cy="461665"/>
          </a:xfrm>
          <a:prstGeom prst="rect">
            <a:avLst/>
          </a:prstGeom>
        </p:spPr>
        <p:txBody>
          <a:bodyPr wrap="square">
            <a:spAutoFit/>
          </a:bodyPr>
          <a:lstStyle/>
          <a:p>
            <a:pPr algn="ctr"/>
            <a:r>
              <a:rPr lang="fr-FR" sz="2400" b="1" dirty="0">
                <a:cs typeface="Arial" pitchFamily="34" charset="0"/>
              </a:rPr>
              <a:t>Conception </a:t>
            </a:r>
            <a:r>
              <a:rPr lang="fr-FR" sz="2400" b="1" dirty="0">
                <a:cs typeface="Arial" pitchFamily="34" charset="0"/>
                <a:sym typeface="Wingdings"/>
              </a:rPr>
              <a:t></a:t>
            </a:r>
            <a:r>
              <a:rPr lang="fr-FR" sz="2400" b="1" dirty="0">
                <a:cs typeface="Arial" pitchFamily="34" charset="0"/>
              </a:rPr>
              <a:t> Fabrication </a:t>
            </a:r>
            <a:r>
              <a:rPr lang="fr-FR" sz="2400" b="1" dirty="0">
                <a:cs typeface="Arial" pitchFamily="34" charset="0"/>
                <a:sym typeface="Wingdings"/>
              </a:rPr>
              <a:t> Utilisation</a:t>
            </a:r>
            <a:r>
              <a:rPr lang="fr-FR" sz="2400" b="1" dirty="0">
                <a:cs typeface="Arial" pitchFamily="34" charset="0"/>
              </a:rPr>
              <a:t> </a:t>
            </a:r>
            <a:r>
              <a:rPr lang="fr-FR" sz="2400" b="1" dirty="0">
                <a:cs typeface="Arial" pitchFamily="34" charset="0"/>
                <a:sym typeface="Wingdings"/>
              </a:rPr>
              <a:t></a:t>
            </a:r>
            <a:r>
              <a:rPr lang="fr-FR" sz="2400" b="1" dirty="0">
                <a:cs typeface="Arial" pitchFamily="34" charset="0"/>
              </a:rPr>
              <a:t> Fin de vie</a:t>
            </a:r>
          </a:p>
        </p:txBody>
      </p:sp>
      <p:sp>
        <p:nvSpPr>
          <p:cNvPr id="4" name="Slide Number Placeholder 3"/>
          <p:cNvSpPr>
            <a:spLocks noGrp="1"/>
          </p:cNvSpPr>
          <p:nvPr>
            <p:ph type="sldNum" sz="quarter" idx="12"/>
          </p:nvPr>
        </p:nvSpPr>
        <p:spPr/>
        <p:txBody>
          <a:bodyPr/>
          <a:lstStyle/>
          <a:p>
            <a:fld id="{BF73EC7F-79ED-4C17-9829-92AE53B2AB65}" type="slidenum">
              <a:rPr lang="fr-BE" smtClean="0"/>
              <a:pPr/>
              <a:t>29</a:t>
            </a:fld>
            <a:endParaRPr lang="fr-BE" dirty="0"/>
          </a:p>
        </p:txBody>
      </p:sp>
      <p:grpSp>
        <p:nvGrpSpPr>
          <p:cNvPr id="18" name="Groupe 17"/>
          <p:cNvGrpSpPr/>
          <p:nvPr/>
        </p:nvGrpSpPr>
        <p:grpSpPr>
          <a:xfrm>
            <a:off x="1885536" y="3269340"/>
            <a:ext cx="4722558" cy="3318956"/>
            <a:chOff x="2171700" y="2985129"/>
            <a:chExt cx="4722558" cy="3318956"/>
          </a:xfrm>
        </p:grpSpPr>
        <p:pic>
          <p:nvPicPr>
            <p:cNvPr id="6" name="Grafik 7"/>
            <p:cNvPicPr/>
            <p:nvPr/>
          </p:nvPicPr>
          <p:blipFill rotWithShape="1">
            <a:blip r:embed="rId3" cstate="print">
              <a:extLst>
                <a:ext uri="{28A0092B-C50C-407E-A947-70E740481C1C}">
                  <a14:useLocalDpi xmlns:a14="http://schemas.microsoft.com/office/drawing/2010/main" val="0"/>
                </a:ext>
              </a:extLst>
            </a:blip>
            <a:srcRect l="7474" b="19265"/>
            <a:stretch/>
          </p:blipFill>
          <p:spPr>
            <a:xfrm>
              <a:off x="2596874" y="2985129"/>
              <a:ext cx="4297384" cy="3032612"/>
            </a:xfrm>
            <a:prstGeom prst="rect">
              <a:avLst/>
            </a:prstGeom>
          </p:spPr>
        </p:pic>
        <p:pic>
          <p:nvPicPr>
            <p:cNvPr id="8" name="Grafik 7"/>
            <p:cNvPicPr/>
            <p:nvPr/>
          </p:nvPicPr>
          <p:blipFill rotWithShape="1">
            <a:blip r:embed="rId3" cstate="print">
              <a:extLst>
                <a:ext uri="{28A0092B-C50C-407E-A947-70E740481C1C}">
                  <a14:useLocalDpi xmlns:a14="http://schemas.microsoft.com/office/drawing/2010/main" val="0"/>
                </a:ext>
              </a:extLst>
            </a:blip>
            <a:srcRect l="38957" t="61596" r="37001" b="24828"/>
            <a:stretch/>
          </p:blipFill>
          <p:spPr>
            <a:xfrm>
              <a:off x="4132384" y="4809393"/>
              <a:ext cx="1116623" cy="509954"/>
            </a:xfrm>
            <a:prstGeom prst="rect">
              <a:avLst/>
            </a:prstGeom>
          </p:spPr>
        </p:pic>
        <p:pic>
          <p:nvPicPr>
            <p:cNvPr id="9" name="Grafik 7"/>
            <p:cNvPicPr/>
            <p:nvPr/>
          </p:nvPicPr>
          <p:blipFill rotWithShape="1">
            <a:blip r:embed="rId3" cstate="print">
              <a:extLst>
                <a:ext uri="{28A0092B-C50C-407E-A947-70E740481C1C}">
                  <a14:useLocalDpi xmlns:a14="http://schemas.microsoft.com/office/drawing/2010/main" val="0"/>
                </a:ext>
              </a:extLst>
            </a:blip>
            <a:srcRect l="15042" t="74627" r="71972" b="22331"/>
            <a:stretch/>
          </p:blipFill>
          <p:spPr>
            <a:xfrm>
              <a:off x="3015760" y="5706208"/>
              <a:ext cx="603152" cy="114300"/>
            </a:xfrm>
            <a:prstGeom prst="rect">
              <a:avLst/>
            </a:prstGeom>
          </p:spPr>
        </p:pic>
        <p:sp>
          <p:nvSpPr>
            <p:cNvPr id="10" name="ZoneTexte 9"/>
            <p:cNvSpPr txBox="1"/>
            <p:nvPr/>
          </p:nvSpPr>
          <p:spPr>
            <a:xfrm>
              <a:off x="3921369" y="4976446"/>
              <a:ext cx="1512277" cy="369332"/>
            </a:xfrm>
            <a:prstGeom prst="rect">
              <a:avLst/>
            </a:prstGeom>
            <a:noFill/>
          </p:spPr>
          <p:txBody>
            <a:bodyPr wrap="square" rtlCol="0">
              <a:spAutoFit/>
            </a:bodyPr>
            <a:lstStyle/>
            <a:p>
              <a:pPr algn="ctr"/>
              <a:r>
                <a:rPr lang="fr-FR" dirty="0"/>
                <a:t>Utilisation</a:t>
              </a:r>
            </a:p>
          </p:txBody>
        </p:sp>
        <p:sp>
          <p:nvSpPr>
            <p:cNvPr id="12" name="ZoneTexte 11"/>
            <p:cNvSpPr txBox="1"/>
            <p:nvPr/>
          </p:nvSpPr>
          <p:spPr>
            <a:xfrm>
              <a:off x="2886808" y="5709139"/>
              <a:ext cx="940777" cy="200055"/>
            </a:xfrm>
            <a:prstGeom prst="rect">
              <a:avLst/>
            </a:prstGeom>
            <a:noFill/>
          </p:spPr>
          <p:txBody>
            <a:bodyPr wrap="square" lIns="0" tIns="0" rIns="0" bIns="0" rtlCol="0">
              <a:spAutoFit/>
            </a:bodyPr>
            <a:lstStyle/>
            <a:p>
              <a:pPr algn="ctr"/>
              <a:r>
                <a:rPr lang="fr-FR" sz="1300" dirty="0"/>
                <a:t>Acquisition</a:t>
              </a:r>
            </a:p>
          </p:txBody>
        </p:sp>
        <p:sp>
          <p:nvSpPr>
            <p:cNvPr id="13" name="ZoneTexte 12"/>
            <p:cNvSpPr txBox="1"/>
            <p:nvPr/>
          </p:nvSpPr>
          <p:spPr>
            <a:xfrm>
              <a:off x="5630007" y="4073769"/>
              <a:ext cx="940777" cy="307777"/>
            </a:xfrm>
            <a:prstGeom prst="rect">
              <a:avLst/>
            </a:prstGeom>
            <a:solidFill>
              <a:schemeClr val="bg1"/>
            </a:solidFill>
          </p:spPr>
          <p:txBody>
            <a:bodyPr wrap="square" rtlCol="0">
              <a:spAutoFit/>
            </a:bodyPr>
            <a:lstStyle/>
            <a:p>
              <a:pPr algn="ctr"/>
              <a:r>
                <a:rPr lang="fr-FR" sz="1400" dirty="0"/>
                <a:t>Fin de vie</a:t>
              </a:r>
            </a:p>
          </p:txBody>
        </p:sp>
        <p:sp>
          <p:nvSpPr>
            <p:cNvPr id="14" name="ZoneTexte 13"/>
            <p:cNvSpPr txBox="1"/>
            <p:nvPr/>
          </p:nvSpPr>
          <p:spPr>
            <a:xfrm>
              <a:off x="5923080" y="5923091"/>
              <a:ext cx="940777" cy="369332"/>
            </a:xfrm>
            <a:prstGeom prst="rect">
              <a:avLst/>
            </a:prstGeom>
            <a:noFill/>
          </p:spPr>
          <p:txBody>
            <a:bodyPr wrap="square" rtlCol="0">
              <a:spAutoFit/>
            </a:bodyPr>
            <a:lstStyle/>
            <a:p>
              <a:pPr algn="ctr"/>
              <a:r>
                <a:rPr lang="fr-FR" b="1" dirty="0"/>
                <a:t>Temps</a:t>
              </a:r>
            </a:p>
          </p:txBody>
        </p:sp>
        <p:sp>
          <p:nvSpPr>
            <p:cNvPr id="16" name="Rectangle 15"/>
            <p:cNvSpPr/>
            <p:nvPr/>
          </p:nvSpPr>
          <p:spPr>
            <a:xfrm>
              <a:off x="2171700" y="4000500"/>
              <a:ext cx="378069" cy="940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p:cNvSpPr txBox="1"/>
            <p:nvPr/>
          </p:nvSpPr>
          <p:spPr>
            <a:xfrm rot="16200000">
              <a:off x="2033206" y="3358693"/>
              <a:ext cx="940777" cy="369332"/>
            </a:xfrm>
            <a:prstGeom prst="rect">
              <a:avLst/>
            </a:prstGeom>
            <a:noFill/>
          </p:spPr>
          <p:txBody>
            <a:bodyPr wrap="square" rtlCol="0">
              <a:spAutoFit/>
            </a:bodyPr>
            <a:lstStyle/>
            <a:p>
              <a:pPr algn="r"/>
              <a:r>
                <a:rPr lang="fr-FR" b="1" dirty="0"/>
                <a:t>Coûts</a:t>
              </a:r>
            </a:p>
          </p:txBody>
        </p:sp>
        <p:sp>
          <p:nvSpPr>
            <p:cNvPr id="17" name="Rectangle 16"/>
            <p:cNvSpPr/>
            <p:nvPr/>
          </p:nvSpPr>
          <p:spPr>
            <a:xfrm>
              <a:off x="4328746" y="6052038"/>
              <a:ext cx="893885" cy="252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9" name="ZoneTexte 18"/>
          <p:cNvSpPr txBox="1"/>
          <p:nvPr/>
        </p:nvSpPr>
        <p:spPr>
          <a:xfrm>
            <a:off x="2264035" y="6596390"/>
            <a:ext cx="4360984" cy="261610"/>
          </a:xfrm>
          <a:prstGeom prst="rect">
            <a:avLst/>
          </a:prstGeom>
          <a:solidFill>
            <a:schemeClr val="bg1"/>
          </a:solidFill>
        </p:spPr>
        <p:txBody>
          <a:bodyPr wrap="square" rtlCol="0">
            <a:spAutoFit/>
          </a:bodyPr>
          <a:lstStyle/>
          <a:p>
            <a:r>
              <a:rPr lang="fr-FR" sz="1100" i="1" dirty="0"/>
              <a:t>Source : Méthodologie du coût du cycle de vie. Commission Européenne</a:t>
            </a:r>
          </a:p>
        </p:txBody>
      </p:sp>
    </p:spTree>
    <p:extLst>
      <p:ext uri="{BB962C8B-B14F-4D97-AF65-F5344CB8AC3E}">
        <p14:creationId xmlns:p14="http://schemas.microsoft.com/office/powerpoint/2010/main" val="897537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fr-FR" noProof="0" dirty="0"/>
              <a:t>Définitions</a:t>
            </a:r>
          </a:p>
        </p:txBody>
      </p:sp>
      <p:sp>
        <p:nvSpPr>
          <p:cNvPr id="3" name="Content Placeholder 2"/>
          <p:cNvSpPr>
            <a:spLocks noGrp="1"/>
          </p:cNvSpPr>
          <p:nvPr>
            <p:ph idx="1"/>
          </p:nvPr>
        </p:nvSpPr>
        <p:spPr>
          <a:xfrm>
            <a:off x="457200" y="1159200"/>
            <a:ext cx="8363272" cy="5617840"/>
          </a:xfrm>
        </p:spPr>
        <p:txBody>
          <a:bodyPr>
            <a:noAutofit/>
          </a:bodyPr>
          <a:lstStyle/>
          <a:p>
            <a:pPr algn="just"/>
            <a:r>
              <a:rPr lang="fr-FR" sz="2200" b="1" noProof="0" dirty="0"/>
              <a:t>Inventaire du cycle de vie (ICV)</a:t>
            </a:r>
            <a:r>
              <a:rPr lang="fr-FR" sz="2200" noProof="0" dirty="0"/>
              <a:t> :</a:t>
            </a:r>
            <a:r>
              <a:rPr lang="fr-FR" sz="2200" b="1" noProof="0" dirty="0"/>
              <a:t> </a:t>
            </a:r>
            <a:r>
              <a:rPr lang="fr-FR" sz="2200" noProof="0" dirty="0"/>
              <a:t>Procédure structurée, globale et normalisée au niveau international. Elle quantifie toutes les émissions produites, les ressources consommées, les impacts environnementaux et sanitaires induits ainsi que l’épuisement des ressources tout au long du cycle de vie complet d’un produit</a:t>
            </a:r>
            <a:r>
              <a:rPr lang="fr-FR" sz="2200" baseline="50000" noProof="0" dirty="0"/>
              <a:t>3</a:t>
            </a:r>
            <a:r>
              <a:rPr lang="fr-FR" sz="2200" noProof="0" dirty="0"/>
              <a:t>.</a:t>
            </a:r>
          </a:p>
          <a:p>
            <a:pPr algn="just"/>
            <a:r>
              <a:rPr lang="fr-FR" sz="2200" b="1" noProof="0" dirty="0"/>
              <a:t>Coût Global de Possession (CGP)</a:t>
            </a:r>
            <a:r>
              <a:rPr lang="fr-FR" sz="2200" noProof="0" dirty="0"/>
              <a:t> :</a:t>
            </a:r>
            <a:r>
              <a:rPr lang="fr-FR" sz="2200" b="1" noProof="0" dirty="0"/>
              <a:t> </a:t>
            </a:r>
            <a:r>
              <a:rPr lang="fr-FR" sz="2200" noProof="0" dirty="0"/>
              <a:t>Outil pour estimer le coût total d’un bien dans la durée, incluant les coûts d’acquisition, d’utilisation, d’entretien et de destruction en fin de vie</a:t>
            </a:r>
            <a:r>
              <a:rPr lang="fr-FR" sz="2200" baseline="50000" noProof="0" dirty="0"/>
              <a:t>4</a:t>
            </a:r>
            <a:r>
              <a:rPr lang="fr-FR" sz="2200" dirty="0"/>
              <a:t>.</a:t>
            </a:r>
            <a:endParaRPr lang="fr-FR" sz="2200" baseline="50000" noProof="0" dirty="0"/>
          </a:p>
          <a:p>
            <a:pPr lvl="0" algn="just"/>
            <a:r>
              <a:rPr lang="fr-FR" sz="2200" b="1" noProof="0" dirty="0"/>
              <a:t>Analyse du Cycle de Vie (ACV)</a:t>
            </a:r>
            <a:r>
              <a:rPr lang="fr-FR" sz="2200" noProof="0" dirty="0"/>
              <a:t> : Pour un système de produits et d’activités, c’est un outil d’aide à la quantification et à l’évaluation du fardeau environnemental et des impacts associés, de l’extraction des matières brutes jusqu’à la fin de vie puis de la gestion des déchets. Cet outil est de plus en plus utilisé par l’industrie, les gouvernements et les associations environnementales pour aider à la prise de décision dans les stratégies liées à l’environnement et au choix des matériaux.</a:t>
            </a:r>
          </a:p>
        </p:txBody>
      </p:sp>
      <p:sp>
        <p:nvSpPr>
          <p:cNvPr id="4" name="Slide Number Placeholder 3"/>
          <p:cNvSpPr>
            <a:spLocks noGrp="1"/>
          </p:cNvSpPr>
          <p:nvPr>
            <p:ph type="sldNum" sz="quarter" idx="12"/>
          </p:nvPr>
        </p:nvSpPr>
        <p:spPr/>
        <p:txBody>
          <a:bodyPr/>
          <a:lstStyle/>
          <a:p>
            <a:fld id="{BF73EC7F-79ED-4C17-9829-92AE53B2AB65}" type="slidenum">
              <a:rPr lang="fr-BE" smtClean="0"/>
              <a:pPr/>
              <a:t>3</a:t>
            </a:fld>
            <a:endParaRPr lang="fr-BE" dirty="0"/>
          </a:p>
        </p:txBody>
      </p:sp>
    </p:spTree>
    <p:extLst>
      <p:ext uri="{BB962C8B-B14F-4D97-AF65-F5344CB8AC3E}">
        <p14:creationId xmlns:p14="http://schemas.microsoft.com/office/powerpoint/2010/main" val="363634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fr-FR" sz="2800" noProof="0" dirty="0"/>
              <a:t>Coût Global de Possession (CGP)</a:t>
            </a:r>
          </a:p>
        </p:txBody>
      </p:sp>
      <p:sp>
        <p:nvSpPr>
          <p:cNvPr id="3" name="Content Placeholder 2"/>
          <p:cNvSpPr>
            <a:spLocks noGrp="1"/>
          </p:cNvSpPr>
          <p:nvPr>
            <p:ph idx="1"/>
          </p:nvPr>
        </p:nvSpPr>
        <p:spPr>
          <a:xfrm>
            <a:off x="457200" y="1380392"/>
            <a:ext cx="8229600" cy="5072944"/>
          </a:xfrm>
        </p:spPr>
        <p:txBody>
          <a:bodyPr>
            <a:normAutofit/>
          </a:bodyPr>
          <a:lstStyle/>
          <a:p>
            <a:pPr marL="0" indent="0" algn="just">
              <a:buNone/>
            </a:pPr>
            <a:r>
              <a:rPr lang="fr-FR" sz="2400" noProof="0" dirty="0"/>
              <a:t>Le calcul du CGP permet d’aider à choisir le meilleur investissement ou à comparer différentes options.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856" y="2636913"/>
            <a:ext cx="8229600" cy="3578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F73EC7F-79ED-4C17-9829-92AE53B2AB65}" type="slidenum">
              <a:rPr lang="fr-BE" smtClean="0"/>
              <a:pPr/>
              <a:t>30</a:t>
            </a:fld>
            <a:endParaRPr lang="fr-BE"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838" t="30653" r="85273" b="50182"/>
          <a:stretch>
            <a:fillRect/>
          </a:stretch>
        </p:blipFill>
        <p:spPr bwMode="auto">
          <a:xfrm>
            <a:off x="512884" y="3115414"/>
            <a:ext cx="1143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838" t="30653" r="85273" b="50182"/>
          <a:stretch>
            <a:fillRect/>
          </a:stretch>
        </p:blipFill>
        <p:spPr bwMode="auto">
          <a:xfrm>
            <a:off x="1887417" y="3112478"/>
            <a:ext cx="1143000" cy="832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838" t="30653" r="85273" b="50182"/>
          <a:stretch>
            <a:fillRect/>
          </a:stretch>
        </p:blipFill>
        <p:spPr bwMode="auto">
          <a:xfrm>
            <a:off x="3288325" y="3106616"/>
            <a:ext cx="1143000" cy="107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838" t="30653" r="85273" b="50182"/>
          <a:stretch>
            <a:fillRect/>
          </a:stretch>
        </p:blipFill>
        <p:spPr bwMode="auto">
          <a:xfrm>
            <a:off x="4689231" y="3100755"/>
            <a:ext cx="1143000" cy="1269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838" t="30653" r="85273" b="50182"/>
          <a:stretch>
            <a:fillRect/>
          </a:stretch>
        </p:blipFill>
        <p:spPr bwMode="auto">
          <a:xfrm>
            <a:off x="6081347" y="3121268"/>
            <a:ext cx="1143000" cy="1269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838" t="30653" r="85273" b="50182"/>
          <a:stretch>
            <a:fillRect/>
          </a:stretch>
        </p:blipFill>
        <p:spPr bwMode="auto">
          <a:xfrm>
            <a:off x="7470531" y="3130066"/>
            <a:ext cx="1143000" cy="1269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803189" y="5890847"/>
            <a:ext cx="7849389" cy="338554"/>
          </a:xfrm>
          <a:prstGeom prst="rect">
            <a:avLst/>
          </a:prstGeom>
          <a:solidFill>
            <a:schemeClr val="bg1"/>
          </a:solidFill>
        </p:spPr>
        <p:txBody>
          <a:bodyPr wrap="square" rtlCol="0">
            <a:spAutoFit/>
          </a:bodyPr>
          <a:lstStyle/>
          <a:p>
            <a:pPr algn="r"/>
            <a:r>
              <a:rPr lang="fr-FR" sz="1600" dirty="0"/>
              <a:t>où :   </a:t>
            </a:r>
            <a:r>
              <a:rPr lang="fr-FR" sz="1600" b="1" i="1" dirty="0">
                <a:latin typeface="Arial Black" pitchFamily="34" charset="0"/>
              </a:rPr>
              <a:t>N</a:t>
            </a:r>
            <a:r>
              <a:rPr lang="fr-FR" sz="1600" dirty="0"/>
              <a:t> = Durée de vie désirée   </a:t>
            </a:r>
            <a:r>
              <a:rPr lang="fr-FR" sz="1600" b="1" i="1" dirty="0">
                <a:latin typeface="Arial Black" pitchFamily="34" charset="0"/>
              </a:rPr>
              <a:t>I </a:t>
            </a:r>
            <a:r>
              <a:rPr lang="fr-FR" sz="1600" dirty="0"/>
              <a:t>= Taux d’intérêt réel  </a:t>
            </a:r>
            <a:r>
              <a:rPr lang="fr-FR" sz="1600" b="1" i="1" dirty="0">
                <a:latin typeface="Arial Black" pitchFamily="34" charset="0"/>
              </a:rPr>
              <a:t>n</a:t>
            </a:r>
            <a:r>
              <a:rPr lang="fr-FR" sz="1600" dirty="0"/>
              <a:t> = Année de l’événement</a:t>
            </a:r>
          </a:p>
        </p:txBody>
      </p:sp>
      <p:sp>
        <p:nvSpPr>
          <p:cNvPr id="15" name="ZoneTexte 14"/>
          <p:cNvSpPr txBox="1"/>
          <p:nvPr/>
        </p:nvSpPr>
        <p:spPr>
          <a:xfrm>
            <a:off x="543698" y="3109782"/>
            <a:ext cx="1075037" cy="646331"/>
          </a:xfrm>
          <a:prstGeom prst="rect">
            <a:avLst/>
          </a:prstGeom>
          <a:noFill/>
        </p:spPr>
        <p:txBody>
          <a:bodyPr wrap="square" lIns="0" tIns="0" rIns="0" bIns="0" rtlCol="0">
            <a:spAutoFit/>
          </a:bodyPr>
          <a:lstStyle/>
          <a:p>
            <a:r>
              <a:rPr lang="fr-FR" sz="1400" dirty="0"/>
              <a:t>Coût Global de Possession</a:t>
            </a:r>
          </a:p>
          <a:p>
            <a:r>
              <a:rPr lang="fr-FR" sz="1400" dirty="0"/>
              <a:t>(CGP)</a:t>
            </a:r>
          </a:p>
        </p:txBody>
      </p:sp>
      <p:sp>
        <p:nvSpPr>
          <p:cNvPr id="16" name="ZoneTexte 15"/>
          <p:cNvSpPr txBox="1"/>
          <p:nvPr/>
        </p:nvSpPr>
        <p:spPr>
          <a:xfrm>
            <a:off x="1919417" y="3109782"/>
            <a:ext cx="1075037" cy="861774"/>
          </a:xfrm>
          <a:prstGeom prst="rect">
            <a:avLst/>
          </a:prstGeom>
          <a:noFill/>
        </p:spPr>
        <p:txBody>
          <a:bodyPr wrap="square" lIns="0" tIns="0" rIns="0" bIns="0" rtlCol="0">
            <a:spAutoFit/>
          </a:bodyPr>
          <a:lstStyle/>
          <a:p>
            <a:r>
              <a:rPr lang="fr-FR" sz="1400" dirty="0"/>
              <a:t>Coûts initiaux d’acquisition des matériels</a:t>
            </a:r>
          </a:p>
          <a:p>
            <a:r>
              <a:rPr lang="fr-FR" sz="1400" dirty="0"/>
              <a:t>(AC)</a:t>
            </a:r>
          </a:p>
        </p:txBody>
      </p:sp>
      <p:sp>
        <p:nvSpPr>
          <p:cNvPr id="17" name="ZoneTexte 16"/>
          <p:cNvSpPr txBox="1"/>
          <p:nvPr/>
        </p:nvSpPr>
        <p:spPr>
          <a:xfrm>
            <a:off x="3282777" y="3109782"/>
            <a:ext cx="1152000" cy="1077218"/>
          </a:xfrm>
          <a:prstGeom prst="rect">
            <a:avLst/>
          </a:prstGeom>
          <a:noFill/>
        </p:spPr>
        <p:txBody>
          <a:bodyPr wrap="square" lIns="0" tIns="0" rIns="0" bIns="0" rtlCol="0">
            <a:spAutoFit/>
          </a:bodyPr>
          <a:lstStyle/>
          <a:p>
            <a:r>
              <a:rPr lang="fr-FR" sz="1400" dirty="0"/>
              <a:t>Coût d’installation et de fabrication des matériels</a:t>
            </a:r>
          </a:p>
          <a:p>
            <a:r>
              <a:rPr lang="fr-FR" sz="1400" dirty="0"/>
              <a:t>(IC)</a:t>
            </a:r>
          </a:p>
        </p:txBody>
      </p:sp>
      <p:sp>
        <p:nvSpPr>
          <p:cNvPr id="18" name="ZoneTexte 17"/>
          <p:cNvSpPr txBox="1"/>
          <p:nvPr/>
        </p:nvSpPr>
        <p:spPr>
          <a:xfrm>
            <a:off x="4691449" y="3109782"/>
            <a:ext cx="1188000" cy="861774"/>
          </a:xfrm>
          <a:prstGeom prst="rect">
            <a:avLst/>
          </a:prstGeom>
          <a:noFill/>
        </p:spPr>
        <p:txBody>
          <a:bodyPr wrap="square" lIns="0" tIns="0" rIns="0" bIns="0" rtlCol="0">
            <a:spAutoFit/>
          </a:bodyPr>
          <a:lstStyle/>
          <a:p>
            <a:r>
              <a:rPr lang="fr-FR" sz="1400" dirty="0"/>
              <a:t>Coûts des opérations de maintenance</a:t>
            </a:r>
          </a:p>
          <a:p>
            <a:r>
              <a:rPr lang="fr-FR" sz="1400" dirty="0"/>
              <a:t>(OC)</a:t>
            </a:r>
          </a:p>
        </p:txBody>
      </p:sp>
      <p:sp>
        <p:nvSpPr>
          <p:cNvPr id="19" name="ZoneTexte 18"/>
          <p:cNvSpPr txBox="1"/>
          <p:nvPr/>
        </p:nvSpPr>
        <p:spPr>
          <a:xfrm>
            <a:off x="6075404" y="3109782"/>
            <a:ext cx="1152000" cy="1292662"/>
          </a:xfrm>
          <a:prstGeom prst="rect">
            <a:avLst/>
          </a:prstGeom>
          <a:noFill/>
        </p:spPr>
        <p:txBody>
          <a:bodyPr wrap="square" lIns="0" tIns="0" rIns="0" bIns="0" rtlCol="0">
            <a:spAutoFit/>
          </a:bodyPr>
          <a:lstStyle/>
          <a:p>
            <a:r>
              <a:rPr lang="fr-FR" sz="1400" dirty="0"/>
              <a:t>Coûts des pertes de production lors des temps d’arrêt</a:t>
            </a:r>
          </a:p>
          <a:p>
            <a:r>
              <a:rPr lang="fr-FR" sz="1400" dirty="0"/>
              <a:t>(LP)</a:t>
            </a:r>
          </a:p>
        </p:txBody>
      </p:sp>
      <p:sp>
        <p:nvSpPr>
          <p:cNvPr id="20" name="ZoneTexte 19"/>
          <p:cNvSpPr txBox="1"/>
          <p:nvPr/>
        </p:nvSpPr>
        <p:spPr>
          <a:xfrm>
            <a:off x="7471718" y="3109782"/>
            <a:ext cx="1152000" cy="861774"/>
          </a:xfrm>
          <a:prstGeom prst="rect">
            <a:avLst/>
          </a:prstGeom>
          <a:noFill/>
        </p:spPr>
        <p:txBody>
          <a:bodyPr wrap="square" lIns="0" tIns="0" rIns="0" bIns="0" rtlCol="0">
            <a:spAutoFit/>
          </a:bodyPr>
          <a:lstStyle/>
          <a:p>
            <a:r>
              <a:rPr lang="fr-FR" sz="1400" dirty="0"/>
              <a:t>Coût de remplacement des matériels</a:t>
            </a:r>
          </a:p>
          <a:p>
            <a:r>
              <a:rPr lang="fr-FR" sz="1400" dirty="0"/>
              <a:t>(RC)</a:t>
            </a:r>
          </a:p>
        </p:txBody>
      </p:sp>
      <p:sp>
        <p:nvSpPr>
          <p:cNvPr id="21" name="ZoneTexte 20"/>
          <p:cNvSpPr txBox="1"/>
          <p:nvPr/>
        </p:nvSpPr>
        <p:spPr>
          <a:xfrm>
            <a:off x="469555" y="2656701"/>
            <a:ext cx="8172000" cy="400110"/>
          </a:xfrm>
          <a:prstGeom prst="rect">
            <a:avLst/>
          </a:prstGeom>
          <a:solidFill>
            <a:srgbClr val="B2B2B2"/>
          </a:solidFill>
          <a:ln>
            <a:noFill/>
          </a:ln>
        </p:spPr>
        <p:txBody>
          <a:bodyPr wrap="square" rtlCol="0">
            <a:spAutoFit/>
          </a:bodyPr>
          <a:lstStyle/>
          <a:p>
            <a:pPr algn="ctr"/>
            <a:r>
              <a:rPr lang="fr-FR" sz="2000" b="1" dirty="0">
                <a:solidFill>
                  <a:schemeClr val="bg1"/>
                </a:solidFill>
              </a:rPr>
              <a:t>Tous les coûts sont à la valeur actuelle avant l’addition :</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838" t="30653" r="85273" b="50182"/>
          <a:stretch>
            <a:fillRect/>
          </a:stretch>
        </p:blipFill>
        <p:spPr bwMode="auto">
          <a:xfrm>
            <a:off x="515814" y="4595451"/>
            <a:ext cx="1143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ZoneTexte 23"/>
          <p:cNvSpPr txBox="1"/>
          <p:nvPr/>
        </p:nvSpPr>
        <p:spPr>
          <a:xfrm>
            <a:off x="509955" y="4695094"/>
            <a:ext cx="1122295" cy="769441"/>
          </a:xfrm>
          <a:prstGeom prst="rect">
            <a:avLst/>
          </a:prstGeom>
          <a:noFill/>
        </p:spPr>
        <p:txBody>
          <a:bodyPr wrap="none" rtlCol="0">
            <a:spAutoFit/>
          </a:bodyPr>
          <a:lstStyle/>
          <a:p>
            <a:r>
              <a:rPr lang="fr-FR" sz="4400" i="1" dirty="0"/>
              <a:t>CGP</a:t>
            </a:r>
          </a:p>
        </p:txBody>
      </p:sp>
    </p:spTree>
    <p:extLst>
      <p:ext uri="{BB962C8B-B14F-4D97-AF65-F5344CB8AC3E}">
        <p14:creationId xmlns:p14="http://schemas.microsoft.com/office/powerpoint/2010/main" val="157455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49" y="274638"/>
            <a:ext cx="8513805" cy="850106"/>
          </a:xfrm>
        </p:spPr>
        <p:txBody>
          <a:bodyPr>
            <a:noAutofit/>
          </a:bodyPr>
          <a:lstStyle/>
          <a:p>
            <a:r>
              <a:rPr lang="fr-FR" sz="3200" noProof="0" dirty="0"/>
              <a:t>L’acier inoxydable n’est pas cher </a:t>
            </a:r>
            <a:r>
              <a:rPr lang="fr-FR" sz="3200" dirty="0"/>
              <a:t>si l’on prend en compte le Coût Global de Possession vie</a:t>
            </a:r>
            <a:r>
              <a:rPr lang="fr-FR" sz="2400" baseline="50000" noProof="0" dirty="0"/>
              <a:t>31</a:t>
            </a:r>
          </a:p>
        </p:txBody>
      </p:sp>
      <p:sp>
        <p:nvSpPr>
          <p:cNvPr id="6" name="Content Placeholder 5"/>
          <p:cNvSpPr>
            <a:spLocks noGrp="1"/>
          </p:cNvSpPr>
          <p:nvPr>
            <p:ph idx="1"/>
          </p:nvPr>
        </p:nvSpPr>
        <p:spPr>
          <a:xfrm>
            <a:off x="222421" y="1322174"/>
            <a:ext cx="8575589" cy="5535826"/>
          </a:xfrm>
        </p:spPr>
        <p:txBody>
          <a:bodyPr>
            <a:noAutofit/>
          </a:bodyPr>
          <a:lstStyle/>
          <a:p>
            <a:pPr marL="0" indent="0" algn="just">
              <a:buNone/>
            </a:pPr>
            <a:r>
              <a:rPr lang="fr-FR" sz="2000" noProof="0" dirty="0"/>
              <a:t>Le coût des réalisations utilisant d’autres matériaux augmente notablement dans le temps alors que celles en acier inoxydable demeurent généralement constant</a:t>
            </a:r>
          </a:p>
          <a:p>
            <a:pPr marL="0" indent="0" algn="just">
              <a:buNone/>
            </a:pPr>
            <a:endParaRPr lang="fr-FR" sz="2000" noProof="0" dirty="0"/>
          </a:p>
          <a:p>
            <a:pPr marL="0" indent="0" algn="just">
              <a:buNone/>
            </a:pPr>
            <a:endParaRPr lang="fr-FR" sz="2000" noProof="0" dirty="0"/>
          </a:p>
          <a:p>
            <a:pPr marL="0" indent="0" algn="just">
              <a:buNone/>
            </a:pPr>
            <a:endParaRPr lang="fr-FR" sz="2000" noProof="0" dirty="0"/>
          </a:p>
          <a:p>
            <a:pPr marL="0" indent="0" algn="just">
              <a:buNone/>
            </a:pPr>
            <a:endParaRPr lang="fr-FR" sz="2000" noProof="0" dirty="0"/>
          </a:p>
          <a:p>
            <a:pPr marL="0" indent="0" algn="just">
              <a:buNone/>
            </a:pPr>
            <a:endParaRPr lang="fr-FR" sz="2000" noProof="0" dirty="0"/>
          </a:p>
          <a:p>
            <a:pPr marL="0" indent="0" algn="just">
              <a:buNone/>
            </a:pPr>
            <a:endParaRPr lang="fr-FR" sz="2000" noProof="0" dirty="0"/>
          </a:p>
          <a:p>
            <a:pPr marL="0" indent="0" algn="just">
              <a:buNone/>
            </a:pPr>
            <a:endParaRPr lang="fr-FR" sz="1600" noProof="0" dirty="0"/>
          </a:p>
          <a:p>
            <a:pPr marL="0" indent="0" algn="just">
              <a:buNone/>
            </a:pPr>
            <a:endParaRPr lang="fr-FR" sz="1600" noProof="0" dirty="0"/>
          </a:p>
          <a:p>
            <a:pPr marL="0" indent="0" algn="just">
              <a:buNone/>
            </a:pPr>
            <a:endParaRPr lang="fr-FR" sz="1600" noProof="0" dirty="0"/>
          </a:p>
          <a:p>
            <a:pPr marL="0" indent="0" algn="just">
              <a:buNone/>
            </a:pPr>
            <a:endParaRPr lang="fr-FR" sz="1600" noProof="0" dirty="0"/>
          </a:p>
          <a:p>
            <a:pPr marL="0" indent="0" algn="just">
              <a:buNone/>
            </a:pPr>
            <a:r>
              <a:rPr lang="fr-FR" sz="1600" noProof="0" dirty="0"/>
              <a:t>« La corrosion des métaux coûte à l’économie américaine plus de 300 milliards de $ par an. On estime qu’environ un tiers de ce coût (100 milliards de $) serait évité si l’on utilisait une technologie mieux adaptée. Cela commence dès la phase de conception par le choix d’un matériau anticorrosion comme l’acier inoxydable, et en quantifiant </a:t>
            </a:r>
            <a:r>
              <a:rPr lang="fr-FR" sz="1600" dirty="0"/>
              <a:t>les coûts initiaux et futurs, incluant l’entretien, avec </a:t>
            </a:r>
            <a:r>
              <a:rPr lang="fr-FR" sz="1600" noProof="0" dirty="0"/>
              <a:t>les techniques d’analyse du coût du cycle de vie (ACV +CGP). »</a:t>
            </a:r>
          </a:p>
        </p:txBody>
      </p:sp>
      <p:sp>
        <p:nvSpPr>
          <p:cNvPr id="3" name="Slide Number Placeholder 2"/>
          <p:cNvSpPr>
            <a:spLocks noGrp="1"/>
          </p:cNvSpPr>
          <p:nvPr>
            <p:ph type="sldNum" sz="quarter" idx="12"/>
          </p:nvPr>
        </p:nvSpPr>
        <p:spPr/>
        <p:txBody>
          <a:bodyPr/>
          <a:lstStyle/>
          <a:p>
            <a:fld id="{BF73EC7F-79ED-4C17-9829-92AE53B2AB65}" type="slidenum">
              <a:rPr lang="fr-BE" smtClean="0"/>
              <a:pPr/>
              <a:t>31</a:t>
            </a:fld>
            <a:endParaRPr lang="fr-BE" dirty="0"/>
          </a:p>
        </p:txBody>
      </p:sp>
      <p:grpSp>
        <p:nvGrpSpPr>
          <p:cNvPr id="8" name="Groupe 7"/>
          <p:cNvGrpSpPr/>
          <p:nvPr/>
        </p:nvGrpSpPr>
        <p:grpSpPr>
          <a:xfrm>
            <a:off x="316628" y="2673183"/>
            <a:ext cx="4524430" cy="1765374"/>
            <a:chOff x="576125" y="2631916"/>
            <a:chExt cx="4524430" cy="1765374"/>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6125" y="2631916"/>
              <a:ext cx="4524430" cy="17653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1334530" y="3496962"/>
              <a:ext cx="1198606" cy="172995"/>
            </a:xfrm>
            <a:prstGeom prst="rect">
              <a:avLst/>
            </a:prstGeom>
            <a:solidFill>
              <a:srgbClr val="CE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264504" y="3748218"/>
              <a:ext cx="1198606" cy="172995"/>
            </a:xfrm>
            <a:prstGeom prst="rect">
              <a:avLst/>
            </a:prstGeom>
            <a:solidFill>
              <a:srgbClr val="CE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p:cNvSpPr txBox="1"/>
            <p:nvPr/>
          </p:nvSpPr>
          <p:spPr>
            <a:xfrm>
              <a:off x="1305696" y="3492000"/>
              <a:ext cx="1182130" cy="215444"/>
            </a:xfrm>
            <a:prstGeom prst="rect">
              <a:avLst/>
            </a:prstGeom>
            <a:noFill/>
            <a:ln>
              <a:noFill/>
            </a:ln>
          </p:spPr>
          <p:txBody>
            <a:bodyPr wrap="square" lIns="0" tIns="0" rIns="0" bIns="0" rtlCol="0">
              <a:spAutoFit/>
            </a:bodyPr>
            <a:lstStyle/>
            <a:p>
              <a:pPr algn="ctr"/>
              <a:r>
                <a:rPr lang="fr-FR" sz="1400" b="1" i="1" dirty="0"/>
                <a:t>MATÉRIAU  A</a:t>
              </a:r>
            </a:p>
          </p:txBody>
        </p:sp>
        <p:sp>
          <p:nvSpPr>
            <p:cNvPr id="16" name="ZoneTexte 15"/>
            <p:cNvSpPr txBox="1"/>
            <p:nvPr/>
          </p:nvSpPr>
          <p:spPr>
            <a:xfrm>
              <a:off x="1410728" y="3743256"/>
              <a:ext cx="972066" cy="215444"/>
            </a:xfrm>
            <a:prstGeom prst="rect">
              <a:avLst/>
            </a:prstGeom>
            <a:noFill/>
            <a:ln>
              <a:noFill/>
            </a:ln>
          </p:spPr>
          <p:txBody>
            <a:bodyPr wrap="square" lIns="0" tIns="0" rIns="0" bIns="0" rtlCol="0">
              <a:spAutoFit/>
            </a:bodyPr>
            <a:lstStyle/>
            <a:p>
              <a:pPr algn="ctr"/>
              <a:r>
                <a:rPr lang="fr-FR" sz="1400" b="1" i="1" dirty="0"/>
                <a:t>MATÉRIAU  B</a:t>
              </a:r>
            </a:p>
          </p:txBody>
        </p:sp>
        <p:sp>
          <p:nvSpPr>
            <p:cNvPr id="17" name="Rectangle 16"/>
            <p:cNvSpPr/>
            <p:nvPr/>
          </p:nvSpPr>
          <p:spPr>
            <a:xfrm>
              <a:off x="1139620" y="3241591"/>
              <a:ext cx="1512000" cy="172995"/>
            </a:xfrm>
            <a:prstGeom prst="rect">
              <a:avLst/>
            </a:prstGeom>
            <a:solidFill>
              <a:srgbClr val="CE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p:cNvSpPr/>
            <p:nvPr/>
          </p:nvSpPr>
          <p:spPr>
            <a:xfrm>
              <a:off x="663148" y="2940910"/>
              <a:ext cx="263609" cy="811430"/>
            </a:xfrm>
            <a:prstGeom prst="rect">
              <a:avLst/>
            </a:prstGeom>
            <a:solidFill>
              <a:srgbClr val="CE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p:cNvSpPr txBox="1"/>
            <p:nvPr/>
          </p:nvSpPr>
          <p:spPr>
            <a:xfrm>
              <a:off x="1136821" y="3241590"/>
              <a:ext cx="1519881" cy="215444"/>
            </a:xfrm>
            <a:prstGeom prst="rect">
              <a:avLst/>
            </a:prstGeom>
            <a:noFill/>
            <a:ln>
              <a:noFill/>
            </a:ln>
          </p:spPr>
          <p:txBody>
            <a:bodyPr wrap="square" lIns="0" tIns="0" rIns="0" bIns="0" rtlCol="0">
              <a:spAutoFit/>
            </a:bodyPr>
            <a:lstStyle/>
            <a:p>
              <a:pPr algn="ctr"/>
              <a:r>
                <a:rPr lang="fr-FR" sz="1400" b="1" i="1" dirty="0"/>
                <a:t>ACIER INOXYDABLE</a:t>
              </a:r>
            </a:p>
          </p:txBody>
        </p:sp>
        <p:sp>
          <p:nvSpPr>
            <p:cNvPr id="20" name="Rectangle 19"/>
            <p:cNvSpPr/>
            <p:nvPr/>
          </p:nvSpPr>
          <p:spPr>
            <a:xfrm>
              <a:off x="2269527" y="4248000"/>
              <a:ext cx="1296000" cy="144000"/>
            </a:xfrm>
            <a:prstGeom prst="rect">
              <a:avLst/>
            </a:prstGeom>
            <a:solidFill>
              <a:srgbClr val="CE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p:cNvSpPr txBox="1"/>
            <p:nvPr/>
          </p:nvSpPr>
          <p:spPr>
            <a:xfrm rot="16200000">
              <a:off x="551810" y="2836100"/>
              <a:ext cx="612000" cy="215444"/>
            </a:xfrm>
            <a:prstGeom prst="rect">
              <a:avLst/>
            </a:prstGeom>
            <a:noFill/>
            <a:ln>
              <a:noFill/>
            </a:ln>
          </p:spPr>
          <p:txBody>
            <a:bodyPr wrap="square" lIns="0" tIns="0" rIns="0" bIns="0" rtlCol="0">
              <a:spAutoFit/>
            </a:bodyPr>
            <a:lstStyle/>
            <a:p>
              <a:pPr algn="ctr"/>
              <a:r>
                <a:rPr lang="fr-FR" sz="1400" b="1" dirty="0"/>
                <a:t>COÛT</a:t>
              </a:r>
            </a:p>
          </p:txBody>
        </p:sp>
        <p:sp>
          <p:nvSpPr>
            <p:cNvPr id="22" name="ZoneTexte 21"/>
            <p:cNvSpPr txBox="1"/>
            <p:nvPr/>
          </p:nvSpPr>
          <p:spPr>
            <a:xfrm>
              <a:off x="3987124" y="4003590"/>
              <a:ext cx="881449" cy="215444"/>
            </a:xfrm>
            <a:prstGeom prst="rect">
              <a:avLst/>
            </a:prstGeom>
            <a:noFill/>
            <a:ln>
              <a:noFill/>
            </a:ln>
          </p:spPr>
          <p:txBody>
            <a:bodyPr wrap="square" lIns="0" tIns="0" rIns="0" bIns="0" rtlCol="0">
              <a:spAutoFit/>
            </a:bodyPr>
            <a:lstStyle/>
            <a:p>
              <a:pPr algn="ctr"/>
              <a:r>
                <a:rPr lang="fr-FR" sz="1400" b="1" dirty="0"/>
                <a:t>TEMPS</a:t>
              </a:r>
            </a:p>
          </p:txBody>
        </p:sp>
      </p:grpSp>
      <p:grpSp>
        <p:nvGrpSpPr>
          <p:cNvPr id="23" name="Groupe 22"/>
          <p:cNvGrpSpPr/>
          <p:nvPr/>
        </p:nvGrpSpPr>
        <p:grpSpPr>
          <a:xfrm>
            <a:off x="5200398" y="2016879"/>
            <a:ext cx="3496399" cy="3304775"/>
            <a:chOff x="5200398" y="2620035"/>
            <a:chExt cx="3496399" cy="3304775"/>
          </a:xfrm>
        </p:grpSpPr>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7364" y="2769702"/>
              <a:ext cx="3337084" cy="3101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ZoneTexte 24"/>
            <p:cNvSpPr txBox="1"/>
            <p:nvPr/>
          </p:nvSpPr>
          <p:spPr>
            <a:xfrm>
              <a:off x="5491578" y="3453516"/>
              <a:ext cx="864000" cy="384721"/>
            </a:xfrm>
            <a:prstGeom prst="rect">
              <a:avLst/>
            </a:prstGeom>
            <a:solidFill>
              <a:schemeClr val="bg1"/>
            </a:solidFill>
            <a:ln>
              <a:noFill/>
            </a:ln>
          </p:spPr>
          <p:txBody>
            <a:bodyPr wrap="square" lIns="0" tIns="0" rIns="0" bIns="0" rtlCol="0">
              <a:spAutoFit/>
            </a:bodyPr>
            <a:lstStyle/>
            <a:p>
              <a:pPr algn="ctr">
                <a:lnSpc>
                  <a:spcPts val="1000"/>
                </a:lnSpc>
              </a:pPr>
              <a:r>
                <a:rPr lang="fr-FR" sz="900" b="1" i="1" dirty="0"/>
                <a:t>COÛTS</a:t>
              </a:r>
            </a:p>
            <a:p>
              <a:pPr algn="ctr">
                <a:lnSpc>
                  <a:spcPts val="1000"/>
                </a:lnSpc>
              </a:pPr>
              <a:r>
                <a:rPr lang="fr-FR" sz="900" b="1" i="1" dirty="0"/>
                <a:t>DE REMPLACEMENT</a:t>
              </a:r>
            </a:p>
          </p:txBody>
        </p:sp>
        <p:sp>
          <p:nvSpPr>
            <p:cNvPr id="26" name="ZoneTexte 25"/>
            <p:cNvSpPr txBox="1"/>
            <p:nvPr/>
          </p:nvSpPr>
          <p:spPr>
            <a:xfrm>
              <a:off x="5472000" y="4045532"/>
              <a:ext cx="900000" cy="256480"/>
            </a:xfrm>
            <a:prstGeom prst="rect">
              <a:avLst/>
            </a:prstGeom>
            <a:solidFill>
              <a:schemeClr val="bg1"/>
            </a:solidFill>
            <a:ln>
              <a:noFill/>
            </a:ln>
          </p:spPr>
          <p:txBody>
            <a:bodyPr wrap="square" lIns="0" tIns="0" rIns="0" bIns="0" rtlCol="0">
              <a:spAutoFit/>
            </a:bodyPr>
            <a:lstStyle/>
            <a:p>
              <a:pPr algn="ctr">
                <a:lnSpc>
                  <a:spcPts val="1000"/>
                </a:lnSpc>
              </a:pPr>
              <a:r>
                <a:rPr lang="fr-FR" sz="900" b="1" i="1" dirty="0"/>
                <a:t>COÛTS</a:t>
              </a:r>
            </a:p>
            <a:p>
              <a:pPr algn="ctr">
                <a:lnSpc>
                  <a:spcPts val="1000"/>
                </a:lnSpc>
              </a:pPr>
              <a:r>
                <a:rPr lang="fr-FR" sz="900" b="1" i="1" dirty="0"/>
                <a:t>DE L’ENTRETIEN</a:t>
              </a:r>
            </a:p>
          </p:txBody>
        </p:sp>
        <p:sp>
          <p:nvSpPr>
            <p:cNvPr id="27" name="Rectangle 26"/>
            <p:cNvSpPr/>
            <p:nvPr/>
          </p:nvSpPr>
          <p:spPr>
            <a:xfrm>
              <a:off x="7068067" y="3968384"/>
              <a:ext cx="936000" cy="111600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p:cNvSpPr txBox="1"/>
            <p:nvPr/>
          </p:nvSpPr>
          <p:spPr>
            <a:xfrm>
              <a:off x="7076927" y="4074509"/>
              <a:ext cx="900000" cy="256480"/>
            </a:xfrm>
            <a:prstGeom prst="rect">
              <a:avLst/>
            </a:prstGeom>
            <a:noFill/>
            <a:ln>
              <a:noFill/>
            </a:ln>
          </p:spPr>
          <p:txBody>
            <a:bodyPr wrap="square" lIns="0" tIns="0" rIns="0" bIns="0" rtlCol="0">
              <a:spAutoFit/>
            </a:bodyPr>
            <a:lstStyle/>
            <a:p>
              <a:pPr algn="ctr">
                <a:lnSpc>
                  <a:spcPts val="1000"/>
                </a:lnSpc>
              </a:pPr>
              <a:r>
                <a:rPr lang="fr-FR" sz="900" b="1" i="1" dirty="0">
                  <a:solidFill>
                    <a:schemeClr val="bg1"/>
                  </a:solidFill>
                </a:rPr>
                <a:t>COÛTS</a:t>
              </a:r>
            </a:p>
            <a:p>
              <a:pPr algn="ctr">
                <a:lnSpc>
                  <a:spcPts val="1000"/>
                </a:lnSpc>
              </a:pPr>
              <a:r>
                <a:rPr lang="fr-FR" sz="900" b="1" i="1" dirty="0">
                  <a:solidFill>
                    <a:schemeClr val="bg1"/>
                  </a:solidFill>
                </a:rPr>
                <a:t>INITIAUX</a:t>
              </a:r>
            </a:p>
          </p:txBody>
        </p:sp>
        <p:sp>
          <p:nvSpPr>
            <p:cNvPr id="29" name="Rectangle 28"/>
            <p:cNvSpPr/>
            <p:nvPr/>
          </p:nvSpPr>
          <p:spPr>
            <a:xfrm>
              <a:off x="5539948" y="4407618"/>
              <a:ext cx="936000" cy="67680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p:cNvSpPr txBox="1"/>
            <p:nvPr/>
          </p:nvSpPr>
          <p:spPr>
            <a:xfrm>
              <a:off x="5536714" y="4528466"/>
              <a:ext cx="900000" cy="256480"/>
            </a:xfrm>
            <a:prstGeom prst="rect">
              <a:avLst/>
            </a:prstGeom>
            <a:noFill/>
            <a:ln>
              <a:noFill/>
            </a:ln>
          </p:spPr>
          <p:txBody>
            <a:bodyPr wrap="square" lIns="0" tIns="0" rIns="0" bIns="0" rtlCol="0">
              <a:spAutoFit/>
            </a:bodyPr>
            <a:lstStyle/>
            <a:p>
              <a:pPr algn="ctr">
                <a:lnSpc>
                  <a:spcPts val="1000"/>
                </a:lnSpc>
              </a:pPr>
              <a:r>
                <a:rPr lang="fr-FR" sz="900" b="1" i="1" dirty="0">
                  <a:solidFill>
                    <a:schemeClr val="bg1"/>
                  </a:solidFill>
                </a:rPr>
                <a:t>COÛTS</a:t>
              </a:r>
            </a:p>
            <a:p>
              <a:pPr algn="ctr">
                <a:lnSpc>
                  <a:spcPts val="1000"/>
                </a:lnSpc>
              </a:pPr>
              <a:r>
                <a:rPr lang="fr-FR" sz="900" b="1" i="1" dirty="0">
                  <a:solidFill>
                    <a:schemeClr val="bg1"/>
                  </a:solidFill>
                </a:rPr>
                <a:t>INITIAUX</a:t>
              </a:r>
            </a:p>
          </p:txBody>
        </p:sp>
        <p:sp>
          <p:nvSpPr>
            <p:cNvPr id="31" name="Rectangle 30"/>
            <p:cNvSpPr/>
            <p:nvPr/>
          </p:nvSpPr>
          <p:spPr>
            <a:xfrm>
              <a:off x="5482283" y="5375565"/>
              <a:ext cx="3024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ZoneTexte 31"/>
            <p:cNvSpPr txBox="1"/>
            <p:nvPr/>
          </p:nvSpPr>
          <p:spPr>
            <a:xfrm>
              <a:off x="5433403" y="5393526"/>
              <a:ext cx="1044000" cy="461665"/>
            </a:xfrm>
            <a:prstGeom prst="rect">
              <a:avLst/>
            </a:prstGeom>
            <a:noFill/>
            <a:ln>
              <a:noFill/>
            </a:ln>
          </p:spPr>
          <p:txBody>
            <a:bodyPr wrap="square" lIns="0" tIns="0" rIns="0" bIns="0" rtlCol="0">
              <a:spAutoFit/>
            </a:bodyPr>
            <a:lstStyle/>
            <a:p>
              <a:pPr algn="ctr">
                <a:lnSpc>
                  <a:spcPts val="1200"/>
                </a:lnSpc>
              </a:pPr>
              <a:r>
                <a:rPr lang="fr-FR" sz="1200" b="1" dirty="0">
                  <a:latin typeface="Arial Black" pitchFamily="34" charset="0"/>
                </a:rPr>
                <a:t>AUTRES MATÉRIAUX</a:t>
              </a:r>
            </a:p>
          </p:txBody>
        </p:sp>
        <p:sp>
          <p:nvSpPr>
            <p:cNvPr id="33" name="ZoneTexte 32"/>
            <p:cNvSpPr txBox="1"/>
            <p:nvPr/>
          </p:nvSpPr>
          <p:spPr>
            <a:xfrm>
              <a:off x="6903857" y="5393526"/>
              <a:ext cx="1152000" cy="461665"/>
            </a:xfrm>
            <a:prstGeom prst="rect">
              <a:avLst/>
            </a:prstGeom>
            <a:noFill/>
            <a:ln>
              <a:noFill/>
            </a:ln>
          </p:spPr>
          <p:txBody>
            <a:bodyPr wrap="square" lIns="0" tIns="0" rIns="0" bIns="0" rtlCol="0">
              <a:spAutoFit/>
            </a:bodyPr>
            <a:lstStyle/>
            <a:p>
              <a:pPr algn="ctr">
                <a:lnSpc>
                  <a:spcPts val="1200"/>
                </a:lnSpc>
              </a:pPr>
              <a:r>
                <a:rPr lang="fr-FR" sz="1200" b="1" dirty="0">
                  <a:latin typeface="Arial Black" pitchFamily="34" charset="0"/>
                </a:rPr>
                <a:t>ACIER INOXYDABLE</a:t>
              </a:r>
            </a:p>
          </p:txBody>
        </p:sp>
        <p:sp>
          <p:nvSpPr>
            <p:cNvPr id="34" name="ZoneTexte 33"/>
            <p:cNvSpPr txBox="1"/>
            <p:nvPr/>
          </p:nvSpPr>
          <p:spPr>
            <a:xfrm>
              <a:off x="5491578" y="2930413"/>
              <a:ext cx="864000" cy="386516"/>
            </a:xfrm>
            <a:prstGeom prst="rect">
              <a:avLst/>
            </a:prstGeom>
            <a:solidFill>
              <a:schemeClr val="bg1"/>
            </a:solidFill>
            <a:ln>
              <a:noFill/>
            </a:ln>
          </p:spPr>
          <p:txBody>
            <a:bodyPr wrap="square" lIns="0" tIns="0" rIns="0" bIns="0" rtlCol="0">
              <a:spAutoFit/>
            </a:bodyPr>
            <a:lstStyle/>
            <a:p>
              <a:pPr algn="ctr">
                <a:lnSpc>
                  <a:spcPts val="1000"/>
                </a:lnSpc>
              </a:pPr>
              <a:r>
                <a:rPr lang="fr-FR" sz="900" b="1" i="1" dirty="0"/>
                <a:t>COÛTS</a:t>
              </a:r>
            </a:p>
            <a:p>
              <a:pPr algn="ctr">
                <a:lnSpc>
                  <a:spcPts val="1000"/>
                </a:lnSpc>
              </a:pPr>
              <a:r>
                <a:rPr lang="fr-FR" sz="900" b="1" i="1" dirty="0"/>
                <a:t>OPÉRATIONNELS ADDITIONNELS</a:t>
              </a:r>
            </a:p>
          </p:txBody>
        </p:sp>
        <p:sp>
          <p:nvSpPr>
            <p:cNvPr id="35" name="ZoneTexte 34"/>
            <p:cNvSpPr txBox="1"/>
            <p:nvPr/>
          </p:nvSpPr>
          <p:spPr>
            <a:xfrm rot="16200000">
              <a:off x="5915320" y="3888471"/>
              <a:ext cx="1620000" cy="123303"/>
            </a:xfrm>
            <a:prstGeom prst="rect">
              <a:avLst/>
            </a:prstGeom>
            <a:solidFill>
              <a:schemeClr val="tx1"/>
            </a:solidFill>
            <a:ln>
              <a:noFill/>
            </a:ln>
          </p:spPr>
          <p:txBody>
            <a:bodyPr wrap="square" lIns="0" tIns="0" rIns="0" bIns="0" rtlCol="0">
              <a:spAutoFit/>
            </a:bodyPr>
            <a:lstStyle/>
            <a:p>
              <a:pPr algn="ctr">
                <a:lnSpc>
                  <a:spcPts val="1000"/>
                </a:lnSpc>
              </a:pPr>
              <a:r>
                <a:rPr lang="fr-FR" sz="800" b="1" dirty="0">
                  <a:solidFill>
                    <a:schemeClr val="bg1"/>
                  </a:solidFill>
                </a:rPr>
                <a:t>COÛTS TOTAUX DU CYCLE DE VIE</a:t>
              </a:r>
            </a:p>
          </p:txBody>
        </p:sp>
        <p:sp>
          <p:nvSpPr>
            <p:cNvPr id="36" name="ZoneTexte 35"/>
            <p:cNvSpPr txBox="1"/>
            <p:nvPr/>
          </p:nvSpPr>
          <p:spPr>
            <a:xfrm rot="16200000">
              <a:off x="7826400" y="4418871"/>
              <a:ext cx="864000" cy="123303"/>
            </a:xfrm>
            <a:prstGeom prst="rect">
              <a:avLst/>
            </a:prstGeom>
            <a:solidFill>
              <a:schemeClr val="tx1"/>
            </a:solidFill>
            <a:ln>
              <a:noFill/>
            </a:ln>
          </p:spPr>
          <p:txBody>
            <a:bodyPr wrap="square" lIns="0" tIns="0" rIns="0" bIns="0" rtlCol="0">
              <a:spAutoFit/>
            </a:bodyPr>
            <a:lstStyle/>
            <a:p>
              <a:pPr algn="ctr">
                <a:lnSpc>
                  <a:spcPts val="1000"/>
                </a:lnSpc>
              </a:pPr>
              <a:r>
                <a:rPr lang="fr-FR" sz="800" b="1" dirty="0">
                  <a:solidFill>
                    <a:schemeClr val="bg1"/>
                  </a:solidFill>
                </a:rPr>
                <a:t>COÛTS TOTAUX</a:t>
              </a:r>
            </a:p>
          </p:txBody>
        </p:sp>
        <p:sp>
          <p:nvSpPr>
            <p:cNvPr id="37" name="Triangle rectangle 36"/>
            <p:cNvSpPr/>
            <p:nvPr/>
          </p:nvSpPr>
          <p:spPr>
            <a:xfrm rot="16200000">
              <a:off x="8396172" y="5624185"/>
              <a:ext cx="313151" cy="2880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Triangle rectangle 37"/>
            <p:cNvSpPr/>
            <p:nvPr/>
          </p:nvSpPr>
          <p:spPr>
            <a:xfrm rot="5400000">
              <a:off x="5188917" y="2631516"/>
              <a:ext cx="386215" cy="3632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98392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10065" y="1668162"/>
            <a:ext cx="8563232" cy="5016843"/>
          </a:xfrm>
          <a:prstGeom prst="rect">
            <a:avLst/>
          </a:prstGeom>
          <a:solidFill>
            <a:srgbClr val="DDDDDD"/>
          </a:solidFill>
          <a:ln w="38100">
            <a:solidFill>
              <a:srgbClr val="9CB2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Flèche en arc 42"/>
          <p:cNvSpPr/>
          <p:nvPr/>
        </p:nvSpPr>
        <p:spPr>
          <a:xfrm flipH="1" flipV="1">
            <a:off x="3472013" y="3269546"/>
            <a:ext cx="1793630" cy="1512277"/>
          </a:xfrm>
          <a:prstGeom prst="circularArrow">
            <a:avLst>
              <a:gd name="adj1" fmla="val 4422"/>
              <a:gd name="adj2" fmla="val 792086"/>
              <a:gd name="adj3" fmla="val 20548040"/>
              <a:gd name="adj4" fmla="val 11957215"/>
              <a:gd name="adj5" fmla="val 7518"/>
            </a:avLst>
          </a:prstGeom>
          <a:solidFill>
            <a:srgbClr val="9696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1" name="Flèche en arc 30"/>
          <p:cNvSpPr/>
          <p:nvPr/>
        </p:nvSpPr>
        <p:spPr>
          <a:xfrm flipV="1">
            <a:off x="1538499" y="3257269"/>
            <a:ext cx="1793630" cy="1512277"/>
          </a:xfrm>
          <a:prstGeom prst="circularArrow">
            <a:avLst>
              <a:gd name="adj1" fmla="val 4422"/>
              <a:gd name="adj2" fmla="val 792086"/>
              <a:gd name="adj3" fmla="val 20548040"/>
              <a:gd name="adj4" fmla="val 11957215"/>
              <a:gd name="adj5" fmla="val 7518"/>
            </a:avLst>
          </a:prstGeom>
          <a:solidFill>
            <a:srgbClr val="9CB2C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3" name="Flèche en arc 32"/>
          <p:cNvSpPr/>
          <p:nvPr/>
        </p:nvSpPr>
        <p:spPr>
          <a:xfrm flipV="1">
            <a:off x="5494404" y="3277784"/>
            <a:ext cx="1793630" cy="1512277"/>
          </a:xfrm>
          <a:prstGeom prst="circularArrow">
            <a:avLst>
              <a:gd name="adj1" fmla="val 4422"/>
              <a:gd name="adj2" fmla="val 792086"/>
              <a:gd name="adj3" fmla="val 20548040"/>
              <a:gd name="adj4" fmla="val 11957215"/>
              <a:gd name="adj5" fmla="val 7518"/>
            </a:avLst>
          </a:prstGeom>
          <a:solidFill>
            <a:srgbClr val="9CB2C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0" name="Flèche en arc 29"/>
          <p:cNvSpPr/>
          <p:nvPr/>
        </p:nvSpPr>
        <p:spPr>
          <a:xfrm>
            <a:off x="3545203" y="1881553"/>
            <a:ext cx="1793630" cy="1512277"/>
          </a:xfrm>
          <a:prstGeom prst="circularArrow">
            <a:avLst>
              <a:gd name="adj1" fmla="val 4422"/>
              <a:gd name="adj2" fmla="val 792086"/>
              <a:gd name="adj3" fmla="val 20548040"/>
              <a:gd name="adj4" fmla="val 11957215"/>
              <a:gd name="adj5" fmla="val 7518"/>
            </a:avLst>
          </a:prstGeom>
          <a:solidFill>
            <a:srgbClr val="9CB2C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 name="Title 1"/>
          <p:cNvSpPr>
            <a:spLocks noGrp="1"/>
          </p:cNvSpPr>
          <p:nvPr>
            <p:ph type="title"/>
          </p:nvPr>
        </p:nvSpPr>
        <p:spPr>
          <a:xfrm>
            <a:off x="457200" y="274638"/>
            <a:ext cx="8229600" cy="634082"/>
          </a:xfrm>
        </p:spPr>
        <p:txBody>
          <a:bodyPr>
            <a:normAutofit/>
          </a:bodyPr>
          <a:lstStyle/>
          <a:p>
            <a:r>
              <a:rPr lang="fr-FR" sz="2800" noProof="0" dirty="0"/>
              <a:t>Exemple de CGP : Ponts</a:t>
            </a:r>
          </a:p>
        </p:txBody>
      </p:sp>
      <p:sp>
        <p:nvSpPr>
          <p:cNvPr id="3" name="Content Placeholder 2"/>
          <p:cNvSpPr>
            <a:spLocks noGrp="1"/>
          </p:cNvSpPr>
          <p:nvPr>
            <p:ph idx="1"/>
          </p:nvPr>
        </p:nvSpPr>
        <p:spPr>
          <a:xfrm>
            <a:off x="160638" y="908720"/>
            <a:ext cx="8526162" cy="710015"/>
          </a:xfrm>
        </p:spPr>
        <p:txBody>
          <a:bodyPr>
            <a:normAutofit/>
          </a:bodyPr>
          <a:lstStyle/>
          <a:p>
            <a:pPr marL="0" indent="0" algn="just">
              <a:buNone/>
            </a:pPr>
            <a:r>
              <a:rPr lang="fr-FR" sz="2000" noProof="0" dirty="0"/>
              <a:t>Exemple de phases de cycle de vie d’un pont en acier inoxydable et leurs impacts sur l’environnement dans différentes parties du monde</a:t>
            </a:r>
          </a:p>
        </p:txBody>
      </p:sp>
      <p:sp>
        <p:nvSpPr>
          <p:cNvPr id="4" name="Slide Number Placeholder 3"/>
          <p:cNvSpPr>
            <a:spLocks noGrp="1"/>
          </p:cNvSpPr>
          <p:nvPr>
            <p:ph type="sldNum" sz="quarter" idx="12"/>
          </p:nvPr>
        </p:nvSpPr>
        <p:spPr/>
        <p:txBody>
          <a:bodyPr/>
          <a:lstStyle/>
          <a:p>
            <a:fld id="{BF73EC7F-79ED-4C17-9829-92AE53B2AB65}" type="slidenum">
              <a:rPr lang="fr-BE" smtClean="0"/>
              <a:pPr/>
              <a:t>32</a:t>
            </a:fld>
            <a:endParaRPr lang="fr-BE" dirty="0"/>
          </a:p>
        </p:txBody>
      </p:sp>
      <p:sp>
        <p:nvSpPr>
          <p:cNvPr id="15" name="ZoneTexte 14"/>
          <p:cNvSpPr txBox="1"/>
          <p:nvPr/>
        </p:nvSpPr>
        <p:spPr>
          <a:xfrm>
            <a:off x="285631" y="1758221"/>
            <a:ext cx="3244357" cy="400110"/>
          </a:xfrm>
          <a:prstGeom prst="rect">
            <a:avLst/>
          </a:prstGeom>
          <a:solidFill>
            <a:srgbClr val="DDDDDD"/>
          </a:solidFill>
        </p:spPr>
        <p:txBody>
          <a:bodyPr wrap="square" rtlCol="0">
            <a:spAutoFit/>
          </a:bodyPr>
          <a:lstStyle/>
          <a:p>
            <a:r>
              <a:rPr lang="fr-FR" sz="2000" b="1" dirty="0">
                <a:solidFill>
                  <a:srgbClr val="5F5F5F"/>
                </a:solidFill>
              </a:rPr>
              <a:t>Durée de vie : 50 à 100 ans</a:t>
            </a:r>
          </a:p>
        </p:txBody>
      </p:sp>
      <p:sp>
        <p:nvSpPr>
          <p:cNvPr id="13" name="Rectangle à coins arrondis 12"/>
          <p:cNvSpPr/>
          <p:nvPr/>
        </p:nvSpPr>
        <p:spPr>
          <a:xfrm>
            <a:off x="4607352" y="2857342"/>
            <a:ext cx="1548000" cy="1224000"/>
          </a:xfrm>
          <a:prstGeom prst="roundRect">
            <a:avLst>
              <a:gd name="adj" fmla="val 10532"/>
            </a:avLst>
          </a:prstGeom>
          <a:solidFill>
            <a:schemeClr val="bg1"/>
          </a:solidFill>
          <a:ln w="28575">
            <a:solidFill>
              <a:srgbClr val="9CB2C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6213" indent="-176213">
              <a:buFont typeface="Arial" pitchFamily="34" charset="0"/>
              <a:buChar char="•"/>
            </a:pPr>
            <a:r>
              <a:rPr lang="fr-FR" sz="1400" b="1" dirty="0">
                <a:solidFill>
                  <a:srgbClr val="5F5F5F"/>
                </a:solidFill>
              </a:rPr>
              <a:t>Trafic de véhicules</a:t>
            </a:r>
          </a:p>
          <a:p>
            <a:pPr marL="176213" indent="-176213">
              <a:buFont typeface="Arial" pitchFamily="34" charset="0"/>
              <a:buChar char="•"/>
            </a:pPr>
            <a:r>
              <a:rPr lang="fr-FR" sz="1400" b="1" dirty="0">
                <a:solidFill>
                  <a:srgbClr val="5F5F5F"/>
                </a:solidFill>
              </a:rPr>
              <a:t>Production de carburants</a:t>
            </a:r>
          </a:p>
        </p:txBody>
      </p:sp>
      <p:sp>
        <p:nvSpPr>
          <p:cNvPr id="8" name="Rectangle à coins arrondis 7"/>
          <p:cNvSpPr/>
          <p:nvPr/>
        </p:nvSpPr>
        <p:spPr>
          <a:xfrm>
            <a:off x="4972494" y="3836378"/>
            <a:ext cx="1397977" cy="597876"/>
          </a:xfrm>
          <a:prstGeom prst="roundRect">
            <a:avLst/>
          </a:prstGeom>
          <a:solidFill>
            <a:srgbClr val="666699"/>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700" b="1" dirty="0"/>
              <a:t>Utilisation</a:t>
            </a:r>
          </a:p>
        </p:txBody>
      </p:sp>
      <p:sp>
        <p:nvSpPr>
          <p:cNvPr id="14" name="Rectangle à coins arrondis 13"/>
          <p:cNvSpPr/>
          <p:nvPr/>
        </p:nvSpPr>
        <p:spPr>
          <a:xfrm>
            <a:off x="6584712" y="2500622"/>
            <a:ext cx="1547446" cy="1440000"/>
          </a:xfrm>
          <a:prstGeom prst="roundRect">
            <a:avLst>
              <a:gd name="adj" fmla="val 10532"/>
            </a:avLst>
          </a:prstGeom>
          <a:solidFill>
            <a:schemeClr val="bg1"/>
          </a:solidFill>
          <a:ln w="28575">
            <a:solidFill>
              <a:srgbClr val="9CB2C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marL="176213" indent="-176213">
              <a:buFont typeface="Arial" pitchFamily="34" charset="0"/>
              <a:buChar char="•"/>
            </a:pPr>
            <a:r>
              <a:rPr lang="fr-FR" sz="1400" b="1" dirty="0">
                <a:solidFill>
                  <a:schemeClr val="tx1"/>
                </a:solidFill>
              </a:rPr>
              <a:t>Démolition</a:t>
            </a:r>
          </a:p>
          <a:p>
            <a:pPr marL="176213" indent="-176213">
              <a:buFont typeface="Arial" pitchFamily="34" charset="0"/>
              <a:buChar char="•"/>
            </a:pPr>
            <a:r>
              <a:rPr lang="fr-FR" sz="1400" b="1" dirty="0">
                <a:solidFill>
                  <a:schemeClr val="tx1"/>
                </a:solidFill>
              </a:rPr>
              <a:t>Mise en décharge ou recyclage</a:t>
            </a:r>
          </a:p>
        </p:txBody>
      </p:sp>
      <p:sp>
        <p:nvSpPr>
          <p:cNvPr id="9" name="Rectangle à coins arrondis 8"/>
          <p:cNvSpPr/>
          <p:nvPr/>
        </p:nvSpPr>
        <p:spPr>
          <a:xfrm>
            <a:off x="6935651" y="2321174"/>
            <a:ext cx="1397977" cy="597876"/>
          </a:xfrm>
          <a:prstGeom prst="roundRect">
            <a:avLst/>
          </a:prstGeom>
          <a:solidFill>
            <a:srgbClr val="666699"/>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700" b="1" dirty="0"/>
              <a:t>Fin de vie</a:t>
            </a:r>
          </a:p>
        </p:txBody>
      </p:sp>
      <p:sp>
        <p:nvSpPr>
          <p:cNvPr id="12" name="Rectangle à coins arrondis 11"/>
          <p:cNvSpPr/>
          <p:nvPr/>
        </p:nvSpPr>
        <p:spPr>
          <a:xfrm>
            <a:off x="703731" y="2910094"/>
            <a:ext cx="1548000" cy="1224000"/>
          </a:xfrm>
          <a:prstGeom prst="roundRect">
            <a:avLst>
              <a:gd name="adj" fmla="val 10532"/>
            </a:avLst>
          </a:prstGeom>
          <a:solidFill>
            <a:schemeClr val="bg1"/>
          </a:solidFill>
          <a:ln w="28575">
            <a:solidFill>
              <a:srgbClr val="9CB2C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6213" indent="-176213">
              <a:buFont typeface="Arial" pitchFamily="34" charset="0"/>
              <a:buChar char="•"/>
            </a:pPr>
            <a:r>
              <a:rPr lang="fr-FR" sz="1400" b="1" dirty="0">
                <a:solidFill>
                  <a:srgbClr val="5F5F5F"/>
                </a:solidFill>
              </a:rPr>
              <a:t>Mines/Extraction de matières premières</a:t>
            </a:r>
          </a:p>
          <a:p>
            <a:pPr marL="176213" indent="-176213">
              <a:buFont typeface="Arial" pitchFamily="34" charset="0"/>
              <a:buChar char="•"/>
            </a:pPr>
            <a:r>
              <a:rPr lang="fr-FR" sz="1400" b="1" dirty="0">
                <a:solidFill>
                  <a:srgbClr val="5F5F5F"/>
                </a:solidFill>
              </a:rPr>
              <a:t>Transformation</a:t>
            </a:r>
          </a:p>
          <a:p>
            <a:pPr marL="176213" indent="-176213">
              <a:buFont typeface="Arial" pitchFamily="34" charset="0"/>
              <a:buChar char="•"/>
            </a:pPr>
            <a:endParaRPr lang="fr-FR" sz="1400" b="1" dirty="0">
              <a:solidFill>
                <a:srgbClr val="5F5F5F"/>
              </a:solidFill>
            </a:endParaRPr>
          </a:p>
        </p:txBody>
      </p:sp>
      <p:sp>
        <p:nvSpPr>
          <p:cNvPr id="10" name="Rectangle à coins arrondis 9"/>
          <p:cNvSpPr/>
          <p:nvPr/>
        </p:nvSpPr>
        <p:spPr>
          <a:xfrm>
            <a:off x="1046182" y="3889130"/>
            <a:ext cx="1397977" cy="597876"/>
          </a:xfrm>
          <a:prstGeom prst="roundRect">
            <a:avLst/>
          </a:prstGeom>
          <a:solidFill>
            <a:srgbClr val="666699"/>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700" b="1" dirty="0"/>
              <a:t>Production des matériaux</a:t>
            </a:r>
          </a:p>
        </p:txBody>
      </p:sp>
      <p:sp>
        <p:nvSpPr>
          <p:cNvPr id="16" name="Rectangle à coins arrondis 15"/>
          <p:cNvSpPr/>
          <p:nvPr/>
        </p:nvSpPr>
        <p:spPr>
          <a:xfrm>
            <a:off x="2658130" y="2608622"/>
            <a:ext cx="1547446" cy="1476000"/>
          </a:xfrm>
          <a:prstGeom prst="roundRect">
            <a:avLst>
              <a:gd name="adj" fmla="val 10532"/>
            </a:avLst>
          </a:prstGeom>
          <a:solidFill>
            <a:schemeClr val="bg1"/>
          </a:solidFill>
          <a:ln w="28575">
            <a:solidFill>
              <a:srgbClr val="9CB2C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marL="176213" indent="-176213">
              <a:buFont typeface="Arial" pitchFamily="34" charset="0"/>
              <a:buChar char="•"/>
            </a:pPr>
            <a:endParaRPr lang="fr-FR" sz="2800" b="1" dirty="0">
              <a:solidFill>
                <a:srgbClr val="5F5F5F"/>
              </a:solidFill>
            </a:endParaRPr>
          </a:p>
          <a:p>
            <a:pPr marL="176213" indent="-176213">
              <a:buFont typeface="Arial" pitchFamily="34" charset="0"/>
              <a:buChar char="•"/>
            </a:pPr>
            <a:r>
              <a:rPr lang="fr-FR" sz="1400" b="1" dirty="0">
                <a:solidFill>
                  <a:srgbClr val="5F5F5F"/>
                </a:solidFill>
              </a:rPr>
              <a:t>Équipements de construction</a:t>
            </a:r>
          </a:p>
          <a:p>
            <a:pPr marL="176213" indent="-176213">
              <a:buFont typeface="Arial" pitchFamily="34" charset="0"/>
              <a:buChar char="•"/>
            </a:pPr>
            <a:r>
              <a:rPr lang="fr-FR" sz="1400" b="1" dirty="0">
                <a:solidFill>
                  <a:srgbClr val="5F5F5F"/>
                </a:solidFill>
              </a:rPr>
              <a:t>Produits associés</a:t>
            </a:r>
          </a:p>
          <a:p>
            <a:pPr marL="176213" indent="-176213">
              <a:buFont typeface="Arial" pitchFamily="34" charset="0"/>
              <a:buChar char="•"/>
            </a:pPr>
            <a:r>
              <a:rPr lang="fr-FR" sz="1400" b="1" dirty="0">
                <a:solidFill>
                  <a:srgbClr val="5F5F5F"/>
                </a:solidFill>
              </a:rPr>
              <a:t>Production de carburants</a:t>
            </a:r>
          </a:p>
        </p:txBody>
      </p:sp>
      <p:sp>
        <p:nvSpPr>
          <p:cNvPr id="7" name="Rectangle à coins arrondis 6"/>
          <p:cNvSpPr/>
          <p:nvPr/>
        </p:nvSpPr>
        <p:spPr>
          <a:xfrm>
            <a:off x="3009338" y="2321174"/>
            <a:ext cx="1397977" cy="597876"/>
          </a:xfrm>
          <a:prstGeom prst="roundRect">
            <a:avLst/>
          </a:prstGeom>
          <a:solidFill>
            <a:srgbClr val="666699"/>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700" b="1" dirty="0"/>
              <a:t>Construction</a:t>
            </a:r>
          </a:p>
        </p:txBody>
      </p:sp>
      <p:sp>
        <p:nvSpPr>
          <p:cNvPr id="18" name="ZoneTexte 17"/>
          <p:cNvSpPr txBox="1"/>
          <p:nvPr/>
        </p:nvSpPr>
        <p:spPr>
          <a:xfrm>
            <a:off x="505730" y="5033638"/>
            <a:ext cx="2122947" cy="492443"/>
          </a:xfrm>
          <a:prstGeom prst="rect">
            <a:avLst/>
          </a:prstGeom>
          <a:solidFill>
            <a:srgbClr val="DDDDDD"/>
          </a:solidFill>
        </p:spPr>
        <p:txBody>
          <a:bodyPr wrap="square" rtlCol="0">
            <a:spAutoFit/>
          </a:bodyPr>
          <a:lstStyle/>
          <a:p>
            <a:r>
              <a:rPr lang="fr-FR" sz="1300" b="1" dirty="0">
                <a:solidFill>
                  <a:srgbClr val="5F5F5F"/>
                </a:solidFill>
              </a:rPr>
              <a:t>Dans les pays développés :</a:t>
            </a:r>
          </a:p>
          <a:p>
            <a:r>
              <a:rPr lang="fr-FR" sz="1300" b="1" dirty="0">
                <a:solidFill>
                  <a:srgbClr val="5F5F5F"/>
                </a:solidFill>
              </a:rPr>
              <a:t>utilisation de ferrailles</a:t>
            </a:r>
          </a:p>
        </p:txBody>
      </p:sp>
      <p:sp>
        <p:nvSpPr>
          <p:cNvPr id="19" name="ZoneTexte 18"/>
          <p:cNvSpPr txBox="1"/>
          <p:nvPr/>
        </p:nvSpPr>
        <p:spPr>
          <a:xfrm>
            <a:off x="505731" y="5771088"/>
            <a:ext cx="1944000" cy="692497"/>
          </a:xfrm>
          <a:prstGeom prst="rect">
            <a:avLst/>
          </a:prstGeom>
          <a:solidFill>
            <a:srgbClr val="DDDDDD"/>
          </a:solidFill>
        </p:spPr>
        <p:txBody>
          <a:bodyPr wrap="square" rtlCol="0">
            <a:spAutoFit/>
          </a:bodyPr>
          <a:lstStyle/>
          <a:p>
            <a:r>
              <a:rPr lang="fr-FR" sz="1300" b="1" dirty="0">
                <a:solidFill>
                  <a:srgbClr val="5F5F5F"/>
                </a:solidFill>
              </a:rPr>
              <a:t>Dans les pays en voie de développement :</a:t>
            </a:r>
          </a:p>
          <a:p>
            <a:r>
              <a:rPr lang="fr-FR" sz="1300" b="1" dirty="0">
                <a:solidFill>
                  <a:srgbClr val="5F5F5F"/>
                </a:solidFill>
              </a:rPr>
              <a:t>extraction</a:t>
            </a:r>
          </a:p>
        </p:txBody>
      </p:sp>
      <p:sp>
        <p:nvSpPr>
          <p:cNvPr id="20" name="ZoneTexte 19"/>
          <p:cNvSpPr txBox="1"/>
          <p:nvPr/>
        </p:nvSpPr>
        <p:spPr>
          <a:xfrm>
            <a:off x="4445352" y="5033638"/>
            <a:ext cx="1872000" cy="1092607"/>
          </a:xfrm>
          <a:prstGeom prst="rect">
            <a:avLst/>
          </a:prstGeom>
          <a:solidFill>
            <a:srgbClr val="DDDDDD"/>
          </a:solidFill>
        </p:spPr>
        <p:txBody>
          <a:bodyPr wrap="square" rtlCol="0">
            <a:spAutoFit/>
          </a:bodyPr>
          <a:lstStyle/>
          <a:p>
            <a:r>
              <a:rPr lang="fr-FR" sz="1300" b="1" dirty="0">
                <a:solidFill>
                  <a:srgbClr val="5F5F5F"/>
                </a:solidFill>
              </a:rPr>
              <a:t>Pas d’entretien</a:t>
            </a:r>
          </a:p>
          <a:p>
            <a:r>
              <a:rPr lang="fr-FR" sz="1300" b="1" dirty="0">
                <a:solidFill>
                  <a:srgbClr val="5F5F5F"/>
                </a:solidFill>
              </a:rPr>
              <a:t>Pas de coûts de réparation</a:t>
            </a:r>
          </a:p>
          <a:p>
            <a:r>
              <a:rPr lang="fr-FR" sz="1300" b="1" dirty="0">
                <a:solidFill>
                  <a:srgbClr val="5F5F5F"/>
                </a:solidFill>
              </a:rPr>
              <a:t>Pas de perturbation de trafic</a:t>
            </a:r>
          </a:p>
        </p:txBody>
      </p:sp>
      <p:sp>
        <p:nvSpPr>
          <p:cNvPr id="21" name="ZoneTexte 20"/>
          <p:cNvSpPr txBox="1"/>
          <p:nvPr/>
        </p:nvSpPr>
        <p:spPr>
          <a:xfrm>
            <a:off x="6224435" y="5033638"/>
            <a:ext cx="2548862" cy="692497"/>
          </a:xfrm>
          <a:prstGeom prst="rect">
            <a:avLst/>
          </a:prstGeom>
          <a:solidFill>
            <a:srgbClr val="DDDDDD"/>
          </a:solidFill>
        </p:spPr>
        <p:txBody>
          <a:bodyPr wrap="square" rtlCol="0">
            <a:spAutoFit/>
          </a:bodyPr>
          <a:lstStyle/>
          <a:p>
            <a:r>
              <a:rPr lang="fr-FR" sz="1300" b="1" dirty="0">
                <a:solidFill>
                  <a:srgbClr val="5F5F5F"/>
                </a:solidFill>
              </a:rPr>
              <a:t>Dans les pays développés :</a:t>
            </a:r>
          </a:p>
          <a:p>
            <a:r>
              <a:rPr lang="fr-FR" sz="1300" b="1" dirty="0">
                <a:solidFill>
                  <a:srgbClr val="5F5F5F"/>
                </a:solidFill>
              </a:rPr>
              <a:t>Taux de recyclage élevé des matériaux et réutilisation</a:t>
            </a:r>
          </a:p>
        </p:txBody>
      </p:sp>
      <p:sp>
        <p:nvSpPr>
          <p:cNvPr id="22" name="ZoneTexte 21"/>
          <p:cNvSpPr txBox="1"/>
          <p:nvPr/>
        </p:nvSpPr>
        <p:spPr>
          <a:xfrm>
            <a:off x="6224435" y="5771089"/>
            <a:ext cx="2268000" cy="892552"/>
          </a:xfrm>
          <a:prstGeom prst="rect">
            <a:avLst/>
          </a:prstGeom>
          <a:solidFill>
            <a:srgbClr val="DDDDDD"/>
          </a:solidFill>
        </p:spPr>
        <p:txBody>
          <a:bodyPr wrap="square" rtlCol="0">
            <a:spAutoFit/>
          </a:bodyPr>
          <a:lstStyle/>
          <a:p>
            <a:r>
              <a:rPr lang="fr-FR" sz="1300" b="1" dirty="0">
                <a:solidFill>
                  <a:srgbClr val="5F5F5F"/>
                </a:solidFill>
              </a:rPr>
              <a:t>Dans les pays en voie de développement :</a:t>
            </a:r>
          </a:p>
          <a:p>
            <a:r>
              <a:rPr lang="fr-FR" sz="1300" b="1" dirty="0">
                <a:solidFill>
                  <a:srgbClr val="5F5F5F"/>
                </a:solidFill>
              </a:rPr>
              <a:t>Coûts d’élimination importants </a:t>
            </a:r>
          </a:p>
        </p:txBody>
      </p:sp>
      <p:sp>
        <p:nvSpPr>
          <p:cNvPr id="23" name="ZoneTexte 22"/>
          <p:cNvSpPr txBox="1"/>
          <p:nvPr/>
        </p:nvSpPr>
        <p:spPr>
          <a:xfrm>
            <a:off x="2675853" y="5033638"/>
            <a:ext cx="1512000" cy="492443"/>
          </a:xfrm>
          <a:prstGeom prst="rect">
            <a:avLst/>
          </a:prstGeom>
          <a:solidFill>
            <a:srgbClr val="DDDDDD"/>
          </a:solidFill>
        </p:spPr>
        <p:txBody>
          <a:bodyPr wrap="square" rtlCol="0">
            <a:spAutoFit/>
          </a:bodyPr>
          <a:lstStyle/>
          <a:p>
            <a:r>
              <a:rPr lang="fr-FR" sz="1300" b="1" dirty="0">
                <a:solidFill>
                  <a:srgbClr val="5F5F5F"/>
                </a:solidFill>
              </a:rPr>
              <a:t>Impacts sociaux &amp; environnementaux</a:t>
            </a:r>
          </a:p>
        </p:txBody>
      </p:sp>
      <p:sp>
        <p:nvSpPr>
          <p:cNvPr id="26" name="Flèche vers le bas 25"/>
          <p:cNvSpPr/>
          <p:nvPr/>
        </p:nvSpPr>
        <p:spPr>
          <a:xfrm>
            <a:off x="1323866" y="4618890"/>
            <a:ext cx="307731" cy="439615"/>
          </a:xfrm>
          <a:prstGeom prst="downArrow">
            <a:avLst/>
          </a:prstGeom>
          <a:solidFill>
            <a:srgbClr val="666699"/>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dirty="0"/>
          </a:p>
        </p:txBody>
      </p:sp>
      <p:sp>
        <p:nvSpPr>
          <p:cNvPr id="27" name="Flèche vers le bas 26"/>
          <p:cNvSpPr/>
          <p:nvPr/>
        </p:nvSpPr>
        <p:spPr>
          <a:xfrm>
            <a:off x="3277988" y="4566138"/>
            <a:ext cx="307731" cy="439615"/>
          </a:xfrm>
          <a:prstGeom prst="downArrow">
            <a:avLst/>
          </a:prstGeom>
          <a:solidFill>
            <a:srgbClr val="666699"/>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dirty="0"/>
          </a:p>
        </p:txBody>
      </p:sp>
      <p:sp>
        <p:nvSpPr>
          <p:cNvPr id="28" name="Flèche vers le bas 27"/>
          <p:cNvSpPr/>
          <p:nvPr/>
        </p:nvSpPr>
        <p:spPr>
          <a:xfrm>
            <a:off x="5227487" y="4566138"/>
            <a:ext cx="307731" cy="439615"/>
          </a:xfrm>
          <a:prstGeom prst="downArrow">
            <a:avLst/>
          </a:prstGeom>
          <a:solidFill>
            <a:srgbClr val="666699"/>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dirty="0"/>
          </a:p>
        </p:txBody>
      </p:sp>
      <p:sp>
        <p:nvSpPr>
          <p:cNvPr id="29" name="Flèche vers le bas 28"/>
          <p:cNvSpPr/>
          <p:nvPr/>
        </p:nvSpPr>
        <p:spPr>
          <a:xfrm>
            <a:off x="7204570" y="4566138"/>
            <a:ext cx="307731" cy="439615"/>
          </a:xfrm>
          <a:prstGeom prst="downArrow">
            <a:avLst/>
          </a:prstGeom>
          <a:solidFill>
            <a:srgbClr val="666699"/>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dirty="0"/>
          </a:p>
        </p:txBody>
      </p:sp>
      <p:sp>
        <p:nvSpPr>
          <p:cNvPr id="24" name="ZoneTexte 23"/>
          <p:cNvSpPr txBox="1"/>
          <p:nvPr/>
        </p:nvSpPr>
        <p:spPr>
          <a:xfrm>
            <a:off x="3669322" y="4225372"/>
            <a:ext cx="1377461" cy="379206"/>
          </a:xfrm>
          <a:prstGeom prst="rect">
            <a:avLst/>
          </a:prstGeom>
          <a:noFill/>
        </p:spPr>
        <p:txBody>
          <a:bodyPr wrap="square" rtlCol="0">
            <a:spAutoFit/>
          </a:bodyPr>
          <a:lstStyle/>
          <a:p>
            <a:pPr algn="ctr">
              <a:lnSpc>
                <a:spcPts val="1100"/>
              </a:lnSpc>
            </a:pPr>
            <a:r>
              <a:rPr lang="fr-FR" sz="1400" dirty="0">
                <a:solidFill>
                  <a:srgbClr val="969696"/>
                </a:solidFill>
                <a:latin typeface="Arial Narrow" pitchFamily="34" charset="0"/>
              </a:rPr>
              <a:t>Réparation et entretien</a:t>
            </a:r>
          </a:p>
        </p:txBody>
      </p:sp>
    </p:spTree>
    <p:extLst>
      <p:ext uri="{BB962C8B-B14F-4D97-AF65-F5344CB8AC3E}">
        <p14:creationId xmlns:p14="http://schemas.microsoft.com/office/powerpoint/2010/main" val="4060141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872150" cy="1143000"/>
          </a:xfrm>
        </p:spPr>
        <p:txBody>
          <a:bodyPr>
            <a:noAutofit/>
          </a:bodyPr>
          <a:lstStyle/>
          <a:p>
            <a:r>
              <a:rPr lang="fr-FR" sz="2800" noProof="0" dirty="0"/>
              <a:t>Exemple de CGP : Ponts</a:t>
            </a:r>
            <a:br>
              <a:rPr lang="fr-FR" sz="2800" noProof="0" dirty="0"/>
            </a:br>
            <a:r>
              <a:rPr lang="fr-FR" sz="2400" noProof="0" dirty="0">
                <a:cs typeface="Arial" pitchFamily="34" charset="0"/>
              </a:rPr>
              <a:t> Bilan du coût du cycle de vie d’un pont autoroutier en béton armé</a:t>
            </a:r>
            <a:r>
              <a:rPr lang="fr-FR" sz="2000" baseline="50000" noProof="0" dirty="0"/>
              <a:t>32</a:t>
            </a: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3401204489"/>
              </p:ext>
            </p:extLst>
          </p:nvPr>
        </p:nvGraphicFramePr>
        <p:xfrm>
          <a:off x="160638" y="1649628"/>
          <a:ext cx="4226011" cy="4853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013319758"/>
              </p:ext>
            </p:extLst>
          </p:nvPr>
        </p:nvGraphicFramePr>
        <p:xfrm>
          <a:off x="4497859" y="1649628"/>
          <a:ext cx="4322613" cy="4867048"/>
        </p:xfrm>
        <a:graphic>
          <a:graphicData uri="http://schemas.openxmlformats.org/drawingml/2006/table">
            <a:tbl>
              <a:tblPr firstRow="1" bandRow="1">
                <a:tableStyleId>{21E4AEA4-8DFA-4A89-87EB-49C32662AFE0}</a:tableStyleId>
              </a:tblPr>
              <a:tblGrid>
                <a:gridCol w="1346887">
                  <a:extLst>
                    <a:ext uri="{9D8B030D-6E8A-4147-A177-3AD203B41FA5}">
                      <a16:colId xmlns:a16="http://schemas.microsoft.com/office/drawing/2014/main" val="20000"/>
                    </a:ext>
                  </a:extLst>
                </a:gridCol>
                <a:gridCol w="963827">
                  <a:extLst>
                    <a:ext uri="{9D8B030D-6E8A-4147-A177-3AD203B41FA5}">
                      <a16:colId xmlns:a16="http://schemas.microsoft.com/office/drawing/2014/main" val="20001"/>
                    </a:ext>
                  </a:extLst>
                </a:gridCol>
                <a:gridCol w="1112108">
                  <a:extLst>
                    <a:ext uri="{9D8B030D-6E8A-4147-A177-3AD203B41FA5}">
                      <a16:colId xmlns:a16="http://schemas.microsoft.com/office/drawing/2014/main" val="20002"/>
                    </a:ext>
                  </a:extLst>
                </a:gridCol>
                <a:gridCol w="899791">
                  <a:extLst>
                    <a:ext uri="{9D8B030D-6E8A-4147-A177-3AD203B41FA5}">
                      <a16:colId xmlns:a16="http://schemas.microsoft.com/office/drawing/2014/main" val="20003"/>
                    </a:ext>
                  </a:extLst>
                </a:gridCol>
              </a:tblGrid>
              <a:tr h="640488">
                <a:tc>
                  <a:txBody>
                    <a:bodyPr/>
                    <a:lstStyle/>
                    <a:p>
                      <a:r>
                        <a:rPr lang="fr-BE" sz="1200" dirty="0"/>
                        <a:t>Description</a:t>
                      </a:r>
                    </a:p>
                  </a:txBody>
                  <a:tcPr/>
                </a:tc>
                <a:tc>
                  <a:txBody>
                    <a:bodyPr/>
                    <a:lstStyle/>
                    <a:p>
                      <a:r>
                        <a:rPr lang="fr-BE" sz="1200" dirty="0"/>
                        <a:t>Armatures en acier au carbone</a:t>
                      </a:r>
                    </a:p>
                  </a:txBody>
                  <a:tcPr/>
                </a:tc>
                <a:tc>
                  <a:txBody>
                    <a:bodyPr/>
                    <a:lstStyle/>
                    <a:p>
                      <a:r>
                        <a:rPr lang="fr-BE" sz="1200" dirty="0"/>
                        <a:t>Armatures</a:t>
                      </a:r>
                      <a:r>
                        <a:rPr lang="fr-BE" sz="1200" baseline="0" dirty="0"/>
                        <a:t> en acier revêtu époxy</a:t>
                      </a:r>
                      <a:endParaRPr lang="fr-BE" sz="1200" dirty="0"/>
                    </a:p>
                  </a:txBody>
                  <a:tcPr/>
                </a:tc>
                <a:tc>
                  <a:txBody>
                    <a:bodyPr/>
                    <a:lstStyle/>
                    <a:p>
                      <a:r>
                        <a:rPr lang="fr-BE" sz="1200" dirty="0"/>
                        <a:t>Armatures en acier inoxydable</a:t>
                      </a:r>
                    </a:p>
                  </a:txBody>
                  <a:tcPr/>
                </a:tc>
                <a:extLst>
                  <a:ext uri="{0D108BD9-81ED-4DB2-BD59-A6C34878D82A}">
                    <a16:rowId xmlns:a16="http://schemas.microsoft.com/office/drawing/2014/main" val="10000"/>
                  </a:ext>
                </a:extLst>
              </a:tr>
              <a:tr h="370840">
                <a:tc>
                  <a:txBody>
                    <a:bodyPr/>
                    <a:lstStyle/>
                    <a:p>
                      <a:r>
                        <a:rPr lang="fr-BE" sz="1200" dirty="0"/>
                        <a:t>Coût des matières premières</a:t>
                      </a:r>
                    </a:p>
                  </a:txBody>
                  <a:tcPr anchor="b"/>
                </a:tc>
                <a:tc>
                  <a:txBody>
                    <a:bodyPr/>
                    <a:lstStyle/>
                    <a:p>
                      <a:pPr algn="r"/>
                      <a:r>
                        <a:rPr lang="fr-BE" sz="1200" dirty="0"/>
                        <a:t>8</a:t>
                      </a:r>
                      <a:r>
                        <a:rPr lang="fr-BE" sz="1200" baseline="0" dirty="0"/>
                        <a:t> </a:t>
                      </a:r>
                      <a:r>
                        <a:rPr lang="fr-BE" sz="1200" dirty="0"/>
                        <a:t>197</a:t>
                      </a:r>
                    </a:p>
                  </a:txBody>
                  <a:tcPr anchor="b"/>
                </a:tc>
                <a:tc>
                  <a:txBody>
                    <a:bodyPr/>
                    <a:lstStyle/>
                    <a:p>
                      <a:pPr algn="r"/>
                      <a:r>
                        <a:rPr lang="fr-BE" sz="1200" dirty="0"/>
                        <a:t>31 420</a:t>
                      </a:r>
                    </a:p>
                  </a:txBody>
                  <a:tcPr anchor="b"/>
                </a:tc>
                <a:tc>
                  <a:txBody>
                    <a:bodyPr/>
                    <a:lstStyle/>
                    <a:p>
                      <a:pPr algn="r"/>
                      <a:r>
                        <a:rPr lang="fr-BE" sz="1200" dirty="0"/>
                        <a:t>88 646</a:t>
                      </a:r>
                    </a:p>
                  </a:txBody>
                  <a:tcPr anchor="b"/>
                </a:tc>
                <a:extLst>
                  <a:ext uri="{0D108BD9-81ED-4DB2-BD59-A6C34878D82A}">
                    <a16:rowId xmlns:a16="http://schemas.microsoft.com/office/drawing/2014/main" val="10001"/>
                  </a:ext>
                </a:extLst>
              </a:tr>
              <a:tr h="370840">
                <a:tc>
                  <a:txBody>
                    <a:bodyPr/>
                    <a:lstStyle/>
                    <a:p>
                      <a:r>
                        <a:rPr lang="fr-BE" sz="1200" dirty="0"/>
                        <a:t>Coûts de fabrication</a:t>
                      </a:r>
                      <a:r>
                        <a:rPr lang="fr-BE" sz="1200" baseline="0" dirty="0"/>
                        <a:t> </a:t>
                      </a:r>
                      <a:endParaRPr lang="fr-BE" sz="1200" dirty="0"/>
                    </a:p>
                  </a:txBody>
                  <a:tcPr anchor="b"/>
                </a:tc>
                <a:tc>
                  <a:txBody>
                    <a:bodyPr/>
                    <a:lstStyle/>
                    <a:p>
                      <a:pPr algn="r"/>
                      <a:r>
                        <a:rPr lang="fr-BE" sz="1200" dirty="0"/>
                        <a:t>0</a:t>
                      </a:r>
                    </a:p>
                  </a:txBody>
                  <a:tcPr anchor="b"/>
                </a:tc>
                <a:tc>
                  <a:txBody>
                    <a:bodyPr/>
                    <a:lstStyle/>
                    <a:p>
                      <a:pPr algn="r"/>
                      <a:r>
                        <a:rPr lang="fr-BE" sz="1200" dirty="0"/>
                        <a:t>0</a:t>
                      </a:r>
                    </a:p>
                  </a:txBody>
                  <a:tcPr anchor="b"/>
                </a:tc>
                <a:tc>
                  <a:txBody>
                    <a:bodyPr/>
                    <a:lstStyle/>
                    <a:p>
                      <a:pPr algn="r"/>
                      <a:r>
                        <a:rPr lang="fr-BE" sz="1200" dirty="0"/>
                        <a:t>0</a:t>
                      </a:r>
                    </a:p>
                  </a:txBody>
                  <a:tcPr anchor="b"/>
                </a:tc>
                <a:extLst>
                  <a:ext uri="{0D108BD9-81ED-4DB2-BD59-A6C34878D82A}">
                    <a16:rowId xmlns:a16="http://schemas.microsoft.com/office/drawing/2014/main" val="10002"/>
                  </a:ext>
                </a:extLst>
              </a:tr>
              <a:tr h="370840">
                <a:tc>
                  <a:txBody>
                    <a:bodyPr/>
                    <a:lstStyle/>
                    <a:p>
                      <a:r>
                        <a:rPr lang="fr-BE" sz="1200" dirty="0"/>
                        <a:t>Autres coûts de construction</a:t>
                      </a:r>
                    </a:p>
                  </a:txBody>
                  <a:tcPr anchor="b"/>
                </a:tc>
                <a:tc>
                  <a:txBody>
                    <a:bodyPr/>
                    <a:lstStyle/>
                    <a:p>
                      <a:pPr algn="r"/>
                      <a:r>
                        <a:rPr lang="fr-BE" sz="1200" dirty="0"/>
                        <a:t>15</a:t>
                      </a:r>
                      <a:r>
                        <a:rPr lang="fr-BE" sz="1200" baseline="0" dirty="0"/>
                        <a:t> </a:t>
                      </a:r>
                      <a:r>
                        <a:rPr lang="fr-BE" sz="1200" dirty="0"/>
                        <a:t>611</a:t>
                      </a:r>
                      <a:r>
                        <a:rPr lang="fr-BE" sz="1200" baseline="0" dirty="0"/>
                        <a:t> </a:t>
                      </a:r>
                      <a:r>
                        <a:rPr lang="fr-BE" sz="1200" dirty="0"/>
                        <a:t>354</a:t>
                      </a:r>
                    </a:p>
                  </a:txBody>
                  <a:tcPr anchor="b"/>
                </a:tc>
                <a:tc>
                  <a:txBody>
                    <a:bodyPr/>
                    <a:lstStyle/>
                    <a:p>
                      <a:pPr algn="r"/>
                      <a:r>
                        <a:rPr lang="fr-BE" sz="1200" dirty="0"/>
                        <a:t>15 611 354</a:t>
                      </a:r>
                    </a:p>
                  </a:txBody>
                  <a:tcPr anchor="b"/>
                </a:tc>
                <a:tc>
                  <a:txBody>
                    <a:bodyPr/>
                    <a:lstStyle/>
                    <a:p>
                      <a:pPr algn="r"/>
                      <a:r>
                        <a:rPr lang="fr-BE" sz="1200" dirty="0"/>
                        <a:t>15 611 354</a:t>
                      </a:r>
                    </a:p>
                  </a:txBody>
                  <a:tcPr anchor="b"/>
                </a:tc>
                <a:extLst>
                  <a:ext uri="{0D108BD9-81ED-4DB2-BD59-A6C34878D82A}">
                    <a16:rowId xmlns:a16="http://schemas.microsoft.com/office/drawing/2014/main" val="10003"/>
                  </a:ext>
                </a:extLst>
              </a:tr>
              <a:tr h="370840">
                <a:tc>
                  <a:txBody>
                    <a:bodyPr/>
                    <a:lstStyle/>
                    <a:p>
                      <a:r>
                        <a:rPr lang="fr-BE" sz="1200" dirty="0"/>
                        <a:t>Coûts initiaux</a:t>
                      </a:r>
                    </a:p>
                  </a:txBody>
                  <a:tcPr anchor="b">
                    <a:solidFill>
                      <a:srgbClr val="00B050"/>
                    </a:solidFill>
                  </a:tcPr>
                </a:tc>
                <a:tc>
                  <a:txBody>
                    <a:bodyPr/>
                    <a:lstStyle/>
                    <a:p>
                      <a:pPr algn="r"/>
                      <a:r>
                        <a:rPr lang="fr-BE" sz="1200" dirty="0"/>
                        <a:t>15 19 551</a:t>
                      </a:r>
                    </a:p>
                  </a:txBody>
                  <a:tcPr anchor="b">
                    <a:solidFill>
                      <a:srgbClr val="00B050"/>
                    </a:solidFill>
                  </a:tcPr>
                </a:tc>
                <a:tc>
                  <a:txBody>
                    <a:bodyPr/>
                    <a:lstStyle/>
                    <a:p>
                      <a:pPr algn="r"/>
                      <a:r>
                        <a:rPr lang="fr-BE" sz="1200" dirty="0"/>
                        <a:t>15 642 74</a:t>
                      </a:r>
                    </a:p>
                  </a:txBody>
                  <a:tcPr anchor="b">
                    <a:solidFill>
                      <a:srgbClr val="00B050"/>
                    </a:solidFill>
                  </a:tcPr>
                </a:tc>
                <a:tc>
                  <a:txBody>
                    <a:bodyPr/>
                    <a:lstStyle/>
                    <a:p>
                      <a:pPr algn="r"/>
                      <a:r>
                        <a:rPr lang="fr-BE" sz="1200" dirty="0"/>
                        <a:t>15</a:t>
                      </a:r>
                      <a:r>
                        <a:rPr lang="fr-BE" sz="1200" baseline="0" dirty="0"/>
                        <a:t> 7</a:t>
                      </a:r>
                      <a:r>
                        <a:rPr lang="fr-BE" sz="1200" dirty="0"/>
                        <a:t>00 000</a:t>
                      </a:r>
                    </a:p>
                  </a:txBody>
                  <a:tcPr anchor="b">
                    <a:solidFill>
                      <a:srgbClr val="00B050"/>
                    </a:solidFill>
                  </a:tcPr>
                </a:tc>
                <a:extLst>
                  <a:ext uri="{0D108BD9-81ED-4DB2-BD59-A6C34878D82A}">
                    <a16:rowId xmlns:a16="http://schemas.microsoft.com/office/drawing/2014/main" val="10004"/>
                  </a:ext>
                </a:extLst>
              </a:tr>
              <a:tr h="370840">
                <a:tc>
                  <a:txBody>
                    <a:bodyPr/>
                    <a:lstStyle/>
                    <a:p>
                      <a:r>
                        <a:rPr lang="fr-BE" sz="1200" dirty="0"/>
                        <a:t>Entretien</a:t>
                      </a:r>
                    </a:p>
                  </a:txBody>
                  <a:tcPr anchor="b"/>
                </a:tc>
                <a:tc>
                  <a:txBody>
                    <a:bodyPr/>
                    <a:lstStyle/>
                    <a:p>
                      <a:pPr algn="r"/>
                      <a:r>
                        <a:rPr lang="fr-BE" sz="1200" dirty="0"/>
                        <a:t>0</a:t>
                      </a:r>
                    </a:p>
                  </a:txBody>
                  <a:tcPr anchor="b"/>
                </a:tc>
                <a:tc>
                  <a:txBody>
                    <a:bodyPr/>
                    <a:lstStyle/>
                    <a:p>
                      <a:pPr algn="r"/>
                      <a:r>
                        <a:rPr lang="fr-BE" sz="1200" dirty="0"/>
                        <a:t>0</a:t>
                      </a:r>
                    </a:p>
                  </a:txBody>
                  <a:tcPr anchor="b"/>
                </a:tc>
                <a:tc>
                  <a:txBody>
                    <a:bodyPr/>
                    <a:lstStyle/>
                    <a:p>
                      <a:pPr algn="r"/>
                      <a:r>
                        <a:rPr lang="fr-BE" sz="1200" dirty="0"/>
                        <a:t>0</a:t>
                      </a:r>
                    </a:p>
                  </a:txBody>
                  <a:tcPr anchor="b"/>
                </a:tc>
                <a:extLst>
                  <a:ext uri="{0D108BD9-81ED-4DB2-BD59-A6C34878D82A}">
                    <a16:rowId xmlns:a16="http://schemas.microsoft.com/office/drawing/2014/main" val="10005"/>
                  </a:ext>
                </a:extLst>
              </a:tr>
              <a:tr h="370840">
                <a:tc>
                  <a:txBody>
                    <a:bodyPr/>
                    <a:lstStyle/>
                    <a:p>
                      <a:r>
                        <a:rPr lang="fr-BE" sz="1200" dirty="0"/>
                        <a:t>Remplacement</a:t>
                      </a:r>
                    </a:p>
                  </a:txBody>
                  <a:tcPr anchor="b"/>
                </a:tc>
                <a:tc>
                  <a:txBody>
                    <a:bodyPr/>
                    <a:lstStyle/>
                    <a:p>
                      <a:pPr algn="r"/>
                      <a:r>
                        <a:rPr lang="fr-BE" sz="1200" dirty="0"/>
                        <a:t>256 239</a:t>
                      </a:r>
                    </a:p>
                  </a:txBody>
                  <a:tcPr anchor="b"/>
                </a:tc>
                <a:tc>
                  <a:txBody>
                    <a:bodyPr/>
                    <a:lstStyle/>
                    <a:p>
                      <a:pPr algn="r"/>
                      <a:r>
                        <a:rPr lang="fr-BE" sz="1200" dirty="0"/>
                        <a:t>76 872</a:t>
                      </a:r>
                    </a:p>
                  </a:txBody>
                  <a:tcPr anchor="b"/>
                </a:tc>
                <a:tc>
                  <a:txBody>
                    <a:bodyPr/>
                    <a:lstStyle/>
                    <a:p>
                      <a:pPr algn="r"/>
                      <a:r>
                        <a:rPr lang="fr-BE" sz="1200" dirty="0"/>
                        <a:t>-141</a:t>
                      </a:r>
                    </a:p>
                  </a:txBody>
                  <a:tcPr anchor="b"/>
                </a:tc>
                <a:extLst>
                  <a:ext uri="{0D108BD9-81ED-4DB2-BD59-A6C34878D82A}">
                    <a16:rowId xmlns:a16="http://schemas.microsoft.com/office/drawing/2014/main" val="10006"/>
                  </a:ext>
                </a:extLst>
              </a:tr>
              <a:tr h="370840">
                <a:tc>
                  <a:txBody>
                    <a:bodyPr/>
                    <a:lstStyle/>
                    <a:p>
                      <a:r>
                        <a:rPr lang="fr-BE" sz="1200" dirty="0"/>
                        <a:t>Perte d’exploitation</a:t>
                      </a:r>
                    </a:p>
                  </a:txBody>
                  <a:tcPr anchor="b"/>
                </a:tc>
                <a:tc>
                  <a:txBody>
                    <a:bodyPr/>
                    <a:lstStyle/>
                    <a:p>
                      <a:pPr algn="r"/>
                      <a:r>
                        <a:rPr lang="fr-BE" sz="1200" dirty="0"/>
                        <a:t>2 218 524</a:t>
                      </a:r>
                    </a:p>
                  </a:txBody>
                  <a:tcPr anchor="b"/>
                </a:tc>
                <a:tc>
                  <a:txBody>
                    <a:bodyPr/>
                    <a:lstStyle/>
                    <a:p>
                      <a:pPr algn="r"/>
                      <a:r>
                        <a:rPr lang="fr-BE" sz="1200" dirty="0"/>
                        <a:t>2 218 524</a:t>
                      </a:r>
                    </a:p>
                  </a:txBody>
                  <a:tcPr anchor="b"/>
                </a:tc>
                <a:tc>
                  <a:txBody>
                    <a:bodyPr/>
                    <a:lstStyle/>
                    <a:p>
                      <a:pPr algn="r"/>
                      <a:r>
                        <a:rPr lang="fr-BE" sz="1200" dirty="0"/>
                        <a:t>0</a:t>
                      </a:r>
                    </a:p>
                  </a:txBody>
                  <a:tcPr anchor="b"/>
                </a:tc>
                <a:extLst>
                  <a:ext uri="{0D108BD9-81ED-4DB2-BD59-A6C34878D82A}">
                    <a16:rowId xmlns:a16="http://schemas.microsoft.com/office/drawing/2014/main" val="10007"/>
                  </a:ext>
                </a:extLst>
              </a:tr>
              <a:tr h="370840">
                <a:tc>
                  <a:txBody>
                    <a:bodyPr/>
                    <a:lstStyle/>
                    <a:p>
                      <a:r>
                        <a:rPr lang="fr-BE" sz="1200" dirty="0"/>
                        <a:t>Matériaux</a:t>
                      </a:r>
                      <a:r>
                        <a:rPr lang="fr-BE" sz="1200" baseline="0" dirty="0"/>
                        <a:t> autres</a:t>
                      </a:r>
                      <a:endParaRPr lang="fr-BE" sz="1200" dirty="0"/>
                    </a:p>
                  </a:txBody>
                  <a:tcPr anchor="b"/>
                </a:tc>
                <a:tc>
                  <a:txBody>
                    <a:bodyPr/>
                    <a:lstStyle/>
                    <a:p>
                      <a:pPr algn="r"/>
                      <a:r>
                        <a:rPr lang="fr-BE" sz="1200" dirty="0"/>
                        <a:t>0</a:t>
                      </a:r>
                    </a:p>
                  </a:txBody>
                  <a:tcPr anchor="b"/>
                </a:tc>
                <a:tc>
                  <a:txBody>
                    <a:bodyPr/>
                    <a:lstStyle/>
                    <a:p>
                      <a:pPr algn="r"/>
                      <a:r>
                        <a:rPr lang="fr-BE" sz="1200" dirty="0"/>
                        <a:t>0</a:t>
                      </a:r>
                    </a:p>
                  </a:txBody>
                  <a:tcPr anchor="b"/>
                </a:tc>
                <a:tc>
                  <a:txBody>
                    <a:bodyPr/>
                    <a:lstStyle/>
                    <a:p>
                      <a:pPr algn="r"/>
                      <a:r>
                        <a:rPr lang="fr-BE" sz="1200" dirty="0"/>
                        <a:t>0</a:t>
                      </a:r>
                    </a:p>
                  </a:txBody>
                  <a:tcPr anchor="b"/>
                </a:tc>
                <a:extLst>
                  <a:ext uri="{0D108BD9-81ED-4DB2-BD59-A6C34878D82A}">
                    <a16:rowId xmlns:a16="http://schemas.microsoft.com/office/drawing/2014/main" val="10008"/>
                  </a:ext>
                </a:extLst>
              </a:tr>
              <a:tr h="370840">
                <a:tc>
                  <a:txBody>
                    <a:bodyPr/>
                    <a:lstStyle/>
                    <a:p>
                      <a:r>
                        <a:rPr lang="fr-BE" sz="1200" dirty="0"/>
                        <a:t>Coûts de fonctionnement</a:t>
                      </a:r>
                    </a:p>
                  </a:txBody>
                  <a:tcPr anchor="b">
                    <a:solidFill>
                      <a:srgbClr val="00B050"/>
                    </a:solidFill>
                  </a:tcPr>
                </a:tc>
                <a:tc>
                  <a:txBody>
                    <a:bodyPr/>
                    <a:lstStyle/>
                    <a:p>
                      <a:pPr algn="r"/>
                      <a:r>
                        <a:rPr lang="fr-BE" sz="1200" dirty="0"/>
                        <a:t>2 247 763</a:t>
                      </a:r>
                    </a:p>
                  </a:txBody>
                  <a:tcPr anchor="b">
                    <a:solidFill>
                      <a:srgbClr val="00B050"/>
                    </a:solidFill>
                  </a:tcPr>
                </a:tc>
                <a:tc>
                  <a:txBody>
                    <a:bodyPr/>
                    <a:lstStyle/>
                    <a:p>
                      <a:pPr algn="r"/>
                      <a:r>
                        <a:rPr lang="fr-BE" sz="1200" dirty="0"/>
                        <a:t>2 295 396</a:t>
                      </a:r>
                    </a:p>
                  </a:txBody>
                  <a:tcPr anchor="b">
                    <a:solidFill>
                      <a:srgbClr val="00B050"/>
                    </a:solidFill>
                  </a:tcPr>
                </a:tc>
                <a:tc>
                  <a:txBody>
                    <a:bodyPr/>
                    <a:lstStyle/>
                    <a:p>
                      <a:pPr algn="r"/>
                      <a:r>
                        <a:rPr lang="fr-BE" sz="1200" dirty="0"/>
                        <a:t>-141</a:t>
                      </a:r>
                    </a:p>
                  </a:txBody>
                  <a:tcPr anchor="b">
                    <a:solidFill>
                      <a:srgbClr val="00B050"/>
                    </a:solidFill>
                  </a:tcPr>
                </a:tc>
                <a:extLst>
                  <a:ext uri="{0D108BD9-81ED-4DB2-BD59-A6C34878D82A}">
                    <a16:rowId xmlns:a16="http://schemas.microsoft.com/office/drawing/2014/main" val="10009"/>
                  </a:ext>
                </a:extLst>
              </a:tr>
              <a:tr h="370840">
                <a:tc>
                  <a:txBody>
                    <a:bodyPr/>
                    <a:lstStyle/>
                    <a:p>
                      <a:r>
                        <a:rPr lang="fr-BE" sz="1200" b="1" dirty="0"/>
                        <a:t>Total Coût</a:t>
                      </a:r>
                      <a:r>
                        <a:rPr lang="fr-BE" sz="1200" b="1" baseline="0" dirty="0"/>
                        <a:t> de Possession</a:t>
                      </a:r>
                      <a:endParaRPr lang="fr-BE" sz="1200" b="1" dirty="0"/>
                    </a:p>
                  </a:txBody>
                  <a:tcPr anchor="b">
                    <a:solidFill>
                      <a:srgbClr val="00B050"/>
                    </a:solidFill>
                  </a:tcPr>
                </a:tc>
                <a:tc>
                  <a:txBody>
                    <a:bodyPr/>
                    <a:lstStyle/>
                    <a:p>
                      <a:pPr algn="r"/>
                      <a:r>
                        <a:rPr lang="fr-BE" sz="1200" b="1" dirty="0"/>
                        <a:t>18 094 314</a:t>
                      </a:r>
                    </a:p>
                  </a:txBody>
                  <a:tcPr anchor="b">
                    <a:solidFill>
                      <a:srgbClr val="00B050"/>
                    </a:solidFill>
                  </a:tcPr>
                </a:tc>
                <a:tc>
                  <a:txBody>
                    <a:bodyPr/>
                    <a:lstStyle/>
                    <a:p>
                      <a:pPr algn="r"/>
                      <a:r>
                        <a:rPr lang="fr-BE" sz="1200" b="1" dirty="0"/>
                        <a:t>17 937 170</a:t>
                      </a:r>
                    </a:p>
                  </a:txBody>
                  <a:tcPr anchor="b">
                    <a:solidFill>
                      <a:srgbClr val="00B050"/>
                    </a:solidFill>
                  </a:tcPr>
                </a:tc>
                <a:tc>
                  <a:txBody>
                    <a:bodyPr/>
                    <a:lstStyle/>
                    <a:p>
                      <a:pPr algn="r"/>
                      <a:r>
                        <a:rPr lang="fr-BE" sz="1200" b="1" dirty="0"/>
                        <a:t>15 699 859</a:t>
                      </a:r>
                    </a:p>
                  </a:txBody>
                  <a:tcPr anchor="b">
                    <a:solidFill>
                      <a:srgbClr val="00B050"/>
                    </a:solidFill>
                  </a:tcPr>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pPr/>
              <a:t>33</a:t>
            </a:fld>
            <a:endParaRPr lang="fr-BE" dirty="0"/>
          </a:p>
        </p:txBody>
      </p:sp>
    </p:spTree>
    <p:extLst>
      <p:ext uri="{BB962C8B-B14F-4D97-AF65-F5344CB8AC3E}">
        <p14:creationId xmlns:p14="http://schemas.microsoft.com/office/powerpoint/2010/main" val="3944307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24" y="260648"/>
            <a:ext cx="8229600" cy="1143000"/>
          </a:xfrm>
        </p:spPr>
        <p:txBody>
          <a:bodyPr>
            <a:normAutofit/>
          </a:bodyPr>
          <a:lstStyle/>
          <a:p>
            <a:r>
              <a:rPr lang="fr-FR" sz="3100" noProof="0" dirty="0"/>
              <a:t>Exemple de CGP : Toiture</a:t>
            </a:r>
            <a:br>
              <a:rPr lang="fr-FR" noProof="0" dirty="0"/>
            </a:br>
            <a:r>
              <a:rPr lang="fr-FR" sz="2700" noProof="0" dirty="0">
                <a:cs typeface="Arial" pitchFamily="34" charset="0"/>
              </a:rPr>
              <a:t>Coût de </a:t>
            </a:r>
            <a:r>
              <a:rPr lang="fr-FR" sz="2700" dirty="0">
                <a:cs typeface="Arial" pitchFamily="34" charset="0"/>
              </a:rPr>
              <a:t>Possession</a:t>
            </a:r>
            <a:r>
              <a:rPr lang="fr-FR" sz="2700" noProof="0" dirty="0">
                <a:cs typeface="Arial" pitchFamily="34" charset="0"/>
              </a:rPr>
              <a:t> d’une toiture</a:t>
            </a:r>
            <a:r>
              <a:rPr lang="fr-FR" sz="2000" baseline="50000" noProof="0" dirty="0">
                <a:cs typeface="Arial" pitchFamily="34" charset="0"/>
              </a:rPr>
              <a:t>33,34,35</a:t>
            </a:r>
            <a:endParaRPr lang="fr-FR" sz="2000" baseline="50000" noProof="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27371517"/>
              </p:ext>
            </p:extLst>
          </p:nvPr>
        </p:nvGraphicFramePr>
        <p:xfrm>
          <a:off x="457200" y="1600200"/>
          <a:ext cx="8229600" cy="277569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586976">
                <a:tc>
                  <a:txBody>
                    <a:bodyPr/>
                    <a:lstStyle/>
                    <a:p>
                      <a:endParaRPr lang="fr-FR"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0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800" noProof="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800" noProof="0" dirty="0">
                          <a:solidFill>
                            <a:schemeClr val="tx1"/>
                          </a:solidFill>
                          <a:cs typeface="Arial" pitchFamily="34" charset="0"/>
                        </a:rPr>
                        <a:t>Systèmes de toitures conventionnelles, ≈30</a:t>
                      </a:r>
                      <a:r>
                        <a:rPr lang="fr-FR" sz="1800" baseline="0" noProof="0" dirty="0">
                          <a:solidFill>
                            <a:schemeClr val="tx1"/>
                          </a:solidFill>
                          <a:cs typeface="Arial" pitchFamily="34" charset="0"/>
                        </a:rPr>
                        <a:t> ans</a:t>
                      </a:r>
                      <a:endParaRPr lang="fr-FR"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800" noProof="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800" noProof="0" dirty="0">
                          <a:solidFill>
                            <a:schemeClr val="tx1"/>
                          </a:solidFill>
                          <a:cs typeface="Arial" pitchFamily="34" charset="0"/>
                        </a:rPr>
                        <a:t>Systèmes de toitures métalliques, 40 à 50 ans</a:t>
                      </a:r>
                      <a:endParaRPr lang="fr-FR"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800" noProof="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800" noProof="0" dirty="0">
                          <a:solidFill>
                            <a:schemeClr val="tx1"/>
                          </a:solidFill>
                          <a:cs typeface="Arial" pitchFamily="34" charset="0"/>
                        </a:rPr>
                        <a:t>Systèmes</a:t>
                      </a:r>
                      <a:r>
                        <a:rPr lang="fr-FR" sz="1800" baseline="0" noProof="0" dirty="0">
                          <a:solidFill>
                            <a:schemeClr val="tx1"/>
                          </a:solidFill>
                          <a:cs typeface="Arial" pitchFamily="34" charset="0"/>
                        </a:rPr>
                        <a:t> de toitures en acier inoxydable</a:t>
                      </a:r>
                      <a:r>
                        <a:rPr lang="fr-FR" sz="1800" noProof="0" dirty="0">
                          <a:solidFill>
                            <a:schemeClr val="tx1"/>
                          </a:solidFill>
                          <a:cs typeface="Arial" pitchFamily="34" charset="0"/>
                        </a:rPr>
                        <a:t>, plus de 50 ans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9" name="Grafik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30843" y="1704441"/>
            <a:ext cx="2520000" cy="1656000"/>
          </a:xfrm>
          <a:prstGeom prst="rect">
            <a:avLst/>
          </a:prstGeom>
          <a:ln w="3175">
            <a:solidFill>
              <a:schemeClr val="tx1"/>
            </a:solidFill>
          </a:ln>
        </p:spPr>
      </p:pic>
      <p:pic>
        <p:nvPicPr>
          <p:cNvPr id="10" name="Grafik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294342" y="1704441"/>
            <a:ext cx="2520000" cy="1656000"/>
          </a:xfrm>
          <a:prstGeom prst="rect">
            <a:avLst/>
          </a:prstGeom>
          <a:ln w="3175">
            <a:solidFill>
              <a:schemeClr val="tx1"/>
            </a:solidFill>
          </a:ln>
        </p:spPr>
      </p:pic>
      <p:pic>
        <p:nvPicPr>
          <p:cNvPr id="11" name="Grafik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02424" y="1704440"/>
            <a:ext cx="2520000" cy="1654529"/>
          </a:xfrm>
          <a:prstGeom prst="rect">
            <a:avLst/>
          </a:prstGeom>
          <a:ln w="3175">
            <a:solidFill>
              <a:schemeClr val="tx1"/>
            </a:solidFill>
          </a:ln>
        </p:spPr>
      </p:pic>
      <p:sp>
        <p:nvSpPr>
          <p:cNvPr id="4" name="Slide Number Placeholder 3"/>
          <p:cNvSpPr>
            <a:spLocks noGrp="1"/>
          </p:cNvSpPr>
          <p:nvPr>
            <p:ph type="sldNum" sz="quarter" idx="12"/>
          </p:nvPr>
        </p:nvSpPr>
        <p:spPr/>
        <p:txBody>
          <a:bodyPr/>
          <a:lstStyle/>
          <a:p>
            <a:fld id="{BF73EC7F-79ED-4C17-9829-92AE53B2AB65}" type="slidenum">
              <a:rPr lang="fr-BE" smtClean="0"/>
              <a:pPr/>
              <a:t>34</a:t>
            </a:fld>
            <a:endParaRPr lang="fr-BE" dirty="0"/>
          </a:p>
        </p:txBody>
      </p:sp>
      <p:grpSp>
        <p:nvGrpSpPr>
          <p:cNvPr id="36" name="Groupe 35"/>
          <p:cNvGrpSpPr/>
          <p:nvPr/>
        </p:nvGrpSpPr>
        <p:grpSpPr>
          <a:xfrm>
            <a:off x="111208" y="4615956"/>
            <a:ext cx="8415515" cy="1988580"/>
            <a:chOff x="111208" y="4615956"/>
            <a:chExt cx="8415515" cy="1988580"/>
          </a:xfrm>
        </p:grpSpPr>
        <p:sp>
          <p:nvSpPr>
            <p:cNvPr id="12" name="Rectangle à coins arrondis 11"/>
            <p:cNvSpPr/>
            <p:nvPr/>
          </p:nvSpPr>
          <p:spPr>
            <a:xfrm>
              <a:off x="4602423" y="4615956"/>
              <a:ext cx="1767254" cy="527538"/>
            </a:xfrm>
            <a:prstGeom prst="wedgeRoundRectCallout">
              <a:avLst>
                <a:gd name="adj1" fmla="val -40236"/>
                <a:gd name="adj2" fmla="val 90834"/>
                <a:gd name="adj3" fmla="val 1666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+50 ans</a:t>
              </a:r>
            </a:p>
          </p:txBody>
        </p:sp>
        <p:cxnSp>
          <p:nvCxnSpPr>
            <p:cNvPr id="14" name="Connecteur droit avec flèche 13"/>
            <p:cNvCxnSpPr/>
            <p:nvPr/>
          </p:nvCxnSpPr>
          <p:spPr>
            <a:xfrm>
              <a:off x="1818193" y="5372094"/>
              <a:ext cx="6708530" cy="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72876" y="5213832"/>
              <a:ext cx="1511574" cy="307777"/>
            </a:xfrm>
            <a:prstGeom prst="rect">
              <a:avLst/>
            </a:prstGeom>
            <a:noFill/>
          </p:spPr>
          <p:txBody>
            <a:bodyPr wrap="square" rtlCol="0">
              <a:spAutoFit/>
            </a:bodyPr>
            <a:lstStyle/>
            <a:p>
              <a:pPr algn="r"/>
              <a:r>
                <a:rPr lang="fr-FR" sz="1400" b="1" dirty="0">
                  <a:solidFill>
                    <a:schemeClr val="tx2">
                      <a:lumMod val="75000"/>
                    </a:schemeClr>
                  </a:solidFill>
                  <a:latin typeface="Arial Black" pitchFamily="34" charset="0"/>
                </a:rPr>
                <a:t>Métallique</a:t>
              </a:r>
            </a:p>
          </p:txBody>
        </p:sp>
        <p:sp>
          <p:nvSpPr>
            <p:cNvPr id="17" name="ZoneTexte 16"/>
            <p:cNvSpPr txBox="1"/>
            <p:nvPr/>
          </p:nvSpPr>
          <p:spPr>
            <a:xfrm>
              <a:off x="111208" y="5700340"/>
              <a:ext cx="1673242" cy="307777"/>
            </a:xfrm>
            <a:prstGeom prst="rect">
              <a:avLst/>
            </a:prstGeom>
            <a:noFill/>
          </p:spPr>
          <p:txBody>
            <a:bodyPr wrap="square" rtlCol="0">
              <a:spAutoFit/>
            </a:bodyPr>
            <a:lstStyle/>
            <a:p>
              <a:pPr algn="r"/>
              <a:r>
                <a:rPr lang="fr-FR" sz="1400" b="1" dirty="0">
                  <a:solidFill>
                    <a:srgbClr val="4D4D4D"/>
                  </a:solidFill>
                  <a:latin typeface="Arial Black" pitchFamily="34" charset="0"/>
                </a:rPr>
                <a:t>Non métallique</a:t>
              </a:r>
            </a:p>
          </p:txBody>
        </p:sp>
        <p:grpSp>
          <p:nvGrpSpPr>
            <p:cNvPr id="33" name="Groupe 32"/>
            <p:cNvGrpSpPr/>
            <p:nvPr/>
          </p:nvGrpSpPr>
          <p:grpSpPr>
            <a:xfrm>
              <a:off x="1797677" y="5858602"/>
              <a:ext cx="6729046" cy="745934"/>
              <a:chOff x="1784838" y="5682762"/>
              <a:chExt cx="6729046" cy="745934"/>
            </a:xfrm>
          </p:grpSpPr>
          <p:cxnSp>
            <p:nvCxnSpPr>
              <p:cNvPr id="16" name="Connecteur droit avec flèche 15"/>
              <p:cNvCxnSpPr/>
              <p:nvPr/>
            </p:nvCxnSpPr>
            <p:spPr>
              <a:xfrm>
                <a:off x="1805354" y="5682762"/>
                <a:ext cx="6708530" cy="0"/>
              </a:xfrm>
              <a:prstGeom prst="straightConnector1">
                <a:avLst/>
              </a:prstGeom>
              <a:ln w="7620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784838" y="6072554"/>
                <a:ext cx="66733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3253154" y="5984631"/>
                <a:ext cx="0" cy="1758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4557346" y="5984631"/>
                <a:ext cx="0" cy="1758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5861538" y="5984631"/>
                <a:ext cx="0" cy="1758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7165731" y="5984631"/>
                <a:ext cx="0" cy="1758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2872158" y="6090142"/>
                <a:ext cx="776652" cy="338554"/>
              </a:xfrm>
              <a:prstGeom prst="rect">
                <a:avLst/>
              </a:prstGeom>
              <a:noFill/>
            </p:spPr>
            <p:txBody>
              <a:bodyPr wrap="square" rtlCol="0">
                <a:spAutoFit/>
              </a:bodyPr>
              <a:lstStyle/>
              <a:p>
                <a:pPr algn="ctr"/>
                <a:r>
                  <a:rPr lang="fr-FR" sz="1600" b="1" dirty="0"/>
                  <a:t>10 ans</a:t>
                </a:r>
                <a:endParaRPr lang="fr-FR" b="1" dirty="0"/>
              </a:p>
            </p:txBody>
          </p:sp>
          <p:sp>
            <p:nvSpPr>
              <p:cNvPr id="30" name="ZoneTexte 29"/>
              <p:cNvSpPr txBox="1"/>
              <p:nvPr/>
            </p:nvSpPr>
            <p:spPr>
              <a:xfrm>
                <a:off x="4167556" y="6090142"/>
                <a:ext cx="776652" cy="338554"/>
              </a:xfrm>
              <a:prstGeom prst="rect">
                <a:avLst/>
              </a:prstGeom>
              <a:noFill/>
            </p:spPr>
            <p:txBody>
              <a:bodyPr wrap="square" rtlCol="0">
                <a:spAutoFit/>
              </a:bodyPr>
              <a:lstStyle/>
              <a:p>
                <a:pPr algn="ctr"/>
                <a:r>
                  <a:rPr lang="fr-FR" sz="1600" b="1" dirty="0"/>
                  <a:t>20 ans</a:t>
                </a:r>
                <a:endParaRPr lang="fr-FR" b="1" dirty="0"/>
              </a:p>
            </p:txBody>
          </p:sp>
          <p:sp>
            <p:nvSpPr>
              <p:cNvPr id="31" name="ZoneTexte 30"/>
              <p:cNvSpPr txBox="1"/>
              <p:nvPr/>
            </p:nvSpPr>
            <p:spPr>
              <a:xfrm>
                <a:off x="5480542" y="6090142"/>
                <a:ext cx="776652" cy="338554"/>
              </a:xfrm>
              <a:prstGeom prst="rect">
                <a:avLst/>
              </a:prstGeom>
              <a:noFill/>
            </p:spPr>
            <p:txBody>
              <a:bodyPr wrap="square" rtlCol="0">
                <a:spAutoFit/>
              </a:bodyPr>
              <a:lstStyle/>
              <a:p>
                <a:pPr algn="ctr"/>
                <a:r>
                  <a:rPr lang="fr-FR" sz="1600" b="1" dirty="0"/>
                  <a:t>30 ans</a:t>
                </a:r>
                <a:endParaRPr lang="fr-FR" b="1" dirty="0"/>
              </a:p>
            </p:txBody>
          </p:sp>
          <p:sp>
            <p:nvSpPr>
              <p:cNvPr id="32" name="ZoneTexte 31"/>
              <p:cNvSpPr txBox="1"/>
              <p:nvPr/>
            </p:nvSpPr>
            <p:spPr>
              <a:xfrm>
                <a:off x="6781803" y="6090142"/>
                <a:ext cx="776652" cy="338554"/>
              </a:xfrm>
              <a:prstGeom prst="rect">
                <a:avLst/>
              </a:prstGeom>
              <a:noFill/>
            </p:spPr>
            <p:txBody>
              <a:bodyPr wrap="square" rtlCol="0">
                <a:spAutoFit/>
              </a:bodyPr>
              <a:lstStyle/>
              <a:p>
                <a:pPr algn="ctr"/>
                <a:r>
                  <a:rPr lang="fr-FR" sz="1600" b="1" dirty="0"/>
                  <a:t>40 ans</a:t>
                </a:r>
                <a:endParaRPr lang="fr-FR" b="1" dirty="0"/>
              </a:p>
            </p:txBody>
          </p:sp>
        </p:grpSp>
        <p:sp>
          <p:nvSpPr>
            <p:cNvPr id="18" name="Éclair 17"/>
            <p:cNvSpPr/>
            <p:nvPr/>
          </p:nvSpPr>
          <p:spPr>
            <a:xfrm>
              <a:off x="3503385" y="5723786"/>
              <a:ext cx="668216" cy="237392"/>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Éclair 18"/>
            <p:cNvSpPr/>
            <p:nvPr/>
          </p:nvSpPr>
          <p:spPr>
            <a:xfrm>
              <a:off x="5774731" y="5707469"/>
              <a:ext cx="668216" cy="237392"/>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p:cNvSpPr txBox="1"/>
            <p:nvPr/>
          </p:nvSpPr>
          <p:spPr>
            <a:xfrm>
              <a:off x="3163418" y="5509843"/>
              <a:ext cx="1506417" cy="338554"/>
            </a:xfrm>
            <a:prstGeom prst="rect">
              <a:avLst/>
            </a:prstGeom>
            <a:noFill/>
          </p:spPr>
          <p:txBody>
            <a:bodyPr wrap="square" rtlCol="0">
              <a:spAutoFit/>
            </a:bodyPr>
            <a:lstStyle/>
            <a:p>
              <a:r>
                <a:rPr lang="fr-FR" sz="1600" dirty="0">
                  <a:solidFill>
                    <a:srgbClr val="4D4D4D"/>
                  </a:solidFill>
                </a:rPr>
                <a:t>Remplacement</a:t>
              </a:r>
              <a:endParaRPr lang="fr-FR" dirty="0">
                <a:solidFill>
                  <a:srgbClr val="4D4D4D"/>
                </a:solidFill>
              </a:endParaRPr>
            </a:p>
          </p:txBody>
        </p:sp>
        <p:sp>
          <p:nvSpPr>
            <p:cNvPr id="21" name="ZoneTexte 20"/>
            <p:cNvSpPr txBox="1"/>
            <p:nvPr/>
          </p:nvSpPr>
          <p:spPr>
            <a:xfrm>
              <a:off x="5417180" y="5509843"/>
              <a:ext cx="1506417" cy="338554"/>
            </a:xfrm>
            <a:prstGeom prst="rect">
              <a:avLst/>
            </a:prstGeom>
            <a:noFill/>
          </p:spPr>
          <p:txBody>
            <a:bodyPr wrap="square" rtlCol="0">
              <a:spAutoFit/>
            </a:bodyPr>
            <a:lstStyle/>
            <a:p>
              <a:r>
                <a:rPr lang="fr-FR" sz="1600" dirty="0">
                  <a:solidFill>
                    <a:srgbClr val="4D4D4D"/>
                  </a:solidFill>
                </a:rPr>
                <a:t>Remplacement</a:t>
              </a:r>
              <a:endParaRPr lang="fr-FR" dirty="0">
                <a:solidFill>
                  <a:srgbClr val="4D4D4D"/>
                </a:solidFill>
              </a:endParaRPr>
            </a:p>
          </p:txBody>
        </p:sp>
      </p:grpSp>
    </p:spTree>
    <p:extLst>
      <p:ext uri="{BB962C8B-B14F-4D97-AF65-F5344CB8AC3E}">
        <p14:creationId xmlns:p14="http://schemas.microsoft.com/office/powerpoint/2010/main" val="1964708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54372"/>
          </a:xfrm>
        </p:spPr>
        <p:txBody>
          <a:bodyPr>
            <a:normAutofit/>
          </a:bodyPr>
          <a:lstStyle/>
          <a:p>
            <a:r>
              <a:rPr lang="fr-FR" noProof="0" dirty="0"/>
              <a:t>Exemple de CGP : Toiture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7965908"/>
              </p:ext>
            </p:extLst>
          </p:nvPr>
        </p:nvGraphicFramePr>
        <p:xfrm>
          <a:off x="3779912" y="260648"/>
          <a:ext cx="5111750" cy="585311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half" idx="2"/>
          </p:nvPr>
        </p:nvSpPr>
        <p:spPr>
          <a:xfrm>
            <a:off x="179512" y="908720"/>
            <a:ext cx="3528000" cy="5184576"/>
          </a:xfrm>
        </p:spPr>
        <p:txBody>
          <a:bodyPr>
            <a:noAutofit/>
          </a:bodyPr>
          <a:lstStyle/>
          <a:p>
            <a:pPr algn="just"/>
            <a:r>
              <a:rPr lang="fr-FR" sz="1800" noProof="0" dirty="0"/>
              <a:t>Comparaison du coût d’un acier au carbone galvanisé de 0,6 mm avec celui d’un acier inoxydable de 0,4</a:t>
            </a:r>
            <a:r>
              <a:rPr lang="fr-FR" sz="1000" noProof="0" dirty="0">
                <a:solidFill>
                  <a:schemeClr val="bg1"/>
                </a:solidFill>
              </a:rPr>
              <a:t>_</a:t>
            </a:r>
            <a:r>
              <a:rPr lang="fr-FR" sz="1800" noProof="0" dirty="0"/>
              <a:t>mm en nuance 1.4401 : </a:t>
            </a:r>
          </a:p>
          <a:p>
            <a:pPr algn="just"/>
            <a:r>
              <a:rPr lang="fr-FR" sz="1800" noProof="0" dirty="0"/>
              <a:t>Du fait des caractéristiques mécaniques de l’acier inoxydable, l’épaisseur du matériau peut être réduite à 0,5 voire même 0,4 mm, conduisant ainsi à un poids plus faible (4,68 kg/m² pour l’acier au carbone galvanisé de 0,7 mm d’épaisseur et 3,12 kg/m² pour l’acier inoxydable de 0,4 mm). </a:t>
            </a:r>
          </a:p>
          <a:p>
            <a:pPr algn="just"/>
            <a:r>
              <a:rPr lang="fr-FR" sz="1800" noProof="0" dirty="0"/>
              <a:t>Alors que l’acier au carbone a une durée de vie de 15 à 20 ans, celle de l’acier inoxydable correspond généralement à celle du bâtiment.</a:t>
            </a:r>
          </a:p>
        </p:txBody>
      </p:sp>
      <p:sp>
        <p:nvSpPr>
          <p:cNvPr id="3" name="Slide Number Placeholder 2"/>
          <p:cNvSpPr>
            <a:spLocks noGrp="1"/>
          </p:cNvSpPr>
          <p:nvPr>
            <p:ph type="sldNum" sz="quarter" idx="12"/>
          </p:nvPr>
        </p:nvSpPr>
        <p:spPr/>
        <p:txBody>
          <a:bodyPr/>
          <a:lstStyle/>
          <a:p>
            <a:fld id="{BF73EC7F-79ED-4C17-9829-92AE53B2AB65}" type="slidenum">
              <a:rPr lang="fr-BE" smtClean="0"/>
              <a:pPr/>
              <a:t>35</a:t>
            </a:fld>
            <a:endParaRPr lang="fr-BE" dirty="0"/>
          </a:p>
        </p:txBody>
      </p:sp>
    </p:spTree>
    <p:extLst>
      <p:ext uri="{BB962C8B-B14F-4D97-AF65-F5344CB8AC3E}">
        <p14:creationId xmlns:p14="http://schemas.microsoft.com/office/powerpoint/2010/main" val="255414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fr-FR" sz="2800" noProof="0" dirty="0"/>
              <a:t>L’architecture en acier inoxydable est intemporelle</a:t>
            </a:r>
            <a:r>
              <a:rPr lang="fr-FR" sz="2800" baseline="30000" noProof="0" dirty="0"/>
              <a:t>43</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93444413"/>
              </p:ext>
            </p:extLst>
          </p:nvPr>
        </p:nvGraphicFramePr>
        <p:xfrm>
          <a:off x="457200" y="857418"/>
          <a:ext cx="8229600" cy="600139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088232">
                <a:tc>
                  <a:txBody>
                    <a:bodyPr/>
                    <a:lstStyle/>
                    <a:p>
                      <a:endParaRPr lang="fr-FR" sz="16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6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6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1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noProof="0" dirty="0">
                          <a:solidFill>
                            <a:schemeClr val="tx1"/>
                          </a:solidFill>
                          <a:cs typeface="Arial" pitchFamily="34" charset="0"/>
                        </a:rPr>
                        <a:t>Hôtel Savoy, Londres, 1929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noProof="0" dirty="0">
                          <a:solidFill>
                            <a:schemeClr val="tx1"/>
                          </a:solidFill>
                          <a:cs typeface="Arial" pitchFamily="34" charset="0"/>
                        </a:rPr>
                        <a:t>Empire State building, New York, 1931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noProof="0" dirty="0">
                          <a:solidFill>
                            <a:schemeClr val="tx1"/>
                          </a:solidFill>
                          <a:cs typeface="Arial" pitchFamily="34" charset="0"/>
                        </a:rPr>
                        <a:t>Chrysler Building, New York, 1930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600" noProof="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69635">
                <a:tc>
                  <a:txBody>
                    <a:bodyPr/>
                    <a:lstStyle/>
                    <a:p>
                      <a:endParaRPr lang="fr-FR" sz="16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6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16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02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noProof="0" dirty="0">
                          <a:solidFill>
                            <a:schemeClr val="tx1"/>
                          </a:solidFill>
                          <a:cs typeface="Arial" pitchFamily="34" charset="0"/>
                        </a:rPr>
                        <a:t>Passerelle Helix, Singapour, 2011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noProof="0" dirty="0">
                          <a:solidFill>
                            <a:schemeClr val="tx1"/>
                          </a:solidFill>
                          <a:cs typeface="Arial" pitchFamily="34" charset="0"/>
                        </a:rPr>
                        <a:t>Tours</a:t>
                      </a:r>
                      <a:r>
                        <a:rPr lang="fr-FR" sz="1600" baseline="0" noProof="0" dirty="0">
                          <a:solidFill>
                            <a:schemeClr val="tx1"/>
                          </a:solidFill>
                          <a:cs typeface="Arial" pitchFamily="34" charset="0"/>
                        </a:rPr>
                        <a:t> </a:t>
                      </a:r>
                      <a:r>
                        <a:rPr lang="fr-FR" sz="1600" noProof="0" dirty="0">
                          <a:solidFill>
                            <a:schemeClr val="tx1"/>
                          </a:solidFill>
                          <a:cs typeface="Arial" pitchFamily="34" charset="0"/>
                        </a:rPr>
                        <a:t>Petronas,</a:t>
                      </a:r>
                      <a:r>
                        <a:rPr lang="fr-FR" sz="1600" baseline="0" noProof="0" dirty="0">
                          <a:solidFill>
                            <a:schemeClr val="tx1"/>
                          </a:solidFill>
                          <a:cs typeface="Arial" pitchFamily="34" charset="0"/>
                        </a:rPr>
                        <a:t> Kuala Lumpur, 1998</a:t>
                      </a:r>
                      <a:endParaRPr lang="fr-FR" sz="1600" noProof="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noProof="0" dirty="0">
                          <a:solidFill>
                            <a:schemeClr val="tx1"/>
                          </a:solidFill>
                          <a:cs typeface="Arial" pitchFamily="34" charset="0"/>
                        </a:rPr>
                        <a:t>La « porte des nuages </a:t>
                      </a:r>
                      <a:r>
                        <a:rPr lang="fr-FR" sz="1600" baseline="0" noProof="0" dirty="0">
                          <a:solidFill>
                            <a:schemeClr val="tx1"/>
                          </a:solidFill>
                          <a:cs typeface="Arial" pitchFamily="34" charset="0"/>
                        </a:rPr>
                        <a:t>», surnommée le « Jelly Bean», </a:t>
                      </a:r>
                      <a:r>
                        <a:rPr lang="fr-FR" sz="1600" noProof="0" dirty="0">
                          <a:solidFill>
                            <a:schemeClr val="tx1"/>
                          </a:solidFill>
                          <a:cs typeface="Arial" pitchFamily="34" charset="0"/>
                        </a:rPr>
                        <a:t>Chicago, 2008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7" name="Picture 2" descr="http://www.hotelable.com/blog/wp-content/uploads/Savoy-Hotel-Lond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944809"/>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http://3.bp.blogspot.com/-m8KWss_4RbI/TvUCoRRpfVI/AAAAAAAAPI8/t_KPr94BydU/s1600/_DSC_270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12160" y="944809"/>
            <a:ext cx="1575339"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9" name="Picture 8" descr="http://www.globeholidays.net/United_States/New_York/Media/Empire_State_Buildin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276144" y="944809"/>
            <a:ext cx="1588286"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12" descr="http://2.bp.blogspot.com/_9TkN8z2ZoKo/S_a_lAOxgjI/AAAAAAAABRM/Vv65aFUblRI/s1600/P5022665+-+Helix+Brid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3624318"/>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2" name="Picture 14" descr="http://i.telegraph.co.uk/multimedia/archive/01608/cloud_1608986a.jpg"/>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012160" y="3789256"/>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solidFill>
                  <a:schemeClr val="tx1"/>
                </a:solidFill>
              </a:rPr>
              <a:pPr/>
              <a:t>36</a:t>
            </a:fld>
            <a:endParaRPr lang="fr-BE" dirty="0">
              <a:solidFill>
                <a:schemeClr val="tx1"/>
              </a:solidFill>
            </a:endParaRPr>
          </a:p>
        </p:txBody>
      </p:sp>
      <p:pic>
        <p:nvPicPr>
          <p:cNvPr id="1028" name="Picture 4" descr="https://encrypted-tbn1.gstatic.com/images?q=tbn:ANd9GcRXtwukYA-kC95j80sUjPNpZ5NJqPPUBByMpkgottk7MQSmMC-ptw"/>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693"/>
          <a:stretch/>
        </p:blipFill>
        <p:spPr bwMode="auto">
          <a:xfrm>
            <a:off x="3276084" y="3615151"/>
            <a:ext cx="2592060" cy="210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958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173"/>
          </a:xfrm>
        </p:spPr>
        <p:txBody>
          <a:bodyPr>
            <a:normAutofit/>
          </a:bodyPr>
          <a:lstStyle/>
          <a:p>
            <a:r>
              <a:rPr lang="fr-FR" sz="3200" noProof="0" dirty="0"/>
              <a:t>Comparaison des coûts du cycle de vie</a:t>
            </a:r>
            <a:r>
              <a:rPr lang="fr-FR" sz="2400" baseline="30000" noProof="0" dirty="0"/>
              <a:t>36,37,38,39,40</a:t>
            </a:r>
          </a:p>
        </p:txBody>
      </p:sp>
      <p:sp>
        <p:nvSpPr>
          <p:cNvPr id="4" name="Slide Number Placeholder 3"/>
          <p:cNvSpPr>
            <a:spLocks noGrp="1"/>
          </p:cNvSpPr>
          <p:nvPr>
            <p:ph type="sldNum" sz="quarter" idx="12"/>
          </p:nvPr>
        </p:nvSpPr>
        <p:spPr/>
        <p:txBody>
          <a:bodyPr/>
          <a:lstStyle/>
          <a:p>
            <a:fld id="{BF73EC7F-79ED-4C17-9829-92AE53B2AB65}" type="slidenum">
              <a:rPr lang="fr-BE" smtClean="0"/>
              <a:pPr/>
              <a:t>37</a:t>
            </a:fld>
            <a:endParaRPr lang="fr-BE" dirty="0"/>
          </a:p>
        </p:txBody>
      </p:sp>
      <p:graphicFrame>
        <p:nvGraphicFramePr>
          <p:cNvPr id="11" name="Content Placeholder 7"/>
          <p:cNvGraphicFramePr>
            <a:graphicFrameLocks noGrp="1"/>
          </p:cNvGraphicFramePr>
          <p:nvPr>
            <p:ph idx="1"/>
            <p:extLst>
              <p:ext uri="{D42A27DB-BD31-4B8C-83A1-F6EECF244321}">
                <p14:modId xmlns:p14="http://schemas.microsoft.com/office/powerpoint/2010/main" val="1306608068"/>
              </p:ext>
            </p:extLst>
          </p:nvPr>
        </p:nvGraphicFramePr>
        <p:xfrm>
          <a:off x="179512" y="1137851"/>
          <a:ext cx="8596752" cy="5496662"/>
        </p:xfrm>
        <a:graphic>
          <a:graphicData uri="http://schemas.openxmlformats.org/drawingml/2006/table">
            <a:tbl>
              <a:tblPr firstRow="1" bandRow="1">
                <a:tableStyleId>{9DCAF9ED-07DC-4A11-8D7F-57B35C25682E}</a:tableStyleId>
              </a:tblPr>
              <a:tblGrid>
                <a:gridCol w="1739964">
                  <a:extLst>
                    <a:ext uri="{9D8B030D-6E8A-4147-A177-3AD203B41FA5}">
                      <a16:colId xmlns:a16="http://schemas.microsoft.com/office/drawing/2014/main" val="20000"/>
                    </a:ext>
                  </a:extLst>
                </a:gridCol>
                <a:gridCol w="1368473">
                  <a:extLst>
                    <a:ext uri="{9D8B030D-6E8A-4147-A177-3AD203B41FA5}">
                      <a16:colId xmlns:a16="http://schemas.microsoft.com/office/drawing/2014/main" val="20001"/>
                    </a:ext>
                  </a:extLst>
                </a:gridCol>
                <a:gridCol w="1432332">
                  <a:extLst>
                    <a:ext uri="{9D8B030D-6E8A-4147-A177-3AD203B41FA5}">
                      <a16:colId xmlns:a16="http://schemas.microsoft.com/office/drawing/2014/main" val="20002"/>
                    </a:ext>
                  </a:extLst>
                </a:gridCol>
                <a:gridCol w="960672">
                  <a:extLst>
                    <a:ext uri="{9D8B030D-6E8A-4147-A177-3AD203B41FA5}">
                      <a16:colId xmlns:a16="http://schemas.microsoft.com/office/drawing/2014/main" val="20003"/>
                    </a:ext>
                  </a:extLst>
                </a:gridCol>
                <a:gridCol w="3095311">
                  <a:extLst>
                    <a:ext uri="{9D8B030D-6E8A-4147-A177-3AD203B41FA5}">
                      <a16:colId xmlns:a16="http://schemas.microsoft.com/office/drawing/2014/main" val="20004"/>
                    </a:ext>
                  </a:extLst>
                </a:gridCol>
              </a:tblGrid>
              <a:tr h="376022">
                <a:tc>
                  <a:txBody>
                    <a:bodyPr/>
                    <a:lstStyle/>
                    <a:p>
                      <a:r>
                        <a:rPr lang="fr-BE" dirty="0"/>
                        <a:t>Structures</a:t>
                      </a:r>
                    </a:p>
                  </a:txBody>
                  <a:tcPr/>
                </a:tc>
                <a:tc>
                  <a:txBody>
                    <a:bodyPr/>
                    <a:lstStyle/>
                    <a:p>
                      <a:r>
                        <a:rPr lang="fr-BE" dirty="0"/>
                        <a:t>Terminé</a:t>
                      </a:r>
                      <a:r>
                        <a:rPr lang="fr-BE" baseline="0" dirty="0"/>
                        <a:t> en</a:t>
                      </a:r>
                      <a:endParaRPr lang="fr-BE" dirty="0"/>
                    </a:p>
                  </a:txBody>
                  <a:tcPr/>
                </a:tc>
                <a:tc>
                  <a:txBody>
                    <a:bodyPr/>
                    <a:lstStyle/>
                    <a:p>
                      <a:r>
                        <a:rPr lang="fr-BE" dirty="0"/>
                        <a:t>Matériau</a:t>
                      </a:r>
                    </a:p>
                  </a:txBody>
                  <a:tcPr/>
                </a:tc>
                <a:tc>
                  <a:txBody>
                    <a:bodyPr/>
                    <a:lstStyle/>
                    <a:p>
                      <a:r>
                        <a:rPr lang="fr-BE" dirty="0"/>
                        <a:t>Hauteur</a:t>
                      </a:r>
                    </a:p>
                  </a:txBody>
                  <a:tcPr/>
                </a:tc>
                <a:tc>
                  <a:txBody>
                    <a:bodyPr/>
                    <a:lstStyle/>
                    <a:p>
                      <a:r>
                        <a:rPr lang="fr-BE" dirty="0"/>
                        <a:t>Entretien</a:t>
                      </a:r>
                    </a:p>
                  </a:txBody>
                  <a:tcPr/>
                </a:tc>
                <a:extLst>
                  <a:ext uri="{0D108BD9-81ED-4DB2-BD59-A6C34878D82A}">
                    <a16:rowId xmlns:a16="http://schemas.microsoft.com/office/drawing/2014/main" val="10000"/>
                  </a:ext>
                </a:extLst>
              </a:tr>
              <a:tr h="2239088">
                <a:tc>
                  <a:txBody>
                    <a:bodyPr/>
                    <a:lstStyle/>
                    <a:p>
                      <a:r>
                        <a:rPr lang="fr-BE" dirty="0"/>
                        <a:t>Tour Eiffel </a:t>
                      </a:r>
                    </a:p>
                    <a:p>
                      <a:r>
                        <a:rPr lang="fr-BE" dirty="0"/>
                        <a:t>Paris</a:t>
                      </a:r>
                    </a:p>
                    <a:p>
                      <a:endParaRPr lang="fr-BE" dirty="0"/>
                    </a:p>
                  </a:txBody>
                  <a:tcPr/>
                </a:tc>
                <a:tc>
                  <a:txBody>
                    <a:bodyPr/>
                    <a:lstStyle/>
                    <a:p>
                      <a:r>
                        <a:rPr lang="fr-BE" dirty="0"/>
                        <a:t>1889</a:t>
                      </a:r>
                    </a:p>
                    <a:p>
                      <a:endParaRPr lang="fr-BE" dirty="0"/>
                    </a:p>
                    <a:p>
                      <a:endParaRPr lang="fr-BE" dirty="0"/>
                    </a:p>
                  </a:txBody>
                  <a:tcPr/>
                </a:tc>
                <a:tc>
                  <a:txBody>
                    <a:bodyPr/>
                    <a:lstStyle/>
                    <a:p>
                      <a:r>
                        <a:rPr lang="fr-BE" dirty="0"/>
                        <a:t>Fer puddlé</a:t>
                      </a:r>
                    </a:p>
                  </a:txBody>
                  <a:tcPr/>
                </a:tc>
                <a:tc>
                  <a:txBody>
                    <a:bodyPr/>
                    <a:lstStyle/>
                    <a:p>
                      <a:r>
                        <a:rPr lang="fr-BE" dirty="0"/>
                        <a:t>324 m</a:t>
                      </a:r>
                    </a:p>
                  </a:txBody>
                  <a:tcPr/>
                </a:tc>
                <a:tc>
                  <a:txBody>
                    <a:bodyPr/>
                    <a:lstStyle/>
                    <a:p>
                      <a:r>
                        <a:rPr lang="fr-BE" dirty="0"/>
                        <a:t>Tous les 7 ans. Chaque</a:t>
                      </a:r>
                      <a:r>
                        <a:rPr lang="fr-BE" baseline="0" dirty="0"/>
                        <a:t> campagne de peinture dure environ 1 an et demi (15 mois). Elle demande 50 à 60 tonnes de peinture, 25 peintres, 1500 pinceaux, 5000 disques de meulage et 1500 tenues de travail.</a:t>
                      </a:r>
                      <a:endParaRPr lang="fr-BE" dirty="0"/>
                    </a:p>
                  </a:txBody>
                  <a:tcPr/>
                </a:tc>
                <a:extLst>
                  <a:ext uri="{0D108BD9-81ED-4DB2-BD59-A6C34878D82A}">
                    <a16:rowId xmlns:a16="http://schemas.microsoft.com/office/drawing/2014/main" val="10001"/>
                  </a:ext>
                </a:extLst>
              </a:tr>
              <a:tr h="2725471">
                <a:tc>
                  <a:txBody>
                    <a:bodyPr/>
                    <a:lstStyle/>
                    <a:p>
                      <a:r>
                        <a:rPr lang="fr-BE" dirty="0"/>
                        <a:t>Chrysler Building </a:t>
                      </a:r>
                    </a:p>
                    <a:p>
                      <a:r>
                        <a:rPr lang="fr-BE" dirty="0"/>
                        <a:t>(toiture et entrée</a:t>
                      </a:r>
                      <a:r>
                        <a:rPr lang="fr-BE" baseline="0" dirty="0"/>
                        <a:t>) </a:t>
                      </a:r>
                    </a:p>
                    <a:p>
                      <a:r>
                        <a:rPr lang="fr-BE" baseline="0" dirty="0"/>
                        <a:t>New York</a:t>
                      </a:r>
                    </a:p>
                    <a:p>
                      <a:endParaRPr lang="fr-BE" baseline="0" dirty="0"/>
                    </a:p>
                    <a:p>
                      <a:endParaRPr lang="fr-BE" baseline="0" dirty="0"/>
                    </a:p>
                    <a:p>
                      <a:endParaRPr lang="fr-BE" baseline="0" dirty="0"/>
                    </a:p>
                    <a:p>
                      <a:endParaRPr lang="fr-BE" baseline="0" dirty="0"/>
                    </a:p>
                    <a:p>
                      <a:endParaRPr lang="fr-BE" dirty="0"/>
                    </a:p>
                  </a:txBody>
                  <a:tcPr/>
                </a:tc>
                <a:tc>
                  <a:txBody>
                    <a:bodyPr/>
                    <a:lstStyle/>
                    <a:p>
                      <a:r>
                        <a:rPr lang="fr-BE" dirty="0"/>
                        <a:t>1930</a:t>
                      </a:r>
                    </a:p>
                    <a:p>
                      <a:r>
                        <a:rPr lang="fr-BE" dirty="0"/>
                        <a:t>(toiture en </a:t>
                      </a:r>
                      <a:r>
                        <a:rPr lang="fr-BE" baseline="0" dirty="0"/>
                        <a:t>1929)</a:t>
                      </a:r>
                      <a:endParaRPr lang="fr-BE" dirty="0"/>
                    </a:p>
                  </a:txBody>
                  <a:tcPr/>
                </a:tc>
                <a:tc>
                  <a:txBody>
                    <a:bodyPr/>
                    <a:lstStyle/>
                    <a:p>
                      <a:r>
                        <a:rPr lang="fr-BE" dirty="0"/>
                        <a:t>Acier inoxydable austénitique</a:t>
                      </a:r>
                    </a:p>
                    <a:p>
                      <a:r>
                        <a:rPr lang="fr-BE" dirty="0"/>
                        <a:t>(nuance 302)</a:t>
                      </a:r>
                    </a:p>
                  </a:txBody>
                  <a:tcPr/>
                </a:tc>
                <a:tc>
                  <a:txBody>
                    <a:bodyPr/>
                    <a:lstStyle/>
                    <a:p>
                      <a:r>
                        <a:rPr lang="fr-BE" dirty="0"/>
                        <a:t>319 m</a:t>
                      </a:r>
                    </a:p>
                  </a:txBody>
                  <a:tcPr/>
                </a:tc>
                <a:tc>
                  <a:txBody>
                    <a:bodyPr/>
                    <a:lstStyle/>
                    <a:p>
                      <a:r>
                        <a:rPr lang="fr-BE" dirty="0"/>
                        <a:t>Deux fois en 1951 puis en 1961</a:t>
                      </a:r>
                      <a:r>
                        <a:rPr lang="fr-BE" baseline="0" dirty="0"/>
                        <a:t> et en 1995. </a:t>
                      </a:r>
                    </a:p>
                    <a:p>
                      <a:r>
                        <a:rPr lang="fr-BE" baseline="0" dirty="0"/>
                        <a:t>La solution de nettoyage de 1961 est inconnue. </a:t>
                      </a:r>
                    </a:p>
                    <a:p>
                      <a:r>
                        <a:rPr lang="fr-BE" baseline="0" dirty="0"/>
                        <a:t>Un détergent peu agressif, dégraissant et abrasif, a été utilisé en 1995.</a:t>
                      </a:r>
                      <a:endParaRPr lang="fr-BE" dirty="0"/>
                    </a:p>
                  </a:txBody>
                  <a:tcPr/>
                </a:tc>
                <a:extLst>
                  <a:ext uri="{0D108BD9-81ED-4DB2-BD59-A6C34878D82A}">
                    <a16:rowId xmlns:a16="http://schemas.microsoft.com/office/drawing/2014/main" val="10002"/>
                  </a:ext>
                </a:extLst>
              </a:tr>
            </a:tbl>
          </a:graphicData>
        </a:graphic>
      </p:graphicFrame>
      <p:pic>
        <p:nvPicPr>
          <p:cNvPr id="12" name="Picture 14" descr="http://t3.gstatic.com/images?q=tbn:ANd9GcSISTfpsN2fANpBCzIlIj3_scvXR6LDLkQ_ouuuh_UhPsoOJJk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9474" y="2141072"/>
            <a:ext cx="1094174" cy="15271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Grafik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9474" y="4991691"/>
            <a:ext cx="1037212" cy="1440160"/>
          </a:xfrm>
          <a:prstGeom prst="rect">
            <a:avLst/>
          </a:prstGeom>
          <a:ln>
            <a:solidFill>
              <a:schemeClr val="tx1"/>
            </a:solidFill>
          </a:ln>
        </p:spPr>
      </p:pic>
      <p:pic>
        <p:nvPicPr>
          <p:cNvPr id="14" name="Picture 16" descr="http://www.tour-eiffel.net/wp-content/uploads/2012/12/peinture-tour-eiff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6051" y="2732163"/>
            <a:ext cx="1284901" cy="9361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Grafik 14"/>
          <p:cNvPicPr>
            <a:picLocks noChangeAspect="1"/>
          </p:cNvPicPr>
          <p:nvPr/>
        </p:nvPicPr>
        <p:blipFill rotWithShape="1">
          <a:blip r:embed="rId6" cstate="print">
            <a:extLst>
              <a:ext uri="{28A0092B-C50C-407E-A947-70E740481C1C}">
                <a14:useLocalDpi xmlns:a14="http://schemas.microsoft.com/office/drawing/2010/main" val="0"/>
              </a:ext>
            </a:extLst>
          </a:blip>
          <a:srcRect t="11288"/>
          <a:stretch/>
        </p:blipFill>
        <p:spPr>
          <a:xfrm>
            <a:off x="1926051" y="5471333"/>
            <a:ext cx="1265986" cy="960518"/>
          </a:xfrm>
          <a:prstGeom prst="rect">
            <a:avLst/>
          </a:prstGeom>
          <a:ln>
            <a:solidFill>
              <a:schemeClr val="tx1"/>
            </a:solidFill>
          </a:ln>
        </p:spPr>
      </p:pic>
    </p:spTree>
    <p:extLst>
      <p:ext uri="{BB962C8B-B14F-4D97-AF65-F5344CB8AC3E}">
        <p14:creationId xmlns:p14="http://schemas.microsoft.com/office/powerpoint/2010/main" val="2321436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427"/>
            <a:ext cx="9144000" cy="864096"/>
          </a:xfrm>
        </p:spPr>
        <p:txBody>
          <a:bodyPr>
            <a:noAutofit/>
          </a:bodyPr>
          <a:lstStyle/>
          <a:p>
            <a:r>
              <a:rPr lang="fr-FR" sz="2600" noProof="0" dirty="0"/>
              <a:t>Qu’est-ce</a:t>
            </a:r>
            <a:r>
              <a:rPr lang="fr-FR" sz="2000" noProof="0" dirty="0"/>
              <a:t> </a:t>
            </a:r>
            <a:r>
              <a:rPr lang="fr-FR" sz="2600" noProof="0" dirty="0"/>
              <a:t>qui</a:t>
            </a:r>
            <a:r>
              <a:rPr lang="fr-FR" sz="2000" noProof="0" dirty="0"/>
              <a:t> </a:t>
            </a:r>
            <a:r>
              <a:rPr lang="fr-FR" sz="2600" noProof="0" dirty="0"/>
              <a:t>fait</a:t>
            </a:r>
            <a:r>
              <a:rPr lang="fr-FR" sz="2000" noProof="0" dirty="0"/>
              <a:t> </a:t>
            </a:r>
            <a:r>
              <a:rPr lang="fr-FR" sz="2600" noProof="0" dirty="0"/>
              <a:t>que</a:t>
            </a:r>
            <a:r>
              <a:rPr lang="fr-FR" sz="2000" noProof="0" dirty="0"/>
              <a:t> </a:t>
            </a:r>
            <a:r>
              <a:rPr lang="fr-FR" sz="2600" noProof="0" dirty="0"/>
              <a:t>l’acier</a:t>
            </a:r>
            <a:r>
              <a:rPr lang="fr-FR" sz="2000" noProof="0" dirty="0"/>
              <a:t> </a:t>
            </a:r>
            <a:r>
              <a:rPr lang="fr-FR" sz="2600" noProof="0" dirty="0"/>
              <a:t>inoxydable</a:t>
            </a:r>
            <a:r>
              <a:rPr lang="fr-FR" sz="2000" noProof="0" dirty="0"/>
              <a:t> </a:t>
            </a:r>
            <a:r>
              <a:rPr lang="fr-FR" sz="2600" noProof="0" dirty="0"/>
              <a:t>est</a:t>
            </a:r>
            <a:r>
              <a:rPr lang="fr-FR" sz="2000" noProof="0" dirty="0"/>
              <a:t> </a:t>
            </a:r>
            <a:r>
              <a:rPr lang="fr-FR" sz="2600" noProof="0" dirty="0"/>
              <a:t>un</a:t>
            </a:r>
            <a:r>
              <a:rPr lang="fr-FR" sz="2000" noProof="0" dirty="0"/>
              <a:t> </a:t>
            </a:r>
            <a:r>
              <a:rPr lang="fr-FR" sz="2600" noProof="0" dirty="0"/>
              <a:t>matériau</a:t>
            </a:r>
            <a:r>
              <a:rPr lang="fr-FR" sz="2000" noProof="0" dirty="0"/>
              <a:t> </a:t>
            </a:r>
            <a:r>
              <a:rPr lang="fr-FR" sz="2600" b="1" noProof="0" dirty="0"/>
              <a:t>«</a:t>
            </a:r>
            <a:r>
              <a:rPr lang="fr-FR" sz="2000" b="1" noProof="0" dirty="0"/>
              <a:t> </a:t>
            </a:r>
            <a:r>
              <a:rPr lang="fr-FR" sz="2600" b="1" noProof="0" dirty="0"/>
              <a:t>Vert</a:t>
            </a:r>
            <a:r>
              <a:rPr lang="fr-FR" sz="2000" b="1" noProof="0" dirty="0"/>
              <a:t> </a:t>
            </a:r>
            <a:r>
              <a:rPr lang="fr-FR" sz="2600" b="1" noProof="0" dirty="0"/>
              <a:t>»</a:t>
            </a:r>
            <a:r>
              <a:rPr lang="fr-FR" sz="2000" b="1" noProof="0" dirty="0"/>
              <a:t> </a:t>
            </a:r>
            <a:r>
              <a:rPr lang="fr-FR" sz="2600" noProof="0" dirty="0"/>
              <a:t>?</a:t>
            </a:r>
            <a:br>
              <a:rPr lang="fr-FR" sz="2600" noProof="0" dirty="0"/>
            </a:br>
            <a:r>
              <a:rPr lang="fr-FR" sz="2600" noProof="0" dirty="0"/>
              <a:t>Évaluation environnementale de l’acier inoxydable</a:t>
            </a:r>
            <a:r>
              <a:rPr lang="fr-FR" sz="2600" baseline="50000" noProof="0" dirty="0"/>
              <a:t>41</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65217338"/>
              </p:ext>
            </p:extLst>
          </p:nvPr>
        </p:nvGraphicFramePr>
        <p:xfrm>
          <a:off x="123568" y="1038245"/>
          <a:ext cx="8723870" cy="5750560"/>
        </p:xfrm>
        <a:graphic>
          <a:graphicData uri="http://schemas.openxmlformats.org/drawingml/2006/table">
            <a:tbl>
              <a:tblPr bandRow="1">
                <a:tableStyleId>{1E171933-4619-4E11-9A3F-F7608DF75F80}</a:tableStyleId>
              </a:tblPr>
              <a:tblGrid>
                <a:gridCol w="3459891">
                  <a:extLst>
                    <a:ext uri="{9D8B030D-6E8A-4147-A177-3AD203B41FA5}">
                      <a16:colId xmlns:a16="http://schemas.microsoft.com/office/drawing/2014/main" val="20000"/>
                    </a:ext>
                  </a:extLst>
                </a:gridCol>
                <a:gridCol w="5263979">
                  <a:extLst>
                    <a:ext uri="{9D8B030D-6E8A-4147-A177-3AD203B41FA5}">
                      <a16:colId xmlns:a16="http://schemas.microsoft.com/office/drawing/2014/main" val="20001"/>
                    </a:ext>
                  </a:extLst>
                </a:gridCol>
              </a:tblGrid>
              <a:tr h="275887">
                <a:tc>
                  <a:txBody>
                    <a:bodyPr/>
                    <a:lstStyle/>
                    <a:p>
                      <a:pPr>
                        <a:lnSpc>
                          <a:spcPts val="1600"/>
                        </a:lnSpc>
                      </a:pPr>
                      <a:r>
                        <a:rPr lang="fr-BE" sz="1400" dirty="0">
                          <a:solidFill>
                            <a:schemeClr val="tx1"/>
                          </a:solidFill>
                        </a:rPr>
                        <a:t>Quelle est la teneur en matériaux recyclés ?</a:t>
                      </a:r>
                    </a:p>
                  </a:txBody>
                  <a:tcPr/>
                </a:tc>
                <a:tc>
                  <a:txBody>
                    <a:bodyPr/>
                    <a:lstStyle/>
                    <a:p>
                      <a:pPr>
                        <a:lnSpc>
                          <a:spcPts val="1600"/>
                        </a:lnSpc>
                      </a:pPr>
                      <a:r>
                        <a:rPr lang="fr-BE" sz="1400" dirty="0">
                          <a:solidFill>
                            <a:schemeClr val="tx1"/>
                          </a:solidFill>
                        </a:rPr>
                        <a:t>60 %</a:t>
                      </a:r>
                    </a:p>
                  </a:txBody>
                  <a:tcPr/>
                </a:tc>
                <a:extLst>
                  <a:ext uri="{0D108BD9-81ED-4DB2-BD59-A6C34878D82A}">
                    <a16:rowId xmlns:a16="http://schemas.microsoft.com/office/drawing/2014/main" val="10000"/>
                  </a:ext>
                </a:extLst>
              </a:tr>
              <a:tr h="275887">
                <a:tc>
                  <a:txBody>
                    <a:bodyPr/>
                    <a:lstStyle/>
                    <a:p>
                      <a:pPr>
                        <a:lnSpc>
                          <a:spcPts val="1600"/>
                        </a:lnSpc>
                      </a:pPr>
                      <a:r>
                        <a:rPr lang="fr-BE" sz="1400" dirty="0">
                          <a:solidFill>
                            <a:schemeClr val="tx1"/>
                          </a:solidFill>
                        </a:rPr>
                        <a:t>Est-il</a:t>
                      </a:r>
                      <a:r>
                        <a:rPr lang="fr-BE" sz="1400" baseline="0" dirty="0">
                          <a:solidFill>
                            <a:schemeClr val="tx1"/>
                          </a:solidFill>
                        </a:rPr>
                        <a:t> recyclable à </a:t>
                      </a:r>
                      <a:r>
                        <a:rPr lang="fr-BE" sz="1400" dirty="0">
                          <a:solidFill>
                            <a:schemeClr val="tx1"/>
                          </a:solidFill>
                        </a:rPr>
                        <a:t>100 % ?</a:t>
                      </a:r>
                    </a:p>
                  </a:txBody>
                  <a:tcPr/>
                </a:tc>
                <a:tc>
                  <a:txBody>
                    <a:bodyPr/>
                    <a:lstStyle/>
                    <a:p>
                      <a:pPr>
                        <a:lnSpc>
                          <a:spcPts val="1600"/>
                        </a:lnSpc>
                      </a:pPr>
                      <a:r>
                        <a:rPr lang="fr-BE" sz="1400" dirty="0">
                          <a:solidFill>
                            <a:schemeClr val="tx1"/>
                          </a:solidFill>
                        </a:rPr>
                        <a:t>Oui</a:t>
                      </a:r>
                    </a:p>
                  </a:txBody>
                  <a:tcPr/>
                </a:tc>
                <a:extLst>
                  <a:ext uri="{0D108BD9-81ED-4DB2-BD59-A6C34878D82A}">
                    <a16:rowId xmlns:a16="http://schemas.microsoft.com/office/drawing/2014/main" val="10001"/>
                  </a:ext>
                </a:extLst>
              </a:tr>
              <a:tr h="275887">
                <a:tc>
                  <a:txBody>
                    <a:bodyPr/>
                    <a:lstStyle/>
                    <a:p>
                      <a:pPr>
                        <a:lnSpc>
                          <a:spcPts val="1600"/>
                        </a:lnSpc>
                      </a:pPr>
                      <a:r>
                        <a:rPr lang="fr-BE" sz="1400" dirty="0">
                          <a:solidFill>
                            <a:schemeClr val="tx1"/>
                          </a:solidFill>
                        </a:rPr>
                        <a:t>Offre-t-il une durée de vie importante ?</a:t>
                      </a:r>
                    </a:p>
                  </a:txBody>
                  <a:tcPr/>
                </a:tc>
                <a:tc>
                  <a:txBody>
                    <a:bodyPr/>
                    <a:lstStyle/>
                    <a:p>
                      <a:pPr>
                        <a:lnSpc>
                          <a:spcPts val="1600"/>
                        </a:lnSpc>
                      </a:pPr>
                      <a:r>
                        <a:rPr lang="fr-BE" sz="1400" dirty="0">
                          <a:solidFill>
                            <a:schemeClr val="tx1"/>
                          </a:solidFill>
                        </a:rPr>
                        <a:t>Oui (il réduit la fréquence d’entretien et de démolition)</a:t>
                      </a:r>
                    </a:p>
                  </a:txBody>
                  <a:tcPr/>
                </a:tc>
                <a:extLst>
                  <a:ext uri="{0D108BD9-81ED-4DB2-BD59-A6C34878D82A}">
                    <a16:rowId xmlns:a16="http://schemas.microsoft.com/office/drawing/2014/main" val="10002"/>
                  </a:ext>
                </a:extLst>
              </a:tr>
              <a:tr h="275887">
                <a:tc>
                  <a:txBody>
                    <a:bodyPr/>
                    <a:lstStyle/>
                    <a:p>
                      <a:pPr>
                        <a:lnSpc>
                          <a:spcPts val="1600"/>
                        </a:lnSpc>
                      </a:pPr>
                      <a:r>
                        <a:rPr lang="fr-BE" sz="1400" dirty="0">
                          <a:solidFill>
                            <a:schemeClr val="tx1"/>
                          </a:solidFill>
                        </a:rPr>
                        <a:t>Contient-il</a:t>
                      </a:r>
                      <a:r>
                        <a:rPr lang="fr-BE" sz="1400" baseline="0" dirty="0">
                          <a:solidFill>
                            <a:schemeClr val="tx1"/>
                          </a:solidFill>
                        </a:rPr>
                        <a:t> une part recyclable </a:t>
                      </a:r>
                      <a:r>
                        <a:rPr lang="fr-BE" sz="1400" dirty="0">
                          <a:solidFill>
                            <a:schemeClr val="tx1"/>
                          </a:solidFill>
                        </a:rPr>
                        <a:t>?</a:t>
                      </a:r>
                    </a:p>
                  </a:txBody>
                  <a:tcPr/>
                </a:tc>
                <a:tc>
                  <a:txBody>
                    <a:bodyPr/>
                    <a:lstStyle/>
                    <a:p>
                      <a:pPr>
                        <a:lnSpc>
                          <a:spcPts val="1600"/>
                        </a:lnSpc>
                      </a:pPr>
                      <a:r>
                        <a:rPr lang="fr-BE" sz="1400" dirty="0">
                          <a:solidFill>
                            <a:schemeClr val="tx1"/>
                          </a:solidFill>
                        </a:rPr>
                        <a:t>Oui (à la fois post-consommation et </a:t>
                      </a:r>
                      <a:r>
                        <a:rPr lang="fr-BE" sz="1400" baseline="0" dirty="0">
                          <a:solidFill>
                            <a:schemeClr val="tx1"/>
                          </a:solidFill>
                        </a:rPr>
                        <a:t>post-fabrication)</a:t>
                      </a:r>
                      <a:endParaRPr lang="fr-BE" sz="1400" dirty="0">
                        <a:solidFill>
                          <a:schemeClr val="tx1"/>
                        </a:solidFill>
                      </a:endParaRPr>
                    </a:p>
                  </a:txBody>
                  <a:tcPr/>
                </a:tc>
                <a:extLst>
                  <a:ext uri="{0D108BD9-81ED-4DB2-BD59-A6C34878D82A}">
                    <a16:rowId xmlns:a16="http://schemas.microsoft.com/office/drawing/2014/main" val="10003"/>
                  </a:ext>
                </a:extLst>
              </a:tr>
              <a:tr h="469009">
                <a:tc>
                  <a:txBody>
                    <a:bodyPr/>
                    <a:lstStyle/>
                    <a:p>
                      <a:pPr>
                        <a:lnSpc>
                          <a:spcPts val="1600"/>
                        </a:lnSpc>
                      </a:pPr>
                      <a:r>
                        <a:rPr lang="fr-BE" sz="1400" dirty="0">
                          <a:solidFill>
                            <a:schemeClr val="tx1"/>
                          </a:solidFill>
                        </a:rPr>
                        <a:t>Est-ce</a:t>
                      </a:r>
                      <a:r>
                        <a:rPr lang="fr-BE" sz="1400" baseline="0" dirty="0">
                          <a:solidFill>
                            <a:schemeClr val="tx1"/>
                          </a:solidFill>
                        </a:rPr>
                        <a:t> que les déchets de construction peuvent éviter l’enfouissement </a:t>
                      </a:r>
                      <a:r>
                        <a:rPr lang="fr-BE" sz="1400" dirty="0">
                          <a:solidFill>
                            <a:schemeClr val="tx1"/>
                          </a:solidFill>
                        </a:rPr>
                        <a:t>?</a:t>
                      </a:r>
                    </a:p>
                  </a:txBody>
                  <a:tcPr/>
                </a:tc>
                <a:tc>
                  <a:txBody>
                    <a:bodyPr/>
                    <a:lstStyle/>
                    <a:p>
                      <a:pPr>
                        <a:lnSpc>
                          <a:spcPts val="1600"/>
                        </a:lnSpc>
                      </a:pPr>
                      <a:r>
                        <a:rPr lang="fr-BE" sz="1400" dirty="0">
                          <a:solidFill>
                            <a:schemeClr val="tx1"/>
                          </a:solidFill>
                        </a:rPr>
                        <a:t>Oui (valeur élevée de la ferraille inox et réutilisation )</a:t>
                      </a:r>
                    </a:p>
                  </a:txBody>
                  <a:tcPr/>
                </a:tc>
                <a:extLst>
                  <a:ext uri="{0D108BD9-81ED-4DB2-BD59-A6C34878D82A}">
                    <a16:rowId xmlns:a16="http://schemas.microsoft.com/office/drawing/2014/main" val="10004"/>
                  </a:ext>
                </a:extLst>
              </a:tr>
              <a:tr h="469009">
                <a:tc>
                  <a:txBody>
                    <a:bodyPr/>
                    <a:lstStyle/>
                    <a:p>
                      <a:pPr>
                        <a:lnSpc>
                          <a:spcPts val="1600"/>
                        </a:lnSpc>
                      </a:pPr>
                      <a:r>
                        <a:rPr lang="fr-BE" sz="1400" dirty="0">
                          <a:solidFill>
                            <a:schemeClr val="tx1"/>
                          </a:solidFill>
                        </a:rPr>
                        <a:t>Peut-il être récupéré et réutilisé lors</a:t>
                      </a:r>
                      <a:r>
                        <a:rPr lang="fr-BE" sz="1400" baseline="0" dirty="0">
                          <a:solidFill>
                            <a:schemeClr val="tx1"/>
                          </a:solidFill>
                        </a:rPr>
                        <a:t> d’une rénovation </a:t>
                      </a:r>
                      <a:r>
                        <a:rPr lang="fr-BE" sz="1400" dirty="0">
                          <a:solidFill>
                            <a:schemeClr val="tx1"/>
                          </a:solidFill>
                        </a:rPr>
                        <a:t>?</a:t>
                      </a:r>
                    </a:p>
                  </a:txBody>
                  <a:tcPr/>
                </a:tc>
                <a:tc>
                  <a:txBody>
                    <a:bodyPr/>
                    <a:lstStyle/>
                    <a:p>
                      <a:pPr>
                        <a:lnSpc>
                          <a:spcPts val="1600"/>
                        </a:lnSpc>
                      </a:pPr>
                      <a:r>
                        <a:rPr lang="fr-BE" sz="1400" dirty="0">
                          <a:solidFill>
                            <a:schemeClr val="tx1"/>
                          </a:solidFill>
                        </a:rPr>
                        <a:t>Oui </a:t>
                      </a:r>
                    </a:p>
                  </a:txBody>
                  <a:tcPr/>
                </a:tc>
                <a:extLst>
                  <a:ext uri="{0D108BD9-81ED-4DB2-BD59-A6C34878D82A}">
                    <a16:rowId xmlns:a16="http://schemas.microsoft.com/office/drawing/2014/main" val="10005"/>
                  </a:ext>
                </a:extLst>
              </a:tr>
              <a:tr h="275887">
                <a:tc>
                  <a:txBody>
                    <a:bodyPr/>
                    <a:lstStyle/>
                    <a:p>
                      <a:pPr>
                        <a:lnSpc>
                          <a:spcPts val="1600"/>
                        </a:lnSpc>
                      </a:pPr>
                      <a:r>
                        <a:rPr lang="fr-BE" sz="1400" dirty="0">
                          <a:solidFill>
                            <a:schemeClr val="tx1"/>
                          </a:solidFill>
                        </a:rPr>
                        <a:t>Est-ce un matériau à faible émission </a:t>
                      </a:r>
                      <a:r>
                        <a:rPr lang="fr-BE" sz="1400" baseline="0" dirty="0">
                          <a:solidFill>
                            <a:schemeClr val="tx1"/>
                          </a:solidFill>
                        </a:rPr>
                        <a:t>?</a:t>
                      </a:r>
                      <a:endParaRPr lang="fr-BE" sz="1400" dirty="0">
                        <a:solidFill>
                          <a:schemeClr val="tx1"/>
                        </a:solidFill>
                      </a:endParaRPr>
                    </a:p>
                  </a:txBody>
                  <a:tcPr/>
                </a:tc>
                <a:tc>
                  <a:txBody>
                    <a:bodyPr/>
                    <a:lstStyle/>
                    <a:p>
                      <a:pPr>
                        <a:lnSpc>
                          <a:spcPts val="1600"/>
                        </a:lnSpc>
                      </a:pPr>
                      <a:r>
                        <a:rPr lang="fr-BE" sz="1400" dirty="0">
                          <a:solidFill>
                            <a:schemeClr val="tx1"/>
                          </a:solidFill>
                        </a:rPr>
                        <a:t>Oui (pas de revêtement</a:t>
                      </a:r>
                      <a:r>
                        <a:rPr lang="fr-BE" sz="1400" baseline="0" dirty="0">
                          <a:solidFill>
                            <a:schemeClr val="tx1"/>
                          </a:solidFill>
                        </a:rPr>
                        <a:t> </a:t>
                      </a:r>
                      <a:r>
                        <a:rPr lang="fr-BE" sz="1400" dirty="0">
                          <a:solidFill>
                            <a:schemeClr val="tx1"/>
                          </a:solidFill>
                        </a:rPr>
                        <a:t>= zéro émission)</a:t>
                      </a:r>
                    </a:p>
                  </a:txBody>
                  <a:tcPr/>
                </a:tc>
                <a:extLst>
                  <a:ext uri="{0D108BD9-81ED-4DB2-BD59-A6C34878D82A}">
                    <a16:rowId xmlns:a16="http://schemas.microsoft.com/office/drawing/2014/main" val="10006"/>
                  </a:ext>
                </a:extLst>
              </a:tr>
              <a:tr h="469009">
                <a:tc>
                  <a:txBody>
                    <a:bodyPr/>
                    <a:lstStyle/>
                    <a:p>
                      <a:pPr>
                        <a:lnSpc>
                          <a:spcPts val="1600"/>
                        </a:lnSpc>
                      </a:pPr>
                      <a:r>
                        <a:rPr lang="fr-BE" sz="1400" dirty="0">
                          <a:solidFill>
                            <a:schemeClr val="tx1"/>
                          </a:solidFill>
                        </a:rPr>
                        <a:t>Peut-il améliorer la qualité de l’air intérieur </a:t>
                      </a:r>
                      <a:r>
                        <a:rPr lang="fr-BE" sz="1400" baseline="0" dirty="0">
                          <a:solidFill>
                            <a:schemeClr val="tx1"/>
                          </a:solidFill>
                        </a:rPr>
                        <a:t>?</a:t>
                      </a:r>
                      <a:endParaRPr lang="fr-BE" sz="1400" dirty="0">
                        <a:solidFill>
                          <a:schemeClr val="tx1"/>
                        </a:solidFill>
                      </a:endParaRPr>
                    </a:p>
                  </a:txBody>
                  <a:tcPr/>
                </a:tc>
                <a:tc>
                  <a:txBody>
                    <a:bodyPr/>
                    <a:lstStyle/>
                    <a:p>
                      <a:pPr>
                        <a:lnSpc>
                          <a:spcPts val="1600"/>
                        </a:lnSpc>
                      </a:pPr>
                      <a:r>
                        <a:rPr lang="fr-BE" sz="1400" dirty="0">
                          <a:solidFill>
                            <a:schemeClr val="tx1"/>
                          </a:solidFill>
                        </a:rPr>
                        <a:t>Oui (</a:t>
                      </a:r>
                      <a:r>
                        <a:rPr lang="fr-BE" sz="1400" kern="1200" baseline="0" dirty="0">
                          <a:solidFill>
                            <a:schemeClr val="tx1"/>
                          </a:solidFill>
                          <a:latin typeface="+mn-lt"/>
                          <a:ea typeface="+mn-ea"/>
                          <a:cs typeface="+mn-cs"/>
                        </a:rPr>
                        <a:t>aucun composé organique volatil, ne facilite pas le développement</a:t>
                      </a:r>
                      <a:r>
                        <a:rPr lang="fr-FR" sz="1400" kern="1200" baseline="0" dirty="0">
                          <a:solidFill>
                            <a:schemeClr val="tx1"/>
                          </a:solidFill>
                          <a:latin typeface="+mn-lt"/>
                          <a:ea typeface="+mn-ea"/>
                          <a:cs typeface="+mn-cs"/>
                        </a:rPr>
                        <a:t> bactérien</a:t>
                      </a:r>
                      <a:r>
                        <a:rPr lang="fr-BE" sz="1400" kern="1200" baseline="0" dirty="0">
                          <a:solidFill>
                            <a:schemeClr val="tx1"/>
                          </a:solidFill>
                          <a:latin typeface="+mn-lt"/>
                          <a:ea typeface="+mn-ea"/>
                          <a:cs typeface="+mn-cs"/>
                        </a:rPr>
                        <a:t>, conduites résistantes à la corrosion)</a:t>
                      </a:r>
                    </a:p>
                  </a:txBody>
                  <a:tcPr/>
                </a:tc>
                <a:extLst>
                  <a:ext uri="{0D108BD9-81ED-4DB2-BD59-A6C34878D82A}">
                    <a16:rowId xmlns:a16="http://schemas.microsoft.com/office/drawing/2014/main" val="10007"/>
                  </a:ext>
                </a:extLst>
              </a:tr>
              <a:tr h="469009">
                <a:tc>
                  <a:txBody>
                    <a:bodyPr/>
                    <a:lstStyle/>
                    <a:p>
                      <a:pPr>
                        <a:lnSpc>
                          <a:spcPts val="1600"/>
                        </a:lnSpc>
                      </a:pPr>
                      <a:r>
                        <a:rPr lang="fr-BE" sz="1400" dirty="0">
                          <a:solidFill>
                            <a:schemeClr val="tx1"/>
                          </a:solidFill>
                        </a:rPr>
                        <a:t>Permet-il d’éviter</a:t>
                      </a:r>
                      <a:r>
                        <a:rPr lang="fr-BE" sz="1400" baseline="0" dirty="0">
                          <a:solidFill>
                            <a:schemeClr val="tx1"/>
                          </a:solidFill>
                        </a:rPr>
                        <a:t> l’usage de matériaux toxiques </a:t>
                      </a:r>
                      <a:r>
                        <a:rPr lang="fr-BE" sz="1400" dirty="0">
                          <a:solidFill>
                            <a:schemeClr val="tx1"/>
                          </a:solidFill>
                        </a:rPr>
                        <a:t>?</a:t>
                      </a:r>
                    </a:p>
                  </a:txBody>
                  <a:tcPr/>
                </a:tc>
                <a:tc>
                  <a:txBody>
                    <a:bodyPr/>
                    <a:lstStyle/>
                    <a:p>
                      <a:pPr>
                        <a:lnSpc>
                          <a:spcPts val="1600"/>
                        </a:lnSpc>
                      </a:pPr>
                      <a:r>
                        <a:rPr lang="fr-BE" sz="1400" dirty="0">
                          <a:solidFill>
                            <a:schemeClr val="tx1"/>
                          </a:solidFill>
                        </a:rPr>
                        <a:t>Oui (barrières anti-termites de</a:t>
                      </a:r>
                      <a:r>
                        <a:rPr lang="fr-BE" sz="1400" baseline="0" dirty="0">
                          <a:solidFill>
                            <a:schemeClr val="tx1"/>
                          </a:solidFill>
                        </a:rPr>
                        <a:t> </a:t>
                      </a:r>
                      <a:r>
                        <a:rPr lang="fr-BE" sz="1400" dirty="0">
                          <a:solidFill>
                            <a:schemeClr val="tx1"/>
                          </a:solidFill>
                        </a:rPr>
                        <a:t>longue durée, relargage de toiture minimal</a:t>
                      </a:r>
                      <a:r>
                        <a:rPr lang="fr-BE" sz="1400" baseline="0" dirty="0">
                          <a:solidFill>
                            <a:schemeClr val="tx1"/>
                          </a:solidFill>
                        </a:rPr>
                        <a:t>)</a:t>
                      </a:r>
                      <a:endParaRPr lang="fr-BE" sz="1400" dirty="0">
                        <a:solidFill>
                          <a:schemeClr val="tx1"/>
                        </a:solidFill>
                      </a:endParaRPr>
                    </a:p>
                  </a:txBody>
                  <a:tcPr/>
                </a:tc>
                <a:extLst>
                  <a:ext uri="{0D108BD9-81ED-4DB2-BD59-A6C34878D82A}">
                    <a16:rowId xmlns:a16="http://schemas.microsoft.com/office/drawing/2014/main" val="10008"/>
                  </a:ext>
                </a:extLst>
              </a:tr>
              <a:tr h="275887">
                <a:tc>
                  <a:txBody>
                    <a:bodyPr/>
                    <a:lstStyle/>
                    <a:p>
                      <a:pPr>
                        <a:lnSpc>
                          <a:spcPts val="1600"/>
                        </a:lnSpc>
                      </a:pPr>
                      <a:r>
                        <a:rPr lang="fr-BE" sz="1400" dirty="0">
                          <a:solidFill>
                            <a:schemeClr val="tx1"/>
                          </a:solidFill>
                        </a:rPr>
                        <a:t>Peut-il aider à économiser l’énergie ?</a:t>
                      </a:r>
                    </a:p>
                  </a:txBody>
                  <a:tcPr/>
                </a:tc>
                <a:tc>
                  <a:txBody>
                    <a:bodyPr/>
                    <a:lstStyle/>
                    <a:p>
                      <a:pPr>
                        <a:lnSpc>
                          <a:spcPts val="1600"/>
                        </a:lnSpc>
                      </a:pPr>
                      <a:r>
                        <a:rPr lang="fr-BE" sz="1400" dirty="0">
                          <a:solidFill>
                            <a:schemeClr val="tx1"/>
                          </a:solidFill>
                        </a:rPr>
                        <a:t>Oui (brise-soleil,</a:t>
                      </a:r>
                      <a:r>
                        <a:rPr lang="fr-BE" sz="1400" baseline="0" dirty="0">
                          <a:solidFill>
                            <a:schemeClr val="tx1"/>
                          </a:solidFill>
                        </a:rPr>
                        <a:t> toitures, inserts de balcons)</a:t>
                      </a:r>
                      <a:endParaRPr lang="fr-BE" sz="1400" dirty="0">
                        <a:solidFill>
                          <a:schemeClr val="tx1"/>
                        </a:solidFill>
                      </a:endParaRPr>
                    </a:p>
                  </a:txBody>
                  <a:tcPr/>
                </a:tc>
                <a:extLst>
                  <a:ext uri="{0D108BD9-81ED-4DB2-BD59-A6C34878D82A}">
                    <a16:rowId xmlns:a16="http://schemas.microsoft.com/office/drawing/2014/main" val="10009"/>
                  </a:ext>
                </a:extLst>
              </a:tr>
              <a:tr h="275887">
                <a:tc>
                  <a:txBody>
                    <a:bodyPr/>
                    <a:lstStyle/>
                    <a:p>
                      <a:pPr>
                        <a:lnSpc>
                          <a:spcPts val="1600"/>
                        </a:lnSpc>
                      </a:pPr>
                      <a:r>
                        <a:rPr lang="fr-BE" sz="1400" dirty="0">
                          <a:solidFill>
                            <a:schemeClr val="tx1"/>
                          </a:solidFill>
                        </a:rPr>
                        <a:t>Peut-il aider à générer de l’énergie propre </a:t>
                      </a:r>
                      <a:r>
                        <a:rPr lang="fr-BE" sz="1400" baseline="0" dirty="0">
                          <a:solidFill>
                            <a:schemeClr val="tx1"/>
                          </a:solidFill>
                        </a:rPr>
                        <a:t>?</a:t>
                      </a:r>
                      <a:endParaRPr lang="fr-BE" sz="1400" dirty="0">
                        <a:solidFill>
                          <a:schemeClr val="tx1"/>
                        </a:solidFill>
                      </a:endParaRPr>
                    </a:p>
                  </a:txBody>
                  <a:tcPr/>
                </a:tc>
                <a:tc>
                  <a:txBody>
                    <a:bodyPr/>
                    <a:lstStyle/>
                    <a:p>
                      <a:pPr>
                        <a:lnSpc>
                          <a:spcPts val="1600"/>
                        </a:lnSpc>
                      </a:pPr>
                      <a:r>
                        <a:rPr lang="fr-BE" sz="1400" dirty="0">
                          <a:solidFill>
                            <a:schemeClr val="tx1"/>
                          </a:solidFill>
                        </a:rPr>
                        <a:t>Oui ( supports de panneaux solaires, filtration des gaz de centrales</a:t>
                      </a:r>
                      <a:r>
                        <a:rPr lang="fr-BE" sz="1400" baseline="0" dirty="0">
                          <a:solidFill>
                            <a:schemeClr val="tx1"/>
                          </a:solidFill>
                        </a:rPr>
                        <a:t> thermiques….)</a:t>
                      </a:r>
                      <a:endParaRPr lang="fr-BE" sz="1400" dirty="0">
                        <a:solidFill>
                          <a:schemeClr val="tx1"/>
                        </a:solidFill>
                      </a:endParaRPr>
                    </a:p>
                  </a:txBody>
                  <a:tcPr/>
                </a:tc>
                <a:extLst>
                  <a:ext uri="{0D108BD9-81ED-4DB2-BD59-A6C34878D82A}">
                    <a16:rowId xmlns:a16="http://schemas.microsoft.com/office/drawing/2014/main" val="10010"/>
                  </a:ext>
                </a:extLst>
              </a:tr>
              <a:tr h="469009">
                <a:tc>
                  <a:txBody>
                    <a:bodyPr/>
                    <a:lstStyle/>
                    <a:p>
                      <a:pPr>
                        <a:lnSpc>
                          <a:spcPts val="1600"/>
                        </a:lnSpc>
                      </a:pPr>
                      <a:r>
                        <a:rPr lang="fr-BE" sz="1400" dirty="0">
                          <a:solidFill>
                            <a:schemeClr val="tx1"/>
                          </a:solidFill>
                        </a:rPr>
                        <a:t>Peut-il aider à conserver l’eau ?</a:t>
                      </a:r>
                    </a:p>
                  </a:txBody>
                  <a:tcPr/>
                </a:tc>
                <a:tc>
                  <a:txBody>
                    <a:bodyPr/>
                    <a:lstStyle/>
                    <a:p>
                      <a:pPr>
                        <a:lnSpc>
                          <a:spcPts val="1600"/>
                        </a:lnSpc>
                      </a:pPr>
                      <a:r>
                        <a:rPr lang="fr-BE" sz="1400" dirty="0">
                          <a:solidFill>
                            <a:schemeClr val="tx1"/>
                          </a:solidFill>
                        </a:rPr>
                        <a:t>Oui (conduites d’eau et réservoirs résistant</a:t>
                      </a:r>
                      <a:r>
                        <a:rPr lang="fr-BE" sz="1400" baseline="0" dirty="0">
                          <a:solidFill>
                            <a:schemeClr val="tx1"/>
                          </a:solidFill>
                        </a:rPr>
                        <a:t> à la corrosion et aux séismes, donc sans pertes) </a:t>
                      </a:r>
                      <a:endParaRPr lang="fr-BE" sz="1400" dirty="0">
                        <a:solidFill>
                          <a:schemeClr val="tx1"/>
                        </a:solidFill>
                      </a:endParaRPr>
                    </a:p>
                  </a:txBody>
                  <a:tcPr/>
                </a:tc>
                <a:extLst>
                  <a:ext uri="{0D108BD9-81ED-4DB2-BD59-A6C34878D82A}">
                    <a16:rowId xmlns:a16="http://schemas.microsoft.com/office/drawing/2014/main" val="10011"/>
                  </a:ext>
                </a:extLst>
              </a:tr>
              <a:tr h="469009">
                <a:tc>
                  <a:txBody>
                    <a:bodyPr/>
                    <a:lstStyle/>
                    <a:p>
                      <a:pPr>
                        <a:lnSpc>
                          <a:spcPts val="1600"/>
                        </a:lnSpc>
                      </a:pPr>
                      <a:r>
                        <a:rPr lang="fr-BE" sz="1400" dirty="0">
                          <a:solidFill>
                            <a:schemeClr val="tx1"/>
                          </a:solidFill>
                        </a:rPr>
                        <a:t>Est-ce que les panneaux réfléchissants</a:t>
                      </a:r>
                      <a:r>
                        <a:rPr lang="fr-BE" sz="1400" baseline="0" dirty="0">
                          <a:solidFill>
                            <a:schemeClr val="tx1"/>
                          </a:solidFill>
                        </a:rPr>
                        <a:t> ajoutent de la luminosité naturelle ?</a:t>
                      </a:r>
                      <a:endParaRPr lang="fr-BE" sz="1400" dirty="0">
                        <a:solidFill>
                          <a:schemeClr val="tx1"/>
                        </a:solidFill>
                      </a:endParaRPr>
                    </a:p>
                  </a:txBody>
                  <a:tcPr/>
                </a:tc>
                <a:tc>
                  <a:txBody>
                    <a:bodyPr/>
                    <a:lstStyle/>
                    <a:p>
                      <a:pPr>
                        <a:lnSpc>
                          <a:spcPts val="1600"/>
                        </a:lnSpc>
                      </a:pPr>
                      <a:r>
                        <a:rPr lang="fr-BE" sz="1400" dirty="0">
                          <a:solidFill>
                            <a:schemeClr val="tx1"/>
                          </a:solidFill>
                        </a:rPr>
                        <a:t>Oui </a:t>
                      </a:r>
                    </a:p>
                  </a:txBody>
                  <a:tcPr/>
                </a:tc>
                <a:extLst>
                  <a:ext uri="{0D108BD9-81ED-4DB2-BD59-A6C34878D82A}">
                    <a16:rowId xmlns:a16="http://schemas.microsoft.com/office/drawing/2014/main" val="10012"/>
                  </a:ext>
                </a:extLst>
              </a:tr>
              <a:tr h="469009">
                <a:tc>
                  <a:txBody>
                    <a:bodyPr/>
                    <a:lstStyle/>
                    <a:p>
                      <a:pPr>
                        <a:lnSpc>
                          <a:spcPts val="1600"/>
                        </a:lnSpc>
                      </a:pPr>
                      <a:r>
                        <a:rPr lang="fr-BE" sz="1400" dirty="0">
                          <a:solidFill>
                            <a:schemeClr val="tx1"/>
                          </a:solidFill>
                        </a:rPr>
                        <a:t>Peut-il allonger la vie d’autres matériaux </a:t>
                      </a:r>
                      <a:r>
                        <a:rPr lang="fr-BE" sz="1400" baseline="0" dirty="0">
                          <a:solidFill>
                            <a:schemeClr val="tx1"/>
                          </a:solidFill>
                        </a:rPr>
                        <a:t>?</a:t>
                      </a:r>
                      <a:endParaRPr lang="fr-BE" sz="1400" dirty="0">
                        <a:solidFill>
                          <a:schemeClr val="tx1"/>
                        </a:solidFill>
                      </a:endParaRPr>
                    </a:p>
                  </a:txBody>
                  <a:tcPr/>
                </a:tc>
                <a:tc>
                  <a:txBody>
                    <a:bodyPr/>
                    <a:lstStyle/>
                    <a:p>
                      <a:pPr>
                        <a:lnSpc>
                          <a:spcPts val="1600"/>
                        </a:lnSpc>
                      </a:pPr>
                      <a:r>
                        <a:rPr lang="fr-BE" sz="1400" dirty="0">
                          <a:solidFill>
                            <a:schemeClr val="tx1"/>
                          </a:solidFill>
                        </a:rPr>
                        <a:t>Oui (ancrages</a:t>
                      </a:r>
                      <a:r>
                        <a:rPr lang="fr-BE" sz="1400" baseline="0" dirty="0">
                          <a:solidFill>
                            <a:schemeClr val="tx1"/>
                          </a:solidFill>
                        </a:rPr>
                        <a:t> de pierre et de maçonnerie, fixations pour le bois et des métaux comme Al et les métaux à longue durée de vie…)</a:t>
                      </a:r>
                      <a:endParaRPr lang="fr-BE" sz="1400" dirty="0">
                        <a:solidFill>
                          <a:schemeClr val="tx1"/>
                        </a:solidFill>
                      </a:endParaRPr>
                    </a:p>
                  </a:txBody>
                  <a:tcPr/>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pPr/>
              <a:t>38</a:t>
            </a:fld>
            <a:endParaRPr lang="fr-BE" dirty="0"/>
          </a:p>
        </p:txBody>
      </p:sp>
    </p:spTree>
    <p:extLst>
      <p:ext uri="{BB962C8B-B14F-4D97-AF65-F5344CB8AC3E}">
        <p14:creationId xmlns:p14="http://schemas.microsoft.com/office/powerpoint/2010/main" val="2688300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51" y="0"/>
            <a:ext cx="8229600" cy="1143000"/>
          </a:xfrm>
        </p:spPr>
        <p:txBody>
          <a:bodyPr/>
          <a:lstStyle/>
          <a:p>
            <a:r>
              <a:rPr lang="fr-FR" noProof="0" dirty="0"/>
              <a:t>CONCLUSIONS</a:t>
            </a:r>
          </a:p>
        </p:txBody>
      </p:sp>
      <p:sp>
        <p:nvSpPr>
          <p:cNvPr id="3" name="Content Placeholder 2"/>
          <p:cNvSpPr>
            <a:spLocks noGrp="1"/>
          </p:cNvSpPr>
          <p:nvPr>
            <p:ph idx="1"/>
          </p:nvPr>
        </p:nvSpPr>
        <p:spPr>
          <a:xfrm>
            <a:off x="284205" y="1073426"/>
            <a:ext cx="8489092" cy="5277951"/>
          </a:xfrm>
        </p:spPr>
        <p:txBody>
          <a:bodyPr>
            <a:noAutofit/>
          </a:bodyPr>
          <a:lstStyle/>
          <a:p>
            <a:pPr algn="just"/>
            <a:r>
              <a:rPr lang="fr-FR" sz="2000" noProof="0" dirty="0"/>
              <a:t>Le développement durable constitue un important défi pour le futur de l’acier inoxydable. Des efforts ont été réalisés pour réduire son empreinte carbone en augmentant la recyclabilité et en améliorant les procédés.</a:t>
            </a:r>
          </a:p>
          <a:p>
            <a:pPr algn="just"/>
            <a:endParaRPr lang="fr-FR" sz="1050" noProof="0" dirty="0"/>
          </a:p>
          <a:p>
            <a:pPr algn="just"/>
            <a:r>
              <a:rPr lang="fr-FR" sz="2000" noProof="0" dirty="0"/>
              <a:t>L’acier inoxydable possède un ensemble de propriétés qui devraient être prises en compte dans les décisions de choix des matériaux </a:t>
            </a:r>
            <a:r>
              <a:rPr lang="fr-FR" sz="2000" dirty="0"/>
              <a:t>en </a:t>
            </a:r>
            <a:r>
              <a:rPr lang="fr-FR" sz="2000" noProof="0" dirty="0"/>
              <a:t>phase conception :</a:t>
            </a:r>
          </a:p>
          <a:p>
            <a:pPr lvl="1" algn="just"/>
            <a:r>
              <a:rPr lang="fr-FR" sz="1800" noProof="0" dirty="0"/>
              <a:t>Caractéristiques mécaniques</a:t>
            </a:r>
          </a:p>
          <a:p>
            <a:pPr lvl="1" algn="just"/>
            <a:r>
              <a:rPr lang="fr-FR" sz="1800" noProof="0" dirty="0"/>
              <a:t>Propriétés de résistance à la corrosion</a:t>
            </a:r>
          </a:p>
          <a:p>
            <a:pPr lvl="1" algn="just"/>
            <a:r>
              <a:rPr lang="fr-FR" sz="1800" noProof="0" dirty="0"/>
              <a:t>Résistance au feu </a:t>
            </a:r>
          </a:p>
          <a:p>
            <a:pPr lvl="1" algn="just"/>
            <a:r>
              <a:rPr lang="fr-FR" sz="1800" noProof="0" dirty="0"/>
              <a:t>Recyclabilité</a:t>
            </a:r>
          </a:p>
          <a:p>
            <a:pPr lvl="1" algn="just"/>
            <a:r>
              <a:rPr lang="fr-FR" sz="1800" noProof="0" dirty="0"/>
              <a:t>Longue durée de vie</a:t>
            </a:r>
          </a:p>
          <a:p>
            <a:pPr lvl="1" algn="just"/>
            <a:r>
              <a:rPr lang="fr-FR" sz="1800" noProof="0" dirty="0"/>
              <a:t>Faibles coûts de maintenance</a:t>
            </a:r>
          </a:p>
          <a:p>
            <a:pPr lvl="1" algn="just"/>
            <a:r>
              <a:rPr lang="fr-FR" sz="1800" noProof="0" dirty="0"/>
              <a:t>Neutre et hygiénique</a:t>
            </a:r>
          </a:p>
          <a:p>
            <a:pPr lvl="1" algn="just"/>
            <a:r>
              <a:rPr lang="fr-FR" sz="1800" noProof="0" dirty="0"/>
              <a:t>Esthétique</a:t>
            </a:r>
          </a:p>
          <a:p>
            <a:pPr lvl="1" algn="just"/>
            <a:r>
              <a:rPr lang="fr-FR" sz="1800" noProof="0" dirty="0"/>
              <a:t>Neutre pour l’eau de pluie</a:t>
            </a:r>
          </a:p>
        </p:txBody>
      </p:sp>
      <p:sp>
        <p:nvSpPr>
          <p:cNvPr id="4" name="Slide Number Placeholder 3"/>
          <p:cNvSpPr>
            <a:spLocks noGrp="1"/>
          </p:cNvSpPr>
          <p:nvPr>
            <p:ph type="sldNum" sz="quarter" idx="12"/>
          </p:nvPr>
        </p:nvSpPr>
        <p:spPr/>
        <p:txBody>
          <a:bodyPr/>
          <a:lstStyle/>
          <a:p>
            <a:fld id="{BF73EC7F-79ED-4C17-9829-92AE53B2AB65}" type="slidenum">
              <a:rPr lang="fr-BE" smtClean="0"/>
              <a:pPr/>
              <a:t>39</a:t>
            </a:fld>
            <a:endParaRPr lang="fr-BE" dirty="0"/>
          </a:p>
        </p:txBody>
      </p:sp>
    </p:spTree>
    <p:extLst>
      <p:ext uri="{BB962C8B-B14F-4D97-AF65-F5344CB8AC3E}">
        <p14:creationId xmlns:p14="http://schemas.microsoft.com/office/powerpoint/2010/main" val="235194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fr-FR" noProof="0" dirty="0"/>
              <a:t>Définitions</a:t>
            </a:r>
          </a:p>
        </p:txBody>
      </p:sp>
      <p:sp>
        <p:nvSpPr>
          <p:cNvPr id="8" name="Content Placeholder 7"/>
          <p:cNvSpPr>
            <a:spLocks noGrp="1"/>
          </p:cNvSpPr>
          <p:nvPr>
            <p:ph idx="1"/>
          </p:nvPr>
        </p:nvSpPr>
        <p:spPr>
          <a:xfrm>
            <a:off x="457200" y="1600199"/>
            <a:ext cx="8180173" cy="5257801"/>
          </a:xfrm>
        </p:spPr>
        <p:txBody>
          <a:bodyPr>
            <a:normAutofit/>
          </a:bodyPr>
          <a:lstStyle/>
          <a:p>
            <a:pPr marL="0" indent="0" algn="just">
              <a:buNone/>
            </a:pPr>
            <a:r>
              <a:rPr lang="fr-FR" sz="2200" b="1" noProof="0" dirty="0">
                <a:solidFill>
                  <a:srgbClr val="00B050"/>
                </a:solidFill>
              </a:rPr>
              <a:t>Indicateurs de sécurité : </a:t>
            </a:r>
          </a:p>
          <a:p>
            <a:pPr algn="just"/>
            <a:r>
              <a:rPr lang="fr-FR" sz="2200" b="1" noProof="0" dirty="0"/>
              <a:t>Taux </a:t>
            </a:r>
            <a:r>
              <a:rPr lang="fr-FR" sz="2200" b="1" dirty="0"/>
              <a:t>de Fréquence</a:t>
            </a:r>
            <a:r>
              <a:rPr lang="fr-FR" sz="2200" noProof="0" dirty="0"/>
              <a:t> : </a:t>
            </a:r>
          </a:p>
          <a:p>
            <a:pPr algn="ctr">
              <a:buNone/>
            </a:pPr>
            <a:r>
              <a:rPr lang="fr-FR" sz="2200" noProof="0" dirty="0"/>
              <a:t>	Nombre d’accidents avec arrêt de travail/1</a:t>
            </a:r>
            <a:r>
              <a:rPr lang="fr-FR" sz="1600" noProof="0" dirty="0"/>
              <a:t> </a:t>
            </a:r>
            <a:r>
              <a:rPr lang="fr-FR" sz="2200" dirty="0"/>
              <a:t>million d’</a:t>
            </a:r>
            <a:r>
              <a:rPr lang="fr-FR" sz="2200" noProof="0" dirty="0"/>
              <a:t>heures travaillées</a:t>
            </a:r>
            <a:r>
              <a:rPr lang="fr-FR" sz="2200" baseline="30000" noProof="0" dirty="0"/>
              <a:t>1</a:t>
            </a:r>
            <a:r>
              <a:rPr lang="fr-FR" sz="2200" dirty="0"/>
              <a:t>.</a:t>
            </a:r>
            <a:endParaRPr lang="fr-FR" sz="2200" baseline="30000" noProof="0" dirty="0"/>
          </a:p>
          <a:p>
            <a:pPr algn="just"/>
            <a:endParaRPr lang="fr-FR" sz="2200" noProof="0" dirty="0"/>
          </a:p>
          <a:p>
            <a:pPr marL="0" indent="0" algn="just">
              <a:buNone/>
            </a:pPr>
            <a:r>
              <a:rPr lang="fr-FR" sz="2200" b="1" noProof="0" dirty="0">
                <a:solidFill>
                  <a:srgbClr val="00B050"/>
                </a:solidFill>
              </a:rPr>
              <a:t>Indicateurs de recyclage :</a:t>
            </a:r>
          </a:p>
          <a:p>
            <a:pPr algn="just"/>
            <a:r>
              <a:rPr lang="fr-FR" sz="2200" b="1" noProof="0" dirty="0"/>
              <a:t>Taux de recyclage :</a:t>
            </a:r>
            <a:r>
              <a:rPr lang="fr-FR" sz="2200" noProof="0" dirty="0">
                <a:sym typeface="Wingdings" pitchFamily="2" charset="2"/>
              </a:rPr>
              <a:t> Proportion de matériau collecté en fin de vie</a:t>
            </a:r>
            <a:r>
              <a:rPr lang="fr-FR" sz="2200" noProof="0" dirty="0"/>
              <a:t> et qui rentre dans la chaîne de recyclage (par opposition à la proportion de matériau mis en décharge)</a:t>
            </a:r>
            <a:r>
              <a:rPr lang="fr-FR" sz="2200" baseline="50000" noProof="0" dirty="0"/>
              <a:t>5</a:t>
            </a:r>
            <a:r>
              <a:rPr lang="fr-FR" sz="2200" dirty="0"/>
              <a:t>.</a:t>
            </a:r>
            <a:endParaRPr lang="fr-FR" sz="2200" baseline="50000" noProof="0" dirty="0"/>
          </a:p>
          <a:p>
            <a:pPr algn="just"/>
            <a:r>
              <a:rPr lang="fr-FR" sz="2200" b="1" noProof="0" dirty="0"/>
              <a:t>Contenu recyclé</a:t>
            </a:r>
            <a:r>
              <a:rPr lang="fr-FR" sz="2200" noProof="0" dirty="0"/>
              <a:t> : Proportion, en unité de masse, de matériau recyclé post- ou pré-utilisation incluse dans un produit</a:t>
            </a:r>
            <a:r>
              <a:rPr lang="fr-FR" sz="2200" baseline="50000" noProof="0" dirty="0"/>
              <a:t>6</a:t>
            </a:r>
            <a:r>
              <a:rPr lang="fr-FR" sz="2200" dirty="0"/>
              <a:t>.</a:t>
            </a:r>
            <a:endParaRPr lang="fr-FR" sz="2200" baseline="50000" noProof="0" dirty="0"/>
          </a:p>
          <a:p>
            <a:pPr algn="just"/>
            <a:r>
              <a:rPr lang="fr-FR" sz="2200" b="1" noProof="0" dirty="0">
                <a:sym typeface="Wingdings"/>
              </a:rPr>
              <a:t>Fardeau de résidus solides (FRS) : </a:t>
            </a:r>
            <a:r>
              <a:rPr lang="fr-FR" sz="2200" noProof="0" dirty="0">
                <a:sym typeface="Wingdings"/>
              </a:rPr>
              <a:t>Il comprend les déchets miniers, les résidus, le mâchefer et les cendres de centrales électriques.</a:t>
            </a:r>
          </a:p>
        </p:txBody>
      </p:sp>
      <p:sp>
        <p:nvSpPr>
          <p:cNvPr id="2" name="Slide Number Placeholder 1"/>
          <p:cNvSpPr>
            <a:spLocks noGrp="1"/>
          </p:cNvSpPr>
          <p:nvPr>
            <p:ph type="sldNum" sz="quarter" idx="12"/>
          </p:nvPr>
        </p:nvSpPr>
        <p:spPr/>
        <p:txBody>
          <a:bodyPr/>
          <a:lstStyle/>
          <a:p>
            <a:fld id="{BF73EC7F-79ED-4C17-9829-92AE53B2AB65}" type="slidenum">
              <a:rPr lang="fr-BE" smtClean="0"/>
              <a:pPr/>
              <a:t>4</a:t>
            </a:fld>
            <a:endParaRPr lang="fr-BE" dirty="0"/>
          </a:p>
        </p:txBody>
      </p:sp>
    </p:spTree>
    <p:extLst>
      <p:ext uri="{BB962C8B-B14F-4D97-AF65-F5344CB8AC3E}">
        <p14:creationId xmlns:p14="http://schemas.microsoft.com/office/powerpoint/2010/main" val="2748691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Références et sources (1/3)</a:t>
            </a:r>
          </a:p>
        </p:txBody>
      </p:sp>
      <p:sp>
        <p:nvSpPr>
          <p:cNvPr id="3" name="Content Placeholder 2"/>
          <p:cNvSpPr>
            <a:spLocks noGrp="1"/>
          </p:cNvSpPr>
          <p:nvPr>
            <p:ph idx="1"/>
          </p:nvPr>
        </p:nvSpPr>
        <p:spPr/>
        <p:txBody>
          <a:bodyPr>
            <a:noAutofit/>
          </a:bodyPr>
          <a:lstStyle/>
          <a:p>
            <a:pPr marL="514350" indent="-514350">
              <a:buFont typeface="+mj-lt"/>
              <a:buAutoNum type="arabicPeriod"/>
            </a:pPr>
            <a:r>
              <a:rPr lang="fr-FR" sz="1400" dirty="0">
                <a:hlinkClick r:id="rId2"/>
              </a:rPr>
              <a:t>https://www.worldsteel.org/en/dam/jcr:a5cd469c-89cb-4d57-9ad8-13a0d86d65f0/Sustainability+indicator+definitions+and+relevance.pdf</a:t>
            </a:r>
            <a:r>
              <a:rPr lang="fr-FR" sz="1400" dirty="0"/>
              <a:t> </a:t>
            </a:r>
          </a:p>
          <a:p>
            <a:pPr marL="514350" indent="-514350">
              <a:buFont typeface="+mj-lt"/>
              <a:buAutoNum type="arabicPeriod"/>
            </a:pPr>
            <a:r>
              <a:rPr lang="fr-FR" sz="1400" dirty="0">
                <a:hlinkClick r:id="rId3"/>
              </a:rPr>
              <a:t>http://ghginstitute.org/2010/06/28/what-is-a-global-warming-potential/</a:t>
            </a:r>
            <a:r>
              <a:rPr lang="fr-FR" sz="1400" dirty="0"/>
              <a:t> </a:t>
            </a:r>
          </a:p>
          <a:p>
            <a:pPr marL="514350" indent="-514350">
              <a:buFont typeface="+mj-lt"/>
              <a:buAutoNum type="arabicPeriod"/>
            </a:pPr>
            <a:r>
              <a:rPr lang="fr-FR" sz="1400" dirty="0">
                <a:hlinkClick r:id="rId4"/>
              </a:rPr>
              <a:t>http://eplca.jrc.ec.europa.eu/uploads/ILCD-Handbook-General-guide-for-LCA-DETAILED-GUIDANCE-12March2010-ISBN-fin-v1.0-EN.pdf</a:t>
            </a:r>
            <a:endParaRPr lang="fr-FR" sz="1400" dirty="0"/>
          </a:p>
          <a:p>
            <a:pPr marL="514350" indent="-514350">
              <a:buFont typeface="+mj-lt"/>
              <a:buAutoNum type="arabicPeriod"/>
            </a:pPr>
            <a:r>
              <a:rPr lang="en-US" sz="1400" dirty="0">
                <a:hlinkClick r:id="rId5"/>
              </a:rPr>
              <a:t>https://www.gsa.gov/portal/content/101197</a:t>
            </a:r>
            <a:r>
              <a:rPr lang="en-US" sz="1400" dirty="0"/>
              <a:t> </a:t>
            </a:r>
          </a:p>
          <a:p>
            <a:pPr marL="514350" indent="-514350">
              <a:buFont typeface="+mj-lt"/>
              <a:buAutoNum type="arabicPeriod"/>
            </a:pPr>
            <a:r>
              <a:rPr lang="en-US" sz="1400" dirty="0"/>
              <a:t>Recycled content is defined in accordance with the ISO Standard 14021 -Environmental labels and declarations - Self declared  environmental claims (Type II environmental labeling). </a:t>
            </a:r>
          </a:p>
          <a:p>
            <a:pPr marL="514350" indent="-514350">
              <a:buFont typeface="+mj-lt"/>
              <a:buAutoNum type="arabicPeriod"/>
            </a:pPr>
            <a:r>
              <a:rPr lang="en-US" sz="1400" dirty="0">
                <a:hlinkClick r:id="rId6"/>
              </a:rPr>
              <a:t>http://www.greenspec.co.uk/building-design/recycled-content/</a:t>
            </a:r>
            <a:r>
              <a:rPr lang="en-US" sz="1400" dirty="0"/>
              <a:t> </a:t>
            </a:r>
          </a:p>
          <a:p>
            <a:pPr marL="514350" indent="-514350">
              <a:buFont typeface="+mj-lt"/>
              <a:buAutoNum type="arabicPeriod"/>
            </a:pPr>
            <a:r>
              <a:rPr lang="en-US" sz="1400" dirty="0">
                <a:hlinkClick r:id="rId7"/>
              </a:rPr>
              <a:t>http://www.fao.org/docrep/u2246e/u2246e02.htm</a:t>
            </a:r>
            <a:endParaRPr lang="en-US" sz="1400" dirty="0"/>
          </a:p>
          <a:p>
            <a:pPr marL="514350" indent="-514350">
              <a:buFont typeface="+mj-lt"/>
              <a:buAutoNum type="arabicPeriod"/>
            </a:pPr>
            <a:r>
              <a:rPr lang="en-US" sz="1400" dirty="0"/>
              <a:t>B. Rossi. Stainless steel in structures: Fourth International Structural Stainless Steel Experts Seminar. Ascot, UK. 6-7 December 2012.</a:t>
            </a:r>
          </a:p>
          <a:p>
            <a:pPr marL="514350" indent="-514350">
              <a:buFont typeface="+mj-lt"/>
              <a:buAutoNum type="arabicPeriod"/>
            </a:pPr>
            <a:r>
              <a:rPr lang="fr-BE" sz="1400" dirty="0"/>
              <a:t>Source: Yale </a:t>
            </a:r>
            <a:r>
              <a:rPr lang="fr-BE" sz="1400" dirty="0" err="1"/>
              <a:t>University</a:t>
            </a:r>
            <a:r>
              <a:rPr lang="fr-BE" sz="1400" dirty="0"/>
              <a:t>/ISSF Stainless Steel Project, 2013</a:t>
            </a:r>
          </a:p>
          <a:p>
            <a:pPr marL="514350" indent="-514350">
              <a:buFont typeface="+mj-lt"/>
              <a:buAutoNum type="arabicPeriod"/>
            </a:pPr>
            <a:r>
              <a:rPr lang="en-US" sz="1400" dirty="0"/>
              <a:t>B. Rossi. ArcelorMittal International Scientific Network in Steel Construction Sustainability Workshop and Third Plenary Meeting, </a:t>
            </a:r>
            <a:r>
              <a:rPr lang="en-US" sz="1400" dirty="0" err="1"/>
              <a:t>Bruxelles</a:t>
            </a:r>
            <a:r>
              <a:rPr lang="en-US" sz="1400" dirty="0"/>
              <a:t>, 2010. </a:t>
            </a:r>
          </a:p>
          <a:p>
            <a:pPr marL="514350" indent="-514350">
              <a:buFont typeface="+mj-lt"/>
              <a:buAutoNum type="arabicPeriod"/>
            </a:pPr>
            <a:r>
              <a:rPr lang="en-US" sz="1400" dirty="0"/>
              <a:t>B. Rossi. Stainless steel in structures: Fourth International Structural Stainless Steel Experts Seminar. Ascot, UK. 6-7 December 2012.</a:t>
            </a:r>
          </a:p>
          <a:p>
            <a:pPr marL="514350" indent="-514350">
              <a:buFont typeface="+mj-lt"/>
              <a:buAutoNum type="arabicPeriod" startAt="13"/>
            </a:pPr>
            <a:r>
              <a:rPr lang="en-US" sz="1400" dirty="0"/>
              <a:t>T.E. </a:t>
            </a:r>
            <a:r>
              <a:rPr lang="en-US" sz="1400" dirty="0" err="1"/>
              <a:t>Norgate</a:t>
            </a:r>
            <a:r>
              <a:rPr lang="en-US" sz="1400" dirty="0"/>
              <a:t>, S. </a:t>
            </a:r>
            <a:r>
              <a:rPr lang="en-US" sz="1400" dirty="0" err="1"/>
              <a:t>Jahanshahi</a:t>
            </a:r>
            <a:r>
              <a:rPr lang="en-US" sz="1400" dirty="0"/>
              <a:t>, W.J. Rankin. Assessing the environmental impact of metal production processes. Journal of Cleaner Production 15 (2007), 838-848.</a:t>
            </a:r>
          </a:p>
          <a:p>
            <a:pPr marL="514350" indent="-514350">
              <a:buFont typeface="+mj-lt"/>
              <a:buAutoNum type="arabicPeriod" startAt="13"/>
            </a:pPr>
            <a:r>
              <a:rPr lang="fr-FR" sz="1400" dirty="0">
                <a:hlinkClick r:id="rId8"/>
              </a:rPr>
              <a:t>http://www.worldstainless.org/Files/issf/Animations/Recycling/flash.html</a:t>
            </a:r>
            <a:endParaRPr lang="fr-FR" sz="1400" dirty="0"/>
          </a:p>
        </p:txBody>
      </p:sp>
      <p:sp>
        <p:nvSpPr>
          <p:cNvPr id="4" name="Slide Number Placeholder 3"/>
          <p:cNvSpPr>
            <a:spLocks noGrp="1"/>
          </p:cNvSpPr>
          <p:nvPr>
            <p:ph type="sldNum" sz="quarter" idx="12"/>
          </p:nvPr>
        </p:nvSpPr>
        <p:spPr/>
        <p:txBody>
          <a:bodyPr/>
          <a:lstStyle/>
          <a:p>
            <a:fld id="{BF73EC7F-79ED-4C17-9829-92AE53B2AB65}" type="slidenum">
              <a:rPr lang="fr-BE" smtClean="0"/>
              <a:pPr/>
              <a:t>40</a:t>
            </a:fld>
            <a:endParaRPr lang="fr-BE" dirty="0"/>
          </a:p>
        </p:txBody>
      </p:sp>
    </p:spTree>
    <p:extLst>
      <p:ext uri="{BB962C8B-B14F-4D97-AF65-F5344CB8AC3E}">
        <p14:creationId xmlns:p14="http://schemas.microsoft.com/office/powerpoint/2010/main" val="3726543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noProof="0" dirty="0"/>
              <a:t>Références et sources (2/3)</a:t>
            </a:r>
          </a:p>
        </p:txBody>
      </p:sp>
      <p:sp>
        <p:nvSpPr>
          <p:cNvPr id="3" name="Content Placeholder 2"/>
          <p:cNvSpPr>
            <a:spLocks noGrp="1"/>
          </p:cNvSpPr>
          <p:nvPr>
            <p:ph idx="1"/>
          </p:nvPr>
        </p:nvSpPr>
        <p:spPr>
          <a:xfrm>
            <a:off x="457200" y="1272648"/>
            <a:ext cx="8229600" cy="4853136"/>
          </a:xfrm>
        </p:spPr>
        <p:txBody>
          <a:bodyPr>
            <a:noAutofit/>
          </a:bodyPr>
          <a:lstStyle/>
          <a:p>
            <a:pPr marL="514350" indent="-514350">
              <a:buFont typeface="+mj-lt"/>
              <a:buAutoNum type="arabicPeriod" startAt="15"/>
            </a:pPr>
            <a:r>
              <a:rPr lang="fr-FR" sz="1400" dirty="0"/>
              <a:t>ISSF  </a:t>
            </a:r>
            <a:r>
              <a:rPr lang="fr-FR" sz="1400" dirty="0">
                <a:hlinkClick r:id="rId2"/>
              </a:rPr>
              <a:t>https://www.worldstainless.org/Files/issf/non-image-files/PDF/ISSF_Stainless_Steel_and_CO2.pdf</a:t>
            </a:r>
            <a:r>
              <a:rPr lang="fr-FR" sz="1400" dirty="0"/>
              <a:t>.    Data </a:t>
            </a:r>
            <a:r>
              <a:rPr lang="fr-FR" sz="1400" dirty="0" err="1"/>
              <a:t>from</a:t>
            </a:r>
            <a:r>
              <a:rPr lang="fr-FR" sz="1400" dirty="0"/>
              <a:t> </a:t>
            </a:r>
            <a:r>
              <a:rPr lang="fr-FR" sz="1400" dirty="0" err="1"/>
              <a:t>European</a:t>
            </a:r>
            <a:r>
              <a:rPr lang="fr-FR" sz="1400" dirty="0"/>
              <a:t> and </a:t>
            </a:r>
            <a:r>
              <a:rPr lang="fr-FR" sz="1400" dirty="0" err="1"/>
              <a:t>Japanese</a:t>
            </a:r>
            <a:r>
              <a:rPr lang="fr-FR" sz="1400" dirty="0"/>
              <a:t> ISSF </a:t>
            </a:r>
            <a:r>
              <a:rPr lang="fr-FR" sz="1400" dirty="0" err="1"/>
              <a:t>members</a:t>
            </a:r>
            <a:endParaRPr lang="fr-FR" sz="1400" dirty="0"/>
          </a:p>
          <a:p>
            <a:pPr marL="514350" indent="-514350">
              <a:buFont typeface="+mj-lt"/>
              <a:buAutoNum type="arabicPeriod" startAt="15"/>
            </a:pPr>
            <a:r>
              <a:rPr lang="fr-FR" sz="1400" dirty="0" err="1"/>
              <a:t>Based</a:t>
            </a:r>
            <a:r>
              <a:rPr lang="fr-FR" sz="1400" dirty="0"/>
              <a:t> on 2013 data, </a:t>
            </a:r>
            <a:r>
              <a:rPr lang="fr-FR" sz="1400" dirty="0" err="1"/>
              <a:t>including</a:t>
            </a:r>
            <a:r>
              <a:rPr lang="fr-FR" sz="1400" dirty="0"/>
              <a:t> 60% </a:t>
            </a:r>
            <a:r>
              <a:rPr lang="fr-FR" sz="1400" dirty="0" err="1"/>
              <a:t>scrap</a:t>
            </a:r>
            <a:r>
              <a:rPr lang="fr-FR" sz="1400" dirty="0"/>
              <a:t> content (and </a:t>
            </a:r>
            <a:r>
              <a:rPr lang="fr-FR" sz="1400" dirty="0" err="1"/>
              <a:t>therefore</a:t>
            </a:r>
            <a:r>
              <a:rPr lang="fr-FR" sz="1400" dirty="0"/>
              <a:t> 40% new </a:t>
            </a:r>
            <a:r>
              <a:rPr lang="fr-FR" sz="1400" dirty="0" err="1"/>
              <a:t>materials</a:t>
            </a:r>
            <a:r>
              <a:rPr lang="fr-FR" sz="1400" dirty="0"/>
              <a:t>) and </a:t>
            </a:r>
            <a:r>
              <a:rPr lang="fr-FR" sz="1400" dirty="0" err="1"/>
              <a:t>energy</a:t>
            </a:r>
            <a:r>
              <a:rPr lang="fr-FR" sz="1400" dirty="0"/>
              <a:t> contribution to GHG</a:t>
            </a:r>
          </a:p>
          <a:p>
            <a:pPr marL="514350" indent="-514350">
              <a:buFont typeface="+mj-lt"/>
              <a:buAutoNum type="arabicPeriod" startAt="15"/>
            </a:pPr>
            <a:r>
              <a:rPr lang="en-US" sz="1400" dirty="0"/>
              <a:t>Data provided by ISSF, estimates calculated by SCM. Includes 60% recycled content</a:t>
            </a:r>
          </a:p>
          <a:p>
            <a:pPr marL="514350" indent="-514350">
              <a:buFont typeface="+mj-lt"/>
              <a:buAutoNum type="arabicPeriod" startAt="15"/>
            </a:pPr>
            <a:r>
              <a:rPr lang="fr-FR" sz="1400" dirty="0"/>
              <a:t>ISSF  </a:t>
            </a:r>
            <a:r>
              <a:rPr lang="fr-FR" sz="1400" dirty="0">
                <a:hlinkClick r:id="rId3"/>
              </a:rPr>
              <a:t>www.worldstainless.org</a:t>
            </a:r>
            <a:r>
              <a:rPr lang="fr-FR" sz="1400" dirty="0"/>
              <a:t>. Data </a:t>
            </a:r>
            <a:r>
              <a:rPr lang="fr-FR" sz="1400" dirty="0" err="1"/>
              <a:t>from</a:t>
            </a:r>
            <a:r>
              <a:rPr lang="fr-FR" sz="1400" dirty="0"/>
              <a:t> </a:t>
            </a:r>
            <a:r>
              <a:rPr lang="fr-FR" sz="1400" dirty="0" err="1"/>
              <a:t>European</a:t>
            </a:r>
            <a:r>
              <a:rPr lang="fr-FR" sz="1400" dirty="0"/>
              <a:t> </a:t>
            </a:r>
            <a:r>
              <a:rPr lang="fr-FR" sz="1400" dirty="0" err="1"/>
              <a:t>anf</a:t>
            </a:r>
            <a:r>
              <a:rPr lang="fr-FR" sz="1400" dirty="0"/>
              <a:t> </a:t>
            </a:r>
            <a:r>
              <a:rPr lang="fr-FR" sz="1400" dirty="0" err="1"/>
              <a:t>Japanese</a:t>
            </a:r>
            <a:r>
              <a:rPr lang="fr-FR" sz="1400" dirty="0"/>
              <a:t> ISSF </a:t>
            </a:r>
            <a:r>
              <a:rPr lang="fr-FR" sz="1400" dirty="0" err="1"/>
              <a:t>members</a:t>
            </a:r>
            <a:r>
              <a:rPr lang="fr-FR" sz="1400" dirty="0"/>
              <a:t> </a:t>
            </a:r>
          </a:p>
          <a:p>
            <a:pPr marL="514350" indent="-514350">
              <a:buFont typeface="+mj-lt"/>
              <a:buAutoNum type="arabicPeriod" startAt="15"/>
            </a:pPr>
            <a:r>
              <a:rPr lang="en-US" sz="1400" dirty="0"/>
              <a:t>T.E. </a:t>
            </a:r>
            <a:r>
              <a:rPr lang="en-US" sz="1400" dirty="0" err="1"/>
              <a:t>Norgate</a:t>
            </a:r>
            <a:r>
              <a:rPr lang="en-US" sz="1400" dirty="0"/>
              <a:t>, S. </a:t>
            </a:r>
            <a:r>
              <a:rPr lang="en-US" sz="1400" dirty="0" err="1"/>
              <a:t>Jahanshahi</a:t>
            </a:r>
            <a:r>
              <a:rPr lang="en-US" sz="1400" dirty="0"/>
              <a:t>, W.J. Rankin. Assessing the environmental impact of metal production processes. Journal of Cleaner Production 15 (2007), 838-848.</a:t>
            </a:r>
          </a:p>
          <a:p>
            <a:pPr marL="514350" indent="-514350">
              <a:buFont typeface="+mj-lt"/>
              <a:buAutoNum type="arabicPeriod" startAt="15"/>
            </a:pPr>
            <a:r>
              <a:rPr lang="en-US" sz="1400" dirty="0"/>
              <a:t>T.E. </a:t>
            </a:r>
            <a:r>
              <a:rPr lang="en-US" sz="1400" dirty="0" err="1"/>
              <a:t>Norgate</a:t>
            </a:r>
            <a:r>
              <a:rPr lang="en-US" sz="1400" dirty="0"/>
              <a:t>, S. </a:t>
            </a:r>
            <a:r>
              <a:rPr lang="en-US" sz="1400" dirty="0" err="1"/>
              <a:t>Jahanshahi</a:t>
            </a:r>
            <a:r>
              <a:rPr lang="en-US" sz="1400" dirty="0"/>
              <a:t>, W.J. Rankin. Assessing the environmental impact of metal production processes. Journal of </a:t>
            </a:r>
            <a:r>
              <a:rPr lang="en-US" sz="1400" dirty="0" err="1"/>
              <a:t>CleAner</a:t>
            </a:r>
            <a:r>
              <a:rPr lang="en-US" sz="1400" dirty="0"/>
              <a:t> Production 15 (2007), 838-848.</a:t>
            </a:r>
          </a:p>
          <a:p>
            <a:pPr marL="514350" indent="-514350">
              <a:buFont typeface="+mj-lt"/>
              <a:buAutoNum type="arabicPeriod" startAt="15"/>
            </a:pPr>
            <a:r>
              <a:rPr lang="en-US" sz="1400" dirty="0"/>
              <a:t>B. Rossi. Stainless steel in structures: Fourth International Structural Stainless Steel Experts Seminar. Ascot, UK. 6-7 December 2012.</a:t>
            </a:r>
          </a:p>
          <a:p>
            <a:pPr marL="514350" indent="-514350">
              <a:buFont typeface="+mj-lt"/>
              <a:buAutoNum type="arabicPeriod" startAt="15"/>
            </a:pPr>
            <a:r>
              <a:rPr lang="en-US" sz="1400" dirty="0"/>
              <a:t>C. Houska. Sustainable Stainless Steel Architectural. </a:t>
            </a:r>
          </a:p>
          <a:p>
            <a:pPr marL="514350" indent="-514350">
              <a:buFont typeface="+mj-lt"/>
              <a:buAutoNum type="arabicPeriod" startAt="15"/>
            </a:pPr>
            <a:r>
              <a:rPr lang="fr-FR" sz="1400" dirty="0">
                <a:hlinkClick r:id="rId4"/>
              </a:rPr>
              <a:t>http://www.worldstainless.org/Files/issf/Animations/Recycling/flash.html</a:t>
            </a:r>
            <a:endParaRPr lang="fr-FR" sz="1400" dirty="0">
              <a:solidFill>
                <a:srgbClr val="FF0000"/>
              </a:solidFill>
            </a:endParaRPr>
          </a:p>
          <a:p>
            <a:pPr marL="514350" indent="-514350">
              <a:buFont typeface="+mj-lt"/>
              <a:buAutoNum type="arabicPeriod" startAt="15"/>
            </a:pPr>
            <a:r>
              <a:rPr lang="fr-FR" sz="1400" dirty="0">
                <a:hlinkClick r:id="rId5"/>
              </a:rPr>
              <a:t>https://www.drkarenslee.com/comparing-reusable-bottles-stainless-steel-glass-plastic/</a:t>
            </a:r>
            <a:r>
              <a:rPr lang="fr-FR" sz="1400" dirty="0"/>
              <a:t> </a:t>
            </a:r>
          </a:p>
          <a:p>
            <a:pPr marL="514350" indent="-514350">
              <a:buFont typeface="+mj-lt"/>
              <a:buAutoNum type="arabicPeriod" startAt="15"/>
            </a:pPr>
            <a:r>
              <a:rPr lang="fr-BE" sz="1400" dirty="0"/>
              <a:t>Yale </a:t>
            </a:r>
            <a:r>
              <a:rPr lang="fr-BE" sz="1400" dirty="0" err="1"/>
              <a:t>University</a:t>
            </a:r>
            <a:r>
              <a:rPr lang="fr-BE" sz="1400" dirty="0"/>
              <a:t>/ISSF Stainless Steel Project, 2013</a:t>
            </a:r>
          </a:p>
          <a:p>
            <a:pPr marL="514350" indent="-514350">
              <a:buFont typeface="+mj-lt"/>
              <a:buAutoNum type="arabicPeriod" startAt="15"/>
            </a:pPr>
            <a:r>
              <a:rPr lang="en-US" sz="1400" dirty="0"/>
              <a:t>The Greening of a Convention Centre. Nickel, Volume 23, Number 3, June 2008, 6-9.</a:t>
            </a:r>
          </a:p>
          <a:p>
            <a:pPr marL="514350" indent="-514350">
              <a:buFont typeface="+mj-lt"/>
              <a:buAutoNum type="arabicPeriod" startAt="15"/>
            </a:pPr>
            <a:r>
              <a:rPr lang="fr-FR" sz="1400" dirty="0">
                <a:hlinkClick r:id="rId6"/>
              </a:rPr>
              <a:t>https://www.nickelinstitute.org/Sustainability/LifeCycleManagement/LifeCycleAssessments/LCAProgresoPier.aspx</a:t>
            </a:r>
            <a:r>
              <a:rPr lang="fr-FR" sz="1400" dirty="0"/>
              <a:t> </a:t>
            </a:r>
          </a:p>
          <a:p>
            <a:pPr marL="514350" indent="-514350">
              <a:buFont typeface="+mj-lt"/>
              <a:buAutoNum type="arabicPeriod" startAt="15"/>
            </a:pPr>
            <a:r>
              <a:rPr lang="fr-FR" sz="1400" dirty="0"/>
              <a:t>International Stainless Steel Forum </a:t>
            </a:r>
            <a:r>
              <a:rPr lang="fr-FR" sz="1400" dirty="0">
                <a:hlinkClick r:id="rId3"/>
              </a:rPr>
              <a:t>www.worldstainless.org</a:t>
            </a:r>
            <a:r>
              <a:rPr lang="fr-FR" sz="1400" dirty="0"/>
              <a:t> </a:t>
            </a:r>
          </a:p>
          <a:p>
            <a:pPr marL="514350" indent="-514350">
              <a:buFont typeface="+mj-lt"/>
              <a:buAutoNum type="arabicPeriod" startAt="15"/>
            </a:pPr>
            <a:r>
              <a:rPr lang="fr-FR" sz="1400" dirty="0"/>
              <a:t>World Steel Association </a:t>
            </a:r>
          </a:p>
          <a:p>
            <a:pPr marL="514350" indent="-514350">
              <a:buFont typeface="+mj-lt"/>
              <a:buAutoNum type="arabicPeriod" startAt="15"/>
            </a:pPr>
            <a:r>
              <a:rPr lang="en-US" sz="1400" dirty="0"/>
              <a:t>A. </a:t>
            </a:r>
            <a:r>
              <a:rPr lang="de-DE" sz="1400" dirty="0"/>
              <a:t>Dusart, H. El-Deeb, N. Jaouhari, D. Ka, L.Ruf . Final Report ISSF Workshop. Université Paris 1 Panthéon-Sorbonne, 2011.</a:t>
            </a:r>
          </a:p>
        </p:txBody>
      </p:sp>
      <p:sp>
        <p:nvSpPr>
          <p:cNvPr id="2" name="Slide Number Placeholder 1"/>
          <p:cNvSpPr>
            <a:spLocks noGrp="1"/>
          </p:cNvSpPr>
          <p:nvPr>
            <p:ph type="sldNum" sz="quarter" idx="12"/>
          </p:nvPr>
        </p:nvSpPr>
        <p:spPr/>
        <p:txBody>
          <a:bodyPr/>
          <a:lstStyle/>
          <a:p>
            <a:fld id="{BF73EC7F-79ED-4C17-9829-92AE53B2AB65}" type="slidenum">
              <a:rPr lang="fr-BE" smtClean="0"/>
              <a:pPr/>
              <a:t>41</a:t>
            </a:fld>
            <a:endParaRPr lang="fr-BE" dirty="0"/>
          </a:p>
        </p:txBody>
      </p:sp>
    </p:spTree>
    <p:extLst>
      <p:ext uri="{BB962C8B-B14F-4D97-AF65-F5344CB8AC3E}">
        <p14:creationId xmlns:p14="http://schemas.microsoft.com/office/powerpoint/2010/main" val="619091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Références et sources (3/3)</a:t>
            </a:r>
          </a:p>
        </p:txBody>
      </p:sp>
      <p:sp>
        <p:nvSpPr>
          <p:cNvPr id="3" name="Content Placeholder 2"/>
          <p:cNvSpPr>
            <a:spLocks noGrp="1"/>
          </p:cNvSpPr>
          <p:nvPr>
            <p:ph idx="1"/>
          </p:nvPr>
        </p:nvSpPr>
        <p:spPr/>
        <p:txBody>
          <a:bodyPr>
            <a:noAutofit/>
          </a:bodyPr>
          <a:lstStyle/>
          <a:p>
            <a:pPr marL="514350" indent="-514350">
              <a:buFont typeface="+mj-lt"/>
              <a:buAutoNum type="arabicPeriod" startAt="31"/>
            </a:pPr>
            <a:r>
              <a:rPr lang="de-DE" sz="1400" dirty="0">
                <a:hlinkClick r:id="rId2"/>
              </a:rPr>
              <a:t>http://www.ssina.com/download_a_file/lifecycle.pdf</a:t>
            </a:r>
            <a:r>
              <a:rPr lang="de-DE" sz="1400" dirty="0"/>
              <a:t> </a:t>
            </a:r>
          </a:p>
          <a:p>
            <a:pPr marL="514350" indent="-514350">
              <a:buFont typeface="+mj-lt"/>
              <a:buAutoNum type="arabicPeriod" startAt="31"/>
            </a:pPr>
            <a:r>
              <a:rPr lang="en-US" sz="1400" dirty="0">
                <a:hlinkClick r:id="rId3"/>
              </a:rPr>
              <a:t>https://www.nickelinstitute.org/nickel-magazine/nickel-magazine-vol-31-no1-2016/ </a:t>
            </a:r>
            <a:r>
              <a:rPr lang="en-US" sz="1400" dirty="0">
                <a:hlinkClick r:id="rId4"/>
              </a:rPr>
              <a:t>www.worldstainless.org/Files/issf/non-image-files/PDF/Euro_Inox/RoofingTech_EN.pdf</a:t>
            </a:r>
            <a:r>
              <a:rPr lang="en-US" sz="1400" dirty="0"/>
              <a:t>   </a:t>
            </a:r>
          </a:p>
          <a:p>
            <a:pPr marL="514350" indent="-514350">
              <a:buFont typeface="+mj-lt"/>
              <a:buAutoNum type="arabicPeriod" startAt="31"/>
            </a:pPr>
            <a:r>
              <a:rPr lang="de-DE" sz="1400" dirty="0">
                <a:hlinkClick r:id="rId5"/>
              </a:rPr>
              <a:t>http://www.ametalsystems.com/RoofLifecycleCostComparison.aspx</a:t>
            </a:r>
            <a:endParaRPr lang="de-DE" sz="1400" dirty="0"/>
          </a:p>
          <a:p>
            <a:pPr marL="514350" indent="-514350">
              <a:buFont typeface="+mj-lt"/>
              <a:buAutoNum type="arabicPeriod" startAt="31"/>
            </a:pPr>
            <a:r>
              <a:rPr lang="de-DE" sz="1400" dirty="0">
                <a:hlinkClick r:id="rId6"/>
              </a:rPr>
              <a:t>http://www.metalroofing.com/v2/content/guide/costs/life-cycle-costs.cfm</a:t>
            </a:r>
            <a:endParaRPr lang="de-DE" sz="1400" dirty="0"/>
          </a:p>
          <a:p>
            <a:pPr marL="514350" indent="-514350">
              <a:buFont typeface="+mj-lt"/>
              <a:buAutoNum type="arabicPeriod" startAt="31"/>
            </a:pPr>
            <a:r>
              <a:rPr lang="de-DE" sz="1400" dirty="0">
                <a:hlinkClick r:id="rId7"/>
              </a:rPr>
              <a:t>https://www.toureiffel.paris/en</a:t>
            </a:r>
            <a:r>
              <a:rPr lang="de-DE" sz="1400" dirty="0"/>
              <a:t> </a:t>
            </a:r>
          </a:p>
          <a:p>
            <a:pPr marL="514350" indent="-514350">
              <a:buFont typeface="+mj-lt"/>
              <a:buAutoNum type="arabicPeriod" startAt="31"/>
            </a:pPr>
            <a:r>
              <a:rPr lang="de-DE" sz="1400" dirty="0">
                <a:hlinkClick r:id="rId8"/>
              </a:rPr>
              <a:t>https://en.wikipedia.org/wiki/Eiffel_Tower</a:t>
            </a:r>
            <a:endParaRPr lang="de-DE" sz="1400" dirty="0"/>
          </a:p>
          <a:p>
            <a:pPr marL="514350" indent="-514350">
              <a:buFont typeface="+mj-lt"/>
              <a:buAutoNum type="arabicPeriod" startAt="31"/>
            </a:pPr>
            <a:r>
              <a:rPr lang="de-DE" sz="1400" dirty="0">
                <a:hlinkClick r:id="rId9"/>
              </a:rPr>
              <a:t>http://corrosion-doctors.org/Landmarks/Eiffel.htm</a:t>
            </a:r>
            <a:endParaRPr lang="de-DE" sz="1400" dirty="0"/>
          </a:p>
          <a:p>
            <a:pPr marL="514350" indent="-514350">
              <a:buFont typeface="+mj-lt"/>
              <a:buAutoNum type="arabicPeriod" startAt="31"/>
            </a:pPr>
            <a:r>
              <a:rPr lang="de-DE" sz="1400" dirty="0">
                <a:hlinkClick r:id="rId10"/>
              </a:rPr>
              <a:t>http://en.wikipedia.org/wiki/Chrysler_Building#</a:t>
            </a:r>
            <a:endParaRPr lang="de-DE" sz="1400" dirty="0"/>
          </a:p>
          <a:p>
            <a:pPr marL="514350" indent="-514350">
              <a:buFont typeface="+mj-lt"/>
              <a:buAutoNum type="arabicPeriod" startAt="31"/>
            </a:pPr>
            <a:r>
              <a:rPr lang="en-US" sz="1400" dirty="0"/>
              <a:t>Nickel Development Institute. Timeless Stainless Architecture. Reference Book Series No 11 023, 2001</a:t>
            </a:r>
          </a:p>
          <a:p>
            <a:pPr marL="514350" indent="-514350">
              <a:buFont typeface="+mj-lt"/>
              <a:buAutoNum type="arabicPeriod" startAt="31"/>
            </a:pPr>
            <a:r>
              <a:rPr lang="en-US" sz="1400" dirty="0"/>
              <a:t>C. Houska. Sustainable Stainless Steel Architectural. Construction Canada, September 2008, 58-72.</a:t>
            </a:r>
          </a:p>
          <a:p>
            <a:pPr marL="514350" indent="-514350">
              <a:buFont typeface="+mj-lt"/>
              <a:buAutoNum type="arabicPeriod" startAt="31"/>
            </a:pPr>
            <a:r>
              <a:rPr lang="en-US" sz="1400" dirty="0"/>
              <a:t>Nickel Development Institute. Timeless Stainless Architecture. Reference Book Series No 11 023, 2001</a:t>
            </a:r>
          </a:p>
          <a:p>
            <a:pPr marL="514350" indent="-514350">
              <a:buFont typeface="+mj-lt"/>
              <a:buAutoNum type="arabicPeriod" startAt="31"/>
            </a:pPr>
            <a:r>
              <a:rPr lang="en-US" sz="1400" dirty="0"/>
              <a:t>G. </a:t>
            </a:r>
            <a:r>
              <a:rPr lang="en-US" sz="1400" dirty="0" err="1"/>
              <a:t>Gedge</a:t>
            </a:r>
            <a:r>
              <a:rPr lang="en-US" sz="1400" dirty="0"/>
              <a:t>. Structural uses of stainless steel — buildings and civil engineering. Journal of Constructional Steel Research 64 (2008), 1194–1198.</a:t>
            </a:r>
          </a:p>
          <a:p>
            <a:pPr marL="514350" indent="-514350">
              <a:buFont typeface="+mj-lt"/>
              <a:buAutoNum type="arabicPeriod" startAt="31"/>
            </a:pPr>
            <a:r>
              <a:rPr lang="en-GB" sz="1400" dirty="0">
                <a:hlinkClick r:id="rId11"/>
              </a:rPr>
              <a:t>http://www.metalsforbuildings.eu/</a:t>
            </a:r>
            <a:r>
              <a:rPr lang="en-GB" sz="1400" dirty="0"/>
              <a:t> </a:t>
            </a:r>
          </a:p>
          <a:p>
            <a:pPr marL="514350" indent="-514350">
              <a:buFont typeface="+mj-lt"/>
              <a:buAutoNum type="arabicPeriod" startAt="31"/>
            </a:pPr>
            <a:r>
              <a:rPr lang="fr-FR" sz="1400" dirty="0">
                <a:hlinkClick r:id="rId12"/>
              </a:rPr>
              <a:t>http://www.circle-economy.com/circular-economy/</a:t>
            </a:r>
            <a:r>
              <a:rPr lang="fr-FR" sz="1400" dirty="0"/>
              <a:t> </a:t>
            </a:r>
          </a:p>
          <a:p>
            <a:pPr marL="514350" indent="-514350">
              <a:buFont typeface="+mj-lt"/>
              <a:buAutoNum type="arabicPeriod" startAt="31"/>
            </a:pPr>
            <a:r>
              <a:rPr lang="fr-FR" sz="1400" dirty="0">
                <a:hlinkClick r:id="rId13"/>
              </a:rPr>
              <a:t>http://www.irishenvironment.com/iepedia/circular-economy/</a:t>
            </a:r>
            <a:endParaRPr lang="en-GB" sz="1400" dirty="0"/>
          </a:p>
        </p:txBody>
      </p:sp>
      <p:sp>
        <p:nvSpPr>
          <p:cNvPr id="4" name="Slide Number Placeholder 3"/>
          <p:cNvSpPr>
            <a:spLocks noGrp="1"/>
          </p:cNvSpPr>
          <p:nvPr>
            <p:ph type="sldNum" sz="quarter" idx="12"/>
          </p:nvPr>
        </p:nvSpPr>
        <p:spPr/>
        <p:txBody>
          <a:bodyPr/>
          <a:lstStyle/>
          <a:p>
            <a:fld id="{BF73EC7F-79ED-4C17-9829-92AE53B2AB65}" type="slidenum">
              <a:rPr lang="fr-BE" smtClean="0"/>
              <a:pPr/>
              <a:t>42</a:t>
            </a:fld>
            <a:endParaRPr lang="fr-BE" dirty="0"/>
          </a:p>
        </p:txBody>
      </p:sp>
    </p:spTree>
    <p:extLst>
      <p:ext uri="{BB962C8B-B14F-4D97-AF65-F5344CB8AC3E}">
        <p14:creationId xmlns:p14="http://schemas.microsoft.com/office/powerpoint/2010/main" val="2381693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noProof="0" dirty="0"/>
              <a:t>Merci !</a:t>
            </a:r>
          </a:p>
        </p:txBody>
      </p:sp>
      <p:sp>
        <p:nvSpPr>
          <p:cNvPr id="2" name="Slide Number Placeholder 1"/>
          <p:cNvSpPr>
            <a:spLocks noGrp="1"/>
          </p:cNvSpPr>
          <p:nvPr>
            <p:ph type="sldNum" sz="quarter" idx="12"/>
          </p:nvPr>
        </p:nvSpPr>
        <p:spPr/>
        <p:txBody>
          <a:bodyPr/>
          <a:lstStyle/>
          <a:p>
            <a:fld id="{BF73EC7F-79ED-4C17-9829-92AE53B2AB65}" type="slidenum">
              <a:rPr lang="fr-BE" smtClean="0"/>
              <a:pPr/>
              <a:t>43</a:t>
            </a:fld>
            <a:endParaRPr lang="fr-BE" dirty="0"/>
          </a:p>
        </p:txBody>
      </p:sp>
    </p:spTree>
    <p:extLst>
      <p:ext uri="{BB962C8B-B14F-4D97-AF65-F5344CB8AC3E}">
        <p14:creationId xmlns:p14="http://schemas.microsoft.com/office/powerpoint/2010/main" val="1399802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a:bodyPr>
          <a:lstStyle/>
          <a:p>
            <a:r>
              <a:rPr lang="fr-FR" noProof="0" dirty="0"/>
              <a:t>Annexe</a:t>
            </a:r>
            <a:br>
              <a:rPr lang="fr-FR" noProof="0" dirty="0"/>
            </a:br>
            <a:r>
              <a:rPr lang="fr-FR" noProof="0" dirty="0"/>
              <a:t>Recyclage d’autres matériaux</a:t>
            </a:r>
          </a:p>
        </p:txBody>
      </p:sp>
      <p:sp>
        <p:nvSpPr>
          <p:cNvPr id="6" name="Sous-titre 5"/>
          <p:cNvSpPr>
            <a:spLocks noGrp="1"/>
          </p:cNvSpPr>
          <p:nvPr>
            <p:ph type="subTitle" idx="1"/>
          </p:nvPr>
        </p:nvSpPr>
        <p:spPr>
          <a:xfrm>
            <a:off x="617839" y="3886199"/>
            <a:ext cx="7883610" cy="2465173"/>
          </a:xfrm>
        </p:spPr>
        <p:txBody>
          <a:bodyPr>
            <a:normAutofit fontScale="92500" lnSpcReduction="20000"/>
          </a:bodyPr>
          <a:lstStyle/>
          <a:p>
            <a:r>
              <a:rPr lang="fr-FR" noProof="0" dirty="0"/>
              <a:t>Il s’agit d’une question complexe.</a:t>
            </a:r>
          </a:p>
          <a:p>
            <a:r>
              <a:rPr lang="fr-FR" noProof="0" dirty="0"/>
              <a:t>L’objectif ici est de donner quelques idées </a:t>
            </a:r>
          </a:p>
          <a:p>
            <a:r>
              <a:rPr lang="fr-FR" noProof="0" dirty="0"/>
              <a:t>sur d’autres matériaux à des fins de comparaison.</a:t>
            </a:r>
          </a:p>
          <a:p>
            <a:endParaRPr lang="fr-FR" noProof="0" dirty="0"/>
          </a:p>
          <a:p>
            <a:r>
              <a:rPr lang="fr-FR" noProof="0" dirty="0"/>
              <a:t>Les sources correspondantes sont fournies</a:t>
            </a:r>
          </a:p>
          <a:p>
            <a:endParaRPr lang="fr-FR" noProof="0" dirty="0"/>
          </a:p>
        </p:txBody>
      </p:sp>
      <p:sp>
        <p:nvSpPr>
          <p:cNvPr id="2" name="Slide Number Placeholder 1"/>
          <p:cNvSpPr>
            <a:spLocks noGrp="1"/>
          </p:cNvSpPr>
          <p:nvPr>
            <p:ph type="sldNum" sz="quarter" idx="12"/>
          </p:nvPr>
        </p:nvSpPr>
        <p:spPr/>
        <p:txBody>
          <a:bodyPr/>
          <a:lstStyle/>
          <a:p>
            <a:fld id="{BF73EC7F-79ED-4C17-9829-92AE53B2AB65}" type="slidenum">
              <a:rPr lang="fr-BE" smtClean="0"/>
              <a:pPr/>
              <a:t>44</a:t>
            </a:fld>
            <a:endParaRPr lang="fr-BE" dirty="0"/>
          </a:p>
        </p:txBody>
      </p:sp>
    </p:spTree>
    <p:extLst>
      <p:ext uri="{BB962C8B-B14F-4D97-AF65-F5344CB8AC3E}">
        <p14:creationId xmlns:p14="http://schemas.microsoft.com/office/powerpoint/2010/main" val="2367422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46292" cy="1143000"/>
          </a:xfrm>
        </p:spPr>
        <p:txBody>
          <a:bodyPr>
            <a:normAutofit fontScale="90000"/>
          </a:bodyPr>
          <a:lstStyle/>
          <a:p>
            <a:r>
              <a:rPr lang="fr-FR" dirty="0"/>
              <a:t>Compléments </a:t>
            </a:r>
            <a:r>
              <a:rPr lang="fr-FR" noProof="0" dirty="0"/>
              <a:t>sur le recyclage : ciments et bétons</a:t>
            </a:r>
          </a:p>
        </p:txBody>
      </p:sp>
      <p:sp>
        <p:nvSpPr>
          <p:cNvPr id="3" name="Content Placeholder 2"/>
          <p:cNvSpPr>
            <a:spLocks noGrp="1"/>
          </p:cNvSpPr>
          <p:nvPr>
            <p:ph idx="1"/>
          </p:nvPr>
        </p:nvSpPr>
        <p:spPr>
          <a:xfrm>
            <a:off x="345987" y="1600200"/>
            <a:ext cx="8427310" cy="5257800"/>
          </a:xfrm>
        </p:spPr>
        <p:txBody>
          <a:bodyPr>
            <a:normAutofit fontScale="92500"/>
          </a:bodyPr>
          <a:lstStyle/>
          <a:p>
            <a:pPr marL="0" indent="0" algn="just">
              <a:buNone/>
            </a:pPr>
            <a:r>
              <a:rPr lang="fr-FR" sz="2000" dirty="0">
                <a:hlinkClick r:id="rId3"/>
              </a:rPr>
              <a:t>www.wbcsdservers.org/wbcsdpublications/cd_files/datas/business-solutions/cement/pdf/CSI-RecyclingConcrete-FullReport.pdf</a:t>
            </a:r>
            <a:r>
              <a:rPr lang="fr-FR" sz="2000" dirty="0"/>
              <a:t> </a:t>
            </a:r>
          </a:p>
          <a:p>
            <a:pPr marL="0" indent="0" algn="just">
              <a:buNone/>
            </a:pPr>
            <a:endParaRPr lang="fr-FR" sz="2000" noProof="0" dirty="0"/>
          </a:p>
          <a:p>
            <a:pPr algn="just"/>
            <a:r>
              <a:rPr lang="fr-FR" sz="2000" noProof="0" dirty="0"/>
              <a:t>20 % maximum du béton concassé peut être réutilisé dans de nouveaux bétons. </a:t>
            </a:r>
          </a:p>
          <a:p>
            <a:pPr lvl="1" algn="just"/>
            <a:r>
              <a:rPr lang="fr-FR" sz="1800" noProof="0" dirty="0"/>
              <a:t>seulement en tant que granulats et pas pour le ciment qu’il contient</a:t>
            </a:r>
          </a:p>
          <a:p>
            <a:pPr lvl="1" algn="just"/>
            <a:r>
              <a:rPr lang="fr-FR" sz="1800" noProof="0" dirty="0"/>
              <a:t>le béton ainsi produit est de qualité inférieure qui ne convient pas pour toutes les applications</a:t>
            </a:r>
          </a:p>
          <a:p>
            <a:pPr algn="just"/>
            <a:r>
              <a:rPr lang="fr-FR" sz="2000" noProof="0" dirty="0"/>
              <a:t>Il semble que la plupart des bétons issus de démolitions aille dans les soubassements de routes et en décharge (aucun chiffre précis n’est disponible)</a:t>
            </a:r>
          </a:p>
          <a:p>
            <a:pPr algn="just"/>
            <a:r>
              <a:rPr lang="fr-FR" sz="2000" noProof="0" dirty="0"/>
              <a:t>Le concassage </a:t>
            </a:r>
            <a:r>
              <a:rPr lang="fr-FR" sz="2000" dirty="0"/>
              <a:t>et le transport des </a:t>
            </a:r>
            <a:r>
              <a:rPr lang="fr-FR" sz="2000" noProof="0" dirty="0"/>
              <a:t>bétons de démolition sont les principales opérations de recyclage à comparer avec l’extraction locale des granulats .</a:t>
            </a:r>
          </a:p>
          <a:p>
            <a:pPr algn="just"/>
            <a:r>
              <a:rPr lang="fr-FR" sz="2000" noProof="0" dirty="0"/>
              <a:t>En général, le recyclage se traduit toujours par une dévalorisation (décyclage).</a:t>
            </a:r>
          </a:p>
          <a:p>
            <a:pPr algn="just"/>
            <a:r>
              <a:rPr lang="fr-FR" sz="2000" noProof="0" dirty="0"/>
              <a:t>Réutiliser du béton de démolition en moellons est seulement marginal aujourd’hui mais cela peut devenir le chemin le plus court pour réutiliser sans « dévalorisation ». Difficile </a:t>
            </a:r>
            <a:r>
              <a:rPr lang="fr-FR" sz="2000" dirty="0"/>
              <a:t>toutefois à </a:t>
            </a:r>
            <a:r>
              <a:rPr lang="fr-FR" sz="2000" noProof="0" dirty="0"/>
              <a:t>mettre en œuvre !</a:t>
            </a:r>
          </a:p>
        </p:txBody>
      </p:sp>
      <p:sp>
        <p:nvSpPr>
          <p:cNvPr id="4" name="Slide Number Placeholder 3"/>
          <p:cNvSpPr>
            <a:spLocks noGrp="1"/>
          </p:cNvSpPr>
          <p:nvPr>
            <p:ph type="sldNum" sz="quarter" idx="12"/>
          </p:nvPr>
        </p:nvSpPr>
        <p:spPr/>
        <p:txBody>
          <a:bodyPr/>
          <a:lstStyle/>
          <a:p>
            <a:fld id="{BF73EC7F-79ED-4C17-9829-92AE53B2AB65}" type="slidenum">
              <a:rPr lang="fr-BE" smtClean="0"/>
              <a:pPr/>
              <a:t>45</a:t>
            </a:fld>
            <a:endParaRPr lang="fr-BE" dirty="0"/>
          </a:p>
        </p:txBody>
      </p:sp>
    </p:spTree>
    <p:extLst>
      <p:ext uri="{BB962C8B-B14F-4D97-AF65-F5344CB8AC3E}">
        <p14:creationId xmlns:p14="http://schemas.microsoft.com/office/powerpoint/2010/main" val="3633957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8921578" cy="1143000"/>
          </a:xfrm>
        </p:spPr>
        <p:txBody>
          <a:bodyPr/>
          <a:lstStyle/>
          <a:p>
            <a:r>
              <a:rPr lang="fr-FR" dirty="0"/>
              <a:t>Compléments </a:t>
            </a:r>
            <a:r>
              <a:rPr lang="fr-FR" noProof="0" dirty="0"/>
              <a:t>sur le recyclage : plastiques</a:t>
            </a:r>
          </a:p>
        </p:txBody>
      </p:sp>
      <p:sp>
        <p:nvSpPr>
          <p:cNvPr id="3" name="Espace réservé du contenu 2"/>
          <p:cNvSpPr>
            <a:spLocks noGrp="1"/>
          </p:cNvSpPr>
          <p:nvPr>
            <p:ph idx="1"/>
          </p:nvPr>
        </p:nvSpPr>
        <p:spPr>
          <a:xfrm>
            <a:off x="358345" y="1600200"/>
            <a:ext cx="8501450" cy="4853136"/>
          </a:xfrm>
        </p:spPr>
        <p:txBody>
          <a:bodyPr>
            <a:normAutofit fontScale="92500"/>
          </a:bodyPr>
          <a:lstStyle/>
          <a:p>
            <a:pPr marL="0" indent="0" algn="just">
              <a:buNone/>
            </a:pPr>
            <a:r>
              <a:rPr lang="fr-FR" sz="1800" noProof="0" dirty="0">
                <a:hlinkClick r:id="rId3"/>
              </a:rPr>
              <a:t>http ://www-g.eng.cam.ac.uk/impee/?section=topics&amp;topic=RecyclePlastics&amp;page=materials</a:t>
            </a:r>
            <a:r>
              <a:rPr lang="fr-FR" sz="1800" noProof="0" dirty="0"/>
              <a:t> </a:t>
            </a:r>
          </a:p>
          <a:p>
            <a:pPr algn="just"/>
            <a:endParaRPr lang="fr-FR" sz="1800" noProof="0" dirty="0"/>
          </a:p>
          <a:p>
            <a:pPr algn="just"/>
            <a:r>
              <a:rPr lang="fr-FR" altLang="fr-FR" sz="2000" noProof="0" dirty="0">
                <a:solidFill>
                  <a:srgbClr val="00B050"/>
                </a:solidFill>
              </a:rPr>
              <a:t>Les déchets internes </a:t>
            </a:r>
            <a:r>
              <a:rPr lang="fr-FR" altLang="fr-FR" sz="2000" noProof="0" dirty="0"/>
              <a:t>(créés à la source de la production) sont pratiquement recyclés à 100 %</a:t>
            </a:r>
          </a:p>
          <a:p>
            <a:pPr algn="just"/>
            <a:r>
              <a:rPr lang="fr-FR" altLang="fr-FR" sz="2000" noProof="0" dirty="0">
                <a:solidFill>
                  <a:srgbClr val="00B050"/>
                </a:solidFill>
              </a:rPr>
              <a:t>Le recyclage des plastiques usagés </a:t>
            </a:r>
            <a:r>
              <a:rPr lang="fr-FR" altLang="fr-FR" sz="2000" noProof="0" dirty="0"/>
              <a:t>est un gros problème</a:t>
            </a:r>
            <a:r>
              <a:rPr lang="fr-FR" altLang="fr-FR" sz="1800" noProof="0" dirty="0"/>
              <a:t> :</a:t>
            </a:r>
            <a:endParaRPr lang="fr-FR" sz="1800" noProof="0" dirty="0"/>
          </a:p>
          <a:p>
            <a:pPr lvl="1" algn="just"/>
            <a:r>
              <a:rPr lang="fr-FR" altLang="fr-FR" sz="1800" noProof="0" dirty="0"/>
              <a:t>La collecte prend du temps et elle est coûteuse</a:t>
            </a:r>
          </a:p>
          <a:p>
            <a:pPr lvl="1" algn="just"/>
            <a:r>
              <a:rPr lang="fr-FR" altLang="fr-FR" sz="1800" noProof="0" dirty="0"/>
              <a:t>Trier des déchets de plastiques mélangés est difficile – la contamination est inévitable.</a:t>
            </a:r>
          </a:p>
          <a:p>
            <a:pPr lvl="1" algn="just"/>
            <a:r>
              <a:rPr lang="fr-FR" altLang="fr-FR" sz="1800" noProof="0" dirty="0"/>
              <a:t>Enlever les étiquettes avec un taux de réussite de 100 % est presque impossible</a:t>
            </a:r>
          </a:p>
          <a:p>
            <a:pPr lvl="1" algn="just"/>
            <a:r>
              <a:rPr lang="fr-FR" altLang="fr-FR" sz="1800" noProof="0" dirty="0"/>
              <a:t>Les contaminations de toutes sortes compromettent les réutilisations dans des applications « hi-tech » </a:t>
            </a:r>
            <a:endParaRPr lang="fr-FR" sz="1800" noProof="0" dirty="0"/>
          </a:p>
          <a:p>
            <a:pPr marL="989013" lvl="0" indent="-989013" algn="just">
              <a:buNone/>
            </a:pPr>
            <a:r>
              <a:rPr lang="fr-FR" sz="1800" noProof="0" dirty="0"/>
              <a:t>	</a:t>
            </a:r>
            <a:r>
              <a:rPr lang="fr-FR" sz="1800" noProof="0" dirty="0">
                <a:sym typeface="Wingdings"/>
              </a:rPr>
              <a:t> L</a:t>
            </a:r>
            <a:r>
              <a:rPr lang="fr-FR" sz="1800" noProof="0" dirty="0"/>
              <a:t>e plastique recyclé </a:t>
            </a:r>
            <a:r>
              <a:rPr lang="fr-FR" altLang="fr-FR" sz="1800" noProof="0" dirty="0"/>
              <a:t>(sauf dans l’usine de production) est réutilisé dans des applications de plus bas niveau (décyclage) : PETE* : tapis bon marché, moquettes…  PE** et PP** : pots de fleurs, bancs de jardins publics…</a:t>
            </a:r>
          </a:p>
          <a:p>
            <a:pPr marL="989013" lvl="0" indent="-989013" algn="just">
              <a:buNone/>
            </a:pPr>
            <a:r>
              <a:rPr lang="fr-FR" altLang="fr-FR" sz="1800" noProof="0" dirty="0"/>
              <a:t>	</a:t>
            </a:r>
            <a:r>
              <a:rPr lang="fr-FR" sz="1800" noProof="0" dirty="0">
                <a:sym typeface="Wingdings"/>
              </a:rPr>
              <a:t>  o</a:t>
            </a:r>
            <a:r>
              <a:rPr lang="fr-FR" altLang="fr-FR" sz="1800" noProof="0" dirty="0"/>
              <a:t>u peut éventuellement être brûlé, pire enfoui ou pire encore se retrouver à flotter dans les océans.</a:t>
            </a:r>
            <a:endParaRPr lang="fr-FR" sz="1800" noProof="0" dirty="0"/>
          </a:p>
        </p:txBody>
      </p:sp>
      <p:sp>
        <p:nvSpPr>
          <p:cNvPr id="4" name="Espace réservé du numéro de diapositive 3"/>
          <p:cNvSpPr>
            <a:spLocks noGrp="1"/>
          </p:cNvSpPr>
          <p:nvPr>
            <p:ph type="sldNum" sz="quarter" idx="12"/>
          </p:nvPr>
        </p:nvSpPr>
        <p:spPr/>
        <p:txBody>
          <a:bodyPr/>
          <a:lstStyle/>
          <a:p>
            <a:fld id="{BF73EC7F-79ED-4C17-9829-92AE53B2AB65}" type="slidenum">
              <a:rPr lang="fr-BE" smtClean="0"/>
              <a:pPr/>
              <a:t>46</a:t>
            </a:fld>
            <a:endParaRPr lang="fr-BE" dirty="0"/>
          </a:p>
        </p:txBody>
      </p:sp>
      <p:sp>
        <p:nvSpPr>
          <p:cNvPr id="8" name="ZoneTexte 7"/>
          <p:cNvSpPr txBox="1"/>
          <p:nvPr/>
        </p:nvSpPr>
        <p:spPr>
          <a:xfrm>
            <a:off x="0" y="6519446"/>
            <a:ext cx="8946292" cy="338554"/>
          </a:xfrm>
          <a:prstGeom prst="rect">
            <a:avLst/>
          </a:prstGeom>
          <a:noFill/>
        </p:spPr>
        <p:txBody>
          <a:bodyPr wrap="square" rtlCol="0">
            <a:spAutoFit/>
          </a:bodyPr>
          <a:lstStyle/>
          <a:p>
            <a:pPr>
              <a:tabLst>
                <a:tab pos="3941763" algn="l"/>
                <a:tab pos="6276975" algn="l"/>
              </a:tabLst>
            </a:pPr>
            <a:r>
              <a:rPr lang="fr-FR" sz="1600" b="1" dirty="0"/>
              <a:t>*PET</a:t>
            </a:r>
            <a:r>
              <a:rPr lang="fr-FR" sz="1600" i="1" dirty="0"/>
              <a:t> ou </a:t>
            </a:r>
            <a:r>
              <a:rPr lang="fr-FR" sz="1600" b="1" dirty="0"/>
              <a:t>PETE</a:t>
            </a:r>
            <a:r>
              <a:rPr lang="fr-FR" sz="1600" i="1" dirty="0"/>
              <a:t> : polytéréphtalate d'éthylène	**</a:t>
            </a:r>
            <a:r>
              <a:rPr lang="fr-FR" sz="1600" b="1" dirty="0"/>
              <a:t>PE</a:t>
            </a:r>
            <a:r>
              <a:rPr lang="fr-FR" sz="1600" i="1" dirty="0"/>
              <a:t> : polyéthylène	***</a:t>
            </a:r>
            <a:r>
              <a:rPr lang="fr-FR" sz="1600" b="1" dirty="0"/>
              <a:t>PP</a:t>
            </a:r>
            <a:r>
              <a:rPr lang="fr-FR" sz="1600" i="1" dirty="0"/>
              <a:t> : polypropylène</a:t>
            </a:r>
          </a:p>
        </p:txBody>
      </p:sp>
    </p:spTree>
    <p:extLst>
      <p:ext uri="{BB962C8B-B14F-4D97-AF65-F5344CB8AC3E}">
        <p14:creationId xmlns:p14="http://schemas.microsoft.com/office/powerpoint/2010/main" val="2111547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274638"/>
            <a:ext cx="8958649" cy="1143000"/>
          </a:xfrm>
        </p:spPr>
        <p:txBody>
          <a:bodyPr>
            <a:normAutofit/>
          </a:bodyPr>
          <a:lstStyle/>
          <a:p>
            <a:r>
              <a:rPr lang="fr-FR" dirty="0"/>
              <a:t>Compléments </a:t>
            </a:r>
            <a:r>
              <a:rPr lang="fr-FR" noProof="0" dirty="0"/>
              <a:t>sur le recyclage : bois*</a:t>
            </a:r>
          </a:p>
        </p:txBody>
      </p:sp>
      <p:sp>
        <p:nvSpPr>
          <p:cNvPr id="3" name="Espace réservé du contenu 2"/>
          <p:cNvSpPr>
            <a:spLocks noGrp="1"/>
          </p:cNvSpPr>
          <p:nvPr>
            <p:ph idx="1"/>
          </p:nvPr>
        </p:nvSpPr>
        <p:spPr/>
        <p:txBody>
          <a:bodyPr>
            <a:noAutofit/>
          </a:bodyPr>
          <a:lstStyle/>
          <a:p>
            <a:pPr algn="just"/>
            <a:r>
              <a:rPr lang="fr-FR" sz="1600" noProof="0" dirty="0"/>
              <a:t>La meilleure option de recyclage est bien sûr de réutiliser le bois. Il apparaît que de nombreux efforts sont faits pour collecter, reconditionner et réutiliser le bois et ses dérivés. Quelle quantité est réutilisée? C’est difficile de le savoir.</a:t>
            </a:r>
          </a:p>
          <a:p>
            <a:pPr algn="just"/>
            <a:r>
              <a:rPr lang="fr-FR" sz="1600" noProof="0" dirty="0"/>
              <a:t>Le bois non traité a trouvé un nombre croissant de nouveaux usages : produits agricoles et horticoles, litières pour animaux, surfaces de </a:t>
            </a:r>
            <a:r>
              <a:rPr lang="fr-FR" sz="1600" dirty="0"/>
              <a:t>halles</a:t>
            </a:r>
            <a:r>
              <a:rPr lang="fr-FR" sz="1600" noProof="0" dirty="0"/>
              <a:t> équestres…</a:t>
            </a:r>
          </a:p>
          <a:p>
            <a:pPr algn="just"/>
            <a:r>
              <a:rPr lang="fr-FR" sz="1600" noProof="0" dirty="0"/>
              <a:t>Le bois traité (les traitements chimiques destinés à le protéger contre la pourriture, les champignons, les insectes et les UV) contient des produits chimiques nocifs qui limitent fortement son usage. Sa plus grande réutilisation actuelle est la fabrication de panneaux de particules mais ce qu’il advient de ces panneaux en fin de vie n’est pas clair.</a:t>
            </a:r>
          </a:p>
          <a:p>
            <a:pPr algn="just"/>
            <a:r>
              <a:rPr lang="fr-FR" sz="1600" noProof="0" dirty="0"/>
              <a:t>Il doit être souligné que la déforestation globale allant en augmentant sur la planète, on ne parle plus de ressources illimitées pour le bois, particulièrement dans les pays du Nord où il faut un siècle pour qu’un arbre arrive à maturité.</a:t>
            </a:r>
          </a:p>
          <a:p>
            <a:pPr algn="just"/>
            <a:endParaRPr lang="fr-FR" sz="1600" noProof="0" dirty="0"/>
          </a:p>
          <a:p>
            <a:pPr marL="0" indent="0" algn="just">
              <a:buNone/>
            </a:pPr>
            <a:r>
              <a:rPr lang="fr-FR" sz="1400" dirty="0">
                <a:hlinkClick r:id="rId3"/>
              </a:rPr>
              <a:t>https://dtsc.ca.gov/toxics-in-products/treated-wood-waste/</a:t>
            </a:r>
            <a:r>
              <a:rPr lang="fr-FR" sz="1400" dirty="0"/>
              <a:t> </a:t>
            </a:r>
          </a:p>
          <a:p>
            <a:pPr marL="0" indent="0" algn="just">
              <a:buNone/>
            </a:pPr>
            <a:r>
              <a:rPr lang="fr-FR" sz="1400" dirty="0">
                <a:hlinkClick r:id="rId4"/>
              </a:rPr>
              <a:t>https://woodrecyclers.org/about-waste-wood/wood-recycling-information/</a:t>
            </a:r>
            <a:r>
              <a:rPr lang="fr-FR" sz="1400" dirty="0"/>
              <a:t> </a:t>
            </a:r>
          </a:p>
          <a:p>
            <a:pPr marL="0" indent="0" algn="just">
              <a:buNone/>
            </a:pPr>
            <a:r>
              <a:rPr lang="fr-FR" sz="1400" dirty="0">
                <a:hlinkClick r:id="rId5"/>
              </a:rPr>
              <a:t>http://en.wikipedia.org/wiki/Wood_preservation</a:t>
            </a:r>
            <a:r>
              <a:rPr lang="fr-FR" sz="1400" dirty="0"/>
              <a:t> </a:t>
            </a:r>
          </a:p>
          <a:p>
            <a:pPr marL="0" indent="0" algn="just">
              <a:buNone/>
            </a:pPr>
            <a:r>
              <a:rPr lang="fr-FR" sz="1400" dirty="0">
                <a:hlinkClick r:id="rId6"/>
              </a:rPr>
              <a:t>http://www.wasteminz.org.nz/wp-content/uploads/Scott-Rhodes.pdf</a:t>
            </a:r>
            <a:endParaRPr lang="fr-FR" sz="1400" dirty="0"/>
          </a:p>
          <a:p>
            <a:pPr marL="0" indent="0" algn="just">
              <a:buNone/>
            </a:pPr>
            <a:r>
              <a:rPr lang="fr-FR" sz="1400" dirty="0">
                <a:hlinkClick r:id="rId7"/>
              </a:rPr>
              <a:t>http://www.brighthub.com/environment/green-living/articles/106146.aspx</a:t>
            </a:r>
            <a:endParaRPr lang="fr-FR" sz="1400" dirty="0"/>
          </a:p>
          <a:p>
            <a:pPr marL="0" indent="0" algn="just">
              <a:buNone/>
            </a:pPr>
            <a:r>
              <a:rPr lang="fr-FR" sz="1400" noProof="0" dirty="0"/>
              <a:t>*bois de charpente et de construction</a:t>
            </a:r>
          </a:p>
        </p:txBody>
      </p:sp>
      <p:sp>
        <p:nvSpPr>
          <p:cNvPr id="4" name="Espace réservé du numéro de diapositive 3"/>
          <p:cNvSpPr>
            <a:spLocks noGrp="1"/>
          </p:cNvSpPr>
          <p:nvPr>
            <p:ph type="sldNum" sz="quarter" idx="12"/>
          </p:nvPr>
        </p:nvSpPr>
        <p:spPr/>
        <p:txBody>
          <a:bodyPr/>
          <a:lstStyle/>
          <a:p>
            <a:fld id="{BF73EC7F-79ED-4C17-9829-92AE53B2AB65}" type="slidenum">
              <a:rPr lang="fr-BE" smtClean="0"/>
              <a:pPr/>
              <a:t>47</a:t>
            </a:fld>
            <a:endParaRPr lang="fr-BE" dirty="0"/>
          </a:p>
        </p:txBody>
      </p:sp>
    </p:spTree>
    <p:extLst>
      <p:ext uri="{BB962C8B-B14F-4D97-AF65-F5344CB8AC3E}">
        <p14:creationId xmlns:p14="http://schemas.microsoft.com/office/powerpoint/2010/main" val="103749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19" y="119871"/>
            <a:ext cx="8229600" cy="634082"/>
          </a:xfrm>
        </p:spPr>
        <p:txBody>
          <a:bodyPr>
            <a:normAutofit/>
          </a:bodyPr>
          <a:lstStyle/>
          <a:p>
            <a:r>
              <a:rPr lang="fr-FR" sz="3200" noProof="0" dirty="0"/>
              <a:t>Commentaires sur les indicateurs :</a:t>
            </a:r>
          </a:p>
        </p:txBody>
      </p:sp>
      <p:sp>
        <p:nvSpPr>
          <p:cNvPr id="3" name="Content Placeholder 2"/>
          <p:cNvSpPr>
            <a:spLocks noGrp="1"/>
          </p:cNvSpPr>
          <p:nvPr>
            <p:ph idx="1"/>
          </p:nvPr>
        </p:nvSpPr>
        <p:spPr>
          <a:xfrm>
            <a:off x="421622" y="798571"/>
            <a:ext cx="8229600" cy="532656"/>
          </a:xfrm>
        </p:spPr>
        <p:txBody>
          <a:bodyPr>
            <a:normAutofit/>
          </a:bodyPr>
          <a:lstStyle/>
          <a:p>
            <a:pPr marL="0" indent="0" algn="ctr">
              <a:buNone/>
            </a:pPr>
            <a:r>
              <a:rPr lang="fr-FR" sz="2000" noProof="0" dirty="0"/>
              <a:t>Les indicateurs de recyclage ne prennent pas en compte la « </a:t>
            </a:r>
            <a:r>
              <a:rPr lang="fr-FR" sz="2000" dirty="0"/>
              <a:t>dé</a:t>
            </a:r>
            <a:r>
              <a:rPr lang="fr-FR" sz="2000" noProof="0" dirty="0"/>
              <a:t>valorisation* » </a:t>
            </a:r>
            <a:endParaRPr lang="fr-FR" sz="1600" noProof="0" dirty="0"/>
          </a:p>
        </p:txBody>
      </p:sp>
      <p:sp>
        <p:nvSpPr>
          <p:cNvPr id="4" name="Slide Number Placeholder 3"/>
          <p:cNvSpPr>
            <a:spLocks noGrp="1"/>
          </p:cNvSpPr>
          <p:nvPr>
            <p:ph type="sldNum" sz="quarter" idx="12"/>
          </p:nvPr>
        </p:nvSpPr>
        <p:spPr/>
        <p:txBody>
          <a:bodyPr/>
          <a:lstStyle/>
          <a:p>
            <a:fld id="{BF73EC7F-79ED-4C17-9829-92AE53B2AB65}" type="slidenum">
              <a:rPr lang="fr-BE" smtClean="0"/>
              <a:pPr/>
              <a:t>5</a:t>
            </a:fld>
            <a:endParaRPr lang="fr-BE" dirty="0"/>
          </a:p>
        </p:txBody>
      </p:sp>
      <p:sp>
        <p:nvSpPr>
          <p:cNvPr id="7" name="ZoneTexte 6"/>
          <p:cNvSpPr txBox="1"/>
          <p:nvPr/>
        </p:nvSpPr>
        <p:spPr>
          <a:xfrm>
            <a:off x="6137136" y="1549988"/>
            <a:ext cx="2700000" cy="4278094"/>
          </a:xfrm>
          <a:prstGeom prst="rect">
            <a:avLst/>
          </a:prstGeom>
          <a:noFill/>
        </p:spPr>
        <p:txBody>
          <a:bodyPr wrap="square" rtlCol="0">
            <a:spAutoFit/>
          </a:bodyPr>
          <a:lstStyle/>
          <a:p>
            <a:pPr algn="just"/>
            <a:r>
              <a:rPr lang="fr-FR" sz="1600" dirty="0"/>
              <a:t>Les métaux peuvent être recyclés sans perte de qualité. </a:t>
            </a:r>
          </a:p>
          <a:p>
            <a:pPr algn="just"/>
            <a:r>
              <a:rPr lang="fr-FR" sz="1600" dirty="0"/>
              <a:t>Comme les liaisons métalliques sont restituées après fusion et solidification, les métaux retrouvent leurs performances originales, même après plusieurs boucles de recyclage. Ceci permet de les utiliser de manière répétitive pour les mêmes applications. </a:t>
            </a:r>
          </a:p>
          <a:p>
            <a:pPr algn="just"/>
            <a:r>
              <a:rPr lang="fr-FR" sz="1600" dirty="0"/>
              <a:t>Les caractéristiques de performance de la plupart des matériaux non métalliques, à l’inverse, se dégradent après recyclage</a:t>
            </a:r>
            <a:r>
              <a:rPr lang="fr-FR" sz="1600" baseline="30000" dirty="0"/>
              <a:t>45</a:t>
            </a:r>
            <a:r>
              <a:rPr lang="fr-FR" sz="1600" dirty="0"/>
              <a:t>.</a:t>
            </a:r>
            <a:endParaRPr lang="fr-FR" sz="1600" baseline="30000" dirty="0"/>
          </a:p>
        </p:txBody>
      </p:sp>
      <p:grpSp>
        <p:nvGrpSpPr>
          <p:cNvPr id="33" name="Groupe 32"/>
          <p:cNvGrpSpPr/>
          <p:nvPr/>
        </p:nvGrpSpPr>
        <p:grpSpPr>
          <a:xfrm>
            <a:off x="150419" y="1595937"/>
            <a:ext cx="5919353" cy="4644000"/>
            <a:chOff x="370703" y="1843076"/>
            <a:chExt cx="5919353" cy="4644000"/>
          </a:xfrm>
        </p:grpSpPr>
        <p:pic>
          <p:nvPicPr>
            <p:cNvPr id="6" name="Image 5"/>
            <p:cNvPicPr>
              <a:picLocks noChangeAspect="1"/>
            </p:cNvPicPr>
            <p:nvPr/>
          </p:nvPicPr>
          <p:blipFill>
            <a:blip r:embed="rId2" cstate="print"/>
            <a:srcRect l="1348" t="5234" r="1505" b="264"/>
            <a:stretch>
              <a:fillRect/>
            </a:stretch>
          </p:blipFill>
          <p:spPr>
            <a:xfrm>
              <a:off x="370703" y="1843076"/>
              <a:ext cx="5919353" cy="4644000"/>
            </a:xfrm>
            <a:prstGeom prst="rect">
              <a:avLst/>
            </a:prstGeom>
            <a:ln>
              <a:noFill/>
            </a:ln>
          </p:spPr>
        </p:pic>
        <p:pic>
          <p:nvPicPr>
            <p:cNvPr id="10" name="Image 9"/>
            <p:cNvPicPr>
              <a:picLocks noChangeAspect="1"/>
            </p:cNvPicPr>
            <p:nvPr/>
          </p:nvPicPr>
          <p:blipFill>
            <a:blip r:embed="rId2" cstate="print"/>
            <a:srcRect r="80347" b="78752"/>
            <a:stretch>
              <a:fillRect/>
            </a:stretch>
          </p:blipFill>
          <p:spPr>
            <a:xfrm>
              <a:off x="426679" y="4066544"/>
              <a:ext cx="1011823" cy="783137"/>
            </a:xfrm>
            <a:prstGeom prst="rect">
              <a:avLst/>
            </a:prstGeom>
            <a:ln>
              <a:noFill/>
            </a:ln>
          </p:spPr>
        </p:pic>
        <p:pic>
          <p:nvPicPr>
            <p:cNvPr id="11" name="Image 10"/>
            <p:cNvPicPr>
              <a:picLocks noChangeAspect="1"/>
            </p:cNvPicPr>
            <p:nvPr/>
          </p:nvPicPr>
          <p:blipFill>
            <a:blip r:embed="rId2" cstate="print"/>
            <a:srcRect r="80347" b="78752"/>
            <a:stretch>
              <a:fillRect/>
            </a:stretch>
          </p:blipFill>
          <p:spPr>
            <a:xfrm>
              <a:off x="534779" y="5290242"/>
              <a:ext cx="1011823" cy="783137"/>
            </a:xfrm>
            <a:prstGeom prst="rect">
              <a:avLst/>
            </a:prstGeom>
            <a:ln>
              <a:noFill/>
            </a:ln>
          </p:spPr>
        </p:pic>
        <p:pic>
          <p:nvPicPr>
            <p:cNvPr id="12" name="Image 11"/>
            <p:cNvPicPr>
              <a:picLocks noChangeAspect="1"/>
            </p:cNvPicPr>
            <p:nvPr/>
          </p:nvPicPr>
          <p:blipFill>
            <a:blip r:embed="rId2" cstate="print"/>
            <a:srcRect r="80347" b="78752"/>
            <a:stretch>
              <a:fillRect/>
            </a:stretch>
          </p:blipFill>
          <p:spPr>
            <a:xfrm>
              <a:off x="495863" y="2345584"/>
              <a:ext cx="1011823" cy="783137"/>
            </a:xfrm>
            <a:prstGeom prst="rect">
              <a:avLst/>
            </a:prstGeom>
            <a:ln>
              <a:noFill/>
            </a:ln>
          </p:spPr>
        </p:pic>
        <p:pic>
          <p:nvPicPr>
            <p:cNvPr id="13" name="Image 12"/>
            <p:cNvPicPr>
              <a:picLocks noChangeAspect="1"/>
            </p:cNvPicPr>
            <p:nvPr/>
          </p:nvPicPr>
          <p:blipFill>
            <a:blip r:embed="rId2" cstate="print"/>
            <a:srcRect t="5756" r="80347" b="78752"/>
            <a:stretch>
              <a:fillRect/>
            </a:stretch>
          </p:blipFill>
          <p:spPr>
            <a:xfrm>
              <a:off x="1901174" y="1843076"/>
              <a:ext cx="829327" cy="468000"/>
            </a:xfrm>
            <a:prstGeom prst="rect">
              <a:avLst/>
            </a:prstGeom>
            <a:ln>
              <a:noFill/>
            </a:ln>
          </p:spPr>
        </p:pic>
        <p:pic>
          <p:nvPicPr>
            <p:cNvPr id="14" name="Image 13"/>
            <p:cNvPicPr>
              <a:picLocks noChangeAspect="1"/>
            </p:cNvPicPr>
            <p:nvPr/>
          </p:nvPicPr>
          <p:blipFill>
            <a:blip r:embed="rId2" cstate="print"/>
            <a:srcRect t="6205" r="80347" b="78752"/>
            <a:stretch>
              <a:fillRect/>
            </a:stretch>
          </p:blipFill>
          <p:spPr>
            <a:xfrm>
              <a:off x="3444881" y="1843076"/>
              <a:ext cx="854067" cy="468000"/>
            </a:xfrm>
            <a:prstGeom prst="rect">
              <a:avLst/>
            </a:prstGeom>
            <a:ln>
              <a:noFill/>
            </a:ln>
          </p:spPr>
        </p:pic>
        <p:pic>
          <p:nvPicPr>
            <p:cNvPr id="15" name="Image 14"/>
            <p:cNvPicPr>
              <a:picLocks noChangeAspect="1"/>
            </p:cNvPicPr>
            <p:nvPr/>
          </p:nvPicPr>
          <p:blipFill>
            <a:blip r:embed="rId2" cstate="print"/>
            <a:srcRect t="7102" r="80347" b="78752"/>
            <a:stretch>
              <a:fillRect/>
            </a:stretch>
          </p:blipFill>
          <p:spPr>
            <a:xfrm>
              <a:off x="5209115" y="1843076"/>
              <a:ext cx="908247" cy="468000"/>
            </a:xfrm>
            <a:prstGeom prst="rect">
              <a:avLst/>
            </a:prstGeom>
            <a:ln>
              <a:noFill/>
            </a:ln>
          </p:spPr>
        </p:pic>
        <p:sp>
          <p:nvSpPr>
            <p:cNvPr id="9" name="ZoneTexte 8"/>
            <p:cNvSpPr txBox="1"/>
            <p:nvPr/>
          </p:nvSpPr>
          <p:spPr>
            <a:xfrm>
              <a:off x="467415" y="4121837"/>
              <a:ext cx="1044000" cy="430887"/>
            </a:xfrm>
            <a:prstGeom prst="rect">
              <a:avLst/>
            </a:prstGeom>
            <a:noFill/>
          </p:spPr>
          <p:txBody>
            <a:bodyPr wrap="square" lIns="0" tIns="0" rIns="0" bIns="0" rtlCol="0">
              <a:spAutoFit/>
            </a:bodyPr>
            <a:lstStyle/>
            <a:p>
              <a:pPr algn="r"/>
              <a:r>
                <a:rPr lang="fr-FR" sz="1400" i="1" dirty="0">
                  <a:solidFill>
                    <a:schemeClr val="bg1"/>
                  </a:solidFill>
                </a:rPr>
                <a:t>Matériaux fibreux</a:t>
              </a:r>
            </a:p>
          </p:txBody>
        </p:sp>
        <p:sp>
          <p:nvSpPr>
            <p:cNvPr id="16" name="ZoneTexte 15"/>
            <p:cNvSpPr txBox="1"/>
            <p:nvPr/>
          </p:nvSpPr>
          <p:spPr>
            <a:xfrm>
              <a:off x="467415" y="5643523"/>
              <a:ext cx="1044000" cy="215444"/>
            </a:xfrm>
            <a:prstGeom prst="rect">
              <a:avLst/>
            </a:prstGeom>
            <a:noFill/>
          </p:spPr>
          <p:txBody>
            <a:bodyPr wrap="square" lIns="0" tIns="0" rIns="0" bIns="0" rtlCol="0">
              <a:spAutoFit/>
            </a:bodyPr>
            <a:lstStyle/>
            <a:p>
              <a:pPr algn="r"/>
              <a:r>
                <a:rPr lang="fr-FR" sz="1400" i="1" dirty="0">
                  <a:solidFill>
                    <a:schemeClr val="bg1"/>
                  </a:solidFill>
                </a:rPr>
                <a:t>Métaux</a:t>
              </a:r>
            </a:p>
          </p:txBody>
        </p:sp>
        <p:sp>
          <p:nvSpPr>
            <p:cNvPr id="17" name="ZoneTexte 16"/>
            <p:cNvSpPr txBox="1"/>
            <p:nvPr/>
          </p:nvSpPr>
          <p:spPr>
            <a:xfrm>
              <a:off x="395415" y="2590799"/>
              <a:ext cx="1116000" cy="646331"/>
            </a:xfrm>
            <a:prstGeom prst="rect">
              <a:avLst/>
            </a:prstGeom>
            <a:noFill/>
          </p:spPr>
          <p:txBody>
            <a:bodyPr wrap="square" lIns="0" tIns="0" rIns="0" bIns="0" rtlCol="0">
              <a:spAutoFit/>
            </a:bodyPr>
            <a:lstStyle/>
            <a:p>
              <a:pPr algn="r"/>
              <a:r>
                <a:rPr lang="fr-FR" sz="1400" i="1" dirty="0">
                  <a:solidFill>
                    <a:schemeClr val="bg1"/>
                  </a:solidFill>
                </a:rPr>
                <a:t>Matériaux qui ne peuvent pas être refondus</a:t>
              </a:r>
            </a:p>
          </p:txBody>
        </p:sp>
        <p:sp>
          <p:nvSpPr>
            <p:cNvPr id="20" name="ZoneTexte 19"/>
            <p:cNvSpPr txBox="1"/>
            <p:nvPr/>
          </p:nvSpPr>
          <p:spPr>
            <a:xfrm>
              <a:off x="1596009" y="2028572"/>
              <a:ext cx="1213102" cy="215444"/>
            </a:xfrm>
            <a:prstGeom prst="rect">
              <a:avLst/>
            </a:prstGeom>
            <a:noFill/>
          </p:spPr>
          <p:txBody>
            <a:bodyPr wrap="square" lIns="0" tIns="0" rIns="0" bIns="0" rtlCol="0">
              <a:spAutoFit/>
            </a:bodyPr>
            <a:lstStyle/>
            <a:p>
              <a:pPr algn="ctr"/>
              <a:r>
                <a:rPr lang="fr-FR" sz="1400" i="1" dirty="0">
                  <a:solidFill>
                    <a:schemeClr val="bg1"/>
                  </a:solidFill>
                </a:rPr>
                <a:t>Avant recyclage</a:t>
              </a:r>
            </a:p>
          </p:txBody>
        </p:sp>
        <p:sp>
          <p:nvSpPr>
            <p:cNvPr id="22" name="ZoneTexte 21"/>
            <p:cNvSpPr txBox="1"/>
            <p:nvPr/>
          </p:nvSpPr>
          <p:spPr>
            <a:xfrm>
              <a:off x="4961166" y="2028572"/>
              <a:ext cx="1213102" cy="215444"/>
            </a:xfrm>
            <a:prstGeom prst="rect">
              <a:avLst/>
            </a:prstGeom>
            <a:noFill/>
          </p:spPr>
          <p:txBody>
            <a:bodyPr wrap="square" lIns="0" tIns="0" rIns="0" bIns="0" rtlCol="0">
              <a:spAutoFit/>
            </a:bodyPr>
            <a:lstStyle/>
            <a:p>
              <a:pPr algn="ctr"/>
              <a:r>
                <a:rPr lang="fr-FR" sz="1400" i="1" dirty="0">
                  <a:solidFill>
                    <a:schemeClr val="bg1"/>
                  </a:solidFill>
                </a:rPr>
                <a:t>Après recyclage</a:t>
              </a:r>
            </a:p>
          </p:txBody>
        </p:sp>
        <p:sp>
          <p:nvSpPr>
            <p:cNvPr id="23" name="ZoneTexte 22"/>
            <p:cNvSpPr txBox="1"/>
            <p:nvPr/>
          </p:nvSpPr>
          <p:spPr>
            <a:xfrm>
              <a:off x="3284764" y="2028572"/>
              <a:ext cx="1213102" cy="215444"/>
            </a:xfrm>
            <a:prstGeom prst="rect">
              <a:avLst/>
            </a:prstGeom>
            <a:noFill/>
          </p:spPr>
          <p:txBody>
            <a:bodyPr wrap="square" lIns="0" tIns="0" rIns="0" bIns="0" rtlCol="0">
              <a:spAutoFit/>
            </a:bodyPr>
            <a:lstStyle/>
            <a:p>
              <a:pPr algn="ctr"/>
              <a:r>
                <a:rPr lang="fr-FR" sz="1400" i="1" dirty="0">
                  <a:solidFill>
                    <a:schemeClr val="bg1"/>
                  </a:solidFill>
                </a:rPr>
                <a:t>Ferrailles, rebuts</a:t>
              </a:r>
            </a:p>
          </p:txBody>
        </p:sp>
      </p:grpSp>
      <p:sp>
        <p:nvSpPr>
          <p:cNvPr id="34" name="ZoneTexte 33"/>
          <p:cNvSpPr txBox="1"/>
          <p:nvPr/>
        </p:nvSpPr>
        <p:spPr>
          <a:xfrm>
            <a:off x="61781" y="6388443"/>
            <a:ext cx="5721178" cy="338554"/>
          </a:xfrm>
          <a:prstGeom prst="rect">
            <a:avLst/>
          </a:prstGeom>
          <a:noFill/>
        </p:spPr>
        <p:txBody>
          <a:bodyPr wrap="square" rtlCol="0">
            <a:spAutoFit/>
          </a:bodyPr>
          <a:lstStyle/>
          <a:p>
            <a:r>
              <a:rPr lang="fr-FR" sz="1600" i="1" dirty="0"/>
              <a:t>*dévalorisation ou décyclage (de l’anglais « downcycling »)</a:t>
            </a:r>
          </a:p>
        </p:txBody>
      </p:sp>
    </p:spTree>
    <p:extLst>
      <p:ext uri="{BB962C8B-B14F-4D97-AF65-F5344CB8AC3E}">
        <p14:creationId xmlns:p14="http://schemas.microsoft.com/office/powerpoint/2010/main" val="235914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92" y="61785"/>
            <a:ext cx="8057940" cy="1143000"/>
          </a:xfrm>
        </p:spPr>
        <p:txBody>
          <a:bodyPr>
            <a:normAutofit/>
          </a:bodyPr>
          <a:lstStyle/>
          <a:p>
            <a:r>
              <a:rPr lang="fr-FR" sz="2800" noProof="0" dirty="0"/>
              <a:t>La dévalorisation est préférable à la mise en décharge mais on reste loin de l’économie circulaire</a:t>
            </a:r>
            <a:r>
              <a:rPr lang="fr-FR" sz="2000" baseline="30000" noProof="0" dirty="0"/>
              <a:t>46,47</a:t>
            </a:r>
          </a:p>
        </p:txBody>
      </p:sp>
      <p:sp>
        <p:nvSpPr>
          <p:cNvPr id="3" name="Espace réservé du contenu 2"/>
          <p:cNvSpPr>
            <a:spLocks noGrp="1"/>
          </p:cNvSpPr>
          <p:nvPr>
            <p:ph idx="1"/>
          </p:nvPr>
        </p:nvSpPr>
        <p:spPr>
          <a:xfrm>
            <a:off x="77346" y="6174506"/>
            <a:ext cx="8328102" cy="604362"/>
          </a:xfrm>
        </p:spPr>
        <p:txBody>
          <a:bodyPr>
            <a:normAutofit fontScale="85000" lnSpcReduction="10000"/>
          </a:bodyPr>
          <a:lstStyle/>
          <a:p>
            <a:pPr marL="0" indent="0">
              <a:buNone/>
            </a:pPr>
            <a:r>
              <a:rPr lang="fr-FR" sz="2000" i="1" noProof="0" dirty="0"/>
              <a:t>L’économie circulaire vise à établir des boucles de ressources fermées, reproduisant les écosystèmes naturels, dans le fonctionnement de notre société et de notre économie.</a:t>
            </a:r>
          </a:p>
        </p:txBody>
      </p:sp>
      <p:sp>
        <p:nvSpPr>
          <p:cNvPr id="4" name="Espace réservé du numéro de diapositive 3"/>
          <p:cNvSpPr>
            <a:spLocks noGrp="1"/>
          </p:cNvSpPr>
          <p:nvPr>
            <p:ph type="sldNum" sz="quarter" idx="12"/>
          </p:nvPr>
        </p:nvSpPr>
        <p:spPr/>
        <p:txBody>
          <a:bodyPr/>
          <a:lstStyle/>
          <a:p>
            <a:fld id="{BF73EC7F-79ED-4C17-9829-92AE53B2AB65}" type="slidenum">
              <a:rPr lang="fr-BE" smtClean="0"/>
              <a:pPr/>
              <a:t>6</a:t>
            </a:fld>
            <a:endParaRPr lang="fr-BE" dirty="0"/>
          </a:p>
        </p:txBody>
      </p:sp>
      <p:sp>
        <p:nvSpPr>
          <p:cNvPr id="6" name="ZoneTexte 5"/>
          <p:cNvSpPr txBox="1"/>
          <p:nvPr/>
        </p:nvSpPr>
        <p:spPr>
          <a:xfrm>
            <a:off x="7474818" y="1290909"/>
            <a:ext cx="1382564" cy="3139321"/>
          </a:xfrm>
          <a:prstGeom prst="rect">
            <a:avLst/>
          </a:prstGeom>
          <a:noFill/>
        </p:spPr>
        <p:txBody>
          <a:bodyPr wrap="square" rtlCol="0">
            <a:spAutoFit/>
          </a:bodyPr>
          <a:lstStyle/>
          <a:p>
            <a:pPr algn="just"/>
            <a:r>
              <a:rPr lang="fr-FR" dirty="0"/>
              <a:t>Collecter les déchets métalliques pour produire de nouveaux alliages est une des boucles de recyclage les plus courtes</a:t>
            </a:r>
          </a:p>
        </p:txBody>
      </p:sp>
      <p:grpSp>
        <p:nvGrpSpPr>
          <p:cNvPr id="53" name="Groupe 52"/>
          <p:cNvGrpSpPr/>
          <p:nvPr/>
        </p:nvGrpSpPr>
        <p:grpSpPr>
          <a:xfrm>
            <a:off x="0" y="1234452"/>
            <a:ext cx="7492314" cy="4903151"/>
            <a:chOff x="0" y="1234452"/>
            <a:chExt cx="7492314" cy="4903151"/>
          </a:xfrm>
        </p:grpSpPr>
        <p:grpSp>
          <p:nvGrpSpPr>
            <p:cNvPr id="37" name="Groupe 36"/>
            <p:cNvGrpSpPr/>
            <p:nvPr/>
          </p:nvGrpSpPr>
          <p:grpSpPr>
            <a:xfrm>
              <a:off x="83958" y="1234452"/>
              <a:ext cx="7370136" cy="4903151"/>
              <a:chOff x="145743" y="1248032"/>
              <a:chExt cx="7370136" cy="4903151"/>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45743" y="1248032"/>
                <a:ext cx="7370136" cy="4903151"/>
              </a:xfrm>
              <a:prstGeom prst="rect">
                <a:avLst/>
              </a:prstGeom>
              <a:ln>
                <a:noFill/>
              </a:ln>
            </p:spPr>
          </p:pic>
          <p:pic>
            <p:nvPicPr>
              <p:cNvPr id="10" name="Picture 10"/>
              <p:cNvPicPr>
                <a:picLocks noChangeAspect="1"/>
              </p:cNvPicPr>
              <p:nvPr/>
            </p:nvPicPr>
            <p:blipFill>
              <a:blip r:embed="rId3" cstate="print">
                <a:extLst>
                  <a:ext uri="{28A0092B-C50C-407E-A947-70E740481C1C}">
                    <a14:useLocalDpi xmlns:a14="http://schemas.microsoft.com/office/drawing/2010/main" val="0"/>
                  </a:ext>
                </a:extLst>
              </a:blip>
              <a:srcRect t="78879" r="79464" b="12048"/>
              <a:stretch>
                <a:fillRect/>
              </a:stretch>
            </p:blipFill>
            <p:spPr>
              <a:xfrm>
                <a:off x="5179104" y="4983760"/>
                <a:ext cx="1513511" cy="444842"/>
              </a:xfrm>
              <a:prstGeom prst="rect">
                <a:avLst/>
              </a:prstGeom>
              <a:ln>
                <a:noFill/>
              </a:ln>
            </p:spPr>
          </p:pic>
          <p:pic>
            <p:nvPicPr>
              <p:cNvPr id="12" name="Picture 10"/>
              <p:cNvPicPr>
                <a:picLocks noChangeAspect="1"/>
              </p:cNvPicPr>
              <p:nvPr/>
            </p:nvPicPr>
            <p:blipFill>
              <a:blip r:embed="rId3" cstate="print">
                <a:extLst>
                  <a:ext uri="{28A0092B-C50C-407E-A947-70E740481C1C}">
                    <a14:useLocalDpi xmlns:a14="http://schemas.microsoft.com/office/drawing/2010/main" val="0"/>
                  </a:ext>
                </a:extLst>
              </a:blip>
              <a:srcRect t="78879" r="79464" b="12048"/>
              <a:stretch>
                <a:fillRect/>
              </a:stretch>
            </p:blipFill>
            <p:spPr>
              <a:xfrm>
                <a:off x="4390727" y="1566483"/>
                <a:ext cx="1513511" cy="444842"/>
              </a:xfrm>
              <a:prstGeom prst="rect">
                <a:avLst/>
              </a:prstGeom>
              <a:ln>
                <a:noFill/>
              </a:ln>
            </p:spPr>
          </p:pic>
          <p:pic>
            <p:nvPicPr>
              <p:cNvPr id="13" name="Picture 10"/>
              <p:cNvPicPr>
                <a:picLocks noChangeAspect="1"/>
              </p:cNvPicPr>
              <p:nvPr/>
            </p:nvPicPr>
            <p:blipFill>
              <a:blip r:embed="rId3" cstate="print">
                <a:extLst>
                  <a:ext uri="{28A0092B-C50C-407E-A947-70E740481C1C}">
                    <a14:useLocalDpi xmlns:a14="http://schemas.microsoft.com/office/drawing/2010/main" val="0"/>
                  </a:ext>
                </a:extLst>
              </a:blip>
              <a:srcRect t="78879" r="79464" b="16732"/>
              <a:stretch>
                <a:fillRect/>
              </a:stretch>
            </p:blipFill>
            <p:spPr>
              <a:xfrm>
                <a:off x="302304" y="2454506"/>
                <a:ext cx="1513511" cy="215212"/>
              </a:xfrm>
              <a:prstGeom prst="rect">
                <a:avLst/>
              </a:prstGeom>
              <a:ln>
                <a:noFill/>
              </a:ln>
            </p:spPr>
          </p:pic>
          <p:pic>
            <p:nvPicPr>
              <p:cNvPr id="14" name="Picture 10"/>
              <p:cNvPicPr>
                <a:picLocks noChangeAspect="1"/>
              </p:cNvPicPr>
              <p:nvPr/>
            </p:nvPicPr>
            <p:blipFill>
              <a:blip r:embed="rId3" cstate="print">
                <a:extLst>
                  <a:ext uri="{28A0092B-C50C-407E-A947-70E740481C1C}">
                    <a14:useLocalDpi xmlns:a14="http://schemas.microsoft.com/office/drawing/2010/main" val="0"/>
                  </a:ext>
                </a:extLst>
              </a:blip>
              <a:srcRect t="78879" r="86605" b="12668"/>
              <a:stretch>
                <a:fillRect/>
              </a:stretch>
            </p:blipFill>
            <p:spPr>
              <a:xfrm>
                <a:off x="314027" y="2800337"/>
                <a:ext cx="987239" cy="414504"/>
              </a:xfrm>
              <a:prstGeom prst="rect">
                <a:avLst/>
              </a:prstGeom>
              <a:ln>
                <a:noFill/>
              </a:ln>
            </p:spPr>
          </p:pic>
          <p:pic>
            <p:nvPicPr>
              <p:cNvPr id="15" name="Picture 10"/>
              <p:cNvPicPr>
                <a:picLocks noChangeAspect="1"/>
              </p:cNvPicPr>
              <p:nvPr/>
            </p:nvPicPr>
            <p:blipFill>
              <a:blip r:embed="rId3" cstate="print">
                <a:extLst>
                  <a:ext uri="{28A0092B-C50C-407E-A947-70E740481C1C}">
                    <a14:useLocalDpi xmlns:a14="http://schemas.microsoft.com/office/drawing/2010/main" val="0"/>
                  </a:ext>
                </a:extLst>
              </a:blip>
              <a:srcRect t="78879" r="86605" b="12668"/>
              <a:stretch>
                <a:fillRect/>
              </a:stretch>
            </p:blipFill>
            <p:spPr>
              <a:xfrm>
                <a:off x="466427" y="3867137"/>
                <a:ext cx="987239" cy="414504"/>
              </a:xfrm>
              <a:prstGeom prst="rect">
                <a:avLst/>
              </a:prstGeom>
              <a:ln>
                <a:noFill/>
              </a:ln>
            </p:spPr>
          </p:pic>
          <p:pic>
            <p:nvPicPr>
              <p:cNvPr id="16" name="Picture 10"/>
              <p:cNvPicPr>
                <a:picLocks noChangeAspect="1"/>
              </p:cNvPicPr>
              <p:nvPr/>
            </p:nvPicPr>
            <p:blipFill>
              <a:blip r:embed="rId3" cstate="print">
                <a:extLst>
                  <a:ext uri="{28A0092B-C50C-407E-A947-70E740481C1C}">
                    <a14:useLocalDpi xmlns:a14="http://schemas.microsoft.com/office/drawing/2010/main" val="0"/>
                  </a:ext>
                </a:extLst>
              </a:blip>
              <a:srcRect t="78879" r="86605" b="12668"/>
              <a:stretch>
                <a:fillRect/>
              </a:stretch>
            </p:blipFill>
            <p:spPr>
              <a:xfrm>
                <a:off x="1119989" y="4292098"/>
                <a:ext cx="987239" cy="414504"/>
              </a:xfrm>
              <a:prstGeom prst="rect">
                <a:avLst/>
              </a:prstGeom>
              <a:ln>
                <a:noFill/>
              </a:ln>
            </p:spPr>
          </p:pic>
          <p:pic>
            <p:nvPicPr>
              <p:cNvPr id="17" name="Picture 10"/>
              <p:cNvPicPr>
                <a:picLocks noChangeAspect="1"/>
              </p:cNvPicPr>
              <p:nvPr/>
            </p:nvPicPr>
            <p:blipFill>
              <a:blip r:embed="rId3" cstate="print">
                <a:extLst>
                  <a:ext uri="{28A0092B-C50C-407E-A947-70E740481C1C}">
                    <a14:useLocalDpi xmlns:a14="http://schemas.microsoft.com/office/drawing/2010/main" val="0"/>
                  </a:ext>
                </a:extLst>
              </a:blip>
              <a:srcRect t="78879" r="86605" b="14581"/>
              <a:stretch>
                <a:fillRect/>
              </a:stretch>
            </p:blipFill>
            <p:spPr>
              <a:xfrm>
                <a:off x="1673904" y="4696545"/>
                <a:ext cx="987239" cy="320719"/>
              </a:xfrm>
              <a:prstGeom prst="rect">
                <a:avLst/>
              </a:prstGeom>
              <a:ln>
                <a:noFill/>
              </a:ln>
            </p:spPr>
          </p:pic>
          <p:pic>
            <p:nvPicPr>
              <p:cNvPr id="18" name="Picture 10"/>
              <p:cNvPicPr>
                <a:picLocks noChangeAspect="1"/>
              </p:cNvPicPr>
              <p:nvPr/>
            </p:nvPicPr>
            <p:blipFill>
              <a:blip r:embed="rId3" cstate="print">
                <a:extLst>
                  <a:ext uri="{28A0092B-C50C-407E-A947-70E740481C1C}">
                    <a14:useLocalDpi xmlns:a14="http://schemas.microsoft.com/office/drawing/2010/main" val="0"/>
                  </a:ext>
                </a:extLst>
              </a:blip>
              <a:srcRect t="78879" r="86605" b="14581"/>
              <a:stretch>
                <a:fillRect/>
              </a:stretch>
            </p:blipFill>
            <p:spPr>
              <a:xfrm>
                <a:off x="2221958" y="2747583"/>
                <a:ext cx="987239" cy="320719"/>
              </a:xfrm>
              <a:prstGeom prst="rect">
                <a:avLst/>
              </a:prstGeom>
              <a:ln>
                <a:noFill/>
              </a:ln>
            </p:spPr>
          </p:pic>
          <p:pic>
            <p:nvPicPr>
              <p:cNvPr id="19" name="Picture 10"/>
              <p:cNvPicPr>
                <a:picLocks noChangeAspect="1"/>
              </p:cNvPicPr>
              <p:nvPr/>
            </p:nvPicPr>
            <p:blipFill>
              <a:blip r:embed="rId3" cstate="print">
                <a:extLst>
                  <a:ext uri="{28A0092B-C50C-407E-A947-70E740481C1C}">
                    <a14:useLocalDpi xmlns:a14="http://schemas.microsoft.com/office/drawing/2010/main" val="0"/>
                  </a:ext>
                </a:extLst>
              </a:blip>
              <a:srcRect l="2420" t="78879" r="86605" b="15358"/>
              <a:stretch>
                <a:fillRect/>
              </a:stretch>
            </p:blipFill>
            <p:spPr>
              <a:xfrm>
                <a:off x="2382720" y="3679568"/>
                <a:ext cx="808892" cy="282619"/>
              </a:xfrm>
              <a:prstGeom prst="rect">
                <a:avLst/>
              </a:prstGeom>
              <a:ln>
                <a:noFill/>
              </a:ln>
            </p:spPr>
          </p:pic>
          <p:pic>
            <p:nvPicPr>
              <p:cNvPr id="20" name="Picture 10"/>
              <p:cNvPicPr>
                <a:picLocks noChangeAspect="1"/>
              </p:cNvPicPr>
              <p:nvPr/>
            </p:nvPicPr>
            <p:blipFill>
              <a:blip r:embed="rId3" cstate="print">
                <a:extLst>
                  <a:ext uri="{28A0092B-C50C-407E-A947-70E740481C1C}">
                    <a14:useLocalDpi xmlns:a14="http://schemas.microsoft.com/office/drawing/2010/main" val="0"/>
                  </a:ext>
                </a:extLst>
              </a:blip>
              <a:srcRect l="2420" t="78879" r="86605" b="15358"/>
              <a:stretch>
                <a:fillRect/>
              </a:stretch>
            </p:blipFill>
            <p:spPr>
              <a:xfrm>
                <a:off x="6368566" y="2926360"/>
                <a:ext cx="808892" cy="282619"/>
              </a:xfrm>
              <a:prstGeom prst="rect">
                <a:avLst/>
              </a:prstGeom>
              <a:ln>
                <a:noFill/>
              </a:ln>
            </p:spPr>
          </p:pic>
          <p:pic>
            <p:nvPicPr>
              <p:cNvPr id="21" name="Picture 10"/>
              <p:cNvPicPr>
                <a:picLocks noChangeAspect="1"/>
              </p:cNvPicPr>
              <p:nvPr/>
            </p:nvPicPr>
            <p:blipFill>
              <a:blip r:embed="rId3" cstate="print">
                <a:extLst>
                  <a:ext uri="{28A0092B-C50C-407E-A947-70E740481C1C}">
                    <a14:useLocalDpi xmlns:a14="http://schemas.microsoft.com/office/drawing/2010/main" val="0"/>
                  </a:ext>
                </a:extLst>
              </a:blip>
              <a:srcRect l="2420" t="78879" r="86605" b="15358"/>
              <a:stretch>
                <a:fillRect/>
              </a:stretch>
            </p:blipFill>
            <p:spPr>
              <a:xfrm>
                <a:off x="6096004" y="2460368"/>
                <a:ext cx="808892" cy="282619"/>
              </a:xfrm>
              <a:prstGeom prst="rect">
                <a:avLst/>
              </a:prstGeom>
              <a:ln>
                <a:noFill/>
              </a:ln>
            </p:spPr>
          </p:pic>
          <p:pic>
            <p:nvPicPr>
              <p:cNvPr id="22" name="Picture 10"/>
              <p:cNvPicPr>
                <a:picLocks noChangeAspect="1"/>
              </p:cNvPicPr>
              <p:nvPr/>
            </p:nvPicPr>
            <p:blipFill>
              <a:blip r:embed="rId3" cstate="print">
                <a:extLst>
                  <a:ext uri="{28A0092B-C50C-407E-A947-70E740481C1C}">
                    <a14:useLocalDpi xmlns:a14="http://schemas.microsoft.com/office/drawing/2010/main" val="0"/>
                  </a:ext>
                </a:extLst>
              </a:blip>
              <a:srcRect l="2420" t="78879" r="86605" b="15358"/>
              <a:stretch>
                <a:fillRect/>
              </a:stretch>
            </p:blipFill>
            <p:spPr>
              <a:xfrm>
                <a:off x="1817081" y="1812668"/>
                <a:ext cx="808892" cy="282619"/>
              </a:xfrm>
              <a:prstGeom prst="rect">
                <a:avLst/>
              </a:prstGeom>
              <a:ln>
                <a:noFill/>
              </a:ln>
            </p:spPr>
          </p:pic>
          <p:pic>
            <p:nvPicPr>
              <p:cNvPr id="23" name="Picture 10"/>
              <p:cNvPicPr>
                <a:picLocks noChangeAspect="1"/>
              </p:cNvPicPr>
              <p:nvPr/>
            </p:nvPicPr>
            <p:blipFill>
              <a:blip r:embed="rId3" cstate="print">
                <a:extLst>
                  <a:ext uri="{28A0092B-C50C-407E-A947-70E740481C1C}">
                    <a14:useLocalDpi xmlns:a14="http://schemas.microsoft.com/office/drawing/2010/main" val="0"/>
                  </a:ext>
                </a:extLst>
              </a:blip>
              <a:srcRect l="2420" t="78879" r="68592" b="13565"/>
              <a:stretch>
                <a:fillRect/>
              </a:stretch>
            </p:blipFill>
            <p:spPr>
              <a:xfrm>
                <a:off x="228604" y="5613875"/>
                <a:ext cx="2136532" cy="370543"/>
              </a:xfrm>
              <a:prstGeom prst="rect">
                <a:avLst/>
              </a:prstGeom>
              <a:ln>
                <a:noFill/>
              </a:ln>
            </p:spPr>
          </p:pic>
          <p:pic>
            <p:nvPicPr>
              <p:cNvPr id="24" name="Picture 10"/>
              <p:cNvPicPr>
                <a:picLocks noChangeAspect="1"/>
              </p:cNvPicPr>
              <p:nvPr/>
            </p:nvPicPr>
            <p:blipFill>
              <a:blip r:embed="rId3" cstate="print">
                <a:extLst>
                  <a:ext uri="{28A0092B-C50C-407E-A947-70E740481C1C}">
                    <a14:useLocalDpi xmlns:a14="http://schemas.microsoft.com/office/drawing/2010/main" val="0"/>
                  </a:ext>
                </a:extLst>
              </a:blip>
              <a:srcRect l="2420" t="78879" r="73642" b="17569"/>
              <a:stretch>
                <a:fillRect/>
              </a:stretch>
            </p:blipFill>
            <p:spPr>
              <a:xfrm>
                <a:off x="3282466" y="4412261"/>
                <a:ext cx="1296000" cy="127947"/>
              </a:xfrm>
              <a:prstGeom prst="rect">
                <a:avLst/>
              </a:prstGeom>
              <a:ln>
                <a:noFill/>
              </a:ln>
            </p:spPr>
          </p:pic>
          <p:pic>
            <p:nvPicPr>
              <p:cNvPr id="26" name="Picture 10"/>
              <p:cNvPicPr preferRelativeResize="0">
                <a:picLocks/>
              </p:cNvPicPr>
              <p:nvPr/>
            </p:nvPicPr>
            <p:blipFill>
              <a:blip r:embed="rId3" cstate="print">
                <a:extLst>
                  <a:ext uri="{28A0092B-C50C-407E-A947-70E740481C1C}">
                    <a14:useLocalDpi xmlns:a14="http://schemas.microsoft.com/office/drawing/2010/main" val="0"/>
                  </a:ext>
                </a:extLst>
              </a:blip>
              <a:srcRect t="78879" r="86605" b="14581"/>
              <a:stretch>
                <a:fillRect/>
              </a:stretch>
            </p:blipFill>
            <p:spPr>
              <a:xfrm>
                <a:off x="5515363" y="3675950"/>
                <a:ext cx="721331" cy="108000"/>
              </a:xfrm>
              <a:prstGeom prst="rect">
                <a:avLst/>
              </a:prstGeom>
              <a:ln>
                <a:noFill/>
              </a:ln>
            </p:spPr>
          </p:pic>
          <p:pic>
            <p:nvPicPr>
              <p:cNvPr id="27" name="Picture 10"/>
              <p:cNvPicPr preferRelativeResize="0">
                <a:picLocks/>
              </p:cNvPicPr>
              <p:nvPr/>
            </p:nvPicPr>
            <p:blipFill>
              <a:blip r:embed="rId3" cstate="print">
                <a:extLst>
                  <a:ext uri="{28A0092B-C50C-407E-A947-70E740481C1C}">
                    <a14:useLocalDpi xmlns:a14="http://schemas.microsoft.com/office/drawing/2010/main" val="0"/>
                  </a:ext>
                </a:extLst>
              </a:blip>
              <a:srcRect t="78879" r="86605" b="14581"/>
              <a:stretch>
                <a:fillRect/>
              </a:stretch>
            </p:blipFill>
            <p:spPr>
              <a:xfrm>
                <a:off x="5941531" y="3351421"/>
                <a:ext cx="704089" cy="219903"/>
              </a:xfrm>
              <a:prstGeom prst="rect">
                <a:avLst/>
              </a:prstGeom>
              <a:ln>
                <a:noFill/>
              </a:ln>
            </p:spPr>
          </p:pic>
          <p:pic>
            <p:nvPicPr>
              <p:cNvPr id="28" name="Picture 10"/>
              <p:cNvPicPr preferRelativeResize="0">
                <a:picLocks/>
              </p:cNvPicPr>
              <p:nvPr/>
            </p:nvPicPr>
            <p:blipFill>
              <a:blip r:embed="rId3" cstate="print">
                <a:extLst>
                  <a:ext uri="{28A0092B-C50C-407E-A947-70E740481C1C}">
                    <a14:useLocalDpi xmlns:a14="http://schemas.microsoft.com/office/drawing/2010/main" val="0"/>
                  </a:ext>
                </a:extLst>
              </a:blip>
              <a:srcRect t="78879" r="86605" b="14581"/>
              <a:stretch>
                <a:fillRect/>
              </a:stretch>
            </p:blipFill>
            <p:spPr>
              <a:xfrm>
                <a:off x="5082386" y="3885166"/>
                <a:ext cx="787074" cy="130780"/>
              </a:xfrm>
              <a:prstGeom prst="rect">
                <a:avLst/>
              </a:prstGeom>
              <a:ln>
                <a:noFill/>
              </a:ln>
            </p:spPr>
          </p:pic>
        </p:grpSp>
        <p:sp>
          <p:nvSpPr>
            <p:cNvPr id="9" name="ZoneTexte 8"/>
            <p:cNvSpPr txBox="1"/>
            <p:nvPr/>
          </p:nvSpPr>
          <p:spPr>
            <a:xfrm>
              <a:off x="83958" y="1234452"/>
              <a:ext cx="7344000" cy="307777"/>
            </a:xfrm>
            <a:prstGeom prst="rect">
              <a:avLst/>
            </a:prstGeom>
            <a:solidFill>
              <a:srgbClr val="4D4D4D"/>
            </a:solidFill>
          </p:spPr>
          <p:txBody>
            <a:bodyPr wrap="square" rtlCol="0">
              <a:spAutoFit/>
            </a:bodyPr>
            <a:lstStyle/>
            <a:p>
              <a:r>
                <a:rPr lang="fr-FR" sz="1400" b="1" dirty="0">
                  <a:solidFill>
                    <a:schemeClr val="bg1"/>
                  </a:solidFill>
                </a:rPr>
                <a:t>L’ÉCONOMIE CIRCULAIRE</a:t>
              </a:r>
              <a:r>
                <a:rPr lang="fr-FR" sz="1200" b="1" dirty="0">
                  <a:solidFill>
                    <a:srgbClr val="B2B2B2"/>
                  </a:solidFill>
                </a:rPr>
                <a:t>, UN SYSTÈME INDUSTRIEL QUI SE RECONSTITUE PAR NATURE</a:t>
              </a:r>
              <a:endParaRPr lang="fr-FR" sz="1400" b="1" dirty="0">
                <a:solidFill>
                  <a:srgbClr val="B2B2B2"/>
                </a:solidFill>
              </a:endParaRPr>
            </a:p>
          </p:txBody>
        </p:sp>
        <p:sp>
          <p:nvSpPr>
            <p:cNvPr id="34" name="ZoneTexte 33"/>
            <p:cNvSpPr txBox="1"/>
            <p:nvPr/>
          </p:nvSpPr>
          <p:spPr>
            <a:xfrm>
              <a:off x="4300150" y="1704011"/>
              <a:ext cx="1371601" cy="338554"/>
            </a:xfrm>
            <a:prstGeom prst="rect">
              <a:avLst/>
            </a:prstGeom>
            <a:noFill/>
          </p:spPr>
          <p:txBody>
            <a:bodyPr wrap="square" lIns="0" tIns="0" rIns="0" bIns="0" rtlCol="0">
              <a:spAutoFit/>
            </a:bodyPr>
            <a:lstStyle/>
            <a:p>
              <a:r>
                <a:rPr lang="fr-FR" sz="1100" b="1" dirty="0">
                  <a:solidFill>
                    <a:srgbClr val="5F5F5F"/>
                  </a:solidFill>
                </a:rPr>
                <a:t>Minerais</a:t>
              </a:r>
            </a:p>
            <a:p>
              <a:r>
                <a:rPr lang="fr-FR" sz="1100" b="1" dirty="0">
                  <a:solidFill>
                    <a:srgbClr val="5F5F5F"/>
                  </a:solidFill>
                </a:rPr>
                <a:t>Produits manufacturés</a:t>
              </a:r>
            </a:p>
          </p:txBody>
        </p:sp>
        <p:sp>
          <p:nvSpPr>
            <p:cNvPr id="35" name="ZoneTexte 34"/>
            <p:cNvSpPr txBox="1"/>
            <p:nvPr/>
          </p:nvSpPr>
          <p:spPr>
            <a:xfrm>
              <a:off x="6726195" y="1920253"/>
              <a:ext cx="684000" cy="338554"/>
            </a:xfrm>
            <a:prstGeom prst="rect">
              <a:avLst/>
            </a:prstGeom>
            <a:noFill/>
          </p:spPr>
          <p:txBody>
            <a:bodyPr wrap="square" lIns="0" tIns="0" rIns="0" bIns="0" rtlCol="0">
              <a:spAutoFit/>
            </a:bodyPr>
            <a:lstStyle/>
            <a:p>
              <a:r>
                <a:rPr lang="fr-FR" sz="1100" b="1" dirty="0">
                  <a:solidFill>
                    <a:srgbClr val="5F5F5F"/>
                  </a:solidFill>
                </a:rPr>
                <a:t>Matériels techniques</a:t>
              </a:r>
            </a:p>
          </p:txBody>
        </p:sp>
        <p:sp>
          <p:nvSpPr>
            <p:cNvPr id="60" name="ZoneTexte 59"/>
            <p:cNvSpPr txBox="1"/>
            <p:nvPr/>
          </p:nvSpPr>
          <p:spPr>
            <a:xfrm>
              <a:off x="906161" y="3833492"/>
              <a:ext cx="477795" cy="169277"/>
            </a:xfrm>
            <a:prstGeom prst="rect">
              <a:avLst/>
            </a:prstGeom>
            <a:noFill/>
          </p:spPr>
          <p:txBody>
            <a:bodyPr wrap="square" lIns="0" tIns="0" rIns="0" bIns="0" rtlCol="0">
              <a:spAutoFit/>
            </a:bodyPr>
            <a:lstStyle/>
            <a:p>
              <a:pPr algn="ctr"/>
              <a:r>
                <a:rPr lang="fr-FR" sz="1100" b="1" dirty="0">
                  <a:solidFill>
                    <a:srgbClr val="5F5F5F"/>
                  </a:solidFill>
                </a:rPr>
                <a:t>Biogaz</a:t>
              </a:r>
            </a:p>
          </p:txBody>
        </p:sp>
        <p:sp>
          <p:nvSpPr>
            <p:cNvPr id="61" name="ZoneTexte 60"/>
            <p:cNvSpPr txBox="1"/>
            <p:nvPr/>
          </p:nvSpPr>
          <p:spPr>
            <a:xfrm>
              <a:off x="411889" y="2906735"/>
              <a:ext cx="799071" cy="338554"/>
            </a:xfrm>
            <a:prstGeom prst="rect">
              <a:avLst/>
            </a:prstGeom>
            <a:noFill/>
          </p:spPr>
          <p:txBody>
            <a:bodyPr wrap="square" lIns="0" tIns="0" rIns="0" bIns="0" rtlCol="0">
              <a:spAutoFit/>
            </a:bodyPr>
            <a:lstStyle/>
            <a:p>
              <a:pPr algn="r"/>
              <a:r>
                <a:rPr lang="fr-FR" sz="1100" b="1" dirty="0">
                  <a:solidFill>
                    <a:srgbClr val="5F5F5F"/>
                  </a:solidFill>
                </a:rPr>
                <a:t>Restauration des sols</a:t>
              </a:r>
            </a:p>
          </p:txBody>
        </p:sp>
        <p:sp>
          <p:nvSpPr>
            <p:cNvPr id="62" name="ZoneTexte 61"/>
            <p:cNvSpPr txBox="1"/>
            <p:nvPr/>
          </p:nvSpPr>
          <p:spPr>
            <a:xfrm>
              <a:off x="0" y="1920253"/>
              <a:ext cx="799071" cy="338554"/>
            </a:xfrm>
            <a:prstGeom prst="rect">
              <a:avLst/>
            </a:prstGeom>
            <a:noFill/>
          </p:spPr>
          <p:txBody>
            <a:bodyPr wrap="square" lIns="0" tIns="0" rIns="0" bIns="0" rtlCol="0">
              <a:spAutoFit/>
            </a:bodyPr>
            <a:lstStyle/>
            <a:p>
              <a:pPr algn="r"/>
              <a:r>
                <a:rPr lang="fr-FR" sz="1100" b="1" dirty="0">
                  <a:solidFill>
                    <a:srgbClr val="5F5F5F"/>
                  </a:solidFill>
                </a:rPr>
                <a:t>Matériaux biologiques</a:t>
              </a:r>
            </a:p>
          </p:txBody>
        </p:sp>
        <p:sp>
          <p:nvSpPr>
            <p:cNvPr id="63" name="ZoneTexte 62"/>
            <p:cNvSpPr txBox="1"/>
            <p:nvPr/>
          </p:nvSpPr>
          <p:spPr>
            <a:xfrm>
              <a:off x="1791728" y="1769915"/>
              <a:ext cx="757883" cy="338554"/>
            </a:xfrm>
            <a:prstGeom prst="rect">
              <a:avLst/>
            </a:prstGeom>
            <a:noFill/>
          </p:spPr>
          <p:txBody>
            <a:bodyPr wrap="square" lIns="0" tIns="0" rIns="0" bIns="0" rtlCol="0">
              <a:spAutoFit/>
            </a:bodyPr>
            <a:lstStyle/>
            <a:p>
              <a:pPr algn="r"/>
              <a:r>
                <a:rPr lang="fr-FR" sz="1100" b="1" dirty="0">
                  <a:solidFill>
                    <a:srgbClr val="5F5F5F"/>
                  </a:solidFill>
                </a:rPr>
                <a:t>Agriculture/</a:t>
              </a:r>
            </a:p>
            <a:p>
              <a:pPr algn="r"/>
              <a:r>
                <a:rPr lang="fr-FR" sz="1100" b="1" dirty="0">
                  <a:solidFill>
                    <a:srgbClr val="5F5F5F"/>
                  </a:solidFill>
                </a:rPr>
                <a:t>récoltes</a:t>
              </a:r>
            </a:p>
          </p:txBody>
        </p:sp>
        <p:sp>
          <p:nvSpPr>
            <p:cNvPr id="64" name="ZoneTexte 63"/>
            <p:cNvSpPr txBox="1"/>
            <p:nvPr/>
          </p:nvSpPr>
          <p:spPr>
            <a:xfrm>
              <a:off x="1371601" y="4257741"/>
              <a:ext cx="827902" cy="389915"/>
            </a:xfrm>
            <a:prstGeom prst="rect">
              <a:avLst/>
            </a:prstGeom>
            <a:noFill/>
          </p:spPr>
          <p:txBody>
            <a:bodyPr wrap="square" lIns="0" tIns="0" rIns="0" bIns="0" rtlCol="0">
              <a:spAutoFit/>
            </a:bodyPr>
            <a:lstStyle/>
            <a:p>
              <a:pPr algn="ctr">
                <a:lnSpc>
                  <a:spcPts val="1000"/>
                </a:lnSpc>
              </a:pPr>
              <a:r>
                <a:rPr lang="fr-FR" sz="1100" b="1" dirty="0">
                  <a:solidFill>
                    <a:srgbClr val="5F5F5F"/>
                  </a:solidFill>
                </a:rPr>
                <a:t>Digestion anaérobie/</a:t>
              </a:r>
            </a:p>
            <a:p>
              <a:pPr algn="ctr">
                <a:lnSpc>
                  <a:spcPts val="1000"/>
                </a:lnSpc>
              </a:pPr>
              <a:r>
                <a:rPr lang="fr-FR" sz="1100" b="1" dirty="0">
                  <a:solidFill>
                    <a:srgbClr val="5F5F5F"/>
                  </a:solidFill>
                </a:rPr>
                <a:t>compostage</a:t>
              </a:r>
            </a:p>
          </p:txBody>
        </p:sp>
        <p:sp>
          <p:nvSpPr>
            <p:cNvPr id="65" name="ZoneTexte 64"/>
            <p:cNvSpPr txBox="1"/>
            <p:nvPr/>
          </p:nvSpPr>
          <p:spPr>
            <a:xfrm>
              <a:off x="1882347" y="4694346"/>
              <a:ext cx="934993" cy="518155"/>
            </a:xfrm>
            <a:prstGeom prst="rect">
              <a:avLst/>
            </a:prstGeom>
            <a:noFill/>
          </p:spPr>
          <p:txBody>
            <a:bodyPr wrap="square" lIns="0" tIns="0" rIns="0" bIns="0" rtlCol="0">
              <a:spAutoFit/>
            </a:bodyPr>
            <a:lstStyle/>
            <a:p>
              <a:pPr algn="ctr">
                <a:lnSpc>
                  <a:spcPts val="1000"/>
                </a:lnSpc>
              </a:pPr>
              <a:r>
                <a:rPr lang="fr-FR" sz="1100" b="1" dirty="0">
                  <a:solidFill>
                    <a:srgbClr val="5F5F5F"/>
                  </a:solidFill>
                </a:rPr>
                <a:t>Extraction de matières premières organiques</a:t>
              </a:r>
            </a:p>
          </p:txBody>
        </p:sp>
        <p:sp>
          <p:nvSpPr>
            <p:cNvPr id="66" name="ZoneTexte 65"/>
            <p:cNvSpPr txBox="1"/>
            <p:nvPr/>
          </p:nvSpPr>
          <p:spPr>
            <a:xfrm>
              <a:off x="2405449" y="3858206"/>
              <a:ext cx="934993" cy="133434"/>
            </a:xfrm>
            <a:prstGeom prst="rect">
              <a:avLst/>
            </a:prstGeom>
            <a:noFill/>
          </p:spPr>
          <p:txBody>
            <a:bodyPr wrap="square" lIns="0" tIns="0" rIns="0" bIns="0" rtlCol="0">
              <a:spAutoFit/>
            </a:bodyPr>
            <a:lstStyle/>
            <a:p>
              <a:pPr algn="ctr">
                <a:lnSpc>
                  <a:spcPts val="1000"/>
                </a:lnSpc>
              </a:pPr>
              <a:r>
                <a:rPr lang="fr-FR" sz="1100" b="1" dirty="0">
                  <a:solidFill>
                    <a:srgbClr val="808000"/>
                  </a:solidFill>
                </a:rPr>
                <a:t>Cascades</a:t>
              </a:r>
            </a:p>
          </p:txBody>
        </p:sp>
        <p:sp>
          <p:nvSpPr>
            <p:cNvPr id="67" name="ZoneTexte 66"/>
            <p:cNvSpPr txBox="1"/>
            <p:nvPr/>
          </p:nvSpPr>
          <p:spPr>
            <a:xfrm>
              <a:off x="2075935" y="2972643"/>
              <a:ext cx="934993" cy="389915"/>
            </a:xfrm>
            <a:prstGeom prst="rect">
              <a:avLst/>
            </a:prstGeom>
            <a:noFill/>
          </p:spPr>
          <p:txBody>
            <a:bodyPr wrap="square" lIns="0" tIns="0" rIns="0" bIns="0" rtlCol="0">
              <a:spAutoFit/>
            </a:bodyPr>
            <a:lstStyle/>
            <a:p>
              <a:pPr algn="ctr">
                <a:lnSpc>
                  <a:spcPts val="1000"/>
                </a:lnSpc>
              </a:pPr>
              <a:r>
                <a:rPr lang="fr-FR" sz="1100" b="1" dirty="0">
                  <a:solidFill>
                    <a:srgbClr val="808000"/>
                  </a:solidFill>
                </a:rPr>
                <a:t>Matières premières biologiques</a:t>
              </a:r>
            </a:p>
          </p:txBody>
        </p:sp>
        <p:sp>
          <p:nvSpPr>
            <p:cNvPr id="68" name="ZoneTexte 67"/>
            <p:cNvSpPr txBox="1"/>
            <p:nvPr/>
          </p:nvSpPr>
          <p:spPr>
            <a:xfrm>
              <a:off x="4996250" y="3833491"/>
              <a:ext cx="823784" cy="169277"/>
            </a:xfrm>
            <a:prstGeom prst="rect">
              <a:avLst/>
            </a:prstGeom>
            <a:noFill/>
          </p:spPr>
          <p:txBody>
            <a:bodyPr wrap="square" lIns="0" tIns="0" rIns="0" bIns="0" rtlCol="0">
              <a:spAutoFit/>
            </a:bodyPr>
            <a:lstStyle/>
            <a:p>
              <a:r>
                <a:rPr lang="fr-FR" sz="1100" b="1" dirty="0">
                  <a:solidFill>
                    <a:srgbClr val="5F5F5F"/>
                  </a:solidFill>
                </a:rPr>
                <a:t>Maintenance </a:t>
              </a:r>
            </a:p>
          </p:txBody>
        </p:sp>
        <p:sp>
          <p:nvSpPr>
            <p:cNvPr id="69" name="ZoneTexte 68"/>
            <p:cNvSpPr txBox="1"/>
            <p:nvPr/>
          </p:nvSpPr>
          <p:spPr>
            <a:xfrm>
              <a:off x="5432854" y="3615188"/>
              <a:ext cx="1635209" cy="169277"/>
            </a:xfrm>
            <a:prstGeom prst="rect">
              <a:avLst/>
            </a:prstGeom>
            <a:noFill/>
          </p:spPr>
          <p:txBody>
            <a:bodyPr wrap="square" lIns="0" tIns="0" rIns="0" bIns="0" rtlCol="0">
              <a:spAutoFit/>
            </a:bodyPr>
            <a:lstStyle/>
            <a:p>
              <a:r>
                <a:rPr lang="fr-FR" sz="1100" b="1" dirty="0">
                  <a:solidFill>
                    <a:srgbClr val="5F5F5F"/>
                  </a:solidFill>
                </a:rPr>
                <a:t>Réutilisation/redistribution</a:t>
              </a:r>
            </a:p>
          </p:txBody>
        </p:sp>
        <p:sp>
          <p:nvSpPr>
            <p:cNvPr id="90" name="ZoneTexte 89"/>
            <p:cNvSpPr txBox="1"/>
            <p:nvPr/>
          </p:nvSpPr>
          <p:spPr>
            <a:xfrm>
              <a:off x="5857105" y="3359815"/>
              <a:ext cx="1635209" cy="169277"/>
            </a:xfrm>
            <a:prstGeom prst="rect">
              <a:avLst/>
            </a:prstGeom>
            <a:noFill/>
          </p:spPr>
          <p:txBody>
            <a:bodyPr wrap="square" lIns="0" tIns="0" rIns="0" bIns="0" rtlCol="0">
              <a:spAutoFit/>
            </a:bodyPr>
            <a:lstStyle/>
            <a:p>
              <a:r>
                <a:rPr lang="fr-FR" sz="1100" b="1" dirty="0">
                  <a:solidFill>
                    <a:srgbClr val="5F5F5F"/>
                  </a:solidFill>
                </a:rPr>
                <a:t>Rénovation/refabrication</a:t>
              </a:r>
            </a:p>
          </p:txBody>
        </p:sp>
        <p:sp>
          <p:nvSpPr>
            <p:cNvPr id="91" name="ZoneTexte 90"/>
            <p:cNvSpPr txBox="1"/>
            <p:nvPr/>
          </p:nvSpPr>
          <p:spPr>
            <a:xfrm>
              <a:off x="6306068" y="2964399"/>
              <a:ext cx="687856" cy="169277"/>
            </a:xfrm>
            <a:prstGeom prst="rect">
              <a:avLst/>
            </a:prstGeom>
            <a:noFill/>
          </p:spPr>
          <p:txBody>
            <a:bodyPr wrap="square" lIns="0" tIns="0" rIns="0" bIns="0" rtlCol="0">
              <a:spAutoFit/>
            </a:bodyPr>
            <a:lstStyle/>
            <a:p>
              <a:r>
                <a:rPr lang="fr-FR" sz="1100" b="1" dirty="0">
                  <a:solidFill>
                    <a:srgbClr val="5F5F5F"/>
                  </a:solidFill>
                </a:rPr>
                <a:t>Recyclage</a:t>
              </a:r>
            </a:p>
          </p:txBody>
        </p:sp>
        <p:sp>
          <p:nvSpPr>
            <p:cNvPr id="92" name="ZoneTexte 91"/>
            <p:cNvSpPr txBox="1"/>
            <p:nvPr/>
          </p:nvSpPr>
          <p:spPr>
            <a:xfrm>
              <a:off x="3023286" y="4745012"/>
              <a:ext cx="1548713" cy="169277"/>
            </a:xfrm>
            <a:prstGeom prst="rect">
              <a:avLst/>
            </a:prstGeom>
            <a:solidFill>
              <a:srgbClr val="FFFFCC"/>
            </a:solidFill>
          </p:spPr>
          <p:txBody>
            <a:bodyPr wrap="square" lIns="0" tIns="0" rIns="0" bIns="0" rtlCol="0" anchor="ctr" anchorCtr="0">
              <a:spAutoFit/>
            </a:bodyPr>
            <a:lstStyle/>
            <a:p>
              <a:pPr algn="ctr"/>
              <a:r>
                <a:rPr lang="fr-FR" sz="1100" b="1" dirty="0">
                  <a:solidFill>
                    <a:srgbClr val="5F5F5F"/>
                  </a:solidFill>
                </a:rPr>
                <a:t>Valorisation énergétique </a:t>
              </a:r>
            </a:p>
          </p:txBody>
        </p:sp>
        <p:sp>
          <p:nvSpPr>
            <p:cNvPr id="93" name="ZoneTexte 92"/>
            <p:cNvSpPr txBox="1"/>
            <p:nvPr/>
          </p:nvSpPr>
          <p:spPr>
            <a:xfrm>
              <a:off x="3113642" y="5317542"/>
              <a:ext cx="1368000" cy="169277"/>
            </a:xfrm>
            <a:prstGeom prst="rect">
              <a:avLst/>
            </a:prstGeom>
            <a:solidFill>
              <a:srgbClr val="FFFFCC"/>
            </a:solidFill>
          </p:spPr>
          <p:txBody>
            <a:bodyPr wrap="square" lIns="0" tIns="0" rIns="0" bIns="0" rtlCol="0" anchor="ctr" anchorCtr="0">
              <a:spAutoFit/>
            </a:bodyPr>
            <a:lstStyle/>
            <a:p>
              <a:pPr algn="ctr"/>
              <a:r>
                <a:rPr lang="fr-FR" sz="1100" b="1" dirty="0">
                  <a:solidFill>
                    <a:srgbClr val="5F5F5F"/>
                  </a:solidFill>
                </a:rPr>
                <a:t>Mise en décharge</a:t>
              </a:r>
            </a:p>
          </p:txBody>
        </p:sp>
        <p:sp>
          <p:nvSpPr>
            <p:cNvPr id="94" name="ZoneTexte 93"/>
            <p:cNvSpPr txBox="1"/>
            <p:nvPr/>
          </p:nvSpPr>
          <p:spPr>
            <a:xfrm>
              <a:off x="3113642" y="3198844"/>
              <a:ext cx="1368000" cy="288000"/>
            </a:xfrm>
            <a:prstGeom prst="rect">
              <a:avLst/>
            </a:prstGeom>
            <a:solidFill>
              <a:srgbClr val="FFFFCC"/>
            </a:solidFill>
          </p:spPr>
          <p:txBody>
            <a:bodyPr wrap="square" lIns="0" tIns="0" rIns="0" bIns="0" rtlCol="0" anchor="ctr" anchorCtr="0">
              <a:spAutoFit/>
            </a:bodyPr>
            <a:lstStyle/>
            <a:p>
              <a:pPr algn="ctr">
                <a:lnSpc>
                  <a:spcPts val="900"/>
                </a:lnSpc>
              </a:pPr>
              <a:r>
                <a:rPr lang="fr-FR" sz="1100" b="1" dirty="0">
                  <a:solidFill>
                    <a:srgbClr val="5F5F5F"/>
                  </a:solidFill>
                </a:rPr>
                <a:t>Détaillant/Prestataire de service</a:t>
              </a:r>
            </a:p>
          </p:txBody>
        </p:sp>
        <p:sp>
          <p:nvSpPr>
            <p:cNvPr id="115" name="ZoneTexte 114"/>
            <p:cNvSpPr txBox="1"/>
            <p:nvPr/>
          </p:nvSpPr>
          <p:spPr>
            <a:xfrm>
              <a:off x="3113642" y="2795409"/>
              <a:ext cx="1368000" cy="216000"/>
            </a:xfrm>
            <a:prstGeom prst="rect">
              <a:avLst/>
            </a:prstGeom>
            <a:solidFill>
              <a:srgbClr val="FFFFCC"/>
            </a:solidFill>
          </p:spPr>
          <p:txBody>
            <a:bodyPr wrap="square" lIns="0" tIns="0" rIns="0" bIns="0" rtlCol="0" anchor="ctr" anchorCtr="0">
              <a:spAutoFit/>
            </a:bodyPr>
            <a:lstStyle/>
            <a:p>
              <a:pPr algn="ctr"/>
              <a:r>
                <a:rPr lang="fr-FR" sz="1100" b="1" dirty="0">
                  <a:solidFill>
                    <a:srgbClr val="5F5F5F"/>
                  </a:solidFill>
                </a:rPr>
                <a:t>Fabricant du produit</a:t>
              </a:r>
            </a:p>
          </p:txBody>
        </p:sp>
        <p:sp>
          <p:nvSpPr>
            <p:cNvPr id="116" name="ZoneTexte 115"/>
            <p:cNvSpPr txBox="1"/>
            <p:nvPr/>
          </p:nvSpPr>
          <p:spPr>
            <a:xfrm>
              <a:off x="3113642" y="2364978"/>
              <a:ext cx="1368000" cy="284117"/>
            </a:xfrm>
            <a:prstGeom prst="rect">
              <a:avLst/>
            </a:prstGeom>
            <a:solidFill>
              <a:srgbClr val="FFFFCC"/>
            </a:solidFill>
          </p:spPr>
          <p:txBody>
            <a:bodyPr wrap="square" lIns="0" tIns="0" rIns="0" bIns="0" rtlCol="0" anchor="ctr" anchorCtr="0">
              <a:spAutoFit/>
            </a:bodyPr>
            <a:lstStyle/>
            <a:p>
              <a:pPr algn="ctr">
                <a:lnSpc>
                  <a:spcPts val="1100"/>
                </a:lnSpc>
              </a:pPr>
              <a:r>
                <a:rPr lang="fr-FR" sz="1100" b="1" dirty="0">
                  <a:solidFill>
                    <a:srgbClr val="5F5F5F"/>
                  </a:solidFill>
                </a:rPr>
                <a:t>Fabricant du matériau/ de composants</a:t>
              </a:r>
            </a:p>
          </p:txBody>
        </p:sp>
        <p:sp>
          <p:nvSpPr>
            <p:cNvPr id="117" name="ZoneTexte 116"/>
            <p:cNvSpPr txBox="1"/>
            <p:nvPr/>
          </p:nvSpPr>
          <p:spPr>
            <a:xfrm>
              <a:off x="5132176" y="5192733"/>
              <a:ext cx="1635209" cy="169277"/>
            </a:xfrm>
            <a:prstGeom prst="rect">
              <a:avLst/>
            </a:prstGeom>
            <a:noFill/>
          </p:spPr>
          <p:txBody>
            <a:bodyPr wrap="square" lIns="0" tIns="0" rIns="0" bIns="0" rtlCol="0">
              <a:spAutoFit/>
            </a:bodyPr>
            <a:lstStyle/>
            <a:p>
              <a:r>
                <a:rPr lang="fr-FR" sz="1100" b="1" dirty="0">
                  <a:solidFill>
                    <a:srgbClr val="5F5F5F"/>
                  </a:solidFill>
                </a:rPr>
                <a:t>Fuites/pertes - à minimiser</a:t>
              </a:r>
            </a:p>
          </p:txBody>
        </p:sp>
        <p:sp>
          <p:nvSpPr>
            <p:cNvPr id="118" name="ZoneTexte 117"/>
            <p:cNvSpPr txBox="1"/>
            <p:nvPr/>
          </p:nvSpPr>
          <p:spPr>
            <a:xfrm>
              <a:off x="164757" y="5942388"/>
              <a:ext cx="3636000" cy="128240"/>
            </a:xfrm>
            <a:prstGeom prst="rect">
              <a:avLst/>
            </a:prstGeom>
            <a:noFill/>
          </p:spPr>
          <p:txBody>
            <a:bodyPr wrap="square" lIns="0" tIns="0" rIns="0" bIns="0" rtlCol="0">
              <a:spAutoFit/>
            </a:bodyPr>
            <a:lstStyle/>
            <a:p>
              <a:pPr>
                <a:lnSpc>
                  <a:spcPts val="1000"/>
                </a:lnSpc>
              </a:pPr>
              <a:r>
                <a:rPr lang="en-US" sz="1100" b="1" dirty="0">
                  <a:solidFill>
                    <a:srgbClr val="808000"/>
                  </a:solidFill>
                </a:rPr>
                <a:t>Source : Ellen McArthur Foundation circular economy team</a:t>
              </a:r>
            </a:p>
          </p:txBody>
        </p:sp>
        <p:pic>
          <p:nvPicPr>
            <p:cNvPr id="51" name="Picture 10"/>
            <p:cNvPicPr>
              <a:picLocks noChangeAspect="1"/>
            </p:cNvPicPr>
            <p:nvPr/>
          </p:nvPicPr>
          <p:blipFill>
            <a:blip r:embed="rId3" cstate="print">
              <a:extLst>
                <a:ext uri="{28A0092B-C50C-407E-A947-70E740481C1C}">
                  <a14:useLocalDpi xmlns:a14="http://schemas.microsoft.com/office/drawing/2010/main" val="0"/>
                </a:ext>
              </a:extLst>
            </a:blip>
            <a:srcRect l="83638" t="21826" r="12679" b="76989"/>
            <a:stretch>
              <a:fillRect/>
            </a:stretch>
          </p:blipFill>
          <p:spPr>
            <a:xfrm>
              <a:off x="4075104" y="4202460"/>
              <a:ext cx="352040" cy="75302"/>
            </a:xfrm>
            <a:prstGeom prst="rect">
              <a:avLst/>
            </a:prstGeom>
            <a:ln>
              <a:noFill/>
            </a:ln>
          </p:spPr>
        </p:pic>
        <p:sp>
          <p:nvSpPr>
            <p:cNvPr id="50" name="ZoneTexte 49"/>
            <p:cNvSpPr txBox="1"/>
            <p:nvPr/>
          </p:nvSpPr>
          <p:spPr>
            <a:xfrm>
              <a:off x="4043127" y="4198797"/>
              <a:ext cx="360000" cy="107722"/>
            </a:xfrm>
            <a:prstGeom prst="rect">
              <a:avLst/>
            </a:prstGeom>
            <a:noFill/>
          </p:spPr>
          <p:txBody>
            <a:bodyPr wrap="square" lIns="0" tIns="0" rIns="0" bIns="0" rtlCol="0">
              <a:spAutoFit/>
            </a:bodyPr>
            <a:lstStyle/>
            <a:p>
              <a:pPr algn="ctr"/>
              <a:r>
                <a:rPr lang="fr-FR" sz="700" dirty="0">
                  <a:solidFill>
                    <a:schemeClr val="bg1"/>
                  </a:solidFill>
                </a:rPr>
                <a:t>Usager</a:t>
              </a:r>
            </a:p>
          </p:txBody>
        </p:sp>
        <p:pic>
          <p:nvPicPr>
            <p:cNvPr id="52" name="Picture 10"/>
            <p:cNvPicPr>
              <a:picLocks noChangeAspect="1"/>
            </p:cNvPicPr>
            <p:nvPr/>
          </p:nvPicPr>
          <p:blipFill>
            <a:blip r:embed="rId3" cstate="print">
              <a:extLst>
                <a:ext uri="{28A0092B-C50C-407E-A947-70E740481C1C}">
                  <a14:useLocalDpi xmlns:a14="http://schemas.microsoft.com/office/drawing/2010/main" val="0"/>
                </a:ext>
              </a:extLst>
            </a:blip>
            <a:srcRect l="13614" t="13317" r="84158" b="85640"/>
            <a:stretch>
              <a:fillRect/>
            </a:stretch>
          </p:blipFill>
          <p:spPr>
            <a:xfrm>
              <a:off x="3216812" y="4182207"/>
              <a:ext cx="436977" cy="105887"/>
            </a:xfrm>
            <a:prstGeom prst="rect">
              <a:avLst/>
            </a:prstGeom>
            <a:ln>
              <a:noFill/>
            </a:ln>
          </p:spPr>
        </p:pic>
        <p:sp>
          <p:nvSpPr>
            <p:cNvPr id="49" name="ZoneTexte 48"/>
            <p:cNvSpPr txBox="1"/>
            <p:nvPr/>
          </p:nvSpPr>
          <p:spPr>
            <a:xfrm>
              <a:off x="3166110" y="4179108"/>
              <a:ext cx="576000" cy="107722"/>
            </a:xfrm>
            <a:prstGeom prst="rect">
              <a:avLst/>
            </a:prstGeom>
            <a:noFill/>
          </p:spPr>
          <p:txBody>
            <a:bodyPr wrap="square" lIns="0" tIns="0" rIns="0" bIns="0" rtlCol="0">
              <a:spAutoFit/>
            </a:bodyPr>
            <a:lstStyle/>
            <a:p>
              <a:pPr algn="ctr"/>
              <a:r>
                <a:rPr lang="fr-FR" sz="700" dirty="0">
                  <a:solidFill>
                    <a:schemeClr val="bg1"/>
                  </a:solidFill>
                </a:rPr>
                <a:t>Consommateur</a:t>
              </a:r>
            </a:p>
          </p:txBody>
        </p:sp>
      </p:grpSp>
    </p:spTree>
    <p:extLst>
      <p:ext uri="{BB962C8B-B14F-4D97-AF65-F5344CB8AC3E}">
        <p14:creationId xmlns:p14="http://schemas.microsoft.com/office/powerpoint/2010/main" val="265881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95" y="5081792"/>
            <a:ext cx="6977475" cy="566738"/>
          </a:xfrm>
        </p:spPr>
        <p:txBody>
          <a:bodyPr/>
          <a:lstStyle/>
          <a:p>
            <a:r>
              <a:rPr lang="fr-FR" sz="2400" noProof="0" dirty="0"/>
              <a:t>Développement durable</a:t>
            </a:r>
          </a:p>
        </p:txBody>
      </p:sp>
      <p:sp>
        <p:nvSpPr>
          <p:cNvPr id="7" name="Text Placeholder 6"/>
          <p:cNvSpPr>
            <a:spLocks noGrp="1"/>
          </p:cNvSpPr>
          <p:nvPr>
            <p:ph type="body" sz="half" idx="2"/>
          </p:nvPr>
        </p:nvSpPr>
        <p:spPr>
          <a:xfrm>
            <a:off x="543695" y="5725690"/>
            <a:ext cx="7858898" cy="1107603"/>
          </a:xfrm>
        </p:spPr>
        <p:txBody>
          <a:bodyPr>
            <a:noAutofit/>
          </a:bodyPr>
          <a:lstStyle/>
          <a:p>
            <a:r>
              <a:rPr lang="fr-FR" sz="1600" noProof="0" dirty="0"/>
              <a:t>« Le développement durable concerne le cycle complet d’un produit de construction, de l’acquisition des matières premières jusqu’à sa destruction finale et la gestion des déchets en passant par sa conception, </a:t>
            </a:r>
            <a:r>
              <a:rPr lang="fr-FR" sz="1600" dirty="0"/>
              <a:t>son</a:t>
            </a:r>
            <a:r>
              <a:rPr lang="fr-FR" sz="1600" noProof="0" dirty="0"/>
              <a:t> calcul, sa fabrication et son utilisation. » (Rossi, B. 2012)</a:t>
            </a:r>
            <a:r>
              <a:rPr lang="fr-FR" sz="1600" baseline="50000" noProof="0" dirty="0"/>
              <a:t>9</a:t>
            </a:r>
          </a:p>
        </p:txBody>
      </p:sp>
      <p:sp>
        <p:nvSpPr>
          <p:cNvPr id="3" name="Slide Number Placeholder 2"/>
          <p:cNvSpPr>
            <a:spLocks noGrp="1"/>
          </p:cNvSpPr>
          <p:nvPr>
            <p:ph type="sldNum" sz="quarter" idx="12"/>
          </p:nvPr>
        </p:nvSpPr>
        <p:spPr/>
        <p:txBody>
          <a:bodyPr/>
          <a:lstStyle/>
          <a:p>
            <a:fld id="{BF73EC7F-79ED-4C17-9829-92AE53B2AB65}" type="slidenum">
              <a:rPr lang="fr-BE" smtClean="0"/>
              <a:pPr/>
              <a:t>7</a:t>
            </a:fld>
            <a:endParaRPr lang="fr-BE" dirty="0"/>
          </a:p>
        </p:txBody>
      </p:sp>
      <p:grpSp>
        <p:nvGrpSpPr>
          <p:cNvPr id="53" name="Groupe 52"/>
          <p:cNvGrpSpPr/>
          <p:nvPr/>
        </p:nvGrpSpPr>
        <p:grpSpPr>
          <a:xfrm>
            <a:off x="617838" y="155395"/>
            <a:ext cx="8114723" cy="5002418"/>
            <a:chOff x="617838" y="155395"/>
            <a:chExt cx="8114723" cy="5002418"/>
          </a:xfrm>
        </p:grpSpPr>
        <p:sp>
          <p:nvSpPr>
            <p:cNvPr id="24" name="ZoneTexte 23"/>
            <p:cNvSpPr txBox="1"/>
            <p:nvPr/>
          </p:nvSpPr>
          <p:spPr>
            <a:xfrm>
              <a:off x="3826494" y="4296039"/>
              <a:ext cx="1584000" cy="861774"/>
            </a:xfrm>
            <a:prstGeom prst="rect">
              <a:avLst/>
            </a:prstGeom>
            <a:solidFill>
              <a:srgbClr val="EAEAEA"/>
            </a:solidFill>
          </p:spPr>
          <p:txBody>
            <a:bodyPr wrap="square" rtlCol="0">
              <a:spAutoFit/>
            </a:bodyPr>
            <a:lstStyle/>
            <a:p>
              <a:pPr algn="ctr"/>
              <a:r>
                <a:rPr lang="fr-FR" sz="1400" b="1" dirty="0"/>
                <a:t>Socio-économique</a:t>
              </a:r>
            </a:p>
            <a:p>
              <a:pPr algn="ctr"/>
              <a:r>
                <a:rPr lang="fr-FR" sz="1200" dirty="0"/>
                <a:t>Éthique des affaires</a:t>
              </a:r>
            </a:p>
            <a:p>
              <a:pPr algn="ctr"/>
              <a:r>
                <a:rPr lang="fr-FR" sz="1200" dirty="0"/>
                <a:t>Commerce équitable</a:t>
              </a:r>
            </a:p>
            <a:p>
              <a:pPr algn="ctr"/>
              <a:r>
                <a:rPr lang="fr-FR" sz="1200" dirty="0"/>
                <a:t>Droits des travailleurs</a:t>
              </a:r>
            </a:p>
          </p:txBody>
        </p:sp>
        <p:sp>
          <p:nvSpPr>
            <p:cNvPr id="45" name="ZoneTexte 44"/>
            <p:cNvSpPr txBox="1"/>
            <p:nvPr/>
          </p:nvSpPr>
          <p:spPr>
            <a:xfrm>
              <a:off x="667264" y="3978874"/>
              <a:ext cx="2236572" cy="553998"/>
            </a:xfrm>
            <a:prstGeom prst="rect">
              <a:avLst/>
            </a:prstGeom>
            <a:noFill/>
          </p:spPr>
          <p:txBody>
            <a:bodyPr wrap="square" rtlCol="0">
              <a:spAutoFit/>
            </a:bodyPr>
            <a:lstStyle/>
            <a:p>
              <a:pPr>
                <a:lnSpc>
                  <a:spcPts val="1200"/>
                </a:lnSpc>
              </a:pPr>
              <a:r>
                <a:rPr lang="fr-FR" sz="1100" i="1" dirty="0"/>
                <a:t>Adapté de</a:t>
              </a:r>
            </a:p>
            <a:p>
              <a:pPr>
                <a:lnSpc>
                  <a:spcPts val="1200"/>
                </a:lnSpc>
              </a:pPr>
              <a:r>
                <a:rPr lang="en-US" sz="1100" i="1" dirty="0"/>
                <a:t>Sustainability Assessment</a:t>
              </a:r>
            </a:p>
            <a:p>
              <a:pPr>
                <a:lnSpc>
                  <a:spcPts val="1200"/>
                </a:lnSpc>
              </a:pPr>
              <a:r>
                <a:rPr lang="fr-FR" sz="1100" i="1" dirty="0"/>
                <a:t>Université du Michigan, 2002 </a:t>
              </a:r>
              <a:endParaRPr lang="fr-FR" sz="1000" i="1" dirty="0"/>
            </a:p>
          </p:txBody>
        </p:sp>
        <p:grpSp>
          <p:nvGrpSpPr>
            <p:cNvPr id="50" name="Groupe 49"/>
            <p:cNvGrpSpPr/>
            <p:nvPr/>
          </p:nvGrpSpPr>
          <p:grpSpPr>
            <a:xfrm>
              <a:off x="617838" y="362463"/>
              <a:ext cx="8114723" cy="861774"/>
              <a:chOff x="617838" y="436605"/>
              <a:chExt cx="8114723" cy="861774"/>
            </a:xfrm>
          </p:grpSpPr>
          <p:sp>
            <p:nvSpPr>
              <p:cNvPr id="22" name="ZoneTexte 21"/>
              <p:cNvSpPr txBox="1"/>
              <p:nvPr/>
            </p:nvSpPr>
            <p:spPr>
              <a:xfrm>
                <a:off x="617838" y="436605"/>
                <a:ext cx="2268000" cy="861774"/>
              </a:xfrm>
              <a:prstGeom prst="rect">
                <a:avLst/>
              </a:prstGeom>
              <a:solidFill>
                <a:srgbClr val="EAEAEA"/>
              </a:solidFill>
            </p:spPr>
            <p:txBody>
              <a:bodyPr wrap="square" rtlCol="0">
                <a:spAutoFit/>
              </a:bodyPr>
              <a:lstStyle/>
              <a:p>
                <a:pPr algn="ctr"/>
                <a:r>
                  <a:rPr lang="fr-FR" sz="1400" b="1" dirty="0"/>
                  <a:t>Socio-environnemental</a:t>
                </a:r>
              </a:p>
              <a:p>
                <a:pPr algn="ctr"/>
                <a:r>
                  <a:rPr lang="fr-FR" sz="1200" dirty="0"/>
                  <a:t>Justice environnementale</a:t>
                </a:r>
              </a:p>
              <a:p>
                <a:pPr algn="ctr"/>
                <a:r>
                  <a:rPr lang="fr-FR" sz="1200" dirty="0"/>
                  <a:t>Gestion des ressources naturelles</a:t>
                </a:r>
              </a:p>
              <a:p>
                <a:pPr algn="ctr"/>
                <a:r>
                  <a:rPr lang="fr-FR" sz="1200" dirty="0"/>
                  <a:t>locales &amp; globales</a:t>
                </a:r>
              </a:p>
            </p:txBody>
          </p:sp>
          <p:sp>
            <p:nvSpPr>
              <p:cNvPr id="23" name="ZoneTexte 22"/>
              <p:cNvSpPr txBox="1"/>
              <p:nvPr/>
            </p:nvSpPr>
            <p:spPr>
              <a:xfrm>
                <a:off x="6392561" y="436605"/>
                <a:ext cx="2340000" cy="861774"/>
              </a:xfrm>
              <a:prstGeom prst="rect">
                <a:avLst/>
              </a:prstGeom>
              <a:solidFill>
                <a:srgbClr val="EAEAEA"/>
              </a:solidFill>
            </p:spPr>
            <p:txBody>
              <a:bodyPr wrap="square" rtlCol="0">
                <a:spAutoFit/>
              </a:bodyPr>
              <a:lstStyle/>
              <a:p>
                <a:pPr algn="ctr"/>
                <a:r>
                  <a:rPr lang="fr-FR" sz="1400" b="1" dirty="0"/>
                  <a:t>Économico-environnemental</a:t>
                </a:r>
              </a:p>
              <a:p>
                <a:pPr algn="ctr"/>
                <a:r>
                  <a:rPr lang="fr-FR" sz="1200" dirty="0"/>
                  <a:t>Efficacité énergétique</a:t>
                </a:r>
              </a:p>
              <a:p>
                <a:pPr algn="ctr"/>
                <a:r>
                  <a:rPr lang="fr-FR" sz="1200" dirty="0"/>
                  <a:t>Aides/Incitations pour l’utilisation des ressources naturelles</a:t>
                </a:r>
              </a:p>
            </p:txBody>
          </p:sp>
        </p:grpSp>
        <p:grpSp>
          <p:nvGrpSpPr>
            <p:cNvPr id="34" name="Groupe 33"/>
            <p:cNvGrpSpPr/>
            <p:nvPr/>
          </p:nvGrpSpPr>
          <p:grpSpPr>
            <a:xfrm>
              <a:off x="2502084" y="155395"/>
              <a:ext cx="4232820" cy="4058258"/>
              <a:chOff x="2771800" y="476672"/>
              <a:chExt cx="3492128" cy="3348112"/>
            </a:xfrm>
          </p:grpSpPr>
          <p:sp>
            <p:nvSpPr>
              <p:cNvPr id="35" name="Ellipse 34"/>
              <p:cNvSpPr>
                <a:spLocks noChangeAspect="1"/>
              </p:cNvSpPr>
              <p:nvPr/>
            </p:nvSpPr>
            <p:spPr>
              <a:xfrm>
                <a:off x="3347864" y="476672"/>
                <a:ext cx="2340000" cy="2340000"/>
              </a:xfrm>
              <a:prstGeom prst="ellipse">
                <a:avLst/>
              </a:prstGeom>
              <a:solidFill>
                <a:srgbClr val="FFFF00">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6" name="Groupe 26"/>
              <p:cNvGrpSpPr/>
              <p:nvPr/>
            </p:nvGrpSpPr>
            <p:grpSpPr>
              <a:xfrm>
                <a:off x="2771800" y="1484784"/>
                <a:ext cx="3492128" cy="2340000"/>
                <a:chOff x="2771800" y="1484784"/>
                <a:chExt cx="3492128" cy="2340000"/>
              </a:xfrm>
            </p:grpSpPr>
            <p:sp>
              <p:nvSpPr>
                <p:cNvPr id="37" name="Ellipse 36"/>
                <p:cNvSpPr>
                  <a:spLocks noChangeAspect="1"/>
                </p:cNvSpPr>
                <p:nvPr/>
              </p:nvSpPr>
              <p:spPr>
                <a:xfrm>
                  <a:off x="3923928" y="1484784"/>
                  <a:ext cx="2340000" cy="2340000"/>
                </a:xfrm>
                <a:prstGeom prst="ellipse">
                  <a:avLst/>
                </a:prstGeom>
                <a:solidFill>
                  <a:schemeClr val="tx2">
                    <a:lumMod val="60000"/>
                    <a:lumOff val="40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Ellipse 37"/>
                <p:cNvSpPr>
                  <a:spLocks noChangeAspect="1"/>
                </p:cNvSpPr>
                <p:nvPr/>
              </p:nvSpPr>
              <p:spPr>
                <a:xfrm>
                  <a:off x="2771800" y="1484784"/>
                  <a:ext cx="2340000" cy="2340000"/>
                </a:xfrm>
                <a:prstGeom prst="ellipse">
                  <a:avLst/>
                </a:prstGeom>
                <a:solidFill>
                  <a:srgbClr val="FF0000">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39" name="ZoneTexte 38"/>
            <p:cNvSpPr txBox="1"/>
            <p:nvPr/>
          </p:nvSpPr>
          <p:spPr>
            <a:xfrm>
              <a:off x="3502494" y="447689"/>
              <a:ext cx="2232000" cy="861774"/>
            </a:xfrm>
            <a:prstGeom prst="rect">
              <a:avLst/>
            </a:prstGeom>
            <a:noFill/>
          </p:spPr>
          <p:txBody>
            <a:bodyPr wrap="square" rtlCol="0">
              <a:spAutoFit/>
            </a:bodyPr>
            <a:lstStyle/>
            <a:p>
              <a:pPr algn="ctr">
                <a:lnSpc>
                  <a:spcPts val="1200"/>
                </a:lnSpc>
              </a:pPr>
              <a:r>
                <a:rPr lang="fr-FR" sz="1400" b="1" dirty="0"/>
                <a:t>Environnemental</a:t>
              </a:r>
            </a:p>
            <a:p>
              <a:pPr algn="ctr">
                <a:lnSpc>
                  <a:spcPts val="1200"/>
                </a:lnSpc>
              </a:pPr>
              <a:r>
                <a:rPr lang="fr-FR" sz="1050" dirty="0"/>
                <a:t>Utilisation des ressources naturelles </a:t>
              </a:r>
            </a:p>
            <a:p>
              <a:pPr algn="ctr">
                <a:lnSpc>
                  <a:spcPts val="1200"/>
                </a:lnSpc>
              </a:pPr>
              <a:r>
                <a:rPr lang="fr-FR" sz="1050" dirty="0"/>
                <a:t>Gestion environnementale</a:t>
              </a:r>
            </a:p>
            <a:p>
              <a:pPr algn="ctr">
                <a:lnSpc>
                  <a:spcPts val="1200"/>
                </a:lnSpc>
              </a:pPr>
              <a:r>
                <a:rPr lang="fr-FR" sz="1050" dirty="0"/>
                <a:t>Prévention des pollutions</a:t>
              </a:r>
            </a:p>
            <a:p>
              <a:pPr algn="ctr">
                <a:lnSpc>
                  <a:spcPts val="1200"/>
                </a:lnSpc>
              </a:pPr>
              <a:r>
                <a:rPr lang="fr-FR" sz="1050" dirty="0"/>
                <a:t>(air, eau, sol, déchets)</a:t>
              </a:r>
            </a:p>
          </p:txBody>
        </p:sp>
        <p:sp>
          <p:nvSpPr>
            <p:cNvPr id="42" name="ZoneTexte 41"/>
            <p:cNvSpPr txBox="1"/>
            <p:nvPr/>
          </p:nvSpPr>
          <p:spPr>
            <a:xfrm>
              <a:off x="3728808" y="2273753"/>
              <a:ext cx="1779372" cy="584775"/>
            </a:xfrm>
            <a:prstGeom prst="rect">
              <a:avLst/>
            </a:prstGeom>
            <a:noFill/>
          </p:spPr>
          <p:txBody>
            <a:bodyPr wrap="square" rtlCol="0">
              <a:spAutoFit/>
            </a:bodyPr>
            <a:lstStyle/>
            <a:p>
              <a:pPr algn="ctr"/>
              <a:r>
                <a:rPr lang="fr-FR" sz="16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rPr>
                <a:t>Développement durable</a:t>
              </a:r>
              <a:endParaRPr lang="fr-FR" sz="1100"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endParaRPr>
            </a:p>
          </p:txBody>
        </p:sp>
        <p:sp>
          <p:nvSpPr>
            <p:cNvPr id="43" name="ZoneTexte 42"/>
            <p:cNvSpPr txBox="1"/>
            <p:nvPr/>
          </p:nvSpPr>
          <p:spPr>
            <a:xfrm>
              <a:off x="2747319" y="2807834"/>
              <a:ext cx="1296000" cy="861774"/>
            </a:xfrm>
            <a:prstGeom prst="rect">
              <a:avLst/>
            </a:prstGeom>
            <a:noFill/>
          </p:spPr>
          <p:txBody>
            <a:bodyPr wrap="square" rtlCol="0">
              <a:spAutoFit/>
            </a:bodyPr>
            <a:lstStyle/>
            <a:p>
              <a:pPr algn="ctr">
                <a:lnSpc>
                  <a:spcPts val="1200"/>
                </a:lnSpc>
              </a:pPr>
              <a:r>
                <a:rPr lang="fr-FR" sz="1400" b="1" dirty="0"/>
                <a:t>Social</a:t>
              </a:r>
              <a:endParaRPr lang="fr-FR" sz="1200" b="1" dirty="0"/>
            </a:p>
            <a:p>
              <a:pPr algn="ctr">
                <a:lnSpc>
                  <a:spcPts val="1200"/>
                </a:lnSpc>
              </a:pPr>
              <a:r>
                <a:rPr lang="fr-FR" sz="1050" dirty="0"/>
                <a:t>Niveau de vie</a:t>
              </a:r>
            </a:p>
            <a:p>
              <a:pPr algn="ctr">
                <a:lnSpc>
                  <a:spcPts val="1200"/>
                </a:lnSpc>
              </a:pPr>
              <a:r>
                <a:rPr lang="fr-FR" sz="1050" dirty="0"/>
                <a:t>Éducation</a:t>
              </a:r>
            </a:p>
            <a:p>
              <a:pPr algn="ctr">
                <a:lnSpc>
                  <a:spcPts val="1200"/>
                </a:lnSpc>
              </a:pPr>
              <a:r>
                <a:rPr lang="fr-FR" sz="1050" dirty="0"/>
                <a:t>Société civile</a:t>
              </a:r>
            </a:p>
            <a:p>
              <a:pPr algn="ctr">
                <a:lnSpc>
                  <a:spcPts val="1200"/>
                </a:lnSpc>
              </a:pPr>
              <a:r>
                <a:rPr lang="fr-FR" sz="1050" dirty="0"/>
                <a:t>Égalité des chances</a:t>
              </a:r>
            </a:p>
          </p:txBody>
        </p:sp>
        <p:sp>
          <p:nvSpPr>
            <p:cNvPr id="44" name="ZoneTexte 43"/>
            <p:cNvSpPr txBox="1"/>
            <p:nvPr/>
          </p:nvSpPr>
          <p:spPr>
            <a:xfrm>
              <a:off x="5173360" y="2730890"/>
              <a:ext cx="1548000" cy="1015663"/>
            </a:xfrm>
            <a:prstGeom prst="rect">
              <a:avLst/>
            </a:prstGeom>
            <a:noFill/>
          </p:spPr>
          <p:txBody>
            <a:bodyPr wrap="square" rtlCol="0">
              <a:spAutoFit/>
            </a:bodyPr>
            <a:lstStyle/>
            <a:p>
              <a:pPr algn="ctr">
                <a:lnSpc>
                  <a:spcPts val="1200"/>
                </a:lnSpc>
              </a:pPr>
              <a:r>
                <a:rPr lang="fr-FR" sz="1400" b="1" dirty="0"/>
                <a:t>Économique</a:t>
              </a:r>
              <a:endParaRPr lang="fr-FR" sz="1200" b="1" dirty="0"/>
            </a:p>
            <a:p>
              <a:pPr algn="ctr">
                <a:lnSpc>
                  <a:spcPts val="1200"/>
                </a:lnSpc>
              </a:pPr>
              <a:r>
                <a:rPr lang="fr-FR" sz="1050" dirty="0"/>
                <a:t>Profits</a:t>
              </a:r>
            </a:p>
            <a:p>
              <a:pPr algn="ctr">
                <a:lnSpc>
                  <a:spcPts val="1200"/>
                </a:lnSpc>
              </a:pPr>
              <a:r>
                <a:rPr lang="fr-FR" sz="1050" dirty="0"/>
                <a:t>Économies</a:t>
              </a:r>
            </a:p>
            <a:p>
              <a:pPr algn="ctr">
                <a:lnSpc>
                  <a:spcPts val="1200"/>
                </a:lnSpc>
              </a:pPr>
              <a:r>
                <a:rPr lang="fr-FR" sz="1050" dirty="0"/>
                <a:t>Croissance économique</a:t>
              </a:r>
            </a:p>
            <a:p>
              <a:pPr algn="ctr">
                <a:lnSpc>
                  <a:spcPts val="1200"/>
                </a:lnSpc>
              </a:pPr>
              <a:r>
                <a:rPr lang="fr-FR" sz="1050" dirty="0"/>
                <a:t>Recherche &amp; Développement</a:t>
              </a:r>
            </a:p>
          </p:txBody>
        </p:sp>
        <p:cxnSp>
          <p:nvCxnSpPr>
            <p:cNvPr id="52" name="Connecteur droit avec flèche 51"/>
            <p:cNvCxnSpPr/>
            <p:nvPr/>
          </p:nvCxnSpPr>
          <p:spPr>
            <a:xfrm flipH="1" flipV="1">
              <a:off x="4618494" y="3332203"/>
              <a:ext cx="0" cy="1044000"/>
            </a:xfrm>
            <a:prstGeom prst="straightConnector1">
              <a:avLst/>
            </a:prstGeom>
            <a:ln w="47625" cmpd="sng">
              <a:solidFill>
                <a:srgbClr val="4D4D4D"/>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49" name="Groupe 48"/>
            <p:cNvGrpSpPr/>
            <p:nvPr/>
          </p:nvGrpSpPr>
          <p:grpSpPr>
            <a:xfrm>
              <a:off x="2701138" y="1153295"/>
              <a:ext cx="3834713" cy="716692"/>
              <a:chOff x="2767914" y="1227437"/>
              <a:chExt cx="3834713" cy="716692"/>
            </a:xfrm>
          </p:grpSpPr>
          <p:cxnSp>
            <p:nvCxnSpPr>
              <p:cNvPr id="47" name="Connecteur droit avec flèche 46"/>
              <p:cNvCxnSpPr/>
              <p:nvPr/>
            </p:nvCxnSpPr>
            <p:spPr>
              <a:xfrm>
                <a:off x="2767914" y="1227437"/>
                <a:ext cx="976183" cy="716692"/>
              </a:xfrm>
              <a:prstGeom prst="straightConnector1">
                <a:avLst/>
              </a:prstGeom>
              <a:ln w="47625" cmpd="sng">
                <a:solidFill>
                  <a:srgbClr val="4D4D4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a:off x="5626444" y="1227437"/>
                <a:ext cx="976183" cy="716692"/>
              </a:xfrm>
              <a:prstGeom prst="straightConnector1">
                <a:avLst/>
              </a:prstGeom>
              <a:ln w="47625" cmpd="sng">
                <a:solidFill>
                  <a:srgbClr val="4D4D4D"/>
                </a:solidFill>
                <a:tailEnd type="stealth"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8590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933935" cy="1143000"/>
          </a:xfrm>
        </p:spPr>
        <p:txBody>
          <a:bodyPr>
            <a:normAutofit/>
          </a:bodyPr>
          <a:lstStyle/>
          <a:p>
            <a:r>
              <a:rPr lang="fr-FR" dirty="0"/>
              <a:t>Développement Durable et </a:t>
            </a:r>
            <a:r>
              <a:rPr lang="fr-FR" noProof="0" dirty="0"/>
              <a:t>acier inoxydable :</a:t>
            </a:r>
          </a:p>
        </p:txBody>
      </p:sp>
      <p:sp>
        <p:nvSpPr>
          <p:cNvPr id="3" name="Subtitle 2"/>
          <p:cNvSpPr>
            <a:spLocks noGrp="1"/>
          </p:cNvSpPr>
          <p:nvPr>
            <p:ph idx="1"/>
          </p:nvPr>
        </p:nvSpPr>
        <p:spPr/>
        <p:txBody>
          <a:bodyPr/>
          <a:lstStyle/>
          <a:p>
            <a:pPr marL="514350" lvl="0" indent="-514350">
              <a:buFont typeface="+mj-lt"/>
              <a:buAutoNum type="arabicPeriod"/>
            </a:pPr>
            <a:r>
              <a:rPr lang="fr-FR" noProof="0" dirty="0"/>
              <a:t>Environnement</a:t>
            </a:r>
          </a:p>
          <a:p>
            <a:pPr marL="514350" lvl="0" indent="-514350">
              <a:buFont typeface="+mj-lt"/>
              <a:buAutoNum type="arabicPeriod"/>
            </a:pPr>
            <a:r>
              <a:rPr lang="fr-FR" noProof="0" dirty="0"/>
              <a:t>Social</a:t>
            </a:r>
          </a:p>
          <a:p>
            <a:pPr marL="514350" lvl="0" indent="-514350">
              <a:buFont typeface="+mj-lt"/>
              <a:buAutoNum type="arabicPeriod"/>
            </a:pPr>
            <a:r>
              <a:rPr lang="fr-FR" noProof="0" dirty="0"/>
              <a:t>Économique</a:t>
            </a:r>
          </a:p>
          <a:p>
            <a:endParaRPr lang="fr-FR" noProof="0" dirty="0"/>
          </a:p>
        </p:txBody>
      </p:sp>
      <p:sp>
        <p:nvSpPr>
          <p:cNvPr id="4" name="Slide Number Placeholder 3"/>
          <p:cNvSpPr>
            <a:spLocks noGrp="1"/>
          </p:cNvSpPr>
          <p:nvPr>
            <p:ph type="sldNum" sz="quarter" idx="12"/>
          </p:nvPr>
        </p:nvSpPr>
        <p:spPr/>
        <p:txBody>
          <a:bodyPr/>
          <a:lstStyle/>
          <a:p>
            <a:fld id="{BF73EC7F-79ED-4C17-9829-92AE53B2AB65}" type="slidenum">
              <a:rPr lang="fr-BE" smtClean="0"/>
              <a:pPr/>
              <a:t>8</a:t>
            </a:fld>
            <a:endParaRPr lang="fr-BE" dirty="0"/>
          </a:p>
        </p:txBody>
      </p:sp>
    </p:spTree>
    <p:extLst>
      <p:ext uri="{BB962C8B-B14F-4D97-AF65-F5344CB8AC3E}">
        <p14:creationId xmlns:p14="http://schemas.microsoft.com/office/powerpoint/2010/main" val="1286652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fr-FR" sz="3200" noProof="0" dirty="0"/>
              <a:t>1. Environnemental </a:t>
            </a:r>
            <a:br>
              <a:rPr lang="fr-FR" sz="3200" noProof="0" dirty="0"/>
            </a:br>
            <a:r>
              <a:rPr lang="fr-FR" sz="3200" noProof="0" dirty="0"/>
              <a:t>Production  </a:t>
            </a:r>
            <a:r>
              <a:rPr lang="fr-FR" sz="3200" noProof="0" dirty="0">
                <a:sym typeface="Wingdings"/>
              </a:rPr>
              <a:t>  </a:t>
            </a:r>
            <a:r>
              <a:rPr lang="fr-FR" sz="3200" noProof="0" dirty="0"/>
              <a:t>Utilisation  </a:t>
            </a:r>
            <a:r>
              <a:rPr lang="fr-FR" sz="3200" noProof="0" dirty="0">
                <a:sym typeface="Wingdings"/>
              </a:rPr>
              <a:t>  </a:t>
            </a:r>
            <a:r>
              <a:rPr lang="fr-FR" sz="3200" noProof="0" dirty="0"/>
              <a:t>Recyclage </a:t>
            </a:r>
            <a:r>
              <a:rPr lang="fr-FR" sz="3200" baseline="30000" noProof="0" dirty="0"/>
              <a:t>15</a:t>
            </a:r>
          </a:p>
        </p:txBody>
      </p:sp>
      <p:sp>
        <p:nvSpPr>
          <p:cNvPr id="3" name="Slide Number Placeholder 2"/>
          <p:cNvSpPr>
            <a:spLocks noGrp="1"/>
          </p:cNvSpPr>
          <p:nvPr>
            <p:ph type="sldNum" sz="quarter" idx="12"/>
          </p:nvPr>
        </p:nvSpPr>
        <p:spPr/>
        <p:txBody>
          <a:bodyPr/>
          <a:lstStyle/>
          <a:p>
            <a:fld id="{BF73EC7F-79ED-4C17-9829-92AE53B2AB65}" type="slidenum">
              <a:rPr lang="fr-BE" smtClean="0"/>
              <a:pPr/>
              <a:t>9</a:t>
            </a:fld>
            <a:endParaRPr lang="fr-BE" dirty="0"/>
          </a:p>
        </p:txBody>
      </p:sp>
      <p:pic>
        <p:nvPicPr>
          <p:cNvPr id="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17638"/>
            <a:ext cx="85439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ZoneTexte 62"/>
          <p:cNvSpPr txBox="1"/>
          <p:nvPr/>
        </p:nvSpPr>
        <p:spPr>
          <a:xfrm>
            <a:off x="6315243" y="5832724"/>
            <a:ext cx="2238480" cy="738664"/>
          </a:xfrm>
          <a:prstGeom prst="rect">
            <a:avLst/>
          </a:prstGeom>
          <a:noFill/>
        </p:spPr>
        <p:txBody>
          <a:bodyPr wrap="square" rtlCol="0">
            <a:spAutoFit/>
          </a:bodyPr>
          <a:lstStyle/>
          <a:p>
            <a:r>
              <a:rPr lang="fr-FR" sz="1400" dirty="0"/>
              <a:t>Life cycle of </a:t>
            </a:r>
            <a:r>
              <a:rPr lang="fr-FR" sz="1400" dirty="0" err="1"/>
              <a:t>stainless</a:t>
            </a:r>
            <a:r>
              <a:rPr lang="fr-FR" sz="1400" dirty="0"/>
              <a:t> </a:t>
            </a:r>
            <a:r>
              <a:rPr lang="fr-FR" sz="1400" dirty="0" err="1"/>
              <a:t>steel</a:t>
            </a:r>
            <a:r>
              <a:rPr lang="fr-FR" sz="1400" dirty="0"/>
              <a:t> in 2010. (</a:t>
            </a:r>
            <a:r>
              <a:rPr lang="fr-FR" sz="1400" dirty="0" err="1"/>
              <a:t>YaleUniversity</a:t>
            </a:r>
            <a:r>
              <a:rPr lang="fr-FR" sz="1400" dirty="0"/>
              <a:t>/ISSF </a:t>
            </a:r>
            <a:r>
              <a:rPr lang="fr-FR" sz="1400" dirty="0" err="1"/>
              <a:t>stainless</a:t>
            </a:r>
            <a:r>
              <a:rPr lang="fr-FR" sz="1400" dirty="0"/>
              <a:t> </a:t>
            </a:r>
            <a:r>
              <a:rPr lang="fr-FR" sz="1400" dirty="0" err="1"/>
              <a:t>steel</a:t>
            </a:r>
            <a:r>
              <a:rPr lang="fr-FR" sz="1400" dirty="0"/>
              <a:t> </a:t>
            </a:r>
            <a:r>
              <a:rPr lang="fr-FR" sz="1400" dirty="0" err="1"/>
              <a:t>project</a:t>
            </a:r>
            <a:r>
              <a:rPr lang="fr-FR" sz="1400" dirty="0"/>
              <a:t> 2013)</a:t>
            </a:r>
            <a:endParaRPr lang="en-US" sz="1400" dirty="0"/>
          </a:p>
        </p:txBody>
      </p:sp>
    </p:spTree>
    <p:extLst>
      <p:ext uri="{BB962C8B-B14F-4D97-AF65-F5344CB8AC3E}">
        <p14:creationId xmlns:p14="http://schemas.microsoft.com/office/powerpoint/2010/main" val="3876671953"/>
      </p:ext>
    </p:extLst>
  </p:cSld>
  <p:clrMapOvr>
    <a:masterClrMapping/>
  </p:clrMapOvr>
</p:sld>
</file>

<file path=ppt/theme/theme1.xml><?xml version="1.0" encoding="utf-8"?>
<a:theme xmlns:a="http://schemas.openxmlformats.org/drawingml/2006/main" name="2_Custom Design">
  <a:themeElements>
    <a:clrScheme name="University Lectures">
      <a:dk1>
        <a:sysClr val="windowText" lastClr="000000"/>
      </a:dk1>
      <a:lt1>
        <a:srgbClr val="FFFFFF"/>
      </a:lt1>
      <a:dk2>
        <a:srgbClr val="0070C0"/>
      </a:dk2>
      <a:lt2>
        <a:srgbClr val="FFFFFF"/>
      </a:lt2>
      <a:accent1>
        <a:srgbClr val="FF0000"/>
      </a:accent1>
      <a:accent2>
        <a:srgbClr val="0070C0"/>
      </a:accent2>
      <a:accent3>
        <a:srgbClr val="FFFF00"/>
      </a:accent3>
      <a:accent4>
        <a:srgbClr val="2BE422"/>
      </a:accent4>
      <a:accent5>
        <a:srgbClr val="4BACC6"/>
      </a:accent5>
      <a:accent6>
        <a:srgbClr val="92D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Template>
  <TotalTime>6333</TotalTime>
  <Words>4710</Words>
  <Application>Microsoft Office PowerPoint</Application>
  <PresentationFormat>On-screen Show (4:3)</PresentationFormat>
  <Paragraphs>788</Paragraphs>
  <Slides>47</Slides>
  <Notes>38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Arial</vt:lpstr>
      <vt:lpstr>Arial Black</vt:lpstr>
      <vt:lpstr>Arial Narrow</vt:lpstr>
      <vt:lpstr>Arial Unicode MS</vt:lpstr>
      <vt:lpstr>Bauhaus 93</vt:lpstr>
      <vt:lpstr>Calibri</vt:lpstr>
      <vt:lpstr>Symbol</vt:lpstr>
      <vt:lpstr>Wingdings</vt:lpstr>
      <vt:lpstr>2_Custom Design</vt:lpstr>
      <vt:lpstr>3_Custom Design</vt:lpstr>
      <vt:lpstr>Support de cours pour enseignants d’Architecture et de Génie Civil</vt:lpstr>
      <vt:lpstr>Définitions</vt:lpstr>
      <vt:lpstr>Définitions</vt:lpstr>
      <vt:lpstr>Définitions</vt:lpstr>
      <vt:lpstr>Commentaires sur les indicateurs :</vt:lpstr>
      <vt:lpstr>La dévalorisation est préférable à la mise en décharge mais on reste loin de l’économie circulaire46,47</vt:lpstr>
      <vt:lpstr>Développement durable</vt:lpstr>
      <vt:lpstr>Développement Durable et acier inoxydable :</vt:lpstr>
      <vt:lpstr>1. Environnemental  Production    Utilisation    Recyclage 15</vt:lpstr>
      <vt:lpstr>Comléments sur durée de vie et recyclage 15, 23-25</vt:lpstr>
      <vt:lpstr> Émissions de GES vs Contenu Recyclé11,12,13,14</vt:lpstr>
      <vt:lpstr>Contenu recyclé de l’acier inoxydable</vt:lpstr>
      <vt:lpstr>Émission de gaz à effet de serre (GES) pour l’acier inoxydable15 </vt:lpstr>
      <vt:lpstr>Consommation en énergie primaire18</vt:lpstr>
      <vt:lpstr>Impacts environnementaux pour la production, de l’extraction des matières premières à la sortie d’usine19</vt:lpstr>
      <vt:lpstr>Impacts environnementaux pour la production des métaux,  de l’extraction des matières premières à la sortie d’usine20</vt:lpstr>
      <vt:lpstr>On n’utilise pas les mêmes quantités de matériaux pour remplir une même fonction ou une même utilisation21  Exemple :  Impacts environnementaux potentiels indicatifs pour 3 revêtements de parois</vt:lpstr>
      <vt:lpstr>Efficacité des matériaux</vt:lpstr>
      <vt:lpstr>Exemple de réutilisation!22</vt:lpstr>
      <vt:lpstr>Efficacité des matériaux</vt:lpstr>
      <vt:lpstr>LEED* et données ICV pour l’acier inoxydable</vt:lpstr>
      <vt:lpstr>Bâtiment durable avec acier inoxydable : le centre de congrès David L. Lawrence à Pittsburgh (2003)26</vt:lpstr>
      <vt:lpstr>Bâtiment durable avec l’acier inoxydable :  le statut « LEED* Or »</vt:lpstr>
      <vt:lpstr>Développement durable en Génie Civil avec l’inox : La jetée Progreso 27</vt:lpstr>
      <vt:lpstr>PowerPoint Presentation</vt:lpstr>
      <vt:lpstr>PowerPoint Presentation</vt:lpstr>
      <vt:lpstr>2. Social</vt:lpstr>
      <vt:lpstr>3. Données économiques</vt:lpstr>
      <vt:lpstr>Coût Global de Possession (CGP)30 </vt:lpstr>
      <vt:lpstr>Coût Global de Possession (CGP)</vt:lpstr>
      <vt:lpstr>L’acier inoxydable n’est pas cher si l’on prend en compte le Coût Global de Possession vie31</vt:lpstr>
      <vt:lpstr>Exemple de CGP : Ponts</vt:lpstr>
      <vt:lpstr>Exemple de CGP : Ponts  Bilan du coût du cycle de vie d’un pont autoroutier en béton armé32</vt:lpstr>
      <vt:lpstr>Exemple de CGP : Toiture Coût de Possession d’une toiture33,34,35</vt:lpstr>
      <vt:lpstr>Exemple de CGP : Toiture</vt:lpstr>
      <vt:lpstr>L’architecture en acier inoxydable est intemporelle43</vt:lpstr>
      <vt:lpstr>Comparaison des coûts du cycle de vie36,37,38,39,40</vt:lpstr>
      <vt:lpstr>Qu’est-ce qui fait que l’acier inoxydable est un matériau « Vert » ? Évaluation environnementale de l’acier inoxydable41</vt:lpstr>
      <vt:lpstr>CONCLUSIONS</vt:lpstr>
      <vt:lpstr>Références et sources (1/3)</vt:lpstr>
      <vt:lpstr>Références et sources (2/3)</vt:lpstr>
      <vt:lpstr>Références et sources (3/3)</vt:lpstr>
      <vt:lpstr>Merci !</vt:lpstr>
      <vt:lpstr>Annexe Recyclage d’autres matériaux</vt:lpstr>
      <vt:lpstr>Compléments sur le recyclage : ciments et bétons</vt:lpstr>
      <vt:lpstr>Compléments sur le recyclage : plastiques</vt:lpstr>
      <vt:lpstr>Compléments sur le recyclage : bois*</vt:lpstr>
    </vt:vector>
  </TitlesOfParts>
  <Company>Deutsche Edelstahlwerke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Durabilité des aciers inoxydables</dc:title>
  <dc:creator>Herrera, Dr. Clara</dc:creator>
  <cp:keywords>Aciers inoxydables, cours, architectes, ingénieurs</cp:keywords>
  <dc:description>Traduction française : Jean-Pierre MUZEAU (APK)
Vérification : Joëlle PONTET (APERAM) et Bernard HÉRITIER (ISSF)</dc:description>
  <cp:lastModifiedBy>Jo Claes</cp:lastModifiedBy>
  <cp:revision>792</cp:revision>
  <cp:lastPrinted>2015-04-14T11:59:06Z</cp:lastPrinted>
  <dcterms:created xsi:type="dcterms:W3CDTF">2013-05-22T06:37:00Z</dcterms:created>
  <dcterms:modified xsi:type="dcterms:W3CDTF">2020-01-30T14:38:47Z</dcterms:modified>
</cp:coreProperties>
</file>