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5"/>
  </p:notesMasterIdLst>
  <p:handoutMasterIdLst>
    <p:handoutMasterId r:id="rId36"/>
  </p:handoutMasterIdLst>
  <p:sldIdLst>
    <p:sldId id="276" r:id="rId5"/>
    <p:sldId id="257" r:id="rId6"/>
    <p:sldId id="259" r:id="rId7"/>
    <p:sldId id="258" r:id="rId8"/>
    <p:sldId id="260" r:id="rId9"/>
    <p:sldId id="261" r:id="rId10"/>
    <p:sldId id="273" r:id="rId11"/>
    <p:sldId id="265" r:id="rId12"/>
    <p:sldId id="274" r:id="rId13"/>
    <p:sldId id="275" r:id="rId14"/>
    <p:sldId id="272" r:id="rId15"/>
    <p:sldId id="277" r:id="rId16"/>
    <p:sldId id="282" r:id="rId17"/>
    <p:sldId id="285" r:id="rId18"/>
    <p:sldId id="271" r:id="rId19"/>
    <p:sldId id="264" r:id="rId20"/>
    <p:sldId id="283" r:id="rId21"/>
    <p:sldId id="286" r:id="rId22"/>
    <p:sldId id="287" r:id="rId23"/>
    <p:sldId id="288" r:id="rId24"/>
    <p:sldId id="289" r:id="rId25"/>
    <p:sldId id="290" r:id="rId26"/>
    <p:sldId id="291" r:id="rId27"/>
    <p:sldId id="281" r:id="rId28"/>
    <p:sldId id="279" r:id="rId29"/>
    <p:sldId id="294" r:id="rId30"/>
    <p:sldId id="280" r:id="rId31"/>
    <p:sldId id="256" r:id="rId32"/>
    <p:sldId id="278" r:id="rId33"/>
    <p:sldId id="284" r:id="rId34"/>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3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68" autoAdjust="0"/>
    <p:restoredTop sz="92191" autoAdjust="0"/>
  </p:normalViewPr>
  <p:slideViewPr>
    <p:cSldViewPr>
      <p:cViewPr varScale="1">
        <p:scale>
          <a:sx n="110" d="100"/>
          <a:sy n="110" d="100"/>
        </p:scale>
        <p:origin x="1164" y="108"/>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AE6D73D3-5C67-4E9D-86FC-F6885E42ED28}"/>
    <pc:docChg chg="modSld">
      <pc:chgData name="Jo Claes" userId="d64208f3-0076-4064-b6ac-7d8ee9dc279f" providerId="ADAL" clId="{AE6D73D3-5C67-4E9D-86FC-F6885E42ED28}" dt="2022-02-25T09:18:57.218" v="3" actId="20577"/>
      <pc:docMkLst>
        <pc:docMk/>
      </pc:docMkLst>
      <pc:sldChg chg="modSp mod">
        <pc:chgData name="Jo Claes" userId="d64208f3-0076-4064-b6ac-7d8ee9dc279f" providerId="ADAL" clId="{AE6D73D3-5C67-4E9D-86FC-F6885E42ED28}" dt="2022-02-25T09:18:57.218" v="3" actId="20577"/>
        <pc:sldMkLst>
          <pc:docMk/>
          <pc:sldMk cId="0" sldId="260"/>
        </pc:sldMkLst>
        <pc:spChg chg="mod">
          <ac:chgData name="Jo Claes" userId="d64208f3-0076-4064-b6ac-7d8ee9dc279f" providerId="ADAL" clId="{AE6D73D3-5C67-4E9D-86FC-F6885E42ED28}" dt="2022-02-25T09:18:57.218" v="3" actId="20577"/>
          <ac:spMkLst>
            <pc:docMk/>
            <pc:sldMk cId="0" sldId="260"/>
            <ac:spMk id="58372" creationId="{00000000-0000-0000-0000-000000000000}"/>
          </ac:spMkLst>
        </pc:spChg>
      </pc:sldChg>
    </pc:docChg>
  </pc:docChgLst>
  <pc:docChgLst>
    <pc:chgData name="Jo Claes" userId="d64208f3-0076-4064-b6ac-7d8ee9dc279f" providerId="ADAL" clId="{73EFE83E-F412-418F-ABD0-8DE94DCF6800}"/>
    <pc:docChg chg="addSld modSld">
      <pc:chgData name="Jo Claes" userId="d64208f3-0076-4064-b6ac-7d8ee9dc279f" providerId="ADAL" clId="{73EFE83E-F412-418F-ABD0-8DE94DCF6800}" dt="2019-12-13T10:40:08.723" v="0"/>
      <pc:docMkLst>
        <pc:docMk/>
      </pc:docMkLst>
      <pc:sldChg chg="add">
        <pc:chgData name="Jo Claes" userId="d64208f3-0076-4064-b6ac-7d8ee9dc279f" providerId="ADAL" clId="{73EFE83E-F412-418F-ABD0-8DE94DCF6800}" dt="2019-12-13T10:40:08.723" v="0"/>
        <pc:sldMkLst>
          <pc:docMk/>
          <pc:sldMk cId="2844063428" sldId="294"/>
        </pc:sldMkLst>
      </pc:sldChg>
    </pc:docChg>
  </pc:docChgLst>
  <pc:docChgLst>
    <pc:chgData name="Jo Claes" userId="d64208f3-0076-4064-b6ac-7d8ee9dc279f" providerId="ADAL" clId="{1E51819F-04A7-4029-9046-377C40F8A267}"/>
    <pc:docChg chg="custSel modSld">
      <pc:chgData name="Jo Claes" userId="d64208f3-0076-4064-b6ac-7d8ee9dc279f" providerId="ADAL" clId="{1E51819F-04A7-4029-9046-377C40F8A267}" dt="2020-06-08T08:14:35.997" v="7" actId="478"/>
      <pc:docMkLst>
        <pc:docMk/>
      </pc:docMkLst>
      <pc:sldChg chg="delSp">
        <pc:chgData name="Jo Claes" userId="d64208f3-0076-4064-b6ac-7d8ee9dc279f" providerId="ADAL" clId="{1E51819F-04A7-4029-9046-377C40F8A267}" dt="2020-06-08T08:14:02.619" v="0" actId="478"/>
        <pc:sldMkLst>
          <pc:docMk/>
          <pc:sldMk cId="0" sldId="256"/>
        </pc:sldMkLst>
        <pc:spChg chg="del">
          <ac:chgData name="Jo Claes" userId="d64208f3-0076-4064-b6ac-7d8ee9dc279f" providerId="ADAL" clId="{1E51819F-04A7-4029-9046-377C40F8A267}" dt="2020-06-08T08:14:02.619" v="0" actId="478"/>
          <ac:spMkLst>
            <pc:docMk/>
            <pc:sldMk cId="0" sldId="256"/>
            <ac:spMk id="5" creationId="{85D59ED0-121B-4A65-9C24-B636402A6AF3}"/>
          </ac:spMkLst>
        </pc:spChg>
      </pc:sldChg>
      <pc:sldChg chg="delSp">
        <pc:chgData name="Jo Claes" userId="d64208f3-0076-4064-b6ac-7d8ee9dc279f" providerId="ADAL" clId="{1E51819F-04A7-4029-9046-377C40F8A267}" dt="2020-06-08T08:14:07.001" v="1" actId="478"/>
        <pc:sldMkLst>
          <pc:docMk/>
          <pc:sldMk cId="0" sldId="278"/>
        </pc:sldMkLst>
        <pc:spChg chg="del">
          <ac:chgData name="Jo Claes" userId="d64208f3-0076-4064-b6ac-7d8ee9dc279f" providerId="ADAL" clId="{1E51819F-04A7-4029-9046-377C40F8A267}" dt="2020-06-08T08:14:07.001" v="1" actId="478"/>
          <ac:spMkLst>
            <pc:docMk/>
            <pc:sldMk cId="0" sldId="278"/>
            <ac:spMk id="5" creationId="{C022F438-E1EC-4241-9173-EDD559DB4E2D}"/>
          </ac:spMkLst>
        </pc:spChg>
      </pc:sldChg>
      <pc:sldChg chg="delSp">
        <pc:chgData name="Jo Claes" userId="d64208f3-0076-4064-b6ac-7d8ee9dc279f" providerId="ADAL" clId="{1E51819F-04A7-4029-9046-377C40F8A267}" dt="2020-06-08T08:14:10.842" v="2" actId="478"/>
        <pc:sldMkLst>
          <pc:docMk/>
          <pc:sldMk cId="0" sldId="284"/>
        </pc:sldMkLst>
        <pc:spChg chg="del">
          <ac:chgData name="Jo Claes" userId="d64208f3-0076-4064-b6ac-7d8ee9dc279f" providerId="ADAL" clId="{1E51819F-04A7-4029-9046-377C40F8A267}" dt="2020-06-08T08:14:10.842" v="2" actId="478"/>
          <ac:spMkLst>
            <pc:docMk/>
            <pc:sldMk cId="0" sldId="284"/>
            <ac:spMk id="5" creationId="{92C0A12E-E8E4-4A14-855A-8148F99853EF}"/>
          </ac:spMkLst>
        </pc:spChg>
      </pc:sldChg>
      <pc:sldChg chg="delSp">
        <pc:chgData name="Jo Claes" userId="d64208f3-0076-4064-b6ac-7d8ee9dc279f" providerId="ADAL" clId="{1E51819F-04A7-4029-9046-377C40F8A267}" dt="2020-06-08T08:14:35.997" v="7" actId="478"/>
        <pc:sldMkLst>
          <pc:docMk/>
          <pc:sldMk cId="700694039" sldId="287"/>
        </pc:sldMkLst>
        <pc:spChg chg="del">
          <ac:chgData name="Jo Claes" userId="d64208f3-0076-4064-b6ac-7d8ee9dc279f" providerId="ADAL" clId="{1E51819F-04A7-4029-9046-377C40F8A267}" dt="2020-06-08T08:14:35.997" v="7" actId="478"/>
          <ac:spMkLst>
            <pc:docMk/>
            <pc:sldMk cId="700694039" sldId="287"/>
            <ac:spMk id="8" creationId="{00000000-0000-0000-0000-000000000000}"/>
          </ac:spMkLst>
        </pc:spChg>
      </pc:sldChg>
      <pc:sldChg chg="delSp">
        <pc:chgData name="Jo Claes" userId="d64208f3-0076-4064-b6ac-7d8ee9dc279f" providerId="ADAL" clId="{1E51819F-04A7-4029-9046-377C40F8A267}" dt="2020-06-08T08:14:32.006" v="6" actId="478"/>
        <pc:sldMkLst>
          <pc:docMk/>
          <pc:sldMk cId="2809481108" sldId="288"/>
        </pc:sldMkLst>
        <pc:spChg chg="del">
          <ac:chgData name="Jo Claes" userId="d64208f3-0076-4064-b6ac-7d8ee9dc279f" providerId="ADAL" clId="{1E51819F-04A7-4029-9046-377C40F8A267}" dt="2020-06-08T08:14:32.006" v="6" actId="478"/>
          <ac:spMkLst>
            <pc:docMk/>
            <pc:sldMk cId="2809481108" sldId="288"/>
            <ac:spMk id="9" creationId="{00000000-0000-0000-0000-000000000000}"/>
          </ac:spMkLst>
        </pc:spChg>
      </pc:sldChg>
      <pc:sldChg chg="delSp">
        <pc:chgData name="Jo Claes" userId="d64208f3-0076-4064-b6ac-7d8ee9dc279f" providerId="ADAL" clId="{1E51819F-04A7-4029-9046-377C40F8A267}" dt="2020-06-08T08:14:28.729" v="5" actId="478"/>
        <pc:sldMkLst>
          <pc:docMk/>
          <pc:sldMk cId="806486506" sldId="289"/>
        </pc:sldMkLst>
        <pc:spChg chg="del">
          <ac:chgData name="Jo Claes" userId="d64208f3-0076-4064-b6ac-7d8ee9dc279f" providerId="ADAL" clId="{1E51819F-04A7-4029-9046-377C40F8A267}" dt="2020-06-08T08:14:28.729" v="5" actId="478"/>
          <ac:spMkLst>
            <pc:docMk/>
            <pc:sldMk cId="806486506" sldId="289"/>
            <ac:spMk id="7" creationId="{00000000-0000-0000-0000-000000000000}"/>
          </ac:spMkLst>
        </pc:spChg>
      </pc:sldChg>
      <pc:sldChg chg="delSp">
        <pc:chgData name="Jo Claes" userId="d64208f3-0076-4064-b6ac-7d8ee9dc279f" providerId="ADAL" clId="{1E51819F-04A7-4029-9046-377C40F8A267}" dt="2020-06-08T08:14:24.615" v="4" actId="478"/>
        <pc:sldMkLst>
          <pc:docMk/>
          <pc:sldMk cId="1495479555" sldId="290"/>
        </pc:sldMkLst>
        <pc:spChg chg="del">
          <ac:chgData name="Jo Claes" userId="d64208f3-0076-4064-b6ac-7d8ee9dc279f" providerId="ADAL" clId="{1E51819F-04A7-4029-9046-377C40F8A267}" dt="2020-06-08T08:14:24.615" v="4" actId="478"/>
          <ac:spMkLst>
            <pc:docMk/>
            <pc:sldMk cId="1495479555" sldId="290"/>
            <ac:spMk id="11" creationId="{00000000-0000-0000-0000-000000000000}"/>
          </ac:spMkLst>
        </pc:spChg>
      </pc:sldChg>
      <pc:sldChg chg="delSp">
        <pc:chgData name="Jo Claes" userId="d64208f3-0076-4064-b6ac-7d8ee9dc279f" providerId="ADAL" clId="{1E51819F-04A7-4029-9046-377C40F8A267}" dt="2020-06-08T08:14:20.367" v="3" actId="478"/>
        <pc:sldMkLst>
          <pc:docMk/>
          <pc:sldMk cId="3029023311" sldId="291"/>
        </pc:sldMkLst>
        <pc:spChg chg="del">
          <ac:chgData name="Jo Claes" userId="d64208f3-0076-4064-b6ac-7d8ee9dc279f" providerId="ADAL" clId="{1E51819F-04A7-4029-9046-377C40F8A267}" dt="2020-06-08T08:14:20.367" v="3" actId="478"/>
          <ac:spMkLst>
            <pc:docMk/>
            <pc:sldMk cId="3029023311" sldId="291"/>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37EE1AE-F416-4CD5-8EA2-1AD6ED98AAFA}" type="datetimeFigureOut">
              <a:rPr lang="nl-BE"/>
              <a:pPr>
                <a:defRPr/>
              </a:pPr>
              <a:t>25/02/2022</a:t>
            </a:fld>
            <a:endParaRPr lang="it-IT"/>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6483FE1-9F38-454F-B053-38E62C9A0488}" type="slidenum">
              <a:rPr lang="nl-BE"/>
              <a:pPr>
                <a:defRPr/>
              </a:pPr>
              <a:t>‹#›</a:t>
            </a:fld>
            <a:endParaRPr 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BD0F875-EA5B-4039-A2F8-9C9B585DD925}" type="datetimeFigureOut">
              <a:rPr lang="fr-FR"/>
              <a:pPr>
                <a:defRPr/>
              </a:pPr>
              <a:t>25/02/2022</a:t>
            </a:fld>
            <a:endParaRPr lang="it-I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FR"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1ECF1AD-3591-4D94-9B8B-A2A3C4C8BAA2}" type="slidenum">
              <a:rPr lang="fr-FR"/>
              <a:pPr>
                <a:defRPr/>
              </a:pPr>
              <a:t>‹#›</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2A08C5-122A-45F6-87FF-010F0A412204}" type="slidenum">
              <a:rPr lang="fr-FR">
                <a:cs typeface="Arial" charset="0"/>
              </a:rPr>
              <a:pPr fontAlgn="base">
                <a:spcBef>
                  <a:spcPct val="0"/>
                </a:spcBef>
                <a:spcAft>
                  <a:spcPct val="0"/>
                </a:spcAft>
              </a:pPr>
              <a:t>2</a:t>
            </a:fld>
            <a:endParaRPr lang="it-IT">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7E8D73-265B-45F7-8CD4-59010C2C73ED}" type="slidenum">
              <a:rPr lang="fr-FR">
                <a:cs typeface="Arial" charset="0"/>
              </a:rPr>
              <a:pPr fontAlgn="base">
                <a:spcBef>
                  <a:spcPct val="0"/>
                </a:spcBef>
                <a:spcAft>
                  <a:spcPct val="0"/>
                </a:spcAft>
              </a:pPr>
              <a:t>4</a:t>
            </a:fld>
            <a:endParaRPr lang="it-IT">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57E76E-738D-4A55-8CBF-59707906B3BF}" type="slidenum">
              <a:rPr lang="fr-FR">
                <a:cs typeface="Arial" charset="0"/>
              </a:rPr>
              <a:pPr fontAlgn="base">
                <a:spcBef>
                  <a:spcPct val="0"/>
                </a:spcBef>
                <a:spcAft>
                  <a:spcPct val="0"/>
                </a:spcAft>
              </a:pPr>
              <a:t>6</a:t>
            </a:fld>
            <a:endParaRPr lang="it-IT">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47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a:t>http://twistedsifter.com/2011/10/metalmorphosis-sculpture-david-cerny/</a:t>
            </a:r>
          </a:p>
        </p:txBody>
      </p:sp>
      <p:sp>
        <p:nvSpPr>
          <p:cNvPr id="747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9BE1F7-EA2B-4EC8-8805-BF3C1C5F7217}" type="slidenum">
              <a:rPr lang="fr-FR">
                <a:cs typeface="Arial" charset="0"/>
              </a:rPr>
              <a:pPr fontAlgn="base">
                <a:spcBef>
                  <a:spcPct val="0"/>
                </a:spcBef>
                <a:spcAft>
                  <a:spcPct val="0"/>
                </a:spcAft>
              </a:pPr>
              <a:t>18</a:t>
            </a:fld>
            <a:endParaRPr 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258A178-492B-418F-90A8-14F322FBE43D}" type="datetime1">
              <a:rPr lang="fr-FR"/>
              <a:pPr>
                <a:defRPr/>
              </a:pPr>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76563A9-F638-4B42-B424-DC24B112B00D}"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A0AEBE5-A968-41E5-B84D-DB315A409B7C}" type="datetime1">
              <a:rPr lang="fr-FR"/>
              <a:pPr>
                <a:defRPr/>
              </a:pPr>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CE60E9B-4DCF-4903-B7FB-50C1863B5C16}"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F7CECA-1A36-4A80-9131-E9551BCD0362}" type="datetime1">
              <a:rPr lang="fr-FR"/>
              <a:pPr>
                <a:defRPr/>
              </a:pPr>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2C9B2C6-B9D1-4A6B-B3CF-E5A61B60D0FF}"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fld id="{47911A45-E8E7-4347-9466-5188DB815244}"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49D0D9F2-FFE4-4D22-A79B-74F73D6377DA}" type="slidenum">
              <a:rPr lang="fr-BE"/>
              <a:pPr>
                <a:defRPr/>
              </a:pPr>
              <a:t>‹#›</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6377735D-42BD-49F1-A283-6D8C7858507A}"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E5E53BC0-8664-4DB3-8E09-3F6476C9723A}" type="slidenum">
              <a:rPr lang="fr-BE"/>
              <a:pPr>
                <a:defRPr/>
              </a:pPr>
              <a:t>‹#›</a:t>
            </a:fld>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8566909-3E8D-46C8-A3BB-805449E65302}"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7A0F4E0F-37E0-4B98-84BF-1C31BDBEEC64}" type="slidenum">
              <a:rPr lang="fr-BE"/>
              <a:pPr>
                <a:defRPr/>
              </a:pPr>
              <a:t>‹#›</a:t>
            </a:fld>
            <a:endParaRPr lang="fr-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p:cNvSpPr>
            <a:spLocks noGrp="1"/>
          </p:cNvSpPr>
          <p:nvPr>
            <p:ph type="dt" sz="half" idx="10"/>
          </p:nvPr>
        </p:nvSpPr>
        <p:spPr/>
        <p:txBody>
          <a:bodyPr/>
          <a:lstStyle>
            <a:lvl1pPr>
              <a:defRPr/>
            </a:lvl1pPr>
          </a:lstStyle>
          <a:p>
            <a:pPr>
              <a:defRPr/>
            </a:pPr>
            <a:fld id="{9F807F4B-6F2E-4B87-95E8-D3254D8DBD4F}" type="datetime1">
              <a:rPr lang="fr-FR"/>
              <a:pPr>
                <a:defRPr/>
              </a:pPr>
              <a:t>25/02/2022</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A8353E1A-241F-41BA-BE32-11593D9B8A21}" type="slidenum">
              <a:rPr lang="fr-BE"/>
              <a:pPr>
                <a:defRPr/>
              </a:pPr>
              <a:t>‹#›</a:t>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p:cNvSpPr>
            <a:spLocks noGrp="1"/>
          </p:cNvSpPr>
          <p:nvPr>
            <p:ph type="dt" sz="half" idx="10"/>
          </p:nvPr>
        </p:nvSpPr>
        <p:spPr/>
        <p:txBody>
          <a:bodyPr/>
          <a:lstStyle>
            <a:lvl1pPr>
              <a:defRPr/>
            </a:lvl1pPr>
          </a:lstStyle>
          <a:p>
            <a:pPr>
              <a:defRPr/>
            </a:pPr>
            <a:fld id="{0656E441-F7A9-4172-8F80-9CD5F7FD1443}" type="datetime1">
              <a:rPr lang="fr-FR"/>
              <a:pPr>
                <a:defRPr/>
              </a:pPr>
              <a:t>25/02/2022</a:t>
            </a:fld>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8ED6603B-8215-4A18-AFEE-439C015FAAB3}" type="slidenum">
              <a:rPr lang="fr-BE"/>
              <a:pPr>
                <a:defRPr/>
              </a:pPr>
              <a:t>‹#›</a:t>
            </a:fld>
            <a:endParaRPr lang="fr-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fld id="{4EDE8EF2-338B-4D25-A087-72C43FC14FE9}" type="datetime1">
              <a:rPr lang="fr-FR"/>
              <a:pPr>
                <a:defRPr/>
              </a:pPr>
              <a:t>25/02/2022</a:t>
            </a:fld>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73780CF2-EA80-43B1-B728-1D764487F4E8}" type="slidenum">
              <a:rPr lang="fr-BE"/>
              <a:pPr>
                <a:defRPr/>
              </a:pPr>
              <a:t>‹#›</a:t>
            </a:fld>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D0A49C-A10A-4AE9-A942-580244773BAC}" type="datetime1">
              <a:rPr lang="fr-FR"/>
              <a:pPr>
                <a:defRPr/>
              </a:pPr>
              <a:t>25/02/2022</a:t>
            </a:fld>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F30DDE8F-B0F9-4850-9D76-0B99D5FF2F39}" type="slidenum">
              <a:rPr lang="fr-BE"/>
              <a:pPr>
                <a:defRPr/>
              </a:pPr>
              <a:t>‹#›</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7338ED-F877-4F5D-A274-9551005FFE2F}" type="datetime1">
              <a:rPr lang="fr-FR"/>
              <a:pPr>
                <a:defRPr/>
              </a:pPr>
              <a:t>25/02/2022</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8DEEA7EE-962A-4B3C-AB40-667AD7A960B8}" type="slidenum">
              <a:rPr lang="fr-BE"/>
              <a:pPr>
                <a:defRPr/>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lvl1pPr>
              <a:buClr>
                <a:srgbClr val="6693BC"/>
              </a:buClr>
              <a:defRPr/>
            </a:lvl1pPr>
            <a:lvl2pPr>
              <a:buClr>
                <a:srgbClr val="6693BC"/>
              </a:buClr>
              <a:defRPr/>
            </a:lvl2pPr>
            <a:lvl3pPr>
              <a:buClr>
                <a:srgbClr val="6693BC"/>
              </a:buClr>
              <a:defRPr/>
            </a:lvl3pPr>
            <a:lvl4pPr>
              <a:buClr>
                <a:srgbClr val="6693BC"/>
              </a:buClr>
              <a:defRPr/>
            </a:lvl4pPr>
            <a:lvl5pPr>
              <a:buClr>
                <a:srgbClr val="6693B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70DC5BA-5384-4780-B7BB-3CCB5422F4AF}" type="datetime1">
              <a:rPr lang="fr-FR"/>
              <a:pPr>
                <a:defRPr/>
              </a:pPr>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8C498D7-3E09-4517-AD7C-D41C226E8EF1}" type="slidenum">
              <a:rPr lang="fr-FR"/>
              <a:pPr>
                <a:defRPr/>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CA294C-C470-43DE-9E92-0D8076201A6D}" type="datetime1">
              <a:rPr lang="fr-FR"/>
              <a:pPr>
                <a:defRPr/>
              </a:pPr>
              <a:t>25/02/2022</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1C70BBFB-16F7-4B5C-9E0B-669BEAE5D622}" type="slidenum">
              <a:rPr lang="fr-BE"/>
              <a:pPr>
                <a:defRPr/>
              </a:pPr>
              <a:t>‹#›</a:t>
            </a:fld>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6D628CA9-C935-426E-96B7-38AB3E18FFE2}"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DA8777D5-BA86-4F51-825B-E45BCE5B53DE}" type="slidenum">
              <a:rPr lang="fr-BE"/>
              <a:pPr>
                <a:defRPr/>
              </a:pPr>
              <a:t>‹#›</a:t>
            </a:fld>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EE77E466-783D-4595-A506-F88A68A58F2A}"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1C36CA05-CAFE-436A-BDC7-23CABD5A9603}" type="slidenum">
              <a:rPr lang="fr-BE"/>
              <a:pPr>
                <a:defRPr/>
              </a:pPr>
              <a:t>‹#›</a:t>
            </a:fld>
            <a:endParaRPr lang="fr-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fld id="{3BF07D6B-76BD-4B9B-A64B-C17D85F1DDE2}"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B064D026-AAE8-43E0-A074-98840C256A24}" type="slidenum">
              <a:rPr lang="fr-BE"/>
              <a:pPr>
                <a:defRPr/>
              </a:pPr>
              <a:t>‹#›</a:t>
            </a:fld>
            <a:endParaRPr lang="fr-B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928DA59D-DB3A-4848-8C2F-15F53525AA3F}"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4608EB0D-CD56-4C47-A486-D7D2E8DAABBC}" type="slidenum">
              <a:rPr lang="fr-BE"/>
              <a:pPr>
                <a:defRPr/>
              </a:pPr>
              <a:t>‹#›</a:t>
            </a:fld>
            <a:endParaRPr lang="fr-B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F050EE-24C3-402B-A16B-981F7B0C16A9}"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FFC209B5-1B7C-4423-8187-272D85F2466A}" type="slidenum">
              <a:rPr lang="fr-BE"/>
              <a:pPr>
                <a:defRPr/>
              </a:pPr>
              <a:t>‹#›</a:t>
            </a:fld>
            <a:endParaRPr lang="fr-B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p:cNvSpPr>
            <a:spLocks noGrp="1"/>
          </p:cNvSpPr>
          <p:nvPr>
            <p:ph type="dt" sz="half" idx="10"/>
          </p:nvPr>
        </p:nvSpPr>
        <p:spPr/>
        <p:txBody>
          <a:bodyPr/>
          <a:lstStyle>
            <a:lvl1pPr>
              <a:defRPr/>
            </a:lvl1pPr>
          </a:lstStyle>
          <a:p>
            <a:pPr>
              <a:defRPr/>
            </a:pPr>
            <a:fld id="{FC3A9098-7459-47FF-8A59-7D3F5E3D1E09}" type="datetime1">
              <a:rPr lang="fr-FR"/>
              <a:pPr>
                <a:defRPr/>
              </a:pPr>
              <a:t>25/02/2022</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9AB2948F-0C0B-4AD2-93B4-3EADE8511F3A}" type="slidenum">
              <a:rPr lang="fr-BE"/>
              <a:pPr>
                <a:defRPr/>
              </a:pPr>
              <a:t>‹#›</a:t>
            </a:fld>
            <a:endParaRPr lang="fr-B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p:cNvSpPr>
            <a:spLocks noGrp="1"/>
          </p:cNvSpPr>
          <p:nvPr>
            <p:ph type="dt" sz="half" idx="10"/>
          </p:nvPr>
        </p:nvSpPr>
        <p:spPr/>
        <p:txBody>
          <a:bodyPr/>
          <a:lstStyle>
            <a:lvl1pPr>
              <a:defRPr/>
            </a:lvl1pPr>
          </a:lstStyle>
          <a:p>
            <a:pPr>
              <a:defRPr/>
            </a:pPr>
            <a:fld id="{2D0776A8-6B59-4BD2-9D77-C60CF7497896}" type="datetime1">
              <a:rPr lang="fr-FR"/>
              <a:pPr>
                <a:defRPr/>
              </a:pPr>
              <a:t>25/02/2022</a:t>
            </a:fld>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4C6BA10A-B07B-4334-80E4-D3C503ED05BF}" type="slidenum">
              <a:rPr lang="fr-BE"/>
              <a:pPr>
                <a:defRPr/>
              </a:pPr>
              <a:t>‹#›</a:t>
            </a:fld>
            <a:endParaRPr lang="fr-B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fld id="{5B2305EF-0740-436D-A90C-DB55637ADDC8}" type="datetime1">
              <a:rPr lang="fr-FR"/>
              <a:pPr>
                <a:defRPr/>
              </a:pPr>
              <a:t>25/02/2022</a:t>
            </a:fld>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3217E114-4449-494B-B486-7F4E19D0F1E7}" type="slidenum">
              <a:rPr lang="fr-BE"/>
              <a:pPr>
                <a:defRPr/>
              </a:pPr>
              <a:t>‹#›</a:t>
            </a:fld>
            <a:endParaRPr lang="fr-B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D28B39-D687-48AC-807A-89A313BDE4B5}" type="datetime1">
              <a:rPr lang="fr-FR"/>
              <a:pPr>
                <a:defRPr/>
              </a:pPr>
              <a:t>25/02/2022</a:t>
            </a:fld>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D3FFC7C6-4B35-453A-A57E-5D1CF15E5757}" type="slidenum">
              <a:rPr lang="fr-BE"/>
              <a:pPr>
                <a:defRPr/>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F6B01D-AF80-4350-8369-EECE79F9B24B}" type="datetime1">
              <a:rPr lang="fr-FR"/>
              <a:pPr>
                <a:defRPr/>
              </a:pPr>
              <a:t>25/02/2022</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E620489-C21C-459E-8F6E-ADE648727866}" type="slidenum">
              <a:rPr lang="fr-FR"/>
              <a:pPr>
                <a:defRPr/>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E19623-E31D-4BD0-80C1-F3F6320077E6}" type="datetime1">
              <a:rPr lang="fr-FR"/>
              <a:pPr>
                <a:defRPr/>
              </a:pPr>
              <a:t>25/02/2022</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B49E6261-24EE-4510-9152-575E55EA4491}" type="slidenum">
              <a:rPr lang="fr-BE"/>
              <a:pPr>
                <a:defRPr/>
              </a:pPr>
              <a:t>‹#›</a:t>
            </a:fld>
            <a:endParaRPr lang="fr-B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60F93C-DFCF-4BE7-ABD6-0AA088E0B77C}" type="datetime1">
              <a:rPr lang="fr-FR"/>
              <a:pPr>
                <a:defRPr/>
              </a:pPr>
              <a:t>25/02/2022</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E6F6126D-4B38-43DB-BFEE-22830C3297FD}" type="slidenum">
              <a:rPr lang="fr-BE"/>
              <a:pPr>
                <a:defRPr/>
              </a:pPr>
              <a:t>‹#›</a:t>
            </a:fld>
            <a:endParaRPr lang="fr-B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E201723A-21CC-45EB-A47A-70B9FDCFCE3E}"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B45B97F6-F20C-49BF-8E2A-AED9D9254910}" type="slidenum">
              <a:rPr lang="fr-BE"/>
              <a:pPr>
                <a:defRPr/>
              </a:pPr>
              <a:t>‹#›</a:t>
            </a:fld>
            <a:endParaRPr lang="fr-B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33470556-9246-400B-9184-D34B882C36DB}"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E727425F-3F64-44D8-B56D-653C0C31AEEB}" type="slidenum">
              <a:rPr lang="fr-BE"/>
              <a:pPr>
                <a:defRPr/>
              </a:pPr>
              <a:t>‹#›</a:t>
            </a:fld>
            <a:endParaRPr lang="fr-B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lvl1pPr>
              <a:defRPr/>
            </a:lvl1pPr>
          </a:lstStyle>
          <a:p>
            <a:pPr>
              <a:defRPr/>
            </a:pPr>
            <a:fld id="{663895D1-007B-45E0-AC83-7AE7D5C52268}"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35A9C5BC-B67C-4DB1-BC6F-5B2130DABA0D}" type="slidenum">
              <a:rPr lang="fr-BE"/>
              <a:pPr>
                <a:defRPr/>
              </a:pPr>
              <a:t>‹#›</a:t>
            </a:fld>
            <a:endParaRPr lang="fr-B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6F06E4B7-09AB-4009-A7B2-509F6BCFBA7D}"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8DE7E106-9C7A-4A85-B139-038DC08747C5}" type="slidenum">
              <a:rPr lang="fr-BE"/>
              <a:pPr>
                <a:defRPr/>
              </a:pPr>
              <a:t>‹#›</a:t>
            </a:fld>
            <a:endParaRPr lang="fr-B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055EA3C-AFE4-4572-9208-0E96DD7859FC}"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E3D3AEA9-06B3-4A30-AB8E-9D100497DB53}" type="slidenum">
              <a:rPr lang="fr-BE"/>
              <a:pPr>
                <a:defRPr/>
              </a:pPr>
              <a:t>‹#›</a:t>
            </a:fld>
            <a:endParaRPr lang="fr-B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3"/>
          <p:cNvSpPr>
            <a:spLocks noGrp="1"/>
          </p:cNvSpPr>
          <p:nvPr>
            <p:ph type="dt" sz="half" idx="10"/>
          </p:nvPr>
        </p:nvSpPr>
        <p:spPr/>
        <p:txBody>
          <a:bodyPr/>
          <a:lstStyle>
            <a:lvl1pPr>
              <a:defRPr/>
            </a:lvl1pPr>
          </a:lstStyle>
          <a:p>
            <a:pPr>
              <a:defRPr/>
            </a:pPr>
            <a:fld id="{8F0F65EF-085E-4AAE-A27F-85CC0F626AB6}" type="datetime1">
              <a:rPr lang="fr-FR"/>
              <a:pPr>
                <a:defRPr/>
              </a:pPr>
              <a:t>25/02/2022</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406B5055-FDE7-48D1-B569-C4CCBE9F8814}" type="slidenum">
              <a:rPr lang="fr-BE"/>
              <a:pPr>
                <a:defRPr/>
              </a:pPr>
              <a:t>‹#›</a:t>
            </a:fld>
            <a:endParaRPr lang="fr-B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3"/>
          <p:cNvSpPr>
            <a:spLocks noGrp="1"/>
          </p:cNvSpPr>
          <p:nvPr>
            <p:ph type="dt" sz="half" idx="10"/>
          </p:nvPr>
        </p:nvSpPr>
        <p:spPr/>
        <p:txBody>
          <a:bodyPr/>
          <a:lstStyle>
            <a:lvl1pPr>
              <a:defRPr/>
            </a:lvl1pPr>
          </a:lstStyle>
          <a:p>
            <a:pPr>
              <a:defRPr/>
            </a:pPr>
            <a:fld id="{F933F173-AE8F-490E-B171-30B2495BBBF1}" type="datetime1">
              <a:rPr lang="fr-FR"/>
              <a:pPr>
                <a:defRPr/>
              </a:pPr>
              <a:t>25/02/2022</a:t>
            </a:fld>
            <a:endParaRPr lang="fr-BE"/>
          </a:p>
        </p:txBody>
      </p:sp>
      <p:sp>
        <p:nvSpPr>
          <p:cNvPr id="8" name="Footer Placeholder 4"/>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12FBAAA5-3D07-4D08-9C05-0C469BA4B683}" type="slidenum">
              <a:rPr lang="fr-BE"/>
              <a:pPr>
                <a:defRPr/>
              </a:pPr>
              <a:t>‹#›</a:t>
            </a:fld>
            <a:endParaRPr lang="fr-B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3"/>
          <p:cNvSpPr>
            <a:spLocks noGrp="1"/>
          </p:cNvSpPr>
          <p:nvPr>
            <p:ph type="dt" sz="half" idx="10"/>
          </p:nvPr>
        </p:nvSpPr>
        <p:spPr/>
        <p:txBody>
          <a:bodyPr/>
          <a:lstStyle>
            <a:lvl1pPr>
              <a:defRPr/>
            </a:lvl1pPr>
          </a:lstStyle>
          <a:p>
            <a:pPr>
              <a:defRPr/>
            </a:pPr>
            <a:fld id="{EC249AD9-0284-439B-B797-FE2C5E0BF6B6}" type="datetime1">
              <a:rPr lang="fr-FR"/>
              <a:pPr>
                <a:defRPr/>
              </a:pPr>
              <a:t>25/02/2022</a:t>
            </a:fld>
            <a:endParaRPr lang="fr-BE"/>
          </a:p>
        </p:txBody>
      </p:sp>
      <p:sp>
        <p:nvSpPr>
          <p:cNvPr id="4" name="Footer Placeholder 4"/>
          <p:cNvSpPr>
            <a:spLocks noGrp="1"/>
          </p:cNvSpPr>
          <p:nvPr>
            <p:ph type="ftr" sz="quarter" idx="11"/>
          </p:nvPr>
        </p:nvSpPr>
        <p:spPr/>
        <p:txBody>
          <a:bodyPr/>
          <a:lstStyle>
            <a:lvl1pPr>
              <a:defRPr/>
            </a:lvl1pPr>
          </a:lstStyle>
          <a:p>
            <a:pPr>
              <a:defRPr/>
            </a:pPr>
            <a:endParaRPr lang="fr-BE"/>
          </a:p>
        </p:txBody>
      </p:sp>
      <p:sp>
        <p:nvSpPr>
          <p:cNvPr id="5" name="Slide Number Placeholder 5"/>
          <p:cNvSpPr>
            <a:spLocks noGrp="1"/>
          </p:cNvSpPr>
          <p:nvPr>
            <p:ph type="sldNum" sz="quarter" idx="12"/>
          </p:nvPr>
        </p:nvSpPr>
        <p:spPr/>
        <p:txBody>
          <a:bodyPr/>
          <a:lstStyle>
            <a:lvl1pPr>
              <a:defRPr/>
            </a:lvl1pPr>
          </a:lstStyle>
          <a:p>
            <a:pPr>
              <a:defRPr/>
            </a:pPr>
            <a:fld id="{D7C6D075-E937-4560-A95D-AFC97A629F50}" type="slidenum">
              <a:rPr lang="fr-BE"/>
              <a:pPr>
                <a:defRPr/>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486B83C-F436-43CC-B8C3-A4B7095830D6}" type="datetime1">
              <a:rPr lang="fr-FR"/>
              <a:pPr>
                <a:defRPr/>
              </a:pPr>
              <a:t>25/02/2022</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3F1BF926-8DF9-4B2E-B53D-106A87ABCAB1}" type="slidenum">
              <a:rPr lang="fr-FR"/>
              <a:pPr>
                <a:defRPr/>
              </a:pPr>
              <a:t>‹#›</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118241-E70C-40BA-A841-ECEF324CBECA}" type="datetime1">
              <a:rPr lang="fr-FR"/>
              <a:pPr>
                <a:defRPr/>
              </a:pPr>
              <a:t>25/02/2022</a:t>
            </a:fld>
            <a:endParaRPr lang="fr-BE"/>
          </a:p>
        </p:txBody>
      </p:sp>
      <p:sp>
        <p:nvSpPr>
          <p:cNvPr id="3" name="Footer Placeholder 4"/>
          <p:cNvSpPr>
            <a:spLocks noGrp="1"/>
          </p:cNvSpPr>
          <p:nvPr>
            <p:ph type="ftr" sz="quarter" idx="11"/>
          </p:nvPr>
        </p:nvSpPr>
        <p:spPr/>
        <p:txBody>
          <a:bodyPr/>
          <a:lstStyle>
            <a:lvl1pPr>
              <a:defRPr/>
            </a:lvl1pPr>
          </a:lstStyle>
          <a:p>
            <a:pPr>
              <a:defRPr/>
            </a:pPr>
            <a:endParaRPr lang="fr-BE"/>
          </a:p>
        </p:txBody>
      </p:sp>
      <p:sp>
        <p:nvSpPr>
          <p:cNvPr id="4" name="Slide Number Placeholder 5"/>
          <p:cNvSpPr>
            <a:spLocks noGrp="1"/>
          </p:cNvSpPr>
          <p:nvPr>
            <p:ph type="sldNum" sz="quarter" idx="12"/>
          </p:nvPr>
        </p:nvSpPr>
        <p:spPr/>
        <p:txBody>
          <a:bodyPr/>
          <a:lstStyle>
            <a:lvl1pPr>
              <a:defRPr/>
            </a:lvl1pPr>
          </a:lstStyle>
          <a:p>
            <a:pPr>
              <a:defRPr/>
            </a:pPr>
            <a:fld id="{AB4AA3F6-4C01-430D-9766-807A83225850}" type="slidenum">
              <a:rPr lang="fr-BE"/>
              <a:pPr>
                <a:defRPr/>
              </a:pPr>
              <a:t>‹#›</a:t>
            </a:fld>
            <a:endParaRPr lang="fr-B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2C400E-C797-4BE5-AAF2-ECA1E96C354C}" type="datetime1">
              <a:rPr lang="fr-FR"/>
              <a:pPr>
                <a:defRPr/>
              </a:pPr>
              <a:t>25/02/2022</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F09904B9-00B6-4C10-9DD2-DA9B2827EFA9}" type="slidenum">
              <a:rPr lang="fr-BE"/>
              <a:pPr>
                <a:defRPr/>
              </a:pPr>
              <a:t>‹#›</a:t>
            </a:fld>
            <a:endParaRPr lang="fr-B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94A4774-A0E0-4582-A9FA-C990432B4053}" type="datetime1">
              <a:rPr lang="fr-FR"/>
              <a:pPr>
                <a:defRPr/>
              </a:pPr>
              <a:t>25/02/2022</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F98C6CFC-1FF2-4F9D-B28B-292E1CBCE407}" type="slidenum">
              <a:rPr lang="fr-BE"/>
              <a:pPr>
                <a:defRPr/>
              </a:pPr>
              <a:t>‹#›</a:t>
            </a:fld>
            <a:endParaRPr lang="fr-B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4BE19E4D-7FEC-49EF-9036-D5EF72B7EFBD}"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AE12C341-B0C6-4364-B2D6-A5115CE41929}" type="slidenum">
              <a:rPr lang="fr-BE"/>
              <a:pPr>
                <a:defRPr/>
              </a:pPr>
              <a:t>‹#›</a:t>
            </a:fld>
            <a:endParaRPr lang="fr-B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pPr>
              <a:defRPr/>
            </a:pPr>
            <a:fld id="{4AFC2EEA-14B9-449A-8594-CE10FF9B39CA}" type="datetime1">
              <a:rPr lang="fr-FR"/>
              <a:pPr>
                <a:defRPr/>
              </a:pPr>
              <a:t>25/02/2022</a:t>
            </a:fld>
            <a:endParaRPr lang="fr-BE"/>
          </a:p>
        </p:txBody>
      </p:sp>
      <p:sp>
        <p:nvSpPr>
          <p:cNvPr id="5" name="Footer Placeholder 4"/>
          <p:cNvSpPr>
            <a:spLocks noGrp="1"/>
          </p:cNvSpPr>
          <p:nvPr>
            <p:ph type="ftr" sz="quarter" idx="11"/>
          </p:nvPr>
        </p:nvSpPr>
        <p:spPr/>
        <p:txBody>
          <a:bodyPr/>
          <a:lstStyle>
            <a:lvl1pPr>
              <a:defRPr/>
            </a:lvl1pPr>
          </a:lstStyle>
          <a:p>
            <a:pPr>
              <a:defRPr/>
            </a:pPr>
            <a:endParaRPr lang="fr-BE"/>
          </a:p>
        </p:txBody>
      </p:sp>
      <p:sp>
        <p:nvSpPr>
          <p:cNvPr id="6" name="Slide Number Placeholder 5"/>
          <p:cNvSpPr>
            <a:spLocks noGrp="1"/>
          </p:cNvSpPr>
          <p:nvPr>
            <p:ph type="sldNum" sz="quarter" idx="12"/>
          </p:nvPr>
        </p:nvSpPr>
        <p:spPr/>
        <p:txBody>
          <a:bodyPr/>
          <a:lstStyle>
            <a:lvl1pPr>
              <a:defRPr/>
            </a:lvl1pPr>
          </a:lstStyle>
          <a:p>
            <a:pPr>
              <a:defRPr/>
            </a:pPr>
            <a:fld id="{0F791B79-80E6-4E0F-BF07-2D4C529501D7}" type="slidenum">
              <a:rPr lang="fr-BE"/>
              <a:pPr>
                <a:defRPr/>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34697F0-C545-4E6A-9317-E94845A5ECE6}" type="datetime1">
              <a:rPr lang="fr-FR"/>
              <a:pPr>
                <a:defRPr/>
              </a:pPr>
              <a:t>25/02/2022</a:t>
            </a:fld>
            <a:endParaRPr lang="fr-F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09E65820-97E0-4916-8BA7-D69B18CCF746}"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F7B85C0-E090-4D6A-9961-18953824ED79}" type="datetime1">
              <a:rPr lang="fr-FR"/>
              <a:pPr>
                <a:defRPr/>
              </a:pPr>
              <a:t>25/02/2022</a:t>
            </a:fld>
            <a:endParaRPr lang="fr-F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7CF5A5C7-6FEA-4DEB-873F-E479E2A161A5}"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272FA07-1765-4109-B384-4A44839ED72B}" type="datetime1">
              <a:rPr lang="fr-FR"/>
              <a:pPr>
                <a:defRPr/>
              </a:pPr>
              <a:t>25/02/2022</a:t>
            </a:fld>
            <a:endParaRPr lang="fr-F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BE7F5BBB-627C-41F6-8A73-8595EA1393ED}"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49C9B36-DE90-49EC-B198-A0EDD10A55BD}" type="datetime1">
              <a:rPr lang="fr-FR"/>
              <a:pPr>
                <a:defRPr/>
              </a:pPr>
              <a:t>25/02/2022</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221FDA7F-D333-46AD-902F-B1617D2B076B}"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fr-B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802EC2-3B60-4C48-B26B-9A35ABEA0D52}" type="datetime1">
              <a:rPr lang="fr-FR"/>
              <a:pPr>
                <a:defRPr/>
              </a:pPr>
              <a:t>25/02/2022</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F9EF6323-ACB3-4971-B2F7-B5FEF6973FA5}"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1027" name="Text Placeholder 2"/>
          <p:cNvSpPr>
            <a:spLocks noGrp="1"/>
          </p:cNvSpPr>
          <p:nvPr>
            <p:ph type="body" idx="1"/>
          </p:nvPr>
        </p:nvSpPr>
        <p:spPr bwMode="auto">
          <a:xfrm>
            <a:off x="457200" y="1600200"/>
            <a:ext cx="8229600" cy="4924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Slide Number Placeholder 5"/>
          <p:cNvSpPr>
            <a:spLocks noGrp="1"/>
          </p:cNvSpPr>
          <p:nvPr>
            <p:ph type="sldNum" sz="quarter" idx="4"/>
          </p:nvPr>
        </p:nvSpPr>
        <p:spPr>
          <a:xfrm>
            <a:off x="8820150" y="6597650"/>
            <a:ext cx="396875"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76B24E6A-298A-4EEB-9EFF-B6B4AB37AB28}" type="slidenum">
              <a:rPr lang="fr-FR"/>
              <a:pPr>
                <a:defRPr/>
              </a:pPr>
              <a:t>‹#›</a:t>
            </a:fld>
            <a:endParaRPr lang="fr-FR"/>
          </a:p>
        </p:txBody>
      </p:sp>
      <p:sp>
        <p:nvSpPr>
          <p:cNvPr id="7" name="Rectangle 6"/>
          <p:cNvSpPr/>
          <p:nvPr/>
        </p:nvSpPr>
        <p:spPr>
          <a:xfrm>
            <a:off x="8928000" y="0"/>
            <a:ext cx="216000" cy="6858000"/>
          </a:xfrm>
          <a:prstGeom prst="rect">
            <a:avLst/>
          </a:prstGeom>
          <a:solidFill>
            <a:srgbClr val="6693B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r" fontAlgn="auto">
              <a:spcBef>
                <a:spcPts val="0"/>
              </a:spcBef>
              <a:spcAft>
                <a:spcPts val="0"/>
              </a:spcAft>
              <a:defRPr/>
            </a:pPr>
            <a:r>
              <a:rPr lang="it-IT" sz="1600" dirty="0"/>
              <a:t>Arte</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Clr>
          <a:srgbClr val="FF0000"/>
        </a:buClr>
        <a:buFont typeface="Wingdings"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FF0000"/>
        </a:buClr>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FF0000"/>
        </a:buClr>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BE37D60-44EA-4B88-9203-3EF0D608764D}" type="datetime1">
              <a:rPr lang="fr-FR"/>
              <a:pPr>
                <a:defRPr/>
              </a:pPr>
              <a:t>25/02/2022</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0E2CBD6-DBF6-4EAE-A251-A11A44C4D86C}" type="slidenum">
              <a:rPr lang="fr-BE"/>
              <a:pPr>
                <a:defRPr/>
              </a:pPr>
              <a:t>‹#›</a:t>
            </a:fld>
            <a:endParaRPr lang="fr-BE"/>
          </a:p>
        </p:txBody>
      </p:sp>
      <p:sp>
        <p:nvSpPr>
          <p:cNvPr id="7" name="Rectangle 6"/>
          <p:cNvSpPr/>
          <p:nvPr/>
        </p:nvSpPr>
        <p:spPr>
          <a:xfrm>
            <a:off x="8964613" y="0"/>
            <a:ext cx="179387"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8A6C417-54C7-454E-84DB-643B8A5FADDA}" type="datetime1">
              <a:rPr lang="fr-FR"/>
              <a:pPr>
                <a:defRPr/>
              </a:pPr>
              <a:t>25/02/2022</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9E16B9A-06A2-4858-B4C9-BD3A6DE4ADD7}" type="slidenum">
              <a:rPr lang="fr-BE"/>
              <a:pPr>
                <a:defRPr/>
              </a:pPr>
              <a:t>‹#›</a:t>
            </a:fld>
            <a:endParaRPr lang="fr-BE"/>
          </a:p>
        </p:txBody>
      </p:sp>
      <p:sp>
        <p:nvSpPr>
          <p:cNvPr id="7" name="Rectangle 6"/>
          <p:cNvSpPr/>
          <p:nvPr/>
        </p:nvSpPr>
        <p:spPr>
          <a:xfrm>
            <a:off x="8964613" y="0"/>
            <a:ext cx="179387"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BE"/>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27C4FC-B197-4EF4-9C85-B2339466C238}" type="datetime1">
              <a:rPr lang="fr-FR"/>
              <a:pPr>
                <a:defRPr/>
              </a:pPr>
              <a:t>25/02/2022</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9B650F9-0D49-4BF0-873B-D69B13CE4094}" type="slidenum">
              <a:rPr lang="fr-BE"/>
              <a:pPr>
                <a:defRPr/>
              </a:pPr>
              <a:t>‹#›</a:t>
            </a:fld>
            <a:endParaRPr lang="fr-BE"/>
          </a:p>
        </p:txBody>
      </p:sp>
      <p:sp>
        <p:nvSpPr>
          <p:cNvPr id="7" name="Rectangle 6"/>
          <p:cNvSpPr/>
          <p:nvPr/>
        </p:nvSpPr>
        <p:spPr>
          <a:xfrm>
            <a:off x="8964613" y="0"/>
            <a:ext cx="179387"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metalmorphosis.tv/"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lindabakke.webs.com/sculptureskulptur.htm"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parisladouce.com/2013/03/paris-la-danse-de-la-fontaine-emergente.html"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arcelonaturisme.com/wv3/en/page/1232/peix-fish-frank-gehry.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archdaily.com/792211/blossom-pavilion-atelier-deshaus/5799b693e58ece81bd00004a-blossom-pavilion-atelier-deshaus-photo"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mymodernmet.com/wire-sculptures-martin-debenha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youtube.com/watch?v=3UKsaqEgZrk"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www.worldstainless.org/applications/art" TargetMode="External"/><Relationship Id="rId7"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hyperlink" Target="http://street-furniture.org/furniture/Art" TargetMode="External"/><Relationship Id="rId9" Type="http://schemas.openxmlformats.org/officeDocument/2006/relationships/image" Target="../media/image33.jpeg"/></Relationships>
</file>

<file path=ppt/slides/_rels/slide28.xml.rels><?xml version="1.0" encoding="UTF-8" standalone="yes"?>
<Relationships xmlns="http://schemas.openxmlformats.org/package/2006/relationships"><Relationship Id="rId8" Type="http://schemas.openxmlformats.org/officeDocument/2006/relationships/hyperlink" Target="http://www.dailymail.co.uk/news/article-2578223/Welder-empties-cutlery-drawer-make-majestic-bird-dragon-gorilla-sculptures-knives-forks.html?ITO=1490&amp;ns_mchannel=rss&amp;ns_campaign=1490" TargetMode="External"/><Relationship Id="rId3" Type="http://schemas.openxmlformats.org/officeDocument/2006/relationships/hyperlink" Target="http://saintluciasculpturepark.com/portfolio/anilore-banon/" TargetMode="External"/><Relationship Id="rId7" Type="http://schemas.openxmlformats.org/officeDocument/2006/relationships/hyperlink" Target="https://www.theguardian.com/artanddesign/2011/mar/30/jaume-plensa-show-at-yorkshire-sculpture-park" TargetMode="External"/><Relationship Id="rId2" Type="http://schemas.openxmlformats.org/officeDocument/2006/relationships/hyperlink" Target="http://www.worldstainless.org/applications/art" TargetMode="External"/><Relationship Id="rId1" Type="http://schemas.openxmlformats.org/officeDocument/2006/relationships/slideLayout" Target="../slideLayouts/slideLayout2.xml"/><Relationship Id="rId6" Type="http://schemas.openxmlformats.org/officeDocument/2006/relationships/hyperlink" Target="https://jaumeplensa.com/works-and-projects/public-space/mirror-2012/" TargetMode="External"/><Relationship Id="rId5" Type="http://schemas.openxmlformats.org/officeDocument/2006/relationships/hyperlink" Target="https://www.youtube.com/watch?v=yHkOQWPZhyM" TargetMode="External"/><Relationship Id="rId4" Type="http://schemas.openxmlformats.org/officeDocument/2006/relationships/hyperlink" Target="http://www.war-memorial.net/The-Braves---Les-Braves-1.292"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bruvel.com/exhibitions/houston-art-fair-2015" TargetMode="External"/><Relationship Id="rId3" Type="http://schemas.openxmlformats.org/officeDocument/2006/relationships/hyperlink" Target="http://megaconstrucciones.net/?construccion=cristo-chiapas" TargetMode="External"/><Relationship Id="rId7" Type="http://schemas.openxmlformats.org/officeDocument/2006/relationships/hyperlink" Target="http://www.jeffkoons.com/artwork/celebration/sacred-heart" TargetMode="External"/><Relationship Id="rId12" Type="http://schemas.openxmlformats.org/officeDocument/2006/relationships/hyperlink" Target="https://www.archdaily.com/792211/blossom-pavilion-atelier-deshaus/5799b693e58ece81bd00004a-blossom-pavilion-atelier-deshaus-photo" TargetMode="External"/><Relationship Id="rId2" Type="http://schemas.openxmlformats.org/officeDocument/2006/relationships/hyperlink" Target="http://monicabonvicini.net/work/she-lies/" TargetMode="External"/><Relationship Id="rId1" Type="http://schemas.openxmlformats.org/officeDocument/2006/relationships/slideLayout" Target="../slideLayouts/slideLayout2.xml"/><Relationship Id="rId6" Type="http://schemas.openxmlformats.org/officeDocument/2006/relationships/hyperlink" Target="http://joanavasconcelos.com/det_en.aspx?f=2393&amp;o=933" TargetMode="External"/><Relationship Id="rId11" Type="http://schemas.openxmlformats.org/officeDocument/2006/relationships/hyperlink" Target="https://www.parisladouce.com/2013/03/paris-la-danse-de-la-fontaine-emergente.html" TargetMode="External"/><Relationship Id="rId5" Type="http://schemas.openxmlformats.org/officeDocument/2006/relationships/hyperlink" Target="http://twistedsifter.com/2014/07/wire-fairy-sculptures-by-robin-wight/" TargetMode="External"/><Relationship Id="rId10" Type="http://schemas.openxmlformats.org/officeDocument/2006/relationships/hyperlink" Target="http://lindabakke.webs.com/sculptureskulptur.htm" TargetMode="External"/><Relationship Id="rId4" Type="http://schemas.openxmlformats.org/officeDocument/2006/relationships/hyperlink" Target="https://www.gpsmycity.com/attractions/sun-voyager-28054.html" TargetMode="External"/><Relationship Id="rId9" Type="http://schemas.openxmlformats.org/officeDocument/2006/relationships/hyperlink" Target="http://twistedsifter.com/2011/10/metalmorphosis-sculpture-david-cern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gahr-metalart.com/artworks/metal_wall_art.htm" TargetMode="External"/><Relationship Id="rId2" Type="http://schemas.openxmlformats.org/officeDocument/2006/relationships/hyperlink" Target="https://mymodernmet.com/wire-sculptures-martin-debenham/" TargetMode="External"/><Relationship Id="rId1" Type="http://schemas.openxmlformats.org/officeDocument/2006/relationships/slideLayout" Target="../slideLayouts/slideLayout2.xml"/><Relationship Id="rId5" Type="http://schemas.openxmlformats.org/officeDocument/2006/relationships/hyperlink" Target="http://www.worldstainless.org/applications/art" TargetMode="External"/><Relationship Id="rId4" Type="http://schemas.openxmlformats.org/officeDocument/2006/relationships/hyperlink" Target="http://www.ralfonso.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normAutofit fontScale="90000"/>
          </a:bodyPr>
          <a:lstStyle/>
          <a:p>
            <a:pPr fontAlgn="auto">
              <a:spcAft>
                <a:spcPts val="0"/>
              </a:spcAft>
              <a:defRPr/>
            </a:pPr>
            <a:r>
              <a:rPr lang="it-IT"/>
              <a:t>Presentazione di supporto per i docenti di Architettura e Ingegneria civile</a:t>
            </a:r>
            <a:endParaRPr lang="it-IT" dirty="0"/>
          </a:p>
        </p:txBody>
      </p:sp>
      <p:sp>
        <p:nvSpPr>
          <p:cNvPr id="52226" name="Subtitle 1"/>
          <p:cNvSpPr>
            <a:spLocks noGrp="1"/>
          </p:cNvSpPr>
          <p:nvPr>
            <p:ph type="subTitle" idx="1"/>
          </p:nvPr>
        </p:nvSpPr>
        <p:spPr/>
        <p:txBody>
          <a:bodyPr/>
          <a:lstStyle/>
          <a:p>
            <a:r>
              <a:rPr lang="it-IT" sz="4400" b="1">
                <a:solidFill>
                  <a:srgbClr val="6693BC"/>
                </a:solidFill>
              </a:rPr>
              <a:t>Capitolo 01</a:t>
            </a:r>
          </a:p>
          <a:p>
            <a:r>
              <a:rPr lang="it-IT" sz="4400" b="1">
                <a:solidFill>
                  <a:srgbClr val="6693BC"/>
                </a:solidFill>
              </a:rPr>
              <a:t>Arte</a:t>
            </a:r>
          </a:p>
        </p:txBody>
      </p:sp>
      <p:sp>
        <p:nvSpPr>
          <p:cNvPr id="52227"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549C17-4222-4F42-B89E-84D1FBF89BD7}" type="slidenum">
              <a:rPr lang="fr-FR">
                <a:cs typeface="Arial" charset="0"/>
              </a:rPr>
              <a:pPr fontAlgn="base">
                <a:spcBef>
                  <a:spcPct val="0"/>
                </a:spcBef>
                <a:spcAft>
                  <a:spcPct val="0"/>
                </a:spcAft>
              </a:pPr>
              <a:t>1</a:t>
            </a:fld>
            <a:endParaRPr lang="it-IT">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9525" y="4848225"/>
            <a:ext cx="7208838" cy="566738"/>
          </a:xfrm>
        </p:spPr>
        <p:txBody>
          <a:bodyPr/>
          <a:lstStyle/>
          <a:p>
            <a:r>
              <a:rPr lang="it-IT" dirty="0"/>
              <a:t>Monica Bonvicini: Hun Ligger (She Lies) </a:t>
            </a:r>
            <a:r>
              <a:rPr lang="it-IT" baseline="30000" dirty="0"/>
              <a:t>16</a:t>
            </a:r>
            <a:r>
              <a:rPr lang="it-IT" dirty="0"/>
              <a:t> </a:t>
            </a:r>
          </a:p>
        </p:txBody>
      </p:sp>
      <p:pic>
        <p:nvPicPr>
          <p:cNvPr id="64514" name="Picture 2"/>
          <p:cNvPicPr>
            <a:picLocks noChangeAspect="1" noChangeArrowheads="1"/>
          </p:cNvPicPr>
          <p:nvPr/>
        </p:nvPicPr>
        <p:blipFill>
          <a:blip r:embed="rId2"/>
          <a:srcRect/>
          <a:stretch>
            <a:fillRect/>
          </a:stretch>
        </p:blipFill>
        <p:spPr bwMode="auto">
          <a:xfrm>
            <a:off x="0" y="0"/>
            <a:ext cx="7199313" cy="4848225"/>
          </a:xfrm>
          <a:prstGeom prst="rect">
            <a:avLst/>
          </a:prstGeom>
          <a:noFill/>
          <a:ln w="9525">
            <a:solidFill>
              <a:schemeClr val="tx1"/>
            </a:solidFill>
            <a:miter lim="800000"/>
            <a:headEnd/>
            <a:tailEnd/>
          </a:ln>
        </p:spPr>
      </p:pic>
      <p:sp>
        <p:nvSpPr>
          <p:cNvPr id="64515" name="TextBox 2"/>
          <p:cNvSpPr txBox="1">
            <a:spLocks noChangeArrowheads="1"/>
          </p:cNvSpPr>
          <p:nvPr/>
        </p:nvSpPr>
        <p:spPr bwMode="auto">
          <a:xfrm>
            <a:off x="-1588" y="5516563"/>
            <a:ext cx="7199313" cy="954087"/>
          </a:xfrm>
          <a:prstGeom prst="rect">
            <a:avLst/>
          </a:prstGeom>
          <a:noFill/>
          <a:ln w="9525">
            <a:noFill/>
            <a:miter lim="800000"/>
            <a:headEnd/>
            <a:tailEnd/>
          </a:ln>
        </p:spPr>
        <p:txBody>
          <a:bodyPr>
            <a:spAutoFit/>
          </a:bodyPr>
          <a:lstStyle/>
          <a:p>
            <a:pPr algn="just"/>
            <a:r>
              <a:rPr lang="it-IT" sz="1400">
                <a:latin typeface="Calibri" pitchFamily="34" charset="0"/>
              </a:rPr>
              <a:t>È un'installazione permanente, fluttuante sull'acqua del fiordo su una piattaforma di cemento vicino all'Opera House di Oslo, 12 m sopra la superficie del mare. La scultura ruota sul proprio asse in corrispondenza con le maree e il vento, offrendo così cambiamenti di visuale attraverso i riflessi dall'acqua e le superfici trasparenti.</a:t>
            </a:r>
          </a:p>
        </p:txBody>
      </p:sp>
      <p:sp>
        <p:nvSpPr>
          <p:cNvPr id="64516" name="TextBox 6"/>
          <p:cNvSpPr txBox="1">
            <a:spLocks noChangeArrowheads="1"/>
          </p:cNvSpPr>
          <p:nvPr/>
        </p:nvSpPr>
        <p:spPr bwMode="auto">
          <a:xfrm>
            <a:off x="7197725" y="0"/>
            <a:ext cx="1622425" cy="2677656"/>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Oslo, Norvegia</a:t>
            </a:r>
          </a:p>
          <a:p>
            <a:r>
              <a:rPr lang="it-IT" sz="1400" b="1" dirty="0">
                <a:latin typeface="Calibri" pitchFamily="34" charset="0"/>
              </a:rPr>
              <a:t>Materiale:</a:t>
            </a:r>
          </a:p>
          <a:p>
            <a:r>
              <a:rPr lang="it-IT" sz="1400" dirty="0">
                <a:latin typeface="Calibri" pitchFamily="34" charset="0"/>
              </a:rPr>
              <a:t>acciaio inossidabile e pannelli di vetro</a:t>
            </a:r>
            <a:endParaRPr lang="it-IT" sz="1400" b="1" dirty="0">
              <a:latin typeface="Calibri" pitchFamily="34" charset="0"/>
            </a:endParaRPr>
          </a:p>
          <a:p>
            <a:r>
              <a:rPr lang="it-IT" sz="1400" b="1" dirty="0">
                <a:latin typeface="Calibri" pitchFamily="34" charset="0"/>
              </a:rPr>
              <a:t>Dimensioni:</a:t>
            </a:r>
          </a:p>
          <a:p>
            <a:r>
              <a:rPr lang="it-IT" sz="1400" dirty="0">
                <a:latin typeface="Calibri" pitchFamily="34" charset="0"/>
              </a:rPr>
              <a:t>12 per 17 per 16 m</a:t>
            </a:r>
            <a:endParaRPr lang="it-IT" sz="1400" b="1" dirty="0">
              <a:latin typeface="Calibri" pitchFamily="34" charset="0"/>
            </a:endParaRPr>
          </a:p>
          <a:p>
            <a:r>
              <a:rPr lang="it-IT" sz="1400" b="1" dirty="0">
                <a:latin typeface="Calibri" pitchFamily="34" charset="0"/>
              </a:rPr>
              <a:t>Peso:</a:t>
            </a:r>
          </a:p>
          <a:p>
            <a:endParaRPr lang="it-IT" sz="1400" b="1" dirty="0">
              <a:latin typeface="Calibri" pitchFamily="34" charset="0"/>
            </a:endParaRPr>
          </a:p>
          <a:p>
            <a:r>
              <a:rPr lang="it-IT" sz="1400" b="1" dirty="0">
                <a:latin typeface="Calibri" pitchFamily="34" charset="0"/>
              </a:rPr>
              <a:t>Anno di realizzazione:</a:t>
            </a:r>
          </a:p>
          <a:p>
            <a:r>
              <a:rPr lang="it-IT" sz="1400" dirty="0">
                <a:latin typeface="Calibri" pitchFamily="34" charset="0"/>
              </a:rPr>
              <a:t>2010</a:t>
            </a:r>
          </a:p>
        </p:txBody>
      </p:sp>
      <p:sp>
        <p:nvSpPr>
          <p:cNvPr id="6451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9288F6-C11E-4AA7-9651-93D960256FBB}" type="slidenum">
              <a:rPr lang="fr-FR">
                <a:cs typeface="Arial" charset="0"/>
              </a:rPr>
              <a:pPr fontAlgn="base">
                <a:spcBef>
                  <a:spcPct val="0"/>
                </a:spcBef>
                <a:spcAft>
                  <a:spcPct val="0"/>
                </a:spcAft>
              </a:pPr>
              <a:t>10</a:t>
            </a:fld>
            <a:endParaRPr lang="it-IT">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36513" y="5445125"/>
            <a:ext cx="7092951" cy="566738"/>
          </a:xfrm>
        </p:spPr>
        <p:txBody>
          <a:bodyPr/>
          <a:lstStyle/>
          <a:p>
            <a:r>
              <a:rPr lang="it-IT" dirty="0"/>
              <a:t>Sir Anish Kapoor: Turning the world upside down </a:t>
            </a:r>
            <a:r>
              <a:rPr lang="it-IT" baseline="30000" dirty="0"/>
              <a:t>17</a:t>
            </a:r>
          </a:p>
        </p:txBody>
      </p:sp>
      <p:sp>
        <p:nvSpPr>
          <p:cNvPr id="65538" name="TextBox 4"/>
          <p:cNvSpPr txBox="1">
            <a:spLocks noChangeArrowheads="1"/>
          </p:cNvSpPr>
          <p:nvPr/>
        </p:nvSpPr>
        <p:spPr bwMode="auto">
          <a:xfrm>
            <a:off x="0" y="6021388"/>
            <a:ext cx="7197725" cy="523875"/>
          </a:xfrm>
          <a:prstGeom prst="rect">
            <a:avLst/>
          </a:prstGeom>
          <a:noFill/>
          <a:ln w="9525">
            <a:noFill/>
            <a:miter lim="800000"/>
            <a:headEnd/>
            <a:tailEnd/>
          </a:ln>
        </p:spPr>
        <p:txBody>
          <a:bodyPr>
            <a:spAutoFit/>
          </a:bodyPr>
          <a:lstStyle/>
          <a:p>
            <a:pPr algn="just"/>
            <a:r>
              <a:rPr lang="it-IT" sz="1400">
                <a:latin typeface="Calibri" pitchFamily="34" charset="0"/>
              </a:rPr>
              <a:t>L'opera in acciaio inossidabile, alta 5 m e con un diametro di 5 m, proietta l'intera città di Gerusalemme nel cielo, per testimoniare l'importanza spirituale di Gerusalemme come città celeste.</a:t>
            </a:r>
          </a:p>
        </p:txBody>
      </p:sp>
      <p:sp>
        <p:nvSpPr>
          <p:cNvPr id="65539" name="TextBox 6"/>
          <p:cNvSpPr txBox="1">
            <a:spLocks noChangeArrowheads="1"/>
          </p:cNvSpPr>
          <p:nvPr/>
        </p:nvSpPr>
        <p:spPr bwMode="auto">
          <a:xfrm>
            <a:off x="7270055" y="0"/>
            <a:ext cx="1622425" cy="2893100"/>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Gerusalemme</a:t>
            </a:r>
          </a:p>
          <a:p>
            <a:r>
              <a:rPr lang="it-IT" sz="1400" b="1" dirty="0">
                <a:latin typeface="Calibri" pitchFamily="34" charset="0"/>
              </a:rPr>
              <a:t>Materiale:</a:t>
            </a:r>
          </a:p>
          <a:p>
            <a:r>
              <a:rPr lang="it-IT" sz="1400" dirty="0">
                <a:latin typeface="Calibri" pitchFamily="34" charset="0"/>
              </a:rPr>
              <a:t>Acciaio inossidabile lucidato</a:t>
            </a:r>
          </a:p>
          <a:p>
            <a:r>
              <a:rPr lang="it-IT" sz="1400" b="1" dirty="0">
                <a:latin typeface="Calibri" pitchFamily="34" charset="0"/>
              </a:rPr>
              <a:t>Dimensioni:</a:t>
            </a:r>
          </a:p>
          <a:p>
            <a:r>
              <a:rPr lang="it-IT" sz="1400" dirty="0">
                <a:latin typeface="Calibri" pitchFamily="34" charset="0"/>
              </a:rPr>
              <a:t>5 m di altezza e 5 m di diametro</a:t>
            </a:r>
          </a:p>
          <a:p>
            <a:r>
              <a:rPr lang="it-IT" sz="1400" b="1" dirty="0">
                <a:latin typeface="Calibri" pitchFamily="34" charset="0"/>
              </a:rPr>
              <a:t>Peso:</a:t>
            </a:r>
          </a:p>
          <a:p>
            <a:endParaRPr lang="it-IT" sz="1400" b="1" dirty="0">
              <a:latin typeface="Calibri" pitchFamily="34" charset="0"/>
            </a:endParaRPr>
          </a:p>
          <a:p>
            <a:r>
              <a:rPr lang="it-IT" sz="1400" b="1" dirty="0">
                <a:latin typeface="Calibri" pitchFamily="34" charset="0"/>
              </a:rPr>
              <a:t>Anno di realizzazione:</a:t>
            </a:r>
          </a:p>
          <a:p>
            <a:r>
              <a:rPr lang="it-IT" sz="1400" dirty="0">
                <a:latin typeface="Calibri" pitchFamily="34" charset="0"/>
              </a:rPr>
              <a:t>2010</a:t>
            </a:r>
          </a:p>
        </p:txBody>
      </p:sp>
      <p:sp>
        <p:nvSpPr>
          <p:cNvPr id="6554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8194C1-8FDF-4DFE-8C92-245118049CAA}" type="slidenum">
              <a:rPr lang="fr-FR">
                <a:cs typeface="Arial" charset="0"/>
              </a:rPr>
              <a:pPr fontAlgn="base">
                <a:spcBef>
                  <a:spcPct val="0"/>
                </a:spcBef>
                <a:spcAft>
                  <a:spcPct val="0"/>
                </a:spcAft>
              </a:pPr>
              <a:t>11</a:t>
            </a:fld>
            <a:endParaRPr lang="it-IT">
              <a:cs typeface="Arial" charset="0"/>
            </a:endParaRPr>
          </a:p>
        </p:txBody>
      </p:sp>
      <p:pic>
        <p:nvPicPr>
          <p:cNvPr id="65541" name="Picture 4" descr="http://weeklyartinspiration.com/wp-content/uploads/2013/07/anish_kapoor_Turning_the_World_Upside_Down_picture_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 y="11113"/>
            <a:ext cx="7245350" cy="5434012"/>
          </a:xfrm>
          <a:prstGeom prst="rect">
            <a:avLst/>
          </a:prstGeom>
          <a:noFill/>
          <a:ln w="9525">
            <a:solidFill>
              <a:schemeClr val="tx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3175" y="5267325"/>
            <a:ext cx="7196138" cy="538163"/>
          </a:xfrm>
        </p:spPr>
        <p:txBody>
          <a:bodyPr/>
          <a:lstStyle/>
          <a:p>
            <a:r>
              <a:rPr lang="it-IT" dirty="0"/>
              <a:t>Jon Gunnar Arnason: Sun Voyager </a:t>
            </a:r>
            <a:r>
              <a:rPr lang="it-IT" baseline="30000" dirty="0"/>
              <a:t>18</a:t>
            </a:r>
          </a:p>
        </p:txBody>
      </p:sp>
      <p:sp>
        <p:nvSpPr>
          <p:cNvPr id="66562" name="AutoShape 2" descr="http://farm8.staticflickr.com/7202/7117982833_ac47e43562_o.jpg"/>
          <p:cNvSpPr>
            <a:spLocks noChangeAspect="1" noChangeArrowheads="1"/>
          </p:cNvSpPr>
          <p:nvPr/>
        </p:nvSpPr>
        <p:spPr bwMode="auto">
          <a:xfrm>
            <a:off x="155575" y="-1804988"/>
            <a:ext cx="5638800" cy="3762376"/>
          </a:xfrm>
          <a:prstGeom prst="rect">
            <a:avLst/>
          </a:prstGeom>
          <a:noFill/>
          <a:ln w="9525">
            <a:noFill/>
            <a:miter lim="800000"/>
            <a:headEnd/>
            <a:tailEnd/>
          </a:ln>
        </p:spPr>
        <p:txBody>
          <a:bodyPr/>
          <a:lstStyle/>
          <a:p>
            <a:endParaRPr lang="it-IT">
              <a:latin typeface="Calibri" pitchFamily="34" charset="0"/>
            </a:endParaRPr>
          </a:p>
        </p:txBody>
      </p:sp>
      <p:pic>
        <p:nvPicPr>
          <p:cNvPr id="66563" name="Picture 3"/>
          <p:cNvPicPr>
            <a:picLocks noChangeAspect="1" noChangeArrowheads="1"/>
          </p:cNvPicPr>
          <p:nvPr/>
        </p:nvPicPr>
        <p:blipFill>
          <a:blip r:embed="rId2"/>
          <a:srcRect/>
          <a:stretch>
            <a:fillRect/>
          </a:stretch>
        </p:blipFill>
        <p:spPr bwMode="auto">
          <a:xfrm>
            <a:off x="0" y="0"/>
            <a:ext cx="7199313" cy="5262563"/>
          </a:xfrm>
          <a:prstGeom prst="rect">
            <a:avLst/>
          </a:prstGeom>
          <a:noFill/>
          <a:ln w="9525">
            <a:solidFill>
              <a:schemeClr val="tx1"/>
            </a:solidFill>
            <a:miter lim="800000"/>
            <a:headEnd/>
            <a:tailEnd/>
          </a:ln>
        </p:spPr>
      </p:pic>
      <p:sp>
        <p:nvSpPr>
          <p:cNvPr id="66564" name="TextBox 5"/>
          <p:cNvSpPr txBox="1">
            <a:spLocks noChangeArrowheads="1"/>
          </p:cNvSpPr>
          <p:nvPr/>
        </p:nvSpPr>
        <p:spPr bwMode="auto">
          <a:xfrm>
            <a:off x="0" y="5805488"/>
            <a:ext cx="7199313" cy="738187"/>
          </a:xfrm>
          <a:prstGeom prst="rect">
            <a:avLst/>
          </a:prstGeom>
          <a:noFill/>
          <a:ln w="9525">
            <a:noFill/>
            <a:miter lim="800000"/>
            <a:headEnd/>
            <a:tailEnd/>
          </a:ln>
        </p:spPr>
        <p:txBody>
          <a:bodyPr>
            <a:spAutoFit/>
          </a:bodyPr>
          <a:lstStyle/>
          <a:p>
            <a:pPr algn="just"/>
            <a:r>
              <a:rPr lang="it-IT" sz="1400" i="1">
                <a:latin typeface="Calibri" pitchFamily="34" charset="0"/>
              </a:rPr>
              <a:t>"Sun Voyager è una nave da sogno, un'ode al sole. A livello intrinseco, rappresenta la promessa di un territorio sconosciuto, un sogno di speranza, progresso e libertà”</a:t>
            </a:r>
            <a:r>
              <a:rPr lang="it-IT" sz="1400">
                <a:latin typeface="Calibri" pitchFamily="34" charset="0"/>
              </a:rPr>
              <a:t>. La scultura è situata sul mare a Sæbraut, al centro di Reykjavík, Islanda.</a:t>
            </a:r>
          </a:p>
        </p:txBody>
      </p:sp>
      <p:sp>
        <p:nvSpPr>
          <p:cNvPr id="66565" name="TextBox 7"/>
          <p:cNvSpPr txBox="1">
            <a:spLocks noChangeArrowheads="1"/>
          </p:cNvSpPr>
          <p:nvPr/>
        </p:nvSpPr>
        <p:spPr bwMode="auto">
          <a:xfrm>
            <a:off x="7197725" y="0"/>
            <a:ext cx="1622425" cy="2462213"/>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Reykjavík, Islanda</a:t>
            </a:r>
            <a:endParaRPr lang="it-IT" sz="1400" b="1" dirty="0">
              <a:latin typeface="Calibri" pitchFamily="34" charset="0"/>
            </a:endParaRPr>
          </a:p>
          <a:p>
            <a:r>
              <a:rPr lang="it-IT" sz="1400" b="1" dirty="0">
                <a:latin typeface="Calibri" pitchFamily="34" charset="0"/>
              </a:rPr>
              <a:t>Materiale:</a:t>
            </a:r>
          </a:p>
          <a:p>
            <a:r>
              <a:rPr lang="it-IT" sz="1400" dirty="0">
                <a:latin typeface="Calibri" pitchFamily="34" charset="0"/>
              </a:rPr>
              <a:t>acciaio inossidabile</a:t>
            </a:r>
            <a:endParaRPr lang="it-IT" sz="1400" b="1" dirty="0">
              <a:latin typeface="Calibri" pitchFamily="34" charset="0"/>
            </a:endParaRPr>
          </a:p>
          <a:p>
            <a:r>
              <a:rPr lang="it-IT" sz="1400" b="1" dirty="0">
                <a:latin typeface="Calibri" pitchFamily="34" charset="0"/>
              </a:rPr>
              <a:t>Dimensioni:</a:t>
            </a:r>
          </a:p>
          <a:p>
            <a:r>
              <a:rPr lang="it-IT" sz="1400" dirty="0">
                <a:latin typeface="Calibri" pitchFamily="34" charset="0"/>
              </a:rPr>
              <a:t>9 m x 18 m x 7 m</a:t>
            </a:r>
            <a:endParaRPr lang="it-IT" sz="1400" b="1" dirty="0">
              <a:latin typeface="Calibri" pitchFamily="34" charset="0"/>
            </a:endParaRPr>
          </a:p>
          <a:p>
            <a:r>
              <a:rPr lang="it-IT" sz="1400" b="1" dirty="0">
                <a:latin typeface="Calibri" pitchFamily="34" charset="0"/>
              </a:rPr>
              <a:t>Peso:</a:t>
            </a:r>
          </a:p>
          <a:p>
            <a:endParaRPr lang="it-IT" sz="1400" b="1" dirty="0">
              <a:latin typeface="Calibri" pitchFamily="34" charset="0"/>
            </a:endParaRPr>
          </a:p>
          <a:p>
            <a:r>
              <a:rPr lang="it-IT" sz="1400" b="1" dirty="0">
                <a:latin typeface="Calibri" pitchFamily="34" charset="0"/>
              </a:rPr>
              <a:t>Anno di realizzazione:</a:t>
            </a:r>
          </a:p>
          <a:p>
            <a:r>
              <a:rPr lang="it-IT" sz="1400" dirty="0">
                <a:latin typeface="Calibri" pitchFamily="34" charset="0"/>
              </a:rPr>
              <a:t>1990</a:t>
            </a:r>
          </a:p>
        </p:txBody>
      </p:sp>
      <p:sp>
        <p:nvSpPr>
          <p:cNvPr id="66566"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DA8542-96D0-489C-8637-F5F2B61D7EC3}" type="slidenum">
              <a:rPr lang="fr-FR">
                <a:cs typeface="Arial" charset="0"/>
              </a:rPr>
              <a:pPr fontAlgn="base">
                <a:spcBef>
                  <a:spcPct val="0"/>
                </a:spcBef>
                <a:spcAft>
                  <a:spcPct val="0"/>
                </a:spcAft>
              </a:pPr>
              <a:t>12</a:t>
            </a:fld>
            <a:endParaRPr lang="it-IT">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763" y="5084763"/>
            <a:ext cx="7199313" cy="576262"/>
          </a:xfrm>
        </p:spPr>
        <p:txBody>
          <a:bodyPr/>
          <a:lstStyle/>
          <a:p>
            <a:r>
              <a:rPr lang="it-IT" dirty="0"/>
              <a:t>Robin Wight: Fantasywire </a:t>
            </a:r>
            <a:r>
              <a:rPr lang="it-IT" baseline="30000" dirty="0"/>
              <a:t>19</a:t>
            </a:r>
          </a:p>
        </p:txBody>
      </p:sp>
      <p:pic>
        <p:nvPicPr>
          <p:cNvPr id="6758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199313" cy="5157788"/>
          </a:xfrm>
          <a:prstGeom prst="rect">
            <a:avLst/>
          </a:prstGeom>
          <a:noFill/>
          <a:ln w="9525">
            <a:solidFill>
              <a:schemeClr val="tx1"/>
            </a:solidFill>
            <a:miter lim="800000"/>
            <a:headEnd/>
            <a:tailEnd/>
          </a:ln>
        </p:spPr>
      </p:pic>
      <p:sp>
        <p:nvSpPr>
          <p:cNvPr id="67587" name="TextBox 3"/>
          <p:cNvSpPr txBox="1">
            <a:spLocks noChangeArrowheads="1"/>
          </p:cNvSpPr>
          <p:nvPr/>
        </p:nvSpPr>
        <p:spPr bwMode="auto">
          <a:xfrm>
            <a:off x="22225" y="5661025"/>
            <a:ext cx="7197725" cy="1016000"/>
          </a:xfrm>
          <a:prstGeom prst="rect">
            <a:avLst/>
          </a:prstGeom>
          <a:noFill/>
          <a:ln w="9525">
            <a:noFill/>
            <a:miter lim="800000"/>
            <a:headEnd/>
            <a:tailEnd/>
          </a:ln>
        </p:spPr>
        <p:txBody>
          <a:bodyPr>
            <a:spAutoFit/>
          </a:bodyPr>
          <a:lstStyle/>
          <a:p>
            <a:pPr algn="just"/>
            <a:r>
              <a:rPr lang="it-IT" sz="1200">
                <a:latin typeface="Calibri" pitchFamily="34" charset="0"/>
              </a:rPr>
              <a:t>Lo scultore britannico Robin Wight crea scene sensazionali di fate soffiate dal vento che afferrano soffioni, si aggrappano agli alberi, apparentemente sospese a mezz'aria, realizzando il tutto con forme intensamente avvolte da filo di acciaio inossidabile. Attualmente molte opere di questo artista sono esposte nei giardini della tenuta di Trentham.</a:t>
            </a:r>
          </a:p>
          <a:p>
            <a:pPr algn="just"/>
            <a:r>
              <a:rPr lang="it-IT" sz="1200">
                <a:latin typeface="Calibri" pitchFamily="34" charset="0"/>
              </a:rPr>
              <a:t>http://www.fantasywire.co.uk/</a:t>
            </a:r>
          </a:p>
        </p:txBody>
      </p:sp>
      <p:sp>
        <p:nvSpPr>
          <p:cNvPr id="67588" name="TextBox 6"/>
          <p:cNvSpPr txBox="1">
            <a:spLocks noChangeArrowheads="1"/>
          </p:cNvSpPr>
          <p:nvPr/>
        </p:nvSpPr>
        <p:spPr bwMode="auto">
          <a:xfrm>
            <a:off x="7197725" y="0"/>
            <a:ext cx="1622425" cy="2893100"/>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giardini della tenuta di Trentham, Regno Unito</a:t>
            </a:r>
          </a:p>
          <a:p>
            <a:r>
              <a:rPr lang="it-IT" sz="1400" b="1" dirty="0">
                <a:latin typeface="Calibri" pitchFamily="34" charset="0"/>
              </a:rPr>
              <a:t>Materiale:</a:t>
            </a:r>
          </a:p>
          <a:p>
            <a:r>
              <a:rPr lang="it-IT" sz="1400" dirty="0">
                <a:latin typeface="Calibri" pitchFamily="34" charset="0"/>
              </a:rPr>
              <a:t>filo di acciaio inossidabile</a:t>
            </a:r>
          </a:p>
          <a:p>
            <a:r>
              <a:rPr lang="it-IT" sz="1400" b="1" dirty="0">
                <a:latin typeface="Calibri" pitchFamily="34" charset="0"/>
              </a:rPr>
              <a:t>Dimensioni:</a:t>
            </a:r>
          </a:p>
          <a:p>
            <a:endParaRPr lang="it-IT" sz="1400" b="1" dirty="0">
              <a:latin typeface="Calibri" pitchFamily="34" charset="0"/>
            </a:endParaRPr>
          </a:p>
          <a:p>
            <a:r>
              <a:rPr lang="it-IT" sz="1400" b="1" dirty="0">
                <a:latin typeface="Calibri" pitchFamily="34" charset="0"/>
              </a:rPr>
              <a:t>Peso:</a:t>
            </a:r>
          </a:p>
          <a:p>
            <a:endParaRPr lang="it-IT" sz="1400" b="1" dirty="0">
              <a:latin typeface="Calibri" pitchFamily="34" charset="0"/>
            </a:endParaRPr>
          </a:p>
          <a:p>
            <a:r>
              <a:rPr lang="it-IT" sz="1400" b="1" dirty="0">
                <a:latin typeface="Calibri" pitchFamily="34" charset="0"/>
              </a:rPr>
              <a:t>Anno di realizzazione:</a:t>
            </a:r>
          </a:p>
        </p:txBody>
      </p:sp>
      <p:sp>
        <p:nvSpPr>
          <p:cNvPr id="6758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2A0101-883E-4829-BAC1-99DA5EC43786}" type="slidenum">
              <a:rPr lang="fr-FR">
                <a:cs typeface="Arial" charset="0"/>
              </a:rPr>
              <a:pPr fontAlgn="base">
                <a:spcBef>
                  <a:spcPct val="0"/>
                </a:spcBef>
                <a:spcAft>
                  <a:spcPct val="0"/>
                </a:spcAft>
              </a:pPr>
              <a:t>13</a:t>
            </a:fld>
            <a:endParaRPr lang="it-IT">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0" y="5373688"/>
            <a:ext cx="5486400" cy="431800"/>
          </a:xfrm>
        </p:spPr>
        <p:txBody>
          <a:bodyPr/>
          <a:lstStyle/>
          <a:p>
            <a:r>
              <a:rPr lang="it-IT" dirty="0"/>
              <a:t>Joana Vasconcelos: Marylin (2009) </a:t>
            </a:r>
            <a:r>
              <a:rPr lang="it-IT" baseline="30000" dirty="0"/>
              <a:t>21</a:t>
            </a:r>
          </a:p>
        </p:txBody>
      </p:sp>
      <p:sp>
        <p:nvSpPr>
          <p:cNvPr id="68610" name="Text Placeholder 4"/>
          <p:cNvSpPr>
            <a:spLocks noGrp="1"/>
          </p:cNvSpPr>
          <p:nvPr>
            <p:ph type="body" sz="half" idx="2"/>
          </p:nvPr>
        </p:nvSpPr>
        <p:spPr>
          <a:xfrm>
            <a:off x="0" y="5805488"/>
            <a:ext cx="8893175" cy="1057275"/>
          </a:xfrm>
        </p:spPr>
        <p:txBody>
          <a:bodyPr/>
          <a:lstStyle/>
          <a:p>
            <a:pPr algn="just"/>
            <a:r>
              <a:rPr lang="it-IT" sz="1000" i="1"/>
              <a:t>Marilyn</a:t>
            </a:r>
            <a:r>
              <a:rPr lang="it-IT" sz="1000"/>
              <a:t> prende la forma di un elegante paio di sandali con il tacco alto, in scala ingrandita grazie dall'impiego di pentole e dei rispettivi coperchi. L'associazione improbabile e al tempo stesso decisa tra le pentole e i sandali con il tacco alto, due simboli paradigmatici della dimensione privata e pubblica della Donna, propone una revisione del Femminile alla luce delle consuetudini del mondo contemporaneo. Il ricorso alle pentole, simbolo tradizionalmente associato alla sfera domestica della Donna, finalizzato a riprodurre un enorme sandalo con il tacco alto, simbolo della bellezza e dell'eleganza imposte dalle convenzioni sociali, contraddice l'impossibilità della relazione dicotomica del Femminile nella sfera domestica e sociale. L'oggetto rappresentato appare quindi come il panegirico della dualità femminile, lasciando intendere la realizzazione completa dell'individualità sovvertendo la norma sociale.</a:t>
            </a:r>
          </a:p>
        </p:txBody>
      </p:sp>
      <p:pic>
        <p:nvPicPr>
          <p:cNvPr id="68611" name="Picture 2"/>
          <p:cNvPicPr>
            <a:picLocks noChangeAspect="1" noChangeArrowheads="1"/>
          </p:cNvPicPr>
          <p:nvPr/>
        </p:nvPicPr>
        <p:blipFill>
          <a:blip r:embed="rId2"/>
          <a:srcRect/>
          <a:stretch>
            <a:fillRect/>
          </a:stretch>
        </p:blipFill>
        <p:spPr bwMode="auto">
          <a:xfrm>
            <a:off x="0" y="0"/>
            <a:ext cx="7199313" cy="5387975"/>
          </a:xfrm>
          <a:prstGeom prst="rect">
            <a:avLst/>
          </a:prstGeom>
          <a:noFill/>
          <a:ln w="9525">
            <a:solidFill>
              <a:schemeClr val="tx1"/>
            </a:solidFill>
            <a:miter lim="800000"/>
            <a:headEnd/>
            <a:tailEnd/>
          </a:ln>
        </p:spPr>
      </p:pic>
      <p:sp>
        <p:nvSpPr>
          <p:cNvPr id="68612" name="TextBox 6"/>
          <p:cNvSpPr txBox="1">
            <a:spLocks noChangeArrowheads="1"/>
          </p:cNvSpPr>
          <p:nvPr/>
        </p:nvSpPr>
        <p:spPr bwMode="auto">
          <a:xfrm>
            <a:off x="7197725" y="-26988"/>
            <a:ext cx="1622425" cy="2462213"/>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Versailles, Francia</a:t>
            </a:r>
          </a:p>
          <a:p>
            <a:r>
              <a:rPr lang="it-IT" sz="1400" b="1" dirty="0">
                <a:latin typeface="Calibri" pitchFamily="34" charset="0"/>
              </a:rPr>
              <a:t>Materiale:</a:t>
            </a:r>
          </a:p>
          <a:p>
            <a:r>
              <a:rPr lang="it-IT" sz="1400" dirty="0">
                <a:latin typeface="Calibri" pitchFamily="34" charset="0"/>
              </a:rPr>
              <a:t>acciaio inossidabile</a:t>
            </a:r>
          </a:p>
          <a:p>
            <a:r>
              <a:rPr lang="it-IT" sz="1400" b="1" dirty="0">
                <a:latin typeface="Calibri" pitchFamily="34" charset="0"/>
              </a:rPr>
              <a:t>Dimensioni:</a:t>
            </a:r>
          </a:p>
          <a:p>
            <a:r>
              <a:rPr lang="it-IT" sz="1400" dirty="0">
                <a:latin typeface="Calibri" pitchFamily="34" charset="0"/>
              </a:rPr>
              <a:t>3m x 1,5m x 4m</a:t>
            </a:r>
          </a:p>
          <a:p>
            <a:r>
              <a:rPr lang="it-IT" sz="1400" b="1" dirty="0">
                <a:latin typeface="Calibri" pitchFamily="34" charset="0"/>
              </a:rPr>
              <a:t>Peso:</a:t>
            </a:r>
          </a:p>
          <a:p>
            <a:endParaRPr lang="it-IT" sz="1400" b="1" dirty="0">
              <a:latin typeface="Calibri" pitchFamily="34" charset="0"/>
            </a:endParaRPr>
          </a:p>
          <a:p>
            <a:r>
              <a:rPr lang="it-IT" sz="1400" b="1" dirty="0">
                <a:latin typeface="Calibri" pitchFamily="34" charset="0"/>
              </a:rPr>
              <a:t>Anno di realizzazione:</a:t>
            </a:r>
          </a:p>
          <a:p>
            <a:r>
              <a:rPr lang="it-IT" sz="1400" dirty="0">
                <a:latin typeface="Calibri" pitchFamily="34" charset="0"/>
              </a:rPr>
              <a:t>2009</a:t>
            </a:r>
          </a:p>
        </p:txBody>
      </p:sp>
      <p:sp>
        <p:nvSpPr>
          <p:cNvPr id="6861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F933BD-D4A4-45C3-AC4E-EC5598117FB9}" type="slidenum">
              <a:rPr lang="fr-FR">
                <a:cs typeface="Arial" charset="0"/>
              </a:rPr>
              <a:pPr fontAlgn="base">
                <a:spcBef>
                  <a:spcPct val="0"/>
                </a:spcBef>
                <a:spcAft>
                  <a:spcPct val="0"/>
                </a:spcAft>
              </a:pPr>
              <a:t>14</a:t>
            </a:fld>
            <a:endParaRPr lang="it-IT">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AutoShape 2" descr="http://megaconstrucciones.net/images/estatuas/foto/chiapas-cristo-2.jpg"/>
          <p:cNvSpPr>
            <a:spLocks noChangeAspect="1" noChangeArrowheads="1"/>
          </p:cNvSpPr>
          <p:nvPr/>
        </p:nvSpPr>
        <p:spPr bwMode="auto">
          <a:xfrm>
            <a:off x="155575" y="-2636838"/>
            <a:ext cx="3667125" cy="5505451"/>
          </a:xfrm>
          <a:prstGeom prst="rect">
            <a:avLst/>
          </a:prstGeom>
          <a:noFill/>
          <a:ln w="9525">
            <a:noFill/>
            <a:miter lim="800000"/>
            <a:headEnd/>
            <a:tailEnd/>
          </a:ln>
        </p:spPr>
        <p:txBody>
          <a:bodyPr/>
          <a:lstStyle/>
          <a:p>
            <a:endParaRPr lang="it-IT">
              <a:latin typeface="Calibri" pitchFamily="34" charset="0"/>
            </a:endParaRPr>
          </a:p>
        </p:txBody>
      </p:sp>
      <p:sp>
        <p:nvSpPr>
          <p:cNvPr id="71682" name="Title 1"/>
          <p:cNvSpPr>
            <a:spLocks noGrp="1"/>
          </p:cNvSpPr>
          <p:nvPr>
            <p:ph type="title"/>
          </p:nvPr>
        </p:nvSpPr>
        <p:spPr>
          <a:xfrm>
            <a:off x="34925" y="5445125"/>
            <a:ext cx="5486400" cy="566738"/>
          </a:xfrm>
        </p:spPr>
        <p:txBody>
          <a:bodyPr/>
          <a:lstStyle/>
          <a:p>
            <a:r>
              <a:rPr lang="it-IT" dirty="0"/>
              <a:t>Architetto Jaime Latapi Lopez: Cristo de Chiapas </a:t>
            </a:r>
            <a:r>
              <a:rPr lang="it-IT" baseline="30000" dirty="0"/>
              <a:t>20</a:t>
            </a:r>
          </a:p>
        </p:txBody>
      </p:sp>
      <p:sp>
        <p:nvSpPr>
          <p:cNvPr id="71683" name="Text Placeholder 9"/>
          <p:cNvSpPr>
            <a:spLocks noGrp="1"/>
          </p:cNvSpPr>
          <p:nvPr>
            <p:ph type="body" sz="half" idx="2"/>
          </p:nvPr>
        </p:nvSpPr>
        <p:spPr>
          <a:xfrm>
            <a:off x="34925" y="6053138"/>
            <a:ext cx="5486400" cy="804862"/>
          </a:xfrm>
        </p:spPr>
        <p:txBody>
          <a:bodyPr/>
          <a:lstStyle/>
          <a:p>
            <a:r>
              <a:rPr lang="it-IT"/>
              <a:t>Il "Cristo de Chiapas" è una croce imponente rivestita di acciaio inossidabile color oro che fa risaltare la figura di Cristo e risplende con il riflesso dei raggi del sole. </a:t>
            </a:r>
          </a:p>
        </p:txBody>
      </p:sp>
      <p:sp>
        <p:nvSpPr>
          <p:cNvPr id="71684" name="Slide Number Placeholder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7F2C9B-857E-4122-962A-A3439E1831FE}" type="slidenum">
              <a:rPr lang="fr-FR">
                <a:cs typeface="Arial" charset="0"/>
              </a:rPr>
              <a:pPr fontAlgn="base">
                <a:spcBef>
                  <a:spcPct val="0"/>
                </a:spcBef>
                <a:spcAft>
                  <a:spcPct val="0"/>
                </a:spcAft>
              </a:pPr>
              <a:t>15</a:t>
            </a:fld>
            <a:endParaRPr lang="it-IT">
              <a:cs typeface="Arial" charset="0"/>
            </a:endParaRPr>
          </a:p>
        </p:txBody>
      </p:sp>
      <p:sp>
        <p:nvSpPr>
          <p:cNvPr id="71685" name="TextBox 12"/>
          <p:cNvSpPr txBox="1">
            <a:spLocks noChangeArrowheads="1"/>
          </p:cNvSpPr>
          <p:nvPr/>
        </p:nvSpPr>
        <p:spPr bwMode="auto">
          <a:xfrm>
            <a:off x="4572000" y="0"/>
            <a:ext cx="2087563" cy="2677656"/>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Tuxtla Gutierrez, Messico</a:t>
            </a:r>
            <a:endParaRPr lang="it-IT" sz="1400" b="1" dirty="0">
              <a:latin typeface="Calibri" pitchFamily="34" charset="0"/>
            </a:endParaRPr>
          </a:p>
          <a:p>
            <a:r>
              <a:rPr lang="it-IT" sz="1400" b="1" dirty="0">
                <a:latin typeface="Calibri" pitchFamily="34" charset="0"/>
              </a:rPr>
              <a:t>Materiale:</a:t>
            </a:r>
          </a:p>
          <a:p>
            <a:r>
              <a:rPr lang="it-IT" sz="1400" dirty="0">
                <a:latin typeface="Calibri" pitchFamily="34" charset="0"/>
              </a:rPr>
              <a:t>acciaio inossidabile rivestito</a:t>
            </a:r>
          </a:p>
          <a:p>
            <a:r>
              <a:rPr lang="it-IT" sz="1400" b="1" dirty="0">
                <a:latin typeface="Calibri" pitchFamily="34" charset="0"/>
              </a:rPr>
              <a:t>Dimensioni:</a:t>
            </a:r>
          </a:p>
          <a:p>
            <a:r>
              <a:rPr lang="it-IT" sz="1400" dirty="0">
                <a:latin typeface="Calibri" pitchFamily="34" charset="0"/>
              </a:rPr>
              <a:t>48 m (62 m con il basamento)</a:t>
            </a:r>
          </a:p>
          <a:p>
            <a:r>
              <a:rPr lang="it-IT" sz="1400" b="1" dirty="0">
                <a:latin typeface="Calibri" pitchFamily="34" charset="0"/>
              </a:rPr>
              <a:t>Peso:</a:t>
            </a:r>
          </a:p>
          <a:p>
            <a:r>
              <a:rPr lang="it-IT" sz="1400" dirty="0">
                <a:latin typeface="Calibri" pitchFamily="34" charset="0"/>
              </a:rPr>
              <a:t>2000 tonnellate</a:t>
            </a:r>
          </a:p>
          <a:p>
            <a:r>
              <a:rPr lang="it-IT" sz="1400" b="1" dirty="0">
                <a:latin typeface="Calibri" pitchFamily="34" charset="0"/>
              </a:rPr>
              <a:t>Anno di realizzazione:</a:t>
            </a:r>
          </a:p>
          <a:p>
            <a:r>
              <a:rPr lang="it-IT" sz="1400" dirty="0">
                <a:latin typeface="Calibri" pitchFamily="34" charset="0"/>
              </a:rPr>
              <a:t>2007</a:t>
            </a:r>
          </a:p>
        </p:txBody>
      </p:sp>
      <p:pic>
        <p:nvPicPr>
          <p:cNvPr id="7168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 y="0"/>
            <a:ext cx="4259263" cy="5589588"/>
          </a:xfrm>
          <a:prstGeom prst="rect">
            <a:avLst/>
          </a:prstGeom>
          <a:noFill/>
          <a:ln w="9525">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30163" y="5311775"/>
            <a:ext cx="5486401" cy="514350"/>
          </a:xfrm>
        </p:spPr>
        <p:txBody>
          <a:bodyPr/>
          <a:lstStyle/>
          <a:p>
            <a:r>
              <a:rPr lang="it-IT" dirty="0"/>
              <a:t>Jeff Koons: Sacred Heart Red/Gold … </a:t>
            </a:r>
            <a:r>
              <a:rPr lang="it-IT" baseline="30000" dirty="0"/>
              <a:t>22</a:t>
            </a:r>
          </a:p>
        </p:txBody>
      </p:sp>
      <p:sp>
        <p:nvSpPr>
          <p:cNvPr id="70658" name="Text Placeholder 12"/>
          <p:cNvSpPr>
            <a:spLocks noGrp="1"/>
          </p:cNvSpPr>
          <p:nvPr>
            <p:ph type="body" sz="half" idx="2"/>
          </p:nvPr>
        </p:nvSpPr>
        <p:spPr>
          <a:xfrm>
            <a:off x="-1588" y="5956300"/>
            <a:ext cx="5486401" cy="804863"/>
          </a:xfrm>
        </p:spPr>
        <p:txBody>
          <a:bodyPr/>
          <a:lstStyle/>
          <a:p>
            <a:r>
              <a:rPr lang="it-IT" i="1"/>
              <a:t>“….commenta sarcasticamente lo svilimento dell'esperienza emotiva e religiosa.”</a:t>
            </a:r>
          </a:p>
          <a:p>
            <a:r>
              <a:rPr lang="it-IT"/>
              <a:t>(NY Times) </a:t>
            </a:r>
          </a:p>
          <a:p>
            <a:endParaRPr lang="it-IT"/>
          </a:p>
        </p:txBody>
      </p:sp>
      <p:sp>
        <p:nvSpPr>
          <p:cNvPr id="70659" name="TextBox 14"/>
          <p:cNvSpPr txBox="1">
            <a:spLocks noChangeArrowheads="1"/>
          </p:cNvSpPr>
          <p:nvPr/>
        </p:nvSpPr>
        <p:spPr bwMode="auto">
          <a:xfrm>
            <a:off x="7197725" y="0"/>
            <a:ext cx="1622425" cy="3970318"/>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New York, USA</a:t>
            </a:r>
            <a:endParaRPr lang="it-IT" sz="1400" b="1" dirty="0">
              <a:latin typeface="Calibri" pitchFamily="34" charset="0"/>
            </a:endParaRPr>
          </a:p>
          <a:p>
            <a:r>
              <a:rPr lang="it-IT" sz="1400" b="1" dirty="0">
                <a:latin typeface="Calibri" pitchFamily="34" charset="0"/>
              </a:rPr>
              <a:t>Materiale:</a:t>
            </a:r>
          </a:p>
          <a:p>
            <a:r>
              <a:rPr lang="it-IT" sz="1400" dirty="0">
                <a:latin typeface="Calibri" pitchFamily="34" charset="0"/>
              </a:rPr>
              <a:t>acciaio inossidabile ad alto tenore di cromo con rivestimento colorato trasparente</a:t>
            </a:r>
            <a:endParaRPr lang="it-IT" sz="1400" b="1" dirty="0">
              <a:latin typeface="Calibri" pitchFamily="34" charset="0"/>
            </a:endParaRPr>
          </a:p>
          <a:p>
            <a:r>
              <a:rPr lang="it-IT" sz="1400" b="1" dirty="0">
                <a:latin typeface="Calibri" pitchFamily="34" charset="0"/>
              </a:rPr>
              <a:t>Dimensioni:</a:t>
            </a:r>
          </a:p>
          <a:p>
            <a:r>
              <a:rPr lang="it-IT" sz="1400" dirty="0">
                <a:latin typeface="Calibri" pitchFamily="34" charset="0"/>
              </a:rPr>
              <a:t>357 x 218 x 121 cm</a:t>
            </a:r>
            <a:endParaRPr lang="it-IT" sz="1400" b="1" dirty="0">
              <a:latin typeface="Calibri" pitchFamily="34" charset="0"/>
            </a:endParaRPr>
          </a:p>
          <a:p>
            <a:r>
              <a:rPr lang="it-IT" sz="1400" b="1" dirty="0">
                <a:latin typeface="Calibri" pitchFamily="34" charset="0"/>
              </a:rPr>
              <a:t>Peso:</a:t>
            </a:r>
          </a:p>
          <a:p>
            <a:endParaRPr lang="it-IT" sz="1400" b="1" dirty="0">
              <a:latin typeface="Calibri" pitchFamily="34" charset="0"/>
            </a:endParaRPr>
          </a:p>
          <a:p>
            <a:r>
              <a:rPr lang="it-IT" sz="1400" b="1" dirty="0">
                <a:latin typeface="Calibri" pitchFamily="34" charset="0"/>
              </a:rPr>
              <a:t>Anno di realizzazione:</a:t>
            </a:r>
          </a:p>
          <a:p>
            <a:r>
              <a:rPr lang="it-IT" sz="1400" dirty="0">
                <a:latin typeface="Calibri" pitchFamily="34" charset="0"/>
              </a:rPr>
              <a:t>1 versione di 5 versioni uniche 1994–2007</a:t>
            </a:r>
            <a:endParaRPr lang="it-IT" sz="1400" b="1" dirty="0">
              <a:latin typeface="Calibri" pitchFamily="34" charset="0"/>
            </a:endParaRPr>
          </a:p>
        </p:txBody>
      </p:sp>
      <p:sp>
        <p:nvSpPr>
          <p:cNvPr id="70660" name="Slide Number Placeholder 1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4DDBB3-CD77-4379-891C-EE30C5484F9A}" type="slidenum">
              <a:rPr lang="fr-FR">
                <a:cs typeface="Arial" charset="0"/>
              </a:rPr>
              <a:pPr fontAlgn="base">
                <a:spcBef>
                  <a:spcPct val="0"/>
                </a:spcBef>
                <a:spcAft>
                  <a:spcPct val="0"/>
                </a:spcAft>
              </a:pPr>
              <a:t>16</a:t>
            </a:fld>
            <a:endParaRPr lang="it-IT">
              <a:cs typeface="Arial" charset="0"/>
            </a:endParaRPr>
          </a:p>
        </p:txBody>
      </p:sp>
      <p:pic>
        <p:nvPicPr>
          <p:cNvPr id="70661" name="Picture 2" descr="https://c2.staticflickr.com/4/3187/2609927761_18c3069d75_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 y="-3175"/>
            <a:ext cx="7073900" cy="5303838"/>
          </a:xfrm>
          <a:prstGeom prst="rect">
            <a:avLst/>
          </a:prstGeom>
          <a:noFill/>
          <a:ln w="9525">
            <a:solidFill>
              <a:schemeClr val="tx1"/>
            </a:solidFill>
            <a:miter lim="800000"/>
            <a:headEnd/>
            <a:tailEnd/>
          </a:ln>
        </p:spPr>
      </p:pic>
      <p:pic>
        <p:nvPicPr>
          <p:cNvPr id="7066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8963" y="5062538"/>
            <a:ext cx="3249612" cy="1787525"/>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4760913"/>
            <a:ext cx="5486400" cy="566737"/>
          </a:xfrm>
        </p:spPr>
        <p:txBody>
          <a:bodyPr/>
          <a:lstStyle/>
          <a:p>
            <a:r>
              <a:rPr lang="it-IT" dirty="0"/>
              <a:t>Gil Bruvel: Dichotomy </a:t>
            </a:r>
            <a:r>
              <a:rPr lang="it-IT" baseline="30000" dirty="0"/>
              <a:t>23</a:t>
            </a:r>
          </a:p>
        </p:txBody>
      </p:sp>
      <p:sp>
        <p:nvSpPr>
          <p:cNvPr id="72706" name="Text Placeholder 11"/>
          <p:cNvSpPr>
            <a:spLocks noGrp="1"/>
          </p:cNvSpPr>
          <p:nvPr>
            <p:ph type="body" sz="half" idx="2"/>
          </p:nvPr>
        </p:nvSpPr>
        <p:spPr>
          <a:xfrm>
            <a:off x="-9525" y="5341938"/>
            <a:ext cx="7416800" cy="1512887"/>
          </a:xfrm>
        </p:spPr>
        <p:txBody>
          <a:bodyPr/>
          <a:lstStyle/>
          <a:p>
            <a:pPr algn="just"/>
            <a:r>
              <a:rPr lang="it-IT" sz="1200"/>
              <a:t>Ispirata alle complessità del vivere appieno in tutti i mondi contemporaneamente, Dichotomy medita sulla natura duale dell'esistenza e la celebra. Composta da "brandelli di energia" che cercano di catturare il processo di implicare tutti i livelli dell'esistenza allo scopo di essere completamente umani, la scultura riflette la forza naturale e la quieta imponenza insite nell'integrazione dei vari livelli dell'esistenza.  La figura abita quindi in uno spazio meditativo sereno, abbracciando completamente una dicotomia di esistenze: anima e animus, maschile e femminile, conscio e inconscio, veglia e sogno.</a:t>
            </a:r>
          </a:p>
        </p:txBody>
      </p:sp>
      <p:sp>
        <p:nvSpPr>
          <p:cNvPr id="72707" name="TextBox 14"/>
          <p:cNvSpPr txBox="1">
            <a:spLocks noChangeArrowheads="1"/>
          </p:cNvSpPr>
          <p:nvPr/>
        </p:nvSpPr>
        <p:spPr bwMode="auto">
          <a:xfrm>
            <a:off x="4572000" y="-34925"/>
            <a:ext cx="1800225" cy="2677656"/>
          </a:xfrm>
          <a:prstGeom prst="rect">
            <a:avLst/>
          </a:prstGeom>
          <a:noFill/>
          <a:ln w="9525">
            <a:noFill/>
            <a:miter lim="800000"/>
            <a:headEnd/>
            <a:tailEnd/>
          </a:ln>
        </p:spPr>
        <p:txBody>
          <a:bodyPr>
            <a:spAutoFit/>
          </a:bodyPr>
          <a:lstStyle/>
          <a:p>
            <a:r>
              <a:rPr lang="it-IT" sz="1400" b="1" dirty="0">
                <a:latin typeface="Calibri" pitchFamily="34" charset="0"/>
              </a:rPr>
              <a:t>Ubicazione:</a:t>
            </a:r>
          </a:p>
          <a:p>
            <a:endParaRPr lang="it-IT" sz="1400" b="1" dirty="0">
              <a:latin typeface="Calibri" pitchFamily="34" charset="0"/>
            </a:endParaRPr>
          </a:p>
          <a:p>
            <a:r>
              <a:rPr lang="it-IT" sz="1400" b="1" dirty="0">
                <a:latin typeface="Calibri" pitchFamily="34" charset="0"/>
              </a:rPr>
              <a:t>Materiale:</a:t>
            </a:r>
          </a:p>
          <a:p>
            <a:r>
              <a:rPr lang="it-IT" sz="1400" dirty="0">
                <a:latin typeface="Calibri" pitchFamily="34" charset="0"/>
              </a:rPr>
              <a:t>acciaio inossidabile 316L</a:t>
            </a:r>
          </a:p>
          <a:p>
            <a:r>
              <a:rPr lang="it-IT" sz="1400" b="1" dirty="0">
                <a:latin typeface="Calibri" pitchFamily="34" charset="0"/>
              </a:rPr>
              <a:t>Dimensioni:</a:t>
            </a:r>
          </a:p>
          <a:p>
            <a:r>
              <a:rPr lang="it-IT" sz="1400" dirty="0">
                <a:latin typeface="Calibri" pitchFamily="34" charset="0"/>
              </a:rPr>
              <a:t>71 cm x 41 cm x 41 cm</a:t>
            </a:r>
            <a:endParaRPr lang="it-IT" sz="1400" b="1" dirty="0">
              <a:latin typeface="Calibri" pitchFamily="34" charset="0"/>
            </a:endParaRPr>
          </a:p>
          <a:p>
            <a:r>
              <a:rPr lang="it-IT" sz="1400" b="1" dirty="0">
                <a:latin typeface="Calibri" pitchFamily="34" charset="0"/>
              </a:rPr>
              <a:t>Peso:</a:t>
            </a:r>
          </a:p>
          <a:p>
            <a:endParaRPr lang="it-IT" sz="1400" b="1" dirty="0">
              <a:latin typeface="Calibri" pitchFamily="34" charset="0"/>
            </a:endParaRPr>
          </a:p>
          <a:p>
            <a:r>
              <a:rPr lang="it-IT" sz="1400" b="1" dirty="0">
                <a:latin typeface="Calibri" pitchFamily="34" charset="0"/>
              </a:rPr>
              <a:t>Anno di realizzazione:</a:t>
            </a:r>
          </a:p>
          <a:p>
            <a:endParaRPr lang="it-IT" sz="1400" b="1" dirty="0">
              <a:latin typeface="Calibri" pitchFamily="34" charset="0"/>
            </a:endParaRPr>
          </a:p>
        </p:txBody>
      </p:sp>
      <p:sp>
        <p:nvSpPr>
          <p:cNvPr id="72708" name="Slide Number Placeholder 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55EACE-1652-4AA2-BFAF-7787693E92C6}" type="slidenum">
              <a:rPr lang="fr-FR">
                <a:cs typeface="Arial" charset="0"/>
              </a:rPr>
              <a:pPr fontAlgn="base">
                <a:spcBef>
                  <a:spcPct val="0"/>
                </a:spcBef>
                <a:spcAft>
                  <a:spcPct val="0"/>
                </a:spcAft>
              </a:pPr>
              <a:t>17</a:t>
            </a:fld>
            <a:endParaRPr lang="it-IT">
              <a:cs typeface="Arial" charset="0"/>
            </a:endParaRPr>
          </a:p>
        </p:txBody>
      </p:sp>
      <p:pic>
        <p:nvPicPr>
          <p:cNvPr id="7270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484688" cy="4729163"/>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07950" y="4724400"/>
            <a:ext cx="8785225" cy="566738"/>
          </a:xfrm>
        </p:spPr>
        <p:txBody>
          <a:bodyPr/>
          <a:lstStyle/>
          <a:p>
            <a:r>
              <a:rPr lang="it-IT" dirty="0"/>
              <a:t>David Černý: Metamorphosis </a:t>
            </a:r>
            <a:r>
              <a:rPr lang="it-IT" baseline="30000" dirty="0"/>
              <a:t>24</a:t>
            </a:r>
          </a:p>
        </p:txBody>
      </p:sp>
      <p:sp>
        <p:nvSpPr>
          <p:cNvPr id="9" name="Text Placeholder 8"/>
          <p:cNvSpPr>
            <a:spLocks noGrp="1"/>
          </p:cNvSpPr>
          <p:nvPr>
            <p:ph type="body" sz="half" idx="2"/>
          </p:nvPr>
        </p:nvSpPr>
        <p:spPr>
          <a:xfrm>
            <a:off x="107950" y="5367338"/>
            <a:ext cx="8785225" cy="1374775"/>
          </a:xfrm>
        </p:spPr>
        <p:txBody>
          <a:bodyPr rtlCol="0">
            <a:normAutofit fontScale="92500" lnSpcReduction="10000"/>
          </a:bodyPr>
          <a:lstStyle/>
          <a:p>
            <a:pPr fontAlgn="auto">
              <a:spcAft>
                <a:spcPts val="0"/>
              </a:spcAft>
              <a:defRPr/>
            </a:pPr>
            <a:r>
              <a:rPr lang="it-IT" dirty="0"/>
              <a:t>La struttura è costituita da sette strati separati che ruotano a intermittenza, esaminando minuziosamente le caratteristiche della scultura. All'interno della struttura sono presenti dei motore di comando con programmi personalizzati per coordinare le sequenze coreografiche. Ogni motore ha un interruttore di feedback che consente al computer di sapere esattamente qual è la posizione di ogni elemento in un determinato momento, permettendo il movimento casuale all'interno delle sequenze. David comanda personalmente questo movimento via Internet, una sorta di continuazione della sua opera che inserisce l'ingegneria meccanica e informatica come parte integrante del progetto. È possibile visualizzare il video in diretta streaming della scultura in movimento all'indirizzo </a:t>
            </a:r>
            <a:r>
              <a:rPr lang="it-IT" dirty="0">
                <a:hlinkClick r:id="rId3"/>
              </a:rPr>
              <a:t>www.metalmorphosis.tv</a:t>
            </a:r>
            <a:endParaRPr lang="it-IT" dirty="0"/>
          </a:p>
        </p:txBody>
      </p:sp>
      <p:sp>
        <p:nvSpPr>
          <p:cNvPr id="73731"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A01A2A-7C8B-4088-AD69-7FC4C27D7945}" type="slidenum">
              <a:rPr lang="fr-FR">
                <a:cs typeface="Arial" charset="0"/>
              </a:rPr>
              <a:pPr fontAlgn="base">
                <a:spcBef>
                  <a:spcPct val="0"/>
                </a:spcBef>
                <a:spcAft>
                  <a:spcPct val="0"/>
                </a:spcAft>
              </a:pPr>
              <a:t>18</a:t>
            </a:fld>
            <a:endParaRPr lang="it-IT">
              <a:cs typeface="Arial" charset="0"/>
            </a:endParaRPr>
          </a:p>
        </p:txBody>
      </p:sp>
      <p:pic>
        <p:nvPicPr>
          <p:cNvPr id="73732" name="Picture 2" descr="http://twistedsifter.files.wordpress.com/2011/10/metalmorphosis-david-cerny-stainless-steel-head-sculpture-north-carolina-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6227763" cy="4670425"/>
          </a:xfrm>
          <a:prstGeom prst="rect">
            <a:avLst/>
          </a:prstGeom>
          <a:noFill/>
          <a:ln w="9525">
            <a:solidFill>
              <a:schemeClr val="tx1"/>
            </a:solidFill>
            <a:miter lim="800000"/>
            <a:headEnd/>
            <a:tailEnd/>
          </a:ln>
        </p:spPr>
      </p:pic>
      <p:sp>
        <p:nvSpPr>
          <p:cNvPr id="73733" name="TextBox 6"/>
          <p:cNvSpPr txBox="1">
            <a:spLocks noChangeArrowheads="1"/>
          </p:cNvSpPr>
          <p:nvPr/>
        </p:nvSpPr>
        <p:spPr bwMode="auto">
          <a:xfrm>
            <a:off x="6372225" y="0"/>
            <a:ext cx="2520950" cy="1384995"/>
          </a:xfrm>
          <a:prstGeom prst="rect">
            <a:avLst/>
          </a:prstGeom>
          <a:noFill/>
          <a:ln w="9525">
            <a:noFill/>
            <a:miter lim="800000"/>
            <a:headEnd/>
            <a:tailEnd/>
          </a:ln>
        </p:spPr>
        <p:txBody>
          <a:bodyPr>
            <a:spAutoFit/>
          </a:bodyPr>
          <a:lstStyle/>
          <a:p>
            <a:r>
              <a:rPr lang="it-IT" sz="1400" b="1" dirty="0">
                <a:latin typeface="Calibri" pitchFamily="34" charset="0"/>
              </a:rPr>
              <a:t>Ubicazione: </a:t>
            </a:r>
            <a:r>
              <a:rPr lang="it-IT" sz="1400" dirty="0">
                <a:latin typeface="Calibri" pitchFamily="34" charset="0"/>
              </a:rPr>
              <a:t>Charlotte, NC, USA</a:t>
            </a:r>
          </a:p>
          <a:p>
            <a:r>
              <a:rPr lang="it-IT" sz="1400" b="1" dirty="0">
                <a:latin typeface="Calibri" pitchFamily="34" charset="0"/>
              </a:rPr>
              <a:t>Materiale: </a:t>
            </a:r>
            <a:r>
              <a:rPr lang="it-IT" sz="1400" dirty="0">
                <a:latin typeface="Calibri" pitchFamily="34" charset="0"/>
              </a:rPr>
              <a:t>acciaio inossidabile </a:t>
            </a:r>
          </a:p>
          <a:p>
            <a:r>
              <a:rPr lang="it-IT" sz="1400" b="1" dirty="0">
                <a:latin typeface="Calibri" pitchFamily="34" charset="0"/>
              </a:rPr>
              <a:t>Dimensioni: </a:t>
            </a:r>
            <a:r>
              <a:rPr lang="it-IT" sz="1400" dirty="0">
                <a:latin typeface="Calibri" pitchFamily="34" charset="0"/>
              </a:rPr>
              <a:t>altezza  8 m</a:t>
            </a:r>
            <a:endParaRPr lang="it-IT" sz="1400" b="1" dirty="0">
              <a:latin typeface="Calibri" pitchFamily="34" charset="0"/>
            </a:endParaRPr>
          </a:p>
          <a:p>
            <a:r>
              <a:rPr lang="it-IT" sz="1400" b="1" dirty="0">
                <a:latin typeface="Calibri" pitchFamily="34" charset="0"/>
              </a:rPr>
              <a:t>Peso: </a:t>
            </a:r>
            <a:r>
              <a:rPr lang="it-IT" sz="1400" dirty="0">
                <a:latin typeface="Calibri" pitchFamily="34" charset="0"/>
              </a:rPr>
              <a:t>14 tonnellate di acciaio inossidabile</a:t>
            </a:r>
          </a:p>
          <a:p>
            <a:r>
              <a:rPr lang="it-IT" sz="1400" b="1" dirty="0">
                <a:latin typeface="Calibri" pitchFamily="34" charset="0"/>
              </a:rPr>
              <a:t>Anno di realizzazione: </a:t>
            </a:r>
            <a:r>
              <a:rPr lang="it-IT" sz="1400" dirty="0">
                <a:latin typeface="Calibri" pitchFamily="34" charset="0"/>
              </a:rPr>
              <a:t>2011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8" y="4584660"/>
            <a:ext cx="7200000" cy="576064"/>
          </a:xfrm>
        </p:spPr>
        <p:txBody>
          <a:bodyPr>
            <a:normAutofit/>
          </a:bodyPr>
          <a:lstStyle/>
          <a:p>
            <a:r>
              <a:rPr lang="fr-FR" dirty="0"/>
              <a:t>Linda </a:t>
            </a:r>
            <a:r>
              <a:rPr lang="fr-FR" dirty="0" err="1"/>
              <a:t>Bakke</a:t>
            </a:r>
            <a:r>
              <a:rPr lang="fr-FR" dirty="0"/>
              <a:t>: The </a:t>
            </a:r>
            <a:r>
              <a:rPr lang="fr-FR" dirty="0" err="1"/>
              <a:t>Big</a:t>
            </a:r>
            <a:r>
              <a:rPr lang="fr-FR" dirty="0"/>
              <a:t> </a:t>
            </a:r>
            <a:r>
              <a:rPr lang="fr-FR" dirty="0" err="1"/>
              <a:t>Elk</a:t>
            </a:r>
            <a:r>
              <a:rPr lang="fr-FR" dirty="0"/>
              <a:t> </a:t>
            </a:r>
            <a:r>
              <a:rPr lang="fr-FR" baseline="30000" dirty="0"/>
              <a:t>25</a:t>
            </a:r>
          </a:p>
        </p:txBody>
      </p:sp>
      <p:sp>
        <p:nvSpPr>
          <p:cNvPr id="4" name="TextBox 3"/>
          <p:cNvSpPr txBox="1"/>
          <p:nvPr/>
        </p:nvSpPr>
        <p:spPr>
          <a:xfrm>
            <a:off x="-5012" y="5255145"/>
            <a:ext cx="8825161" cy="1600438"/>
          </a:xfrm>
          <a:prstGeom prst="rect">
            <a:avLst/>
          </a:prstGeom>
          <a:noFill/>
        </p:spPr>
        <p:txBody>
          <a:bodyPr wrap="square" rtlCol="0">
            <a:spAutoFit/>
          </a:bodyPr>
          <a:lstStyle/>
          <a:p>
            <a:r>
              <a:rPr lang="it-IT" sz="1400" dirty="0">
                <a:latin typeface="+mn-lt"/>
              </a:rPr>
              <a:t>The Big Elk, ideata dall’artista norvegese Linka Bakke, si trova nell’area picnic di Bjøråa, nel comune di Stor-Elvdal, a metà strada tra Oslo e Trondheim, in Norvegia. Questo punto di riferimento, a parte la sua bellezza intrinseca, ha lo scopo di attirare l’attenzione dei guidatori e aumentare la sicurezza stradale, in quanto li invita a fermarsi, sgranchirsi le gambe e quindi riposarsi dalle fatiche del viaggio. The Big Elk ha focalizzato l’attenzione sul mondo animale ed è diventato un simbolo regionale. Il fondo d’arte Sparebanken Hedmark ha elargito 2 milioni di NOK (207.000 euri) per la realizzazione della scultura.</a:t>
            </a:r>
            <a:endParaRPr lang="en-US" sz="1400" dirty="0">
              <a:latin typeface="+mn-lt"/>
            </a:endParaRPr>
          </a:p>
          <a:p>
            <a:r>
              <a:rPr lang="en-US" sz="1400" dirty="0">
                <a:latin typeface="+mn-lt"/>
                <a:hlinkClick r:id="rId2"/>
              </a:rPr>
              <a:t>http://lindabakke.webs.com/sculptureskulptur.htm</a:t>
            </a:r>
            <a:r>
              <a:rPr lang="en-US" sz="1400" dirty="0">
                <a:latin typeface="+mn-lt"/>
              </a:rPr>
              <a:t> </a:t>
            </a:r>
          </a:p>
        </p:txBody>
      </p:sp>
      <p:sp>
        <p:nvSpPr>
          <p:cNvPr id="7" name="TextBox 6"/>
          <p:cNvSpPr txBox="1"/>
          <p:nvPr/>
        </p:nvSpPr>
        <p:spPr>
          <a:xfrm>
            <a:off x="7347772" y="-27384"/>
            <a:ext cx="1743220" cy="2893100"/>
          </a:xfrm>
          <a:prstGeom prst="rect">
            <a:avLst/>
          </a:prstGeom>
          <a:noFill/>
        </p:spPr>
        <p:txBody>
          <a:bodyPr wrap="square" rtlCol="0">
            <a:spAutoFit/>
          </a:bodyPr>
          <a:lstStyle/>
          <a:p>
            <a:r>
              <a:rPr lang="it-IT" sz="1400" b="1" dirty="0">
                <a:latin typeface="+mn-lt"/>
              </a:rPr>
              <a:t>Ubicazione</a:t>
            </a:r>
            <a:r>
              <a:rPr lang="it-IT" sz="1400" dirty="0">
                <a:latin typeface="+mn-lt"/>
              </a:rPr>
              <a:t>: </a:t>
            </a:r>
            <a:br>
              <a:rPr lang="it-IT" sz="1400" dirty="0">
                <a:latin typeface="+mn-lt"/>
              </a:rPr>
            </a:br>
            <a:r>
              <a:rPr lang="it-IT" sz="1400" dirty="0">
                <a:latin typeface="+mn-lt"/>
              </a:rPr>
              <a:t>A metà strada tra Oslo e Trondheim, Norvegia</a:t>
            </a:r>
            <a:br>
              <a:rPr lang="it-IT" sz="1400" dirty="0">
                <a:latin typeface="+mn-lt"/>
              </a:rPr>
            </a:br>
            <a:r>
              <a:rPr lang="it-IT" sz="1400" b="1" dirty="0">
                <a:latin typeface="+mn-lt"/>
              </a:rPr>
              <a:t>Materiale</a:t>
            </a:r>
            <a:r>
              <a:rPr lang="it-IT" sz="1400" dirty="0">
                <a:latin typeface="+mn-lt"/>
              </a:rPr>
              <a:t>:</a:t>
            </a:r>
            <a:br>
              <a:rPr lang="it-IT" sz="1400" dirty="0">
                <a:latin typeface="+mn-lt"/>
              </a:rPr>
            </a:br>
            <a:r>
              <a:rPr lang="it-IT" sz="1400" dirty="0">
                <a:latin typeface="+mn-lt"/>
              </a:rPr>
              <a:t>Acciaio inossidabile AISI 316 lucidato</a:t>
            </a:r>
            <a:br>
              <a:rPr lang="it-IT" sz="1400" dirty="0">
                <a:latin typeface="+mn-lt"/>
              </a:rPr>
            </a:br>
            <a:r>
              <a:rPr lang="it-IT" sz="1400" b="1" dirty="0">
                <a:latin typeface="+mn-lt"/>
              </a:rPr>
              <a:t>Dimensioni</a:t>
            </a:r>
            <a:r>
              <a:rPr lang="it-IT" sz="1400" dirty="0">
                <a:latin typeface="+mn-lt"/>
              </a:rPr>
              <a:t>:</a:t>
            </a:r>
            <a:endParaRPr lang="en-GB" sz="1400" dirty="0">
              <a:latin typeface="+mn-lt"/>
            </a:endParaRPr>
          </a:p>
          <a:p>
            <a:r>
              <a:rPr lang="it-IT" sz="1400" dirty="0">
                <a:latin typeface="+mn-lt"/>
              </a:rPr>
              <a:t>10,3 m di altezza</a:t>
            </a:r>
            <a:br>
              <a:rPr lang="it-IT" sz="1400" dirty="0">
                <a:latin typeface="+mn-lt"/>
              </a:rPr>
            </a:br>
            <a:r>
              <a:rPr lang="it-IT" sz="1400" dirty="0">
                <a:latin typeface="+mn-lt"/>
              </a:rPr>
              <a:t>11,5 m di lunghezza</a:t>
            </a:r>
            <a:br>
              <a:rPr lang="it-IT" sz="1400" dirty="0">
                <a:latin typeface="+mn-lt"/>
              </a:rPr>
            </a:br>
            <a:r>
              <a:rPr lang="it-IT" sz="1400" b="1" dirty="0">
                <a:latin typeface="+mn-lt"/>
              </a:rPr>
              <a:t>Peso</a:t>
            </a:r>
            <a:r>
              <a:rPr lang="it-IT" sz="1400" dirty="0">
                <a:latin typeface="+mn-lt"/>
              </a:rPr>
              <a:t>:</a:t>
            </a:r>
            <a:br>
              <a:rPr lang="it-IT" sz="1400" dirty="0">
                <a:latin typeface="+mn-lt"/>
              </a:rPr>
            </a:br>
            <a:r>
              <a:rPr lang="it-IT" sz="1400" b="1" dirty="0">
                <a:latin typeface="+mn-lt"/>
              </a:rPr>
              <a:t>Anno di realizzazione</a:t>
            </a:r>
            <a:r>
              <a:rPr lang="it-IT" sz="1400" dirty="0">
                <a:latin typeface="+mn-lt"/>
              </a:rPr>
              <a:t>: 2015</a:t>
            </a:r>
            <a:endParaRPr lang="nl-BE" sz="1400" b="1" dirty="0">
              <a:latin typeface="+mn-lt"/>
            </a:endParaRPr>
          </a:p>
        </p:txBody>
      </p:sp>
      <p:sp>
        <p:nvSpPr>
          <p:cNvPr id="6" name="Slide Number Placeholder 5"/>
          <p:cNvSpPr>
            <a:spLocks noGrp="1"/>
          </p:cNvSpPr>
          <p:nvPr>
            <p:ph type="sldNum" sz="quarter" idx="12"/>
          </p:nvPr>
        </p:nvSpPr>
        <p:spPr/>
        <p:txBody>
          <a:bodyPr/>
          <a:lstStyle/>
          <a:p>
            <a:fld id="{387D9DEA-C109-4EC7-BDCC-42D7A05A445D}" type="slidenum">
              <a:rPr lang="fr-FR" smtClean="0"/>
              <a:t>19</a:t>
            </a:fld>
            <a:endParaRPr lang="fr-FR"/>
          </a:p>
        </p:txBody>
      </p:sp>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9" y="0"/>
            <a:ext cx="7353122" cy="4598619"/>
          </a:xfrm>
          <a:prstGeom prst="rect">
            <a:avLst/>
          </a:prstGeom>
          <a:ln>
            <a:solidFill>
              <a:schemeClr val="tx1"/>
            </a:solidFill>
          </a:ln>
        </p:spPr>
      </p:pic>
    </p:spTree>
    <p:extLst>
      <p:ext uri="{BB962C8B-B14F-4D97-AF65-F5344CB8AC3E}">
        <p14:creationId xmlns:p14="http://schemas.microsoft.com/office/powerpoint/2010/main" val="70069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p:cNvSpPr>
            <a:spLocks noGrp="1"/>
          </p:cNvSpPr>
          <p:nvPr>
            <p:ph type="title"/>
          </p:nvPr>
        </p:nvSpPr>
        <p:spPr>
          <a:xfrm>
            <a:off x="-15875" y="5103813"/>
            <a:ext cx="7213600" cy="566737"/>
          </a:xfrm>
        </p:spPr>
        <p:txBody>
          <a:bodyPr/>
          <a:lstStyle/>
          <a:p>
            <a:r>
              <a:rPr lang="it-IT" dirty="0"/>
              <a:t>Andy Scott: I kelpie </a:t>
            </a:r>
            <a:r>
              <a:rPr lang="it-IT" baseline="30000" dirty="0"/>
              <a:t>1,2</a:t>
            </a:r>
          </a:p>
        </p:txBody>
      </p:sp>
      <p:pic>
        <p:nvPicPr>
          <p:cNvPr id="53250" name="Picture 3"/>
          <p:cNvPicPr>
            <a:picLocks noChangeAspect="1" noChangeArrowheads="1"/>
          </p:cNvPicPr>
          <p:nvPr/>
        </p:nvPicPr>
        <p:blipFill>
          <a:blip r:embed="rId3"/>
          <a:srcRect/>
          <a:stretch>
            <a:fillRect/>
          </a:stretch>
        </p:blipFill>
        <p:spPr bwMode="auto">
          <a:xfrm>
            <a:off x="-3175" y="0"/>
            <a:ext cx="7200900" cy="5084763"/>
          </a:xfrm>
          <a:prstGeom prst="rect">
            <a:avLst/>
          </a:prstGeom>
          <a:noFill/>
          <a:ln w="9525">
            <a:solidFill>
              <a:schemeClr val="tx1"/>
            </a:solidFill>
            <a:miter lim="800000"/>
            <a:headEnd/>
            <a:tailEnd/>
          </a:ln>
        </p:spPr>
      </p:pic>
      <p:sp>
        <p:nvSpPr>
          <p:cNvPr id="53251" name="TextBox 1"/>
          <p:cNvSpPr txBox="1">
            <a:spLocks noChangeArrowheads="1"/>
          </p:cNvSpPr>
          <p:nvPr/>
        </p:nvSpPr>
        <p:spPr bwMode="auto">
          <a:xfrm>
            <a:off x="-3175" y="5661025"/>
            <a:ext cx="7200900" cy="1004888"/>
          </a:xfrm>
          <a:prstGeom prst="rect">
            <a:avLst/>
          </a:prstGeom>
          <a:noFill/>
          <a:ln w="9525">
            <a:noFill/>
            <a:miter lim="800000"/>
            <a:headEnd/>
            <a:tailEnd/>
          </a:ln>
        </p:spPr>
        <p:txBody>
          <a:bodyPr>
            <a:spAutoFit/>
          </a:bodyPr>
          <a:lstStyle/>
          <a:p>
            <a:pPr algn="just"/>
            <a:r>
              <a:rPr lang="it-IT" sz="1200" dirty="0">
                <a:latin typeface="Calibri" pitchFamily="34" charset="0"/>
              </a:rPr>
              <a:t>Andy Scott: "Il concetto originario dei mitici cavalli d'acqua è stato un punto di partenza valido per lo sviluppo artistico delle strutture. Ho preso quel concetto e l'ho usato per approdare a una risposta più “equina” e contemporanea, passando da eventuali riferimenti mitologici a un monumento storico-sociale finalizzato a celebrare il ruolo del cavallo nell'industria e nell'agricoltura, nonché l'associazione evidente con i canali come cavalli da traino".</a:t>
            </a:r>
            <a:endParaRPr lang="it-IT" sz="1200" baseline="30000" dirty="0">
              <a:latin typeface="Calibri" pitchFamily="34" charset="0"/>
            </a:endParaRPr>
          </a:p>
        </p:txBody>
      </p:sp>
      <p:sp>
        <p:nvSpPr>
          <p:cNvPr id="53252" name="TextBox 5"/>
          <p:cNvSpPr txBox="1">
            <a:spLocks noChangeArrowheads="1"/>
          </p:cNvSpPr>
          <p:nvPr/>
        </p:nvSpPr>
        <p:spPr bwMode="auto">
          <a:xfrm>
            <a:off x="7197725" y="0"/>
            <a:ext cx="1622425" cy="3323987"/>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Falkirk, Scozia</a:t>
            </a:r>
          </a:p>
          <a:p>
            <a:r>
              <a:rPr lang="it-IT" sz="1400" b="1" dirty="0">
                <a:latin typeface="Calibri" pitchFamily="34" charset="0"/>
              </a:rPr>
              <a:t>Materiale:</a:t>
            </a:r>
          </a:p>
          <a:p>
            <a:r>
              <a:rPr lang="it-IT" sz="1400" dirty="0">
                <a:latin typeface="Calibri" pitchFamily="34" charset="0"/>
              </a:rPr>
              <a:t>acciaio strutturale rivestito con acciaio inossidabile di tipo 316L (S31603)</a:t>
            </a:r>
          </a:p>
          <a:p>
            <a:r>
              <a:rPr lang="it-IT" sz="1400" b="1" dirty="0">
                <a:latin typeface="Calibri" pitchFamily="34" charset="0"/>
              </a:rPr>
              <a:t>Dimensioni:</a:t>
            </a:r>
          </a:p>
          <a:p>
            <a:r>
              <a:rPr lang="it-IT" sz="1400" dirty="0">
                <a:latin typeface="Calibri" pitchFamily="34" charset="0"/>
              </a:rPr>
              <a:t>30 metri di altezza</a:t>
            </a:r>
          </a:p>
          <a:p>
            <a:r>
              <a:rPr lang="it-IT" sz="1400" b="1" dirty="0">
                <a:latin typeface="Calibri" pitchFamily="34" charset="0"/>
              </a:rPr>
              <a:t>Peso:</a:t>
            </a:r>
          </a:p>
          <a:p>
            <a:r>
              <a:rPr lang="it-IT" sz="1400" dirty="0">
                <a:latin typeface="Calibri" pitchFamily="34" charset="0"/>
              </a:rPr>
              <a:t>300 tonnellate ciascuno</a:t>
            </a:r>
          </a:p>
          <a:p>
            <a:r>
              <a:rPr lang="it-IT" sz="1400" b="1" dirty="0">
                <a:latin typeface="Calibri" pitchFamily="34" charset="0"/>
              </a:rPr>
              <a:t>Anno di realizzazione:</a:t>
            </a:r>
          </a:p>
          <a:p>
            <a:r>
              <a:rPr lang="it-IT" sz="1400" dirty="0">
                <a:latin typeface="Calibri" pitchFamily="34" charset="0"/>
              </a:rPr>
              <a:t>2013</a:t>
            </a:r>
          </a:p>
        </p:txBody>
      </p:sp>
      <p:sp>
        <p:nvSpPr>
          <p:cNvPr id="53253"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F0E681-8FC5-4704-8735-98D238C885A2}" type="slidenum">
              <a:rPr lang="fr-FR">
                <a:cs typeface="Arial" charset="0"/>
              </a:rPr>
              <a:pPr fontAlgn="base">
                <a:spcBef>
                  <a:spcPct val="0"/>
                </a:spcBef>
                <a:spcAft>
                  <a:spcPct val="0"/>
                </a:spcAft>
              </a:pPr>
              <a:t>2</a:t>
            </a:fld>
            <a:endParaRPr lang="it-IT">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0322"/>
            <a:ext cx="5486400" cy="566738"/>
          </a:xfrm>
        </p:spPr>
        <p:txBody>
          <a:bodyPr/>
          <a:lstStyle/>
          <a:p>
            <a:r>
              <a:rPr lang="fr-FR" dirty="0"/>
              <a:t>Chen </a:t>
            </a:r>
            <a:r>
              <a:rPr lang="fr-FR" dirty="0" err="1"/>
              <a:t>Zhen</a:t>
            </a:r>
            <a:r>
              <a:rPr lang="fr-FR" dirty="0"/>
              <a:t>: La danse de la fontaine émergente </a:t>
            </a:r>
            <a:r>
              <a:rPr lang="fr-FR" baseline="30000" dirty="0"/>
              <a:t>26</a:t>
            </a:r>
          </a:p>
        </p:txBody>
      </p:sp>
      <p:sp>
        <p:nvSpPr>
          <p:cNvPr id="6" name="Text Placeholder 5"/>
          <p:cNvSpPr>
            <a:spLocks noGrp="1"/>
          </p:cNvSpPr>
          <p:nvPr>
            <p:ph type="body" sz="half" idx="2"/>
          </p:nvPr>
        </p:nvSpPr>
        <p:spPr>
          <a:xfrm>
            <a:off x="-18662" y="5157192"/>
            <a:ext cx="8839134" cy="1620940"/>
          </a:xfrm>
        </p:spPr>
        <p:txBody>
          <a:bodyPr>
            <a:noAutofit/>
          </a:bodyPr>
          <a:lstStyle/>
          <a:p>
            <a:r>
              <a:rPr lang="it-IT" sz="1200" dirty="0"/>
              <a:t>La fontana, ideata dall’artista franco-cinese, rappresenta un drago che si snoda intorno alla piazza e che si immerge ed emerge dal pavimento. La pelle trasparente del drago fa intravedere l’acqua che scorre al suo interno. La fontana è suddivisa in tre parti. Una parte, opaca, sembra affiorare dalla parete dell’impianto di approvvigionamento idrico per poi immergersi nel sottosuolo. Le altre due parti, trasparenti, mostrano il drago inarcarsi dal pavimento. L’acqua sotto pressione fluisce al suo interno e viene illuminata durante la notte. La fontana è stata commissionata dalla Città di Parigi nel 1999 ed è stata inaugurata il 6 febbraio del 2008. Sebbene l’artista sia mancato nel 2000, ha lasciato dei disegni che mostravano l’aspetto finale della fontana, opera successivamente completata da Xu Min, sposa e collaboratrice dello scultore. La realizzazione è venuta a costare 1,2 milioni di euro, per la maggior parte finanziati dalla Città di Parigi e dal Ministero della Cultura francese.</a:t>
            </a:r>
            <a:br>
              <a:rPr lang="it-IT" sz="1200" dirty="0"/>
            </a:br>
            <a:r>
              <a:rPr lang="it-IT" sz="1200" dirty="0"/>
              <a:t>Riferimenti: Wikipedia e </a:t>
            </a:r>
            <a:r>
              <a:rPr lang="fr-FR" sz="1200" dirty="0">
                <a:hlinkClick r:id="rId2"/>
              </a:rPr>
              <a:t>https://www.parisladouce.com/2013/03/paris-la-danse-de-la-fontaine-emergente.html</a:t>
            </a:r>
            <a:endParaRPr lang="en-US" sz="1200" dirty="0"/>
          </a:p>
        </p:txBody>
      </p:sp>
      <p:sp>
        <p:nvSpPr>
          <p:cNvPr id="4" name="AutoShape 2" descr="http://www.gahr-metalart.com/images/metal_wall_art/wall_sculptures_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TextBox 7"/>
          <p:cNvSpPr txBox="1"/>
          <p:nvPr/>
        </p:nvSpPr>
        <p:spPr>
          <a:xfrm>
            <a:off x="7197566" y="0"/>
            <a:ext cx="1622906" cy="2893100"/>
          </a:xfrm>
          <a:prstGeom prst="rect">
            <a:avLst/>
          </a:prstGeom>
          <a:noFill/>
        </p:spPr>
        <p:txBody>
          <a:bodyPr wrap="square" rtlCol="0">
            <a:spAutoFit/>
          </a:bodyPr>
          <a:lstStyle/>
          <a:p>
            <a:r>
              <a:rPr lang="it-IT" sz="1400" b="1" dirty="0">
                <a:latin typeface="+mn-lt"/>
              </a:rPr>
              <a:t>Ubicazione</a:t>
            </a:r>
            <a:r>
              <a:rPr lang="it-IT" sz="1400" dirty="0">
                <a:latin typeface="+mn-lt"/>
              </a:rPr>
              <a:t>: Parigi</a:t>
            </a:r>
            <a:br>
              <a:rPr lang="it-IT" sz="1400" dirty="0">
                <a:latin typeface="+mn-lt"/>
              </a:rPr>
            </a:br>
            <a:r>
              <a:rPr lang="it-IT" sz="1400" dirty="0">
                <a:latin typeface="+mn-lt"/>
              </a:rPr>
              <a:t>Place Augusta Holmes</a:t>
            </a:r>
            <a:br>
              <a:rPr lang="it-IT" sz="1400" dirty="0">
                <a:latin typeface="+mn-lt"/>
              </a:rPr>
            </a:br>
            <a:r>
              <a:rPr lang="it-IT" sz="1400" b="1" dirty="0">
                <a:latin typeface="+mn-lt"/>
              </a:rPr>
              <a:t>Materiali</a:t>
            </a:r>
            <a:r>
              <a:rPr lang="it-IT" sz="1400" dirty="0">
                <a:latin typeface="+mn-lt"/>
              </a:rPr>
              <a:t>:</a:t>
            </a:r>
            <a:br>
              <a:rPr lang="it-IT" sz="1400" dirty="0">
                <a:latin typeface="+mn-lt"/>
              </a:rPr>
            </a:br>
            <a:r>
              <a:rPr lang="it-IT" sz="1400" dirty="0">
                <a:latin typeface="+mn-lt"/>
              </a:rPr>
              <a:t>Acciaio inossidabile, vetro e plastica</a:t>
            </a:r>
            <a:br>
              <a:rPr lang="it-IT" sz="1400" dirty="0">
                <a:latin typeface="+mn-lt"/>
              </a:rPr>
            </a:br>
            <a:r>
              <a:rPr lang="it-IT" sz="1400" b="1" dirty="0">
                <a:latin typeface="+mn-lt"/>
              </a:rPr>
              <a:t>Dimensioni</a:t>
            </a:r>
            <a:r>
              <a:rPr lang="it-IT" sz="1400" dirty="0">
                <a:latin typeface="+mn-lt"/>
              </a:rPr>
              <a:t>:</a:t>
            </a:r>
            <a:br>
              <a:rPr lang="it-IT" sz="1400" dirty="0">
                <a:latin typeface="+mn-lt"/>
              </a:rPr>
            </a:br>
            <a:br>
              <a:rPr lang="it-IT" sz="1400" dirty="0">
                <a:latin typeface="+mn-lt"/>
              </a:rPr>
            </a:br>
            <a:r>
              <a:rPr lang="it-IT" sz="1400" b="1" dirty="0">
                <a:latin typeface="+mn-lt"/>
              </a:rPr>
              <a:t>Peso</a:t>
            </a:r>
            <a:r>
              <a:rPr lang="it-IT" sz="1400" dirty="0">
                <a:latin typeface="+mn-lt"/>
              </a:rPr>
              <a:t>:</a:t>
            </a:r>
            <a:br>
              <a:rPr lang="it-IT" sz="1400" dirty="0">
                <a:latin typeface="+mn-lt"/>
              </a:rPr>
            </a:br>
            <a:r>
              <a:rPr lang="it-IT" sz="1400" b="1" dirty="0">
                <a:latin typeface="+mn-lt"/>
              </a:rPr>
              <a:t>Anno di realizzazione</a:t>
            </a:r>
            <a:r>
              <a:rPr lang="it-IT" sz="1400" dirty="0">
                <a:latin typeface="+mn-lt"/>
              </a:rPr>
              <a:t>:</a:t>
            </a:r>
            <a:br>
              <a:rPr lang="it-IT" sz="1400" dirty="0">
                <a:latin typeface="+mn-lt"/>
              </a:rPr>
            </a:br>
            <a:r>
              <a:rPr lang="it-IT" sz="1400" dirty="0">
                <a:latin typeface="+mn-lt"/>
              </a:rPr>
              <a:t>2008</a:t>
            </a:r>
            <a:endParaRPr lang="nl-BE" sz="1400" dirty="0">
              <a:latin typeface="+mn-lt"/>
            </a:endParaRPr>
          </a:p>
        </p:txBody>
      </p:sp>
      <p:sp>
        <p:nvSpPr>
          <p:cNvPr id="7" name="Slide Number Placeholder 6"/>
          <p:cNvSpPr>
            <a:spLocks noGrp="1"/>
          </p:cNvSpPr>
          <p:nvPr>
            <p:ph type="sldNum" sz="quarter" idx="12"/>
          </p:nvPr>
        </p:nvSpPr>
        <p:spPr/>
        <p:txBody>
          <a:bodyPr/>
          <a:lstStyle/>
          <a:p>
            <a:fld id="{387D9DEA-C109-4EC7-BDCC-42D7A05A445D}" type="slidenum">
              <a:rPr lang="fr-FR" smtClean="0"/>
              <a:t>20</a:t>
            </a:fld>
            <a:endParaRPr lang="fr-F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937"/>
            <a:ext cx="7056276" cy="4704184"/>
          </a:xfrm>
          <a:prstGeom prst="rect">
            <a:avLst/>
          </a:prstGeom>
          <a:ln>
            <a:solidFill>
              <a:schemeClr val="tx1"/>
            </a:solidFill>
          </a:ln>
        </p:spPr>
      </p:pic>
    </p:spTree>
    <p:extLst>
      <p:ext uri="{BB962C8B-B14F-4D97-AF65-F5344CB8AC3E}">
        <p14:creationId xmlns:p14="http://schemas.microsoft.com/office/powerpoint/2010/main" val="2809481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87D9DEA-C109-4EC7-BDCC-42D7A05A445D}" type="slidenum">
              <a:rPr lang="fr-FR" smtClean="0"/>
              <a:t>21</a:t>
            </a:fld>
            <a:endParaRPr lang="fr-FR"/>
          </a:p>
        </p:txBody>
      </p:sp>
      <p:sp>
        <p:nvSpPr>
          <p:cNvPr id="8" name="Title 1"/>
          <p:cNvSpPr txBox="1">
            <a:spLocks/>
          </p:cNvSpPr>
          <p:nvPr/>
        </p:nvSpPr>
        <p:spPr>
          <a:xfrm>
            <a:off x="107504" y="4470449"/>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t>Frank </a:t>
            </a:r>
            <a:r>
              <a:rPr lang="fr-FR" sz="2000" b="1" dirty="0" err="1"/>
              <a:t>Gehry</a:t>
            </a:r>
            <a:r>
              <a:rPr lang="fr-FR" sz="2000" b="1" dirty="0"/>
              <a:t>: The golden </a:t>
            </a:r>
            <a:r>
              <a:rPr lang="fr-FR" sz="2000" b="1" dirty="0" err="1"/>
              <a:t>fish</a:t>
            </a:r>
            <a:r>
              <a:rPr lang="fr-FR" sz="2000" b="1" dirty="0"/>
              <a:t> </a:t>
            </a:r>
            <a:r>
              <a:rPr lang="fr-FR" sz="2000" b="1" baseline="30000" dirty="0"/>
              <a:t>27</a:t>
            </a:r>
          </a:p>
        </p:txBody>
      </p:sp>
      <p:sp>
        <p:nvSpPr>
          <p:cNvPr id="9" name="Text Placeholder 8"/>
          <p:cNvSpPr txBox="1">
            <a:spLocks/>
          </p:cNvSpPr>
          <p:nvPr/>
        </p:nvSpPr>
        <p:spPr>
          <a:xfrm>
            <a:off x="107504" y="4881513"/>
            <a:ext cx="8784976" cy="19764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sz="1400" dirty="0"/>
              <a:t>The Golden Fish è una scultura in rete metallica rappresentante un pesce ondeggiante con la bocca aperta. È realizzato in pietra e acciaio. Le squame in acciaio inossidabile colorato rame scintillano sotto il sole mediterraneo e cambiano aspetto a seconda dell’angolo di incidenza dei raggi solari e delle condizioni atmosferiche, accentuando la forma organica di questa grande scultura.</a:t>
            </a:r>
            <a:br>
              <a:rPr lang="it-IT" sz="1400" dirty="0"/>
            </a:br>
            <a:r>
              <a:rPr lang="it-IT" sz="1400" dirty="0"/>
              <a:t>The Golden Fish, El Peix d’Or in catalano, è stato realizzato per il villaggio olimpico di Barcellona 1992 e per il porto. La scultura in acciaio inossidabile colorato funge da tettoia per l’area commerciale che collega il lussuoso Hotel Arts con il lungomare in prossimità della Olympic Marina. È uno dei punti di riferimento più amati e iconici del lungomare di Barcellona.</a:t>
            </a:r>
            <a:r>
              <a:rPr lang="en-US" sz="1400" dirty="0">
                <a:hlinkClick r:id="rId2"/>
              </a:rPr>
              <a:t>http://www.barcelonaturisme.com/wv3/en/page/1232/peix-fish-frank-gehry.html</a:t>
            </a:r>
            <a:r>
              <a:rPr lang="en-US" sz="1400" dirty="0"/>
              <a:t> </a:t>
            </a:r>
          </a:p>
        </p:txBody>
      </p:sp>
      <p:sp>
        <p:nvSpPr>
          <p:cNvPr id="10" name="TextBox 6"/>
          <p:cNvSpPr txBox="1"/>
          <p:nvPr/>
        </p:nvSpPr>
        <p:spPr>
          <a:xfrm>
            <a:off x="7092280" y="0"/>
            <a:ext cx="1800200" cy="2246769"/>
          </a:xfrm>
          <a:prstGeom prst="rect">
            <a:avLst/>
          </a:prstGeom>
          <a:noFill/>
        </p:spPr>
        <p:txBody>
          <a:bodyPr wrap="square" rtlCol="0">
            <a:spAutoFit/>
          </a:bodyPr>
          <a:lstStyle/>
          <a:p>
            <a:r>
              <a:rPr lang="it-IT" sz="1400" b="1" dirty="0">
                <a:latin typeface="+mn-lt"/>
              </a:rPr>
              <a:t>Ubicazione</a:t>
            </a:r>
            <a:r>
              <a:rPr lang="it-IT" sz="1400" dirty="0">
                <a:latin typeface="+mn-lt"/>
              </a:rPr>
              <a:t>: Barcellona, Spagna</a:t>
            </a:r>
            <a:br>
              <a:rPr lang="it-IT" sz="1400" dirty="0">
                <a:latin typeface="+mn-lt"/>
              </a:rPr>
            </a:br>
            <a:r>
              <a:rPr lang="it-IT" sz="1400" b="1" dirty="0">
                <a:latin typeface="+mn-lt"/>
              </a:rPr>
              <a:t>Materiale</a:t>
            </a:r>
            <a:r>
              <a:rPr lang="it-IT" sz="1400" dirty="0">
                <a:latin typeface="+mn-lt"/>
              </a:rPr>
              <a:t>: acciaio inossidabile</a:t>
            </a:r>
            <a:br>
              <a:rPr lang="it-IT" sz="1400" dirty="0">
                <a:latin typeface="+mn-lt"/>
              </a:rPr>
            </a:br>
            <a:r>
              <a:rPr lang="it-IT" sz="1400" b="1" dirty="0">
                <a:latin typeface="+mn-lt"/>
              </a:rPr>
              <a:t>Dimensioni</a:t>
            </a:r>
            <a:r>
              <a:rPr lang="it-IT" sz="1400" dirty="0">
                <a:latin typeface="+mn-lt"/>
              </a:rPr>
              <a:t>: 38 m di altezza, 58 m di lunghezza</a:t>
            </a:r>
            <a:br>
              <a:rPr lang="it-IT" sz="1400" dirty="0">
                <a:latin typeface="+mn-lt"/>
              </a:rPr>
            </a:br>
            <a:r>
              <a:rPr lang="it-IT" sz="1400" b="1" dirty="0">
                <a:latin typeface="+mn-lt"/>
              </a:rPr>
              <a:t>Peso</a:t>
            </a:r>
            <a:r>
              <a:rPr lang="it-IT" sz="1400" dirty="0">
                <a:latin typeface="+mn-lt"/>
              </a:rPr>
              <a:t>: non disponibile</a:t>
            </a:r>
            <a:br>
              <a:rPr lang="it-IT" sz="1400" dirty="0">
                <a:latin typeface="+mn-lt"/>
              </a:rPr>
            </a:br>
            <a:r>
              <a:rPr lang="it-IT" sz="1400" b="1" dirty="0">
                <a:latin typeface="+mn-lt"/>
              </a:rPr>
              <a:t>Anno di realizzazione</a:t>
            </a:r>
            <a:r>
              <a:rPr lang="it-IT" sz="1400" dirty="0">
                <a:latin typeface="+mn-lt"/>
              </a:rPr>
              <a:t>: 1992</a:t>
            </a:r>
            <a:endParaRPr lang="nl-BE" sz="1400" dirty="0">
              <a:latin typeface="+mn-lt"/>
            </a:endParaRPr>
          </a:p>
        </p:txBody>
      </p:sp>
      <p:pic>
        <p:nvPicPr>
          <p:cNvPr id="11" name="Imag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520"/>
            <a:ext cx="6948264" cy="4245601"/>
          </a:xfrm>
          <a:prstGeom prst="rect">
            <a:avLst/>
          </a:prstGeom>
          <a:ln>
            <a:solidFill>
              <a:schemeClr val="tx1"/>
            </a:solidFill>
          </a:ln>
        </p:spPr>
      </p:pic>
    </p:spTree>
    <p:extLst>
      <p:ext uri="{BB962C8B-B14F-4D97-AF65-F5344CB8AC3E}">
        <p14:creationId xmlns:p14="http://schemas.microsoft.com/office/powerpoint/2010/main" val="806486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87D9DEA-C109-4EC7-BDCC-42D7A05A445D}" type="slidenum">
              <a:rPr lang="fr-FR" smtClean="0"/>
              <a:t>22</a:t>
            </a:fld>
            <a:endParaRPr lang="fr-FR"/>
          </a:p>
        </p:txBody>
      </p:sp>
      <p:sp>
        <p:nvSpPr>
          <p:cNvPr id="8" name="Title 1"/>
          <p:cNvSpPr txBox="1">
            <a:spLocks/>
          </p:cNvSpPr>
          <p:nvPr/>
        </p:nvSpPr>
        <p:spPr>
          <a:xfrm>
            <a:off x="107504" y="4446438"/>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err="1"/>
              <a:t>Zhan</a:t>
            </a:r>
            <a:r>
              <a:rPr lang="fr-FR" sz="2000" b="1" dirty="0"/>
              <a:t> Wang + Atelier </a:t>
            </a:r>
            <a:r>
              <a:rPr lang="fr-FR" sz="2000" b="1" dirty="0" err="1"/>
              <a:t>Deshaus</a:t>
            </a:r>
            <a:r>
              <a:rPr lang="fr-FR" sz="2000" b="1" dirty="0"/>
              <a:t>: </a:t>
            </a:r>
            <a:r>
              <a:rPr lang="fr-FR" sz="2000" b="1" dirty="0" err="1"/>
              <a:t>Blossom</a:t>
            </a:r>
            <a:r>
              <a:rPr lang="fr-FR" sz="2000" b="1" dirty="0"/>
              <a:t> </a:t>
            </a:r>
            <a:r>
              <a:rPr lang="fr-FR" sz="2000" b="1" dirty="0" err="1"/>
              <a:t>Pavilion</a:t>
            </a:r>
            <a:r>
              <a:rPr lang="fr-FR" sz="2000" b="1" dirty="0"/>
              <a:t> </a:t>
            </a:r>
            <a:r>
              <a:rPr lang="fr-FR" sz="2000" b="1" baseline="30000" dirty="0"/>
              <a:t>28</a:t>
            </a:r>
          </a:p>
        </p:txBody>
      </p:sp>
      <p:sp>
        <p:nvSpPr>
          <p:cNvPr id="9" name="Text Placeholder 8"/>
          <p:cNvSpPr txBox="1">
            <a:spLocks/>
          </p:cNvSpPr>
          <p:nvPr/>
        </p:nvSpPr>
        <p:spPr>
          <a:xfrm>
            <a:off x="107504" y="4797152"/>
            <a:ext cx="8784976" cy="197648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sz="1600" dirty="0"/>
              <a:t>Il punto di partenza per il progetto sono state le sculture di Zhan Wang in acciaio inossidabile della “Rockery Series”, sul quale l’artista sta lavorando dal 1995. L’atelier Deshaus ha reinterpretato queste forme come elementi strutturali, con l’obiettivo di creare un padiglione modellato su un giardino roccioso. Sei sottili colonne aventi la forma di una roccia sostengono un tetto massiccio in acciaio, sormontato da piante e fiori. Le colonne riflettenti sono disposte casualmente, anziché nei punti più strutturalmente efficienti, appunto per rafforzare l’idea del giardino roccioso.</a:t>
            </a:r>
            <a:r>
              <a:rPr lang="en-US" sz="1600" dirty="0">
                <a:hlinkClick r:id="rId2"/>
              </a:rPr>
              <a:t>https://www.archdaily.com/792211/blossom-pavilion-atelier-deshaus/5799b693e58ece81bd00004a-blossom-pavilion-atelier-deshaus-photo</a:t>
            </a:r>
            <a:r>
              <a:rPr lang="en-US" sz="1600" dirty="0"/>
              <a:t> </a:t>
            </a:r>
          </a:p>
        </p:txBody>
      </p:sp>
      <p:sp>
        <p:nvSpPr>
          <p:cNvPr id="10" name="TextBox 6"/>
          <p:cNvSpPr txBox="1"/>
          <p:nvPr/>
        </p:nvSpPr>
        <p:spPr>
          <a:xfrm>
            <a:off x="6372200" y="0"/>
            <a:ext cx="2520280" cy="1384995"/>
          </a:xfrm>
          <a:prstGeom prst="rect">
            <a:avLst/>
          </a:prstGeom>
          <a:noFill/>
        </p:spPr>
        <p:txBody>
          <a:bodyPr wrap="square" rtlCol="0">
            <a:spAutoFit/>
          </a:bodyPr>
          <a:lstStyle/>
          <a:p>
            <a:r>
              <a:rPr lang="it-IT" sz="1400" b="1" dirty="0">
                <a:latin typeface="+mn-lt"/>
              </a:rPr>
              <a:t>Ubicazione</a:t>
            </a:r>
            <a:r>
              <a:rPr lang="it-IT" sz="1400" dirty="0">
                <a:latin typeface="+mn-lt"/>
              </a:rPr>
              <a:t>: Shanghai, Cina</a:t>
            </a:r>
            <a:br>
              <a:rPr lang="it-IT" sz="1400" dirty="0">
                <a:latin typeface="+mn-lt"/>
              </a:rPr>
            </a:br>
            <a:r>
              <a:rPr lang="it-IT" sz="1400" b="1" dirty="0">
                <a:latin typeface="+mn-lt"/>
              </a:rPr>
              <a:t>Materiale</a:t>
            </a:r>
            <a:r>
              <a:rPr lang="it-IT" sz="1400" dirty="0">
                <a:latin typeface="+mn-lt"/>
              </a:rPr>
              <a:t>: acciaio inossidabile</a:t>
            </a:r>
            <a:endParaRPr lang="en-GB" sz="1400" dirty="0">
              <a:latin typeface="+mn-lt"/>
            </a:endParaRPr>
          </a:p>
          <a:p>
            <a:r>
              <a:rPr lang="it-IT" sz="1400" b="1" dirty="0">
                <a:latin typeface="+mn-lt"/>
              </a:rPr>
              <a:t>Dimensioni</a:t>
            </a:r>
            <a:r>
              <a:rPr lang="it-IT" sz="1400" dirty="0">
                <a:latin typeface="+mn-lt"/>
              </a:rPr>
              <a:t>: 8 m di altezza, 12 m di lunghezza</a:t>
            </a:r>
            <a:br>
              <a:rPr lang="it-IT" sz="1400" dirty="0">
                <a:latin typeface="+mn-lt"/>
              </a:rPr>
            </a:br>
            <a:r>
              <a:rPr lang="it-IT" sz="1400" b="1" dirty="0">
                <a:latin typeface="+mn-lt"/>
              </a:rPr>
              <a:t>Peso</a:t>
            </a:r>
            <a:r>
              <a:rPr lang="it-IT" sz="1400" dirty="0">
                <a:latin typeface="+mn-lt"/>
              </a:rPr>
              <a:t>: non disponibile</a:t>
            </a:r>
            <a:br>
              <a:rPr lang="it-IT" sz="1400" dirty="0">
                <a:latin typeface="+mn-lt"/>
              </a:rPr>
            </a:br>
            <a:r>
              <a:rPr lang="it-IT" sz="1400" b="1" dirty="0">
                <a:latin typeface="+mn-lt"/>
              </a:rPr>
              <a:t>Anno di realizzazione</a:t>
            </a:r>
            <a:r>
              <a:rPr lang="it-IT" sz="1400" dirty="0">
                <a:latin typeface="+mn-lt"/>
              </a:rPr>
              <a:t>: 2015 </a:t>
            </a:r>
            <a:endParaRPr lang="nl-BE" sz="1400" dirty="0">
              <a:latin typeface="+mn-lt"/>
            </a:endParaRP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13"/>
            <a:ext cx="4818112" cy="3782218"/>
          </a:xfrm>
          <a:prstGeom prst="rect">
            <a:avLst/>
          </a:prstGeom>
          <a:ln>
            <a:solidFill>
              <a:schemeClr val="tx1"/>
            </a:solidFill>
          </a:ln>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8112" y="2204551"/>
            <a:ext cx="3726075" cy="1584080"/>
          </a:xfrm>
          <a:prstGeom prst="rect">
            <a:avLst/>
          </a:prstGeom>
          <a:ln>
            <a:solidFill>
              <a:schemeClr val="tx1"/>
            </a:solidFill>
          </a:ln>
        </p:spPr>
      </p:pic>
    </p:spTree>
    <p:extLst>
      <p:ext uri="{BB962C8B-B14F-4D97-AF65-F5344CB8AC3E}">
        <p14:creationId xmlns:p14="http://schemas.microsoft.com/office/powerpoint/2010/main" val="1495479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6EEAD88-7AB7-4352-89B4-BF917C658D05}" type="slidenum">
              <a:rPr lang="fr-BE" smtClean="0"/>
              <a:pPr/>
              <a:t>23</a:t>
            </a:fld>
            <a:endParaRPr lang="fr-BE"/>
          </a:p>
        </p:txBody>
      </p:sp>
      <p:sp>
        <p:nvSpPr>
          <p:cNvPr id="4" name="Title 1"/>
          <p:cNvSpPr txBox="1">
            <a:spLocks/>
          </p:cNvSpPr>
          <p:nvPr/>
        </p:nvSpPr>
        <p:spPr>
          <a:xfrm>
            <a:off x="35496" y="4230414"/>
            <a:ext cx="8784976" cy="566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a:t>Martin </a:t>
            </a:r>
            <a:r>
              <a:rPr lang="fr-FR" sz="2000" b="1" dirty="0" err="1"/>
              <a:t>Debenham</a:t>
            </a:r>
            <a:r>
              <a:rPr lang="fr-FR" sz="2000" b="1" dirty="0"/>
              <a:t>: </a:t>
            </a:r>
            <a:r>
              <a:rPr lang="fr-FR" sz="2000" b="1" dirty="0" err="1"/>
              <a:t>mermaid</a:t>
            </a:r>
            <a:r>
              <a:rPr lang="fr-FR" sz="2000" b="1" dirty="0"/>
              <a:t> 3   </a:t>
            </a:r>
            <a:r>
              <a:rPr lang="fr-FR" sz="2000" b="1" baseline="30000" dirty="0"/>
              <a:t>29</a:t>
            </a:r>
          </a:p>
        </p:txBody>
      </p:sp>
      <p:sp>
        <p:nvSpPr>
          <p:cNvPr id="5" name="Text Placeholder 8"/>
          <p:cNvSpPr txBox="1">
            <a:spLocks/>
          </p:cNvSpPr>
          <p:nvPr/>
        </p:nvSpPr>
        <p:spPr>
          <a:xfrm>
            <a:off x="35146" y="4801593"/>
            <a:ext cx="8784976" cy="222780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sz="1400" dirty="0"/>
              <a:t>Lo scultore contemporaneo inglese Martin Debenham crea sculture in filo in acciaio inossidabile ispirate dalla fantasia e dalla natura. Lavorando con un materiale malleabile che ha un potenziale sconfinato, la crescente collezione dell’artista autodidatta presenta impressionanti strutture ottenute da intricati fili ritorti, curve e saldature di ottima fattura. Sembrando essere disegni tridimensionali, la maggior parte dei capolavori in metallo di Debenham sono realizzati per essere esposti all'aperto. Quando sono esposti agli ambienti naturali, sembrano evocare narrazioni mitiche mentre brillano alla luce del sole. Per esempio, un’opera raffigura una sirena scolpita da un filo che siede su una roccia davanti a uno stagno di ninfee, posizionata come se stesse pensando di andare a farsi una nuotata. Ciascun trefolo di filo è stato modellato in modo tale da imitare le forme del corpo femminile, per poi fluire nella lunga coda della sirena.</a:t>
            </a:r>
            <a:r>
              <a:rPr lang="en-US" sz="1400" dirty="0">
                <a:hlinkClick r:id="rId2"/>
              </a:rPr>
              <a:t>https://mymodernmet.com/wire-sculptures-martin-debenham/</a:t>
            </a:r>
            <a:r>
              <a:rPr lang="en-US" sz="1400" dirty="0"/>
              <a:t> </a:t>
            </a:r>
          </a:p>
        </p:txBody>
      </p:sp>
      <p:sp>
        <p:nvSpPr>
          <p:cNvPr id="6" name="TextBox 6"/>
          <p:cNvSpPr txBox="1"/>
          <p:nvPr/>
        </p:nvSpPr>
        <p:spPr>
          <a:xfrm>
            <a:off x="6731890" y="26887"/>
            <a:ext cx="2088232" cy="1384995"/>
          </a:xfrm>
          <a:prstGeom prst="rect">
            <a:avLst/>
          </a:prstGeom>
          <a:noFill/>
        </p:spPr>
        <p:txBody>
          <a:bodyPr wrap="square" rtlCol="0">
            <a:spAutoFit/>
          </a:bodyPr>
          <a:lstStyle/>
          <a:p>
            <a:r>
              <a:rPr lang="it-IT" sz="1400" b="1" dirty="0">
                <a:latin typeface="+mn-lt"/>
              </a:rPr>
              <a:t>Materiale</a:t>
            </a:r>
            <a:r>
              <a:rPr lang="it-IT" sz="1400" dirty="0">
                <a:latin typeface="+mn-lt"/>
              </a:rPr>
              <a:t>: acciaio inossidabile</a:t>
            </a:r>
            <a:br>
              <a:rPr lang="it-IT" sz="1400" dirty="0">
                <a:latin typeface="+mn-lt"/>
              </a:rPr>
            </a:br>
            <a:r>
              <a:rPr lang="it-IT" sz="1400" b="1" dirty="0">
                <a:latin typeface="+mn-lt"/>
              </a:rPr>
              <a:t>Dimensioni</a:t>
            </a:r>
            <a:r>
              <a:rPr lang="it-IT" sz="1400" dirty="0">
                <a:latin typeface="+mn-lt"/>
              </a:rPr>
              <a:t>: grandezza naturale</a:t>
            </a:r>
            <a:br>
              <a:rPr lang="it-IT" sz="1400" dirty="0">
                <a:latin typeface="+mn-lt"/>
              </a:rPr>
            </a:br>
            <a:r>
              <a:rPr lang="it-IT" sz="1400" b="1" dirty="0">
                <a:latin typeface="+mn-lt"/>
              </a:rPr>
              <a:t>Peso</a:t>
            </a:r>
            <a:r>
              <a:rPr lang="it-IT" sz="1400" dirty="0">
                <a:latin typeface="+mn-lt"/>
              </a:rPr>
              <a:t>: non disponibile</a:t>
            </a:r>
            <a:br>
              <a:rPr lang="it-IT" sz="1400" dirty="0">
                <a:latin typeface="+mn-lt"/>
              </a:rPr>
            </a:br>
            <a:r>
              <a:rPr lang="it-IT" sz="1400" b="1" dirty="0">
                <a:latin typeface="+mn-lt"/>
              </a:rPr>
              <a:t>Anno di realizzazione</a:t>
            </a:r>
            <a:r>
              <a:rPr lang="it-IT" sz="1400" dirty="0">
                <a:latin typeface="+mn-lt"/>
              </a:rPr>
              <a:t>: -</a:t>
            </a:r>
            <a:endParaRPr lang="nl-BE" sz="1400" dirty="0">
              <a:latin typeface="+mn-lt"/>
            </a:endParaRPr>
          </a:p>
        </p:txBody>
      </p:sp>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381"/>
            <a:ext cx="6300192" cy="4200128"/>
          </a:xfrm>
          <a:prstGeom prst="rect">
            <a:avLst/>
          </a:prstGeom>
          <a:ln>
            <a:solidFill>
              <a:schemeClr val="tx1"/>
            </a:solidFill>
          </a:ln>
        </p:spPr>
      </p:pic>
    </p:spTree>
    <p:extLst>
      <p:ext uri="{BB962C8B-B14F-4D97-AF65-F5344CB8AC3E}">
        <p14:creationId xmlns:p14="http://schemas.microsoft.com/office/powerpoint/2010/main" val="3029023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0" y="4794250"/>
            <a:ext cx="5486400" cy="566738"/>
          </a:xfrm>
        </p:spPr>
        <p:txBody>
          <a:bodyPr/>
          <a:lstStyle/>
          <a:p>
            <a:r>
              <a:rPr lang="it-IT" dirty="0"/>
              <a:t>Robert Gahr: Surge </a:t>
            </a:r>
            <a:r>
              <a:rPr lang="it-IT" baseline="30000" dirty="0"/>
              <a:t>30</a:t>
            </a:r>
          </a:p>
        </p:txBody>
      </p:sp>
      <p:sp>
        <p:nvSpPr>
          <p:cNvPr id="69634" name="Text Placeholder 5"/>
          <p:cNvSpPr>
            <a:spLocks noGrp="1"/>
          </p:cNvSpPr>
          <p:nvPr>
            <p:ph type="body" sz="half" idx="2"/>
          </p:nvPr>
        </p:nvSpPr>
        <p:spPr>
          <a:xfrm>
            <a:off x="0" y="5360988"/>
            <a:ext cx="5486400" cy="804862"/>
          </a:xfrm>
        </p:spPr>
        <p:txBody>
          <a:bodyPr/>
          <a:lstStyle/>
          <a:p>
            <a:r>
              <a:rPr lang="it-IT" sz="1200"/>
              <a:t>Scultura a parete</a:t>
            </a:r>
            <a:br>
              <a:rPr lang="it-IT"/>
            </a:br>
            <a:br>
              <a:rPr lang="it-IT"/>
            </a:br>
            <a:endParaRPr lang="it-IT"/>
          </a:p>
        </p:txBody>
      </p:sp>
      <p:sp>
        <p:nvSpPr>
          <p:cNvPr id="69635" name="AutoShape 2" descr="http://www.gahr-metalart.com/images/metal_wall_art/wall_sculptures_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pic>
        <p:nvPicPr>
          <p:cNvPr id="6963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199313" cy="4765675"/>
          </a:xfrm>
          <a:prstGeom prst="rect">
            <a:avLst/>
          </a:prstGeom>
          <a:noFill/>
          <a:ln w="9525">
            <a:solidFill>
              <a:schemeClr val="tx1"/>
            </a:solidFill>
            <a:miter lim="800000"/>
            <a:headEnd/>
            <a:tailEnd/>
          </a:ln>
        </p:spPr>
      </p:pic>
      <p:sp>
        <p:nvSpPr>
          <p:cNvPr id="69637" name="TextBox 7"/>
          <p:cNvSpPr txBox="1">
            <a:spLocks noChangeArrowheads="1"/>
          </p:cNvSpPr>
          <p:nvPr/>
        </p:nvSpPr>
        <p:spPr bwMode="auto">
          <a:xfrm>
            <a:off x="7197725" y="0"/>
            <a:ext cx="1622425" cy="2893100"/>
          </a:xfrm>
          <a:prstGeom prst="rect">
            <a:avLst/>
          </a:prstGeom>
          <a:noFill/>
          <a:ln w="9525">
            <a:noFill/>
            <a:miter lim="800000"/>
            <a:headEnd/>
            <a:tailEnd/>
          </a:ln>
        </p:spPr>
        <p:txBody>
          <a:bodyPr>
            <a:spAutoFit/>
          </a:bodyPr>
          <a:lstStyle/>
          <a:p>
            <a:r>
              <a:rPr lang="it-IT" sz="1400" b="1" dirty="0">
                <a:latin typeface="Calibri" pitchFamily="34" charset="0"/>
              </a:rPr>
              <a:t>Ubicazione:</a:t>
            </a:r>
          </a:p>
          <a:p>
            <a:endParaRPr lang="it-IT" sz="1400" b="1" dirty="0">
              <a:latin typeface="Calibri" pitchFamily="34" charset="0"/>
            </a:endParaRPr>
          </a:p>
          <a:p>
            <a:r>
              <a:rPr lang="it-IT" sz="1400" b="1" dirty="0">
                <a:latin typeface="Calibri" pitchFamily="34" charset="0"/>
              </a:rPr>
              <a:t>Materiale:</a:t>
            </a:r>
          </a:p>
          <a:p>
            <a:r>
              <a:rPr lang="it-IT" sz="1400" dirty="0">
                <a:latin typeface="Calibri" pitchFamily="34" charset="0"/>
              </a:rPr>
              <a:t>acciaio inossidabile lucidato e colorato</a:t>
            </a:r>
            <a:endParaRPr lang="it-IT" sz="1400" b="1" dirty="0">
              <a:latin typeface="Calibri" pitchFamily="34" charset="0"/>
            </a:endParaRPr>
          </a:p>
          <a:p>
            <a:r>
              <a:rPr lang="it-IT" sz="1400" b="1" dirty="0">
                <a:latin typeface="Calibri" pitchFamily="34" charset="0"/>
              </a:rPr>
              <a:t>Dimensioni:</a:t>
            </a:r>
          </a:p>
          <a:p>
            <a:r>
              <a:rPr lang="it-IT" sz="1400" dirty="0">
                <a:latin typeface="Calibri" pitchFamily="34" charset="0"/>
              </a:rPr>
              <a:t>3 pannelli da 1mx1m ciascuno</a:t>
            </a:r>
            <a:endParaRPr lang="it-IT" sz="1400" b="1" dirty="0">
              <a:latin typeface="Calibri" pitchFamily="34" charset="0"/>
            </a:endParaRPr>
          </a:p>
          <a:p>
            <a:r>
              <a:rPr lang="it-IT" sz="1400" b="1" dirty="0">
                <a:latin typeface="Calibri" pitchFamily="34" charset="0"/>
              </a:rPr>
              <a:t>Peso:</a:t>
            </a:r>
          </a:p>
          <a:p>
            <a:endParaRPr lang="it-IT" sz="1400" b="1" dirty="0">
              <a:latin typeface="Calibri" pitchFamily="34" charset="0"/>
            </a:endParaRPr>
          </a:p>
          <a:p>
            <a:r>
              <a:rPr lang="it-IT" sz="1400" b="1" dirty="0">
                <a:latin typeface="Calibri" pitchFamily="34" charset="0"/>
              </a:rPr>
              <a:t>Anno di realizzazione:</a:t>
            </a:r>
          </a:p>
          <a:p>
            <a:r>
              <a:rPr lang="it-IT" sz="1400" dirty="0">
                <a:latin typeface="Calibri" pitchFamily="34" charset="0"/>
              </a:rPr>
              <a:t>2011</a:t>
            </a:r>
          </a:p>
        </p:txBody>
      </p:sp>
      <p:sp>
        <p:nvSpPr>
          <p:cNvPr id="69638"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10AC7B-2AE5-4FFB-8AF0-476F3C4A2EBB}" type="slidenum">
              <a:rPr lang="fr-FR">
                <a:cs typeface="Arial" charset="0"/>
              </a:rPr>
              <a:pPr fontAlgn="base">
                <a:spcBef>
                  <a:spcPct val="0"/>
                </a:spcBef>
                <a:spcAft>
                  <a:spcPct val="0"/>
                </a:spcAft>
              </a:pPr>
              <a:t>24</a:t>
            </a:fld>
            <a:endParaRPr lang="it-IT">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22225" y="4144963"/>
            <a:ext cx="5486400" cy="566737"/>
          </a:xfrm>
        </p:spPr>
        <p:txBody>
          <a:bodyPr/>
          <a:lstStyle/>
          <a:p>
            <a:r>
              <a:rPr lang="it-IT"/>
              <a:t>Alfonso Karo: #1 Kinetic Wind Sculpture</a:t>
            </a:r>
          </a:p>
        </p:txBody>
      </p:sp>
      <p:sp>
        <p:nvSpPr>
          <p:cNvPr id="75778" name="Text Placeholder 7"/>
          <p:cNvSpPr>
            <a:spLocks noGrp="1"/>
          </p:cNvSpPr>
          <p:nvPr>
            <p:ph type="body" sz="half" idx="2"/>
          </p:nvPr>
        </p:nvSpPr>
        <p:spPr>
          <a:xfrm>
            <a:off x="22225" y="4711700"/>
            <a:ext cx="5486400" cy="804863"/>
          </a:xfrm>
        </p:spPr>
        <p:txBody>
          <a:bodyPr/>
          <a:lstStyle/>
          <a:p>
            <a:r>
              <a:rPr lang="it-IT"/>
              <a:t>25 elementi in acciaio inossidabile a forma di diamante che si collegano tra loro, si auto-equilibrano e si spostano in modo indipendente nel vento. Fare clic </a:t>
            </a:r>
            <a:r>
              <a:rPr lang="it-IT">
                <a:hlinkClick r:id="rId2"/>
              </a:rPr>
              <a:t>qui</a:t>
            </a:r>
            <a:r>
              <a:rPr lang="it-IT"/>
              <a:t> per il video (4’:51’’)</a:t>
            </a:r>
          </a:p>
        </p:txBody>
      </p:sp>
      <p:sp>
        <p:nvSpPr>
          <p:cNvPr id="7577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64B88E-90A1-43C3-B379-4B5CE5003375}" type="slidenum">
              <a:rPr lang="fr-FR">
                <a:cs typeface="Arial" charset="0"/>
              </a:rPr>
              <a:pPr fontAlgn="base">
                <a:spcBef>
                  <a:spcPct val="0"/>
                </a:spcBef>
                <a:spcAft>
                  <a:spcPct val="0"/>
                </a:spcAft>
              </a:pPr>
              <a:t>25</a:t>
            </a:fld>
            <a:endParaRPr lang="it-IT">
              <a:cs typeface="Arial" charset="0"/>
            </a:endParaRPr>
          </a:p>
        </p:txBody>
      </p:sp>
      <p:sp>
        <p:nvSpPr>
          <p:cNvPr id="75780" name="AutoShape 2" descr="http://i.ytimg.com/vi/3UKsaqEgZrk/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latin typeface="Calibri" pitchFamily="34" charset="0"/>
            </a:endParaRPr>
          </a:p>
        </p:txBody>
      </p:sp>
      <p:sp>
        <p:nvSpPr>
          <p:cNvPr id="75781" name="TextBox 5"/>
          <p:cNvSpPr txBox="1">
            <a:spLocks noChangeArrowheads="1"/>
          </p:cNvSpPr>
          <p:nvPr/>
        </p:nvSpPr>
        <p:spPr bwMode="auto">
          <a:xfrm>
            <a:off x="5651500" y="38100"/>
            <a:ext cx="1624013" cy="2462213"/>
          </a:xfrm>
          <a:prstGeom prst="rect">
            <a:avLst/>
          </a:prstGeom>
          <a:noFill/>
          <a:ln w="9525">
            <a:noFill/>
            <a:miter lim="800000"/>
            <a:headEnd/>
            <a:tailEnd/>
          </a:ln>
        </p:spPr>
        <p:txBody>
          <a:bodyPr>
            <a:spAutoFit/>
          </a:bodyPr>
          <a:lstStyle/>
          <a:p>
            <a:r>
              <a:rPr lang="it-IT" sz="1400" b="1" dirty="0">
                <a:latin typeface="Calibri" pitchFamily="34" charset="0"/>
              </a:rPr>
              <a:t>Ubicazione:</a:t>
            </a:r>
          </a:p>
          <a:p>
            <a:endParaRPr lang="it-IT" sz="1400" b="1" dirty="0">
              <a:latin typeface="Calibri" pitchFamily="34" charset="0"/>
            </a:endParaRPr>
          </a:p>
          <a:p>
            <a:r>
              <a:rPr lang="it-IT" sz="1400" b="1" dirty="0">
                <a:latin typeface="Calibri" pitchFamily="34" charset="0"/>
              </a:rPr>
              <a:t>Materiale:</a:t>
            </a:r>
          </a:p>
          <a:p>
            <a:endParaRPr lang="it-IT" sz="1400" b="1" dirty="0">
              <a:latin typeface="Calibri" pitchFamily="34" charset="0"/>
            </a:endParaRPr>
          </a:p>
          <a:p>
            <a:r>
              <a:rPr lang="it-IT" sz="1400" b="1" dirty="0">
                <a:latin typeface="Calibri" pitchFamily="34" charset="0"/>
              </a:rPr>
              <a:t>Dimensioni:</a:t>
            </a:r>
          </a:p>
          <a:p>
            <a:r>
              <a:rPr lang="it-IT" sz="1400" dirty="0">
                <a:latin typeface="Calibri" pitchFamily="34" charset="0"/>
              </a:rPr>
              <a:t>2,1 m di altezza</a:t>
            </a:r>
          </a:p>
          <a:p>
            <a:r>
              <a:rPr lang="it-IT" sz="1400" b="1" dirty="0">
                <a:latin typeface="Calibri" pitchFamily="34" charset="0"/>
              </a:rPr>
              <a:t>Peso:</a:t>
            </a:r>
          </a:p>
          <a:p>
            <a:endParaRPr lang="it-IT" sz="1400" b="1" dirty="0">
              <a:latin typeface="Calibri" pitchFamily="34" charset="0"/>
            </a:endParaRPr>
          </a:p>
          <a:p>
            <a:r>
              <a:rPr lang="it-IT" sz="1400" b="1" dirty="0">
                <a:latin typeface="Calibri" pitchFamily="34" charset="0"/>
              </a:rPr>
              <a:t>Anno di realizzazione:</a:t>
            </a:r>
          </a:p>
          <a:p>
            <a:endParaRPr lang="it-IT" sz="1400" b="1" dirty="0">
              <a:latin typeface="Calibri" pitchFamily="34" charset="0"/>
            </a:endParaRPr>
          </a:p>
        </p:txBody>
      </p:sp>
      <p:pic>
        <p:nvPicPr>
          <p:cNvPr id="75782" name="Picture 3"/>
          <p:cNvPicPr>
            <a:picLocks noGrp="1" noChangeAspect="1" noChangeArrowheads="1"/>
          </p:cNvPicPr>
          <p:nvPr>
            <p:ph type="pic" idx="1"/>
          </p:nvPr>
        </p:nvPicPr>
        <p:blipFill>
          <a:blip r:embed="rId3"/>
          <a:srcRect/>
          <a:stretch>
            <a:fillRect/>
          </a:stretch>
        </p:blipFill>
        <p:spPr>
          <a:xfrm>
            <a:off x="0" y="7938"/>
            <a:ext cx="5486400" cy="41148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51CF-1E9D-4481-8F7F-80FDCB46CDA4}"/>
              </a:ext>
            </a:extLst>
          </p:cNvPr>
          <p:cNvSpPr>
            <a:spLocks noGrp="1"/>
          </p:cNvSpPr>
          <p:nvPr>
            <p:ph type="title"/>
          </p:nvPr>
        </p:nvSpPr>
        <p:spPr>
          <a:xfrm>
            <a:off x="0" y="4716468"/>
            <a:ext cx="5486400" cy="566738"/>
          </a:xfrm>
        </p:spPr>
        <p:txBody>
          <a:bodyPr/>
          <a:lstStyle/>
          <a:p>
            <a:r>
              <a:rPr lang="nl-BE" dirty="0"/>
              <a:t>Sun Hyuk Kim: Forgotten Memory </a:t>
            </a:r>
            <a:r>
              <a:rPr lang="nl-BE" baseline="30000" dirty="0"/>
              <a:t>32, 33</a:t>
            </a:r>
            <a:endParaRPr lang="en-GB" baseline="30000" dirty="0"/>
          </a:p>
        </p:txBody>
      </p:sp>
      <p:pic>
        <p:nvPicPr>
          <p:cNvPr id="7" name="Picture Placeholder 6">
            <a:extLst>
              <a:ext uri="{FF2B5EF4-FFF2-40B4-BE49-F238E27FC236}">
                <a16:creationId xmlns:a16="http://schemas.microsoft.com/office/drawing/2014/main" id="{AF651DEB-87BD-4186-9CA3-3749CD7D6CB9}"/>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0" y="0"/>
            <a:ext cx="6444208" cy="4833156"/>
          </a:xfrm>
          <a:ln>
            <a:solidFill>
              <a:schemeClr val="tx1"/>
            </a:solidFill>
          </a:ln>
        </p:spPr>
      </p:pic>
      <p:sp>
        <p:nvSpPr>
          <p:cNvPr id="4" name="Text Placeholder 3">
            <a:extLst>
              <a:ext uri="{FF2B5EF4-FFF2-40B4-BE49-F238E27FC236}">
                <a16:creationId xmlns:a16="http://schemas.microsoft.com/office/drawing/2014/main" id="{4BC29520-C5DD-4BCC-9EC5-FFB079E16B7B}"/>
              </a:ext>
            </a:extLst>
          </p:cNvPr>
          <p:cNvSpPr>
            <a:spLocks noGrp="1"/>
          </p:cNvSpPr>
          <p:nvPr>
            <p:ph type="body" sz="half" idx="2"/>
          </p:nvPr>
        </p:nvSpPr>
        <p:spPr>
          <a:xfrm>
            <a:off x="0" y="5388492"/>
            <a:ext cx="8820472" cy="1081495"/>
          </a:xfrm>
        </p:spPr>
        <p:txBody>
          <a:bodyPr>
            <a:noAutofit/>
          </a:bodyPr>
          <a:lstStyle/>
          <a:p>
            <a:r>
              <a:rPr lang="it-IT" sz="1150" dirty="0"/>
              <a:t>L'artista </a:t>
            </a:r>
            <a:r>
              <a:rPr lang="it-IT" sz="1150" dirty="0" err="1"/>
              <a:t>Sun-Hyuk</a:t>
            </a:r>
            <a:r>
              <a:rPr lang="it-IT" sz="1150" dirty="0"/>
              <a:t> Kim si ispira ai complessi sistemi di radici che si trovano in natura per costruire la forma umana. Ad ogni figura scultorea spunta un ramo o a volte un piccolo albero, che la fanno sembrare una sorta di ibrido tra un umano ed una pianta. Le grandi sculture in acciaio inossidabile presentano frammenti di volti, corpi senza testa e figure accovacciate verso terra come se fossero sopraffatte da un grande peso sulla schiena</a:t>
            </a:r>
            <a:r>
              <a:rPr lang="en-US" sz="1150" dirty="0"/>
              <a:t>.</a:t>
            </a:r>
          </a:p>
          <a:p>
            <a:r>
              <a:rPr lang="it-IT" sz="1150" dirty="0"/>
              <a:t>Le sculture minimaliste di Kim permettono di proiettarci verso ognuna delle sue realizzazioni. Loro comunicano un senso di fragilità. Noi tutti conosciamo come ci si sente ad essere tirati in direzioni differenti e lo stato, spesso disagiante, di crescita e cambiamento. Ma questa consapevolezza ci connette tutti e ci ricorda che l’esperienza umana è vasta ed in continua evoluzione, proprio come quella di un </a:t>
            </a:r>
            <a:r>
              <a:rPr lang="it-IT" sz="1150"/>
              <a:t>albero.</a:t>
            </a:r>
            <a:endParaRPr lang="en-US" sz="1150" dirty="0"/>
          </a:p>
        </p:txBody>
      </p:sp>
      <p:sp>
        <p:nvSpPr>
          <p:cNvPr id="5" name="Slide Number Placeholder 4">
            <a:extLst>
              <a:ext uri="{FF2B5EF4-FFF2-40B4-BE49-F238E27FC236}">
                <a16:creationId xmlns:a16="http://schemas.microsoft.com/office/drawing/2014/main" id="{B9ED925A-9E46-44A4-9F82-2DC4D705298A}"/>
              </a:ext>
            </a:extLst>
          </p:cNvPr>
          <p:cNvSpPr>
            <a:spLocks noGrp="1"/>
          </p:cNvSpPr>
          <p:nvPr>
            <p:ph type="sldNum" sz="quarter" idx="12"/>
          </p:nvPr>
        </p:nvSpPr>
        <p:spPr/>
        <p:txBody>
          <a:bodyPr/>
          <a:lstStyle/>
          <a:p>
            <a:fld id="{387D9DEA-C109-4EC7-BDCC-42D7A05A445D}" type="slidenum">
              <a:rPr lang="fr-FR" smtClean="0"/>
              <a:t>26</a:t>
            </a:fld>
            <a:endParaRPr lang="fr-FR"/>
          </a:p>
        </p:txBody>
      </p:sp>
      <p:sp>
        <p:nvSpPr>
          <p:cNvPr id="8" name="TextBox 7">
            <a:extLst>
              <a:ext uri="{FF2B5EF4-FFF2-40B4-BE49-F238E27FC236}">
                <a16:creationId xmlns:a16="http://schemas.microsoft.com/office/drawing/2014/main" id="{EED59939-4C88-43F9-B984-79167F384DE1}"/>
              </a:ext>
            </a:extLst>
          </p:cNvPr>
          <p:cNvSpPr txBox="1"/>
          <p:nvPr/>
        </p:nvSpPr>
        <p:spPr>
          <a:xfrm>
            <a:off x="7197566" y="0"/>
            <a:ext cx="1622906" cy="3323987"/>
          </a:xfrm>
          <a:prstGeom prst="rect">
            <a:avLst/>
          </a:prstGeom>
          <a:noFill/>
        </p:spPr>
        <p:txBody>
          <a:bodyPr wrap="square" rtlCol="0">
            <a:spAutoFit/>
          </a:bodyPr>
          <a:lstStyle/>
          <a:p>
            <a:r>
              <a:rPr lang="nl-BE" sz="1400" b="1" dirty="0"/>
              <a:t>Ubicazione: </a:t>
            </a:r>
            <a:r>
              <a:rPr lang="nl-BE" sz="1400" dirty="0"/>
              <a:t> Corea del sud</a:t>
            </a:r>
          </a:p>
          <a:p>
            <a:endParaRPr lang="nl-BE" sz="1400" b="1" dirty="0"/>
          </a:p>
          <a:p>
            <a:r>
              <a:rPr lang="nl-BE" sz="1400" b="1" dirty="0"/>
              <a:t>Materiali: </a:t>
            </a:r>
            <a:r>
              <a:rPr lang="it-IT" sz="1400" dirty="0"/>
              <a:t>acciaio inossidabile verniciato</a:t>
            </a:r>
            <a:endParaRPr lang="fr-FR" sz="1400" dirty="0"/>
          </a:p>
          <a:p>
            <a:endParaRPr lang="nl-BE" sz="1400" b="1" dirty="0"/>
          </a:p>
          <a:p>
            <a:r>
              <a:rPr lang="nl-BE" sz="1400" b="1" dirty="0"/>
              <a:t>Dimensioni:</a:t>
            </a:r>
          </a:p>
          <a:p>
            <a:r>
              <a:rPr lang="nl-BE" sz="1400" dirty="0"/>
              <a:t>273x160x95cm</a:t>
            </a:r>
          </a:p>
          <a:p>
            <a:r>
              <a:rPr lang="fr-FR" sz="1400" dirty="0"/>
              <a:t> </a:t>
            </a:r>
            <a:endParaRPr lang="nl-BE" sz="1400" b="1" dirty="0"/>
          </a:p>
          <a:p>
            <a:r>
              <a:rPr lang="nl-BE" sz="1400" b="1" dirty="0"/>
              <a:t>Peso:</a:t>
            </a:r>
          </a:p>
          <a:p>
            <a:endParaRPr lang="nl-BE" sz="1400" b="1" dirty="0"/>
          </a:p>
          <a:p>
            <a:r>
              <a:rPr lang="nl-BE" sz="1400" b="1" dirty="0"/>
              <a:t>Anno di realizzazione:</a:t>
            </a:r>
          </a:p>
          <a:p>
            <a:r>
              <a:rPr lang="nl-BE" sz="1400" dirty="0"/>
              <a:t>2017</a:t>
            </a:r>
          </a:p>
        </p:txBody>
      </p:sp>
      <p:sp>
        <p:nvSpPr>
          <p:cNvPr id="10" name="Rectangle 9">
            <a:extLst>
              <a:ext uri="{FF2B5EF4-FFF2-40B4-BE49-F238E27FC236}">
                <a16:creationId xmlns:a16="http://schemas.microsoft.com/office/drawing/2014/main" id="{974CD1B7-72D0-4EFD-9DF6-9E78B753E1A1}"/>
              </a:ext>
            </a:extLst>
          </p:cNvPr>
          <p:cNvSpPr/>
          <p:nvPr/>
        </p:nvSpPr>
        <p:spPr>
          <a:xfrm rot="1322741">
            <a:off x="7260646" y="3779985"/>
            <a:ext cx="1430387" cy="614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NEW 2019!</a:t>
            </a:r>
            <a:endParaRPr lang="en-US" b="1" dirty="0">
              <a:solidFill>
                <a:srgbClr val="FF0000"/>
              </a:solidFill>
            </a:endParaRPr>
          </a:p>
        </p:txBody>
      </p:sp>
    </p:spTree>
    <p:extLst>
      <p:ext uri="{BB962C8B-B14F-4D97-AF65-F5344CB8AC3E}">
        <p14:creationId xmlns:p14="http://schemas.microsoft.com/office/powerpoint/2010/main" val="2844063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2555875" y="23813"/>
            <a:ext cx="3887788" cy="1162050"/>
          </a:xfrm>
        </p:spPr>
        <p:txBody>
          <a:bodyPr/>
          <a:lstStyle/>
          <a:p>
            <a:r>
              <a:rPr lang="it-IT"/>
              <a:t>E ci sono molte altre opere!</a:t>
            </a:r>
            <a:endParaRPr lang="it-IT" sz="2800"/>
          </a:p>
        </p:txBody>
      </p:sp>
      <p:pic>
        <p:nvPicPr>
          <p:cNvPr id="76802" name="Content Placeholder 5"/>
          <p:cNvPicPr>
            <a:picLocks noGrp="1" noChangeAspect="1"/>
          </p:cNvPicPr>
          <p:nvPr>
            <p:ph idx="1"/>
          </p:nvPr>
        </p:nvPicPr>
        <p:blipFill>
          <a:blip r:embed="rId2"/>
          <a:srcRect/>
          <a:stretch>
            <a:fillRect/>
          </a:stretch>
        </p:blipFill>
        <p:spPr>
          <a:xfrm>
            <a:off x="-36513" y="0"/>
            <a:ext cx="2087563" cy="2784475"/>
          </a:xfrm>
          <a:ln>
            <a:solidFill>
              <a:schemeClr val="tx1"/>
            </a:solidFill>
          </a:ln>
        </p:spPr>
      </p:pic>
      <p:sp>
        <p:nvSpPr>
          <p:cNvPr id="76803" name="Text Placeholder 4"/>
          <p:cNvSpPr>
            <a:spLocks noGrp="1"/>
          </p:cNvSpPr>
          <p:nvPr>
            <p:ph type="body" sz="half" idx="2"/>
          </p:nvPr>
        </p:nvSpPr>
        <p:spPr>
          <a:xfrm>
            <a:off x="2555875" y="1185863"/>
            <a:ext cx="3887788" cy="4691062"/>
          </a:xfrm>
        </p:spPr>
        <p:txBody>
          <a:bodyPr/>
          <a:lstStyle/>
          <a:p>
            <a:r>
              <a:rPr lang="it-IT" sz="1500">
                <a:hlinkClick r:id="rId3"/>
              </a:rPr>
              <a:t>http://www.worldstainless.org/applications/art</a:t>
            </a:r>
            <a:endParaRPr lang="it-IT" sz="1500"/>
          </a:p>
          <a:p>
            <a:r>
              <a:rPr lang="it-IT" sz="1500">
                <a:hlinkClick r:id="rId4"/>
              </a:rPr>
              <a:t>http://street-furniture.org/furniture/Art</a:t>
            </a:r>
            <a:endParaRPr lang="it-IT" sz="1500"/>
          </a:p>
          <a:p>
            <a:endParaRPr lang="it-IT" sz="1500"/>
          </a:p>
          <a:p>
            <a:endParaRPr lang="it-IT" sz="1500"/>
          </a:p>
          <a:p>
            <a:r>
              <a:rPr lang="it-IT"/>
              <a:t>Se conoscete altre opere d'arte degne di nota, fatecelo sapere!</a:t>
            </a:r>
          </a:p>
        </p:txBody>
      </p:sp>
      <p:pic>
        <p:nvPicPr>
          <p:cNvPr id="76804" name="Picture 6"/>
          <p:cNvPicPr>
            <a:picLocks noChangeAspect="1"/>
          </p:cNvPicPr>
          <p:nvPr/>
        </p:nvPicPr>
        <p:blipFill>
          <a:blip r:embed="rId5"/>
          <a:srcRect/>
          <a:stretch>
            <a:fillRect/>
          </a:stretch>
        </p:blipFill>
        <p:spPr bwMode="auto">
          <a:xfrm>
            <a:off x="-36513" y="5726113"/>
            <a:ext cx="2087563" cy="1150937"/>
          </a:xfrm>
          <a:prstGeom prst="rect">
            <a:avLst/>
          </a:prstGeom>
          <a:noFill/>
          <a:ln w="9525">
            <a:solidFill>
              <a:schemeClr val="tx1"/>
            </a:solidFill>
            <a:miter lim="800000"/>
            <a:headEnd/>
            <a:tailEnd/>
          </a:ln>
        </p:spPr>
      </p:pic>
      <p:pic>
        <p:nvPicPr>
          <p:cNvPr id="76805" name="Picture 10"/>
          <p:cNvPicPr>
            <a:picLocks noChangeAspect="1"/>
          </p:cNvPicPr>
          <p:nvPr/>
        </p:nvPicPr>
        <p:blipFill>
          <a:blip r:embed="rId6"/>
          <a:srcRect/>
          <a:stretch>
            <a:fillRect/>
          </a:stretch>
        </p:blipFill>
        <p:spPr bwMode="auto">
          <a:xfrm>
            <a:off x="-36513" y="2636838"/>
            <a:ext cx="2087563" cy="2784475"/>
          </a:xfrm>
          <a:prstGeom prst="rect">
            <a:avLst/>
          </a:prstGeom>
          <a:noFill/>
          <a:ln w="9525">
            <a:solidFill>
              <a:schemeClr val="tx1"/>
            </a:solidFill>
            <a:miter lim="800000"/>
            <a:headEnd/>
            <a:tailEnd/>
          </a:ln>
        </p:spPr>
      </p:pic>
      <p:pic>
        <p:nvPicPr>
          <p:cNvPr id="76806" name="Picture 7"/>
          <p:cNvPicPr>
            <a:picLocks noChangeAspect="1"/>
          </p:cNvPicPr>
          <p:nvPr/>
        </p:nvPicPr>
        <p:blipFill>
          <a:blip r:embed="rId7"/>
          <a:srcRect/>
          <a:stretch>
            <a:fillRect/>
          </a:stretch>
        </p:blipFill>
        <p:spPr bwMode="auto">
          <a:xfrm>
            <a:off x="-36513" y="4181475"/>
            <a:ext cx="2087563" cy="1550988"/>
          </a:xfrm>
          <a:prstGeom prst="rect">
            <a:avLst/>
          </a:prstGeom>
          <a:noFill/>
          <a:ln w="9525">
            <a:solidFill>
              <a:schemeClr val="tx1"/>
            </a:solidFill>
            <a:miter lim="800000"/>
            <a:headEnd/>
            <a:tailEnd/>
          </a:ln>
        </p:spPr>
      </p:pic>
      <p:pic>
        <p:nvPicPr>
          <p:cNvPr id="76807" name="Picture 9"/>
          <p:cNvPicPr>
            <a:picLocks noChangeAspect="1"/>
          </p:cNvPicPr>
          <p:nvPr/>
        </p:nvPicPr>
        <p:blipFill>
          <a:blip r:embed="rId8"/>
          <a:srcRect/>
          <a:stretch>
            <a:fillRect/>
          </a:stretch>
        </p:blipFill>
        <p:spPr bwMode="auto">
          <a:xfrm>
            <a:off x="7199313" y="5583238"/>
            <a:ext cx="1944687" cy="1301750"/>
          </a:xfrm>
          <a:prstGeom prst="rect">
            <a:avLst/>
          </a:prstGeom>
          <a:noFill/>
          <a:ln w="9525">
            <a:solidFill>
              <a:schemeClr val="tx1"/>
            </a:solidFill>
            <a:miter lim="800000"/>
            <a:headEnd/>
            <a:tailEnd/>
          </a:ln>
        </p:spPr>
      </p:pic>
      <p:pic>
        <p:nvPicPr>
          <p:cNvPr id="76808" name="Picture 11"/>
          <p:cNvPicPr>
            <a:picLocks noChangeAspect="1"/>
          </p:cNvPicPr>
          <p:nvPr/>
        </p:nvPicPr>
        <p:blipFill>
          <a:blip r:embed="rId9"/>
          <a:srcRect/>
          <a:stretch>
            <a:fillRect/>
          </a:stretch>
        </p:blipFill>
        <p:spPr bwMode="auto">
          <a:xfrm>
            <a:off x="7199313" y="3957638"/>
            <a:ext cx="1944687" cy="1714500"/>
          </a:xfrm>
          <a:prstGeom prst="rect">
            <a:avLst/>
          </a:prstGeom>
          <a:noFill/>
          <a:ln w="9525">
            <a:solidFill>
              <a:schemeClr val="tx1"/>
            </a:solidFill>
            <a:miter lim="800000"/>
            <a:headEnd/>
            <a:tailEnd/>
          </a:ln>
        </p:spPr>
      </p:pic>
      <p:pic>
        <p:nvPicPr>
          <p:cNvPr id="76809" name="Picture 13"/>
          <p:cNvPicPr>
            <a:picLocks noChangeAspect="1"/>
          </p:cNvPicPr>
          <p:nvPr/>
        </p:nvPicPr>
        <p:blipFill>
          <a:blip r:embed="rId10"/>
          <a:srcRect/>
          <a:stretch>
            <a:fillRect/>
          </a:stretch>
        </p:blipFill>
        <p:spPr bwMode="auto">
          <a:xfrm>
            <a:off x="7199313" y="2276475"/>
            <a:ext cx="1944687" cy="1931988"/>
          </a:xfrm>
          <a:prstGeom prst="rect">
            <a:avLst/>
          </a:prstGeom>
          <a:noFill/>
          <a:ln w="9525">
            <a:solidFill>
              <a:schemeClr val="tx1"/>
            </a:solidFill>
            <a:miter lim="800000"/>
            <a:headEnd/>
            <a:tailEnd/>
          </a:ln>
        </p:spPr>
      </p:pic>
      <p:pic>
        <p:nvPicPr>
          <p:cNvPr id="76810" name="Picture 14"/>
          <p:cNvPicPr>
            <a:picLocks noChangeAspect="1"/>
          </p:cNvPicPr>
          <p:nvPr/>
        </p:nvPicPr>
        <p:blipFill>
          <a:blip r:embed="rId11"/>
          <a:srcRect/>
          <a:stretch>
            <a:fillRect/>
          </a:stretch>
        </p:blipFill>
        <p:spPr bwMode="auto">
          <a:xfrm>
            <a:off x="7199313" y="7938"/>
            <a:ext cx="1944687" cy="2274887"/>
          </a:xfrm>
          <a:prstGeom prst="rect">
            <a:avLst/>
          </a:prstGeom>
          <a:noFill/>
          <a:ln w="9525">
            <a:solidFill>
              <a:schemeClr val="tx1"/>
            </a:solidFill>
            <a:miter lim="800000"/>
            <a:headEnd/>
            <a:tailEnd/>
          </a:ln>
        </p:spPr>
      </p:pic>
      <p:sp>
        <p:nvSpPr>
          <p:cNvPr id="76811"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7B6C5D-BD8C-44AE-8F68-B7C553811744}" type="slidenum">
              <a:rPr lang="fr-FR">
                <a:cs typeface="Arial" charset="0"/>
              </a:rPr>
              <a:pPr fontAlgn="base">
                <a:spcBef>
                  <a:spcPct val="0"/>
                </a:spcBef>
                <a:spcAft>
                  <a:spcPct val="0"/>
                </a:spcAft>
              </a:pPr>
              <a:t>27</a:t>
            </a:fld>
            <a:endParaRPr lang="it-IT">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it-IT" sz="3600"/>
              <a:t>Riferimenti (1/3)</a:t>
            </a:r>
          </a:p>
        </p:txBody>
      </p:sp>
      <p:sp>
        <p:nvSpPr>
          <p:cNvPr id="3" name="Subtitle 2"/>
          <p:cNvSpPr>
            <a:spLocks noGrp="1"/>
          </p:cNvSpPr>
          <p:nvPr>
            <p:ph idx="1"/>
          </p:nvPr>
        </p:nvSpPr>
        <p:spPr/>
        <p:txBody>
          <a:bodyPr rtlCol="0">
            <a:normAutofit fontScale="55000" lnSpcReduction="20000"/>
          </a:bodyPr>
          <a:lstStyle/>
          <a:p>
            <a:pPr marL="514350" indent="-514350">
              <a:buFont typeface="+mj-lt"/>
              <a:buAutoNum type="arabicPeriod"/>
            </a:pPr>
            <a:r>
              <a:rPr lang="fr-FR" dirty="0">
                <a:hlinkClick r:id="rId2"/>
              </a:rPr>
              <a:t>http://www.thekelpies.co.uk/</a:t>
            </a:r>
          </a:p>
          <a:p>
            <a:pPr marL="514350" indent="-514350">
              <a:buFont typeface="+mj-lt"/>
              <a:buAutoNum type="arabicPeriod"/>
            </a:pPr>
            <a:r>
              <a:rPr lang="fr-FR" dirty="0">
                <a:hlinkClick r:id="rId2"/>
              </a:rPr>
              <a:t>http://en.wikipedia.org/wiki/The_Kelpies </a:t>
            </a:r>
          </a:p>
          <a:p>
            <a:pPr marL="514350" indent="-514350">
              <a:buFont typeface="+mj-lt"/>
              <a:buAutoNum type="arabicPeriod"/>
            </a:pPr>
            <a:r>
              <a:rPr lang="fr-FR" dirty="0">
                <a:hlinkClick r:id="rId2"/>
              </a:rPr>
              <a:t>http://atomium.be/</a:t>
            </a:r>
          </a:p>
          <a:p>
            <a:pPr marL="514350" indent="-514350">
              <a:buFont typeface="+mj-lt"/>
              <a:buAutoNum type="arabicPeriod"/>
            </a:pPr>
            <a:r>
              <a:rPr lang="fr-FR" dirty="0">
                <a:hlinkClick r:id="rId2"/>
              </a:rPr>
              <a:t>http://en.wikipedia.org/wiki/Atomium</a:t>
            </a:r>
          </a:p>
          <a:p>
            <a:pPr marL="514350" indent="-514350">
              <a:buFont typeface="+mj-lt"/>
              <a:buAutoNum type="arabicPeriod"/>
            </a:pPr>
            <a:r>
              <a:rPr lang="fr-FR" dirty="0">
                <a:hlinkClick r:id="rId2"/>
              </a:rPr>
              <a:t>http://www.gatewayarch.com/ </a:t>
            </a:r>
          </a:p>
          <a:p>
            <a:pPr marL="514350" indent="-514350">
              <a:buFont typeface="+mj-lt"/>
              <a:buAutoNum type="arabicPeriod"/>
            </a:pPr>
            <a:r>
              <a:rPr lang="fr-FR" dirty="0">
                <a:hlinkClick r:id="rId2"/>
              </a:rPr>
              <a:t>http://en.wikipedia.org/wiki/Gateway_Arch</a:t>
            </a:r>
          </a:p>
          <a:p>
            <a:pPr marL="514350" indent="-514350">
              <a:buFont typeface="+mj-lt"/>
              <a:buAutoNum type="arabicPeriod"/>
            </a:pPr>
            <a:r>
              <a:rPr lang="fr-FR" dirty="0">
                <a:hlinkClick r:id="rId2"/>
              </a:rPr>
              <a:t>http://www.cityofchicago.org/city/en/depts/dca/supp_info/millennium_park_-artarchitecture.html</a:t>
            </a:r>
          </a:p>
          <a:p>
            <a:pPr marL="514350" indent="-514350">
              <a:buFont typeface="+mj-lt"/>
              <a:buAutoNum type="arabicPeriod"/>
            </a:pPr>
            <a:r>
              <a:rPr lang="fr-FR" dirty="0">
                <a:hlinkClick r:id="rId2"/>
              </a:rPr>
              <a:t>http://en.wikipedia.org/wiki/Cloud_Gate</a:t>
            </a:r>
          </a:p>
          <a:p>
            <a:pPr marL="514350" indent="-514350">
              <a:buFont typeface="+mj-lt"/>
              <a:buAutoNum type="arabicPeriod"/>
            </a:pPr>
            <a:r>
              <a:rPr lang="fr-FR" dirty="0">
                <a:hlinkClick r:id="rId3"/>
              </a:rPr>
              <a:t>http://saintluciasculpturepark.com/portfolio/anilore-banon/</a:t>
            </a:r>
            <a:endParaRPr lang="fr-FR" dirty="0"/>
          </a:p>
          <a:p>
            <a:pPr marL="514350" indent="-514350">
              <a:buFont typeface="+mj-lt"/>
              <a:buAutoNum type="arabicPeriod"/>
            </a:pPr>
            <a:r>
              <a:rPr lang="fr-FR" dirty="0">
                <a:hlinkClick r:id="rId4"/>
              </a:rPr>
              <a:t>http://www.war-memorial.net/The-Braves---Les-Braves-1.292</a:t>
            </a:r>
            <a:r>
              <a:rPr lang="fr-FR" dirty="0"/>
              <a:t> </a:t>
            </a:r>
          </a:p>
          <a:p>
            <a:pPr marL="514350" indent="-514350">
              <a:buFont typeface="+mj-lt"/>
              <a:buAutoNum type="arabicPeriod"/>
            </a:pPr>
            <a:r>
              <a:rPr lang="fr-FR" dirty="0">
                <a:hlinkClick r:id="rId5"/>
              </a:rPr>
              <a:t>https://www.youtube.com/watch?v=yHkOQWPZhyM</a:t>
            </a:r>
            <a:endParaRPr lang="fr-FR" dirty="0"/>
          </a:p>
          <a:p>
            <a:pPr marL="514350" indent="-514350">
              <a:buFont typeface="+mj-lt"/>
              <a:buAutoNum type="arabicPeriod"/>
            </a:pPr>
            <a:r>
              <a:rPr lang="fr-FR" dirty="0">
                <a:hlinkClick r:id="rId6"/>
              </a:rPr>
              <a:t>https://jaumeplensa.com/works-and-projects/public-space/mirror-2012/</a:t>
            </a:r>
            <a:endParaRPr lang="fr-FR" dirty="0"/>
          </a:p>
          <a:p>
            <a:pPr marL="514350" indent="-514350">
              <a:buFont typeface="+mj-lt"/>
              <a:buAutoNum type="arabicPeriod"/>
            </a:pPr>
            <a:r>
              <a:rPr lang="fr-FR" dirty="0">
                <a:hlinkClick r:id="rId7"/>
              </a:rPr>
              <a:t>https://www.theguardian.com/artanddesign/2011/mar/30/jaume-plensa-show-at-yorkshire-sculpture-park</a:t>
            </a:r>
            <a:r>
              <a:rPr lang="fr-FR" dirty="0"/>
              <a:t>    </a:t>
            </a:r>
          </a:p>
          <a:p>
            <a:pPr marL="514350" indent="-514350">
              <a:buFont typeface="+mj-lt"/>
              <a:buAutoNum type="arabicPeriod"/>
            </a:pPr>
            <a:r>
              <a:rPr lang="fr-FR" dirty="0">
                <a:hlinkClick r:id="rId8"/>
              </a:rPr>
              <a:t>https://www.theguardian.com/arts/gallery/2007/oct/03/spider</a:t>
            </a:r>
            <a:r>
              <a:rPr lang="fr-FR" dirty="0"/>
              <a:t> </a:t>
            </a:r>
            <a:endParaRPr lang="fr-FR" dirty="0">
              <a:hlinkClick r:id="rId8"/>
            </a:endParaRPr>
          </a:p>
          <a:p>
            <a:pPr marL="514350" indent="-514350">
              <a:buFont typeface="+mj-lt"/>
              <a:buAutoNum type="arabicPeriod"/>
            </a:pPr>
            <a:r>
              <a:rPr lang="fr-FR" dirty="0">
                <a:hlinkClick r:id="rId8"/>
              </a:rPr>
              <a:t>http://www.eilahiltunen.net/monument.html</a:t>
            </a:r>
            <a:endParaRPr lang="fr-FR" dirty="0"/>
          </a:p>
        </p:txBody>
      </p:sp>
      <p:sp>
        <p:nvSpPr>
          <p:cNvPr id="778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FD1E27-7237-4BAA-ADCE-6DE2DFC4B2E4}" type="slidenum">
              <a:rPr lang="fr-FR">
                <a:cs typeface="Arial" charset="0"/>
              </a:rPr>
              <a:pPr fontAlgn="base">
                <a:spcBef>
                  <a:spcPct val="0"/>
                </a:spcBef>
                <a:spcAft>
                  <a:spcPct val="0"/>
                </a:spcAft>
              </a:pPr>
              <a:t>28</a:t>
            </a:fld>
            <a:endParaRPr lang="it-IT">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it-IT" sz="3600"/>
              <a:t>Riferimenti artistici   (2/3)</a:t>
            </a:r>
          </a:p>
        </p:txBody>
      </p:sp>
      <p:sp>
        <p:nvSpPr>
          <p:cNvPr id="3" name="Content Placeholder 2"/>
          <p:cNvSpPr>
            <a:spLocks noGrp="1"/>
          </p:cNvSpPr>
          <p:nvPr>
            <p:ph idx="1"/>
          </p:nvPr>
        </p:nvSpPr>
        <p:spPr/>
        <p:txBody>
          <a:bodyPr rtlCol="0">
            <a:normAutofit fontScale="55000" lnSpcReduction="20000"/>
          </a:bodyPr>
          <a:lstStyle/>
          <a:p>
            <a:pPr marL="514350" indent="-514350">
              <a:buFont typeface="+mj-lt"/>
              <a:buAutoNum type="arabicPeriod" startAt="16"/>
            </a:pPr>
            <a:r>
              <a:rPr lang="fr-FR" dirty="0">
                <a:hlinkClick r:id="rId2"/>
              </a:rPr>
              <a:t>http://monicabonvicini.net/work/she-lies/</a:t>
            </a:r>
            <a:r>
              <a:rPr lang="fr-FR" dirty="0">
                <a:hlinkClick r:id="rId3"/>
              </a:rPr>
              <a:t> </a:t>
            </a:r>
          </a:p>
          <a:p>
            <a:pPr marL="514350" indent="-514350">
              <a:buFont typeface="+mj-lt"/>
              <a:buAutoNum type="arabicPeriod" startAt="16"/>
            </a:pPr>
            <a:r>
              <a:rPr lang="fr-FR" dirty="0">
                <a:hlinkClick r:id="rId3"/>
              </a:rPr>
              <a:t>http://anishkapoor.com/111/turning-the-world-upside-down</a:t>
            </a:r>
          </a:p>
          <a:p>
            <a:pPr marL="514350" indent="-514350">
              <a:buFont typeface="+mj-lt"/>
              <a:buAutoNum type="arabicPeriod" startAt="16"/>
            </a:pPr>
            <a:r>
              <a:rPr lang="fr-FR" dirty="0">
                <a:hlinkClick r:id="rId4"/>
              </a:rPr>
              <a:t>https://www.gpsmycity.com/attractions/sun-voyager-28054.html</a:t>
            </a:r>
            <a:endParaRPr lang="fr-FR" dirty="0"/>
          </a:p>
          <a:p>
            <a:pPr marL="514350" indent="-514350">
              <a:buFont typeface="+mj-lt"/>
              <a:buAutoNum type="arabicPeriod" startAt="16"/>
            </a:pPr>
            <a:r>
              <a:rPr lang="fr-FR" dirty="0">
                <a:hlinkClick r:id="rId5"/>
              </a:rPr>
              <a:t>http://twistedsifter.com/2014/07/wire-fairy-sculptures-by-robin-wight/</a:t>
            </a:r>
            <a:endParaRPr lang="fr-FR" dirty="0"/>
          </a:p>
          <a:p>
            <a:pPr marL="514350" indent="-514350">
              <a:buFont typeface="+mj-lt"/>
              <a:buAutoNum type="arabicPeriod" startAt="16"/>
            </a:pPr>
            <a:r>
              <a:rPr lang="fr-FR" dirty="0">
                <a:hlinkClick r:id="rId3"/>
              </a:rPr>
              <a:t>http://megaconstrucciones.net/?construccion=cristo-chiapas</a:t>
            </a:r>
            <a:endParaRPr lang="fr-FR" dirty="0"/>
          </a:p>
          <a:p>
            <a:pPr marL="514350" indent="-514350">
              <a:buFont typeface="+mj-lt"/>
              <a:buAutoNum type="arabicPeriod" startAt="16"/>
            </a:pPr>
            <a:r>
              <a:rPr lang="fr-FR" dirty="0">
                <a:hlinkClick r:id="rId6"/>
              </a:rPr>
              <a:t>http://joanavasconcelos.com/det_en.aspx?f=2393&amp;o=933</a:t>
            </a:r>
            <a:endParaRPr lang="fr-FR" dirty="0"/>
          </a:p>
          <a:p>
            <a:pPr marL="514350" indent="-514350">
              <a:buFont typeface="+mj-lt"/>
              <a:buAutoNum type="arabicPeriod" startAt="16"/>
            </a:pPr>
            <a:r>
              <a:rPr lang="fr-FR" dirty="0">
                <a:hlinkClick r:id="rId7"/>
              </a:rPr>
              <a:t>http://www.jeffkoons.com/artwork/celebration/sacred-heart</a:t>
            </a:r>
            <a:endParaRPr lang="fr-FR" dirty="0"/>
          </a:p>
          <a:p>
            <a:pPr marL="514350" indent="-514350">
              <a:buFont typeface="+mj-lt"/>
              <a:buAutoNum type="arabicPeriod" startAt="16"/>
            </a:pPr>
            <a:r>
              <a:rPr lang="fr-FR" dirty="0">
                <a:hlinkClick r:id="rId8"/>
              </a:rPr>
              <a:t>http://www.bruvel.com/exhibitions/houston-art-fair-2015</a:t>
            </a:r>
            <a:endParaRPr lang="fr-FR" dirty="0"/>
          </a:p>
          <a:p>
            <a:pPr marL="514350" indent="-514350">
              <a:buFont typeface="+mj-lt"/>
              <a:buAutoNum type="arabicPeriod" startAt="16"/>
            </a:pPr>
            <a:r>
              <a:rPr lang="fr-FR" dirty="0">
                <a:hlinkClick r:id="rId9"/>
              </a:rPr>
              <a:t>http://twistedsifter.com/2011/10/metalmorphosis-sculpture-david-cerny/</a:t>
            </a:r>
            <a:endParaRPr lang="fr-FR" dirty="0"/>
          </a:p>
          <a:p>
            <a:pPr marL="514350" indent="-514350">
              <a:buFont typeface="+mj-lt"/>
              <a:buAutoNum type="arabicPeriod" startAt="16"/>
            </a:pPr>
            <a:r>
              <a:rPr lang="en-US" dirty="0">
                <a:hlinkClick r:id="rId10"/>
              </a:rPr>
              <a:t>http://lindabakke.webs.com/sculptureskulptur.htm</a:t>
            </a:r>
            <a:endParaRPr lang="en-US" dirty="0"/>
          </a:p>
          <a:p>
            <a:pPr marL="514350" indent="-514350">
              <a:buFont typeface="+mj-lt"/>
              <a:buAutoNum type="arabicPeriod" startAt="16"/>
            </a:pPr>
            <a:r>
              <a:rPr lang="fr-FR" dirty="0">
                <a:hlinkClick r:id="rId11"/>
              </a:rPr>
              <a:t>https://www.parisladouce.com/2013/03/paris-la-danse-de-la-fontaine-emergente.html</a:t>
            </a:r>
            <a:endParaRPr lang="fr-FR" dirty="0"/>
          </a:p>
          <a:p>
            <a:pPr marL="514350" indent="-514350">
              <a:buFont typeface="+mj-lt"/>
              <a:buAutoNum type="arabicPeriod" startAt="16"/>
            </a:pPr>
            <a:r>
              <a:rPr lang="fr-FR" dirty="0">
                <a:hlinkClick r:id="rId9"/>
              </a:rPr>
              <a:t>http://twistedsifter.com/2011/10/metalmorphosis-sculpture-david-cerny/</a:t>
            </a:r>
            <a:endParaRPr lang="fr-FR" dirty="0"/>
          </a:p>
          <a:p>
            <a:pPr marL="514350" indent="-514350">
              <a:buFont typeface="+mj-lt"/>
              <a:buAutoNum type="arabicPeriod" startAt="16"/>
            </a:pPr>
            <a:r>
              <a:rPr lang="en-US" dirty="0">
                <a:hlinkClick r:id="rId12"/>
              </a:rPr>
              <a:t>https://www.archdaily.com/792211/blossom-pavilion-atelier-deshaus/5799b693e58ece81bd00004a-blossom-pavilion-atelier-deshaus-photo</a:t>
            </a:r>
            <a:endParaRPr lang="fr-FR" dirty="0"/>
          </a:p>
        </p:txBody>
      </p:sp>
      <p:sp>
        <p:nvSpPr>
          <p:cNvPr id="788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2557D4-073E-47F0-87FF-50715E09C5AA}" type="slidenum">
              <a:rPr lang="fr-FR">
                <a:cs typeface="Arial" charset="0"/>
              </a:rPr>
              <a:pPr fontAlgn="base">
                <a:spcBef>
                  <a:spcPct val="0"/>
                </a:spcBef>
                <a:spcAft>
                  <a:spcPct val="0"/>
                </a:spcAft>
              </a:pPr>
              <a:t>29</a:t>
            </a:fld>
            <a:endParaRPr lang="it-IT">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0" y="5301208"/>
            <a:ext cx="7199313" cy="566737"/>
          </a:xfrm>
        </p:spPr>
        <p:txBody>
          <a:bodyPr/>
          <a:lstStyle/>
          <a:p>
            <a:r>
              <a:rPr lang="it-IT" dirty="0"/>
              <a:t>Design: A. Waterkeyn  Architetti: A. e J. Polak: Atomium </a:t>
            </a:r>
            <a:r>
              <a:rPr lang="it-IT" baseline="30000" dirty="0"/>
              <a:t>3, 4</a:t>
            </a:r>
          </a:p>
        </p:txBody>
      </p:sp>
      <p:pic>
        <p:nvPicPr>
          <p:cNvPr id="5529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8" y="0"/>
            <a:ext cx="7199313" cy="5356225"/>
          </a:xfrm>
          <a:prstGeom prst="rect">
            <a:avLst/>
          </a:prstGeom>
          <a:noFill/>
          <a:ln w="9525">
            <a:solidFill>
              <a:schemeClr val="tx1"/>
            </a:solidFill>
            <a:miter lim="800000"/>
            <a:headEnd/>
            <a:tailEnd/>
          </a:ln>
        </p:spPr>
      </p:pic>
      <p:sp>
        <p:nvSpPr>
          <p:cNvPr id="55299" name="TextBox 3"/>
          <p:cNvSpPr txBox="1">
            <a:spLocks noChangeArrowheads="1"/>
          </p:cNvSpPr>
          <p:nvPr/>
        </p:nvSpPr>
        <p:spPr bwMode="auto">
          <a:xfrm>
            <a:off x="6350" y="5827713"/>
            <a:ext cx="8813800" cy="1092607"/>
          </a:xfrm>
          <a:prstGeom prst="rect">
            <a:avLst/>
          </a:prstGeom>
          <a:noFill/>
          <a:ln w="9525">
            <a:noFill/>
            <a:miter lim="800000"/>
            <a:headEnd/>
            <a:tailEnd/>
          </a:ln>
        </p:spPr>
        <p:txBody>
          <a:bodyPr wrap="square">
            <a:spAutoFit/>
          </a:bodyPr>
          <a:lstStyle/>
          <a:p>
            <a:pPr algn="just"/>
            <a:r>
              <a:rPr lang="it-IT" sz="1300" dirty="0">
                <a:latin typeface="+mn-lt"/>
              </a:rPr>
              <a:t>Il monumento Atomium è stato realizzato per l’Esposizione universale di Bruxelles del 1958. Le sue nove sfere sono connesse in modo tale da ricreare la forma della cella unitaria di un cristallo di ferro ingrandita 165 miliardi di volte. Nel periodo di tre anni dal 2004 al 2006 l’opera è stata restaurata; durante questa operazione, le lastre in alluminio delle sfere, ormai sbiadite, sono state sostituite con delle analoghe in acciaio inossidabile. La CNN l’ha battezzato come l’edificio più stravagante d’Europa! È una delle maggiori attrazioni di Bruxelles.</a:t>
            </a:r>
            <a:endParaRPr lang="fr-FR" sz="1300" dirty="0">
              <a:latin typeface="+mn-lt"/>
            </a:endParaRPr>
          </a:p>
        </p:txBody>
      </p:sp>
      <p:sp>
        <p:nvSpPr>
          <p:cNvPr id="55300" name="TextBox 7"/>
          <p:cNvSpPr txBox="1">
            <a:spLocks noChangeArrowheads="1"/>
          </p:cNvSpPr>
          <p:nvPr/>
        </p:nvSpPr>
        <p:spPr bwMode="auto">
          <a:xfrm>
            <a:off x="7197725" y="0"/>
            <a:ext cx="1622425" cy="3754874"/>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Bruxelles, Belgio</a:t>
            </a:r>
          </a:p>
          <a:p>
            <a:r>
              <a:rPr lang="it-IT" sz="1400" b="1" dirty="0">
                <a:latin typeface="Calibri" pitchFamily="34" charset="0"/>
              </a:rPr>
              <a:t>Materiale:</a:t>
            </a:r>
          </a:p>
          <a:p>
            <a:r>
              <a:rPr lang="it-IT" sz="1400" dirty="0">
                <a:latin typeface="Calibri" pitchFamily="34" charset="0"/>
              </a:rPr>
              <a:t>Acciaio inossidabile lucidato 1.4404 (316L)</a:t>
            </a:r>
          </a:p>
          <a:p>
            <a:r>
              <a:rPr lang="it-IT" sz="1400" b="1" dirty="0">
                <a:latin typeface="Calibri" pitchFamily="34" charset="0"/>
              </a:rPr>
              <a:t>Dimensioni:</a:t>
            </a:r>
          </a:p>
          <a:p>
            <a:r>
              <a:rPr lang="it-IT" sz="1400" dirty="0">
                <a:latin typeface="Calibri" pitchFamily="34" charset="0"/>
              </a:rPr>
              <a:t>102 metri di altezza, ciascuna delle nove sfere con diametro di 18 m</a:t>
            </a:r>
          </a:p>
          <a:p>
            <a:r>
              <a:rPr lang="it-IT" sz="1400" b="1" dirty="0">
                <a:latin typeface="Calibri" pitchFamily="34" charset="0"/>
              </a:rPr>
              <a:t>Peso:</a:t>
            </a:r>
          </a:p>
          <a:p>
            <a:r>
              <a:rPr lang="it-IT" sz="1400" dirty="0">
                <a:latin typeface="Calibri" pitchFamily="34" charset="0"/>
              </a:rPr>
              <a:t>2400 tonnellate</a:t>
            </a:r>
          </a:p>
          <a:p>
            <a:r>
              <a:rPr lang="it-IT" sz="1400" b="1" dirty="0">
                <a:latin typeface="Calibri" pitchFamily="34" charset="0"/>
              </a:rPr>
              <a:t>Anno di realizzazione:</a:t>
            </a:r>
          </a:p>
          <a:p>
            <a:r>
              <a:rPr lang="it-IT" sz="1400" dirty="0">
                <a:latin typeface="Calibri" pitchFamily="34" charset="0"/>
              </a:rPr>
              <a:t>1958</a:t>
            </a:r>
          </a:p>
        </p:txBody>
      </p:sp>
      <p:sp>
        <p:nvSpPr>
          <p:cNvPr id="55301"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15830A-8ED0-4643-B58A-C4CD5826107D}" type="slidenum">
              <a:rPr lang="fr-FR">
                <a:cs typeface="Arial" charset="0"/>
              </a:rPr>
              <a:pPr fontAlgn="base">
                <a:spcBef>
                  <a:spcPct val="0"/>
                </a:spcBef>
                <a:spcAft>
                  <a:spcPct val="0"/>
                </a:spcAft>
              </a:pPr>
              <a:t>3</a:t>
            </a:fld>
            <a:endParaRPr lang="it-IT">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it-IT" sz="3600"/>
              <a:t>Riferimenti artistici   (3/3)</a:t>
            </a:r>
          </a:p>
        </p:txBody>
      </p:sp>
      <p:sp>
        <p:nvSpPr>
          <p:cNvPr id="79874" name="Content Placeholder 2"/>
          <p:cNvSpPr>
            <a:spLocks noGrp="1"/>
          </p:cNvSpPr>
          <p:nvPr>
            <p:ph idx="1"/>
          </p:nvPr>
        </p:nvSpPr>
        <p:spPr/>
        <p:txBody>
          <a:bodyPr/>
          <a:lstStyle/>
          <a:p>
            <a:pPr marL="514350" indent="-514350">
              <a:buFont typeface="+mj-lt"/>
              <a:buAutoNum type="arabicPeriod" startAt="29"/>
            </a:pPr>
            <a:r>
              <a:rPr lang="en-US" sz="2000" dirty="0">
                <a:hlinkClick r:id="rId2"/>
              </a:rPr>
              <a:t>https://mymodernmet.com/wire-sculptures-martin-debenham/</a:t>
            </a:r>
            <a:r>
              <a:rPr lang="en-US" sz="2000" dirty="0"/>
              <a:t> </a:t>
            </a:r>
          </a:p>
          <a:p>
            <a:pPr marL="514350" indent="-514350">
              <a:buFont typeface="+mj-lt"/>
              <a:buAutoNum type="arabicPeriod" startAt="29"/>
            </a:pPr>
            <a:r>
              <a:rPr lang="fr-FR" sz="2000" dirty="0">
                <a:hlinkClick r:id="rId3"/>
              </a:rPr>
              <a:t>http://www.gahr-metalart.com/artworks/metal_wall_art.htm</a:t>
            </a:r>
            <a:endParaRPr lang="fr-FR" sz="2000" dirty="0"/>
          </a:p>
          <a:p>
            <a:pPr marL="514350" indent="-514350">
              <a:buFont typeface="+mj-lt"/>
              <a:buAutoNum type="arabicPeriod" startAt="29"/>
            </a:pPr>
            <a:r>
              <a:rPr lang="fr-FR" sz="2000" dirty="0">
                <a:hlinkClick r:id="rId4"/>
              </a:rPr>
              <a:t>http://www.ralfonso.com</a:t>
            </a:r>
            <a:endParaRPr lang="fr-FR" sz="2000" dirty="0"/>
          </a:p>
          <a:p>
            <a:pPr marL="514350" indent="-514350">
              <a:buFont typeface="+mj-lt"/>
              <a:buAutoNum type="arabicPeriod" startAt="29"/>
            </a:pPr>
            <a:r>
              <a:rPr lang="fr-FR" sz="2000" dirty="0">
                <a:hlinkClick r:id="rId5"/>
              </a:rPr>
              <a:t>http://www.worldstainless.org/applications/art</a:t>
            </a:r>
            <a:endParaRPr lang="fr-FR" sz="2000" dirty="0"/>
          </a:p>
        </p:txBody>
      </p:sp>
      <p:sp>
        <p:nvSpPr>
          <p:cNvPr id="798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E466FF-D831-4017-8399-61FEFBF9DD1D}" type="slidenum">
              <a:rPr lang="fr-FR">
                <a:cs typeface="Arial" charset="0"/>
              </a:rPr>
              <a:pPr fontAlgn="base">
                <a:spcBef>
                  <a:spcPct val="0"/>
                </a:spcBef>
                <a:spcAft>
                  <a:spcPct val="0"/>
                </a:spcAft>
              </a:pPr>
              <a:t>30</a:t>
            </a:fld>
            <a:endParaRPr lang="it-IT">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3175" y="4795838"/>
            <a:ext cx="7202488" cy="566737"/>
          </a:xfrm>
        </p:spPr>
        <p:txBody>
          <a:bodyPr/>
          <a:lstStyle/>
          <a:p>
            <a:r>
              <a:rPr lang="it-IT" dirty="0"/>
              <a:t>Designer: E. Saarinen Ingegnere: H. Bandel: Gateway Arch </a:t>
            </a:r>
            <a:r>
              <a:rPr lang="it-IT" baseline="30000" dirty="0"/>
              <a:t>5, 6</a:t>
            </a:r>
          </a:p>
        </p:txBody>
      </p:sp>
      <p:pic>
        <p:nvPicPr>
          <p:cNvPr id="5632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7199313" cy="4778375"/>
          </a:xfrm>
          <a:prstGeom prst="rect">
            <a:avLst/>
          </a:prstGeom>
          <a:noFill/>
          <a:ln w="9525">
            <a:solidFill>
              <a:schemeClr val="tx1"/>
            </a:solidFill>
            <a:miter lim="800000"/>
            <a:headEnd/>
            <a:tailEnd/>
          </a:ln>
        </p:spPr>
      </p:pic>
      <p:sp>
        <p:nvSpPr>
          <p:cNvPr id="56323" name="TextBox 3"/>
          <p:cNvSpPr txBox="1">
            <a:spLocks noChangeArrowheads="1"/>
          </p:cNvSpPr>
          <p:nvPr/>
        </p:nvSpPr>
        <p:spPr bwMode="auto">
          <a:xfrm>
            <a:off x="1588" y="5373688"/>
            <a:ext cx="7197725" cy="1155700"/>
          </a:xfrm>
          <a:prstGeom prst="rect">
            <a:avLst/>
          </a:prstGeom>
          <a:noFill/>
          <a:ln w="9525">
            <a:noFill/>
            <a:miter lim="800000"/>
            <a:headEnd/>
            <a:tailEnd/>
          </a:ln>
        </p:spPr>
        <p:txBody>
          <a:bodyPr>
            <a:spAutoFit/>
          </a:bodyPr>
          <a:lstStyle/>
          <a:p>
            <a:pPr algn="just"/>
            <a:r>
              <a:rPr lang="it-IT" sz="1400">
                <a:latin typeface="Calibri" pitchFamily="34" charset="0"/>
              </a:rPr>
              <a:t>Costruito per essere “</a:t>
            </a:r>
            <a:r>
              <a:rPr lang="it-IT" sz="1400" i="1">
                <a:latin typeface="Calibri" pitchFamily="34" charset="0"/>
              </a:rPr>
              <a:t>un memoriale pubblico adatto e permanente dedicato agli uomini che hanno reso possibile l'espansione territoriale verso ovest degli Stati Uniti….</a:t>
            </a:r>
            <a:r>
              <a:rPr lang="it-IT" sz="1400">
                <a:latin typeface="Calibri" pitchFamily="34" charset="0"/>
              </a:rPr>
              <a:t>”, il gateway Arch di St. Louis, MO, USA, con i suoi 192 m di altezza, è l'arco più alto del mondo ed è diventato il simbolo della città di St. Louis. L'arco pesa 4164 tonnellate: di cui 803 t costituiscono il rivestimento in acciaio inossidabile AISI 304.</a:t>
            </a:r>
          </a:p>
        </p:txBody>
      </p:sp>
      <p:sp>
        <p:nvSpPr>
          <p:cNvPr id="56324" name="TextBox 6"/>
          <p:cNvSpPr txBox="1">
            <a:spLocks noChangeArrowheads="1"/>
          </p:cNvSpPr>
          <p:nvPr/>
        </p:nvSpPr>
        <p:spPr bwMode="auto">
          <a:xfrm>
            <a:off x="7197725" y="0"/>
            <a:ext cx="1622425" cy="2893100"/>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St. Louis, MO, USA</a:t>
            </a:r>
          </a:p>
          <a:p>
            <a:r>
              <a:rPr lang="it-IT" sz="1400" b="1" dirty="0">
                <a:latin typeface="Calibri" pitchFamily="34" charset="0"/>
              </a:rPr>
              <a:t>Materiale:</a:t>
            </a:r>
          </a:p>
          <a:p>
            <a:r>
              <a:rPr lang="it-IT" sz="1400" dirty="0">
                <a:latin typeface="Calibri" pitchFamily="34" charset="0"/>
              </a:rPr>
              <a:t>acciaio inossidabile AISI 304 (rivestimento)</a:t>
            </a:r>
          </a:p>
          <a:p>
            <a:r>
              <a:rPr lang="it-IT" sz="1400" b="1" dirty="0">
                <a:latin typeface="Calibri" pitchFamily="34" charset="0"/>
              </a:rPr>
              <a:t>Dimensioni:</a:t>
            </a:r>
          </a:p>
          <a:p>
            <a:r>
              <a:rPr lang="it-IT" sz="1400" dirty="0">
                <a:latin typeface="Calibri" pitchFamily="34" charset="0"/>
              </a:rPr>
              <a:t>192 m di altezza</a:t>
            </a:r>
          </a:p>
          <a:p>
            <a:r>
              <a:rPr lang="it-IT" sz="1400" b="1" dirty="0">
                <a:latin typeface="Calibri" pitchFamily="34" charset="0"/>
              </a:rPr>
              <a:t>Peso:</a:t>
            </a:r>
          </a:p>
          <a:p>
            <a:r>
              <a:rPr lang="it-IT" sz="1400" dirty="0">
                <a:latin typeface="Calibri" pitchFamily="34" charset="0"/>
              </a:rPr>
              <a:t>4164 tonnellate</a:t>
            </a:r>
          </a:p>
          <a:p>
            <a:r>
              <a:rPr lang="it-IT" sz="1400" b="1" dirty="0">
                <a:latin typeface="Calibri" pitchFamily="34" charset="0"/>
              </a:rPr>
              <a:t>Anno di realizzazione:</a:t>
            </a:r>
          </a:p>
          <a:p>
            <a:r>
              <a:rPr lang="it-IT" sz="1400" dirty="0">
                <a:latin typeface="Calibri" pitchFamily="34" charset="0"/>
              </a:rPr>
              <a:t>1965</a:t>
            </a:r>
          </a:p>
        </p:txBody>
      </p:sp>
      <p:sp>
        <p:nvSpPr>
          <p:cNvPr id="5632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10E13D-9FDB-431B-9375-9AF1B2DD39E0}" type="slidenum">
              <a:rPr lang="fr-FR">
                <a:cs typeface="Arial" charset="0"/>
              </a:rPr>
              <a:pPr fontAlgn="base">
                <a:spcBef>
                  <a:spcPct val="0"/>
                </a:spcBef>
                <a:spcAft>
                  <a:spcPct val="0"/>
                </a:spcAft>
              </a:pPr>
              <a:t>4</a:t>
            </a:fld>
            <a:endParaRPr lang="it-IT">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5229225"/>
            <a:ext cx="7019925" cy="566738"/>
          </a:xfrm>
        </p:spPr>
        <p:txBody>
          <a:bodyPr/>
          <a:lstStyle/>
          <a:p>
            <a:r>
              <a:rPr lang="it-IT" dirty="0"/>
              <a:t>Sir Anish Kapoor: Cloud Gate </a:t>
            </a:r>
            <a:r>
              <a:rPr lang="it-IT" baseline="30000" dirty="0"/>
              <a:t>7, 8</a:t>
            </a:r>
          </a:p>
        </p:txBody>
      </p:sp>
      <p:pic>
        <p:nvPicPr>
          <p:cNvPr id="58370" name="Picture 5"/>
          <p:cNvPicPr>
            <a:picLocks noChangeAspect="1" noChangeArrowheads="1"/>
          </p:cNvPicPr>
          <p:nvPr/>
        </p:nvPicPr>
        <p:blipFill>
          <a:blip r:embed="rId2"/>
          <a:srcRect/>
          <a:stretch>
            <a:fillRect/>
          </a:stretch>
        </p:blipFill>
        <p:spPr bwMode="auto">
          <a:xfrm>
            <a:off x="0" y="0"/>
            <a:ext cx="7199313" cy="5400675"/>
          </a:xfrm>
          <a:prstGeom prst="rect">
            <a:avLst/>
          </a:prstGeom>
          <a:noFill/>
          <a:ln w="9525">
            <a:solidFill>
              <a:schemeClr val="tx1"/>
            </a:solidFill>
            <a:miter lim="800000"/>
            <a:headEnd/>
            <a:tailEnd/>
          </a:ln>
        </p:spPr>
      </p:pic>
      <p:sp>
        <p:nvSpPr>
          <p:cNvPr id="58371" name="Rectangle 4"/>
          <p:cNvSpPr>
            <a:spLocks noChangeArrowheads="1"/>
          </p:cNvSpPr>
          <p:nvPr/>
        </p:nvSpPr>
        <p:spPr bwMode="auto">
          <a:xfrm>
            <a:off x="-17463" y="5795963"/>
            <a:ext cx="7215188" cy="1101725"/>
          </a:xfrm>
          <a:prstGeom prst="rect">
            <a:avLst/>
          </a:prstGeom>
          <a:noFill/>
          <a:ln w="9525">
            <a:noFill/>
            <a:miter lim="800000"/>
            <a:headEnd/>
            <a:tailEnd/>
          </a:ln>
        </p:spPr>
        <p:txBody>
          <a:bodyPr>
            <a:spAutoFit/>
          </a:bodyPr>
          <a:lstStyle/>
          <a:p>
            <a:pPr algn="just"/>
            <a:r>
              <a:rPr lang="it-IT" sz="1100">
                <a:latin typeface="Calibri" pitchFamily="34" charset="0"/>
              </a:rPr>
              <a:t>Il Cloud Gate è la prima opera esterna pubblica dell'artista britannico Anish Kapoor, installata negli Stati Uniti. La scultura ellittica, che pesa 110 tonnellate, è formata da una serie ininterrotta di lastre in acciaio inossidabile con elevato grado di lucidatura che riflettono il famoso skyline di Chicago e le nuvole sovrastanti. Un arco alto 12 piedi funge da "ingresso" alla stanza concava sotto alla scultura, invitando i visitatori a toccare la sua superficie a specchio e a guardare la propria immagine riflessa da diverse prospettive. Ispirata al mercurio liquido, la scultura è una delle più grandi del suo genere al mondo.</a:t>
            </a:r>
          </a:p>
        </p:txBody>
      </p:sp>
      <p:sp>
        <p:nvSpPr>
          <p:cNvPr id="58372" name="TextBox 6"/>
          <p:cNvSpPr txBox="1">
            <a:spLocks noChangeArrowheads="1"/>
          </p:cNvSpPr>
          <p:nvPr/>
        </p:nvSpPr>
        <p:spPr bwMode="auto">
          <a:xfrm>
            <a:off x="7197725" y="0"/>
            <a:ext cx="1622425" cy="3108543"/>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Chicago, USA</a:t>
            </a:r>
          </a:p>
          <a:p>
            <a:r>
              <a:rPr lang="it-IT" sz="1400" b="1" dirty="0">
                <a:latin typeface="Calibri" pitchFamily="34" charset="0"/>
              </a:rPr>
              <a:t>Materiale:</a:t>
            </a:r>
          </a:p>
          <a:p>
            <a:r>
              <a:rPr lang="it-IT" sz="1400" dirty="0">
                <a:latin typeface="Calibri" pitchFamily="34" charset="0"/>
              </a:rPr>
              <a:t>lastre in acciaio </a:t>
            </a:r>
            <a:r>
              <a:rPr lang="it-IT" sz="1400">
                <a:latin typeface="Calibri" pitchFamily="34" charset="0"/>
              </a:rPr>
              <a:t>inossidabile 316 </a:t>
            </a:r>
            <a:r>
              <a:rPr lang="it-IT" sz="1400" dirty="0">
                <a:latin typeface="Calibri" pitchFamily="34" charset="0"/>
              </a:rPr>
              <a:t>con elevato grado di lucidatura</a:t>
            </a:r>
          </a:p>
          <a:p>
            <a:r>
              <a:rPr lang="it-IT" sz="1400" b="1" dirty="0">
                <a:latin typeface="Calibri" pitchFamily="34" charset="0"/>
              </a:rPr>
              <a:t>Dimensioni:</a:t>
            </a:r>
          </a:p>
          <a:p>
            <a:r>
              <a:rPr lang="it-IT" sz="1400" dirty="0">
                <a:latin typeface="Calibri" pitchFamily="34" charset="0"/>
              </a:rPr>
              <a:t>10 per 20 per 13 m</a:t>
            </a:r>
          </a:p>
          <a:p>
            <a:r>
              <a:rPr lang="it-IT" sz="1400" b="1" dirty="0">
                <a:latin typeface="Calibri" pitchFamily="34" charset="0"/>
              </a:rPr>
              <a:t>Peso:</a:t>
            </a:r>
          </a:p>
          <a:p>
            <a:r>
              <a:rPr lang="it-IT" sz="1400" dirty="0">
                <a:latin typeface="Calibri" pitchFamily="34" charset="0"/>
              </a:rPr>
              <a:t>110 tonnellate</a:t>
            </a:r>
          </a:p>
          <a:p>
            <a:r>
              <a:rPr lang="it-IT" sz="1400" b="1" dirty="0">
                <a:latin typeface="Calibri" pitchFamily="34" charset="0"/>
              </a:rPr>
              <a:t>Anno di realizzazione:</a:t>
            </a:r>
          </a:p>
          <a:p>
            <a:r>
              <a:rPr lang="it-IT" sz="1400" dirty="0">
                <a:latin typeface="Calibri" pitchFamily="34" charset="0"/>
              </a:rPr>
              <a:t>2004</a:t>
            </a:r>
          </a:p>
        </p:txBody>
      </p:sp>
      <p:sp>
        <p:nvSpPr>
          <p:cNvPr id="5837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07154F-534A-45E9-8A03-BCA217E12CAA}" type="slidenum">
              <a:rPr lang="fr-FR">
                <a:cs typeface="Arial" charset="0"/>
              </a:rPr>
              <a:pPr fontAlgn="base">
                <a:spcBef>
                  <a:spcPct val="0"/>
                </a:spcBef>
                <a:spcAft>
                  <a:spcPct val="0"/>
                </a:spcAft>
              </a:pPr>
              <a:t>5</a:t>
            </a:fld>
            <a:endParaRPr lang="it-IT">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0" y="5400675"/>
            <a:ext cx="7199313" cy="566738"/>
          </a:xfrm>
        </p:spPr>
        <p:txBody>
          <a:bodyPr/>
          <a:lstStyle/>
          <a:p>
            <a:r>
              <a:rPr lang="it-IT" dirty="0"/>
              <a:t>Anilore Banon: Les Braves </a:t>
            </a:r>
            <a:r>
              <a:rPr lang="it-IT" baseline="30000" dirty="0"/>
              <a:t>9 - 11</a:t>
            </a:r>
          </a:p>
        </p:txBody>
      </p:sp>
      <p:pic>
        <p:nvPicPr>
          <p:cNvPr id="59394" name="Picture 3"/>
          <p:cNvPicPr>
            <a:picLocks noChangeAspect="1" noChangeArrowheads="1"/>
          </p:cNvPicPr>
          <p:nvPr/>
        </p:nvPicPr>
        <p:blipFill>
          <a:blip r:embed="rId3"/>
          <a:srcRect/>
          <a:stretch>
            <a:fillRect/>
          </a:stretch>
        </p:blipFill>
        <p:spPr bwMode="auto">
          <a:xfrm>
            <a:off x="0" y="0"/>
            <a:ext cx="7199313" cy="5400675"/>
          </a:xfrm>
          <a:prstGeom prst="rect">
            <a:avLst/>
          </a:prstGeom>
          <a:noFill/>
          <a:ln w="9525">
            <a:solidFill>
              <a:schemeClr val="tx1"/>
            </a:solidFill>
            <a:miter lim="800000"/>
            <a:headEnd/>
            <a:tailEnd/>
          </a:ln>
        </p:spPr>
      </p:pic>
      <p:sp>
        <p:nvSpPr>
          <p:cNvPr id="59395" name="Rectangle 4"/>
          <p:cNvSpPr>
            <a:spLocks noChangeArrowheads="1"/>
          </p:cNvSpPr>
          <p:nvPr/>
        </p:nvSpPr>
        <p:spPr bwMode="auto">
          <a:xfrm>
            <a:off x="3175" y="5930900"/>
            <a:ext cx="7200900" cy="954088"/>
          </a:xfrm>
          <a:prstGeom prst="rect">
            <a:avLst/>
          </a:prstGeom>
          <a:noFill/>
          <a:ln w="9525">
            <a:noFill/>
            <a:miter lim="800000"/>
            <a:headEnd/>
            <a:tailEnd/>
          </a:ln>
        </p:spPr>
        <p:txBody>
          <a:bodyPr>
            <a:spAutoFit/>
          </a:bodyPr>
          <a:lstStyle/>
          <a:p>
            <a:pPr algn="just"/>
            <a:r>
              <a:rPr lang="it-IT" sz="1400">
                <a:latin typeface="Calibri" pitchFamily="34" charset="0"/>
              </a:rPr>
              <a:t>Questo memoriale si erge sulla spiaggia nota come Omaha Beach nel villaggio di St. Laurent-sur-Mer in Normandia, Francia e commemora i soldati caduti sulle spiagge della Normandia nel D-Day, il 6 giugno 1944. Il 5 giugno 2004 il memoriale fu dedicato al 60° anniversario dello sbarco.</a:t>
            </a:r>
          </a:p>
        </p:txBody>
      </p:sp>
      <p:sp>
        <p:nvSpPr>
          <p:cNvPr id="59396" name="TextBox 6"/>
          <p:cNvSpPr txBox="1">
            <a:spLocks noChangeArrowheads="1"/>
          </p:cNvSpPr>
          <p:nvPr/>
        </p:nvSpPr>
        <p:spPr bwMode="auto">
          <a:xfrm>
            <a:off x="7197725" y="0"/>
            <a:ext cx="1622425" cy="2677656"/>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Normandia, Francia</a:t>
            </a:r>
          </a:p>
          <a:p>
            <a:r>
              <a:rPr lang="it-IT" sz="1400" b="1" dirty="0">
                <a:latin typeface="Calibri" pitchFamily="34" charset="0"/>
              </a:rPr>
              <a:t>Materiale:</a:t>
            </a:r>
          </a:p>
          <a:p>
            <a:r>
              <a:rPr lang="it-IT" sz="1400" dirty="0">
                <a:latin typeface="Calibri" pitchFamily="34" charset="0"/>
              </a:rPr>
              <a:t>Acciaio inossidabile 2205 e 316L</a:t>
            </a:r>
          </a:p>
          <a:p>
            <a:r>
              <a:rPr lang="it-IT" sz="1400" b="1" dirty="0">
                <a:latin typeface="Calibri" pitchFamily="34" charset="0"/>
              </a:rPr>
              <a:t>Dimensioni:</a:t>
            </a:r>
          </a:p>
          <a:p>
            <a:r>
              <a:rPr lang="it-IT" sz="1400" dirty="0">
                <a:latin typeface="Calibri" pitchFamily="34" charset="0"/>
              </a:rPr>
              <a:t>9 m di altezza</a:t>
            </a:r>
          </a:p>
          <a:p>
            <a:r>
              <a:rPr lang="it-IT" sz="1400" b="1" dirty="0">
                <a:latin typeface="Calibri" pitchFamily="34" charset="0"/>
              </a:rPr>
              <a:t>Peso:</a:t>
            </a:r>
          </a:p>
          <a:p>
            <a:endParaRPr lang="it-IT" sz="1400" b="1" dirty="0">
              <a:latin typeface="Calibri" pitchFamily="34" charset="0"/>
            </a:endParaRPr>
          </a:p>
          <a:p>
            <a:r>
              <a:rPr lang="it-IT" sz="1400" b="1" dirty="0">
                <a:latin typeface="Calibri" pitchFamily="34" charset="0"/>
              </a:rPr>
              <a:t>Anno di realizzazione:</a:t>
            </a:r>
          </a:p>
          <a:p>
            <a:r>
              <a:rPr lang="it-IT" sz="1400" dirty="0">
                <a:latin typeface="Calibri" pitchFamily="34" charset="0"/>
              </a:rPr>
              <a:t>2004</a:t>
            </a:r>
          </a:p>
        </p:txBody>
      </p:sp>
      <p:sp>
        <p:nvSpPr>
          <p:cNvPr id="5939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6E6484-E6C3-44DA-A012-6F2E740BDEB7}" type="slidenum">
              <a:rPr lang="fr-FR">
                <a:cs typeface="Arial" charset="0"/>
              </a:rPr>
              <a:pPr fontAlgn="base">
                <a:spcBef>
                  <a:spcPct val="0"/>
                </a:spcBef>
                <a:spcAft>
                  <a:spcPct val="0"/>
                </a:spcAft>
              </a:pPr>
              <a:t>6</a:t>
            </a:fld>
            <a:endParaRPr lang="it-IT">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5400" y="5375275"/>
            <a:ext cx="7200900" cy="566738"/>
          </a:xfrm>
        </p:spPr>
        <p:txBody>
          <a:bodyPr/>
          <a:lstStyle/>
          <a:p>
            <a:r>
              <a:rPr lang="it-IT" dirty="0"/>
              <a:t>Jaume Plensa: Mirror I e II </a:t>
            </a:r>
            <a:r>
              <a:rPr lang="it-IT" baseline="30000" dirty="0"/>
              <a:t>12, 13</a:t>
            </a:r>
          </a:p>
        </p:txBody>
      </p:sp>
      <p:pic>
        <p:nvPicPr>
          <p:cNvPr id="62466"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199313" cy="5375275"/>
          </a:xfrm>
          <a:prstGeom prst="rect">
            <a:avLst/>
          </a:prstGeom>
          <a:noFill/>
          <a:ln w="9525">
            <a:solidFill>
              <a:schemeClr val="tx1"/>
            </a:solidFill>
            <a:miter lim="800000"/>
            <a:headEnd/>
            <a:tailEnd/>
          </a:ln>
        </p:spPr>
      </p:pic>
      <p:sp>
        <p:nvSpPr>
          <p:cNvPr id="62467" name="TextBox 6"/>
          <p:cNvSpPr txBox="1">
            <a:spLocks noChangeArrowheads="1"/>
          </p:cNvSpPr>
          <p:nvPr/>
        </p:nvSpPr>
        <p:spPr bwMode="auto">
          <a:xfrm>
            <a:off x="7197725" y="0"/>
            <a:ext cx="1622425" cy="3323987"/>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Toledo Museum of Art, Toledo, OH, USA</a:t>
            </a:r>
          </a:p>
          <a:p>
            <a:r>
              <a:rPr lang="it-IT" sz="1400" b="1" dirty="0">
                <a:latin typeface="Calibri" pitchFamily="34" charset="0"/>
              </a:rPr>
              <a:t>Materiale:</a:t>
            </a:r>
          </a:p>
          <a:p>
            <a:r>
              <a:rPr lang="it-IT" sz="1400" dirty="0">
                <a:latin typeface="Calibri" pitchFamily="34" charset="0"/>
              </a:rPr>
              <a:t>Acciaio inossidabile verniciato</a:t>
            </a:r>
            <a:endParaRPr lang="it-IT" sz="1400" b="1" dirty="0">
              <a:latin typeface="Calibri" pitchFamily="34" charset="0"/>
            </a:endParaRPr>
          </a:p>
          <a:p>
            <a:r>
              <a:rPr lang="it-IT" sz="1400" b="1" dirty="0">
                <a:latin typeface="Calibri" pitchFamily="34" charset="0"/>
              </a:rPr>
              <a:t>Dimensioni:</a:t>
            </a:r>
          </a:p>
          <a:p>
            <a:r>
              <a:rPr lang="it-IT" sz="1400" dirty="0">
                <a:latin typeface="Calibri" pitchFamily="34" charset="0"/>
              </a:rPr>
              <a:t>377 x 235 x 245 cm</a:t>
            </a:r>
          </a:p>
          <a:p>
            <a:r>
              <a:rPr lang="it-IT" sz="1400" dirty="0">
                <a:latin typeface="Calibri" pitchFamily="34" charset="0"/>
              </a:rPr>
              <a:t>ciascuno</a:t>
            </a:r>
          </a:p>
          <a:p>
            <a:r>
              <a:rPr lang="it-IT" sz="1400" b="1" dirty="0">
                <a:latin typeface="Calibri" pitchFamily="34" charset="0"/>
              </a:rPr>
              <a:t>Peso:</a:t>
            </a:r>
          </a:p>
          <a:p>
            <a:endParaRPr lang="it-IT" sz="1400" b="1" dirty="0">
              <a:latin typeface="Calibri" pitchFamily="34" charset="0"/>
            </a:endParaRPr>
          </a:p>
          <a:p>
            <a:r>
              <a:rPr lang="it-IT" sz="1400" b="1" dirty="0">
                <a:latin typeface="Calibri" pitchFamily="34" charset="0"/>
              </a:rPr>
              <a:t>Anno di realizzazione:</a:t>
            </a:r>
          </a:p>
          <a:p>
            <a:r>
              <a:rPr lang="it-IT" sz="1400" dirty="0">
                <a:latin typeface="Calibri" pitchFamily="34" charset="0"/>
              </a:rPr>
              <a:t>2010</a:t>
            </a:r>
          </a:p>
        </p:txBody>
      </p:sp>
      <p:sp>
        <p:nvSpPr>
          <p:cNvPr id="6246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AFF1FD-25EC-41C0-A39F-30F5B5DF557D}" type="slidenum">
              <a:rPr lang="fr-FR">
                <a:cs typeface="Arial" charset="0"/>
              </a:rPr>
              <a:pPr fontAlgn="base">
                <a:spcBef>
                  <a:spcPct val="0"/>
                </a:spcBef>
                <a:spcAft>
                  <a:spcPct val="0"/>
                </a:spcAft>
              </a:pPr>
              <a:t>7</a:t>
            </a:fld>
            <a:endParaRPr lang="it-IT">
              <a:cs typeface="Arial" charset="0"/>
            </a:endParaRPr>
          </a:p>
        </p:txBody>
      </p:sp>
      <p:sp>
        <p:nvSpPr>
          <p:cNvPr id="62469" name="TextBox 7"/>
          <p:cNvSpPr txBox="1">
            <a:spLocks noChangeArrowheads="1"/>
          </p:cNvSpPr>
          <p:nvPr/>
        </p:nvSpPr>
        <p:spPr bwMode="auto">
          <a:xfrm>
            <a:off x="0" y="5921375"/>
            <a:ext cx="8820150" cy="1015663"/>
          </a:xfrm>
          <a:prstGeom prst="rect">
            <a:avLst/>
          </a:prstGeom>
          <a:noFill/>
          <a:ln w="9525">
            <a:noFill/>
            <a:miter lim="800000"/>
            <a:headEnd/>
            <a:tailEnd/>
          </a:ln>
        </p:spPr>
        <p:txBody>
          <a:bodyPr wrap="square">
            <a:spAutoFit/>
          </a:bodyPr>
          <a:lstStyle/>
          <a:p>
            <a:pPr algn="just"/>
            <a:r>
              <a:rPr lang="it-IT" sz="1200" dirty="0">
                <a:latin typeface="Calibri" pitchFamily="34" charset="0"/>
              </a:rPr>
              <a:t>Il concetto principale di quest'opera è quello del dialogo. Le due figure si guardano reciprocamente, come in una conversazione eterna e silenziosa. Il titolo, </a:t>
            </a:r>
            <a:r>
              <a:rPr lang="it-IT" sz="1200" i="1" dirty="0">
                <a:latin typeface="Calibri" pitchFamily="34" charset="0"/>
              </a:rPr>
              <a:t>Mirror</a:t>
            </a:r>
            <a:r>
              <a:rPr lang="it-IT" sz="1200" dirty="0">
                <a:latin typeface="Calibri" pitchFamily="34" charset="0"/>
              </a:rPr>
              <a:t>, è l'azione compiuta dalle figure una di fronte all'altra — come se fossero il riflesso dei pensieri e dei sogni dell'altro. Lo spazio è sufficiente per permettere all'osservatore di stare tra le due figure e "partecipare" alla conversazione. Le figure sono modellate con le lettere di otto alfabeti: arabo, cinese, greco, hindi, ebraico, giapponese, latino e russo. Secondo l'artista, questo tipo di dialogo e interazione sono centrali per l'apprendimento e, cosa più importante, per la comprensione, tra le persone e le culture.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0" y="5219700"/>
            <a:ext cx="7199313" cy="566738"/>
          </a:xfrm>
        </p:spPr>
        <p:txBody>
          <a:bodyPr/>
          <a:lstStyle/>
          <a:p>
            <a:r>
              <a:rPr lang="it-IT" dirty="0"/>
              <a:t>Louise Bourgeois: Maman </a:t>
            </a:r>
            <a:r>
              <a:rPr lang="it-IT" baseline="30000" dirty="0"/>
              <a:t>14</a:t>
            </a:r>
          </a:p>
        </p:txBody>
      </p:sp>
      <p:pic>
        <p:nvPicPr>
          <p:cNvPr id="61442"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199313" cy="5219700"/>
          </a:xfrm>
          <a:prstGeom prst="rect">
            <a:avLst/>
          </a:prstGeom>
          <a:noFill/>
          <a:ln w="9525">
            <a:solidFill>
              <a:schemeClr val="tx1"/>
            </a:solidFill>
            <a:miter lim="800000"/>
            <a:headEnd/>
            <a:tailEnd/>
          </a:ln>
        </p:spPr>
      </p:pic>
      <p:sp>
        <p:nvSpPr>
          <p:cNvPr id="61443" name="TextBox 3"/>
          <p:cNvSpPr txBox="1">
            <a:spLocks noChangeArrowheads="1"/>
          </p:cNvSpPr>
          <p:nvPr/>
        </p:nvSpPr>
        <p:spPr bwMode="auto">
          <a:xfrm>
            <a:off x="-14288" y="5732463"/>
            <a:ext cx="7200901" cy="892552"/>
          </a:xfrm>
          <a:prstGeom prst="rect">
            <a:avLst/>
          </a:prstGeom>
          <a:noFill/>
          <a:ln w="9525">
            <a:noFill/>
            <a:miter lim="800000"/>
            <a:headEnd/>
            <a:tailEnd/>
          </a:ln>
        </p:spPr>
        <p:txBody>
          <a:bodyPr>
            <a:spAutoFit/>
          </a:bodyPr>
          <a:lstStyle/>
          <a:p>
            <a:pPr algn="just"/>
            <a:r>
              <a:rPr lang="it-IT" sz="1300" dirty="0">
                <a:latin typeface="Calibri" pitchFamily="34" charset="0"/>
              </a:rPr>
              <a:t>Il titolo </a:t>
            </a:r>
            <a:r>
              <a:rPr lang="it-IT" sz="1300" i="1" dirty="0">
                <a:latin typeface="Calibri" pitchFamily="34" charset="0"/>
              </a:rPr>
              <a:t>Maman</a:t>
            </a:r>
            <a:r>
              <a:rPr lang="it-IT" sz="1300" dirty="0">
                <a:latin typeface="Calibri" pitchFamily="34" charset="0"/>
              </a:rPr>
              <a:t> valorizza le contraddizioni dinamiche insite nella scultura. Perché il ragno? </a:t>
            </a:r>
            <a:r>
              <a:rPr lang="it-IT" sz="1300" i="1" dirty="0">
                <a:latin typeface="Calibri" pitchFamily="34" charset="0"/>
              </a:rPr>
              <a:t>"Perché mia madre è stata la mia migliore amica e lei era pacata, intelligente, paziente, tranquillizzante, giudiziosa, elegante, sottile, indispensabile, ordinata e utile come un ragno. Era capace di difendersi e di difendermi, rifiutando di rispondere a domande 'stupide', indiscrete, imbarazzanti e personali".</a:t>
            </a:r>
            <a:endParaRPr lang="it-IT" sz="1300" dirty="0">
              <a:latin typeface="Calibri" pitchFamily="34" charset="0"/>
            </a:endParaRPr>
          </a:p>
        </p:txBody>
      </p:sp>
      <p:sp>
        <p:nvSpPr>
          <p:cNvPr id="61444" name="TextBox 6"/>
          <p:cNvSpPr txBox="1">
            <a:spLocks noChangeArrowheads="1"/>
          </p:cNvSpPr>
          <p:nvPr/>
        </p:nvSpPr>
        <p:spPr bwMode="auto">
          <a:xfrm>
            <a:off x="7197725" y="0"/>
            <a:ext cx="1622425" cy="3108543"/>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Guggenheim Museo, Bilbao, Spagna</a:t>
            </a:r>
          </a:p>
          <a:p>
            <a:r>
              <a:rPr lang="it-IT" sz="1400" b="1" dirty="0">
                <a:latin typeface="Calibri" pitchFamily="34" charset="0"/>
              </a:rPr>
              <a:t>Materiale:</a:t>
            </a:r>
          </a:p>
          <a:p>
            <a:r>
              <a:rPr lang="it-IT" sz="1400" dirty="0">
                <a:latin typeface="Calibri" pitchFamily="34" charset="0"/>
              </a:rPr>
              <a:t>bronzo, marmo e acciaio inossidabile</a:t>
            </a:r>
            <a:endParaRPr lang="it-IT" sz="1400" b="1" dirty="0">
              <a:latin typeface="Calibri" pitchFamily="34" charset="0"/>
            </a:endParaRPr>
          </a:p>
          <a:p>
            <a:r>
              <a:rPr lang="it-IT" sz="1400" b="1" dirty="0">
                <a:latin typeface="Calibri" pitchFamily="34" charset="0"/>
              </a:rPr>
              <a:t>Dimensioni:</a:t>
            </a:r>
          </a:p>
          <a:p>
            <a:r>
              <a:rPr lang="it-IT" sz="1400" dirty="0">
                <a:latin typeface="Calibri" pitchFamily="34" charset="0"/>
              </a:rPr>
              <a:t>9mx10mx12m</a:t>
            </a:r>
            <a:endParaRPr lang="it-IT" sz="1400" b="1" dirty="0">
              <a:latin typeface="Calibri" pitchFamily="34" charset="0"/>
            </a:endParaRPr>
          </a:p>
          <a:p>
            <a:r>
              <a:rPr lang="it-IT" sz="1400" b="1" dirty="0">
                <a:latin typeface="Calibri" pitchFamily="34" charset="0"/>
              </a:rPr>
              <a:t>Peso:</a:t>
            </a:r>
          </a:p>
          <a:p>
            <a:endParaRPr lang="it-IT" sz="1400" b="1" dirty="0">
              <a:latin typeface="Calibri" pitchFamily="34" charset="0"/>
            </a:endParaRPr>
          </a:p>
          <a:p>
            <a:r>
              <a:rPr lang="it-IT" sz="1400" b="1" dirty="0">
                <a:latin typeface="Calibri" pitchFamily="34" charset="0"/>
              </a:rPr>
              <a:t>Anno di realizzazione:</a:t>
            </a:r>
          </a:p>
          <a:p>
            <a:r>
              <a:rPr lang="it-IT" sz="1400" dirty="0">
                <a:latin typeface="Calibri" pitchFamily="34" charset="0"/>
              </a:rPr>
              <a:t>1999</a:t>
            </a:r>
          </a:p>
        </p:txBody>
      </p:sp>
      <p:sp>
        <p:nvSpPr>
          <p:cNvPr id="6144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739769-5C86-4B0A-B30A-14C0B9B3C055}" type="slidenum">
              <a:rPr lang="fr-FR">
                <a:cs typeface="Arial" charset="0"/>
              </a:rPr>
              <a:pPr fontAlgn="base">
                <a:spcBef>
                  <a:spcPct val="0"/>
                </a:spcBef>
                <a:spcAft>
                  <a:spcPct val="0"/>
                </a:spcAft>
              </a:pPr>
              <a:t>8</a:t>
            </a:fld>
            <a:endParaRPr lang="it-IT">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763" y="5378450"/>
            <a:ext cx="5486400" cy="566738"/>
          </a:xfrm>
        </p:spPr>
        <p:txBody>
          <a:bodyPr/>
          <a:lstStyle/>
          <a:p>
            <a:r>
              <a:rPr lang="it-IT" dirty="0"/>
              <a:t>Eila Hiltunen:  monumento a Sibelius (1967) </a:t>
            </a:r>
            <a:r>
              <a:rPr lang="it-IT" baseline="30000" dirty="0"/>
              <a:t>15</a:t>
            </a:r>
          </a:p>
        </p:txBody>
      </p:sp>
      <p:pic>
        <p:nvPicPr>
          <p:cNvPr id="63490" name="Picture 3"/>
          <p:cNvPicPr>
            <a:picLocks noChangeAspect="1" noChangeArrowheads="1"/>
          </p:cNvPicPr>
          <p:nvPr/>
        </p:nvPicPr>
        <p:blipFill>
          <a:blip r:embed="rId2"/>
          <a:srcRect/>
          <a:stretch>
            <a:fillRect/>
          </a:stretch>
        </p:blipFill>
        <p:spPr bwMode="auto">
          <a:xfrm>
            <a:off x="0" y="0"/>
            <a:ext cx="7199313" cy="5378450"/>
          </a:xfrm>
          <a:prstGeom prst="rect">
            <a:avLst/>
          </a:prstGeom>
          <a:noFill/>
          <a:ln w="9525">
            <a:solidFill>
              <a:schemeClr val="tx1"/>
            </a:solidFill>
            <a:miter lim="800000"/>
            <a:headEnd/>
            <a:tailEnd/>
          </a:ln>
        </p:spPr>
      </p:pic>
      <p:sp>
        <p:nvSpPr>
          <p:cNvPr id="63491" name="TextBox 3"/>
          <p:cNvSpPr txBox="1">
            <a:spLocks noChangeArrowheads="1"/>
          </p:cNvSpPr>
          <p:nvPr/>
        </p:nvSpPr>
        <p:spPr bwMode="auto">
          <a:xfrm>
            <a:off x="-15875" y="5949950"/>
            <a:ext cx="7231063" cy="738188"/>
          </a:xfrm>
          <a:prstGeom prst="rect">
            <a:avLst/>
          </a:prstGeom>
          <a:noFill/>
          <a:ln w="9525">
            <a:noFill/>
            <a:miter lim="800000"/>
            <a:headEnd/>
            <a:tailEnd/>
          </a:ln>
        </p:spPr>
        <p:txBody>
          <a:bodyPr>
            <a:spAutoFit/>
          </a:bodyPr>
          <a:lstStyle/>
          <a:p>
            <a:pPr algn="just"/>
            <a:r>
              <a:rPr lang="it-IT" sz="1400">
                <a:latin typeface="Calibri" pitchFamily="34" charset="0"/>
              </a:rPr>
              <a:t>Il monumento a Sibelius situato a Helsinki, Finlandia, è dedicato al compositore finlandese Jean Sibelius. La scultura, del peso di 24 tonnellate, è realizzata con più di 600 tubi in acciaio inossidabile saldati tra loro e strutturati come un'onda che riproduce la forma delle canne d'organo.</a:t>
            </a:r>
          </a:p>
        </p:txBody>
      </p:sp>
      <p:sp>
        <p:nvSpPr>
          <p:cNvPr id="63492" name="TextBox 6"/>
          <p:cNvSpPr txBox="1">
            <a:spLocks noChangeArrowheads="1"/>
          </p:cNvSpPr>
          <p:nvPr/>
        </p:nvSpPr>
        <p:spPr bwMode="auto">
          <a:xfrm>
            <a:off x="7197725" y="0"/>
            <a:ext cx="1622425" cy="3754874"/>
          </a:xfrm>
          <a:prstGeom prst="rect">
            <a:avLst/>
          </a:prstGeom>
          <a:noFill/>
          <a:ln w="9525">
            <a:noFill/>
            <a:miter lim="800000"/>
            <a:headEnd/>
            <a:tailEnd/>
          </a:ln>
        </p:spPr>
        <p:txBody>
          <a:bodyPr>
            <a:spAutoFit/>
          </a:bodyPr>
          <a:lstStyle/>
          <a:p>
            <a:r>
              <a:rPr lang="it-IT" sz="1400" b="1" dirty="0">
                <a:latin typeface="Calibri" pitchFamily="34" charset="0"/>
              </a:rPr>
              <a:t>Ubicazione:</a:t>
            </a:r>
          </a:p>
          <a:p>
            <a:r>
              <a:rPr lang="it-IT" sz="1400" dirty="0">
                <a:latin typeface="Calibri" pitchFamily="34" charset="0"/>
              </a:rPr>
              <a:t>Helsinki, Finlandia</a:t>
            </a:r>
          </a:p>
          <a:p>
            <a:r>
              <a:rPr lang="it-IT" sz="1400" b="1" dirty="0">
                <a:latin typeface="Calibri" pitchFamily="34" charset="0"/>
              </a:rPr>
              <a:t>Materiale:</a:t>
            </a:r>
          </a:p>
          <a:p>
            <a:r>
              <a:rPr lang="it-IT" sz="1400" dirty="0">
                <a:latin typeface="Calibri" pitchFamily="34" charset="0"/>
              </a:rPr>
              <a:t>600 tubi in acciaio inossidabile di grado EN1.4404 (AISI 316L)</a:t>
            </a:r>
          </a:p>
          <a:p>
            <a:r>
              <a:rPr lang="it-IT" sz="1400" b="1" dirty="0">
                <a:latin typeface="Calibri" pitchFamily="34" charset="0"/>
              </a:rPr>
              <a:t>Dimensioni:</a:t>
            </a:r>
          </a:p>
          <a:p>
            <a:r>
              <a:rPr lang="it-IT" sz="1400" dirty="0">
                <a:latin typeface="Calibri" pitchFamily="34" charset="0"/>
              </a:rPr>
              <a:t>8,5 m di altezza, 10,5m di lunghezza e 6,5m di profondità</a:t>
            </a:r>
            <a:endParaRPr lang="it-IT" sz="1400" b="1" dirty="0">
              <a:latin typeface="Calibri" pitchFamily="34" charset="0"/>
            </a:endParaRPr>
          </a:p>
          <a:p>
            <a:r>
              <a:rPr lang="it-IT" sz="1400" b="1" dirty="0">
                <a:latin typeface="Calibri" pitchFamily="34" charset="0"/>
              </a:rPr>
              <a:t>Peso:</a:t>
            </a:r>
          </a:p>
          <a:p>
            <a:r>
              <a:rPr lang="it-IT" sz="1400" dirty="0">
                <a:latin typeface="Calibri" pitchFamily="34" charset="0"/>
              </a:rPr>
              <a:t>24 tonnellate</a:t>
            </a:r>
          </a:p>
          <a:p>
            <a:r>
              <a:rPr lang="it-IT" sz="1400" b="1" dirty="0">
                <a:latin typeface="Calibri" pitchFamily="34" charset="0"/>
              </a:rPr>
              <a:t>Anno di realizzazione:</a:t>
            </a:r>
          </a:p>
          <a:p>
            <a:r>
              <a:rPr lang="it-IT" sz="1400" dirty="0">
                <a:latin typeface="Calibri" pitchFamily="34" charset="0"/>
              </a:rPr>
              <a:t>1967</a:t>
            </a:r>
          </a:p>
        </p:txBody>
      </p:sp>
      <p:sp>
        <p:nvSpPr>
          <p:cNvPr id="6349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080DB8-F542-4971-B62B-146F5AE3F788}" type="slidenum">
              <a:rPr lang="fr-FR">
                <a:cs typeface="Arial" charset="0"/>
              </a:rPr>
              <a:pPr fontAlgn="base">
                <a:spcBef>
                  <a:spcPct val="0"/>
                </a:spcBef>
                <a:spcAft>
                  <a:spcPct val="0"/>
                </a:spcAft>
              </a:pPr>
              <a:t>9</a:t>
            </a:fld>
            <a:endParaRPr lang="it-IT">
              <a:cs typeface="Arial" charset="0"/>
            </a:endParaRPr>
          </a:p>
        </p:txBody>
      </p:sp>
    </p:spTree>
  </p:cSld>
  <p:clrMapOvr>
    <a:masterClrMapping/>
  </p:clrMapOvr>
</p:sld>
</file>

<file path=ppt/theme/theme1.xml><?xml version="1.0" encoding="utf-8"?>
<a:theme xmlns:a="http://schemas.openxmlformats.org/drawingml/2006/main" name="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 01 Why Stainless Steel</Template>
  <TotalTime>0</TotalTime>
  <Words>3653</Words>
  <Application>Microsoft Office PowerPoint</Application>
  <PresentationFormat>On-screen Show (4:3)</PresentationFormat>
  <Paragraphs>335</Paragraphs>
  <Slides>30</Slides>
  <Notes>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30</vt:i4>
      </vt:variant>
    </vt:vector>
  </HeadingPairs>
  <TitlesOfParts>
    <vt:vector size="37" baseType="lpstr">
      <vt:lpstr>Arial</vt:lpstr>
      <vt:lpstr>Calibri</vt:lpstr>
      <vt:lpstr>Wingdings</vt:lpstr>
      <vt:lpstr>Custom Design</vt:lpstr>
      <vt:lpstr>1_Custom Design</vt:lpstr>
      <vt:lpstr>2_Custom Design</vt:lpstr>
      <vt:lpstr>3_Custom Design</vt:lpstr>
      <vt:lpstr>Presentazione di supporto per i docenti di Architettura e Ingegneria civile</vt:lpstr>
      <vt:lpstr>Andy Scott: I kelpie 1,2</vt:lpstr>
      <vt:lpstr>Design: A. Waterkeyn  Architetti: A. e J. Polak: Atomium 3, 4</vt:lpstr>
      <vt:lpstr>Designer: E. Saarinen Ingegnere: H. Bandel: Gateway Arch 5, 6</vt:lpstr>
      <vt:lpstr>Sir Anish Kapoor: Cloud Gate 7, 8</vt:lpstr>
      <vt:lpstr>Anilore Banon: Les Braves 9 - 11</vt:lpstr>
      <vt:lpstr>Jaume Plensa: Mirror I e II 12, 13</vt:lpstr>
      <vt:lpstr>Louise Bourgeois: Maman 14</vt:lpstr>
      <vt:lpstr>Eila Hiltunen:  monumento a Sibelius (1967) 15</vt:lpstr>
      <vt:lpstr>Monica Bonvicini: Hun Ligger (She Lies) 16 </vt:lpstr>
      <vt:lpstr>Sir Anish Kapoor: Turning the world upside down 17</vt:lpstr>
      <vt:lpstr>Jon Gunnar Arnason: Sun Voyager 18</vt:lpstr>
      <vt:lpstr>Robin Wight: Fantasywire 19</vt:lpstr>
      <vt:lpstr>Joana Vasconcelos: Marylin (2009) 21</vt:lpstr>
      <vt:lpstr>Architetto Jaime Latapi Lopez: Cristo de Chiapas 20</vt:lpstr>
      <vt:lpstr>Jeff Koons: Sacred Heart Red/Gold … 22</vt:lpstr>
      <vt:lpstr>Gil Bruvel: Dichotomy 23</vt:lpstr>
      <vt:lpstr>David Černý: Metamorphosis 24</vt:lpstr>
      <vt:lpstr>Linda Bakke: The Big Elk 25</vt:lpstr>
      <vt:lpstr>Chen Zhen: La danse de la fontaine émergente 26</vt:lpstr>
      <vt:lpstr>PowerPoint Presentation</vt:lpstr>
      <vt:lpstr>PowerPoint Presentation</vt:lpstr>
      <vt:lpstr>PowerPoint Presentation</vt:lpstr>
      <vt:lpstr>Robert Gahr: Surge 30</vt:lpstr>
      <vt:lpstr>Alfonso Karo: #1 Kinetic Wind Sculpture</vt:lpstr>
      <vt:lpstr>Sun Hyuk Kim: Forgotten Memory 32, 33</vt:lpstr>
      <vt:lpstr>E ci sono molte altre opere!</vt:lpstr>
      <vt:lpstr>Riferimenti (1/3)</vt:lpstr>
      <vt:lpstr>Riferimenti artistici   (2/3)</vt:lpstr>
      <vt:lpstr>Riferimenti artistici   (3/3)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dc:title>
  <dc:creator>Bernard</dc:creator>
  <cp:keywords>acciaio inossidabile formazione, architettura, ingegneria civile</cp:keywords>
  <cp:lastModifiedBy>Jo Claes</cp:lastModifiedBy>
  <cp:revision>202</cp:revision>
  <cp:lastPrinted>2014-08-07T10:53:09Z</cp:lastPrinted>
  <dcterms:created xsi:type="dcterms:W3CDTF">2014-02-13T21:27:49Z</dcterms:created>
  <dcterms:modified xsi:type="dcterms:W3CDTF">2022-02-25T09:18:58Z</dcterms:modified>
  <cp:category>Architettura e Ingegneria civile</cp:category>
</cp:coreProperties>
</file>