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5" r:id="rId3"/>
    <p:sldId id="264" r:id="rId4"/>
    <p:sldId id="265" r:id="rId5"/>
    <p:sldId id="278" r:id="rId6"/>
    <p:sldId id="266" r:id="rId7"/>
    <p:sldId id="279" r:id="rId8"/>
    <p:sldId id="280" r:id="rId9"/>
    <p:sldId id="269" r:id="rId10"/>
    <p:sldId id="282" r:id="rId11"/>
    <p:sldId id="271" r:id="rId12"/>
    <p:sldId id="284" r:id="rId13"/>
    <p:sldId id="287" r:id="rId14"/>
    <p:sldId id="283" r:id="rId15"/>
    <p:sldId id="277" r:id="rId16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33333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DB848E-1582-4368-8235-BC40A97AEE8E}" v="4" dt="2020-01-31T11:35:15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2400" autoAdjust="0"/>
  </p:normalViewPr>
  <p:slideViewPr>
    <p:cSldViewPr>
      <p:cViewPr varScale="1">
        <p:scale>
          <a:sx n="82" d="100"/>
          <a:sy n="82" d="100"/>
        </p:scale>
        <p:origin x="1373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4" d="100"/>
        <a:sy n="104" d="100"/>
      </p:scale>
      <p:origin x="0" y="-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laes" userId="d64208f3-0076-4064-b6ac-7d8ee9dc279f" providerId="ADAL" clId="{51DB848E-1582-4368-8235-BC40A97AEE8E}"/>
    <pc:docChg chg="modSld">
      <pc:chgData name="Jo Claes" userId="d64208f3-0076-4064-b6ac-7d8ee9dc279f" providerId="ADAL" clId="{51DB848E-1582-4368-8235-BC40A97AEE8E}" dt="2020-01-31T11:35:16.563" v="6" actId="6549"/>
      <pc:docMkLst>
        <pc:docMk/>
      </pc:docMkLst>
      <pc:sldChg chg="modSp">
        <pc:chgData name="Jo Claes" userId="d64208f3-0076-4064-b6ac-7d8ee9dc279f" providerId="ADAL" clId="{51DB848E-1582-4368-8235-BC40A97AEE8E}" dt="2020-01-31T11:34:57.522" v="3" actId="20577"/>
        <pc:sldMkLst>
          <pc:docMk/>
          <pc:sldMk cId="0" sldId="271"/>
        </pc:sldMkLst>
        <pc:spChg chg="mod">
          <ac:chgData name="Jo Claes" userId="d64208f3-0076-4064-b6ac-7d8ee9dc279f" providerId="ADAL" clId="{51DB848E-1582-4368-8235-BC40A97AEE8E}" dt="2020-01-31T11:34:57.522" v="3" actId="20577"/>
          <ac:spMkLst>
            <pc:docMk/>
            <pc:sldMk cId="0" sldId="271"/>
            <ac:spMk id="28674" creationId="{00000000-0000-0000-0000-000000000000}"/>
          </ac:spMkLst>
        </pc:spChg>
      </pc:sldChg>
      <pc:sldChg chg="modSp">
        <pc:chgData name="Jo Claes" userId="d64208f3-0076-4064-b6ac-7d8ee9dc279f" providerId="ADAL" clId="{51DB848E-1582-4368-8235-BC40A97AEE8E}" dt="2020-01-31T11:35:16.563" v="6" actId="6549"/>
        <pc:sldMkLst>
          <pc:docMk/>
          <pc:sldMk cId="0" sldId="283"/>
        </pc:sldMkLst>
        <pc:spChg chg="mod">
          <ac:chgData name="Jo Claes" userId="d64208f3-0076-4064-b6ac-7d8ee9dc279f" providerId="ADAL" clId="{51DB848E-1582-4368-8235-BC40A97AEE8E}" dt="2020-01-31T11:35:16.563" v="6" actId="6549"/>
          <ac:spMkLst>
            <pc:docMk/>
            <pc:sldMk cId="0" sldId="283"/>
            <ac:spMk id="3" creationId="{00000000-0000-0000-0000-000000000000}"/>
          </ac:spMkLst>
        </pc:spChg>
      </pc:sldChg>
    </pc:docChg>
  </pc:docChgLst>
  <pc:docChgLst>
    <pc:chgData name="Jo Claes" userId="d64208f3-0076-4064-b6ac-7d8ee9dc279f" providerId="ADAL" clId="{E0183681-5F97-43DB-9FEC-0DA430D9EA7B}"/>
    <pc:docChg chg="modSld">
      <pc:chgData name="Jo Claes" userId="d64208f3-0076-4064-b6ac-7d8ee9dc279f" providerId="ADAL" clId="{E0183681-5F97-43DB-9FEC-0DA430D9EA7B}" dt="2019-12-13T12:10:04.227" v="0" actId="6549"/>
      <pc:docMkLst>
        <pc:docMk/>
      </pc:docMkLst>
      <pc:sldChg chg="modSp">
        <pc:chgData name="Jo Claes" userId="d64208f3-0076-4064-b6ac-7d8ee9dc279f" providerId="ADAL" clId="{E0183681-5F97-43DB-9FEC-0DA430D9EA7B}" dt="2019-12-13T12:10:04.227" v="0" actId="6549"/>
        <pc:sldMkLst>
          <pc:docMk/>
          <pc:sldMk cId="0" sldId="264"/>
        </pc:sldMkLst>
        <pc:graphicFrameChg chg="modGraphic">
          <ac:chgData name="Jo Claes" userId="d64208f3-0076-4064-b6ac-7d8ee9dc279f" providerId="ADAL" clId="{E0183681-5F97-43DB-9FEC-0DA430D9EA7B}" dt="2019-12-13T12:10:04.227" v="0" actId="6549"/>
          <ac:graphicFrameMkLst>
            <pc:docMk/>
            <pc:sldMk cId="0" sldId="264"/>
            <ac:graphicFrameMk id="18467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FC1E9FF-B165-4E0B-95A9-36739C05D826}" type="datetimeFigureOut">
              <a:rPr lang="nl-BE"/>
              <a:pPr>
                <a:defRPr/>
              </a:pPr>
              <a:t>31/01/2020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C1B15F9-F1AC-49AA-BEBF-A3566DD8F158}" type="slidenum">
              <a:rPr lang="nl-BE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16D83E-2196-4ECB-9C0B-FA58B5B9C269}" type="datetimeFigureOut">
              <a:rPr lang="fr-FR"/>
              <a:pPr>
                <a:defRPr/>
              </a:pPr>
              <a:t>31/01/2020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D73E6F0-B51F-4756-BF21-7F6F2347345F}" type="slidenum">
              <a:rPr lang="fr-FR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o.de/fileadmin/upload/dokumente/en/broschueren/Structural_Bonding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hyssenkrupp-nirosta.de/en/news/news-archive/show/browse/2/article/first-use-of-adhesive-bonding-to-attach-stainless-steel-facade-panels-to-outer-building-walls/76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8017DA-1C89-444A-ACBA-360D3DFA1F3D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i="1">
                <a:solidFill>
                  <a:srgbClr val="0070C0"/>
                </a:solidFill>
                <a:hlinkClick r:id="rId3"/>
              </a:rPr>
              <a:t>http://www.delo.de/fileadmin/upload/dokumente/en/broschueren/Structural_Bonding.pdf</a:t>
            </a:r>
            <a:endParaRPr lang="it-IT" i="1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</a:pPr>
            <a:r>
              <a:rPr lang="it-IT" i="1">
                <a:solidFill>
                  <a:srgbClr val="0070C0"/>
                </a:solidFill>
                <a:hlinkClick r:id="rId4"/>
              </a:rPr>
              <a:t>http://www.thyssenkrupp-nirosta.de/en/news/news-archive/show/browse/2/article/first-use-of-adhesive-bonding-to-attach-stainless-steel-facade-panels-to-outer-building-walls/76/</a:t>
            </a:r>
            <a:r>
              <a:rPr lang="it-IT"/>
              <a:t> 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9E8358-6C46-4019-81D2-60BFB50DD1CA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/>
              <a:t>Adhesive Bonding of Stainless Steels. 1</a:t>
            </a:r>
            <a:r>
              <a:rPr lang="it-IT" baseline="30000"/>
              <a:t>a</a:t>
            </a:r>
            <a:r>
              <a:rPr lang="it-IT"/>
              <a:t>. ed. 2013. Materials and Applications Series, volume 21. Euro Inox 2013</a:t>
            </a:r>
          </a:p>
          <a:p>
            <a:pPr>
              <a:spcBef>
                <a:spcPct val="0"/>
              </a:spcBef>
            </a:pPr>
            <a:r>
              <a:rPr lang="it-IT"/>
              <a:t>[11] Selection de collage structural, loctite, www.360bonding.com</a:t>
            </a:r>
          </a:p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C7D7D5-667C-45BE-BB87-FB647F6DE7E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9AB780-E414-49A0-BDBB-66A1A1C7A065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F2A08-C2D8-4423-80BB-9CA99EE30BB6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0A273-E960-4A2C-B854-10E54B1098C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CA1F7-0A87-4A58-8A69-C1CC5129E3F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FD89B-85CF-4AEA-A22E-D3DAB494B742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CF7F8-B910-4A4B-9EE8-5624CFB70EE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8013B-17D8-4684-A5B1-7478EFAE2EA8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A4C4D-6118-4EC3-A3C1-8AF812FA743C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C91FE-115C-410D-987A-4CC1EA107805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B8C4A-1D35-4EFB-8C87-47E251C9EC3C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62FD8-39CF-480D-A85E-7B3531012325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CAB1D-876B-4D5E-964E-DD7ACBD528E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150" y="6597650"/>
            <a:ext cx="396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61E23D-E32A-4E8F-8438-32C4251B6E7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/>
              <a:t>Unione di</a:t>
            </a:r>
            <a:r>
              <a:rPr lang="it-IT"/>
              <a:t> </a:t>
            </a:r>
            <a:r>
              <a:rPr lang="it-IT" sz="1600" dirty="0"/>
              <a:t>acciai</a:t>
            </a:r>
            <a:r>
              <a:rPr lang="it-IT"/>
              <a:t> </a:t>
            </a:r>
            <a:r>
              <a:rPr lang="it-IT" sz="1600" dirty="0"/>
              <a:t>inossidabili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4BACC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4BACC6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4BACC6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hura.shu.ac.uk/3115/" TargetMode="External"/><Relationship Id="rId3" Type="http://schemas.openxmlformats.org/officeDocument/2006/relationships/hyperlink" Target="http://www.jm-metaljoining.com/pdfs-uploaded/Joining%20Stainless%20Steel.pdf" TargetMode="External"/><Relationship Id="rId7" Type="http://schemas.openxmlformats.org/officeDocument/2006/relationships/hyperlink" Target="http://www.worldstainless.org/Files/issf/non-image-files/PDF/Euro_Inox/Adhesive_bonding_EN.pdf" TargetMode="External"/><Relationship Id="rId12" Type="http://schemas.openxmlformats.org/officeDocument/2006/relationships/hyperlink" Target="http://www.sciencedirect.com/science/book/9781845694357" TargetMode="External"/><Relationship Id="rId2" Type="http://schemas.openxmlformats.org/officeDocument/2006/relationships/hyperlink" Target="http://www.worldstainless.org/Files/issf/animations/WeldedFabrication/start_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prove.it/metro/file.php?file=/1/Papers/Metallurgy_of_Welding_Processes/Joint_properties.pdf" TargetMode="External"/><Relationship Id="rId11" Type="http://schemas.openxmlformats.org/officeDocument/2006/relationships/hyperlink" Target="https://www.ellsworth.com/globalassets/literature-library/manufacturer/ellsworth-adhesives/ellsworth-adhesives-white-paper-structural-bonding.pdf" TargetMode="External"/><Relationship Id="rId5" Type="http://schemas.openxmlformats.org/officeDocument/2006/relationships/hyperlink" Target="http://www.edelstahl-rostfrei.de/page.asp?pageID=1590" TargetMode="External"/><Relationship Id="rId10" Type="http://schemas.openxmlformats.org/officeDocument/2006/relationships/hyperlink" Target="http://www.delo.de/fileadmin/upload/dokumente/en/broschueren/Structural_Bonding.pdf" TargetMode="External"/><Relationship Id="rId4" Type="http://schemas.openxmlformats.org/officeDocument/2006/relationships/hyperlink" Target="http://www.nickelinstitute.org/~/Media/Files/TechnicalLiterature/WeldingofStainlesssSteelandotherJoiningMethods_9002_.pdf" TargetMode="External"/><Relationship Id="rId9" Type="http://schemas.openxmlformats.org/officeDocument/2006/relationships/hyperlink" Target="http://www.worldstainless.org/Files/issf/non-image-files/PDF/ISSF_Stainless_Steel_for_Designers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44XD5mZoM_0" TargetMode="External"/><Relationship Id="rId3" Type="http://schemas.openxmlformats.org/officeDocument/2006/relationships/hyperlink" Target="https://www.youtube.com/watch?v=VMu7_W0QE3Y" TargetMode="External"/><Relationship Id="rId7" Type="http://schemas.openxmlformats.org/officeDocument/2006/relationships/hyperlink" Target="https://www.youtube.com/watch?v=SwY-RT4DBxY" TargetMode="External"/><Relationship Id="rId2" Type="http://schemas.openxmlformats.org/officeDocument/2006/relationships/hyperlink" Target="https://www.youtube.com/watch?v=5zwgI-pQ6k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DoSDiiZx6U" TargetMode="External"/><Relationship Id="rId5" Type="http://schemas.openxmlformats.org/officeDocument/2006/relationships/hyperlink" Target="https://www.youtube.com/watch?v=n-ht_5Ysurc" TargetMode="External"/><Relationship Id="rId4" Type="http://schemas.openxmlformats.org/officeDocument/2006/relationships/hyperlink" Target="http://www.sastainless.com/videos/index.html" TargetMode="External"/><Relationship Id="rId9" Type="http://schemas.openxmlformats.org/officeDocument/2006/relationships/hyperlink" Target="https://www.youtube.com/watch?v=LDxNDWObTy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oa.info/download_files/stainless-steel/Austenitics.pdf" TargetMode="External"/><Relationship Id="rId2" Type="http://schemas.openxmlformats.org/officeDocument/2006/relationships/hyperlink" Target="http://www.issftraining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orldstainless.org/Files/issf/non-image-files/PDF/ISSF_The_Ferritic_Solution_Italian.pdf" TargetMode="External"/><Relationship Id="rId4" Type="http://schemas.openxmlformats.org/officeDocument/2006/relationships/hyperlink" Target="http://www.imoa.info/download_files/stainless-steel/Duplex_Stainless_Steel_3rd_Edition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O5pVLOAmD4" TargetMode="External"/><Relationship Id="rId7" Type="http://schemas.openxmlformats.org/officeDocument/2006/relationships/hyperlink" Target="http://www.youtube.com/watch?v=fKw5C_c1UVk" TargetMode="External"/><Relationship Id="rId2" Type="http://schemas.openxmlformats.org/officeDocument/2006/relationships/hyperlink" Target="https://www.youtube.com/watch?v=twUAa5LWUv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structables.com/id/Soldering-Brass-to-Stainless-Steel-plus-How-To-Mak/" TargetMode="External"/><Relationship Id="rId5" Type="http://schemas.openxmlformats.org/officeDocument/2006/relationships/hyperlink" Target="https://www.youtube.com/watch?v=PmXMTt_JPb8" TargetMode="External"/><Relationship Id="rId4" Type="http://schemas.openxmlformats.org/officeDocument/2006/relationships/hyperlink" Target="http://www.youtube.com/watch?v=VSR22YMmv5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HOrTnSor7K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/>
              <a:t>Presentazione di supporto per i docenti di Architettura/Ingegneria civile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000" b="1" dirty="0">
                <a:solidFill>
                  <a:srgbClr val="4BACC6"/>
                </a:solidFill>
              </a:rPr>
              <a:t>Capitolo 09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4000" b="1" dirty="0">
                <a:solidFill>
                  <a:srgbClr val="4BACC6"/>
                </a:solidFill>
              </a:rPr>
              <a:t>Unione e fabbricazione di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4000" b="1" dirty="0">
                <a:solidFill>
                  <a:srgbClr val="4BACC6"/>
                </a:solidFill>
              </a:rPr>
              <a:t>acciai</a:t>
            </a:r>
            <a:r>
              <a:rPr lang="it-IT" dirty="0"/>
              <a:t> </a:t>
            </a:r>
            <a:r>
              <a:rPr lang="it-IT" sz="4000" b="1" dirty="0">
                <a:solidFill>
                  <a:srgbClr val="4BACC6"/>
                </a:solidFill>
              </a:rPr>
              <a:t>inossidabili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65938-4D8E-4409-9DCF-3DE3EE50041F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47C02E-698E-4BF9-A61C-4E7F2CCA512C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>
              <a:cs typeface="Arial" charset="0"/>
            </a:endParaRPr>
          </a:p>
        </p:txBody>
      </p:sp>
      <p:pic>
        <p:nvPicPr>
          <p:cNvPr id="2662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73025"/>
            <a:ext cx="6027738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7" name="Group 8"/>
          <p:cNvGrpSpPr>
            <a:grpSpLocks/>
          </p:cNvGrpSpPr>
          <p:nvPr/>
        </p:nvGrpSpPr>
        <p:grpSpPr bwMode="auto">
          <a:xfrm>
            <a:off x="6403975" y="260350"/>
            <a:ext cx="2232025" cy="3136900"/>
            <a:chOff x="6404330" y="137690"/>
            <a:chExt cx="2231277" cy="3137215"/>
          </a:xfrm>
        </p:grpSpPr>
        <p:pic>
          <p:nvPicPr>
            <p:cNvPr id="26660" name="Picture 5"/>
            <p:cNvPicPr>
              <a:picLocks noChangeAspect="1" noChangeArrowheads="1"/>
            </p:cNvPicPr>
            <p:nvPr/>
          </p:nvPicPr>
          <p:blipFill>
            <a:blip r:embed="rId4"/>
            <a:srcRect l="1401" t="2167" r="1183" b="2153"/>
            <a:stretch>
              <a:fillRect/>
            </a:stretch>
          </p:blipFill>
          <p:spPr bwMode="auto">
            <a:xfrm>
              <a:off x="6404330" y="137690"/>
              <a:ext cx="2231277" cy="15216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661" name="TextBox 7"/>
            <p:cNvSpPr txBox="1">
              <a:spLocks noChangeArrowheads="1"/>
            </p:cNvSpPr>
            <p:nvPr/>
          </p:nvSpPr>
          <p:spPr bwMode="auto">
            <a:xfrm>
              <a:off x="6404330" y="1658668"/>
              <a:ext cx="2231277" cy="161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2000">
                  <a:latin typeface="Calibri" pitchFamily="34" charset="0"/>
                </a:rPr>
                <a:t>Gli adesivi sono utilizzati per il montaggio delle maniglie</a:t>
              </a:r>
              <a:r>
                <a:rPr lang="it-IT">
                  <a:latin typeface="Calibri" pitchFamily="34" charset="0"/>
                </a:rPr>
                <a:t> </a:t>
              </a:r>
              <a:r>
                <a:rPr lang="it-IT" sz="2000">
                  <a:latin typeface="Calibri" pitchFamily="34" charset="0"/>
                </a:rPr>
                <a:t>delle porte. </a:t>
              </a:r>
            </a:p>
          </p:txBody>
        </p:sp>
      </p:grp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5"/>
          <a:srcRect t="1811" r="75397" b="3033"/>
          <a:stretch>
            <a:fillRect/>
          </a:stretch>
        </p:blipFill>
        <p:spPr bwMode="auto">
          <a:xfrm>
            <a:off x="179388" y="3997325"/>
            <a:ext cx="1768475" cy="2573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5"/>
          <a:srcRect l="27727" t="2422" r="48466" b="2422"/>
          <a:stretch>
            <a:fillRect/>
          </a:stretch>
        </p:blipFill>
        <p:spPr bwMode="auto">
          <a:xfrm>
            <a:off x="2051050" y="3997325"/>
            <a:ext cx="1711325" cy="2573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5"/>
          <a:srcRect l="55136" t="2422" r="20781" b="2422"/>
          <a:stretch>
            <a:fillRect/>
          </a:stretch>
        </p:blipFill>
        <p:spPr bwMode="auto">
          <a:xfrm>
            <a:off x="3851275" y="3997325"/>
            <a:ext cx="1730375" cy="2573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31" name="TextBox 12"/>
          <p:cNvSpPr txBox="1">
            <a:spLocks noChangeArrowheads="1"/>
          </p:cNvSpPr>
          <p:nvPr/>
        </p:nvSpPr>
        <p:spPr bwMode="auto">
          <a:xfrm>
            <a:off x="5648325" y="3997325"/>
            <a:ext cx="29876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Calibri" pitchFamily="34" charset="0"/>
              </a:rPr>
              <a:t>La giunzione mediante adesivi</a:t>
            </a:r>
            <a:r>
              <a:rPr lang="it-IT">
                <a:latin typeface="Calibri" pitchFamily="34" charset="0"/>
              </a:rPr>
              <a:t> </a:t>
            </a:r>
            <a:r>
              <a:rPr lang="it-IT" sz="2000">
                <a:latin typeface="Calibri" pitchFamily="34" charset="0"/>
              </a:rPr>
              <a:t>è una soluzione pratica nelle applicazioni per edifici, quando</a:t>
            </a:r>
            <a:r>
              <a:rPr lang="it-IT">
                <a:latin typeface="Calibri" pitchFamily="34" charset="0"/>
              </a:rPr>
              <a:t> </a:t>
            </a:r>
            <a:r>
              <a:rPr lang="it-IT" sz="2000">
                <a:latin typeface="Calibri" pitchFamily="34" charset="0"/>
              </a:rPr>
              <a:t>l'acciaio</a:t>
            </a:r>
            <a:r>
              <a:rPr lang="it-IT">
                <a:latin typeface="Calibri" pitchFamily="34" charset="0"/>
              </a:rPr>
              <a:t> </a:t>
            </a:r>
            <a:r>
              <a:rPr lang="it-IT" sz="2000">
                <a:latin typeface="Calibri" pitchFamily="34" charset="0"/>
              </a:rPr>
              <a:t>inossidabile deve essere</a:t>
            </a:r>
            <a:r>
              <a:rPr lang="it-IT">
                <a:latin typeface="Calibri" pitchFamily="34" charset="0"/>
              </a:rPr>
              <a:t> </a:t>
            </a:r>
            <a:r>
              <a:rPr lang="it-IT" sz="2000">
                <a:latin typeface="Calibri" pitchFamily="34" charset="0"/>
              </a:rPr>
              <a:t>fissato alla muratura o alla pietra naturale</a:t>
            </a:r>
          </a:p>
        </p:txBody>
      </p:sp>
      <p:sp>
        <p:nvSpPr>
          <p:cNvPr id="26632" name="ZoneTexte 42"/>
          <p:cNvSpPr txBox="1">
            <a:spLocks noChangeArrowheads="1"/>
          </p:cNvSpPr>
          <p:nvPr/>
        </p:nvSpPr>
        <p:spPr bwMode="auto">
          <a:xfrm>
            <a:off x="158750" y="73025"/>
            <a:ext cx="3090863" cy="184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SzPct val="100000"/>
            </a:pPr>
            <a:r>
              <a:rPr lang="it-IT" altLang="it-IT" sz="1200" b="1">
                <a:solidFill>
                  <a:srgbClr val="000000"/>
                </a:solidFill>
                <a:latin typeface="Calibri" pitchFamily="34" charset="0"/>
              </a:rPr>
              <a:t> Scelta degli adesivi per legame strutturale [11]</a:t>
            </a:r>
          </a:p>
        </p:txBody>
      </p:sp>
      <p:sp>
        <p:nvSpPr>
          <p:cNvPr id="26633" name="ZoneTexte 24"/>
          <p:cNvSpPr txBox="1">
            <a:spLocks noChangeArrowheads="1"/>
          </p:cNvSpPr>
          <p:nvPr/>
        </p:nvSpPr>
        <p:spPr bwMode="auto">
          <a:xfrm>
            <a:off x="2547938" y="296863"/>
            <a:ext cx="3100387" cy="16986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SzPct val="100000"/>
            </a:pPr>
            <a:r>
              <a:rPr lang="it-IT" altLang="it-IT" sz="1100" b="1">
                <a:solidFill>
                  <a:srgbClr val="000000"/>
                </a:solidFill>
                <a:latin typeface="Calibri" pitchFamily="34" charset="0"/>
              </a:rPr>
              <a:t>Tipo di adesivo per legame semi-strutturale</a:t>
            </a:r>
          </a:p>
        </p:txBody>
      </p:sp>
      <p:sp>
        <p:nvSpPr>
          <p:cNvPr id="16" name="ZoneTexte 23"/>
          <p:cNvSpPr txBox="1"/>
          <p:nvPr/>
        </p:nvSpPr>
        <p:spPr bwMode="auto">
          <a:xfrm>
            <a:off x="1187450" y="320675"/>
            <a:ext cx="684213" cy="484188"/>
          </a:xfrm>
          <a:prstGeom prst="rect">
            <a:avLst/>
          </a:prstGeom>
          <a:solidFill>
            <a:srgbClr val="DDDDDD"/>
          </a:solidFill>
        </p:spPr>
        <p:txBody>
          <a:bodyPr lIns="0" tIns="0" rIns="0" bIns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defRPr/>
            </a:pPr>
            <a:r>
              <a:rPr lang="it-IT" altLang="it-IT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Con </a:t>
            </a:r>
          </a:p>
          <a:p>
            <a:pPr algn="ctr">
              <a:buSzPct val="100000"/>
              <a:defRPr/>
            </a:pPr>
            <a:r>
              <a:rPr lang="it-IT" altLang="it-IT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acciaio inossidabile</a:t>
            </a:r>
          </a:p>
        </p:txBody>
      </p:sp>
      <p:sp>
        <p:nvSpPr>
          <p:cNvPr id="26635" name="ZoneTexte 29"/>
          <p:cNvSpPr txBox="1">
            <a:spLocks noChangeArrowheads="1"/>
          </p:cNvSpPr>
          <p:nvPr/>
        </p:nvSpPr>
        <p:spPr bwMode="auto">
          <a:xfrm>
            <a:off x="2870200" y="523875"/>
            <a:ext cx="693738" cy="3857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013"/>
              </a:lnSpc>
              <a:buSzPct val="100000"/>
            </a:pPr>
            <a:r>
              <a:rPr lang="it-IT" altLang="it-IT" sz="1100" b="1">
                <a:solidFill>
                  <a:srgbClr val="000000"/>
                </a:solidFill>
                <a:latin typeface="Calibri" pitchFamily="34" charset="0"/>
              </a:rPr>
              <a:t>Polimero modificato con silano</a:t>
            </a:r>
          </a:p>
        </p:txBody>
      </p:sp>
      <p:sp>
        <p:nvSpPr>
          <p:cNvPr id="26636" name="ZoneTexte 26"/>
          <p:cNvSpPr txBox="1">
            <a:spLocks noChangeArrowheads="1"/>
          </p:cNvSpPr>
          <p:nvPr/>
        </p:nvSpPr>
        <p:spPr bwMode="auto">
          <a:xfrm>
            <a:off x="3633788" y="638175"/>
            <a:ext cx="722312" cy="1539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SzPct val="100000"/>
            </a:pPr>
            <a:r>
              <a:rPr lang="it-IT" altLang="it-IT" sz="1000" b="1">
                <a:solidFill>
                  <a:srgbClr val="000000"/>
                </a:solidFill>
                <a:latin typeface="Calibri" pitchFamily="34" charset="0"/>
              </a:rPr>
              <a:t>Poliuretano</a:t>
            </a:r>
          </a:p>
        </p:txBody>
      </p:sp>
      <p:sp>
        <p:nvSpPr>
          <p:cNvPr id="26637" name="ZoneTexte 27"/>
          <p:cNvSpPr txBox="1">
            <a:spLocks noChangeArrowheads="1"/>
          </p:cNvSpPr>
          <p:nvPr/>
        </p:nvSpPr>
        <p:spPr bwMode="auto">
          <a:xfrm>
            <a:off x="4498975" y="622300"/>
            <a:ext cx="576263" cy="1698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SzPct val="100000"/>
            </a:pPr>
            <a:r>
              <a:rPr lang="it-IT" altLang="it-IT" sz="1100" b="1">
                <a:solidFill>
                  <a:srgbClr val="000000"/>
                </a:solidFill>
                <a:latin typeface="Calibri" pitchFamily="34" charset="0"/>
              </a:rPr>
              <a:t>Acrilico</a:t>
            </a:r>
          </a:p>
        </p:txBody>
      </p:sp>
      <p:sp>
        <p:nvSpPr>
          <p:cNvPr id="26638" name="ZoneTexte 28"/>
          <p:cNvSpPr txBox="1">
            <a:spLocks noChangeArrowheads="1"/>
          </p:cNvSpPr>
          <p:nvPr/>
        </p:nvSpPr>
        <p:spPr bwMode="auto">
          <a:xfrm>
            <a:off x="5360988" y="630238"/>
            <a:ext cx="649287" cy="1682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SzPct val="100000"/>
            </a:pPr>
            <a:r>
              <a:rPr lang="it-IT" altLang="it-IT" sz="1100" b="1">
                <a:solidFill>
                  <a:srgbClr val="000000"/>
                </a:solidFill>
                <a:latin typeface="Calibri" pitchFamily="34" charset="0"/>
              </a:rPr>
              <a:t>Epossidico</a:t>
            </a:r>
          </a:p>
        </p:txBody>
      </p:sp>
      <p:sp>
        <p:nvSpPr>
          <p:cNvPr id="26639" name="ZoneTexte 13"/>
          <p:cNvSpPr txBox="1">
            <a:spLocks noChangeArrowheads="1"/>
          </p:cNvSpPr>
          <p:nvPr/>
        </p:nvSpPr>
        <p:spPr bwMode="auto">
          <a:xfrm>
            <a:off x="1385888" y="960438"/>
            <a:ext cx="287337" cy="1857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SzPct val="100000"/>
            </a:pPr>
            <a:r>
              <a:rPr lang="it-IT" altLang="it-IT" sz="1200">
                <a:solidFill>
                  <a:srgbClr val="000000"/>
                </a:solidFill>
                <a:latin typeface="Calibri" pitchFamily="34" charset="0"/>
              </a:rPr>
              <a:t>Sì</a:t>
            </a:r>
          </a:p>
        </p:txBody>
      </p:sp>
      <p:sp>
        <p:nvSpPr>
          <p:cNvPr id="26640" name="ZoneTexte 13"/>
          <p:cNvSpPr txBox="1">
            <a:spLocks noChangeArrowheads="1"/>
          </p:cNvSpPr>
          <p:nvPr/>
        </p:nvSpPr>
        <p:spPr bwMode="auto">
          <a:xfrm>
            <a:off x="1385888" y="1211263"/>
            <a:ext cx="287337" cy="1857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SzPct val="100000"/>
            </a:pPr>
            <a:r>
              <a:rPr lang="it-IT" altLang="it-IT" sz="1200">
                <a:solidFill>
                  <a:srgbClr val="000000"/>
                </a:solidFill>
                <a:latin typeface="Calibri" pitchFamily="34" charset="0"/>
              </a:rPr>
              <a:t>Sì</a:t>
            </a:r>
          </a:p>
        </p:txBody>
      </p:sp>
      <p:sp>
        <p:nvSpPr>
          <p:cNvPr id="26641" name="ZoneTexte 13"/>
          <p:cNvSpPr txBox="1">
            <a:spLocks noChangeArrowheads="1"/>
          </p:cNvSpPr>
          <p:nvPr/>
        </p:nvSpPr>
        <p:spPr bwMode="auto">
          <a:xfrm>
            <a:off x="1385888" y="1493838"/>
            <a:ext cx="287337" cy="1857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SzPct val="100000"/>
            </a:pPr>
            <a:r>
              <a:rPr lang="it-IT" altLang="it-IT" sz="1200">
                <a:solidFill>
                  <a:srgbClr val="000000"/>
                </a:solidFill>
                <a:latin typeface="Calibri" pitchFamily="34" charset="0"/>
              </a:rPr>
              <a:t>Sì</a:t>
            </a:r>
          </a:p>
        </p:txBody>
      </p:sp>
      <p:sp>
        <p:nvSpPr>
          <p:cNvPr id="26642" name="ZoneTexte 13"/>
          <p:cNvSpPr txBox="1">
            <a:spLocks noChangeArrowheads="1"/>
          </p:cNvSpPr>
          <p:nvPr/>
        </p:nvSpPr>
        <p:spPr bwMode="auto">
          <a:xfrm>
            <a:off x="1385888" y="1857375"/>
            <a:ext cx="287337" cy="184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SzPct val="100000"/>
            </a:pPr>
            <a:r>
              <a:rPr lang="it-IT" altLang="it-IT" sz="1200">
                <a:solidFill>
                  <a:srgbClr val="000000"/>
                </a:solidFill>
                <a:latin typeface="Calibri" pitchFamily="34" charset="0"/>
              </a:rPr>
              <a:t>Sì</a:t>
            </a:r>
          </a:p>
        </p:txBody>
      </p:sp>
      <p:sp>
        <p:nvSpPr>
          <p:cNvPr id="26643" name="ZoneTexte 13"/>
          <p:cNvSpPr txBox="1">
            <a:spLocks noChangeArrowheads="1"/>
          </p:cNvSpPr>
          <p:nvPr/>
        </p:nvSpPr>
        <p:spPr bwMode="auto">
          <a:xfrm>
            <a:off x="1385888" y="2124075"/>
            <a:ext cx="287337" cy="184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SzPct val="100000"/>
            </a:pPr>
            <a:r>
              <a:rPr lang="it-IT" altLang="it-IT" sz="1200">
                <a:solidFill>
                  <a:srgbClr val="000000"/>
                </a:solidFill>
                <a:latin typeface="Calibri" pitchFamily="34" charset="0"/>
              </a:rPr>
              <a:t>Sì</a:t>
            </a:r>
          </a:p>
        </p:txBody>
      </p:sp>
      <p:sp>
        <p:nvSpPr>
          <p:cNvPr id="26644" name="ZoneTexte 13"/>
          <p:cNvSpPr txBox="1">
            <a:spLocks noChangeArrowheads="1"/>
          </p:cNvSpPr>
          <p:nvPr/>
        </p:nvSpPr>
        <p:spPr bwMode="auto">
          <a:xfrm>
            <a:off x="1385888" y="2351088"/>
            <a:ext cx="287337" cy="1857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SzPct val="100000"/>
            </a:pPr>
            <a:r>
              <a:rPr lang="it-IT" altLang="it-IT" sz="1200">
                <a:solidFill>
                  <a:srgbClr val="000000"/>
                </a:solidFill>
                <a:latin typeface="Calibri" pitchFamily="34" charset="0"/>
              </a:rPr>
              <a:t>Sì</a:t>
            </a:r>
          </a:p>
        </p:txBody>
      </p:sp>
      <p:sp>
        <p:nvSpPr>
          <p:cNvPr id="26645" name="ZoneTexte 13"/>
          <p:cNvSpPr txBox="1">
            <a:spLocks noChangeArrowheads="1"/>
          </p:cNvSpPr>
          <p:nvPr/>
        </p:nvSpPr>
        <p:spPr bwMode="auto">
          <a:xfrm>
            <a:off x="1385888" y="2582863"/>
            <a:ext cx="287337" cy="1857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SzPct val="100000"/>
            </a:pPr>
            <a:r>
              <a:rPr lang="it-IT" altLang="it-IT" sz="1200">
                <a:solidFill>
                  <a:srgbClr val="000000"/>
                </a:solidFill>
                <a:latin typeface="Calibri" pitchFamily="34" charset="0"/>
              </a:rPr>
              <a:t>Sì</a:t>
            </a:r>
          </a:p>
        </p:txBody>
      </p:sp>
      <p:sp>
        <p:nvSpPr>
          <p:cNvPr id="26646" name="ZoneTexte 13"/>
          <p:cNvSpPr txBox="1">
            <a:spLocks noChangeArrowheads="1"/>
          </p:cNvSpPr>
          <p:nvPr/>
        </p:nvSpPr>
        <p:spPr bwMode="auto">
          <a:xfrm>
            <a:off x="1385888" y="2813050"/>
            <a:ext cx="287337" cy="185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SzPct val="100000"/>
            </a:pPr>
            <a:r>
              <a:rPr lang="it-IT" altLang="it-IT" sz="1200">
                <a:solidFill>
                  <a:srgbClr val="000000"/>
                </a:solidFill>
                <a:latin typeface="Calibri" pitchFamily="34" charset="0"/>
              </a:rPr>
              <a:t>Sì</a:t>
            </a:r>
          </a:p>
        </p:txBody>
      </p:sp>
      <p:sp>
        <p:nvSpPr>
          <p:cNvPr id="26647" name="ZoneTexte 13"/>
          <p:cNvSpPr txBox="1">
            <a:spLocks noChangeArrowheads="1"/>
          </p:cNvSpPr>
          <p:nvPr/>
        </p:nvSpPr>
        <p:spPr bwMode="auto">
          <a:xfrm>
            <a:off x="1385888" y="3073400"/>
            <a:ext cx="287337" cy="184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SzPct val="100000"/>
            </a:pPr>
            <a:r>
              <a:rPr lang="it-IT" altLang="it-IT" sz="1200">
                <a:solidFill>
                  <a:srgbClr val="000000"/>
                </a:solidFill>
                <a:latin typeface="Calibri" pitchFamily="34" charset="0"/>
              </a:rPr>
              <a:t>Sì</a:t>
            </a:r>
          </a:p>
        </p:txBody>
      </p:sp>
      <p:sp>
        <p:nvSpPr>
          <p:cNvPr id="26648" name="ZoneTexte 22"/>
          <p:cNvSpPr txBox="1">
            <a:spLocks noChangeArrowheads="1"/>
          </p:cNvSpPr>
          <p:nvPr/>
        </p:nvSpPr>
        <p:spPr bwMode="auto">
          <a:xfrm>
            <a:off x="1385888" y="3281363"/>
            <a:ext cx="287337" cy="184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SzPct val="100000"/>
            </a:pPr>
            <a:r>
              <a:rPr lang="it-IT" altLang="it-IT" sz="1200">
                <a:solidFill>
                  <a:srgbClr val="000000"/>
                </a:solidFill>
                <a:latin typeface="Calibri" pitchFamily="34" charset="0"/>
              </a:rPr>
              <a:t>No</a:t>
            </a:r>
          </a:p>
        </p:txBody>
      </p:sp>
      <p:sp>
        <p:nvSpPr>
          <p:cNvPr id="26649" name="ZoneTexte 30"/>
          <p:cNvSpPr txBox="1">
            <a:spLocks noChangeArrowheads="1"/>
          </p:cNvSpPr>
          <p:nvPr/>
        </p:nvSpPr>
        <p:spPr bwMode="auto">
          <a:xfrm>
            <a:off x="190500" y="1004888"/>
            <a:ext cx="919163" cy="122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SzPct val="100000"/>
            </a:pPr>
            <a:r>
              <a:rPr lang="it-IT" altLang="it-IT" sz="800" b="1">
                <a:solidFill>
                  <a:srgbClr val="000000"/>
                </a:solidFill>
                <a:latin typeface="Calibri" pitchFamily="34" charset="0"/>
              </a:rPr>
              <a:t>Acciaio inossidabile</a:t>
            </a:r>
          </a:p>
        </p:txBody>
      </p:sp>
      <p:sp>
        <p:nvSpPr>
          <p:cNvPr id="26650" name="ZoneTexte 32"/>
          <p:cNvSpPr txBox="1">
            <a:spLocks noChangeArrowheads="1"/>
          </p:cNvSpPr>
          <p:nvPr/>
        </p:nvSpPr>
        <p:spPr bwMode="auto">
          <a:xfrm>
            <a:off x="182563" y="1243013"/>
            <a:ext cx="935037" cy="122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SzPct val="100000"/>
            </a:pPr>
            <a:r>
              <a:rPr lang="it-IT" altLang="it-IT" sz="800" b="1">
                <a:solidFill>
                  <a:srgbClr val="000000"/>
                </a:solidFill>
                <a:latin typeface="Calibri" pitchFamily="34" charset="0"/>
              </a:rPr>
              <a:t>Acciaio al carbonio</a:t>
            </a:r>
          </a:p>
        </p:txBody>
      </p:sp>
      <p:sp>
        <p:nvSpPr>
          <p:cNvPr id="26651" name="ZoneTexte 33"/>
          <p:cNvSpPr txBox="1">
            <a:spLocks noChangeArrowheads="1"/>
          </p:cNvSpPr>
          <p:nvPr/>
        </p:nvSpPr>
        <p:spPr bwMode="auto">
          <a:xfrm>
            <a:off x="190500" y="1481138"/>
            <a:ext cx="935038" cy="2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ts val="1013"/>
              </a:lnSpc>
              <a:buSzPct val="100000"/>
            </a:pPr>
            <a:r>
              <a:rPr lang="it-IT" altLang="it-IT" sz="900" b="1">
                <a:solidFill>
                  <a:srgbClr val="000000"/>
                </a:solidFill>
                <a:latin typeface="Calibri" pitchFamily="34" charset="0"/>
              </a:rPr>
              <a:t>Acciaio al carbonio / verniciato</a:t>
            </a:r>
          </a:p>
        </p:txBody>
      </p:sp>
      <p:sp>
        <p:nvSpPr>
          <p:cNvPr id="26652" name="ZoneTexte 34"/>
          <p:cNvSpPr txBox="1">
            <a:spLocks noChangeArrowheads="1"/>
          </p:cNvSpPr>
          <p:nvPr/>
        </p:nvSpPr>
        <p:spPr bwMode="auto">
          <a:xfrm>
            <a:off x="190500" y="1809750"/>
            <a:ext cx="935038" cy="2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ts val="1013"/>
              </a:lnSpc>
              <a:buSzPct val="100000"/>
            </a:pPr>
            <a:r>
              <a:rPr lang="it-IT" altLang="it-IT" sz="900" b="1">
                <a:solidFill>
                  <a:srgbClr val="000000"/>
                </a:solidFill>
                <a:latin typeface="Calibri" pitchFamily="34" charset="0"/>
              </a:rPr>
              <a:t>Acciaio al carbonio / galvanizzato</a:t>
            </a:r>
          </a:p>
        </p:txBody>
      </p:sp>
      <p:sp>
        <p:nvSpPr>
          <p:cNvPr id="26653" name="ZoneTexte 35"/>
          <p:cNvSpPr txBox="1">
            <a:spLocks noChangeArrowheads="1"/>
          </p:cNvSpPr>
          <p:nvPr/>
        </p:nvSpPr>
        <p:spPr bwMode="auto">
          <a:xfrm>
            <a:off x="215900" y="2141538"/>
            <a:ext cx="935038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SzPct val="100000"/>
            </a:pPr>
            <a:r>
              <a:rPr lang="it-IT" altLang="it-IT" sz="1000" b="1">
                <a:solidFill>
                  <a:srgbClr val="000000"/>
                </a:solidFill>
                <a:latin typeface="Calibri" pitchFamily="34" charset="0"/>
              </a:rPr>
              <a:t>Alluminio</a:t>
            </a:r>
          </a:p>
        </p:txBody>
      </p:sp>
      <p:sp>
        <p:nvSpPr>
          <p:cNvPr id="26654" name="ZoneTexte 36"/>
          <p:cNvSpPr txBox="1">
            <a:spLocks noChangeArrowheads="1"/>
          </p:cNvSpPr>
          <p:nvPr/>
        </p:nvSpPr>
        <p:spPr bwMode="auto">
          <a:xfrm>
            <a:off x="190500" y="2393950"/>
            <a:ext cx="935038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SzPct val="100000"/>
            </a:pPr>
            <a:r>
              <a:rPr lang="it-IT" altLang="it-IT" sz="1000" b="1">
                <a:solidFill>
                  <a:srgbClr val="000000"/>
                </a:solidFill>
                <a:latin typeface="Calibri" pitchFamily="34" charset="0"/>
              </a:rPr>
              <a:t>Legno</a:t>
            </a:r>
          </a:p>
        </p:txBody>
      </p:sp>
      <p:sp>
        <p:nvSpPr>
          <p:cNvPr id="26655" name="ZoneTexte 37"/>
          <p:cNvSpPr txBox="1">
            <a:spLocks noChangeArrowheads="1"/>
          </p:cNvSpPr>
          <p:nvPr/>
        </p:nvSpPr>
        <p:spPr bwMode="auto">
          <a:xfrm>
            <a:off x="184150" y="2611438"/>
            <a:ext cx="936625" cy="15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SzPct val="100000"/>
            </a:pPr>
            <a:r>
              <a:rPr lang="it-IT" altLang="it-IT" sz="1000" b="1">
                <a:solidFill>
                  <a:srgbClr val="000000"/>
                </a:solidFill>
                <a:latin typeface="Calibri" pitchFamily="34" charset="0"/>
              </a:rPr>
              <a:t>Vetro/ceramica</a:t>
            </a:r>
          </a:p>
        </p:txBody>
      </p:sp>
      <p:sp>
        <p:nvSpPr>
          <p:cNvPr id="26656" name="ZoneTexte 38"/>
          <p:cNvSpPr txBox="1">
            <a:spLocks noChangeArrowheads="1"/>
          </p:cNvSpPr>
          <p:nvPr/>
        </p:nvSpPr>
        <p:spPr bwMode="auto">
          <a:xfrm>
            <a:off x="215900" y="2838450"/>
            <a:ext cx="935038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SzPct val="100000"/>
            </a:pPr>
            <a:r>
              <a:rPr lang="it-IT" altLang="it-IT" sz="1000" b="1">
                <a:solidFill>
                  <a:srgbClr val="000000"/>
                </a:solidFill>
                <a:latin typeface="Calibri" pitchFamily="34" charset="0"/>
              </a:rPr>
              <a:t>Plastica PVC</a:t>
            </a:r>
          </a:p>
        </p:txBody>
      </p:sp>
      <p:sp>
        <p:nvSpPr>
          <p:cNvPr id="26657" name="ZoneTexte 39"/>
          <p:cNvSpPr txBox="1">
            <a:spLocks noChangeArrowheads="1"/>
          </p:cNvSpPr>
          <p:nvPr/>
        </p:nvSpPr>
        <p:spPr bwMode="auto">
          <a:xfrm>
            <a:off x="182563" y="3087688"/>
            <a:ext cx="935037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SzPct val="100000"/>
            </a:pPr>
            <a:r>
              <a:rPr lang="it-IT" altLang="it-IT" sz="1000" b="1">
                <a:solidFill>
                  <a:srgbClr val="000000"/>
                </a:solidFill>
                <a:latin typeface="Calibri" pitchFamily="34" charset="0"/>
              </a:rPr>
              <a:t>Plastica PA</a:t>
            </a:r>
          </a:p>
        </p:txBody>
      </p:sp>
      <p:sp>
        <p:nvSpPr>
          <p:cNvPr id="26658" name="ZoneTexte 40"/>
          <p:cNvSpPr txBox="1">
            <a:spLocks noChangeArrowheads="1"/>
          </p:cNvSpPr>
          <p:nvPr/>
        </p:nvSpPr>
        <p:spPr bwMode="auto">
          <a:xfrm>
            <a:off x="215900" y="3306763"/>
            <a:ext cx="935038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SzPct val="100000"/>
            </a:pPr>
            <a:r>
              <a:rPr lang="it-IT" altLang="it-IT" sz="1000" b="1">
                <a:solidFill>
                  <a:srgbClr val="000000"/>
                </a:solidFill>
                <a:latin typeface="Calibri" pitchFamily="34" charset="0"/>
              </a:rPr>
              <a:t>Plastica  PP/PE</a:t>
            </a:r>
          </a:p>
        </p:txBody>
      </p:sp>
      <p:sp>
        <p:nvSpPr>
          <p:cNvPr id="26659" name="ZoneTexte 41"/>
          <p:cNvSpPr txBox="1">
            <a:spLocks noChangeArrowheads="1"/>
          </p:cNvSpPr>
          <p:nvPr/>
        </p:nvSpPr>
        <p:spPr bwMode="auto">
          <a:xfrm>
            <a:off x="152400" y="3541713"/>
            <a:ext cx="5318125" cy="184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SzPct val="100000"/>
            </a:pPr>
            <a:r>
              <a:rPr lang="it-IT" altLang="it-IT" sz="1200">
                <a:solidFill>
                  <a:srgbClr val="000000"/>
                </a:solidFill>
                <a:latin typeface="Calibri" pitchFamily="34" charset="0"/>
                <a:sym typeface="Wingdings 2" pitchFamily="18" charset="2"/>
              </a:rPr>
              <a:t> </a:t>
            </a:r>
            <a:r>
              <a:rPr lang="it-IT" altLang="it-IT" sz="1200" b="1">
                <a:solidFill>
                  <a:srgbClr val="000000"/>
                </a:solidFill>
                <a:latin typeface="Calibri" pitchFamily="34" charset="0"/>
                <a:sym typeface="Wingdings 2" pitchFamily="18" charset="2"/>
              </a:rPr>
              <a:t></a:t>
            </a:r>
            <a:r>
              <a:rPr lang="it-IT" altLang="it-IT" sz="1200">
                <a:solidFill>
                  <a:srgbClr val="000000"/>
                </a:solidFill>
                <a:latin typeface="Calibri" pitchFamily="34" charset="0"/>
                <a:sym typeface="Wingdings 2" pitchFamily="18" charset="2"/>
              </a:rPr>
              <a:t> Altamente raccomandabile      </a:t>
            </a:r>
            <a:r>
              <a:rPr lang="it-IT" altLang="it-IT" sz="1200" b="1">
                <a:solidFill>
                  <a:srgbClr val="000000"/>
                </a:solidFill>
                <a:latin typeface="Calibri" pitchFamily="34" charset="0"/>
                <a:sym typeface="Wingdings 2" pitchFamily="18" charset="2"/>
              </a:rPr>
              <a:t></a:t>
            </a:r>
            <a:r>
              <a:rPr lang="it-IT" altLang="it-IT" sz="1200">
                <a:solidFill>
                  <a:srgbClr val="000000"/>
                </a:solidFill>
                <a:latin typeface="Calibri" pitchFamily="34" charset="0"/>
                <a:sym typeface="Wingdings 2" pitchFamily="18" charset="2"/>
              </a:rPr>
              <a:t> Raccomandabile        </a:t>
            </a:r>
            <a:r>
              <a:rPr lang="it-IT" altLang="it-IT" sz="1200" b="1">
                <a:solidFill>
                  <a:srgbClr val="000000"/>
                </a:solidFill>
                <a:latin typeface="Calibri" pitchFamily="34" charset="0"/>
                <a:sym typeface="Wingdings 2" pitchFamily="18" charset="2"/>
              </a:rPr>
              <a:t>X </a:t>
            </a:r>
            <a:r>
              <a:rPr lang="it-IT" altLang="it-IT" sz="1200">
                <a:solidFill>
                  <a:srgbClr val="000000"/>
                </a:solidFill>
                <a:latin typeface="Calibri" pitchFamily="34" charset="0"/>
                <a:sym typeface="Wingdings 2" pitchFamily="18" charset="2"/>
              </a:rPr>
              <a:t>Non raccomandabile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it-IT" sz="3600"/>
              <a:t>Riferimenti sull'unione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85514" y="1672356"/>
            <a:ext cx="8362950" cy="485298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1600" dirty="0">
                <a:solidFill>
                  <a:srgbClr val="C00000"/>
                </a:solidFill>
                <a:hlinkClick r:id="rId2"/>
              </a:rPr>
              <a:t>http://www.worldstainless.org/Files/issf/animations/WeldedFabrication/start_1.html</a:t>
            </a:r>
            <a:endParaRPr lang="fr-FR" sz="1600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3"/>
              </a:rPr>
              <a:t>http://www.wikihow.com/Weld-Stainless-Steel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4"/>
              </a:rPr>
              <a:t>http://www.nickelinstitute.org/~/Media/Files/TechnicalLiterature/WeldingofStainlesssSteelandotherJoiningMethods_9002_.pdf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5"/>
              </a:rPr>
              <a:t>http://www.edelstahl-rostfrei.de/page.asp?pageID=1590</a:t>
            </a:r>
            <a:r>
              <a:rPr lang="fr-FR" sz="1600" dirty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6"/>
              </a:rPr>
              <a:t>http://www.improve.it/metro/file.php?file=/1/Papers/Metallurgy_of_Welding_Processes/Joint_properties.pdf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7"/>
              </a:rPr>
              <a:t>https://www.worldstainless.org/Files/issf/non-image-files/PDF/Euro_Inox/Adhesive_bonding_EN.pdf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8"/>
              </a:rPr>
              <a:t>http://shura.shu.ac.uk/3115/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9"/>
              </a:rPr>
              <a:t>https://www.worldstainless.org/Files/issf/non-image-files/PDF/ISSF_Stainless_Steel_for_Designers.pdf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0"/>
              </a:rPr>
              <a:t>http://www.delo.de/fileadmin/upload/dokumente/en/broschueren/Structural_Bonding.pdf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1"/>
              </a:rPr>
              <a:t>https://www.ellsworth.com/globalassets/literature-library/manufacturer/ellsworth-adhesives/ellsworth-adhesives-white-paper-structural-bonding.pdf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2"/>
              </a:rPr>
              <a:t>http://www.sciencedirect.com/science/book/9781845694357</a:t>
            </a:r>
            <a:r>
              <a:rPr lang="fr-FR" sz="1600" dirty="0"/>
              <a:t> 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B19B09-0908-4CEA-9A58-D6F259008CEC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/>
              <a:t>2 - Fabbricazione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/>
              <a:t>Sono disponibili documenti molto esaustivi, vedere l'elenco dei riferimenti</a:t>
            </a:r>
            <a:endParaRPr lang="it-IT" dirty="0"/>
          </a:p>
          <a:p>
            <a:pPr algn="just" fontAlgn="auto">
              <a:spcAft>
                <a:spcPts val="0"/>
              </a:spcAft>
              <a:defRPr/>
            </a:pPr>
            <a:endParaRPr lang="it-IT" dirty="0"/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/>
              <a:t>Rif. 1 è un corso di formazione dedicato alla fabbricazione degli acciai inossidabili</a:t>
            </a:r>
            <a:endParaRPr lang="it-IT" dirty="0"/>
          </a:p>
          <a:p>
            <a:pPr algn="just" fontAlgn="auto">
              <a:spcAft>
                <a:spcPts val="0"/>
              </a:spcAft>
              <a:defRPr/>
            </a:pPr>
            <a:endParaRPr lang="it-IT" dirty="0"/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/>
              <a:t>Il capitolo 2 elenca una serie di applicazioni in architettura, edilizia e costruzione:  la fabbricazione di qualsiasi forma e finitura è prassi routinaria e quotidiana</a:t>
            </a:r>
            <a:endParaRPr lang="it-IT" dirty="0"/>
          </a:p>
        </p:txBody>
      </p:sp>
      <p:sp>
        <p:nvSpPr>
          <p:cNvPr id="29699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333229-51D7-42E5-A7CE-56ADF0284592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/>
              <a:t>Video sui processi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028354"/>
              </p:ext>
            </p:extLst>
          </p:nvPr>
        </p:nvGraphicFramePr>
        <p:xfrm>
          <a:off x="457200" y="1600200"/>
          <a:ext cx="8219256" cy="395717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41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7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nl-BE" sz="1600" dirty="0"/>
                        <a:t>Fusione e laminazione dell'acciaio inossidabile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2"/>
                        </a:rPr>
                        <a:t>https://www.youtube.com/watch?v=5zwgI-pQ6kE</a:t>
                      </a:r>
                      <a:r>
                        <a:rPr sz="160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nl-BE" sz="1600" dirty="0"/>
                        <a:t>Tranciatura e piegatura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3"/>
                        </a:rPr>
                        <a:t>https://www.youtube.com/watch?v=VMu7_W0QE3Y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nl-BE" sz="1600" dirty="0"/>
                        <a:t>Taglio con getto ad acqua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http://www.sastainless.com/videos/index.html</a:t>
                      </a:r>
                      <a:endParaRPr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nl-BE" sz="1600" dirty="0"/>
                        <a:t>Imbutitura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5"/>
                        </a:rPr>
                        <a:t>https://www.youtube.com/watch?v=n-ht_5Ysurc</a:t>
                      </a:r>
                      <a:r>
                        <a:rPr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nl-BE" sz="1600" dirty="0"/>
                        <a:t>Macchina per la piegatura a filo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6"/>
                        </a:rPr>
                        <a:t>https://www.youtube.com/watch?v=kDoSDiiZx6U</a:t>
                      </a:r>
                      <a:r>
                        <a:rPr sz="160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nl-BE" sz="1600" dirty="0"/>
                        <a:t>Macchina per la formazione di molle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7"/>
                        </a:rPr>
                        <a:t>https://www.youtube.com/watch?v=SwY-RT4DBxY</a:t>
                      </a:r>
                      <a:r>
                        <a:rPr sz="160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336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nl-BE" sz="1600" dirty="0"/>
                        <a:t>Rullatura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8"/>
                        </a:rPr>
                        <a:t>https://www.youtube.com/watch?v=44XD5mZoM_0</a:t>
                      </a:r>
                      <a:r>
                        <a:rPr sz="160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nl-BE" sz="1600" dirty="0"/>
                        <a:t>Lavorazione meccanica (zigrinatura)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9"/>
                        </a:rPr>
                        <a:t>https://www.youtube.com/watch?v=LDxNDWObTyg</a:t>
                      </a:r>
                      <a:r>
                        <a:rPr sz="160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nl-BE" sz="1600" dirty="0"/>
                        <a:t>In rete sono disponibili molti altri video</a:t>
                      </a:r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07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C780C5-0469-4D1D-ACCB-13555B3FD9DE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r>
              <a:rPr lang="it-IT" sz="3600"/>
              <a:t>Riferimenti sulla fabbricazione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86688" cy="1612900"/>
          </a:xfrm>
        </p:spPr>
        <p:txBody>
          <a:bodyPr rtlCol="0">
            <a:normAutofit fontScale="55000" lnSpcReduction="2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800" dirty="0">
                <a:hlinkClick r:id="rId2"/>
              </a:rPr>
              <a:t>http://www.issftraining.org/</a:t>
            </a:r>
            <a:r>
              <a:rPr lang="it-IT" dirty="0"/>
              <a:t>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800" dirty="0">
                <a:hlinkClick r:id="rId3"/>
              </a:rPr>
              <a:t>http://www.imoa.info/download_files/stainless-steel/Austenitics.pdf</a:t>
            </a:r>
            <a:r>
              <a:rPr lang="it-IT" dirty="0"/>
              <a:t>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800" dirty="0">
                <a:hlinkClick r:id="rId4"/>
              </a:rPr>
              <a:t>http://www.imoa.info/download_files/stainless-steel/Duplex_Stainless_Steel_3rd_Edition.pdf</a:t>
            </a:r>
            <a:r>
              <a:rPr lang="it-IT" dirty="0"/>
              <a:t>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800" dirty="0">
                <a:hlinkClick r:id="rId5"/>
              </a:rPr>
              <a:t>http://www.worldstainless.org/Files/issf/non-image-files/PDF/ISSF_The_Ferritic_Solution_Italian.pdf</a:t>
            </a:r>
            <a:r>
              <a:rPr lang="it-IT" dirty="0"/>
              <a:t>  </a:t>
            </a:r>
          </a:p>
          <a:p>
            <a:pPr fontAlgn="auto">
              <a:spcAft>
                <a:spcPts val="0"/>
              </a:spcAft>
              <a:defRPr/>
            </a:pPr>
            <a:endParaRPr lang="it-IT" dirty="0"/>
          </a:p>
          <a:p>
            <a:pPr fontAlgn="auto"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861BB4-0EDB-4050-9D31-1AA36C1B6C8B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4" descr="http://www.thyssenkrupp-nirosta.de/uploads/RTEmagicC_Eingang_Hannover_01.jpg.jpg"/>
          <p:cNvSpPr>
            <a:spLocks noGrp="1" noChangeAspect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Grazie</a:t>
            </a:r>
          </a:p>
        </p:txBody>
      </p:sp>
      <p:sp>
        <p:nvSpPr>
          <p:cNvPr id="3277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C03BEA-1127-49FE-980B-4AA86A6A3734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Indice</a:t>
            </a:r>
          </a:p>
        </p:txBody>
      </p:sp>
      <p:sp>
        <p:nvSpPr>
          <p:cNvPr id="17410" name="Sous-titr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it-IT"/>
              <a:t>Unione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it-IT"/>
              <a:t>Fabbricazione</a:t>
            </a:r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4986A2-2A7D-43F2-9E9D-95812752DE92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/>
              <a:t>1 - Unione</a:t>
            </a:r>
            <a:br>
              <a:rPr lang="it-IT"/>
            </a:br>
            <a:r>
              <a:rPr lang="it-IT" sz="3200"/>
              <a:t>Processi di unione</a:t>
            </a:r>
            <a:r>
              <a:rPr lang="it-IT"/>
              <a:t> </a:t>
            </a:r>
            <a:r>
              <a:rPr lang="it-IT" sz="3200"/>
              <a:t>applicabili: tutti!</a:t>
            </a:r>
          </a:p>
        </p:txBody>
      </p:sp>
      <p:sp>
        <p:nvSpPr>
          <p:cNvPr id="1843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E9BF33-EACE-4C8F-8BA7-40164B4AACB1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>
              <a:cs typeface="Arial" charset="0"/>
            </a:endParaRPr>
          </a:p>
        </p:txBody>
      </p:sp>
      <p:graphicFrame>
        <p:nvGraphicFramePr>
          <p:cNvPr id="18467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50716"/>
              </p:ext>
            </p:extLst>
          </p:nvPr>
        </p:nvGraphicFramePr>
        <p:xfrm>
          <a:off x="468313" y="1484313"/>
          <a:ext cx="8207375" cy="5181600"/>
        </p:xfrm>
        <a:graphic>
          <a:graphicData uri="http://schemas.openxmlformats.org/drawingml/2006/table">
            <a:tbl>
              <a:tblPr/>
              <a:tblGrid>
                <a:gridCol w="1665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8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Processi (rif.)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Video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Processo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preferito per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Saldatura  (1-5)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(ampiamente</a:t>
                      </a: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usato)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2"/>
                        </a:rPr>
                        <a:t>Saldatura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2"/>
                        </a:rPr>
                        <a:t> MIG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3"/>
                        </a:rPr>
                        <a:t>Saldatura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3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3"/>
                        </a:rPr>
                        <a:t>TIG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4"/>
                        </a:rPr>
                        <a:t>Robot di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4"/>
                        </a:rPr>
                        <a:t>saldatura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Elevata resistenza dei giunti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Nessuno smantellamento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Fissaggio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(ampiamente</a:t>
                      </a: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usato)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5"/>
                        </a:rPr>
                        <a:t>Esempio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Facile montaggio in loco</a:t>
                      </a: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Montaggio</a:t>
                      </a: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 materiali</a:t>
                      </a: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diversi (legno,  vetro…) Smantellamento in un secondo momento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Brasatura forte /brasatura dolce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6"/>
                        </a:rPr>
                        <a:t>Brasatura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Tenuta all'acqua</a:t>
                      </a: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(utilizzata</a:t>
                      </a: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soprattutto nella copertura dei tetti)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3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Raccordo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pressare meccanico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Piegatura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Altro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hlinkClick r:id="rId7"/>
                        </a:rPr>
                        <a:t>Esempio di raccordo a pressare</a:t>
                      </a: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Unione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permanente di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tubi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Tenuta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all'acqua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5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Legame</a:t>
                      </a: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adesivo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(non utilizzato</a:t>
                      </a: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spesso, ma in crescita)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Integrità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della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finitura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superficiale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/>
              <a:t>Saldatura ad arco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/>
              <a:t>Vantaggi della saldatura ad arco</a:t>
            </a:r>
            <a:endParaRPr lang="it-IT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it-IT"/>
              <a:t>proprietà di saldatura identiche a quelle della condizione ricotta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it-IT"/>
              <a:t>offre i giunti più forti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it-IT"/>
              <a:t>può essere realizzata in loco o in officina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it-IT"/>
              <a:t>unisce materiale sottile e spesso di qualsiasi forma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it-IT"/>
              <a:t>unisce metalli simili o diversi (solitamente acciaio al carbonio con scelta adeguata del materiale riempitivo)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it-IT"/>
              <a:t>contrasta la fatica e i carichi ciclici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it-IT"/>
              <a:t>identica resistenza alla corrosione e al calore del metallo base ricotto</a:t>
            </a:r>
            <a:endParaRPr lang="it-IT" dirty="0"/>
          </a:p>
        </p:txBody>
      </p:sp>
      <p:sp>
        <p:nvSpPr>
          <p:cNvPr id="19460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/>
              <a:t>Limiti della saldatura ad arco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it-IT"/>
              <a:t>non possibile con tutti i gradi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it-IT"/>
              <a:t>richiede procedure e operatori qualificati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it-IT"/>
              <a:t>può provocare distorsioni indotte dal calore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it-IT"/>
              <a:t>sono necessarie operazioni di finitura post-saldatura per una finitura esteticamente curata (come ad esempio la sabbiatura)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it-IT"/>
              <a:t>perdita di proprietà meccaniche in caso di materiale lavorato a freddo</a:t>
            </a:r>
            <a:endParaRPr lang="it-IT" dirty="0"/>
          </a:p>
        </p:txBody>
      </p:sp>
      <p:sp>
        <p:nvSpPr>
          <p:cNvPr id="194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320BF9-FEEE-49B9-8E4B-A29A2E3A1288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/>
              <a:t>Saldatura ad arco</a:t>
            </a:r>
          </a:p>
        </p:txBody>
      </p:sp>
      <p:sp>
        <p:nvSpPr>
          <p:cNvPr id="20482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it-IT">
                <a:hlinkClick r:id="rId2"/>
              </a:rPr>
              <a:t>Video: lucidare una saldatura</a:t>
            </a:r>
            <a:endParaRPr lang="it-IT"/>
          </a:p>
        </p:txBody>
      </p:sp>
      <p:sp>
        <p:nvSpPr>
          <p:cNvPr id="2048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B906A8-7C14-4B14-8B8D-BB278FE16498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>
              <a:cs typeface="Arial" charset="0"/>
            </a:endParaRPr>
          </a:p>
        </p:txBody>
      </p:sp>
      <p:pic>
        <p:nvPicPr>
          <p:cNvPr id="20484" name="Picture 1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6738" y="2795588"/>
            <a:ext cx="2520950" cy="1890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5" name="Picture 1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7688" y="2795588"/>
            <a:ext cx="2519362" cy="1890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6" name="Picture 1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2795588"/>
            <a:ext cx="2520950" cy="1890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320675" y="274638"/>
            <a:ext cx="4303713" cy="723899"/>
          </a:xfrm>
        </p:spPr>
        <p:txBody>
          <a:bodyPr/>
          <a:lstStyle/>
          <a:p>
            <a:pPr algn="l"/>
            <a:r>
              <a:rPr lang="it-IT" sz="3200" dirty="0"/>
              <a:t>Fissaggio</a:t>
            </a:r>
            <a:r>
              <a:rPr lang="it-IT" dirty="0"/>
              <a:t> </a:t>
            </a:r>
            <a:r>
              <a:rPr lang="it-IT" sz="3200" dirty="0"/>
              <a:t>meccanico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288" y="836712"/>
            <a:ext cx="4040187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000" dirty="0"/>
              <a:t>Vantaggi del fissaggio meccanico</a:t>
            </a:r>
          </a:p>
        </p:txBody>
      </p:sp>
      <p:sp>
        <p:nvSpPr>
          <p:cNvPr id="21507" name="Content Placeholder 5"/>
          <p:cNvSpPr>
            <a:spLocks noGrp="1"/>
          </p:cNvSpPr>
          <p:nvPr>
            <p:ph sz="half" idx="2"/>
          </p:nvPr>
        </p:nvSpPr>
        <p:spPr>
          <a:xfrm>
            <a:off x="395288" y="1476474"/>
            <a:ext cx="4040187" cy="116043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it-IT" sz="1800" dirty="0"/>
              <a:t>Può essere smantellato</a:t>
            </a:r>
          </a:p>
          <a:p>
            <a:pPr>
              <a:spcBef>
                <a:spcPct val="0"/>
              </a:spcBef>
            </a:pPr>
            <a:r>
              <a:rPr lang="it-IT" sz="1800" dirty="0"/>
              <a:t>Ideale per la costruzione in loco</a:t>
            </a:r>
          </a:p>
          <a:p>
            <a:pPr>
              <a:spcBef>
                <a:spcPct val="0"/>
              </a:spcBef>
            </a:pPr>
            <a:r>
              <a:rPr lang="it-IT" sz="1800" dirty="0"/>
              <a:t>Veloce</a:t>
            </a:r>
          </a:p>
          <a:p>
            <a:pPr>
              <a:spcBef>
                <a:spcPct val="0"/>
              </a:spcBef>
            </a:pPr>
            <a:r>
              <a:rPr lang="it-IT" sz="1800" dirty="0"/>
              <a:t>Non richiede operatori qualificati</a:t>
            </a:r>
          </a:p>
        </p:txBody>
      </p:sp>
      <p:sp>
        <p:nvSpPr>
          <p:cNvPr id="21508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395288" y="2708920"/>
            <a:ext cx="4041775" cy="469999"/>
          </a:xfrm>
        </p:spPr>
        <p:txBody>
          <a:bodyPr/>
          <a:lstStyle/>
          <a:p>
            <a:r>
              <a:rPr lang="it-IT" sz="2000" dirty="0"/>
              <a:t>Limiti del fissaggio meccanico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93700" y="3250927"/>
            <a:ext cx="4041775" cy="14224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1800" dirty="0"/>
              <a:t>Non è così resistente come le saldature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1800" dirty="0"/>
              <a:t>Può provocare corrosione interstiziale (vedere il capitolo sulla resistenza alla corrosione)</a:t>
            </a:r>
          </a:p>
        </p:txBody>
      </p:sp>
      <p:grpSp>
        <p:nvGrpSpPr>
          <p:cNvPr id="21510" name="Group 2"/>
          <p:cNvGrpSpPr>
            <a:grpSpLocks/>
          </p:cNvGrpSpPr>
          <p:nvPr/>
        </p:nvGrpSpPr>
        <p:grpSpPr bwMode="auto">
          <a:xfrm>
            <a:off x="4624388" y="549275"/>
            <a:ext cx="4087812" cy="5867400"/>
            <a:chOff x="4623685" y="548680"/>
            <a:chExt cx="4089250" cy="5868432"/>
          </a:xfrm>
        </p:grpSpPr>
        <p:pic>
          <p:nvPicPr>
            <p:cNvPr id="21512" name="Picture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12935" y="548680"/>
              <a:ext cx="1800000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1513" name="Picture 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14116" y="4437112"/>
              <a:ext cx="1798819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1514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14116" y="2492896"/>
              <a:ext cx="1798819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1515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23685" y="548680"/>
              <a:ext cx="2324579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1516" name="Picture 14"/>
            <p:cNvPicPr>
              <a:picLocks noChangeAspect="1" noChangeArrowheads="1"/>
            </p:cNvPicPr>
            <p:nvPr/>
          </p:nvPicPr>
          <p:blipFill>
            <a:blip r:embed="rId6"/>
            <a:srcRect r="443"/>
            <a:stretch>
              <a:fillRect/>
            </a:stretch>
          </p:blipFill>
          <p:spPr bwMode="auto">
            <a:xfrm>
              <a:off x="4623685" y="4437112"/>
              <a:ext cx="2324579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1517" name="Picture 1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23685" y="2492896"/>
              <a:ext cx="2324579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151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9F6E83-2403-44D1-9B7E-400F17A7EC80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>
              <a:cs typeface="Arial" charset="0"/>
            </a:endParaRP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A3F928C-8180-4FAF-A353-2E20FA57110C}"/>
              </a:ext>
            </a:extLst>
          </p:cNvPr>
          <p:cNvSpPr txBox="1">
            <a:spLocks/>
          </p:cNvSpPr>
          <p:nvPr/>
        </p:nvSpPr>
        <p:spPr>
          <a:xfrm>
            <a:off x="308992" y="4661446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Selezione del dispositivo di fissaggio appropriato:</a:t>
            </a:r>
            <a:endParaRPr lang="en-US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45252070-0D55-4AB9-8859-A59940366496}"/>
              </a:ext>
            </a:extLst>
          </p:cNvPr>
          <p:cNvSpPr txBox="1">
            <a:spLocks/>
          </p:cNvSpPr>
          <p:nvPr/>
        </p:nvSpPr>
        <p:spPr>
          <a:xfrm>
            <a:off x="286356" y="5225779"/>
            <a:ext cx="4337329" cy="1371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dirty="0"/>
              <a:t>L’Istituto Tedesco per la Tecnologia delle Costruzioni ha emesso un comunicato riguardante la selezione dei dispositivi di fissaggio a seconda dell’ambiente. Per favore leggere il Riferimento 4, Tabella 1a (classi di esposizione) e Tabella 8 (gradi di acciaio inossidabile per classe)</a:t>
            </a:r>
            <a:endParaRPr lang="en-US" sz="1600" dirty="0"/>
          </a:p>
        </p:txBody>
      </p:sp>
      <p:sp>
        <p:nvSpPr>
          <p:cNvPr id="17" name="ZoneTexte 8">
            <a:extLst>
              <a:ext uri="{FF2B5EF4-FFF2-40B4-BE49-F238E27FC236}">
                <a16:creationId xmlns:a16="http://schemas.microsoft.com/office/drawing/2014/main" id="{9EAE38D9-A2AE-4882-93F9-4EB845BB7F6A}"/>
              </a:ext>
            </a:extLst>
          </p:cNvPr>
          <p:cNvSpPr txBox="1"/>
          <p:nvPr/>
        </p:nvSpPr>
        <p:spPr>
          <a:xfrm>
            <a:off x="4575038" y="6499690"/>
            <a:ext cx="435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 Deutsches Institut </a:t>
            </a:r>
            <a:r>
              <a:rPr lang="fr-FR" dirty="0" err="1"/>
              <a:t>für</a:t>
            </a:r>
            <a:r>
              <a:rPr lang="fr-FR" dirty="0"/>
              <a:t> </a:t>
            </a:r>
            <a:r>
              <a:rPr lang="fr-FR" dirty="0" err="1"/>
              <a:t>Bautechnik</a:t>
            </a:r>
            <a:r>
              <a:rPr lang="fr-FR" dirty="0"/>
              <a:t> (</a:t>
            </a:r>
            <a:r>
              <a:rPr lang="fr-FR" dirty="0" err="1"/>
              <a:t>DIBt</a:t>
            </a:r>
            <a:r>
              <a:rPr lang="fr-FR" dirty="0"/>
              <a:t>)</a:t>
            </a:r>
            <a:endParaRPr lang="en-US" dirty="0"/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D2567EE1-C607-4C91-B7F8-51EA7D9D2CE1}"/>
              </a:ext>
            </a:extLst>
          </p:cNvPr>
          <p:cNvSpPr txBox="1"/>
          <p:nvPr/>
        </p:nvSpPr>
        <p:spPr>
          <a:xfrm rot="565996">
            <a:off x="7422235" y="99314"/>
            <a:ext cx="132842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UPDATED 2018 !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6800" y="933450"/>
            <a:ext cx="5286375" cy="1055688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it-IT" sz="2800" dirty="0"/>
              <a:t>Raccordo</a:t>
            </a:r>
            <a:r>
              <a:rPr lang="it-IT" dirty="0"/>
              <a:t> </a:t>
            </a:r>
            <a:r>
              <a:rPr lang="it-IT" sz="2800" dirty="0"/>
              <a:t>a pressare</a:t>
            </a:r>
            <a:br>
              <a:rPr dirty="0"/>
            </a:br>
            <a:r>
              <a:rPr lang="it-IT" sz="2400" spc="-40" dirty="0"/>
              <a:t>(un processo</a:t>
            </a:r>
            <a:r>
              <a:rPr lang="it-IT" spc="-40" dirty="0"/>
              <a:t> </a:t>
            </a:r>
            <a:r>
              <a:rPr lang="it-IT" sz="2400" spc="-40" dirty="0"/>
              <a:t>utilizzato soltanto per i tubi)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00563" y="1936750"/>
            <a:ext cx="4040187" cy="6397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/>
              <a:t>Vantaggi del raccordo a pressare</a:t>
            </a:r>
          </a:p>
        </p:txBody>
      </p:sp>
      <p:sp>
        <p:nvSpPr>
          <p:cNvPr id="22531" name="Content Placeholder 5"/>
          <p:cNvSpPr>
            <a:spLocks noGrp="1"/>
          </p:cNvSpPr>
          <p:nvPr>
            <p:ph sz="half" idx="2"/>
          </p:nvPr>
        </p:nvSpPr>
        <p:spPr>
          <a:xfrm>
            <a:off x="4500563" y="2576513"/>
            <a:ext cx="4040187" cy="1974850"/>
          </a:xfrm>
        </p:spPr>
        <p:txBody>
          <a:bodyPr/>
          <a:lstStyle/>
          <a:p>
            <a:r>
              <a:rPr lang="it-IT" sz="2000"/>
              <a:t>Tenuta perfetta per liquidi e gas</a:t>
            </a:r>
          </a:p>
          <a:p>
            <a:r>
              <a:rPr lang="it-IT" sz="2000"/>
              <a:t>Veloce</a:t>
            </a:r>
          </a:p>
          <a:p>
            <a:r>
              <a:rPr lang="it-IT" sz="2000"/>
              <a:t>Nessuna apporto di calore durante la realizzazione del giunto</a:t>
            </a:r>
          </a:p>
          <a:p>
            <a:r>
              <a:rPr lang="it-IT" sz="2000"/>
              <a:t>Superfici perfettamente pulite</a:t>
            </a:r>
          </a:p>
          <a:p>
            <a:r>
              <a:rPr lang="it-IT" sz="2000"/>
              <a:t>Non richiede operatori qualificati</a:t>
            </a:r>
          </a:p>
        </p:txBody>
      </p:sp>
      <p:sp>
        <p:nvSpPr>
          <p:cNvPr id="22532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00563" y="4941888"/>
            <a:ext cx="4041775" cy="639762"/>
          </a:xfrm>
        </p:spPr>
        <p:txBody>
          <a:bodyPr/>
          <a:lstStyle/>
          <a:p>
            <a:r>
              <a:rPr lang="it-IT"/>
              <a:t>Limiti del raccordo a pressare</a:t>
            </a:r>
          </a:p>
        </p:txBody>
      </p:sp>
      <p:sp>
        <p:nvSpPr>
          <p:cNvPr id="22533" name="Content Placeholder 7"/>
          <p:cNvSpPr>
            <a:spLocks noGrp="1"/>
          </p:cNvSpPr>
          <p:nvPr>
            <p:ph sz="quarter" idx="4"/>
          </p:nvPr>
        </p:nvSpPr>
        <p:spPr>
          <a:xfrm>
            <a:off x="4427538" y="5589588"/>
            <a:ext cx="4041775" cy="1398587"/>
          </a:xfrm>
        </p:spPr>
        <p:txBody>
          <a:bodyPr/>
          <a:lstStyle/>
          <a:p>
            <a:r>
              <a:rPr lang="it-IT" sz="2000"/>
              <a:t>Non può essere smantellato</a:t>
            </a:r>
          </a:p>
          <a:p>
            <a:r>
              <a:rPr lang="it-IT" sz="2000"/>
              <a:t>Richiede manicotti per ogni diametro tubiero</a:t>
            </a:r>
          </a:p>
        </p:txBody>
      </p:sp>
      <p:grpSp>
        <p:nvGrpSpPr>
          <p:cNvPr id="22534" name="Group 2"/>
          <p:cNvGrpSpPr>
            <a:grpSpLocks/>
          </p:cNvGrpSpPr>
          <p:nvPr/>
        </p:nvGrpSpPr>
        <p:grpSpPr bwMode="auto">
          <a:xfrm>
            <a:off x="0" y="0"/>
            <a:ext cx="3606800" cy="6858000"/>
            <a:chOff x="0" y="0"/>
            <a:chExt cx="3607201" cy="6858000"/>
          </a:xfrm>
        </p:grpSpPr>
        <p:pic>
          <p:nvPicPr>
            <p:cNvPr id="2253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" y="0"/>
              <a:ext cx="3607200" cy="20865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253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2076328"/>
              <a:ext cx="2427937" cy="2216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253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11761" y="2076328"/>
              <a:ext cx="1195420" cy="22153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254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234163"/>
              <a:ext cx="3607200" cy="26238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188913"/>
            <a:ext cx="1709738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6DADA9-519E-4C80-9C0C-D9113F50C3D9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/>
              <a:t>Adesivi</a:t>
            </a:r>
          </a:p>
        </p:txBody>
      </p:sp>
      <p:sp>
        <p:nvSpPr>
          <p:cNvPr id="2355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Vantaggi del legame adesivo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6831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sz="1300"/>
              <a:t>rende un giunto quasi invisibile, migliorando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z="1300"/>
              <a:t>	l'aspetto estetico del prodotto</a:t>
            </a:r>
          </a:p>
          <a:p>
            <a:pPr>
              <a:lnSpc>
                <a:spcPct val="80000"/>
              </a:lnSpc>
            </a:pPr>
            <a:r>
              <a:rPr lang="it-IT" sz="1300"/>
              <a:t>offre una distribuzione uniforme della sollecitazione e una maggiore area resistente alle sollecitazioni</a:t>
            </a:r>
          </a:p>
          <a:p>
            <a:pPr>
              <a:lnSpc>
                <a:spcPct val="80000"/>
              </a:lnSpc>
            </a:pPr>
            <a:r>
              <a:rPr lang="it-IT" sz="1300"/>
              <a:t>unisce materiale sottile e spesso di qualsiasi forma</a:t>
            </a:r>
          </a:p>
          <a:p>
            <a:pPr>
              <a:lnSpc>
                <a:spcPct val="80000"/>
              </a:lnSpc>
            </a:pPr>
            <a:r>
              <a:rPr lang="it-IT" sz="1300"/>
              <a:t>unisce materiali simili o diversi</a:t>
            </a:r>
          </a:p>
          <a:p>
            <a:pPr>
              <a:lnSpc>
                <a:spcPct val="80000"/>
              </a:lnSpc>
            </a:pPr>
            <a:r>
              <a:rPr lang="it-IT" sz="1300"/>
              <a:t>minimizza o impedisce la corrosione elettrochimica (galvanica) tra materiali diversi</a:t>
            </a:r>
          </a:p>
          <a:p>
            <a:pPr>
              <a:lnSpc>
                <a:spcPct val="80000"/>
              </a:lnSpc>
            </a:pPr>
            <a:r>
              <a:rPr lang="it-IT" sz="1300"/>
              <a:t>contrasta la fatica e i carichi ciclici</a:t>
            </a:r>
          </a:p>
          <a:p>
            <a:pPr>
              <a:lnSpc>
                <a:spcPct val="80000"/>
              </a:lnSpc>
            </a:pPr>
            <a:r>
              <a:rPr lang="it-IT" sz="1300"/>
              <a:t>offre giunti dai profili lisci</a:t>
            </a:r>
          </a:p>
          <a:p>
            <a:pPr>
              <a:lnSpc>
                <a:spcPct val="80000"/>
              </a:lnSpc>
            </a:pPr>
            <a:r>
              <a:rPr lang="it-IT" sz="1300"/>
              <a:t>sigilla i giunti contro molteplici ambienti</a:t>
            </a:r>
          </a:p>
          <a:p>
            <a:pPr>
              <a:lnSpc>
                <a:spcPct val="80000"/>
              </a:lnSpc>
            </a:pPr>
            <a:r>
              <a:rPr lang="it-IT" sz="1300"/>
              <a:t>isola contro il trasferimento di calore e la conduttanza elettrica</a:t>
            </a:r>
          </a:p>
          <a:p>
            <a:pPr>
              <a:lnSpc>
                <a:spcPct val="80000"/>
              </a:lnSpc>
            </a:pPr>
            <a:r>
              <a:rPr lang="it-IT" sz="1300"/>
              <a:t>è privo di distorsioni indotte dal calore</a:t>
            </a:r>
          </a:p>
          <a:p>
            <a:pPr>
              <a:lnSpc>
                <a:spcPct val="80000"/>
              </a:lnSpc>
            </a:pPr>
            <a:r>
              <a:rPr lang="it-IT" sz="1300"/>
              <a:t>attutisce le vibrazioni e assorbe gli urti</a:t>
            </a:r>
          </a:p>
          <a:p>
            <a:pPr>
              <a:lnSpc>
                <a:spcPct val="80000"/>
              </a:lnSpc>
            </a:pPr>
            <a:r>
              <a:rPr lang="it-IT" sz="1300"/>
              <a:t>offre un interessante rapporto resistenza/peso</a:t>
            </a:r>
          </a:p>
          <a:p>
            <a:pPr>
              <a:lnSpc>
                <a:spcPct val="80000"/>
              </a:lnSpc>
            </a:pPr>
            <a:r>
              <a:rPr lang="it-IT" sz="1300"/>
              <a:t>spesso è più veloce o più economico del fissaggio meccanico</a:t>
            </a:r>
          </a:p>
        </p:txBody>
      </p:sp>
      <p:sp>
        <p:nvSpPr>
          <p:cNvPr id="2355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/>
              <a:t>Limiti del legame adesivo</a:t>
            </a:r>
          </a:p>
        </p:txBody>
      </p:sp>
      <p:sp>
        <p:nvSpPr>
          <p:cNvPr id="23557" name="Content Placeholder 6"/>
          <p:cNvSpPr>
            <a:spLocks noGrp="1"/>
          </p:cNvSpPr>
          <p:nvPr>
            <p:ph sz="quarter" idx="4"/>
          </p:nvPr>
        </p:nvSpPr>
        <p:spPr>
          <a:xfrm>
            <a:off x="4643438" y="2205038"/>
            <a:ext cx="4041775" cy="4349750"/>
          </a:xfrm>
        </p:spPr>
        <p:txBody>
          <a:bodyPr/>
          <a:lstStyle/>
          <a:p>
            <a:r>
              <a:rPr lang="it-IT" sz="1400"/>
              <a:t>non permette l'esame visivo dell'area del legame</a:t>
            </a:r>
          </a:p>
          <a:p>
            <a:r>
              <a:rPr lang="it-IT" sz="1400"/>
              <a:t>richiede un'attenta preparazione della superficie, spesso con sostanze chimiche corrosive</a:t>
            </a:r>
          </a:p>
          <a:p>
            <a:r>
              <a:rPr lang="it-IT" sz="1400"/>
              <a:t>può includere tempi di vulcanizzazione lunghi, in particolare dove non si utilizzano temperature di vulcanizzazione elevate</a:t>
            </a:r>
          </a:p>
          <a:p>
            <a:r>
              <a:rPr lang="it-IT" sz="1400"/>
              <a:t>può richiedere apparecchiature di tenuta, presse, forni e autoclavi, normalmente non necessari per altri metodi di fissaggio</a:t>
            </a:r>
          </a:p>
          <a:p>
            <a:r>
              <a:rPr lang="it-IT" sz="1400"/>
              <a:t>non deve essere esposto a temperature di servizio superiori a circa 180 °C</a:t>
            </a:r>
          </a:p>
          <a:p>
            <a:r>
              <a:rPr lang="it-IT" sz="1400"/>
              <a:t>richiede un rigido controllo del processo, con particolare enfasi sulla pulizia, per la maggior parte degli adesivi</a:t>
            </a:r>
          </a:p>
          <a:p>
            <a:r>
              <a:rPr lang="it-IT" sz="1400"/>
              <a:t>dipende dall'ambiente al quale è esposto</a:t>
            </a:r>
          </a:p>
        </p:txBody>
      </p:sp>
      <p:sp>
        <p:nvSpPr>
          <p:cNvPr id="2355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4DA4A1-226A-41C5-A29B-67225155BECD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/>
              <a:t>Applicazioni</a:t>
            </a:r>
            <a:r>
              <a:rPr lang="it-IT"/>
              <a:t> </a:t>
            </a:r>
            <a:r>
              <a:rPr lang="it-IT" sz="3600"/>
              <a:t>degli adesivi</a:t>
            </a:r>
          </a:p>
        </p:txBody>
      </p:sp>
      <p:graphicFrame>
        <p:nvGraphicFramePr>
          <p:cNvPr id="24598" name="Group 22"/>
          <p:cNvGraphicFramePr>
            <a:graphicFrameLocks noGrp="1"/>
          </p:cNvGraphicFramePr>
          <p:nvPr>
            <p:ph idx="1"/>
          </p:nvPr>
        </p:nvGraphicFramePr>
        <p:xfrm>
          <a:off x="468313" y="1196975"/>
          <a:ext cx="8229600" cy="551688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B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Attacco di elementi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 corrimano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(Delo-Duopox AD895)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3CDDD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B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Riempie gli spazi vuoti fra le due sezioni da incollare. Idoneo sia per piccoli che per larghi spazi da riempire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3CDDD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B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Buona resistenza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chimica e resistenza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all'invecchiamento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3CDDD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B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 uso interno ed esterno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3CDDD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B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Efficienza: sistema modulare flessibile nella costruzione di corrimano. Le fasi aggiuntive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del processo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richieste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 la saldatura, come ad esempio la rettifica e la lucidatura, sono evitate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 pannelli in acciaio inossidabile (grado 1.4404) sono attaccati alle mura esterne di questo edificio per ufficio a 6 piani ad Hannover (Germania) mediante adesivi senza bisogno di ulteriore fissaggio meccanico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58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66D01C-D961-4BF3-A31F-1735F437D5CB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>
              <a:cs typeface="Arial" charset="0"/>
            </a:endParaRPr>
          </a:p>
        </p:txBody>
      </p:sp>
      <p:pic>
        <p:nvPicPr>
          <p:cNvPr id="24590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700213"/>
            <a:ext cx="3960813" cy="170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9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797425"/>
            <a:ext cx="2274888" cy="170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Lectures Chapter 1 Why Stainless Steel</Template>
  <TotalTime>3500</TotalTime>
  <Words>1356</Words>
  <Application>Microsoft Office PowerPoint</Application>
  <PresentationFormat>On-screen Show (4:3)</PresentationFormat>
  <Paragraphs>206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3_Custom Design</vt:lpstr>
      <vt:lpstr>Presentazione di supporto per i docenti di Architettura/Ingegneria civile</vt:lpstr>
      <vt:lpstr>Indice</vt:lpstr>
      <vt:lpstr>1 - Unione Processi di unione applicabili: tutti!</vt:lpstr>
      <vt:lpstr>Saldatura ad arco</vt:lpstr>
      <vt:lpstr>Saldatura ad arco</vt:lpstr>
      <vt:lpstr>Fissaggio meccanico</vt:lpstr>
      <vt:lpstr>Raccordo a pressare (un processo utilizzato soltanto per i tubi)</vt:lpstr>
      <vt:lpstr>Adesivi</vt:lpstr>
      <vt:lpstr>Applicazioni degli adesivi</vt:lpstr>
      <vt:lpstr>PowerPoint Presentation</vt:lpstr>
      <vt:lpstr>Riferimenti sull'unione</vt:lpstr>
      <vt:lpstr>2 - Fabbricazione</vt:lpstr>
      <vt:lpstr>Video sui processi</vt:lpstr>
      <vt:lpstr>Riferimenti sulla fabbricazione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Unione e fabbricazione di acciai inossidabili</dc:title>
  <dc:creator>Bernard</dc:creator>
  <cp:keywords>acciaio inossidabile, formazione, architettura, ingegneria civile</cp:keywords>
  <cp:lastModifiedBy>Jo Claes</cp:lastModifiedBy>
  <cp:revision>267</cp:revision>
  <cp:lastPrinted>2015-04-13T09:08:32Z</cp:lastPrinted>
  <dcterms:created xsi:type="dcterms:W3CDTF">2013-06-29T15:24:20Z</dcterms:created>
  <dcterms:modified xsi:type="dcterms:W3CDTF">2020-01-31T11:36:19Z</dcterms:modified>
</cp:coreProperties>
</file>