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1"/>
    <p:sldMasterId id="2147484087" r:id="rId2"/>
    <p:sldMasterId id="2147484099" r:id="rId3"/>
  </p:sldMasterIdLst>
  <p:notesMasterIdLst>
    <p:notesMasterId r:id="rId63"/>
  </p:notesMasterIdLst>
  <p:handoutMasterIdLst>
    <p:handoutMasterId r:id="rId64"/>
  </p:handoutMasterIdLst>
  <p:sldIdLst>
    <p:sldId id="356" r:id="rId4"/>
    <p:sldId id="467" r:id="rId5"/>
    <p:sldId id="466" r:id="rId6"/>
    <p:sldId id="400" r:id="rId7"/>
    <p:sldId id="401" r:id="rId8"/>
    <p:sldId id="402" r:id="rId9"/>
    <p:sldId id="413" r:id="rId10"/>
    <p:sldId id="463" r:id="rId11"/>
    <p:sldId id="377" r:id="rId12"/>
    <p:sldId id="378" r:id="rId13"/>
    <p:sldId id="464" r:id="rId14"/>
    <p:sldId id="381" r:id="rId15"/>
    <p:sldId id="465" r:id="rId16"/>
    <p:sldId id="414" r:id="rId17"/>
    <p:sldId id="415" r:id="rId18"/>
    <p:sldId id="416" r:id="rId19"/>
    <p:sldId id="407" r:id="rId20"/>
    <p:sldId id="417" r:id="rId21"/>
    <p:sldId id="418" r:id="rId22"/>
    <p:sldId id="420" r:id="rId23"/>
    <p:sldId id="424" r:id="rId24"/>
    <p:sldId id="409" r:id="rId25"/>
    <p:sldId id="425" r:id="rId26"/>
    <p:sldId id="426" r:id="rId27"/>
    <p:sldId id="427" r:id="rId28"/>
    <p:sldId id="468" r:id="rId29"/>
    <p:sldId id="428" r:id="rId30"/>
    <p:sldId id="410" r:id="rId31"/>
    <p:sldId id="429" r:id="rId32"/>
    <p:sldId id="395" r:id="rId33"/>
    <p:sldId id="430" r:id="rId34"/>
    <p:sldId id="431" r:id="rId35"/>
    <p:sldId id="432" r:id="rId36"/>
    <p:sldId id="433" r:id="rId37"/>
    <p:sldId id="434" r:id="rId38"/>
    <p:sldId id="435" r:id="rId39"/>
    <p:sldId id="436" r:id="rId40"/>
    <p:sldId id="411" r:id="rId41"/>
    <p:sldId id="440" r:id="rId42"/>
    <p:sldId id="441" r:id="rId43"/>
    <p:sldId id="442" r:id="rId44"/>
    <p:sldId id="483" r:id="rId45"/>
    <p:sldId id="484" r:id="rId46"/>
    <p:sldId id="474" r:id="rId47"/>
    <p:sldId id="485" r:id="rId48"/>
    <p:sldId id="451" r:id="rId49"/>
    <p:sldId id="486" r:id="rId50"/>
    <p:sldId id="487" r:id="rId51"/>
    <p:sldId id="488" r:id="rId52"/>
    <p:sldId id="489" r:id="rId53"/>
    <p:sldId id="490" r:id="rId54"/>
    <p:sldId id="491" r:id="rId55"/>
    <p:sldId id="492" r:id="rId56"/>
    <p:sldId id="493" r:id="rId57"/>
    <p:sldId id="494" r:id="rId58"/>
    <p:sldId id="495" r:id="rId59"/>
    <p:sldId id="469" r:id="rId60"/>
    <p:sldId id="470" r:id="rId61"/>
    <p:sldId id="452" r:id="rId62"/>
  </p:sldIdLst>
  <p:sldSz cx="9144000" cy="6858000" type="screen4x3"/>
  <p:notesSz cx="6797675" cy="9926638"/>
  <p:defaultTex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E4EFF7-BDD2-9247-A5F5-D242855A2979}">
          <p14:sldIdLst>
            <p14:sldId id="356"/>
            <p14:sldId id="467"/>
            <p14:sldId id="466"/>
            <p14:sldId id="400"/>
            <p14:sldId id="401"/>
            <p14:sldId id="402"/>
            <p14:sldId id="413"/>
            <p14:sldId id="463"/>
            <p14:sldId id="377"/>
            <p14:sldId id="378"/>
            <p14:sldId id="464"/>
            <p14:sldId id="381"/>
            <p14:sldId id="465"/>
            <p14:sldId id="414"/>
            <p14:sldId id="415"/>
            <p14:sldId id="416"/>
            <p14:sldId id="407"/>
            <p14:sldId id="417"/>
            <p14:sldId id="418"/>
            <p14:sldId id="420"/>
            <p14:sldId id="424"/>
            <p14:sldId id="409"/>
            <p14:sldId id="425"/>
            <p14:sldId id="426"/>
            <p14:sldId id="427"/>
            <p14:sldId id="468"/>
            <p14:sldId id="428"/>
            <p14:sldId id="410"/>
            <p14:sldId id="429"/>
            <p14:sldId id="395"/>
            <p14:sldId id="430"/>
            <p14:sldId id="431"/>
            <p14:sldId id="432"/>
            <p14:sldId id="433"/>
            <p14:sldId id="434"/>
            <p14:sldId id="435"/>
            <p14:sldId id="436"/>
            <p14:sldId id="411"/>
            <p14:sldId id="440"/>
            <p14:sldId id="441"/>
            <p14:sldId id="442"/>
            <p14:sldId id="483"/>
            <p14:sldId id="484"/>
            <p14:sldId id="474"/>
            <p14:sldId id="485"/>
            <p14:sldId id="451"/>
            <p14:sldId id="486"/>
            <p14:sldId id="487"/>
            <p14:sldId id="488"/>
            <p14:sldId id="489"/>
            <p14:sldId id="490"/>
            <p14:sldId id="491"/>
            <p14:sldId id="492"/>
            <p14:sldId id="493"/>
            <p14:sldId id="494"/>
            <p14:sldId id="495"/>
            <p14:sldId id="469"/>
            <p14:sldId id="470"/>
            <p14:sldId id="452"/>
          </p14:sldIdLst>
        </p14:section>
      </p14:sectionLst>
    </p:ext>
    <p:ext uri="{EFAFB233-063F-42B5-8137-9DF3F51BA10A}">
      <p15:sldGuideLst xmlns:p15="http://schemas.microsoft.com/office/powerpoint/2012/main">
        <p15:guide id="1" orient="horz" pos="1541">
          <p15:clr>
            <a:srgbClr val="A4A3A4"/>
          </p15:clr>
        </p15:guide>
        <p15:guide id="2" orient="horz" pos="1979" userDrawn="1">
          <p15:clr>
            <a:srgbClr val="A4A3A4"/>
          </p15:clr>
        </p15:guide>
        <p15:guide id="3" orient="horz" pos="3902">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NL"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A0"/>
    <a:srgbClr val="5EF60A"/>
    <a:srgbClr val="33CC33"/>
    <a:srgbClr val="B0B2C8"/>
    <a:srgbClr val="8ACDE2"/>
    <a:srgbClr val="899EE3"/>
    <a:srgbClr val="E1950D"/>
    <a:srgbClr val="999BB9"/>
    <a:srgbClr val="856E92"/>
    <a:srgbClr val="7D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76AA0-F3A6-4E63-9877-741A5E87F32A}" v="6" dt="2020-01-30T12:03:37.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94764" autoAdjust="0"/>
  </p:normalViewPr>
  <p:slideViewPr>
    <p:cSldViewPr snapToGrid="0" showGuides="1">
      <p:cViewPr varScale="1">
        <p:scale>
          <a:sx n="82" d="100"/>
          <a:sy n="82" d="100"/>
        </p:scale>
        <p:origin x="1166" y="82"/>
      </p:cViewPr>
      <p:guideLst>
        <p:guide orient="horz" pos="1541"/>
        <p:guide orient="horz" pos="1979"/>
        <p:guide orient="horz" pos="3902"/>
        <p:guide pos="2700"/>
        <p:guide pos="5448"/>
        <p:guide pos="5376"/>
      </p:guideLst>
    </p:cSldViewPr>
  </p:slideViewPr>
  <p:outlineViewPr>
    <p:cViewPr>
      <p:scale>
        <a:sx n="33" d="100"/>
        <a:sy n="33" d="100"/>
      </p:scale>
      <p:origin x="0" y="4192"/>
    </p:cViewPr>
  </p:outlineViewPr>
  <p:notesTextViewPr>
    <p:cViewPr>
      <p:scale>
        <a:sx n="100" d="100"/>
        <a:sy n="100" d="100"/>
      </p:scale>
      <p:origin x="0" y="0"/>
    </p:cViewPr>
  </p:notesTextViewPr>
  <p:sorterViewPr>
    <p:cViewPr>
      <p:scale>
        <a:sx n="55" d="100"/>
        <a:sy n="55" d="100"/>
      </p:scale>
      <p:origin x="0" y="-3342"/>
    </p:cViewPr>
  </p:sorterViewPr>
  <p:notesViewPr>
    <p:cSldViewPr snapToObjects="1" showGuides="1">
      <p:cViewPr>
        <p:scale>
          <a:sx n="82" d="100"/>
          <a:sy n="82" d="100"/>
        </p:scale>
        <p:origin x="-2034"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51576AA0-F3A6-4E63-9877-741A5E87F32A}"/>
    <pc:docChg chg="modSld">
      <pc:chgData name="Jo Claes" userId="d64208f3-0076-4064-b6ac-7d8ee9dc279f" providerId="ADAL" clId="{51576AA0-F3A6-4E63-9877-741A5E87F32A}" dt="2020-01-30T12:02:19.128" v="17" actId="20577"/>
      <pc:docMkLst>
        <pc:docMk/>
      </pc:docMkLst>
      <pc:sldChg chg="modSp">
        <pc:chgData name="Jo Claes" userId="d64208f3-0076-4064-b6ac-7d8ee9dc279f" providerId="ADAL" clId="{51576AA0-F3A6-4E63-9877-741A5E87F32A}" dt="2020-01-30T12:01:47.482" v="16" actId="1036"/>
        <pc:sldMkLst>
          <pc:docMk/>
          <pc:sldMk cId="1073394403" sldId="411"/>
        </pc:sldMkLst>
        <pc:spChg chg="mod">
          <ac:chgData name="Jo Claes" userId="d64208f3-0076-4064-b6ac-7d8ee9dc279f" providerId="ADAL" clId="{51576AA0-F3A6-4E63-9877-741A5E87F32A}" dt="2020-01-30T12:01:47.482" v="16" actId="1036"/>
          <ac:spMkLst>
            <pc:docMk/>
            <pc:sldMk cId="1073394403" sldId="411"/>
            <ac:spMk id="20" creationId="{6DA73C92-77CF-48CE-8D17-39FBD4B1C3D2}"/>
          </ac:spMkLst>
        </pc:spChg>
      </pc:sldChg>
      <pc:sldChg chg="modSp">
        <pc:chgData name="Jo Claes" userId="d64208f3-0076-4064-b6ac-7d8ee9dc279f" providerId="ADAL" clId="{51576AA0-F3A6-4E63-9877-741A5E87F32A}" dt="2020-01-30T12:02:19.128" v="17" actId="20577"/>
        <pc:sldMkLst>
          <pc:docMk/>
          <pc:sldMk cId="249316414" sldId="492"/>
        </pc:sldMkLst>
        <pc:spChg chg="mod">
          <ac:chgData name="Jo Claes" userId="d64208f3-0076-4064-b6ac-7d8ee9dc279f" providerId="ADAL" clId="{51576AA0-F3A6-4E63-9877-741A5E87F32A}" dt="2020-01-30T12:02:19.128" v="17" actId="20577"/>
          <ac:spMkLst>
            <pc:docMk/>
            <pc:sldMk cId="249316414" sldId="492"/>
            <ac:spMk id="6" creationId="{CF288A6C-0E3B-4A01-8777-897F968F94EB}"/>
          </ac:spMkLst>
        </pc:spChg>
      </pc:sldChg>
    </pc:docChg>
  </pc:docChgLst>
  <pc:docChgLst>
    <pc:chgData name="Jo Claes" userId="d64208f3-0076-4064-b6ac-7d8ee9dc279f" providerId="ADAL" clId="{F66A9F6D-AAC4-4D41-AAE6-DE2CF576BA30}"/>
    <pc:docChg chg="addSld modSld">
      <pc:chgData name="Jo Claes" userId="d64208f3-0076-4064-b6ac-7d8ee9dc279f" providerId="ADAL" clId="{F66A9F6D-AAC4-4D41-AAE6-DE2CF576BA30}" dt="2019-11-26T09:32:38.289" v="151" actId="1035"/>
      <pc:docMkLst>
        <pc:docMk/>
      </pc:docMkLst>
      <pc:sldChg chg="modSp">
        <pc:chgData name="Jo Claes" userId="d64208f3-0076-4064-b6ac-7d8ee9dc279f" providerId="ADAL" clId="{F66A9F6D-AAC4-4D41-AAE6-DE2CF576BA30}" dt="2019-11-25T13:21:52.484" v="88" actId="207"/>
        <pc:sldMkLst>
          <pc:docMk/>
          <pc:sldMk cId="1212436692" sldId="395"/>
        </pc:sldMkLst>
        <pc:spChg chg="mod">
          <ac:chgData name="Jo Claes" userId="d64208f3-0076-4064-b6ac-7d8ee9dc279f" providerId="ADAL" clId="{F66A9F6D-AAC4-4D41-AAE6-DE2CF576BA30}" dt="2019-11-25T13:21:52.484" v="88" actId="207"/>
          <ac:spMkLst>
            <pc:docMk/>
            <pc:sldMk cId="1212436692" sldId="395"/>
            <ac:spMk id="5" creationId="{760E386E-35CA-46D3-9E45-B09FA36E2EEA}"/>
          </ac:spMkLst>
        </pc:spChg>
      </pc:sldChg>
      <pc:sldChg chg="modSp">
        <pc:chgData name="Jo Claes" userId="d64208f3-0076-4064-b6ac-7d8ee9dc279f" providerId="ADAL" clId="{F66A9F6D-AAC4-4D41-AAE6-DE2CF576BA30}" dt="2019-11-26T09:32:38.289" v="151" actId="1035"/>
        <pc:sldMkLst>
          <pc:docMk/>
          <pc:sldMk cId="1345599949" sldId="400"/>
        </pc:sldMkLst>
        <pc:spChg chg="mod">
          <ac:chgData name="Jo Claes" userId="d64208f3-0076-4064-b6ac-7d8ee9dc279f" providerId="ADAL" clId="{F66A9F6D-AAC4-4D41-AAE6-DE2CF576BA30}" dt="2019-11-26T09:32:38.289" v="151" actId="1035"/>
          <ac:spMkLst>
            <pc:docMk/>
            <pc:sldMk cId="1345599949" sldId="400"/>
            <ac:spMk id="8" creationId="{ADA48818-6F66-44B0-8189-6ADAF817EAD1}"/>
          </ac:spMkLst>
        </pc:spChg>
      </pc:sldChg>
      <pc:sldChg chg="addSp modSp">
        <pc:chgData name="Jo Claes" userId="d64208f3-0076-4064-b6ac-7d8ee9dc279f" providerId="ADAL" clId="{F66A9F6D-AAC4-4D41-AAE6-DE2CF576BA30}" dt="2019-11-25T13:08:41.895" v="21" actId="1035"/>
        <pc:sldMkLst>
          <pc:docMk/>
          <pc:sldMk cId="1901168550" sldId="409"/>
        </pc:sldMkLst>
        <pc:spChg chg="mod">
          <ac:chgData name="Jo Claes" userId="d64208f3-0076-4064-b6ac-7d8ee9dc279f" providerId="ADAL" clId="{F66A9F6D-AAC4-4D41-AAE6-DE2CF576BA30}" dt="2019-11-25T13:08:41.895" v="21" actId="1035"/>
          <ac:spMkLst>
            <pc:docMk/>
            <pc:sldMk cId="1901168550" sldId="409"/>
            <ac:spMk id="6" creationId="{28A88132-1689-48FB-9206-6E460A9E2882}"/>
          </ac:spMkLst>
        </pc:spChg>
        <pc:spChg chg="add mod">
          <ac:chgData name="Jo Claes" userId="d64208f3-0076-4064-b6ac-7d8ee9dc279f" providerId="ADAL" clId="{F66A9F6D-AAC4-4D41-AAE6-DE2CF576BA30}" dt="2019-11-25T13:08:33.163" v="2" actId="14100"/>
          <ac:spMkLst>
            <pc:docMk/>
            <pc:sldMk cId="1901168550" sldId="409"/>
            <ac:spMk id="8" creationId="{D382947C-36E7-41A4-85AA-54D4448BD081}"/>
          </ac:spMkLst>
        </pc:spChg>
      </pc:sldChg>
      <pc:sldChg chg="addSp modSp">
        <pc:chgData name="Jo Claes" userId="d64208f3-0076-4064-b6ac-7d8ee9dc279f" providerId="ADAL" clId="{F66A9F6D-AAC4-4D41-AAE6-DE2CF576BA30}" dt="2019-11-25T13:21:33.863" v="70" actId="207"/>
        <pc:sldMkLst>
          <pc:docMk/>
          <pc:sldMk cId="2725955508" sldId="430"/>
        </pc:sldMkLst>
        <pc:spChg chg="mod">
          <ac:chgData name="Jo Claes" userId="d64208f3-0076-4064-b6ac-7d8ee9dc279f" providerId="ADAL" clId="{F66A9F6D-AAC4-4D41-AAE6-DE2CF576BA30}" dt="2019-11-25T13:21:33.863" v="70" actId="207"/>
          <ac:spMkLst>
            <pc:docMk/>
            <pc:sldMk cId="2725955508" sldId="430"/>
            <ac:spMk id="5" creationId="{B07C41EF-1B26-42E3-8F0E-25F161ACAF15}"/>
          </ac:spMkLst>
        </pc:spChg>
        <pc:spChg chg="add mod">
          <ac:chgData name="Jo Claes" userId="d64208f3-0076-4064-b6ac-7d8ee9dc279f" providerId="ADAL" clId="{F66A9F6D-AAC4-4D41-AAE6-DE2CF576BA30}" dt="2019-11-25T13:21:21.792" v="51" actId="1076"/>
          <ac:spMkLst>
            <pc:docMk/>
            <pc:sldMk cId="2725955508" sldId="430"/>
            <ac:spMk id="8" creationId="{3CD23F63-78D0-44B4-8FFB-EC59BC015B9B}"/>
          </ac:spMkLst>
        </pc:spChg>
      </pc:sldChg>
      <pc:sldChg chg="modSp">
        <pc:chgData name="Jo Claes" userId="d64208f3-0076-4064-b6ac-7d8ee9dc279f" providerId="ADAL" clId="{F66A9F6D-AAC4-4D41-AAE6-DE2CF576BA30}" dt="2019-11-25T13:25:51.581" v="98" actId="947"/>
        <pc:sldMkLst>
          <pc:docMk/>
          <pc:sldMk cId="1447034592" sldId="440"/>
        </pc:sldMkLst>
        <pc:spChg chg="mod">
          <ac:chgData name="Jo Claes" userId="d64208f3-0076-4064-b6ac-7d8ee9dc279f" providerId="ADAL" clId="{F66A9F6D-AAC4-4D41-AAE6-DE2CF576BA30}" dt="2019-11-25T13:25:51.581" v="98" actId="947"/>
          <ac:spMkLst>
            <pc:docMk/>
            <pc:sldMk cId="1447034592" sldId="440"/>
            <ac:spMk id="6" creationId="{00000000-0000-0000-0000-000000000000}"/>
          </ac:spMkLst>
        </pc:spChg>
      </pc:sldChg>
      <pc:sldChg chg="add">
        <pc:chgData name="Jo Claes" userId="d64208f3-0076-4064-b6ac-7d8ee9dc279f" providerId="ADAL" clId="{F66A9F6D-AAC4-4D41-AAE6-DE2CF576BA30}" dt="2019-11-25T13:19:26.619" v="49" actId="1035"/>
        <pc:sldMkLst>
          <pc:docMk/>
          <pc:sldMk cId="1340775573" sldId="465"/>
        </pc:sldMkLst>
      </pc:sldChg>
      <pc:sldChg chg="modSp">
        <pc:chgData name="Jo Claes" userId="d64208f3-0076-4064-b6ac-7d8ee9dc279f" providerId="ADAL" clId="{F66A9F6D-AAC4-4D41-AAE6-DE2CF576BA30}" dt="2019-11-25T13:09:50.704" v="48" actId="1035"/>
        <pc:sldMkLst>
          <pc:docMk/>
          <pc:sldMk cId="2109641421" sldId="466"/>
        </pc:sldMkLst>
        <pc:spChg chg="mod">
          <ac:chgData name="Jo Claes" userId="d64208f3-0076-4064-b6ac-7d8ee9dc279f" providerId="ADAL" clId="{F66A9F6D-AAC4-4D41-AAE6-DE2CF576BA30}" dt="2019-11-25T13:09:50.704" v="48" actId="1035"/>
          <ac:spMkLst>
            <pc:docMk/>
            <pc:sldMk cId="2109641421" sldId="466"/>
            <ac:spMk id="6" creationId="{795AA489-D11B-40C3-A8B6-DD634472FCD0}"/>
          </ac:spMkLst>
        </pc:spChg>
      </pc:sldChg>
      <pc:sldChg chg="modSp">
        <pc:chgData name="Jo Claes" userId="d64208f3-0076-4064-b6ac-7d8ee9dc279f" providerId="ADAL" clId="{F66A9F6D-AAC4-4D41-AAE6-DE2CF576BA30}" dt="2019-11-25T13:27:38.916" v="101" actId="2711"/>
        <pc:sldMkLst>
          <pc:docMk/>
          <pc:sldMk cId="3421208068" sldId="469"/>
        </pc:sldMkLst>
        <pc:spChg chg="mod">
          <ac:chgData name="Jo Claes" userId="d64208f3-0076-4064-b6ac-7d8ee9dc279f" providerId="ADAL" clId="{F66A9F6D-AAC4-4D41-AAE6-DE2CF576BA30}" dt="2019-11-25T13:27:38.916" v="101" actId="2711"/>
          <ac:spMkLst>
            <pc:docMk/>
            <pc:sldMk cId="3421208068" sldId="469"/>
            <ac:spMk id="3" creationId="{00000000-0000-0000-0000-000000000000}"/>
          </ac:spMkLst>
        </pc:spChg>
      </pc:sldChg>
      <pc:sldChg chg="modSp">
        <pc:chgData name="Jo Claes" userId="d64208f3-0076-4064-b6ac-7d8ee9dc279f" providerId="ADAL" clId="{F66A9F6D-AAC4-4D41-AAE6-DE2CF576BA30}" dt="2019-11-25T13:28:33.274" v="120" actId="207"/>
        <pc:sldMkLst>
          <pc:docMk/>
          <pc:sldMk cId="2423225587" sldId="470"/>
        </pc:sldMkLst>
        <pc:spChg chg="mod">
          <ac:chgData name="Jo Claes" userId="d64208f3-0076-4064-b6ac-7d8ee9dc279f" providerId="ADAL" clId="{F66A9F6D-AAC4-4D41-AAE6-DE2CF576BA30}" dt="2019-11-25T13:28:33.274" v="120" actId="207"/>
          <ac:spMkLst>
            <pc:docMk/>
            <pc:sldMk cId="2423225587" sldId="470"/>
            <ac:spMk id="7" creationId="{09CF375B-89E2-4260-A3CC-0507BC95C5B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i-FI">
              <a:latin typeface="Gotham Book"/>
              <a:cs typeface="Gotham Book"/>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2510E900-9C9D-C642-89B5-E8FEC18AFB0A}" type="datetimeFigureOut">
              <a:rPr lang="fi-FI" smtClean="0">
                <a:latin typeface="Gotham Book"/>
                <a:cs typeface="Gotham Book"/>
              </a:rPr>
              <a:pPr/>
              <a:t>30.1.2020</a:t>
            </a:fld>
            <a:endParaRPr lang="fi-FI">
              <a:latin typeface="Gotham Book"/>
              <a:cs typeface="Gotham Book"/>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fi-FI">
              <a:latin typeface="Gotham Book"/>
              <a:cs typeface="Gotham Book"/>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90F57FB9-8BD9-7B4F-B18A-71F01325C256}" type="slidenum">
              <a:rPr lang="fi-FI" smtClean="0">
                <a:latin typeface="Gotham Book"/>
                <a:cs typeface="Gotham Book"/>
              </a:rPr>
              <a:pPr/>
              <a:t>‹#›</a:t>
            </a:fld>
            <a:endParaRPr lang="fi-FI">
              <a:latin typeface="Gotham Book"/>
              <a:cs typeface="Gotham Book"/>
            </a:endParaRPr>
          </a:p>
        </p:txBody>
      </p:sp>
    </p:spTree>
    <p:extLst>
      <p:ext uri="{BB962C8B-B14F-4D97-AF65-F5344CB8AC3E}">
        <p14:creationId xmlns:p14="http://schemas.microsoft.com/office/powerpoint/2010/main" val="3015668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b="0" i="0">
                <a:latin typeface="Gotham Book"/>
                <a:cs typeface="Gotham Book"/>
              </a:defRPr>
            </a:lvl1pPr>
          </a:lstStyle>
          <a:p>
            <a:endParaRPr lang="fi-FI"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b="0" i="0">
                <a:latin typeface="Gotham Book"/>
                <a:cs typeface="Gotham Book"/>
              </a:defRPr>
            </a:lvl1pPr>
          </a:lstStyle>
          <a:p>
            <a:fld id="{E7D42650-7202-AA40-845E-5540876B6D85}" type="datetimeFigureOut">
              <a:rPr lang="fi-FI" smtClean="0"/>
              <a:pPr/>
              <a:t>30.1.2020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b="0" i="0">
                <a:latin typeface="Gotham Book"/>
                <a:cs typeface="Gotham Book"/>
              </a:defRPr>
            </a:lvl1pPr>
          </a:lstStyle>
          <a:p>
            <a:endParaRPr lang="fi-FI"/>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b="0" i="0">
                <a:latin typeface="Gotham Book"/>
                <a:cs typeface="Gotham Book"/>
              </a:defRPr>
            </a:lvl1pPr>
          </a:lstStyle>
          <a:p>
            <a:fld id="{C3277094-ABC4-9142-A592-92D940C8A932}" type="slidenum">
              <a:rPr lang="fi-FI" smtClean="0"/>
              <a:pPr/>
              <a:t>‹#›</a:t>
            </a:fld>
            <a:endParaRPr lang="fi-FI"/>
          </a:p>
        </p:txBody>
      </p:sp>
    </p:spTree>
    <p:extLst>
      <p:ext uri="{BB962C8B-B14F-4D97-AF65-F5344CB8AC3E}">
        <p14:creationId xmlns:p14="http://schemas.microsoft.com/office/powerpoint/2010/main" val="2154938819"/>
      </p:ext>
    </p:extLst>
  </p:cSld>
  <p:clrMap bg1="lt1" tx1="dk1" bg2="lt2" tx2="dk2" accent1="accent1" accent2="accent2" accent3="accent3" accent4="accent4" accent5="accent5" accent6="accent6" hlink="hlink" folHlink="folHlink"/>
  <p:hf hdr="0" ftr="0" dt="0"/>
  <p:notesStyle>
    <a:lvl1pPr marL="0" algn="l" defTabSz="447582" rtl="0" eaLnBrk="1" latinLnBrk="0" hangingPunct="1">
      <a:defRPr sz="1300" b="0" i="0" kern="1200">
        <a:solidFill>
          <a:schemeClr val="tx1"/>
        </a:solidFill>
        <a:latin typeface="Gotham Book"/>
        <a:ea typeface="+mn-ea"/>
        <a:cs typeface="Gotham Book"/>
      </a:defRPr>
    </a:lvl1pPr>
    <a:lvl2pPr marL="447582" algn="l" defTabSz="447582" rtl="0" eaLnBrk="1" latinLnBrk="0" hangingPunct="1">
      <a:defRPr sz="1300" b="0" i="0" kern="1200">
        <a:solidFill>
          <a:schemeClr val="tx1"/>
        </a:solidFill>
        <a:latin typeface="Gotham Book"/>
        <a:ea typeface="+mn-ea"/>
        <a:cs typeface="Gotham Book"/>
      </a:defRPr>
    </a:lvl2pPr>
    <a:lvl3pPr marL="895160" algn="l" defTabSz="447582" rtl="0" eaLnBrk="1" latinLnBrk="0" hangingPunct="1">
      <a:defRPr sz="1300" b="0" i="0" kern="1200">
        <a:solidFill>
          <a:schemeClr val="tx1"/>
        </a:solidFill>
        <a:latin typeface="Gotham Book"/>
        <a:ea typeface="+mn-ea"/>
        <a:cs typeface="Gotham Book"/>
      </a:defRPr>
    </a:lvl3pPr>
    <a:lvl4pPr marL="1342741" algn="l" defTabSz="447582" rtl="0" eaLnBrk="1" latinLnBrk="0" hangingPunct="1">
      <a:defRPr sz="1300" b="0" i="0" kern="1200">
        <a:solidFill>
          <a:schemeClr val="tx1"/>
        </a:solidFill>
        <a:latin typeface="Gotham Book"/>
        <a:ea typeface="+mn-ea"/>
        <a:cs typeface="Gotham Book"/>
      </a:defRPr>
    </a:lvl4pPr>
    <a:lvl5pPr marL="1790324" algn="l" defTabSz="447582" rtl="0" eaLnBrk="1" latinLnBrk="0" hangingPunct="1">
      <a:defRPr sz="1300" b="0" i="0" kern="1200">
        <a:solidFill>
          <a:schemeClr val="tx1"/>
        </a:solidFill>
        <a:latin typeface="Gotham Book"/>
        <a:ea typeface="+mn-ea"/>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a:t>
            </a:fld>
            <a:endParaRPr lang="fi-FI"/>
          </a:p>
        </p:txBody>
      </p:sp>
    </p:spTree>
    <p:extLst>
      <p:ext uri="{BB962C8B-B14F-4D97-AF65-F5344CB8AC3E}">
        <p14:creationId xmlns:p14="http://schemas.microsoft.com/office/powerpoint/2010/main" val="356388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15</a:t>
            </a:fld>
            <a:endParaRPr lang="fi-FI"/>
          </a:p>
        </p:txBody>
      </p:sp>
    </p:spTree>
    <p:extLst>
      <p:ext uri="{BB962C8B-B14F-4D97-AF65-F5344CB8AC3E}">
        <p14:creationId xmlns:p14="http://schemas.microsoft.com/office/powerpoint/2010/main" val="11258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16</a:t>
            </a:fld>
            <a:endParaRPr lang="fi-FI"/>
          </a:p>
        </p:txBody>
      </p:sp>
    </p:spTree>
    <p:extLst>
      <p:ext uri="{BB962C8B-B14F-4D97-AF65-F5344CB8AC3E}">
        <p14:creationId xmlns:p14="http://schemas.microsoft.com/office/powerpoint/2010/main" val="374306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17</a:t>
            </a:fld>
            <a:endParaRPr lang="fi-FI"/>
          </a:p>
        </p:txBody>
      </p:sp>
    </p:spTree>
    <p:extLst>
      <p:ext uri="{BB962C8B-B14F-4D97-AF65-F5344CB8AC3E}">
        <p14:creationId xmlns:p14="http://schemas.microsoft.com/office/powerpoint/2010/main" val="4437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18</a:t>
            </a:fld>
            <a:endParaRPr lang="fi-FI"/>
          </a:p>
        </p:txBody>
      </p:sp>
    </p:spTree>
    <p:extLst>
      <p:ext uri="{BB962C8B-B14F-4D97-AF65-F5344CB8AC3E}">
        <p14:creationId xmlns:p14="http://schemas.microsoft.com/office/powerpoint/2010/main" val="429296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462" y="8995767"/>
            <a:ext cx="3776691" cy="432816"/>
          </a:xfrm>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19</a:t>
            </a:fld>
            <a:endParaRPr lang="fi-FI"/>
          </a:p>
        </p:txBody>
      </p:sp>
      <p:graphicFrame>
        <p:nvGraphicFramePr>
          <p:cNvPr id="1027" name="Object 3">
            <a:hlinkClick r:id="" action="ppaction://ole?verb=0"/>
          </p:cNvPr>
          <p:cNvGraphicFramePr>
            <a:graphicFrameLocks/>
          </p:cNvGraphicFramePr>
          <p:nvPr/>
        </p:nvGraphicFramePr>
        <p:xfrm>
          <a:off x="1587" y="4963319"/>
          <a:ext cx="6796088" cy="3560763"/>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Excel.Chart.8">
                  <p:embed followColorScheme="full"/>
                </p:oleObj>
              </mc:Choice>
              <mc:Fallback>
                <p:oleObj name="Graphique Microsoft Excel" r:id="rId4" imgW="9763221" imgH="6648464" progId="Excel.Chart.8">
                  <p:embed followColorScheme="full"/>
                  <p:pic>
                    <p:nvPicPr>
                      <p:cNvPr id="102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4963319"/>
                        <a:ext cx="6796088" cy="356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56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6" y="7123560"/>
            <a:ext cx="3950895" cy="2923965"/>
          </a:xfrm>
        </p:spPr>
        <p:txBody>
          <a:bodyPr/>
          <a:lstStyle/>
          <a:p>
            <a:r>
              <a:rPr lang="fr-FR" sz="1200" i="1" u="sng" dirty="0">
                <a:solidFill>
                  <a:srgbClr val="0070C0"/>
                </a:solidFill>
                <a:latin typeface="Calibri" panose="020F0502020204030204" pitchFamily="34" charset="0"/>
                <a:hlinkClick r:id="rId3"/>
              </a:rPr>
              <a:t> http://corrosion.kaist.ac.kr/download/2008-1/chap11.pdf </a:t>
            </a:r>
            <a:r>
              <a:rPr lang="fr-FR" sz="1200" i="1" u="sng" dirty="0">
                <a:solidFill>
                  <a:srgbClr val="0070C0"/>
                </a:solidFill>
                <a:latin typeface="Calibri" panose="020F0502020204030204" pitchFamily="34" charset="0"/>
              </a:rPr>
              <a:t> </a:t>
            </a:r>
          </a:p>
          <a:p>
            <a:r>
              <a:rPr lang="fr-FR" sz="1200" i="1" u="sng" dirty="0" err="1">
                <a:solidFill>
                  <a:srgbClr val="0070C0"/>
                </a:solidFill>
                <a:latin typeface="Calibri" panose="020F0502020204030204" pitchFamily="34" charset="0"/>
              </a:rPr>
              <a:t>Ugitech</a:t>
            </a:r>
            <a:r>
              <a:rPr lang="fr-FR" sz="1200" i="1" u="sng" dirty="0">
                <a:solidFill>
                  <a:srgbClr val="0070C0"/>
                </a:solidFill>
                <a:latin typeface="Calibri" panose="020F0502020204030204" pitchFamily="34" charset="0"/>
              </a:rPr>
              <a:t>: </a:t>
            </a:r>
            <a:r>
              <a:rPr lang="fr-FR" sz="1200" i="1" u="sng" dirty="0" err="1">
                <a:solidFill>
                  <a:srgbClr val="0070C0"/>
                </a:solidFill>
                <a:latin typeface="Calibri" panose="020F0502020204030204" pitchFamily="34" charset="0"/>
              </a:rPr>
              <a:t>private</a:t>
            </a:r>
            <a:r>
              <a:rPr lang="fr-FR" sz="1200" i="1" u="sng" dirty="0">
                <a:solidFill>
                  <a:srgbClr val="0070C0"/>
                </a:solidFill>
                <a:latin typeface="Calibri" panose="020F0502020204030204" pitchFamily="34" charset="0"/>
              </a:rPr>
              <a:t> communication</a:t>
            </a:r>
          </a:p>
        </p:txBody>
      </p:sp>
      <p:sp>
        <p:nvSpPr>
          <p:cNvPr id="4" name="Slide Number Placeholder 3"/>
          <p:cNvSpPr>
            <a:spLocks noGrp="1"/>
          </p:cNvSpPr>
          <p:nvPr>
            <p:ph type="sldNum" sz="quarter" idx="10"/>
          </p:nvPr>
        </p:nvSpPr>
        <p:spPr/>
        <p:txBody>
          <a:bodyPr/>
          <a:lstStyle/>
          <a:p>
            <a:fld id="{C3277094-ABC4-9142-A592-92D940C8A932}" type="slidenum">
              <a:rPr lang="fi-FI" smtClean="0"/>
              <a:pPr/>
              <a:t>20</a:t>
            </a:fld>
            <a:endParaRPr lang="fi-FI" dirty="0"/>
          </a:p>
        </p:txBody>
      </p:sp>
    </p:spTree>
    <p:extLst>
      <p:ext uri="{BB962C8B-B14F-4D97-AF65-F5344CB8AC3E}">
        <p14:creationId xmlns:p14="http://schemas.microsoft.com/office/powerpoint/2010/main" val="268268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21</a:t>
            </a:fld>
            <a:endParaRPr lang="fi-FI"/>
          </a:p>
        </p:txBody>
      </p:sp>
    </p:spTree>
    <p:extLst>
      <p:ext uri="{BB962C8B-B14F-4D97-AF65-F5344CB8AC3E}">
        <p14:creationId xmlns:p14="http://schemas.microsoft.com/office/powerpoint/2010/main" val="28438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22</a:t>
            </a:fld>
            <a:endParaRPr lang="fi-FI"/>
          </a:p>
        </p:txBody>
      </p:sp>
    </p:spTree>
    <p:extLst>
      <p:ext uri="{BB962C8B-B14F-4D97-AF65-F5344CB8AC3E}">
        <p14:creationId xmlns:p14="http://schemas.microsoft.com/office/powerpoint/2010/main" val="145739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23</a:t>
            </a:fld>
            <a:endParaRPr lang="fi-FI"/>
          </a:p>
        </p:txBody>
      </p:sp>
    </p:spTree>
    <p:extLst>
      <p:ext uri="{BB962C8B-B14F-4D97-AF65-F5344CB8AC3E}">
        <p14:creationId xmlns:p14="http://schemas.microsoft.com/office/powerpoint/2010/main" val="77336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24</a:t>
            </a:fld>
            <a:endParaRPr lang="fi-FI"/>
          </a:p>
        </p:txBody>
      </p:sp>
    </p:spTree>
    <p:extLst>
      <p:ext uri="{BB962C8B-B14F-4D97-AF65-F5344CB8AC3E}">
        <p14:creationId xmlns:p14="http://schemas.microsoft.com/office/powerpoint/2010/main" val="26050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a:t>
            </a:fld>
            <a:endParaRPr lang="fi-FI"/>
          </a:p>
        </p:txBody>
      </p:sp>
    </p:spTree>
    <p:extLst>
      <p:ext uri="{BB962C8B-B14F-4D97-AF65-F5344CB8AC3E}">
        <p14:creationId xmlns:p14="http://schemas.microsoft.com/office/powerpoint/2010/main" val="313410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25</a:t>
            </a:fld>
            <a:endParaRPr lang="fi-FI"/>
          </a:p>
        </p:txBody>
      </p:sp>
    </p:spTree>
    <p:extLst>
      <p:ext uri="{BB962C8B-B14F-4D97-AF65-F5344CB8AC3E}">
        <p14:creationId xmlns:p14="http://schemas.microsoft.com/office/powerpoint/2010/main" val="422133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27</a:t>
            </a:fld>
            <a:endParaRPr lang="fi-FI"/>
          </a:p>
        </p:txBody>
      </p:sp>
    </p:spTree>
    <p:extLst>
      <p:ext uri="{BB962C8B-B14F-4D97-AF65-F5344CB8AC3E}">
        <p14:creationId xmlns:p14="http://schemas.microsoft.com/office/powerpoint/2010/main" val="403073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28</a:t>
            </a:fld>
            <a:endParaRPr lang="fi-FI"/>
          </a:p>
        </p:txBody>
      </p:sp>
    </p:spTree>
    <p:extLst>
      <p:ext uri="{BB962C8B-B14F-4D97-AF65-F5344CB8AC3E}">
        <p14:creationId xmlns:p14="http://schemas.microsoft.com/office/powerpoint/2010/main" val="56679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77094-ABC4-9142-A592-92D940C8A932}" type="slidenum">
              <a:rPr lang="fi-FI" smtClean="0"/>
              <a:pPr/>
              <a:t>29</a:t>
            </a:fld>
            <a:endParaRPr lang="fi-FI"/>
          </a:p>
        </p:txBody>
      </p:sp>
      <p:pic>
        <p:nvPicPr>
          <p:cNvPr id="5" name="Picture 17"/>
          <p:cNvPicPr>
            <a:picLocks noChangeAspect="1" noChangeArrowheads="1"/>
          </p:cNvPicPr>
          <p:nvPr/>
        </p:nvPicPr>
        <p:blipFill>
          <a:blip r:embed="rId3"/>
          <a:srcRect/>
          <a:stretch>
            <a:fillRect/>
          </a:stretch>
        </p:blipFill>
        <p:spPr bwMode="auto">
          <a:xfrm>
            <a:off x="1310605" y="5755407"/>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768" y="5416853"/>
            <a:ext cx="5438140" cy="34655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endParaRPr lang="fr-FR" sz="1600" dirty="0">
              <a:solidFill>
                <a:srgbClr val="000000"/>
              </a:solidFill>
            </a:endParaRPr>
          </a:p>
        </p:txBody>
      </p:sp>
    </p:spTree>
    <p:extLst>
      <p:ext uri="{BB962C8B-B14F-4D97-AF65-F5344CB8AC3E}">
        <p14:creationId xmlns:p14="http://schemas.microsoft.com/office/powerpoint/2010/main" val="975397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30</a:t>
            </a:fld>
            <a:endParaRPr lang="fi-FI"/>
          </a:p>
        </p:txBody>
      </p:sp>
    </p:spTree>
    <p:extLst>
      <p:ext uri="{BB962C8B-B14F-4D97-AF65-F5344CB8AC3E}">
        <p14:creationId xmlns:p14="http://schemas.microsoft.com/office/powerpoint/2010/main" val="290591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31</a:t>
            </a:fld>
            <a:endParaRPr lang="fi-FI"/>
          </a:p>
        </p:txBody>
      </p:sp>
    </p:spTree>
    <p:extLst>
      <p:ext uri="{BB962C8B-B14F-4D97-AF65-F5344CB8AC3E}">
        <p14:creationId xmlns:p14="http://schemas.microsoft.com/office/powerpoint/2010/main" val="133610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32</a:t>
            </a:fld>
            <a:endParaRPr lang="fi-FI"/>
          </a:p>
        </p:txBody>
      </p:sp>
    </p:spTree>
    <p:extLst>
      <p:ext uri="{BB962C8B-B14F-4D97-AF65-F5344CB8AC3E}">
        <p14:creationId xmlns:p14="http://schemas.microsoft.com/office/powerpoint/2010/main" val="268858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33</a:t>
            </a:fld>
            <a:endParaRPr lang="fi-FI"/>
          </a:p>
        </p:txBody>
      </p:sp>
    </p:spTree>
    <p:extLst>
      <p:ext uri="{BB962C8B-B14F-4D97-AF65-F5344CB8AC3E}">
        <p14:creationId xmlns:p14="http://schemas.microsoft.com/office/powerpoint/2010/main" val="37726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34</a:t>
            </a:fld>
            <a:endParaRPr lang="fi-FI"/>
          </a:p>
        </p:txBody>
      </p:sp>
    </p:spTree>
    <p:extLst>
      <p:ext uri="{BB962C8B-B14F-4D97-AF65-F5344CB8AC3E}">
        <p14:creationId xmlns:p14="http://schemas.microsoft.com/office/powerpoint/2010/main" val="396334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35</a:t>
            </a:fld>
            <a:endParaRPr lang="fi-FI"/>
          </a:p>
        </p:txBody>
      </p:sp>
    </p:spTree>
    <p:extLst>
      <p:ext uri="{BB962C8B-B14F-4D97-AF65-F5344CB8AC3E}">
        <p14:creationId xmlns:p14="http://schemas.microsoft.com/office/powerpoint/2010/main" val="139886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a:t>
            </a:fld>
            <a:endParaRPr lang="fi-FI"/>
          </a:p>
        </p:txBody>
      </p:sp>
    </p:spTree>
    <p:extLst>
      <p:ext uri="{BB962C8B-B14F-4D97-AF65-F5344CB8AC3E}">
        <p14:creationId xmlns:p14="http://schemas.microsoft.com/office/powerpoint/2010/main" val="1340390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36</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2000"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37</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38</a:t>
            </a:fld>
            <a:endParaRPr lang="fi-FI"/>
          </a:p>
        </p:txBody>
      </p:sp>
    </p:spTree>
    <p:extLst>
      <p:ext uri="{BB962C8B-B14F-4D97-AF65-F5344CB8AC3E}">
        <p14:creationId xmlns:p14="http://schemas.microsoft.com/office/powerpoint/2010/main" val="3013723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39</a:t>
            </a:fld>
            <a:endParaRPr lang="fi-FI"/>
          </a:p>
        </p:txBody>
      </p:sp>
    </p:spTree>
    <p:extLst>
      <p:ext uri="{BB962C8B-B14F-4D97-AF65-F5344CB8AC3E}">
        <p14:creationId xmlns:p14="http://schemas.microsoft.com/office/powerpoint/2010/main" val="3312298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40</a:t>
            </a:fld>
            <a:endParaRPr lang="fi-FI"/>
          </a:p>
        </p:txBody>
      </p:sp>
    </p:spTree>
    <p:extLst>
      <p:ext uri="{BB962C8B-B14F-4D97-AF65-F5344CB8AC3E}">
        <p14:creationId xmlns:p14="http://schemas.microsoft.com/office/powerpoint/2010/main" val="184846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41</a:t>
            </a:fld>
            <a:endParaRPr lang="fi-FI"/>
          </a:p>
        </p:txBody>
      </p:sp>
    </p:spTree>
    <p:extLst>
      <p:ext uri="{BB962C8B-B14F-4D97-AF65-F5344CB8AC3E}">
        <p14:creationId xmlns:p14="http://schemas.microsoft.com/office/powerpoint/2010/main" val="91773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42</a:t>
            </a:fld>
            <a:endParaRPr lang="fi-FI"/>
          </a:p>
        </p:txBody>
      </p:sp>
    </p:spTree>
    <p:extLst>
      <p:ext uri="{BB962C8B-B14F-4D97-AF65-F5344CB8AC3E}">
        <p14:creationId xmlns:p14="http://schemas.microsoft.com/office/powerpoint/2010/main" val="3100977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43</a:t>
            </a:fld>
            <a:endParaRPr lang="fi-FI"/>
          </a:p>
        </p:txBody>
      </p:sp>
    </p:spTree>
    <p:extLst>
      <p:ext uri="{BB962C8B-B14F-4D97-AF65-F5344CB8AC3E}">
        <p14:creationId xmlns:p14="http://schemas.microsoft.com/office/powerpoint/2010/main" val="2280432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44</a:t>
            </a:fld>
            <a:endParaRPr lang="fi-FI"/>
          </a:p>
        </p:txBody>
      </p:sp>
    </p:spTree>
    <p:extLst>
      <p:ext uri="{BB962C8B-B14F-4D97-AF65-F5344CB8AC3E}">
        <p14:creationId xmlns:p14="http://schemas.microsoft.com/office/powerpoint/2010/main" val="2830340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45</a:t>
            </a:fld>
            <a:endParaRPr lang="fi-FI"/>
          </a:p>
        </p:txBody>
      </p:sp>
    </p:spTree>
    <p:extLst>
      <p:ext uri="{BB962C8B-B14F-4D97-AF65-F5344CB8AC3E}">
        <p14:creationId xmlns:p14="http://schemas.microsoft.com/office/powerpoint/2010/main" val="255745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6</a:t>
            </a:fld>
            <a:endParaRPr lang="fi-FI"/>
          </a:p>
        </p:txBody>
      </p:sp>
    </p:spTree>
    <p:extLst>
      <p:ext uri="{BB962C8B-B14F-4D97-AF65-F5344CB8AC3E}">
        <p14:creationId xmlns:p14="http://schemas.microsoft.com/office/powerpoint/2010/main" val="54031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46</a:t>
            </a:fld>
            <a:endParaRPr lang="fi-FI"/>
          </a:p>
        </p:txBody>
      </p:sp>
    </p:spTree>
    <p:extLst>
      <p:ext uri="{BB962C8B-B14F-4D97-AF65-F5344CB8AC3E}">
        <p14:creationId xmlns:p14="http://schemas.microsoft.com/office/powerpoint/2010/main" val="2980089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47</a:t>
            </a:fld>
            <a:endParaRPr lang="fi-FI"/>
          </a:p>
        </p:txBody>
      </p:sp>
    </p:spTree>
    <p:extLst>
      <p:ext uri="{BB962C8B-B14F-4D97-AF65-F5344CB8AC3E}">
        <p14:creationId xmlns:p14="http://schemas.microsoft.com/office/powerpoint/2010/main" val="3968089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48</a:t>
            </a:fld>
            <a:endParaRPr lang="fi-FI"/>
          </a:p>
        </p:txBody>
      </p:sp>
    </p:spTree>
    <p:extLst>
      <p:ext uri="{BB962C8B-B14F-4D97-AF65-F5344CB8AC3E}">
        <p14:creationId xmlns:p14="http://schemas.microsoft.com/office/powerpoint/2010/main" val="885142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49</a:t>
            </a:fld>
            <a:endParaRPr lang="fi-FI"/>
          </a:p>
        </p:txBody>
      </p:sp>
    </p:spTree>
    <p:extLst>
      <p:ext uri="{BB962C8B-B14F-4D97-AF65-F5344CB8AC3E}">
        <p14:creationId xmlns:p14="http://schemas.microsoft.com/office/powerpoint/2010/main" val="1279163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50</a:t>
            </a:fld>
            <a:endParaRPr lang="fi-FI"/>
          </a:p>
        </p:txBody>
      </p:sp>
    </p:spTree>
    <p:extLst>
      <p:ext uri="{BB962C8B-B14F-4D97-AF65-F5344CB8AC3E}">
        <p14:creationId xmlns:p14="http://schemas.microsoft.com/office/powerpoint/2010/main" val="2339739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51</a:t>
            </a:fld>
            <a:endParaRPr lang="fi-FI"/>
          </a:p>
        </p:txBody>
      </p:sp>
    </p:spTree>
    <p:extLst>
      <p:ext uri="{BB962C8B-B14F-4D97-AF65-F5344CB8AC3E}">
        <p14:creationId xmlns:p14="http://schemas.microsoft.com/office/powerpoint/2010/main" val="428968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52</a:t>
            </a:fld>
            <a:endParaRPr lang="fi-FI"/>
          </a:p>
        </p:txBody>
      </p:sp>
    </p:spTree>
    <p:extLst>
      <p:ext uri="{BB962C8B-B14F-4D97-AF65-F5344CB8AC3E}">
        <p14:creationId xmlns:p14="http://schemas.microsoft.com/office/powerpoint/2010/main" val="2364595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53</a:t>
            </a:fld>
            <a:endParaRPr lang="fi-FI"/>
          </a:p>
        </p:txBody>
      </p:sp>
    </p:spTree>
    <p:extLst>
      <p:ext uri="{BB962C8B-B14F-4D97-AF65-F5344CB8AC3E}">
        <p14:creationId xmlns:p14="http://schemas.microsoft.com/office/powerpoint/2010/main" val="2731501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54</a:t>
            </a:fld>
            <a:endParaRPr lang="fi-FI"/>
          </a:p>
        </p:txBody>
      </p:sp>
    </p:spTree>
    <p:extLst>
      <p:ext uri="{BB962C8B-B14F-4D97-AF65-F5344CB8AC3E}">
        <p14:creationId xmlns:p14="http://schemas.microsoft.com/office/powerpoint/2010/main" val="2484973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55</a:t>
            </a:fld>
            <a:endParaRPr lang="fi-FI"/>
          </a:p>
        </p:txBody>
      </p:sp>
    </p:spTree>
    <p:extLst>
      <p:ext uri="{BB962C8B-B14F-4D97-AF65-F5344CB8AC3E}">
        <p14:creationId xmlns:p14="http://schemas.microsoft.com/office/powerpoint/2010/main" val="266437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7</a:t>
            </a:fld>
            <a:endParaRPr lang="fi-FI"/>
          </a:p>
        </p:txBody>
      </p:sp>
    </p:spTree>
    <p:extLst>
      <p:ext uri="{BB962C8B-B14F-4D97-AF65-F5344CB8AC3E}">
        <p14:creationId xmlns:p14="http://schemas.microsoft.com/office/powerpoint/2010/main" val="2924190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56</a:t>
            </a:fld>
            <a:endParaRPr lang="fi-FI"/>
          </a:p>
        </p:txBody>
      </p:sp>
    </p:spTree>
    <p:extLst>
      <p:ext uri="{BB962C8B-B14F-4D97-AF65-F5344CB8AC3E}">
        <p14:creationId xmlns:p14="http://schemas.microsoft.com/office/powerpoint/2010/main" val="2618580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59</a:t>
            </a:fld>
            <a:endParaRPr lang="fi-FI"/>
          </a:p>
        </p:txBody>
      </p:sp>
    </p:spTree>
    <p:extLst>
      <p:ext uri="{BB962C8B-B14F-4D97-AF65-F5344CB8AC3E}">
        <p14:creationId xmlns:p14="http://schemas.microsoft.com/office/powerpoint/2010/main" val="399462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9</a:t>
            </a:fld>
            <a:endParaRPr lang="fi-FI"/>
          </a:p>
        </p:txBody>
      </p:sp>
    </p:spTree>
    <p:extLst>
      <p:ext uri="{BB962C8B-B14F-4D97-AF65-F5344CB8AC3E}">
        <p14:creationId xmlns:p14="http://schemas.microsoft.com/office/powerpoint/2010/main" val="21600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10</a:t>
            </a:fld>
            <a:endParaRPr lang="fi-FI"/>
          </a:p>
        </p:txBody>
      </p:sp>
    </p:spTree>
    <p:extLst>
      <p:ext uri="{BB962C8B-B14F-4D97-AF65-F5344CB8AC3E}">
        <p14:creationId xmlns:p14="http://schemas.microsoft.com/office/powerpoint/2010/main" val="79874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12</a:t>
            </a:fld>
            <a:endParaRPr lang="fi-FI"/>
          </a:p>
        </p:txBody>
      </p:sp>
    </p:spTree>
    <p:extLst>
      <p:ext uri="{BB962C8B-B14F-4D97-AF65-F5344CB8AC3E}">
        <p14:creationId xmlns:p14="http://schemas.microsoft.com/office/powerpoint/2010/main" val="29015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14</a:t>
            </a:fld>
            <a:endParaRPr lang="fi-FI"/>
          </a:p>
        </p:txBody>
      </p:sp>
    </p:spTree>
    <p:extLst>
      <p:ext uri="{BB962C8B-B14F-4D97-AF65-F5344CB8AC3E}">
        <p14:creationId xmlns:p14="http://schemas.microsoft.com/office/powerpoint/2010/main" val="392974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61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5</a:t>
            </a:r>
            <a:r>
              <a:rPr lang="ja-JP" altLang="en-US" sz="1400" b="1" dirty="0">
                <a:latin typeface="+mn-ea"/>
                <a:ea typeface="+mn-ea"/>
              </a:rPr>
              <a:t>章　ステンレスの耐食性</a:t>
            </a:r>
            <a:endParaRPr lang="fr-BE" sz="1400" b="1" dirty="0">
              <a:latin typeface="+mn-ea"/>
              <a:ea typeface="+mn-ea"/>
            </a:endParaRPr>
          </a:p>
        </p:txBody>
      </p:sp>
      <p:sp>
        <p:nvSpPr>
          <p:cNvPr id="6" name="Slide Number Placeholder 5"/>
          <p:cNvSpPr>
            <a:spLocks noGrp="1"/>
          </p:cNvSpPr>
          <p:nvPr>
            <p:ph type="sldNum" sz="quarter" idx="4"/>
          </p:nvPr>
        </p:nvSpPr>
        <p:spPr>
          <a:xfrm>
            <a:off x="8846097" y="6623557"/>
            <a:ext cx="396000" cy="365125"/>
          </a:xfrm>
          <a:prstGeom prst="rect">
            <a:avLst/>
          </a:prstGeom>
        </p:spPr>
        <p:txBody>
          <a:bodyPr vert="horz" lIns="91440" tIns="45720" rIns="91440" bIns="45720" rtlCol="0" anchor="ctr"/>
          <a:lstStyle>
            <a:lvl1pPr algn="r">
              <a:defRPr sz="1200">
                <a:solidFill>
                  <a:schemeClr val="bg1"/>
                </a:solidFill>
              </a:defRPr>
            </a:lvl1pPr>
          </a:lstStyle>
          <a:p>
            <a:fld id="{16EEAD88-7AB7-4352-89B4-BF917C658D05}" type="slidenum">
              <a:rPr lang="fr-BE" smtClean="0"/>
              <a:pPr/>
              <a:t>‹#›</a:t>
            </a:fld>
            <a:endParaRPr lang="fr-BE" dirty="0"/>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inlesssteelrebar.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worldstainless.org/Files/issf/Education/Japanese/Module_09_Joining_and_Fabricatin_of_Stainless_Steels_jp.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orldstainless.org/Files/issf/Education/Japanese/Module_04_What_are_stainless_steels_jp.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orldstainless.org/Files/issf/Education/Japanese/Module_08_Surface_Finishes_jp.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orldstainless.org/Files/issf/Education/Japanese/Module_11_Sustainability_jp.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orldstainless.org/Files/issf/Education/Japanese/Module_02_Stainless_Steel_Applications_architecture_jp.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worldstainless.org/Files/issf/Education/Japanese/Module_01_Stainless_Steel_in_Art_jp" TargetMode="External"/><Relationship Id="rId4" Type="http://schemas.openxmlformats.org/officeDocument/2006/relationships/hyperlink" Target="http://www.worldstainless.org/Files/issf/Education/Japanese/Module_01_Art_jp_2017.zip"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kb.osu.edu/dspace/bitstream/handle/1811/45442/FrankelG_JournalElectrochemicalSociety_1998_v145n6_p2186-2198.pdf?sequence=1" TargetMode="External"/><Relationship Id="rId13" Type="http://schemas.openxmlformats.org/officeDocument/2006/relationships/hyperlink" Target="http://www.bssa.org.uk/topics.php?article=668" TargetMode="External"/><Relationship Id="rId18" Type="http://schemas.openxmlformats.org/officeDocument/2006/relationships/hyperlink" Target="http://www.bssa.org.uk/topics.php?article=44" TargetMode="External"/><Relationship Id="rId3" Type="http://schemas.openxmlformats.org/officeDocument/2006/relationships/hyperlink" Target="http://www.worldstainless.org/Files/issf/Education_references/Zrefs_on_corrosion.zip" TargetMode="External"/><Relationship Id="rId7" Type="http://schemas.openxmlformats.org/officeDocument/2006/relationships/hyperlink" Target="http://www.bssa.org.uk/topics.php?article=111" TargetMode="External"/><Relationship Id="rId12" Type="http://schemas.openxmlformats.org/officeDocument/2006/relationships/hyperlink" Target="http://en.wikipedia.org/wiki/Galvanic_corrosion" TargetMode="External"/><Relationship Id="rId17" Type="http://schemas.openxmlformats.org/officeDocument/2006/relationships/hyperlink" Target="http://www.bssa.org.uk/topics.php?article=606" TargetMode="External"/><Relationship Id="rId2" Type="http://schemas.openxmlformats.org/officeDocument/2006/relationships/hyperlink" Target="http://corrosion.kaist.ac.kr/" TargetMode="External"/><Relationship Id="rId16" Type="http://schemas.openxmlformats.org/officeDocument/2006/relationships/hyperlink" Target="http://www.aperam.com/uploads/stainlesseurope/TechnicalPublications/Duplex_Maastricht_EN-22p-7064Ko.pdf" TargetMode="External"/><Relationship Id="rId1" Type="http://schemas.openxmlformats.org/officeDocument/2006/relationships/slideLayout" Target="../slideLayouts/slideLayout2.xml"/><Relationship Id="rId6" Type="http://schemas.openxmlformats.org/officeDocument/2006/relationships/hyperlink" Target="http://mee-inc.com/esca.html" TargetMode="External"/><Relationship Id="rId11" Type="http://schemas.openxmlformats.org/officeDocument/2006/relationships/hyperlink" Target="http://www.imoa.info/download_files/stainless-steel/IMOA_Houska-Selecting_Stainless_Steel_for_Optimum_Performance.pdf" TargetMode="External"/><Relationship Id="rId5" Type="http://schemas.openxmlformats.org/officeDocument/2006/relationships/hyperlink" Target="http://www.corrosionclinic.com/corrosion_online_lectures/ME303L10.HTM#top" TargetMode="External"/><Relationship Id="rId15" Type="http://schemas.openxmlformats.org/officeDocument/2006/relationships/hyperlink" Target="http://www.outokumpu.com/en/stainless-steel/grades/duplex/Pages/default.aspx" TargetMode="External"/><Relationship Id="rId10" Type="http://schemas.openxmlformats.org/officeDocument/2006/relationships/hyperlink" Target="http://www.imoa.info/molybdenum-uses/molybdenum-grade-stainless-steels/steel-grades.php" TargetMode="External"/><Relationship Id="rId19" Type="http://schemas.openxmlformats.org/officeDocument/2006/relationships/hyperlink" Target="http://www.bssa.org.uk/topics.php?article=46" TargetMode="External"/><Relationship Id="rId4" Type="http://schemas.openxmlformats.org/officeDocument/2006/relationships/hyperlink" Target="http://corrosion-doctors.org/Corrosion-History/Course.htm#Scope" TargetMode="External"/><Relationship Id="rId9" Type="http://schemas.openxmlformats.org/officeDocument/2006/relationships/hyperlink" Target="http://www.imoa.info/download_files/stainless-steel/Duplex_Stainless_Steel_3rd_Edition.pdf" TargetMode="External"/><Relationship Id="rId14" Type="http://schemas.openxmlformats.org/officeDocument/2006/relationships/hyperlink" Target="http://www.stainless-steel-world.net/pdf/SSW_0812_duplex.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ja-JP" altLang="en-US" sz="5400" dirty="0">
                <a:latin typeface="+mj-ea"/>
              </a:rPr>
              <a:t>建築・土木科</a:t>
            </a:r>
            <a:br>
              <a:rPr lang="en-US" altLang="ja-JP" sz="5400" dirty="0">
                <a:latin typeface="+mj-ea"/>
              </a:rPr>
            </a:br>
            <a:r>
              <a:rPr lang="ja-JP" altLang="en-US" sz="5400" dirty="0">
                <a:latin typeface="+mj-ea"/>
              </a:rPr>
              <a:t>講師用補助教材</a:t>
            </a:r>
            <a:endParaRPr lang="fr-BE" sz="5400" dirty="0">
              <a:latin typeface="+mj-ea"/>
            </a:endParaRPr>
          </a:p>
        </p:txBody>
      </p:sp>
      <p:sp>
        <p:nvSpPr>
          <p:cNvPr id="3" name="Subtitle 2"/>
          <p:cNvSpPr>
            <a:spLocks noGrp="1"/>
          </p:cNvSpPr>
          <p:nvPr>
            <p:ph type="subTitle" idx="1"/>
          </p:nvPr>
        </p:nvSpPr>
        <p:spPr/>
        <p:txBody>
          <a:bodyPr>
            <a:noAutofit/>
          </a:bodyPr>
          <a:lstStyle/>
          <a:p>
            <a:r>
              <a:rPr lang="ja-JP" altLang="en-US" sz="4400" b="1" dirty="0">
                <a:solidFill>
                  <a:srgbClr val="FFC000"/>
                </a:solidFill>
                <a:latin typeface="+mn-ea"/>
              </a:rPr>
              <a:t>第</a:t>
            </a:r>
            <a:r>
              <a:rPr lang="en-US" altLang="ja-JP" sz="4400" b="1" dirty="0">
                <a:solidFill>
                  <a:srgbClr val="FFC000"/>
                </a:solidFill>
                <a:latin typeface="+mn-ea"/>
              </a:rPr>
              <a:t>5</a:t>
            </a:r>
            <a:r>
              <a:rPr lang="ja-JP" altLang="en-US" sz="4400" b="1" dirty="0">
                <a:solidFill>
                  <a:srgbClr val="FFC000"/>
                </a:solidFill>
                <a:latin typeface="+mn-ea"/>
              </a:rPr>
              <a:t>章</a:t>
            </a:r>
            <a:endParaRPr lang="en-US" altLang="ja-JP" sz="4400" b="1" dirty="0">
              <a:solidFill>
                <a:srgbClr val="FFC000"/>
              </a:solidFill>
              <a:latin typeface="+mn-ea"/>
            </a:endParaRPr>
          </a:p>
          <a:p>
            <a:r>
              <a:rPr lang="ja-JP" altLang="en-US" sz="4400" b="1" dirty="0">
                <a:solidFill>
                  <a:srgbClr val="FFC000"/>
                </a:solidFill>
                <a:latin typeface="+mn-ea"/>
              </a:rPr>
              <a:t>ステンレスの耐食性</a:t>
            </a:r>
            <a:endParaRPr lang="en-GB" sz="4400" b="1" dirty="0">
              <a:solidFill>
                <a:srgbClr val="FFC000"/>
              </a:solidFill>
              <a:latin typeface="+mn-ea"/>
            </a:endParaRPr>
          </a:p>
        </p:txBody>
      </p:sp>
    </p:spTree>
    <p:extLst>
      <p:ext uri="{BB962C8B-B14F-4D97-AF65-F5344CB8AC3E}">
        <p14:creationId xmlns:p14="http://schemas.microsoft.com/office/powerpoint/2010/main" val="14974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保護皮膜の損傷</a:t>
            </a:r>
            <a:endParaRPr lang="en-GB" dirty="0"/>
          </a:p>
        </p:txBody>
      </p:sp>
      <p:grpSp>
        <p:nvGrpSpPr>
          <p:cNvPr id="6" name="Group 57"/>
          <p:cNvGrpSpPr>
            <a:grpSpLocks/>
          </p:cNvGrpSpPr>
          <p:nvPr/>
        </p:nvGrpSpPr>
        <p:grpSpPr bwMode="auto">
          <a:xfrm>
            <a:off x="557213" y="1469656"/>
            <a:ext cx="3441700" cy="1389062"/>
            <a:chOff x="351" y="681"/>
            <a:chExt cx="2168" cy="875"/>
          </a:xfrm>
        </p:grpSpPr>
        <p:sp>
          <p:nvSpPr>
            <p:cNvPr id="7"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8"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9" name="Rectangle 5"/>
            <p:cNvSpPr>
              <a:spLocks noChangeArrowheads="1"/>
            </p:cNvSpPr>
            <p:nvPr/>
          </p:nvSpPr>
          <p:spPr bwMode="auto">
            <a:xfrm>
              <a:off x="1059" y="1022"/>
              <a:ext cx="6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700" b="1" dirty="0"/>
                <a:t>不働態皮膜</a:t>
              </a:r>
              <a:endParaRPr lang="en-GB" b="1" dirty="0"/>
            </a:p>
          </p:txBody>
        </p:sp>
        <p:sp>
          <p:nvSpPr>
            <p:cNvPr id="10" name="Rectangle 6"/>
            <p:cNvSpPr>
              <a:spLocks noChangeArrowheads="1"/>
            </p:cNvSpPr>
            <p:nvPr/>
          </p:nvSpPr>
          <p:spPr bwMode="auto">
            <a:xfrm>
              <a:off x="899" y="681"/>
              <a:ext cx="967"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2200" b="1" dirty="0"/>
                <a:t>ステンレス鋼</a:t>
              </a:r>
              <a:endParaRPr lang="en-GB" b="1" dirty="0"/>
            </a:p>
          </p:txBody>
        </p:sp>
      </p:grpSp>
      <p:grpSp>
        <p:nvGrpSpPr>
          <p:cNvPr id="11" name="Group 56"/>
          <p:cNvGrpSpPr>
            <a:grpSpLocks/>
          </p:cNvGrpSpPr>
          <p:nvPr/>
        </p:nvGrpSpPr>
        <p:grpSpPr bwMode="auto">
          <a:xfrm>
            <a:off x="557213" y="3109543"/>
            <a:ext cx="3441700" cy="1443038"/>
            <a:chOff x="351" y="1804"/>
            <a:chExt cx="2168" cy="909"/>
          </a:xfrm>
        </p:grpSpPr>
        <p:sp>
          <p:nvSpPr>
            <p:cNvPr id="12"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3"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14" name="Freeform 9"/>
            <p:cNvSpPr>
              <a:spLocks/>
            </p:cNvSpPr>
            <p:nvPr/>
          </p:nvSpPr>
          <p:spPr bwMode="auto">
            <a:xfrm>
              <a:off x="1095" y="2081"/>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15" name="Freeform 10"/>
            <p:cNvSpPr>
              <a:spLocks/>
            </p:cNvSpPr>
            <p:nvPr/>
          </p:nvSpPr>
          <p:spPr bwMode="auto">
            <a:xfrm>
              <a:off x="1096" y="2004"/>
              <a:ext cx="671" cy="28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en-GB"/>
            </a:p>
          </p:txBody>
        </p:sp>
        <p:sp>
          <p:nvSpPr>
            <p:cNvPr id="16"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en-US"/>
            </a:p>
          </p:txBody>
        </p:sp>
      </p:grpSp>
      <p:grpSp>
        <p:nvGrpSpPr>
          <p:cNvPr id="17" name="Group 55"/>
          <p:cNvGrpSpPr>
            <a:grpSpLocks/>
          </p:cNvGrpSpPr>
          <p:nvPr/>
        </p:nvGrpSpPr>
        <p:grpSpPr bwMode="auto">
          <a:xfrm>
            <a:off x="557213" y="4924056"/>
            <a:ext cx="3441700" cy="1306512"/>
            <a:chOff x="351" y="2947"/>
            <a:chExt cx="2168" cy="823"/>
          </a:xfrm>
        </p:grpSpPr>
        <p:sp>
          <p:nvSpPr>
            <p:cNvPr id="18"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9"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20" name="Freeform 14"/>
            <p:cNvSpPr>
              <a:spLocks/>
            </p:cNvSpPr>
            <p:nvPr/>
          </p:nvSpPr>
          <p:spPr bwMode="auto">
            <a:xfrm>
              <a:off x="1097" y="3159"/>
              <a:ext cx="605" cy="258"/>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en-GB"/>
            </a:p>
          </p:txBody>
        </p:sp>
        <p:sp>
          <p:nvSpPr>
            <p:cNvPr id="21" name="Freeform 15"/>
            <p:cNvSpPr>
              <a:spLocks/>
            </p:cNvSpPr>
            <p:nvPr/>
          </p:nvSpPr>
          <p:spPr bwMode="auto">
            <a:xfrm>
              <a:off x="1197" y="3144"/>
              <a:ext cx="400" cy="13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22" name="Rectangle 16"/>
            <p:cNvSpPr>
              <a:spLocks noChangeArrowheads="1"/>
            </p:cNvSpPr>
            <p:nvPr/>
          </p:nvSpPr>
          <p:spPr bwMode="auto">
            <a:xfrm>
              <a:off x="1130" y="2947"/>
              <a:ext cx="5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b="1" dirty="0"/>
                <a:t>自己修復</a:t>
              </a:r>
              <a:endParaRPr lang="en-GB" b="1" dirty="0"/>
            </a:p>
          </p:txBody>
        </p:sp>
        <p:sp>
          <p:nvSpPr>
            <p:cNvPr id="23"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sp>
          <p:nvSpPr>
            <p:cNvPr id="24"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grpSp>
      <p:grpSp>
        <p:nvGrpSpPr>
          <p:cNvPr id="25" name="Group 19"/>
          <p:cNvGrpSpPr>
            <a:grpSpLocks/>
          </p:cNvGrpSpPr>
          <p:nvPr/>
        </p:nvGrpSpPr>
        <p:grpSpPr bwMode="auto">
          <a:xfrm>
            <a:off x="5080000" y="1398218"/>
            <a:ext cx="3441700" cy="1517650"/>
            <a:chOff x="3200" y="881"/>
            <a:chExt cx="2168" cy="956"/>
          </a:xfrm>
        </p:grpSpPr>
        <p:sp>
          <p:nvSpPr>
            <p:cNvPr id="26"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27"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28"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29"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0" name="Rectangle 24"/>
            <p:cNvSpPr>
              <a:spLocks noChangeArrowheads="1"/>
            </p:cNvSpPr>
            <p:nvPr/>
          </p:nvSpPr>
          <p:spPr bwMode="auto">
            <a:xfrm>
              <a:off x="3934" y="1309"/>
              <a:ext cx="5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b="1" dirty="0"/>
                <a:t>複合塗装</a:t>
              </a:r>
              <a:endParaRPr lang="en-GB" b="1" dirty="0"/>
            </a:p>
          </p:txBody>
        </p:sp>
        <p:sp>
          <p:nvSpPr>
            <p:cNvPr id="31" name="Rectangle 25"/>
            <p:cNvSpPr>
              <a:spLocks noChangeArrowheads="1"/>
            </p:cNvSpPr>
            <p:nvPr/>
          </p:nvSpPr>
          <p:spPr bwMode="auto">
            <a:xfrm>
              <a:off x="3991" y="881"/>
              <a:ext cx="5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2200" b="1" dirty="0"/>
                <a:t>炭素鋼</a:t>
              </a:r>
              <a:endParaRPr lang="en-GB" b="1" dirty="0"/>
            </a:p>
          </p:txBody>
        </p:sp>
      </p:grpSp>
      <p:grpSp>
        <p:nvGrpSpPr>
          <p:cNvPr id="32" name="Group 26"/>
          <p:cNvGrpSpPr>
            <a:grpSpLocks/>
          </p:cNvGrpSpPr>
          <p:nvPr/>
        </p:nvGrpSpPr>
        <p:grpSpPr bwMode="auto">
          <a:xfrm>
            <a:off x="5080000" y="3106368"/>
            <a:ext cx="3441700" cy="1547813"/>
            <a:chOff x="3200" y="2011"/>
            <a:chExt cx="2168" cy="975"/>
          </a:xfrm>
        </p:grpSpPr>
        <p:sp>
          <p:nvSpPr>
            <p:cNvPr id="33"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4"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35"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36"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37"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38"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en-GB"/>
            </a:p>
          </p:txBody>
        </p:sp>
        <p:sp>
          <p:nvSpPr>
            <p:cNvPr id="39"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en-US"/>
            </a:p>
          </p:txBody>
        </p:sp>
      </p:grpSp>
      <p:grpSp>
        <p:nvGrpSpPr>
          <p:cNvPr id="40" name="Group 34"/>
          <p:cNvGrpSpPr>
            <a:grpSpLocks/>
          </p:cNvGrpSpPr>
          <p:nvPr/>
        </p:nvGrpSpPr>
        <p:grpSpPr bwMode="auto">
          <a:xfrm>
            <a:off x="5075238" y="4830393"/>
            <a:ext cx="3441700" cy="1454150"/>
            <a:chOff x="3197" y="3097"/>
            <a:chExt cx="2168" cy="916"/>
          </a:xfrm>
        </p:grpSpPr>
        <p:sp>
          <p:nvSpPr>
            <p:cNvPr id="41"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en-US"/>
            </a:p>
          </p:txBody>
        </p:sp>
        <p:sp>
          <p:nvSpPr>
            <p:cNvPr id="42"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43"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44"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45" name="Rectangle 39"/>
            <p:cNvSpPr>
              <a:spLocks noChangeArrowheads="1"/>
            </p:cNvSpPr>
            <p:nvPr/>
          </p:nvSpPr>
          <p:spPr bwMode="auto">
            <a:xfrm>
              <a:off x="3965" y="3097"/>
              <a:ext cx="692"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700" b="1" dirty="0"/>
                <a:t>腐食生成物</a:t>
              </a:r>
              <a:endParaRPr lang="en-GB" b="1" dirty="0"/>
            </a:p>
          </p:txBody>
        </p:sp>
        <p:sp>
          <p:nvSpPr>
            <p:cNvPr id="46"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7"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8"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61" name="Slide Number Placeholder 1">
            <a:extLst>
              <a:ext uri="{FF2B5EF4-FFF2-40B4-BE49-F238E27FC236}">
                <a16:creationId xmlns:a16="http://schemas.microsoft.com/office/drawing/2014/main" id="{576A9754-291A-415F-830E-E05EB1848C39}"/>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10</a:t>
            </a:fld>
            <a:endParaRPr lang="fr-BE" dirty="0">
              <a:solidFill>
                <a:schemeClr val="tx1"/>
              </a:solidFill>
            </a:endParaRPr>
          </a:p>
        </p:txBody>
      </p:sp>
    </p:spTree>
    <p:extLst>
      <p:ext uri="{BB962C8B-B14F-4D97-AF65-F5344CB8AC3E}">
        <p14:creationId xmlns:p14="http://schemas.microsoft.com/office/powerpoint/2010/main" val="19345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rmAutofit/>
          </a:bodyPr>
          <a:lstStyle/>
          <a:p>
            <a:r>
              <a:rPr lang="fr-FR" dirty="0"/>
              <a:t>3. </a:t>
            </a:r>
            <a:r>
              <a:rPr lang="ja-JP" altLang="en-US" dirty="0"/>
              <a:t>ステンレス鋼の腐食形態</a:t>
            </a:r>
            <a:endParaRPr lang="fr-FR" dirty="0"/>
          </a:p>
        </p:txBody>
      </p:sp>
      <p:sp>
        <p:nvSpPr>
          <p:cNvPr id="5" name="Slide Number Placeholder 1">
            <a:extLst>
              <a:ext uri="{FF2B5EF4-FFF2-40B4-BE49-F238E27FC236}">
                <a16:creationId xmlns:a16="http://schemas.microsoft.com/office/drawing/2014/main" id="{2BB7DAC2-315D-4FED-A30B-5736A8964334}"/>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11</a:t>
            </a:fld>
            <a:endParaRPr lang="fr-BE" dirty="0">
              <a:solidFill>
                <a:schemeClr val="tx1"/>
              </a:solidFill>
            </a:endParaRPr>
          </a:p>
        </p:txBody>
      </p:sp>
    </p:spTree>
    <p:extLst>
      <p:ext uri="{BB962C8B-B14F-4D97-AF65-F5344CB8AC3E}">
        <p14:creationId xmlns:p14="http://schemas.microsoft.com/office/powerpoint/2010/main" val="950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98" y="592845"/>
            <a:ext cx="7592949" cy="900874"/>
          </a:xfrm>
        </p:spPr>
        <p:txBody>
          <a:bodyPr>
            <a:noAutofit/>
          </a:bodyPr>
          <a:lstStyle/>
          <a:p>
            <a:pPr algn="ctr"/>
            <a:r>
              <a:rPr lang="en-US" altLang="ja-JP" sz="2800" dirty="0">
                <a:latin typeface="+mn-lt"/>
              </a:rPr>
              <a:t>C</a:t>
            </a:r>
            <a:r>
              <a:rPr lang="ja-JP" altLang="en-US" sz="2800" dirty="0" err="1">
                <a:latin typeface="+mn-lt"/>
              </a:rPr>
              <a:t>ｒ</a:t>
            </a:r>
            <a:r>
              <a:rPr lang="ja-JP" altLang="en-US" sz="2800" dirty="0">
                <a:latin typeface="+mn-lt"/>
              </a:rPr>
              <a:t>による耐候性向上効果（全面腐食）</a:t>
            </a:r>
            <a:endParaRPr lang="en-GB" sz="2800" dirty="0">
              <a:latin typeface="+mn-lt"/>
            </a:endParaRPr>
          </a:p>
        </p:txBody>
      </p:sp>
      <p:grpSp>
        <p:nvGrpSpPr>
          <p:cNvPr id="3" name="Group 2"/>
          <p:cNvGrpSpPr/>
          <p:nvPr/>
        </p:nvGrpSpPr>
        <p:grpSpPr>
          <a:xfrm>
            <a:off x="923003" y="1631506"/>
            <a:ext cx="7279924" cy="4629601"/>
            <a:chOff x="923003" y="1430338"/>
            <a:chExt cx="7279924" cy="4629601"/>
          </a:xfrm>
        </p:grpSpPr>
        <p:grpSp>
          <p:nvGrpSpPr>
            <p:cNvPr id="6" name="Group 1090"/>
            <p:cNvGrpSpPr>
              <a:grpSpLocks/>
            </p:cNvGrpSpPr>
            <p:nvPr/>
          </p:nvGrpSpPr>
          <p:grpSpPr bwMode="auto">
            <a:xfrm>
              <a:off x="923003" y="1430338"/>
              <a:ext cx="7279924" cy="4629601"/>
              <a:chOff x="415" y="912"/>
              <a:chExt cx="4824" cy="3186"/>
            </a:xfrm>
          </p:grpSpPr>
          <p:sp>
            <p:nvSpPr>
              <p:cNvPr id="7" name="Rectangle 1026" descr="Parchment"/>
              <p:cNvSpPr>
                <a:spLocks noChangeArrowheads="1"/>
              </p:cNvSpPr>
              <p:nvPr/>
            </p:nvSpPr>
            <p:spPr bwMode="auto">
              <a:xfrm>
                <a:off x="1105" y="1148"/>
                <a:ext cx="4028" cy="244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6350">
                <a:solidFill>
                  <a:srgbClr val="B2B2B2"/>
                </a:solidFill>
                <a:miter lim="800000"/>
                <a:headEnd/>
                <a:tailEnd/>
              </a:ln>
            </p:spPr>
            <p:txBody>
              <a:bodyPr/>
              <a:lstStyle/>
              <a:p>
                <a:endParaRPr lang="en-US"/>
              </a:p>
            </p:txBody>
          </p:sp>
          <p:sp>
            <p:nvSpPr>
              <p:cNvPr id="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0</a:t>
                </a:r>
              </a:p>
            </p:txBody>
          </p:sp>
          <p:sp>
            <p:nvSpPr>
              <p:cNvPr id="3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2</a:t>
                </a:r>
              </a:p>
            </p:txBody>
          </p:sp>
          <p:sp>
            <p:nvSpPr>
              <p:cNvPr id="3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4</a:t>
                </a:r>
              </a:p>
            </p:txBody>
          </p:sp>
          <p:sp>
            <p:nvSpPr>
              <p:cNvPr id="3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6</a:t>
                </a:r>
              </a:p>
            </p:txBody>
          </p:sp>
          <p:sp>
            <p:nvSpPr>
              <p:cNvPr id="3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8</a:t>
                </a:r>
              </a:p>
            </p:txBody>
          </p:sp>
          <p:sp>
            <p:nvSpPr>
              <p:cNvPr id="3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10</a:t>
                </a:r>
              </a:p>
            </p:txBody>
          </p:sp>
          <p:sp>
            <p:nvSpPr>
              <p:cNvPr id="3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12</a:t>
                </a:r>
              </a:p>
            </p:txBody>
          </p:sp>
          <p:sp>
            <p:nvSpPr>
              <p:cNvPr id="3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14</a:t>
                </a:r>
              </a:p>
            </p:txBody>
          </p:sp>
          <p:sp>
            <p:nvSpPr>
              <p:cNvPr id="4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16</a:t>
                </a:r>
              </a:p>
            </p:txBody>
          </p:sp>
          <p:sp>
            <p:nvSpPr>
              <p:cNvPr id="41" name="Rectangle 1061"/>
              <p:cNvSpPr>
                <a:spLocks noChangeArrowheads="1"/>
              </p:cNvSpPr>
              <p:nvPr/>
            </p:nvSpPr>
            <p:spPr bwMode="auto">
              <a:xfrm>
                <a:off x="2867" y="3907"/>
                <a:ext cx="34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800" b="1" dirty="0"/>
                  <a:t>Cr</a:t>
                </a:r>
                <a:r>
                  <a:rPr lang="ja-JP" altLang="en-US" sz="1800" b="1" dirty="0"/>
                  <a:t>　</a:t>
                </a:r>
                <a:r>
                  <a:rPr lang="en-GB" sz="1800" b="1" dirty="0"/>
                  <a:t>%</a:t>
                </a:r>
                <a:endParaRPr lang="en-GB" b="1" dirty="0"/>
              </a:p>
            </p:txBody>
          </p:sp>
          <p:sp>
            <p:nvSpPr>
              <p:cNvPr id="4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Rectangle 1078"/>
              <p:cNvSpPr>
                <a:spLocks noChangeArrowheads="1"/>
              </p:cNvSpPr>
              <p:nvPr/>
            </p:nvSpPr>
            <p:spPr bwMode="auto">
              <a:xfrm>
                <a:off x="415" y="3290"/>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0.025</a:t>
                </a:r>
              </a:p>
            </p:txBody>
          </p:sp>
          <p:sp>
            <p:nvSpPr>
              <p:cNvPr id="52" name="Rectangle 1079"/>
              <p:cNvSpPr>
                <a:spLocks noChangeArrowheads="1"/>
              </p:cNvSpPr>
              <p:nvPr/>
            </p:nvSpPr>
            <p:spPr bwMode="auto">
              <a:xfrm>
                <a:off x="415" y="301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0.050</a:t>
                </a:r>
              </a:p>
            </p:txBody>
          </p:sp>
          <p:sp>
            <p:nvSpPr>
              <p:cNvPr id="53" name="Rectangle 1080"/>
              <p:cNvSpPr>
                <a:spLocks noChangeArrowheads="1"/>
              </p:cNvSpPr>
              <p:nvPr/>
            </p:nvSpPr>
            <p:spPr bwMode="auto">
              <a:xfrm>
                <a:off x="415" y="2734"/>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0.075</a:t>
                </a:r>
              </a:p>
            </p:txBody>
          </p:sp>
          <p:sp>
            <p:nvSpPr>
              <p:cNvPr id="54" name="Rectangle 1081"/>
              <p:cNvSpPr>
                <a:spLocks noChangeArrowheads="1"/>
              </p:cNvSpPr>
              <p:nvPr/>
            </p:nvSpPr>
            <p:spPr bwMode="auto">
              <a:xfrm>
                <a:off x="415" y="2456"/>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0.100</a:t>
                </a:r>
              </a:p>
            </p:txBody>
          </p:sp>
          <p:sp>
            <p:nvSpPr>
              <p:cNvPr id="55" name="Rectangle 1082"/>
              <p:cNvSpPr>
                <a:spLocks noChangeArrowheads="1"/>
              </p:cNvSpPr>
              <p:nvPr/>
            </p:nvSpPr>
            <p:spPr bwMode="auto">
              <a:xfrm>
                <a:off x="415" y="2177"/>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0.125</a:t>
                </a:r>
              </a:p>
            </p:txBody>
          </p:sp>
          <p:sp>
            <p:nvSpPr>
              <p:cNvPr id="56" name="Rectangle 1083"/>
              <p:cNvSpPr>
                <a:spLocks noChangeArrowheads="1"/>
              </p:cNvSpPr>
              <p:nvPr/>
            </p:nvSpPr>
            <p:spPr bwMode="auto">
              <a:xfrm>
                <a:off x="415" y="1899"/>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0.150</a:t>
                </a:r>
              </a:p>
            </p:txBody>
          </p:sp>
          <p:sp>
            <p:nvSpPr>
              <p:cNvPr id="57" name="Rectangle 1084"/>
              <p:cNvSpPr>
                <a:spLocks noChangeArrowheads="1"/>
              </p:cNvSpPr>
              <p:nvPr/>
            </p:nvSpPr>
            <p:spPr bwMode="auto">
              <a:xfrm>
                <a:off x="415" y="162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0.175</a:t>
                </a:r>
              </a:p>
            </p:txBody>
          </p:sp>
          <p:sp>
            <p:nvSpPr>
              <p:cNvPr id="58" name="Rectangle 1085"/>
              <p:cNvSpPr>
                <a:spLocks noChangeArrowheads="1"/>
              </p:cNvSpPr>
              <p:nvPr/>
            </p:nvSpPr>
            <p:spPr bwMode="auto">
              <a:xfrm>
                <a:off x="415" y="1343"/>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0.200</a:t>
                </a:r>
              </a:p>
            </p:txBody>
          </p:sp>
          <p:sp>
            <p:nvSpPr>
              <p:cNvPr id="59" name="Rectangle 1086"/>
              <p:cNvSpPr>
                <a:spLocks noChangeArrowheads="1"/>
              </p:cNvSpPr>
              <p:nvPr/>
            </p:nvSpPr>
            <p:spPr bwMode="auto">
              <a:xfrm>
                <a:off x="419" y="1173"/>
                <a:ext cx="36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mm</a:t>
                </a:r>
                <a:r>
                  <a:rPr lang="en-US" altLang="ja-JP" b="1" dirty="0"/>
                  <a:t>/</a:t>
                </a:r>
                <a:r>
                  <a:rPr lang="en-GB" b="1" dirty="0"/>
                  <a:t>y</a:t>
                </a:r>
              </a:p>
            </p:txBody>
          </p:sp>
          <p:sp>
            <p:nvSpPr>
              <p:cNvPr id="6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en-GB"/>
              </a:p>
            </p:txBody>
          </p:sp>
          <p:sp>
            <p:nvSpPr>
              <p:cNvPr id="61" name="Text Box 1088"/>
              <p:cNvSpPr txBox="1">
                <a:spLocks noChangeArrowheads="1"/>
              </p:cNvSpPr>
              <p:nvPr/>
            </p:nvSpPr>
            <p:spPr bwMode="auto">
              <a:xfrm>
                <a:off x="519" y="912"/>
                <a:ext cx="738" cy="254"/>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ja-JP" altLang="en-US" sz="1800" b="1" dirty="0">
                    <a:latin typeface="+mn-lt"/>
                  </a:rPr>
                  <a:t>腐食速度</a:t>
                </a:r>
                <a:endParaRPr lang="en-GB" sz="1800" b="1" dirty="0">
                  <a:latin typeface="+mn-lt"/>
                </a:endParaRPr>
              </a:p>
            </p:txBody>
          </p:sp>
          <p:sp>
            <p:nvSpPr>
              <p:cNvPr id="6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sp>
          <p:nvSpPr>
            <p:cNvPr id="63" name="TextBox 62"/>
            <p:cNvSpPr txBox="1"/>
            <p:nvPr/>
          </p:nvSpPr>
          <p:spPr>
            <a:xfrm>
              <a:off x="5887960" y="4239497"/>
              <a:ext cx="1830750" cy="615553"/>
            </a:xfrm>
            <a:prstGeom prst="rect">
              <a:avLst/>
            </a:prstGeom>
            <a:noFill/>
          </p:spPr>
          <p:txBody>
            <a:bodyPr wrap="square" rtlCol="0">
              <a:spAutoFit/>
            </a:bodyPr>
            <a:lstStyle/>
            <a:p>
              <a:r>
                <a:rPr lang="ja-JP" altLang="en-US" dirty="0"/>
                <a:t>ステンレス鋼</a:t>
              </a:r>
              <a:endParaRPr lang="en-US" altLang="ja-JP" dirty="0"/>
            </a:p>
            <a:p>
              <a:r>
                <a:rPr lang="fi-FI" dirty="0"/>
                <a:t> &gt; 10.5 Cr %</a:t>
              </a:r>
              <a:endParaRPr lang="en-GB" dirty="0"/>
            </a:p>
          </p:txBody>
        </p:sp>
        <p:sp>
          <p:nvSpPr>
            <p:cNvPr id="64" name="Right Arrow 63"/>
            <p:cNvSpPr/>
            <p:nvPr/>
          </p:nvSpPr>
          <p:spPr>
            <a:xfrm>
              <a:off x="5869231" y="4919009"/>
              <a:ext cx="2160149" cy="3338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a:solidFill>
                  <a:schemeClr val="tx1"/>
                </a:solidFill>
                <a:cs typeface="Franklin Gothic Book"/>
              </a:endParaRPr>
            </a:p>
          </p:txBody>
        </p:sp>
      </p:grpSp>
      <p:cxnSp>
        <p:nvCxnSpPr>
          <p:cNvPr id="66" name="Straight Arrow Connector 65"/>
          <p:cNvCxnSpPr/>
          <p:nvPr/>
        </p:nvCxnSpPr>
        <p:spPr>
          <a:xfrm flipH="1">
            <a:off x="2003523" y="2663213"/>
            <a:ext cx="1002724" cy="716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06247" y="2344982"/>
            <a:ext cx="2055478" cy="353943"/>
          </a:xfrm>
          <a:prstGeom prst="rect">
            <a:avLst/>
          </a:prstGeom>
          <a:noFill/>
        </p:spPr>
        <p:txBody>
          <a:bodyPr wrap="square" rtlCol="0">
            <a:spAutoFit/>
          </a:bodyPr>
          <a:lstStyle/>
          <a:p>
            <a:r>
              <a:rPr lang="ja-JP" altLang="en-US" dirty="0"/>
              <a:t>炭素鋼</a:t>
            </a:r>
            <a:endParaRPr lang="fr-FR" dirty="0"/>
          </a:p>
        </p:txBody>
      </p:sp>
      <p:sp>
        <p:nvSpPr>
          <p:cNvPr id="67" name="Slide Number Placeholder 1">
            <a:extLst>
              <a:ext uri="{FF2B5EF4-FFF2-40B4-BE49-F238E27FC236}">
                <a16:creationId xmlns:a16="http://schemas.microsoft.com/office/drawing/2014/main" id="{0E29B58E-0365-4344-9509-299AB68ADBB4}"/>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12</a:t>
            </a:fld>
            <a:endParaRPr lang="fr-BE" dirty="0">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8038"/>
            <a:ext cx="7772400" cy="1470025"/>
          </a:xfrm>
        </p:spPr>
        <p:txBody>
          <a:bodyPr>
            <a:normAutofit/>
          </a:bodyPr>
          <a:lstStyle/>
          <a:p>
            <a:r>
              <a:rPr lang="ja-JP" altLang="en-US" sz="3200" dirty="0"/>
              <a:t>ステンレス鋼の鋼種選択が適切に行われなかった場合、腐食が発生する可能性がある</a:t>
            </a:r>
            <a:endParaRPr lang="fr-FR" sz="3200" dirty="0"/>
          </a:p>
        </p:txBody>
      </p:sp>
      <p:sp>
        <p:nvSpPr>
          <p:cNvPr id="6" name="Subtitle 5"/>
          <p:cNvSpPr>
            <a:spLocks noGrp="1"/>
          </p:cNvSpPr>
          <p:nvPr>
            <p:ph type="subTitle" idx="1"/>
          </p:nvPr>
        </p:nvSpPr>
        <p:spPr>
          <a:xfrm>
            <a:off x="1371600" y="3603813"/>
            <a:ext cx="6400800" cy="1752600"/>
          </a:xfrm>
        </p:spPr>
        <p:txBody>
          <a:bodyPr>
            <a:normAutofit fontScale="92500" lnSpcReduction="10000"/>
          </a:bodyPr>
          <a:lstStyle/>
          <a:p>
            <a:r>
              <a:rPr lang="fr-FR" sz="2800" dirty="0">
                <a:solidFill>
                  <a:schemeClr val="tx1"/>
                </a:solidFill>
              </a:rPr>
              <a:t>…</a:t>
            </a:r>
            <a:r>
              <a:rPr lang="ja-JP" altLang="en-US" sz="2800" dirty="0">
                <a:solidFill>
                  <a:schemeClr val="tx1"/>
                </a:solidFill>
              </a:rPr>
              <a:t>いかなる材料も完ぺきではない</a:t>
            </a:r>
            <a:r>
              <a:rPr lang="fr-FR" sz="2800" dirty="0">
                <a:solidFill>
                  <a:schemeClr val="tx1"/>
                </a:solidFill>
              </a:rPr>
              <a:t>!</a:t>
            </a:r>
          </a:p>
          <a:p>
            <a:endParaRPr lang="fr-FR" sz="2800" dirty="0">
              <a:solidFill>
                <a:schemeClr val="tx1"/>
              </a:solidFill>
            </a:endParaRPr>
          </a:p>
          <a:p>
            <a:r>
              <a:rPr lang="ja-JP" altLang="en-US" sz="2800" dirty="0">
                <a:solidFill>
                  <a:schemeClr val="tx1"/>
                </a:solidFill>
              </a:rPr>
              <a:t>使用目的に適した車両を選択することと同じと考えてください</a:t>
            </a:r>
            <a:r>
              <a:rPr lang="fr-FR" sz="2800" dirty="0">
                <a:solidFill>
                  <a:schemeClr val="tx1"/>
                </a:solidFill>
              </a:rPr>
              <a:t> </a:t>
            </a:r>
          </a:p>
          <a:p>
            <a:endParaRPr lang="fr-FR" sz="2800" dirty="0">
              <a:solidFill>
                <a:schemeClr val="tx1"/>
              </a:solidFill>
            </a:endParaRPr>
          </a:p>
        </p:txBody>
      </p:sp>
      <p:sp>
        <p:nvSpPr>
          <p:cNvPr id="4" name="Slide Number Placeholder 3"/>
          <p:cNvSpPr>
            <a:spLocks noGrp="1"/>
          </p:cNvSpPr>
          <p:nvPr>
            <p:ph type="sldNum" sz="quarter" idx="12"/>
          </p:nvPr>
        </p:nvSpPr>
        <p:spPr>
          <a:xfrm>
            <a:off x="8846097" y="6596663"/>
            <a:ext cx="396000" cy="365125"/>
          </a:xfrm>
        </p:spPr>
        <p:txBody>
          <a:bodyPr/>
          <a:lstStyle/>
          <a:p>
            <a:fld id="{16EEAD88-7AB7-4352-89B4-BF917C658D05}" type="slidenum">
              <a:rPr lang="fr-BE" sz="1400" smtClean="0"/>
              <a:pPr/>
              <a:t>13</a:t>
            </a:fld>
            <a:endParaRPr lang="fr-BE" sz="1400" dirty="0"/>
          </a:p>
        </p:txBody>
      </p:sp>
    </p:spTree>
    <p:extLst>
      <p:ext uri="{BB962C8B-B14F-4D97-AF65-F5344CB8AC3E}">
        <p14:creationId xmlns:p14="http://schemas.microsoft.com/office/powerpoint/2010/main" val="134077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ステンレス鋼の腐食形態</a:t>
            </a:r>
            <a:r>
              <a:rPr lang="ja-JP" altLang="en-US" baseline="30000" dirty="0"/>
              <a:t>　</a:t>
            </a:r>
            <a:r>
              <a:rPr lang="en-US" altLang="ja-JP" baseline="30000" dirty="0"/>
              <a:t>1</a:t>
            </a:r>
            <a:endParaRPr lang="en-GB" baseline="30000" dirty="0"/>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ja-JP" altLang="en-US" dirty="0"/>
              <a:t>全面腐食</a:t>
            </a:r>
            <a:endParaRPr lang="en-US" altLang="ja-JP" dirty="0"/>
          </a:p>
          <a:p>
            <a:pPr marL="514350" indent="-514350">
              <a:buFont typeface="+mj-lt"/>
              <a:buAutoNum type="alphaLcParenR"/>
            </a:pPr>
            <a:r>
              <a:rPr lang="ja-JP" altLang="en-US" dirty="0"/>
              <a:t>孔食</a:t>
            </a:r>
            <a:endParaRPr lang="en-US" altLang="ja-JP" dirty="0"/>
          </a:p>
          <a:p>
            <a:pPr marL="514350" indent="-514350">
              <a:buFont typeface="+mj-lt"/>
              <a:buAutoNum type="alphaLcParenR"/>
            </a:pPr>
            <a:r>
              <a:rPr lang="ja-JP" altLang="en-US" dirty="0"/>
              <a:t>すきま腐食</a:t>
            </a:r>
            <a:endParaRPr lang="en-US" altLang="ja-JP" dirty="0"/>
          </a:p>
          <a:p>
            <a:pPr marL="514350" indent="-514350">
              <a:buFont typeface="+mj-lt"/>
              <a:buAutoNum type="alphaLcParenR"/>
            </a:pPr>
            <a:r>
              <a:rPr lang="ja-JP" altLang="en-US" dirty="0"/>
              <a:t>異種金属接触腐食</a:t>
            </a:r>
            <a:endParaRPr lang="en-US" altLang="ja-JP" dirty="0"/>
          </a:p>
          <a:p>
            <a:pPr marL="514350" indent="-514350">
              <a:buFont typeface="+mj-lt"/>
              <a:buAutoNum type="alphaLcParenR"/>
            </a:pPr>
            <a:r>
              <a:rPr lang="ja-JP" altLang="en-US" dirty="0"/>
              <a:t>粒界腐食</a:t>
            </a:r>
            <a:endParaRPr lang="en-US" altLang="ja-JP" dirty="0"/>
          </a:p>
          <a:p>
            <a:pPr marL="514350" indent="-514350">
              <a:buFont typeface="+mj-lt"/>
              <a:buAutoNum type="alphaLcParenR"/>
            </a:pPr>
            <a:r>
              <a:rPr lang="ja-JP" altLang="en-US" dirty="0"/>
              <a:t>応力腐食割れ</a:t>
            </a:r>
            <a:endParaRPr lang="en-GB" dirty="0"/>
          </a:p>
        </p:txBody>
      </p:sp>
      <p:sp>
        <p:nvSpPr>
          <p:cNvPr id="6" name="Slide Number Placeholder 1">
            <a:extLst>
              <a:ext uri="{FF2B5EF4-FFF2-40B4-BE49-F238E27FC236}">
                <a16:creationId xmlns:a16="http://schemas.microsoft.com/office/drawing/2014/main" id="{A21FD172-3E2D-4898-A9FB-D357F96DE2A6}"/>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14</a:t>
            </a:fld>
            <a:endParaRPr lang="fr-BE" dirty="0">
              <a:solidFill>
                <a:schemeClr val="tx1"/>
              </a:solidFill>
            </a:endParaRPr>
          </a:p>
        </p:txBody>
      </p:sp>
    </p:spTree>
    <p:extLst>
      <p:ext uri="{BB962C8B-B14F-4D97-AF65-F5344CB8AC3E}">
        <p14:creationId xmlns:p14="http://schemas.microsoft.com/office/powerpoint/2010/main" val="40297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a:t>
            </a:r>
            <a:r>
              <a:rPr lang="ja-JP" altLang="en-US" dirty="0"/>
              <a:t>全面腐食とは</a:t>
            </a:r>
            <a:r>
              <a:rPr lang="en-GB" dirty="0"/>
              <a:t>?</a:t>
            </a:r>
          </a:p>
        </p:txBody>
      </p:sp>
      <p:sp>
        <p:nvSpPr>
          <p:cNvPr id="2" name="Content Placeholder 1"/>
          <p:cNvSpPr>
            <a:spLocks noGrp="1"/>
          </p:cNvSpPr>
          <p:nvPr>
            <p:ph idx="1"/>
          </p:nvPr>
        </p:nvSpPr>
        <p:spPr>
          <a:xfrm>
            <a:off x="457200" y="1600201"/>
            <a:ext cx="8229600" cy="3360420"/>
          </a:xfrm>
        </p:spPr>
        <p:txBody>
          <a:bodyPr>
            <a:normAutofit lnSpcReduction="10000"/>
          </a:bodyPr>
          <a:lstStyle/>
          <a:p>
            <a:pPr algn="just"/>
            <a:r>
              <a:rPr lang="ja-JP" altLang="en-US" sz="2800" dirty="0"/>
              <a:t>不働態皮膜が侵攻的環境により破壊されると、鋼材表面が全面的に腐食する</a:t>
            </a:r>
            <a:endParaRPr lang="en-US" altLang="ja-JP" sz="2800" dirty="0"/>
          </a:p>
          <a:p>
            <a:pPr marL="0" indent="0" algn="just">
              <a:buNone/>
            </a:pPr>
            <a:r>
              <a:rPr lang="ja-JP" altLang="en-US" sz="2800" dirty="0"/>
              <a:t>　　（</a:t>
            </a:r>
            <a:r>
              <a:rPr lang="en-US" altLang="ja-JP" sz="2800" dirty="0"/>
              <a:t>mm/</a:t>
            </a:r>
            <a:r>
              <a:rPr lang="ja-JP" altLang="en-US" sz="2800" dirty="0"/>
              <a:t>年と評価される）</a:t>
            </a:r>
            <a:endParaRPr lang="en-US" altLang="ja-JP" sz="2800" dirty="0"/>
          </a:p>
          <a:p>
            <a:pPr algn="just"/>
            <a:r>
              <a:rPr lang="ja-JP" altLang="en-US" sz="2800" dirty="0"/>
              <a:t>通常、保護皮膜を有しない炭素鋼などで発生する</a:t>
            </a:r>
            <a:endParaRPr lang="en-US" altLang="ja-JP" sz="2800" dirty="0"/>
          </a:p>
          <a:p>
            <a:pPr algn="just"/>
            <a:r>
              <a:rPr lang="ja-JP" altLang="en-US" sz="2800" dirty="0"/>
              <a:t>これは、腐食条件が侵攻的とならないため、建材に使用されるステンレス鋼には発生しない</a:t>
            </a:r>
            <a:endParaRPr lang="en-US" altLang="ja-JP" sz="2800" dirty="0"/>
          </a:p>
          <a:p>
            <a:pPr marL="0" indent="0" algn="just">
              <a:buNone/>
            </a:pPr>
            <a:r>
              <a:rPr lang="ja-JP" altLang="en-US" sz="2800" dirty="0"/>
              <a:t>　　（恒常的に酸に接触する場合を除く）</a:t>
            </a:r>
            <a:endParaRPr lang="en-GB" sz="2800" dirty="0"/>
          </a:p>
        </p:txBody>
      </p:sp>
      <p:pic>
        <p:nvPicPr>
          <p:cNvPr id="8" name="Picture 6" descr="General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82348" y="4960620"/>
            <a:ext cx="2627312" cy="1750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CCF92A0D-7056-473E-AF6D-5CE5017D7546}"/>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15</a:t>
            </a:fld>
            <a:endParaRPr lang="fr-BE" dirty="0">
              <a:solidFill>
                <a:schemeClr val="tx1"/>
              </a:solidFill>
            </a:endParaRPr>
          </a:p>
        </p:txBody>
      </p:sp>
    </p:spTree>
    <p:extLst>
      <p:ext uri="{BB962C8B-B14F-4D97-AF65-F5344CB8AC3E}">
        <p14:creationId xmlns:p14="http://schemas.microsoft.com/office/powerpoint/2010/main" val="26011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 </a:t>
            </a:r>
            <a:r>
              <a:rPr lang="ja-JP" altLang="en-US" dirty="0"/>
              <a:t>孔食とは</a:t>
            </a:r>
            <a:r>
              <a:rPr lang="en-GB" baseline="50000" dirty="0"/>
              <a:t>1,2,3,7</a:t>
            </a:r>
            <a:r>
              <a:rPr lang="en-GB" dirty="0"/>
              <a:t>?</a:t>
            </a:r>
          </a:p>
        </p:txBody>
      </p:sp>
      <p:sp>
        <p:nvSpPr>
          <p:cNvPr id="8" name="Content Placeholder 7"/>
          <p:cNvSpPr>
            <a:spLocks noGrp="1"/>
          </p:cNvSpPr>
          <p:nvPr>
            <p:ph sz="half" idx="1"/>
          </p:nvPr>
        </p:nvSpPr>
        <p:spPr>
          <a:xfrm>
            <a:off x="457200" y="1707776"/>
            <a:ext cx="4038600" cy="4525963"/>
          </a:xfrm>
        </p:spPr>
        <p:txBody>
          <a:bodyPr>
            <a:normAutofit lnSpcReduction="10000"/>
          </a:bodyPr>
          <a:lstStyle/>
          <a:p>
            <a:pPr marL="0" indent="0" algn="just">
              <a:buNone/>
            </a:pPr>
            <a:r>
              <a:rPr lang="ja-JP" altLang="en-US" dirty="0"/>
              <a:t>孔食（ピッティング）とは、金属に小さな孔があくことにつながる局部的な腐食である</a:t>
            </a:r>
            <a:endParaRPr lang="en-US" dirty="0"/>
          </a:p>
          <a:p>
            <a:pPr marL="0" indent="0" algn="just">
              <a:buNone/>
            </a:pPr>
            <a:endParaRPr lang="en-US" dirty="0"/>
          </a:p>
          <a:p>
            <a:pPr marL="0" indent="0" algn="just">
              <a:buNone/>
            </a:pPr>
            <a:r>
              <a:rPr lang="ja-JP" altLang="en-US" dirty="0"/>
              <a:t>右写真は非常に強い塩化物イオン環境のため、耐食性が不十分であった</a:t>
            </a:r>
            <a:r>
              <a:rPr lang="en-US" altLang="ja-JP" dirty="0"/>
              <a:t>EN1.4301</a:t>
            </a:r>
            <a:r>
              <a:rPr lang="ja-JP" altLang="en-US" dirty="0"/>
              <a:t>（</a:t>
            </a:r>
            <a:r>
              <a:rPr lang="en-US" altLang="ja-JP" dirty="0"/>
              <a:t>SUS304</a:t>
            </a:r>
            <a:r>
              <a:rPr lang="ja-JP" altLang="en-US" dirty="0"/>
              <a:t>）にて発生した孔食の例である</a:t>
            </a:r>
            <a:endParaRPr lang="en-GB" dirty="0"/>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6086"/>
            <a:ext cx="4038600" cy="4214191"/>
          </a:xfrm>
          <a:ln>
            <a:solidFill>
              <a:schemeClr val="tx1"/>
            </a:solidFill>
          </a:ln>
        </p:spPr>
      </p:pic>
      <p:sp>
        <p:nvSpPr>
          <p:cNvPr id="6" name="Slide Number Placeholder 1">
            <a:extLst>
              <a:ext uri="{FF2B5EF4-FFF2-40B4-BE49-F238E27FC236}">
                <a16:creationId xmlns:a16="http://schemas.microsoft.com/office/drawing/2014/main" id="{61C725EE-7D88-4E2C-B5F0-34F976409C70}"/>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16</a:t>
            </a:fld>
            <a:endParaRPr lang="fr-BE" dirty="0">
              <a:solidFill>
                <a:schemeClr val="tx1"/>
              </a:solidFill>
            </a:endParaRPr>
          </a:p>
        </p:txBody>
      </p:sp>
    </p:spTree>
    <p:extLst>
      <p:ext uri="{BB962C8B-B14F-4D97-AF65-F5344CB8AC3E}">
        <p14:creationId xmlns:p14="http://schemas.microsoft.com/office/powerpoint/2010/main" val="18979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ja-JP" altLang="en-US" dirty="0"/>
              <a:t>孔食の発生メカニズム</a:t>
            </a:r>
            <a:r>
              <a:rPr lang="en-US" altLang="ja-JP" dirty="0"/>
              <a:t> </a:t>
            </a:r>
            <a:r>
              <a:rPr lang="en-US" altLang="ja-JP" baseline="30000" dirty="0"/>
              <a:t>2</a:t>
            </a:r>
            <a:endParaRPr lang="fr-BE" baseline="30000" dirty="0"/>
          </a:p>
        </p:txBody>
      </p:sp>
      <p:sp>
        <p:nvSpPr>
          <p:cNvPr id="8" name="Content Placeholder 7"/>
          <p:cNvSpPr>
            <a:spLocks noGrp="1"/>
          </p:cNvSpPr>
          <p:nvPr>
            <p:ph sz="half" idx="1"/>
          </p:nvPr>
        </p:nvSpPr>
        <p:spPr>
          <a:xfrm>
            <a:off x="457200" y="1600200"/>
            <a:ext cx="4038600" cy="2329815"/>
          </a:xfrm>
        </p:spPr>
        <p:txBody>
          <a:bodyPr>
            <a:normAutofit/>
          </a:bodyPr>
          <a:lstStyle/>
          <a:p>
            <a:pPr marL="457200" indent="-457200" algn="just">
              <a:buFont typeface="+mj-lt"/>
              <a:buAutoNum type="arabicPeriod"/>
            </a:pPr>
            <a:r>
              <a:rPr lang="ja-JP" altLang="en-US" sz="2000" dirty="0"/>
              <a:t>非常に小さな表面欠陥または</a:t>
            </a:r>
            <a:endParaRPr lang="en-US" altLang="ja-JP" sz="2000" dirty="0"/>
          </a:p>
          <a:p>
            <a:pPr marL="0" indent="0" algn="just">
              <a:buNone/>
            </a:pPr>
            <a:r>
              <a:rPr lang="ja-JP" altLang="en-US" sz="2000" dirty="0"/>
              <a:t>　　　非金属の混入から始まる</a:t>
            </a:r>
            <a:endParaRPr lang="fr-BE" sz="2000" dirty="0"/>
          </a:p>
          <a:p>
            <a:pPr marL="457200" indent="-457200" algn="just">
              <a:buFont typeface="+mj-lt"/>
              <a:buAutoNum type="arabicPeriod" startAt="2"/>
            </a:pPr>
            <a:r>
              <a:rPr lang="ja-JP" altLang="en-US" sz="2000" dirty="0"/>
              <a:t>孔の空洞における電気化学反応が再不働態化により防止されないため、腐食が伝播する</a:t>
            </a:r>
            <a:endParaRPr lang="en-GB" sz="2000" dirty="0"/>
          </a:p>
        </p:txBody>
      </p:sp>
      <p:grpSp>
        <p:nvGrpSpPr>
          <p:cNvPr id="18" name="Group 17"/>
          <p:cNvGrpSpPr/>
          <p:nvPr/>
        </p:nvGrpSpPr>
        <p:grpSpPr>
          <a:xfrm>
            <a:off x="475457" y="1362052"/>
            <a:ext cx="8138739" cy="5049837"/>
            <a:chOff x="475457" y="1213462"/>
            <a:chExt cx="8138739" cy="5049837"/>
          </a:xfrm>
        </p:grpSpPr>
        <p:pic>
          <p:nvPicPr>
            <p:cNvPr id="13" name="Picture 12" descr="Pitting1r2mo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5457" y="3885224"/>
              <a:ext cx="3798887" cy="237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13462"/>
              <a:ext cx="3927896" cy="25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6" y="3963012"/>
              <a:ext cx="345853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4343400" y="5074261"/>
              <a:ext cx="7637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248" y="35433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1" name="Slide Number Placeholder 1">
            <a:extLst>
              <a:ext uri="{FF2B5EF4-FFF2-40B4-BE49-F238E27FC236}">
                <a16:creationId xmlns:a16="http://schemas.microsoft.com/office/drawing/2014/main" id="{D4EFCD30-A31A-4130-AFA6-1FE019FE12F0}"/>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17</a:t>
            </a:fld>
            <a:endParaRPr lang="fr-BE" dirty="0">
              <a:solidFill>
                <a:schemeClr val="tx1"/>
              </a:solidFill>
            </a:endParaRPr>
          </a:p>
        </p:txBody>
      </p:sp>
    </p:spTree>
    <p:extLst>
      <p:ext uri="{BB962C8B-B14F-4D97-AF65-F5344CB8AC3E}">
        <p14:creationId xmlns:p14="http://schemas.microsoft.com/office/powerpoint/2010/main" val="27167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322" y="220047"/>
            <a:ext cx="8542554" cy="759667"/>
          </a:xfrm>
        </p:spPr>
        <p:txBody>
          <a:bodyPr>
            <a:noAutofit/>
          </a:bodyPr>
          <a:lstStyle/>
          <a:p>
            <a:r>
              <a:rPr lang="ja-JP" altLang="en-US" sz="3600" dirty="0">
                <a:latin typeface="+mj-ea"/>
              </a:rPr>
              <a:t>孔食は電気化学セルにより検証可能　</a:t>
            </a:r>
            <a:r>
              <a:rPr lang="fr-FR" sz="3600" baseline="30000" dirty="0">
                <a:latin typeface="+mj-ea"/>
              </a:rPr>
              <a:t>4</a:t>
            </a:r>
          </a:p>
        </p:txBody>
      </p:sp>
      <p:sp>
        <p:nvSpPr>
          <p:cNvPr id="7" name="Content Placeholder 6"/>
          <p:cNvSpPr>
            <a:spLocks noGrp="1"/>
          </p:cNvSpPr>
          <p:nvPr>
            <p:ph idx="1"/>
          </p:nvPr>
        </p:nvSpPr>
        <p:spPr>
          <a:xfrm>
            <a:off x="495715" y="1277120"/>
            <a:ext cx="8229600" cy="1652520"/>
          </a:xfrm>
        </p:spPr>
        <p:txBody>
          <a:bodyPr>
            <a:noAutofit/>
          </a:bodyPr>
          <a:lstStyle/>
          <a:p>
            <a:pPr algn="just"/>
            <a:r>
              <a:rPr lang="ja-JP" altLang="en-US" sz="1800" dirty="0"/>
              <a:t>孔食は金属溶解が関係している</a:t>
            </a:r>
            <a:r>
              <a:rPr lang="fr-FR" sz="1800" dirty="0"/>
              <a:t> </a:t>
            </a:r>
          </a:p>
          <a:p>
            <a:pPr marL="800100" lvl="1" indent="-342900" algn="just">
              <a:buFont typeface="+mj-lt"/>
              <a:buAutoNum type="alphaLcParenR"/>
            </a:pPr>
            <a:r>
              <a:rPr lang="ja-JP" altLang="en-US" sz="1400" dirty="0"/>
              <a:t>金属表面における電気化学反応</a:t>
            </a:r>
            <a:r>
              <a:rPr lang="fr-FR" sz="1400" dirty="0"/>
              <a:t> </a:t>
            </a:r>
          </a:p>
          <a:p>
            <a:pPr marL="800100" lvl="1" indent="-342900" algn="just">
              <a:buFont typeface="+mj-lt"/>
              <a:buAutoNum type="alphaLcParenR"/>
            </a:pPr>
            <a:r>
              <a:rPr lang="ja-JP" altLang="en-US" sz="1400" dirty="0"/>
              <a:t>腐食進行部とカソード反応発生部間の孔食電流</a:t>
            </a:r>
            <a:endParaRPr lang="fr-FR" sz="1400" dirty="0"/>
          </a:p>
          <a:p>
            <a:pPr algn="just"/>
            <a:r>
              <a:rPr lang="ja-JP" altLang="en-US" sz="1800" dirty="0"/>
              <a:t>これら孔食は、電気化学セルにより検証することができる</a:t>
            </a:r>
            <a:endParaRPr lang="fr-FR"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7" y="3486803"/>
            <a:ext cx="2914415"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96" y="3486803"/>
            <a:ext cx="3888350"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4982" y="3052315"/>
            <a:ext cx="2905305" cy="353943"/>
          </a:xfrm>
          <a:prstGeom prst="rect">
            <a:avLst/>
          </a:prstGeom>
          <a:noFill/>
        </p:spPr>
        <p:txBody>
          <a:bodyPr wrap="square" rtlCol="0">
            <a:spAutoFit/>
          </a:bodyPr>
          <a:lstStyle/>
          <a:p>
            <a:pPr algn="ctr"/>
            <a:r>
              <a:rPr lang="ja-JP" altLang="en-US" dirty="0"/>
              <a:t>電気化学セル</a:t>
            </a:r>
            <a:endParaRPr lang="fr-FR" dirty="0"/>
          </a:p>
        </p:txBody>
      </p:sp>
      <p:sp>
        <p:nvSpPr>
          <p:cNvPr id="11" name="TextBox 10"/>
          <p:cNvSpPr txBox="1"/>
          <p:nvPr/>
        </p:nvSpPr>
        <p:spPr>
          <a:xfrm>
            <a:off x="5171619" y="3052315"/>
            <a:ext cx="2905305" cy="353943"/>
          </a:xfrm>
          <a:prstGeom prst="rect">
            <a:avLst/>
          </a:prstGeom>
          <a:noFill/>
        </p:spPr>
        <p:txBody>
          <a:bodyPr wrap="square" rtlCol="0">
            <a:spAutoFit/>
          </a:bodyPr>
          <a:lstStyle/>
          <a:p>
            <a:pPr algn="ctr"/>
            <a:r>
              <a:rPr lang="ja-JP" altLang="en-US" dirty="0"/>
              <a:t>分極曲線</a:t>
            </a:r>
            <a:endParaRPr lang="fr-FR" dirty="0"/>
          </a:p>
        </p:txBody>
      </p:sp>
      <p:sp>
        <p:nvSpPr>
          <p:cNvPr id="12" name="Slide Number Placeholder 1">
            <a:extLst>
              <a:ext uri="{FF2B5EF4-FFF2-40B4-BE49-F238E27FC236}">
                <a16:creationId xmlns:a16="http://schemas.microsoft.com/office/drawing/2014/main" id="{1F6AC9D0-79AA-4FA8-92EC-CCCBDF957B85}"/>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18</a:t>
            </a:fld>
            <a:endParaRPr lang="fr-BE" dirty="0">
              <a:solidFill>
                <a:schemeClr val="tx1"/>
              </a:solidFill>
            </a:endParaRPr>
          </a:p>
        </p:txBody>
      </p:sp>
      <p:sp>
        <p:nvSpPr>
          <p:cNvPr id="14" name="TextBox 1">
            <a:extLst>
              <a:ext uri="{FF2B5EF4-FFF2-40B4-BE49-F238E27FC236}">
                <a16:creationId xmlns:a16="http://schemas.microsoft.com/office/drawing/2014/main" id="{2A8940F6-9E51-4D27-A42E-A59F02B3DB02}"/>
              </a:ext>
            </a:extLst>
          </p:cNvPr>
          <p:cNvSpPr txBox="1"/>
          <p:nvPr/>
        </p:nvSpPr>
        <p:spPr>
          <a:xfrm>
            <a:off x="1353456" y="3619459"/>
            <a:ext cx="2172064" cy="161583"/>
          </a:xfrm>
          <a:prstGeom prst="rect">
            <a:avLst/>
          </a:prstGeom>
          <a:solidFill>
            <a:schemeClr val="bg1"/>
          </a:solidFill>
        </p:spPr>
        <p:txBody>
          <a:bodyPr wrap="square" lIns="0" tIns="0" rIns="0" bIns="0" rtlCol="0">
            <a:normAutofit/>
          </a:bodyPr>
          <a:lstStyle/>
          <a:p>
            <a:pPr algn="ctr"/>
            <a:r>
              <a:rPr lang="ja-JP" altLang="en-US" sz="1050" dirty="0"/>
              <a:t>ポテンショスタット</a:t>
            </a:r>
            <a:endParaRPr lang="fr-FR" sz="1050" dirty="0"/>
          </a:p>
        </p:txBody>
      </p:sp>
      <p:sp>
        <p:nvSpPr>
          <p:cNvPr id="15" name="TextBox 1">
            <a:extLst>
              <a:ext uri="{FF2B5EF4-FFF2-40B4-BE49-F238E27FC236}">
                <a16:creationId xmlns:a16="http://schemas.microsoft.com/office/drawing/2014/main" id="{5EBCE90B-E997-42C4-99AB-F957E3F20806}"/>
              </a:ext>
            </a:extLst>
          </p:cNvPr>
          <p:cNvSpPr txBox="1"/>
          <p:nvPr/>
        </p:nvSpPr>
        <p:spPr>
          <a:xfrm>
            <a:off x="1353456" y="3845986"/>
            <a:ext cx="924717" cy="350094"/>
          </a:xfrm>
          <a:prstGeom prst="rect">
            <a:avLst/>
          </a:prstGeom>
          <a:solidFill>
            <a:schemeClr val="bg1"/>
          </a:solidFill>
        </p:spPr>
        <p:txBody>
          <a:bodyPr wrap="square" lIns="0" tIns="0" rIns="0" bIns="0" rtlCol="0">
            <a:normAutofit/>
          </a:bodyPr>
          <a:lstStyle/>
          <a:p>
            <a:pPr algn="ctr"/>
            <a:r>
              <a:rPr lang="ja-JP" altLang="en-US" sz="1050" dirty="0"/>
              <a:t>電位掃引装置</a:t>
            </a:r>
            <a:endParaRPr lang="fr-FR" sz="1050" dirty="0"/>
          </a:p>
        </p:txBody>
      </p:sp>
      <p:sp>
        <p:nvSpPr>
          <p:cNvPr id="16" name="TextBox 1">
            <a:extLst>
              <a:ext uri="{FF2B5EF4-FFF2-40B4-BE49-F238E27FC236}">
                <a16:creationId xmlns:a16="http://schemas.microsoft.com/office/drawing/2014/main" id="{8C370300-4BC2-4958-A40C-CB8D3EFC67F5}"/>
              </a:ext>
            </a:extLst>
          </p:cNvPr>
          <p:cNvSpPr txBox="1"/>
          <p:nvPr/>
        </p:nvSpPr>
        <p:spPr>
          <a:xfrm>
            <a:off x="2490166" y="3845986"/>
            <a:ext cx="924717" cy="350094"/>
          </a:xfrm>
          <a:prstGeom prst="rect">
            <a:avLst/>
          </a:prstGeom>
          <a:solidFill>
            <a:schemeClr val="bg1"/>
          </a:solidFill>
        </p:spPr>
        <p:txBody>
          <a:bodyPr wrap="square" lIns="0" tIns="0" rIns="0" bIns="0" rtlCol="0">
            <a:normAutofit/>
          </a:bodyPr>
          <a:lstStyle/>
          <a:p>
            <a:pPr algn="ctr"/>
            <a:r>
              <a:rPr lang="ja-JP" altLang="en-US" sz="1050" dirty="0"/>
              <a:t>電流測定</a:t>
            </a:r>
            <a:endParaRPr lang="fr-FR" sz="1050" dirty="0"/>
          </a:p>
        </p:txBody>
      </p:sp>
      <p:sp>
        <p:nvSpPr>
          <p:cNvPr id="17" name="TextBox 1">
            <a:extLst>
              <a:ext uri="{FF2B5EF4-FFF2-40B4-BE49-F238E27FC236}">
                <a16:creationId xmlns:a16="http://schemas.microsoft.com/office/drawing/2014/main" id="{E5768C46-65F0-4FB2-97CC-29D7B10FEB9D}"/>
              </a:ext>
            </a:extLst>
          </p:cNvPr>
          <p:cNvSpPr txBox="1"/>
          <p:nvPr/>
        </p:nvSpPr>
        <p:spPr>
          <a:xfrm>
            <a:off x="1090384" y="5039602"/>
            <a:ext cx="526143" cy="350094"/>
          </a:xfrm>
          <a:prstGeom prst="rect">
            <a:avLst/>
          </a:prstGeom>
          <a:solidFill>
            <a:schemeClr val="bg1"/>
          </a:solidFill>
        </p:spPr>
        <p:txBody>
          <a:bodyPr wrap="square" lIns="0" tIns="0" rIns="0" bIns="0" rtlCol="0">
            <a:normAutofit/>
          </a:bodyPr>
          <a:lstStyle/>
          <a:p>
            <a:pPr algn="ctr"/>
            <a:r>
              <a:rPr lang="ja-JP" altLang="en-US" sz="1050" dirty="0"/>
              <a:t>参照</a:t>
            </a:r>
            <a:endParaRPr lang="en-US" altLang="ja-JP" sz="1050" dirty="0"/>
          </a:p>
          <a:p>
            <a:pPr algn="ctr"/>
            <a:r>
              <a:rPr lang="ja-JP" altLang="en-US" sz="1050" dirty="0"/>
              <a:t>電極</a:t>
            </a:r>
            <a:endParaRPr lang="fr-FR" sz="1050" dirty="0"/>
          </a:p>
        </p:txBody>
      </p:sp>
      <p:sp>
        <p:nvSpPr>
          <p:cNvPr id="18" name="TextBox 1">
            <a:extLst>
              <a:ext uri="{FF2B5EF4-FFF2-40B4-BE49-F238E27FC236}">
                <a16:creationId xmlns:a16="http://schemas.microsoft.com/office/drawing/2014/main" id="{AA5E6C06-7BE7-4660-B57F-E443DA82D71E}"/>
              </a:ext>
            </a:extLst>
          </p:cNvPr>
          <p:cNvSpPr txBox="1"/>
          <p:nvPr/>
        </p:nvSpPr>
        <p:spPr>
          <a:xfrm>
            <a:off x="1090384" y="5649202"/>
            <a:ext cx="526143" cy="487438"/>
          </a:xfrm>
          <a:prstGeom prst="rect">
            <a:avLst/>
          </a:prstGeom>
          <a:solidFill>
            <a:schemeClr val="bg1"/>
          </a:solidFill>
        </p:spPr>
        <p:txBody>
          <a:bodyPr wrap="square" lIns="0" tIns="0" rIns="0" bIns="0" rtlCol="0">
            <a:normAutofit/>
          </a:bodyPr>
          <a:lstStyle/>
          <a:p>
            <a:pPr algn="ctr"/>
            <a:r>
              <a:rPr lang="ja-JP" altLang="en-US" sz="1050" dirty="0"/>
              <a:t>試験片</a:t>
            </a:r>
            <a:endParaRPr lang="en-US" altLang="ja-JP" sz="1050" dirty="0"/>
          </a:p>
          <a:p>
            <a:pPr algn="ctr"/>
            <a:r>
              <a:rPr lang="ja-JP" altLang="en-US" sz="1050" dirty="0"/>
              <a:t>（ｻﾝﾌﾟﾙ）</a:t>
            </a:r>
            <a:endParaRPr lang="en-US" altLang="ja-JP" sz="1050" dirty="0"/>
          </a:p>
        </p:txBody>
      </p:sp>
      <p:sp>
        <p:nvSpPr>
          <p:cNvPr id="19" name="TextBox 1">
            <a:extLst>
              <a:ext uri="{FF2B5EF4-FFF2-40B4-BE49-F238E27FC236}">
                <a16:creationId xmlns:a16="http://schemas.microsoft.com/office/drawing/2014/main" id="{43A06025-9E82-42D4-B71B-610D059F5FEF}"/>
              </a:ext>
            </a:extLst>
          </p:cNvPr>
          <p:cNvSpPr txBox="1"/>
          <p:nvPr/>
        </p:nvSpPr>
        <p:spPr>
          <a:xfrm>
            <a:off x="3273731" y="5039602"/>
            <a:ext cx="526143" cy="350094"/>
          </a:xfrm>
          <a:prstGeom prst="rect">
            <a:avLst/>
          </a:prstGeom>
          <a:solidFill>
            <a:schemeClr val="bg1"/>
          </a:solidFill>
        </p:spPr>
        <p:txBody>
          <a:bodyPr wrap="square" lIns="0" tIns="0" rIns="0" bIns="0" rtlCol="0">
            <a:normAutofit/>
          </a:bodyPr>
          <a:lstStyle/>
          <a:p>
            <a:pPr algn="ctr"/>
            <a:r>
              <a:rPr lang="ja-JP" altLang="en-US" sz="1050" dirty="0"/>
              <a:t>対極</a:t>
            </a:r>
            <a:endParaRPr lang="fr-FR" sz="1050" dirty="0"/>
          </a:p>
        </p:txBody>
      </p:sp>
      <p:sp>
        <p:nvSpPr>
          <p:cNvPr id="20" name="TextBox 1">
            <a:extLst>
              <a:ext uri="{FF2B5EF4-FFF2-40B4-BE49-F238E27FC236}">
                <a16:creationId xmlns:a16="http://schemas.microsoft.com/office/drawing/2014/main" id="{59DEE61F-D607-43A0-96E9-127FF3806D1A}"/>
              </a:ext>
            </a:extLst>
          </p:cNvPr>
          <p:cNvSpPr txBox="1"/>
          <p:nvPr/>
        </p:nvSpPr>
        <p:spPr>
          <a:xfrm>
            <a:off x="1950480" y="5862441"/>
            <a:ext cx="1026400" cy="161583"/>
          </a:xfrm>
          <a:prstGeom prst="rect">
            <a:avLst/>
          </a:prstGeom>
          <a:solidFill>
            <a:schemeClr val="bg1"/>
          </a:solidFill>
        </p:spPr>
        <p:txBody>
          <a:bodyPr wrap="square" lIns="0" tIns="0" rIns="0" bIns="0" rtlCol="0">
            <a:normAutofit/>
          </a:bodyPr>
          <a:lstStyle/>
          <a:p>
            <a:pPr algn="ctr"/>
            <a:r>
              <a:rPr lang="ja-JP" altLang="en-US" sz="1050" dirty="0"/>
              <a:t>恒温槽</a:t>
            </a:r>
            <a:endParaRPr lang="fr-FR" sz="1050" dirty="0"/>
          </a:p>
        </p:txBody>
      </p:sp>
      <p:sp>
        <p:nvSpPr>
          <p:cNvPr id="21" name="TextBox 1">
            <a:extLst>
              <a:ext uri="{FF2B5EF4-FFF2-40B4-BE49-F238E27FC236}">
                <a16:creationId xmlns:a16="http://schemas.microsoft.com/office/drawing/2014/main" id="{FA0ADAEC-A798-419B-9F23-1382FD15EADB}"/>
              </a:ext>
            </a:extLst>
          </p:cNvPr>
          <p:cNvSpPr txBox="1"/>
          <p:nvPr/>
        </p:nvSpPr>
        <p:spPr>
          <a:xfrm>
            <a:off x="3273731" y="5649202"/>
            <a:ext cx="526143" cy="350094"/>
          </a:xfrm>
          <a:prstGeom prst="rect">
            <a:avLst/>
          </a:prstGeom>
          <a:solidFill>
            <a:schemeClr val="bg1"/>
          </a:solidFill>
        </p:spPr>
        <p:txBody>
          <a:bodyPr wrap="square" lIns="0" tIns="0" rIns="0" bIns="0" rtlCol="0">
            <a:normAutofit/>
          </a:bodyPr>
          <a:lstStyle/>
          <a:p>
            <a:pPr algn="ctr"/>
            <a:r>
              <a:rPr lang="ja-JP" altLang="en-US" sz="1050" dirty="0"/>
              <a:t>電解液</a:t>
            </a:r>
            <a:endParaRPr lang="fr-FR" sz="1050" dirty="0"/>
          </a:p>
        </p:txBody>
      </p:sp>
      <p:sp>
        <p:nvSpPr>
          <p:cNvPr id="23" name="TextBox 1">
            <a:extLst>
              <a:ext uri="{FF2B5EF4-FFF2-40B4-BE49-F238E27FC236}">
                <a16:creationId xmlns:a16="http://schemas.microsoft.com/office/drawing/2014/main" id="{305ACE06-3593-4EE8-94A3-AA2DE425F51C}"/>
              </a:ext>
            </a:extLst>
          </p:cNvPr>
          <p:cNvSpPr txBox="1"/>
          <p:nvPr/>
        </p:nvSpPr>
        <p:spPr>
          <a:xfrm>
            <a:off x="7581802" y="3609736"/>
            <a:ext cx="986644" cy="313240"/>
          </a:xfrm>
          <a:prstGeom prst="rect">
            <a:avLst/>
          </a:prstGeom>
          <a:solidFill>
            <a:schemeClr val="bg1"/>
          </a:solidFill>
        </p:spPr>
        <p:txBody>
          <a:bodyPr wrap="square" lIns="0" tIns="0" rIns="0" bIns="0" rtlCol="0">
            <a:normAutofit/>
          </a:bodyPr>
          <a:lstStyle/>
          <a:p>
            <a:pPr algn="ctr"/>
            <a:r>
              <a:rPr lang="ja-JP" altLang="en-US" sz="1050" dirty="0"/>
              <a:t>過不働態</a:t>
            </a:r>
            <a:endParaRPr lang="fr-FR" sz="1050" dirty="0"/>
          </a:p>
        </p:txBody>
      </p:sp>
      <p:sp>
        <p:nvSpPr>
          <p:cNvPr id="24" name="TextBox 1">
            <a:extLst>
              <a:ext uri="{FF2B5EF4-FFF2-40B4-BE49-F238E27FC236}">
                <a16:creationId xmlns:a16="http://schemas.microsoft.com/office/drawing/2014/main" id="{5C2EC66A-F981-4B78-BA1A-EC792A26AB21}"/>
              </a:ext>
            </a:extLst>
          </p:cNvPr>
          <p:cNvSpPr txBox="1"/>
          <p:nvPr/>
        </p:nvSpPr>
        <p:spPr>
          <a:xfrm>
            <a:off x="7581802" y="4559563"/>
            <a:ext cx="986644" cy="313240"/>
          </a:xfrm>
          <a:prstGeom prst="rect">
            <a:avLst/>
          </a:prstGeom>
          <a:solidFill>
            <a:schemeClr val="bg1"/>
          </a:solidFill>
        </p:spPr>
        <p:txBody>
          <a:bodyPr wrap="square" lIns="0" tIns="0" rIns="0" bIns="0" rtlCol="0">
            <a:normAutofit/>
          </a:bodyPr>
          <a:lstStyle/>
          <a:p>
            <a:pPr algn="ctr"/>
            <a:r>
              <a:rPr lang="ja-JP" altLang="en-US" sz="1050" dirty="0"/>
              <a:t>不働態</a:t>
            </a:r>
            <a:endParaRPr lang="fr-FR" sz="1050" dirty="0"/>
          </a:p>
        </p:txBody>
      </p:sp>
      <p:sp>
        <p:nvSpPr>
          <p:cNvPr id="25" name="TextBox 1">
            <a:extLst>
              <a:ext uri="{FF2B5EF4-FFF2-40B4-BE49-F238E27FC236}">
                <a16:creationId xmlns:a16="http://schemas.microsoft.com/office/drawing/2014/main" id="{CDC346CC-80E7-4BB0-A5C2-0B706E59F3AE}"/>
              </a:ext>
            </a:extLst>
          </p:cNvPr>
          <p:cNvSpPr txBox="1"/>
          <p:nvPr/>
        </p:nvSpPr>
        <p:spPr>
          <a:xfrm>
            <a:off x="7581802" y="5580880"/>
            <a:ext cx="986644" cy="313240"/>
          </a:xfrm>
          <a:prstGeom prst="rect">
            <a:avLst/>
          </a:prstGeom>
          <a:solidFill>
            <a:schemeClr val="bg1"/>
          </a:solidFill>
        </p:spPr>
        <p:txBody>
          <a:bodyPr wrap="square" lIns="0" tIns="0" rIns="0" bIns="0" rtlCol="0">
            <a:normAutofit/>
          </a:bodyPr>
          <a:lstStyle/>
          <a:p>
            <a:pPr algn="ctr"/>
            <a:r>
              <a:rPr lang="ja-JP" altLang="en-US" sz="1050" dirty="0"/>
              <a:t>活性態</a:t>
            </a:r>
            <a:endParaRPr lang="fr-FR" sz="1050" dirty="0"/>
          </a:p>
        </p:txBody>
      </p:sp>
      <p:sp>
        <p:nvSpPr>
          <p:cNvPr id="26" name="TextBox 1">
            <a:extLst>
              <a:ext uri="{FF2B5EF4-FFF2-40B4-BE49-F238E27FC236}">
                <a16:creationId xmlns:a16="http://schemas.microsoft.com/office/drawing/2014/main" id="{9AF51022-6087-4452-811F-C0391DBE65F2}"/>
              </a:ext>
            </a:extLst>
          </p:cNvPr>
          <p:cNvSpPr txBox="1"/>
          <p:nvPr/>
        </p:nvSpPr>
        <p:spPr>
          <a:xfrm rot="16200000">
            <a:off x="4149350" y="4915928"/>
            <a:ext cx="1304964" cy="161583"/>
          </a:xfrm>
          <a:prstGeom prst="rect">
            <a:avLst/>
          </a:prstGeom>
          <a:solidFill>
            <a:schemeClr val="bg1"/>
          </a:solidFill>
        </p:spPr>
        <p:txBody>
          <a:bodyPr wrap="square" lIns="0" tIns="0" rIns="0" bIns="0" rtlCol="0">
            <a:normAutofit/>
          </a:bodyPr>
          <a:lstStyle/>
          <a:p>
            <a:pPr algn="ctr"/>
            <a:r>
              <a:rPr lang="ja-JP" altLang="en-US" sz="1050" dirty="0"/>
              <a:t>電位</a:t>
            </a:r>
            <a:endParaRPr lang="fr-FR" sz="1050" dirty="0"/>
          </a:p>
        </p:txBody>
      </p:sp>
      <p:sp>
        <p:nvSpPr>
          <p:cNvPr id="27" name="TextBox 1">
            <a:extLst>
              <a:ext uri="{FF2B5EF4-FFF2-40B4-BE49-F238E27FC236}">
                <a16:creationId xmlns:a16="http://schemas.microsoft.com/office/drawing/2014/main" id="{92F06C35-2C92-47DA-87A2-5F8932365050}"/>
              </a:ext>
            </a:extLst>
          </p:cNvPr>
          <p:cNvSpPr txBox="1"/>
          <p:nvPr/>
        </p:nvSpPr>
        <p:spPr>
          <a:xfrm>
            <a:off x="5031642" y="6071703"/>
            <a:ext cx="3536804" cy="237165"/>
          </a:xfrm>
          <a:prstGeom prst="rect">
            <a:avLst/>
          </a:prstGeom>
          <a:solidFill>
            <a:schemeClr val="bg1"/>
          </a:solidFill>
        </p:spPr>
        <p:txBody>
          <a:bodyPr wrap="square" lIns="0" tIns="0" rIns="0" bIns="0" rtlCol="0">
            <a:normAutofit/>
          </a:bodyPr>
          <a:lstStyle/>
          <a:p>
            <a:pPr algn="ctr"/>
            <a:r>
              <a:rPr lang="ja-JP" altLang="en-US" sz="1050" dirty="0"/>
              <a:t>電流</a:t>
            </a:r>
            <a:endParaRPr lang="fr-FR" sz="1050" dirty="0"/>
          </a:p>
        </p:txBody>
      </p:sp>
    </p:spTree>
    <p:extLst>
      <p:ext uri="{BB962C8B-B14F-4D97-AF65-F5344CB8AC3E}">
        <p14:creationId xmlns:p14="http://schemas.microsoft.com/office/powerpoint/2010/main" val="13423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ja-JP" altLang="en-US" sz="3600" dirty="0"/>
              <a:t>孔食に影響する主要因　</a:t>
            </a:r>
            <a:r>
              <a:rPr lang="en-US" altLang="ja-JP" sz="3600" baseline="30000" dirty="0"/>
              <a:t>5</a:t>
            </a:r>
            <a:br>
              <a:rPr lang="en-GB" sz="3600" baseline="30000" dirty="0"/>
            </a:br>
            <a:r>
              <a:rPr lang="en-GB" sz="2400" dirty="0"/>
              <a:t>(</a:t>
            </a:r>
            <a:r>
              <a:rPr lang="ja-JP" altLang="en-US" sz="2400" dirty="0"/>
              <a:t>孔食電位</a:t>
            </a:r>
            <a:r>
              <a:rPr lang="en-GB" sz="2400" dirty="0"/>
              <a:t> </a:t>
            </a:r>
            <a:r>
              <a:rPr lang="en-GB" sz="2400" dirty="0" err="1"/>
              <a:t>E</a:t>
            </a:r>
            <a:r>
              <a:rPr lang="en-GB" sz="2400" baseline="-25000" dirty="0" err="1"/>
              <a:t>pit</a:t>
            </a:r>
            <a:r>
              <a:rPr lang="en-GB" sz="2400" dirty="0"/>
              <a:t> </a:t>
            </a:r>
            <a:r>
              <a:rPr lang="ja-JP" altLang="en-US" sz="2400" dirty="0"/>
              <a:t>は一般的に孔食の測定基準として用いられる</a:t>
            </a:r>
            <a:r>
              <a:rPr lang="en-GB" sz="2400" dirty="0"/>
              <a:t>)</a:t>
            </a:r>
          </a:p>
        </p:txBody>
      </p:sp>
      <p:sp>
        <p:nvSpPr>
          <p:cNvPr id="3" name="Subtitle 2"/>
          <p:cNvSpPr>
            <a:spLocks noGrp="1"/>
          </p:cNvSpPr>
          <p:nvPr>
            <p:ph idx="1"/>
          </p:nvPr>
        </p:nvSpPr>
        <p:spPr>
          <a:xfrm>
            <a:off x="457200" y="1404257"/>
            <a:ext cx="8229600" cy="4961965"/>
          </a:xfrm>
        </p:spPr>
        <p:txBody>
          <a:bodyPr>
            <a:normAutofit fontScale="85000" lnSpcReduction="10000"/>
          </a:bodyPr>
          <a:lstStyle/>
          <a:p>
            <a:pPr marL="514350" indent="-514350">
              <a:buClrTx/>
              <a:buAutoNum type="arabicPeriod"/>
            </a:pPr>
            <a:r>
              <a:rPr lang="ja-JP" altLang="en-US" b="1" dirty="0">
                <a:latin typeface="Calibri" pitchFamily="34" charset="0"/>
              </a:rPr>
              <a:t>温度</a:t>
            </a:r>
            <a:endParaRPr lang="en-GB"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0" indent="0">
              <a:buClrTx/>
              <a:buNone/>
            </a:pPr>
            <a:endParaRPr lang="en-GB" b="1" dirty="0">
              <a:latin typeface="Calibri" pitchFamily="34" charset="0"/>
            </a:endParaRPr>
          </a:p>
          <a:p>
            <a:pPr marL="446088" indent="0" defTabSz="879475">
              <a:buClrTx/>
              <a:buNone/>
            </a:pPr>
            <a:r>
              <a:rPr lang="ja-JP" altLang="en-US" sz="2800" dirty="0">
                <a:latin typeface="Calibri" panose="020F0502020204030204" pitchFamily="34" charset="0"/>
              </a:rPr>
              <a:t>温度上昇に伴い、耐孔食性が著しく低下する</a:t>
            </a:r>
            <a:endParaRPr lang="fr-FR" sz="2800" dirty="0">
              <a:latin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1" y="2070858"/>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
            <a:extLst>
              <a:ext uri="{FF2B5EF4-FFF2-40B4-BE49-F238E27FC236}">
                <a16:creationId xmlns:a16="http://schemas.microsoft.com/office/drawing/2014/main" id="{23DE37F1-DF70-418C-BC7C-C371EBD14B68}"/>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19</a:t>
            </a:fld>
            <a:endParaRPr lang="fr-BE" dirty="0">
              <a:solidFill>
                <a:schemeClr val="tx1"/>
              </a:solidFill>
            </a:endParaRPr>
          </a:p>
        </p:txBody>
      </p:sp>
      <p:sp>
        <p:nvSpPr>
          <p:cNvPr id="8" name="テキスト ボックス 7">
            <a:extLst>
              <a:ext uri="{FF2B5EF4-FFF2-40B4-BE49-F238E27FC236}">
                <a16:creationId xmlns:a16="http://schemas.microsoft.com/office/drawing/2014/main" id="{96443E8F-E25A-495A-859B-1959B859D433}"/>
              </a:ext>
            </a:extLst>
          </p:cNvPr>
          <p:cNvSpPr txBox="1"/>
          <p:nvPr/>
        </p:nvSpPr>
        <p:spPr>
          <a:xfrm>
            <a:off x="2076450" y="3532006"/>
            <a:ext cx="653730" cy="353943"/>
          </a:xfrm>
          <a:prstGeom prst="rect">
            <a:avLst/>
          </a:prstGeom>
          <a:solidFill>
            <a:srgbClr val="C9FBBB"/>
          </a:solidFill>
        </p:spPr>
        <p:txBody>
          <a:bodyPr wrap="square" rtlCol="0">
            <a:spAutoFit/>
          </a:bodyPr>
          <a:lstStyle/>
          <a:p>
            <a:r>
              <a:rPr lang="ja-JP" altLang="ja-JP" dirty="0">
                <a:solidFill>
                  <a:srgbClr val="FF0000"/>
                </a:solidFill>
              </a:rPr>
              <a:t>孔食</a:t>
            </a:r>
            <a:endParaRPr lang="ja-JP" altLang="en-US" dirty="0">
              <a:solidFill>
                <a:srgbClr val="FF0000"/>
              </a:solidFill>
            </a:endParaRPr>
          </a:p>
        </p:txBody>
      </p:sp>
      <p:sp>
        <p:nvSpPr>
          <p:cNvPr id="9" name="テキスト ボックス 8">
            <a:extLst>
              <a:ext uri="{FF2B5EF4-FFF2-40B4-BE49-F238E27FC236}">
                <a16:creationId xmlns:a16="http://schemas.microsoft.com/office/drawing/2014/main" id="{B469DA89-073E-41FC-857F-FA517A7CB226}"/>
              </a:ext>
            </a:extLst>
          </p:cNvPr>
          <p:cNvSpPr txBox="1"/>
          <p:nvPr/>
        </p:nvSpPr>
        <p:spPr>
          <a:xfrm>
            <a:off x="3744000" y="3492000"/>
            <a:ext cx="576000" cy="432000"/>
          </a:xfrm>
          <a:prstGeom prst="rect">
            <a:avLst/>
          </a:prstGeom>
          <a:solidFill>
            <a:srgbClr val="C9FBBB"/>
          </a:solidFill>
        </p:spPr>
        <p:txBody>
          <a:bodyPr wrap="square" lIns="0" tIns="0" rIns="0" bIns="0" rtlCol="0">
            <a:spAutoFit/>
          </a:bodyPr>
          <a:lstStyle/>
          <a:p>
            <a:pPr algn="ctr"/>
            <a:r>
              <a:rPr lang="ja-JP" altLang="ja-JP" sz="1400" b="1" dirty="0">
                <a:solidFill>
                  <a:srgbClr val="1212E4"/>
                </a:solidFill>
              </a:rPr>
              <a:t>孔食</a:t>
            </a:r>
            <a:endParaRPr lang="en-US" altLang="ja-JP" sz="1400" b="1" dirty="0">
              <a:solidFill>
                <a:srgbClr val="1212E4"/>
              </a:solidFill>
            </a:endParaRPr>
          </a:p>
          <a:p>
            <a:pPr algn="ctr"/>
            <a:r>
              <a:rPr lang="ja-JP" altLang="en-US" sz="1400" b="1" dirty="0">
                <a:solidFill>
                  <a:srgbClr val="1212E4"/>
                </a:solidFill>
              </a:rPr>
              <a:t>なし</a:t>
            </a:r>
          </a:p>
        </p:txBody>
      </p:sp>
      <p:sp>
        <p:nvSpPr>
          <p:cNvPr id="10" name="テキスト ボックス 9">
            <a:extLst>
              <a:ext uri="{FF2B5EF4-FFF2-40B4-BE49-F238E27FC236}">
                <a16:creationId xmlns:a16="http://schemas.microsoft.com/office/drawing/2014/main" id="{B1695E2F-75A0-458B-8B7E-B42E8BA6FE0C}"/>
              </a:ext>
            </a:extLst>
          </p:cNvPr>
          <p:cNvSpPr txBox="1"/>
          <p:nvPr/>
        </p:nvSpPr>
        <p:spPr>
          <a:xfrm>
            <a:off x="4724397" y="2741431"/>
            <a:ext cx="2196000" cy="430887"/>
          </a:xfrm>
          <a:prstGeom prst="rect">
            <a:avLst/>
          </a:prstGeom>
          <a:solidFill>
            <a:srgbClr val="C9FBBB"/>
          </a:solidFill>
        </p:spPr>
        <p:txBody>
          <a:bodyPr wrap="square" lIns="36000" tIns="0" rIns="36000" bIns="0" rtlCol="0">
            <a:spAutoFit/>
          </a:bodyPr>
          <a:lstStyle/>
          <a:p>
            <a:pPr algn="ctr"/>
            <a:r>
              <a:rPr lang="en-US" altLang="ja-JP" sz="1400" dirty="0">
                <a:solidFill>
                  <a:prstClr val="black"/>
                </a:solidFill>
              </a:rPr>
              <a:t>SUS 18Cr-8Ni</a:t>
            </a:r>
            <a:r>
              <a:rPr lang="ja-JP" altLang="ja-JP" sz="1400" dirty="0">
                <a:solidFill>
                  <a:prstClr val="black"/>
                </a:solidFill>
              </a:rPr>
              <a:t>ステンレスの</a:t>
            </a:r>
            <a:r>
              <a:rPr lang="en-US" altLang="ja-JP" sz="1400" dirty="0">
                <a:solidFill>
                  <a:prstClr val="black"/>
                </a:solidFill>
              </a:rPr>
              <a:t>Mo</a:t>
            </a:r>
            <a:r>
              <a:rPr lang="ja-JP" altLang="ja-JP" sz="1400" dirty="0">
                <a:solidFill>
                  <a:prstClr val="black"/>
                </a:solidFill>
              </a:rPr>
              <a:t>を増量</a:t>
            </a:r>
            <a:endParaRPr lang="ja-JP" altLang="en-US" sz="1400" b="1" dirty="0">
              <a:solidFill>
                <a:srgbClr val="1212E4"/>
              </a:solidFill>
            </a:endParaRPr>
          </a:p>
        </p:txBody>
      </p:sp>
      <p:sp>
        <p:nvSpPr>
          <p:cNvPr id="12" name="テキスト ボックス 11">
            <a:extLst>
              <a:ext uri="{FF2B5EF4-FFF2-40B4-BE49-F238E27FC236}">
                <a16:creationId xmlns:a16="http://schemas.microsoft.com/office/drawing/2014/main" id="{FA6598CF-4129-4CB2-960B-82A584E46C97}"/>
              </a:ext>
            </a:extLst>
          </p:cNvPr>
          <p:cNvSpPr txBox="1"/>
          <p:nvPr/>
        </p:nvSpPr>
        <p:spPr>
          <a:xfrm>
            <a:off x="3076573" y="4865506"/>
            <a:ext cx="1242752" cy="215444"/>
          </a:xfrm>
          <a:prstGeom prst="rect">
            <a:avLst/>
          </a:prstGeom>
          <a:solidFill>
            <a:srgbClr val="C9FBBB"/>
          </a:solidFill>
        </p:spPr>
        <p:txBody>
          <a:bodyPr wrap="square" lIns="36000" tIns="0" rIns="36000" bIns="0" rtlCol="0">
            <a:spAutoFit/>
          </a:bodyPr>
          <a:lstStyle/>
          <a:p>
            <a:pPr algn="ctr"/>
            <a:r>
              <a:rPr lang="ja-JP" altLang="en-US" sz="1400" b="1" dirty="0">
                <a:solidFill>
                  <a:prstClr val="black"/>
                </a:solidFill>
              </a:rPr>
              <a:t>温　度</a:t>
            </a:r>
          </a:p>
        </p:txBody>
      </p:sp>
    </p:spTree>
    <p:extLst>
      <p:ext uri="{BB962C8B-B14F-4D97-AF65-F5344CB8AC3E}">
        <p14:creationId xmlns:p14="http://schemas.microsoft.com/office/powerpoint/2010/main" val="909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概要</a:t>
            </a:r>
            <a:endParaRPr lang="fr-F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ja-JP" altLang="en-US" dirty="0"/>
              <a:t>多くの材料が経年劣化を起こす</a:t>
            </a:r>
            <a:endParaRPr lang="en-US" altLang="ja-JP" dirty="0"/>
          </a:p>
          <a:p>
            <a:pPr marL="514350" indent="-514350">
              <a:buFont typeface="+mj-lt"/>
              <a:buAutoNum type="arabicPeriod"/>
            </a:pPr>
            <a:r>
              <a:rPr lang="ja-JP" altLang="en-US" dirty="0"/>
              <a:t>ステンレス鋼が耐食性を示す理由</a:t>
            </a:r>
            <a:endParaRPr lang="en-US" altLang="ja-JP" dirty="0"/>
          </a:p>
          <a:p>
            <a:pPr marL="514350" indent="-514350">
              <a:buFont typeface="+mj-lt"/>
              <a:buAutoNum type="arabicPeriod"/>
            </a:pPr>
            <a:r>
              <a:rPr lang="ja-JP" altLang="en-US" dirty="0"/>
              <a:t>ステンレス鋼の腐食形態</a:t>
            </a:r>
            <a:endParaRPr lang="en-US" dirty="0"/>
          </a:p>
          <a:p>
            <a:pPr marL="514350" indent="-514350">
              <a:buFont typeface="+mj-lt"/>
              <a:buAutoNum type="arabicPeriod"/>
            </a:pPr>
            <a:r>
              <a:rPr lang="ja-JP" altLang="en-US" dirty="0"/>
              <a:t>適切な耐食性を有する鋼種選定方法</a:t>
            </a:r>
            <a:endParaRPr lang="fr-FR" dirty="0"/>
          </a:p>
          <a:p>
            <a:pPr lvl="1">
              <a:buFont typeface="Wingdings" panose="05000000000000000000" pitchFamily="2" charset="2"/>
              <a:buChar char="§"/>
            </a:pPr>
            <a:r>
              <a:rPr lang="ja-JP" altLang="en-US" dirty="0"/>
              <a:t>構造用途</a:t>
            </a:r>
            <a:endParaRPr lang="fr-FR" dirty="0"/>
          </a:p>
          <a:p>
            <a:pPr lvl="1">
              <a:buFont typeface="Wingdings" panose="05000000000000000000" pitchFamily="2" charset="2"/>
              <a:buChar char="§"/>
            </a:pPr>
            <a:r>
              <a:rPr lang="ja-JP" altLang="en-US" dirty="0"/>
              <a:t>その他</a:t>
            </a:r>
            <a:endParaRPr lang="fr-FR" dirty="0"/>
          </a:p>
          <a:p>
            <a:pPr marL="514350" indent="-514350">
              <a:buFont typeface="+mj-lt"/>
              <a:buAutoNum type="arabicPeriod"/>
            </a:pPr>
            <a:r>
              <a:rPr lang="ja-JP" altLang="en-US" dirty="0"/>
              <a:t>参考リンク先</a:t>
            </a:r>
            <a:endParaRPr lang="fr-FR" dirty="0"/>
          </a:p>
          <a:p>
            <a:endParaRPr lang="fr-FR" dirty="0"/>
          </a:p>
          <a:p>
            <a:endParaRPr lang="fr-FR" dirty="0"/>
          </a:p>
          <a:p>
            <a:endParaRPr lang="fr-FR" dirty="0"/>
          </a:p>
        </p:txBody>
      </p:sp>
      <p:sp>
        <p:nvSpPr>
          <p:cNvPr id="5" name="Slide Number Placeholder 1">
            <a:extLst>
              <a:ext uri="{FF2B5EF4-FFF2-40B4-BE49-F238E27FC236}">
                <a16:creationId xmlns:a16="http://schemas.microsoft.com/office/drawing/2014/main" id="{B1EEA06E-DAAB-4B34-8B1A-53AD03BD40B5}"/>
              </a:ext>
            </a:extLst>
          </p:cNvPr>
          <p:cNvSpPr>
            <a:spLocks noGrp="1"/>
          </p:cNvSpPr>
          <p:nvPr>
            <p:ph type="sldNum" sz="quarter" idx="12"/>
          </p:nvPr>
        </p:nvSpPr>
        <p:spPr/>
        <p:txBody>
          <a:bodyPr/>
          <a:lstStyle/>
          <a:p>
            <a:fld id="{16EEAD88-7AB7-4352-89B4-BF917C658D05}" type="slidenum">
              <a:rPr lang="fr-BE" smtClean="0">
                <a:solidFill>
                  <a:schemeClr val="tx1"/>
                </a:solidFill>
              </a:rPr>
              <a:pPr/>
              <a:t>2</a:t>
            </a:fld>
            <a:endParaRPr lang="fr-BE" dirty="0">
              <a:solidFill>
                <a:schemeClr val="tx1"/>
              </a:solidFill>
            </a:endParaRPr>
          </a:p>
        </p:txBody>
      </p:sp>
    </p:spTree>
    <p:extLst>
      <p:ext uri="{BB962C8B-B14F-4D97-AF65-F5344CB8AC3E}">
        <p14:creationId xmlns:p14="http://schemas.microsoft.com/office/powerpoint/2010/main" val="33427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BE" sz="2500" b="1" dirty="0"/>
              <a:t>2. </a:t>
            </a:r>
            <a:r>
              <a:rPr lang="ja-JP" altLang="en-US" sz="2500" b="1" dirty="0"/>
              <a:t>塩化物イオン濃度</a:t>
            </a:r>
            <a:endParaRPr lang="fr-BE" sz="2500" b="1" dirty="0"/>
          </a:p>
          <a:p>
            <a:pPr marL="0" indent="0" algn="just">
              <a:buNone/>
            </a:pPr>
            <a:r>
              <a:rPr lang="ja-JP" altLang="en-US" sz="2400" dirty="0">
                <a:latin typeface="Calibri" pitchFamily="34" charset="0"/>
              </a:rPr>
              <a:t>　塩化物イオン濃度が増加すると、耐孔食性が低下する</a:t>
            </a:r>
            <a:endParaRPr lang="en-GB" sz="2400" dirty="0">
              <a:latin typeface="Calibri" pitchFamily="34" charset="0"/>
            </a:endParaRPr>
          </a:p>
        </p:txBody>
      </p:sp>
      <p:sp>
        <p:nvSpPr>
          <p:cNvPr id="4" name="Title 10"/>
          <p:cNvSpPr>
            <a:spLocks noGrp="1"/>
          </p:cNvSpPr>
          <p:nvPr>
            <p:ph type="title"/>
          </p:nvPr>
        </p:nvSpPr>
        <p:spPr>
          <a:xfrm>
            <a:off x="457200" y="274638"/>
            <a:ext cx="8229600" cy="1143000"/>
          </a:xfrm>
        </p:spPr>
        <p:txBody>
          <a:bodyPr>
            <a:normAutofit fontScale="90000"/>
          </a:bodyPr>
          <a:lstStyle/>
          <a:p>
            <a:r>
              <a:rPr lang="ja-JP" altLang="en-US" sz="4000" dirty="0"/>
              <a:t>孔食に影響する主要因　</a:t>
            </a:r>
            <a:r>
              <a:rPr lang="en-US" altLang="ja-JP" sz="4000" baseline="30000" dirty="0"/>
              <a:t>6</a:t>
            </a:r>
            <a:br>
              <a:rPr lang="en-GB" altLang="ja-JP" sz="4000" baseline="30000" dirty="0"/>
            </a:br>
            <a:r>
              <a:rPr lang="en-GB" altLang="ja-JP" sz="2800" dirty="0"/>
              <a:t>(</a:t>
            </a:r>
            <a:r>
              <a:rPr lang="ja-JP" altLang="en-US" sz="2700" dirty="0"/>
              <a:t>孔食電位</a:t>
            </a:r>
            <a:r>
              <a:rPr lang="en-GB" altLang="ja-JP" sz="2700" dirty="0"/>
              <a:t> </a:t>
            </a:r>
            <a:r>
              <a:rPr lang="en-GB" altLang="ja-JP" sz="2700" dirty="0" err="1"/>
              <a:t>E</a:t>
            </a:r>
            <a:r>
              <a:rPr lang="en-GB" altLang="ja-JP" sz="2700" baseline="-25000" dirty="0" err="1"/>
              <a:t>pit</a:t>
            </a:r>
            <a:r>
              <a:rPr lang="en-GB" altLang="ja-JP" sz="2700" dirty="0"/>
              <a:t> </a:t>
            </a:r>
            <a:r>
              <a:rPr lang="ja-JP" altLang="en-US" sz="2700" dirty="0"/>
              <a:t>は一般的に孔食の測定基準として用いられる</a:t>
            </a:r>
            <a:r>
              <a:rPr lang="en-GB" altLang="ja-JP" sz="2700" dirty="0"/>
              <a:t>)</a:t>
            </a:r>
            <a:endParaRPr lang="en-GB" sz="2700"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79720" y="2995609"/>
            <a:ext cx="2910128" cy="638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p:cNvGraphicFramePr>
          <p:nvPr>
            <p:extLst>
              <p:ext uri="{D42A27DB-BD31-4B8C-83A1-F6EECF244321}">
                <p14:modId xmlns:p14="http://schemas.microsoft.com/office/powerpoint/2010/main" val="2982241699"/>
              </p:ext>
            </p:extLst>
          </p:nvPr>
        </p:nvGraphicFramePr>
        <p:xfrm>
          <a:off x="1016949" y="3702380"/>
          <a:ext cx="5323689" cy="2812442"/>
        </p:xfrm>
        <a:graphic>
          <a:graphicData uri="http://schemas.openxmlformats.org/presentationml/2006/ole">
            <mc:AlternateContent xmlns:mc="http://schemas.openxmlformats.org/markup-compatibility/2006">
              <mc:Choice xmlns:v="urn:schemas-microsoft-com:vml" Requires="v">
                <p:oleObj spid="_x0000_s2050" name="Paint Shop Pro Image" r:id="rId5" imgW="6639024" imgH="4926162" progId="">
                  <p:embed/>
                </p:oleObj>
              </mc:Choice>
              <mc:Fallback>
                <p:oleObj name="Paint Shop Pro Image" r:id="rId5" imgW="6639024" imgH="4926162" progId="">
                  <p:embed/>
                  <p:pic>
                    <p:nvPicPr>
                      <p:cNvPr id="2"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949" y="3702380"/>
                        <a:ext cx="5323689" cy="2812442"/>
                      </a:xfrm>
                      <a:prstGeom prst="rect">
                        <a:avLst/>
                      </a:prstGeom>
                      <a:noFill/>
                      <a:ln>
                        <a:noFill/>
                      </a:ln>
                      <a:effectLst/>
                    </p:spPr>
                  </p:pic>
                </p:oleObj>
              </mc:Fallback>
            </mc:AlternateContent>
          </a:graphicData>
        </a:graphic>
      </p:graphicFrame>
      <p:sp>
        <p:nvSpPr>
          <p:cNvPr id="8" name="Slide Number Placeholder 1">
            <a:extLst>
              <a:ext uri="{FF2B5EF4-FFF2-40B4-BE49-F238E27FC236}">
                <a16:creationId xmlns:a16="http://schemas.microsoft.com/office/drawing/2014/main" id="{EBF444EE-E3AD-41D3-A004-922D62972DF0}"/>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20</a:t>
            </a:fld>
            <a:endParaRPr lang="fr-BE" dirty="0">
              <a:solidFill>
                <a:schemeClr val="tx1"/>
              </a:solidFill>
            </a:endParaRPr>
          </a:p>
        </p:txBody>
      </p:sp>
    </p:spTree>
    <p:extLst>
      <p:ext uri="{BB962C8B-B14F-4D97-AF65-F5344CB8AC3E}">
        <p14:creationId xmlns:p14="http://schemas.microsoft.com/office/powerpoint/2010/main" val="1878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4880"/>
          </a:xfrm>
        </p:spPr>
        <p:txBody>
          <a:bodyPr>
            <a:normAutofit fontScale="40000" lnSpcReduction="20000"/>
          </a:bodyPr>
          <a:lstStyle/>
          <a:p>
            <a:pPr marL="0" indent="0" algn="just">
              <a:buNone/>
            </a:pPr>
            <a:r>
              <a:rPr lang="en-GB" sz="6300" b="1" dirty="0">
                <a:latin typeface="Calibri" pitchFamily="34" charset="0"/>
              </a:rPr>
              <a:t>2. </a:t>
            </a:r>
            <a:r>
              <a:rPr lang="ja-JP" altLang="en-US" sz="6300" b="1" dirty="0">
                <a:latin typeface="Calibri" pitchFamily="34" charset="0"/>
              </a:rPr>
              <a:t>ステンレス鋼の分析</a:t>
            </a:r>
            <a:endParaRPr lang="en-GB" sz="6300" b="1" dirty="0">
              <a:latin typeface="Calibri" pitchFamily="34" charset="0"/>
            </a:endParaRPr>
          </a:p>
          <a:p>
            <a:pPr marL="354013" indent="0" algn="just">
              <a:buNone/>
            </a:pPr>
            <a:r>
              <a:rPr lang="ja-JP" altLang="en-US" sz="4400" dirty="0">
                <a:latin typeface="Calibri" pitchFamily="34" charset="0"/>
              </a:rPr>
              <a:t>耐孔食性は</a:t>
            </a:r>
            <a:r>
              <a:rPr lang="en-GB" sz="4400" dirty="0">
                <a:latin typeface="Calibri" pitchFamily="34" charset="0"/>
              </a:rPr>
              <a:t> N, Mo, Cr </a:t>
            </a:r>
            <a:r>
              <a:rPr lang="ja-JP" altLang="en-US" sz="4400" dirty="0">
                <a:latin typeface="Calibri" pitchFamily="34" charset="0"/>
              </a:rPr>
              <a:t>などの合金元素の添加により上昇する</a:t>
            </a:r>
            <a:endParaRPr lang="en-US"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r>
              <a:rPr lang="ja-JP" altLang="en-US" sz="4400" dirty="0">
                <a:latin typeface="Calibri" pitchFamily="34" charset="0"/>
              </a:rPr>
              <a:t>合金元素の効果は、</a:t>
            </a:r>
            <a:r>
              <a:rPr lang="en-US" altLang="ja-JP" sz="4400" dirty="0">
                <a:latin typeface="Calibri" pitchFamily="34" charset="0"/>
              </a:rPr>
              <a:t>PREN</a:t>
            </a:r>
            <a:r>
              <a:rPr lang="ja-JP" altLang="en-US" sz="4400" dirty="0">
                <a:latin typeface="Calibri" pitchFamily="34" charset="0"/>
              </a:rPr>
              <a:t>（孔食指数）により示される</a:t>
            </a:r>
            <a:endParaRPr lang="en-GB" sz="4400" dirty="0">
              <a:latin typeface="Calibri" pitchFamily="34" charset="0"/>
            </a:endParaRPr>
          </a:p>
        </p:txBody>
      </p:sp>
      <p:sp>
        <p:nvSpPr>
          <p:cNvPr id="4" name="Title 10"/>
          <p:cNvSpPr>
            <a:spLocks noGrp="1"/>
          </p:cNvSpPr>
          <p:nvPr>
            <p:ph type="title"/>
          </p:nvPr>
        </p:nvSpPr>
        <p:spPr>
          <a:xfrm>
            <a:off x="457200" y="274638"/>
            <a:ext cx="8229600" cy="1143000"/>
          </a:xfrm>
        </p:spPr>
        <p:txBody>
          <a:bodyPr>
            <a:normAutofit fontScale="90000"/>
          </a:bodyPr>
          <a:lstStyle/>
          <a:p>
            <a:r>
              <a:rPr lang="ja-JP" altLang="en-US" dirty="0"/>
              <a:t>孔食に影響する主要因　</a:t>
            </a:r>
            <a:r>
              <a:rPr lang="en-US" altLang="ja-JP" baseline="30000" dirty="0"/>
              <a:t>6</a:t>
            </a:r>
            <a:br>
              <a:rPr lang="en-GB" altLang="ja-JP" baseline="30000" dirty="0"/>
            </a:br>
            <a:r>
              <a:rPr lang="en-GB" altLang="ja-JP" sz="3100" dirty="0"/>
              <a:t>(</a:t>
            </a:r>
            <a:r>
              <a:rPr lang="ja-JP" altLang="en-US" sz="2700" dirty="0"/>
              <a:t>孔食電位</a:t>
            </a:r>
            <a:r>
              <a:rPr lang="en-GB" altLang="ja-JP" sz="2700" dirty="0"/>
              <a:t> </a:t>
            </a:r>
            <a:r>
              <a:rPr lang="en-GB" altLang="ja-JP" sz="2700" dirty="0" err="1"/>
              <a:t>E</a:t>
            </a:r>
            <a:r>
              <a:rPr lang="en-GB" altLang="ja-JP" sz="2700" baseline="-25000" dirty="0" err="1"/>
              <a:t>pit</a:t>
            </a:r>
            <a:r>
              <a:rPr lang="en-GB" altLang="ja-JP" sz="2700" dirty="0"/>
              <a:t> </a:t>
            </a:r>
            <a:r>
              <a:rPr lang="ja-JP" altLang="en-US" sz="2700" dirty="0"/>
              <a:t>は一般的に孔食の測定基準として用いられる</a:t>
            </a:r>
            <a:r>
              <a:rPr lang="en-GB" altLang="ja-JP" sz="2700" dirty="0"/>
              <a:t>)</a:t>
            </a:r>
            <a:endParaRPr lang="en-GB"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1" y="2276598"/>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1">
            <a:extLst>
              <a:ext uri="{FF2B5EF4-FFF2-40B4-BE49-F238E27FC236}">
                <a16:creationId xmlns:a16="http://schemas.microsoft.com/office/drawing/2014/main" id="{C7EEDD9A-778D-40A7-B9AB-8EB8AFE2E5B2}"/>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21</a:t>
            </a:fld>
            <a:endParaRPr lang="fr-BE" dirty="0">
              <a:solidFill>
                <a:schemeClr val="tx1"/>
              </a:solidFill>
            </a:endParaRPr>
          </a:p>
        </p:txBody>
      </p:sp>
      <p:sp>
        <p:nvSpPr>
          <p:cNvPr id="8" name="テキスト ボックス 7">
            <a:extLst>
              <a:ext uri="{FF2B5EF4-FFF2-40B4-BE49-F238E27FC236}">
                <a16:creationId xmlns:a16="http://schemas.microsoft.com/office/drawing/2014/main" id="{A258490F-6BCA-40AD-ACCB-127B67325DCE}"/>
              </a:ext>
            </a:extLst>
          </p:cNvPr>
          <p:cNvSpPr txBox="1"/>
          <p:nvPr/>
        </p:nvSpPr>
        <p:spPr>
          <a:xfrm>
            <a:off x="2076450" y="3759432"/>
            <a:ext cx="653730" cy="353943"/>
          </a:xfrm>
          <a:prstGeom prst="rect">
            <a:avLst/>
          </a:prstGeom>
          <a:solidFill>
            <a:srgbClr val="C9FBBB"/>
          </a:solidFill>
        </p:spPr>
        <p:txBody>
          <a:bodyPr wrap="square" rtlCol="0">
            <a:spAutoFit/>
          </a:bodyPr>
          <a:lstStyle/>
          <a:p>
            <a:r>
              <a:rPr lang="ja-JP" altLang="ja-JP" dirty="0">
                <a:solidFill>
                  <a:srgbClr val="FF0000"/>
                </a:solidFill>
              </a:rPr>
              <a:t>孔食</a:t>
            </a:r>
            <a:endParaRPr lang="ja-JP" altLang="en-US" dirty="0">
              <a:solidFill>
                <a:srgbClr val="FF0000"/>
              </a:solidFill>
            </a:endParaRPr>
          </a:p>
        </p:txBody>
      </p:sp>
      <p:sp>
        <p:nvSpPr>
          <p:cNvPr id="9" name="テキスト ボックス 8">
            <a:extLst>
              <a:ext uri="{FF2B5EF4-FFF2-40B4-BE49-F238E27FC236}">
                <a16:creationId xmlns:a16="http://schemas.microsoft.com/office/drawing/2014/main" id="{C4137FCF-925A-4645-A202-3F0CF0C7845B}"/>
              </a:ext>
            </a:extLst>
          </p:cNvPr>
          <p:cNvSpPr txBox="1"/>
          <p:nvPr/>
        </p:nvSpPr>
        <p:spPr>
          <a:xfrm>
            <a:off x="3744000" y="3719426"/>
            <a:ext cx="576000" cy="432000"/>
          </a:xfrm>
          <a:prstGeom prst="rect">
            <a:avLst/>
          </a:prstGeom>
          <a:solidFill>
            <a:srgbClr val="C9FBBB"/>
          </a:solidFill>
        </p:spPr>
        <p:txBody>
          <a:bodyPr wrap="square" lIns="0" tIns="0" rIns="0" bIns="0" rtlCol="0">
            <a:spAutoFit/>
          </a:bodyPr>
          <a:lstStyle/>
          <a:p>
            <a:pPr algn="ctr"/>
            <a:r>
              <a:rPr lang="ja-JP" altLang="ja-JP" sz="1400" b="1" dirty="0">
                <a:solidFill>
                  <a:srgbClr val="1212E4"/>
                </a:solidFill>
              </a:rPr>
              <a:t>孔食</a:t>
            </a:r>
            <a:endParaRPr lang="en-US" altLang="ja-JP" sz="1400" b="1" dirty="0">
              <a:solidFill>
                <a:srgbClr val="1212E4"/>
              </a:solidFill>
            </a:endParaRPr>
          </a:p>
          <a:p>
            <a:pPr algn="ctr"/>
            <a:r>
              <a:rPr lang="ja-JP" altLang="en-US" sz="1400" b="1" dirty="0">
                <a:solidFill>
                  <a:srgbClr val="1212E4"/>
                </a:solidFill>
              </a:rPr>
              <a:t>なし</a:t>
            </a:r>
          </a:p>
        </p:txBody>
      </p:sp>
      <p:sp>
        <p:nvSpPr>
          <p:cNvPr id="10" name="テキスト ボックス 9">
            <a:extLst>
              <a:ext uri="{FF2B5EF4-FFF2-40B4-BE49-F238E27FC236}">
                <a16:creationId xmlns:a16="http://schemas.microsoft.com/office/drawing/2014/main" id="{ED8151C7-E033-4D0F-B149-7D900CE9539F}"/>
              </a:ext>
            </a:extLst>
          </p:cNvPr>
          <p:cNvSpPr txBox="1"/>
          <p:nvPr/>
        </p:nvSpPr>
        <p:spPr>
          <a:xfrm>
            <a:off x="4693916" y="2936241"/>
            <a:ext cx="2245363" cy="430887"/>
          </a:xfrm>
          <a:prstGeom prst="rect">
            <a:avLst/>
          </a:prstGeom>
          <a:solidFill>
            <a:srgbClr val="C9FBBB"/>
          </a:solidFill>
        </p:spPr>
        <p:txBody>
          <a:bodyPr wrap="square" lIns="36000" tIns="0" rIns="36000" bIns="0" rtlCol="0">
            <a:spAutoFit/>
          </a:bodyPr>
          <a:lstStyle/>
          <a:p>
            <a:pPr algn="ctr"/>
            <a:r>
              <a:rPr lang="en-US" altLang="ja-JP" sz="1400" dirty="0">
                <a:solidFill>
                  <a:prstClr val="black"/>
                </a:solidFill>
              </a:rPr>
              <a:t>SUS 18Cr-8Ni</a:t>
            </a:r>
            <a:r>
              <a:rPr lang="ja-JP" altLang="ja-JP" sz="1400" dirty="0">
                <a:solidFill>
                  <a:prstClr val="black"/>
                </a:solidFill>
              </a:rPr>
              <a:t>ステンレスの</a:t>
            </a:r>
            <a:endParaRPr lang="en-US" altLang="ja-JP" sz="1400" dirty="0">
              <a:solidFill>
                <a:prstClr val="black"/>
              </a:solidFill>
            </a:endParaRPr>
          </a:p>
          <a:p>
            <a:pPr algn="ctr"/>
            <a:r>
              <a:rPr lang="en-US" altLang="ja-JP" sz="1400" dirty="0">
                <a:solidFill>
                  <a:prstClr val="black"/>
                </a:solidFill>
              </a:rPr>
              <a:t>Mo</a:t>
            </a:r>
            <a:r>
              <a:rPr lang="ja-JP" altLang="ja-JP" sz="1400" dirty="0">
                <a:solidFill>
                  <a:prstClr val="black"/>
                </a:solidFill>
              </a:rPr>
              <a:t>を増量</a:t>
            </a:r>
            <a:endParaRPr lang="ja-JP" altLang="en-US" sz="1400" b="1" dirty="0">
              <a:solidFill>
                <a:srgbClr val="1212E4"/>
              </a:solidFill>
            </a:endParaRPr>
          </a:p>
        </p:txBody>
      </p:sp>
      <p:sp>
        <p:nvSpPr>
          <p:cNvPr id="11" name="テキスト ボックス 10">
            <a:extLst>
              <a:ext uri="{FF2B5EF4-FFF2-40B4-BE49-F238E27FC236}">
                <a16:creationId xmlns:a16="http://schemas.microsoft.com/office/drawing/2014/main" id="{7BD62EE4-C2CB-4FD3-B27D-C9A686234EE8}"/>
              </a:ext>
            </a:extLst>
          </p:cNvPr>
          <p:cNvSpPr txBox="1"/>
          <p:nvPr/>
        </p:nvSpPr>
        <p:spPr>
          <a:xfrm>
            <a:off x="3076573" y="5042356"/>
            <a:ext cx="1242752" cy="215444"/>
          </a:xfrm>
          <a:prstGeom prst="rect">
            <a:avLst/>
          </a:prstGeom>
          <a:solidFill>
            <a:srgbClr val="C9FBBB"/>
          </a:solidFill>
        </p:spPr>
        <p:txBody>
          <a:bodyPr wrap="square" lIns="36000" tIns="0" rIns="36000" bIns="0" rtlCol="0">
            <a:spAutoFit/>
          </a:bodyPr>
          <a:lstStyle/>
          <a:p>
            <a:pPr algn="ctr"/>
            <a:r>
              <a:rPr lang="ja-JP" altLang="en-US" sz="1400" b="1" dirty="0">
                <a:solidFill>
                  <a:prstClr val="black"/>
                </a:solidFill>
              </a:rPr>
              <a:t>温　度</a:t>
            </a:r>
          </a:p>
        </p:txBody>
      </p:sp>
    </p:spTree>
    <p:extLst>
      <p:ext uri="{BB962C8B-B14F-4D97-AF65-F5344CB8AC3E}">
        <p14:creationId xmlns:p14="http://schemas.microsoft.com/office/powerpoint/2010/main" val="14687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2825"/>
          </a:xfrm>
        </p:spPr>
        <p:txBody>
          <a:bodyPr>
            <a:noAutofit/>
          </a:bodyPr>
          <a:lstStyle/>
          <a:p>
            <a:r>
              <a:rPr lang="ja-JP" altLang="en-US" dirty="0"/>
              <a:t>耐孔食指数　</a:t>
            </a:r>
            <a:r>
              <a:rPr lang="en-GB" dirty="0"/>
              <a:t>(PREN)</a:t>
            </a:r>
            <a:r>
              <a:rPr lang="en-GB" baseline="30000" dirty="0"/>
              <a:t>6</a:t>
            </a:r>
            <a:endParaRPr lang="fr-BE" baseline="30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851570971"/>
              </p:ext>
            </p:extLst>
          </p:nvPr>
        </p:nvGraphicFramePr>
        <p:xfrm>
          <a:off x="5524501" y="1130738"/>
          <a:ext cx="3334581" cy="4222856"/>
        </p:xfrm>
        <a:graphic>
          <a:graphicData uri="http://schemas.openxmlformats.org/drawingml/2006/table">
            <a:tbl>
              <a:tblPr firstRow="1" bandRow="1">
                <a:tableStyleId>{B301B821-A1FF-4177-AEE7-76D212191A09}</a:tableStyleId>
              </a:tblPr>
              <a:tblGrid>
                <a:gridCol w="1262379">
                  <a:extLst>
                    <a:ext uri="{9D8B030D-6E8A-4147-A177-3AD203B41FA5}">
                      <a16:colId xmlns:a16="http://schemas.microsoft.com/office/drawing/2014/main" val="20000"/>
                    </a:ext>
                  </a:extLst>
                </a:gridCol>
                <a:gridCol w="960675">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pPr algn="ctr"/>
                      <a:r>
                        <a:rPr lang="ja-JP" altLang="en-US" sz="1600" dirty="0"/>
                        <a:t>ｽﾃﾝﾚｽ鋼種</a:t>
                      </a:r>
                      <a:endParaRPr lang="fr-BE" sz="1600" dirty="0"/>
                    </a:p>
                    <a:p>
                      <a:pPr algn="ctr"/>
                      <a:r>
                        <a:rPr lang="fr-BE" sz="1600" dirty="0"/>
                        <a:t>EN</a:t>
                      </a:r>
                      <a:r>
                        <a:rPr lang="ja-JP" altLang="en-US" sz="1600" dirty="0"/>
                        <a:t>規格</a:t>
                      </a:r>
                      <a:endParaRPr lang="fr-BE" sz="1600" dirty="0"/>
                    </a:p>
                  </a:txBody>
                  <a:tcPr/>
                </a:tc>
                <a:tc>
                  <a:txBody>
                    <a:bodyPr/>
                    <a:lstStyle/>
                    <a:p>
                      <a:pPr algn="ctr"/>
                      <a:endParaRPr lang="fr-BE" sz="1600" dirty="0"/>
                    </a:p>
                    <a:p>
                      <a:pPr algn="ctr"/>
                      <a:r>
                        <a:rPr lang="fr-BE" sz="1600" dirty="0"/>
                        <a:t>AISI</a:t>
                      </a:r>
                      <a:r>
                        <a:rPr lang="ja-JP" altLang="en-US" sz="1600" dirty="0"/>
                        <a:t>規格</a:t>
                      </a:r>
                      <a:endParaRPr lang="fr-BE" sz="1600" dirty="0"/>
                    </a:p>
                  </a:txBody>
                  <a:tcPr/>
                </a:tc>
                <a:tc>
                  <a:txBody>
                    <a:bodyPr/>
                    <a:lstStyle/>
                    <a:p>
                      <a:pPr algn="ctr"/>
                      <a:r>
                        <a:rPr lang="fr-BE" dirty="0"/>
                        <a:t>PREN</a:t>
                      </a:r>
                    </a:p>
                  </a:txBody>
                  <a:tcPr/>
                </a:tc>
                <a:extLst>
                  <a:ext uri="{0D108BD9-81ED-4DB2-BD59-A6C34878D82A}">
                    <a16:rowId xmlns:a16="http://schemas.microsoft.com/office/drawing/2014/main" val="10000"/>
                  </a:ext>
                </a:extLst>
              </a:tr>
              <a:tr h="639279">
                <a:tc>
                  <a:txBody>
                    <a:bodyPr/>
                    <a:lstStyle/>
                    <a:p>
                      <a:pPr algn="just"/>
                      <a:r>
                        <a:rPr lang="fi-FI" sz="1600" dirty="0"/>
                        <a:t>1.4003</a:t>
                      </a:r>
                    </a:p>
                    <a:p>
                      <a:pPr algn="just"/>
                      <a:r>
                        <a:rPr lang="fi-FI" sz="1600" dirty="0"/>
                        <a:t>1.4016</a:t>
                      </a:r>
                      <a:endParaRPr lang="en-GB" sz="1600" dirty="0"/>
                    </a:p>
                  </a:txBody>
                  <a:tcPr/>
                </a:tc>
                <a:tc>
                  <a:txBody>
                    <a:bodyPr/>
                    <a:lstStyle/>
                    <a:p>
                      <a:pPr algn="ctr"/>
                      <a:r>
                        <a:rPr lang="en-GB" sz="1600" dirty="0"/>
                        <a:t>-</a:t>
                      </a:r>
                    </a:p>
                    <a:p>
                      <a:pPr algn="ctr"/>
                      <a:r>
                        <a:rPr lang="en-GB" sz="1600" dirty="0"/>
                        <a:t>430</a:t>
                      </a:r>
                    </a:p>
                  </a:txBody>
                  <a:tcPr/>
                </a:tc>
                <a:tc>
                  <a:txBody>
                    <a:bodyPr/>
                    <a:lstStyle/>
                    <a:p>
                      <a:pPr algn="ctr"/>
                      <a:r>
                        <a:rPr lang="fi-FI" sz="1600" dirty="0"/>
                        <a:t>10.5</a:t>
                      </a:r>
                      <a:r>
                        <a:rPr lang="fi-FI" sz="1600" baseline="0" dirty="0"/>
                        <a:t> - </a:t>
                      </a:r>
                      <a:r>
                        <a:rPr lang="fi-FI" sz="1600" dirty="0"/>
                        <a:t>12.5</a:t>
                      </a:r>
                    </a:p>
                    <a:p>
                      <a:pPr algn="ctr"/>
                      <a:r>
                        <a:rPr lang="fi-FI" sz="1600" dirty="0"/>
                        <a:t>16.0 - 18.0</a:t>
                      </a:r>
                      <a:endParaRPr lang="en-GB" sz="1600" dirty="0"/>
                    </a:p>
                  </a:txBody>
                  <a:tcPr/>
                </a:tc>
                <a:extLst>
                  <a:ext uri="{0D108BD9-81ED-4DB2-BD59-A6C34878D82A}">
                    <a16:rowId xmlns:a16="http://schemas.microsoft.com/office/drawing/2014/main" val="10001"/>
                  </a:ext>
                </a:extLst>
              </a:tr>
              <a:tr h="705394">
                <a:tc>
                  <a:txBody>
                    <a:bodyPr/>
                    <a:lstStyle/>
                    <a:p>
                      <a:pPr algn="just"/>
                      <a:r>
                        <a:rPr lang="fi-FI" sz="1600" dirty="0"/>
                        <a:t>1.4301</a:t>
                      </a:r>
                    </a:p>
                    <a:p>
                      <a:pPr algn="just"/>
                      <a:r>
                        <a:rPr lang="fi-FI" sz="1600" dirty="0"/>
                        <a:t>1.4311</a:t>
                      </a:r>
                    </a:p>
                  </a:txBody>
                  <a:tcPr/>
                </a:tc>
                <a:tc>
                  <a:txBody>
                    <a:bodyPr/>
                    <a:lstStyle/>
                    <a:p>
                      <a:pPr algn="ctr"/>
                      <a:r>
                        <a:rPr lang="fi-FI" sz="1600" dirty="0"/>
                        <a:t>304</a:t>
                      </a:r>
                    </a:p>
                    <a:p>
                      <a:pPr algn="ctr"/>
                      <a:r>
                        <a:rPr lang="fi-FI" sz="1600" dirty="0"/>
                        <a:t>304LN</a:t>
                      </a:r>
                    </a:p>
                  </a:txBody>
                  <a:tcPr/>
                </a:tc>
                <a:tc>
                  <a:txBody>
                    <a:bodyPr/>
                    <a:lstStyle/>
                    <a:p>
                      <a:pPr algn="ctr"/>
                      <a:r>
                        <a:rPr lang="fi-FI" sz="1600" dirty="0"/>
                        <a:t>17.5 - 20.8</a:t>
                      </a:r>
                    </a:p>
                    <a:p>
                      <a:pPr algn="ctr"/>
                      <a:r>
                        <a:rPr lang="fi-FI" sz="1600" dirty="0"/>
                        <a:t>19.4 – 23.0</a:t>
                      </a:r>
                    </a:p>
                  </a:txBody>
                  <a:tcPr/>
                </a:tc>
                <a:extLst>
                  <a:ext uri="{0D108BD9-81ED-4DB2-BD59-A6C34878D82A}">
                    <a16:rowId xmlns:a16="http://schemas.microsoft.com/office/drawing/2014/main" val="10002"/>
                  </a:ext>
                </a:extLst>
              </a:tr>
              <a:tr h="653143">
                <a:tc>
                  <a:txBody>
                    <a:bodyPr/>
                    <a:lstStyle/>
                    <a:p>
                      <a:pPr algn="just"/>
                      <a:r>
                        <a:rPr lang="fi-FI" sz="1600" dirty="0"/>
                        <a:t>1.4401/4</a:t>
                      </a:r>
                    </a:p>
                    <a:p>
                      <a:pPr algn="just"/>
                      <a:r>
                        <a:rPr lang="fi-FI" sz="1600" dirty="0"/>
                        <a:t>1.4406</a:t>
                      </a:r>
                    </a:p>
                  </a:txBody>
                  <a:tcPr/>
                </a:tc>
                <a:tc>
                  <a:txBody>
                    <a:bodyPr/>
                    <a:lstStyle/>
                    <a:p>
                      <a:pPr algn="ctr"/>
                      <a:r>
                        <a:rPr lang="fi-FI" sz="1600" dirty="0"/>
                        <a:t>316/L</a:t>
                      </a:r>
                    </a:p>
                    <a:p>
                      <a:pPr algn="ctr"/>
                      <a:r>
                        <a:rPr lang="fi-FI" sz="1600" dirty="0"/>
                        <a:t>316LN</a:t>
                      </a:r>
                    </a:p>
                  </a:txBody>
                  <a:tcPr/>
                </a:tc>
                <a:tc>
                  <a:txBody>
                    <a:bodyPr/>
                    <a:lstStyle/>
                    <a:p>
                      <a:pPr algn="ctr"/>
                      <a:r>
                        <a:rPr lang="fi-FI" sz="1600" dirty="0"/>
                        <a:t>23.1 – 28.5</a:t>
                      </a:r>
                    </a:p>
                    <a:p>
                      <a:pPr algn="ctr"/>
                      <a:r>
                        <a:rPr lang="fi-FI" sz="1600" dirty="0"/>
                        <a:t>25.0 – 30.3</a:t>
                      </a:r>
                    </a:p>
                  </a:txBody>
                  <a:tcPr/>
                </a:tc>
                <a:extLst>
                  <a:ext uri="{0D108BD9-81ED-4DB2-BD59-A6C34878D82A}">
                    <a16:rowId xmlns:a16="http://schemas.microsoft.com/office/drawing/2014/main" val="10003"/>
                  </a:ext>
                </a:extLst>
              </a:tr>
              <a:tr h="575065">
                <a:tc>
                  <a:txBody>
                    <a:bodyPr/>
                    <a:lstStyle/>
                    <a:p>
                      <a:pPr algn="just"/>
                      <a:r>
                        <a:rPr lang="fi-FI" sz="1600" dirty="0"/>
                        <a:t>1.4439</a:t>
                      </a:r>
                    </a:p>
                    <a:p>
                      <a:pPr algn="just"/>
                      <a:r>
                        <a:rPr lang="fi-FI" sz="1600" dirty="0"/>
                        <a:t>1.4539</a:t>
                      </a:r>
                    </a:p>
                  </a:txBody>
                  <a:tcPr/>
                </a:tc>
                <a:tc>
                  <a:txBody>
                    <a:bodyPr/>
                    <a:lstStyle/>
                    <a:p>
                      <a:pPr algn="ctr"/>
                      <a:r>
                        <a:rPr lang="fi-FI" sz="1600" dirty="0"/>
                        <a:t>317L</a:t>
                      </a:r>
                    </a:p>
                    <a:p>
                      <a:pPr algn="ctr"/>
                      <a:r>
                        <a:rPr lang="fi-FI" sz="1600" dirty="0"/>
                        <a:t>- </a:t>
                      </a:r>
                    </a:p>
                  </a:txBody>
                  <a:tcPr/>
                </a:tc>
                <a:tc>
                  <a:txBody>
                    <a:bodyPr/>
                    <a:lstStyle/>
                    <a:p>
                      <a:pPr algn="ctr"/>
                      <a:r>
                        <a:rPr lang="fi-FI" sz="1600" dirty="0"/>
                        <a:t>31.6 – 38.5</a:t>
                      </a:r>
                    </a:p>
                    <a:p>
                      <a:pPr algn="ctr"/>
                      <a:r>
                        <a:rPr lang="fi-FI" sz="1600" dirty="0"/>
                        <a:t>32.2 – 39.9</a:t>
                      </a:r>
                    </a:p>
                  </a:txBody>
                  <a:tcPr/>
                </a:tc>
                <a:extLst>
                  <a:ext uri="{0D108BD9-81ED-4DB2-BD59-A6C34878D82A}">
                    <a16:rowId xmlns:a16="http://schemas.microsoft.com/office/drawing/2014/main" val="10004"/>
                  </a:ext>
                </a:extLst>
              </a:tr>
              <a:tr h="370840">
                <a:tc>
                  <a:txBody>
                    <a:bodyPr/>
                    <a:lstStyle/>
                    <a:p>
                      <a:pPr algn="just"/>
                      <a:r>
                        <a:rPr lang="fi-FI" sz="1600" dirty="0"/>
                        <a:t>1.4362</a:t>
                      </a:r>
                    </a:p>
                    <a:p>
                      <a:pPr algn="just"/>
                      <a:r>
                        <a:rPr lang="fi-FI" sz="1600" dirty="0"/>
                        <a:t>1.4462</a:t>
                      </a:r>
                    </a:p>
                    <a:p>
                      <a:pPr algn="just"/>
                      <a:r>
                        <a:rPr lang="fi-FI" sz="1600" dirty="0"/>
                        <a:t>1.4410</a:t>
                      </a:r>
                    </a:p>
                    <a:p>
                      <a:pPr algn="just"/>
                      <a:r>
                        <a:rPr lang="fi-FI" sz="1600" dirty="0"/>
                        <a:t>1.4501</a:t>
                      </a:r>
                      <a:endParaRPr lang="en-GB" sz="1600" dirty="0"/>
                    </a:p>
                  </a:txBody>
                  <a:tcPr/>
                </a:tc>
                <a:tc>
                  <a:txBody>
                    <a:bodyPr/>
                    <a:lstStyle/>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txBody>
                  <a:tcPr/>
                </a:tc>
                <a:tc>
                  <a:txBody>
                    <a:bodyPr/>
                    <a:lstStyle/>
                    <a:p>
                      <a:pPr algn="ctr"/>
                      <a:r>
                        <a:rPr lang="fi-FI" sz="1600" dirty="0"/>
                        <a:t>23.1 – 29.2</a:t>
                      </a:r>
                    </a:p>
                    <a:p>
                      <a:pPr algn="ctr"/>
                      <a:r>
                        <a:rPr lang="fi-FI" sz="1600" dirty="0"/>
                        <a:t>30.8 – 38.1</a:t>
                      </a:r>
                    </a:p>
                    <a:p>
                      <a:pPr marL="0" indent="0" algn="ctr">
                        <a:buFont typeface="Wingdings" pitchFamily="2" charset="2"/>
                        <a:buNone/>
                      </a:pPr>
                      <a:r>
                        <a:rPr lang="fi-FI" sz="1600" dirty="0"/>
                        <a:t>40</a:t>
                      </a:r>
                    </a:p>
                    <a:p>
                      <a:pPr marL="0" indent="0" algn="ctr">
                        <a:buFont typeface="Wingdings" pitchFamily="2" charset="2"/>
                        <a:buNone/>
                      </a:pPr>
                      <a:r>
                        <a:rPr lang="fi-FI" sz="1600" dirty="0"/>
                        <a:t>40</a:t>
                      </a:r>
                      <a:endParaRPr lang="en-GB" sz="1600" dirty="0"/>
                    </a:p>
                  </a:txBody>
                  <a:tcPr/>
                </a:tc>
                <a:extLst>
                  <a:ext uri="{0D108BD9-81ED-4DB2-BD59-A6C34878D82A}">
                    <a16:rowId xmlns:a16="http://schemas.microsoft.com/office/drawing/2014/main" val="10005"/>
                  </a:ext>
                </a:extLst>
              </a:tr>
            </a:tbl>
          </a:graphicData>
        </a:graphic>
      </p:graphicFrame>
      <p:sp>
        <p:nvSpPr>
          <p:cNvPr id="6" name="Slide Number Placeholder 1">
            <a:extLst>
              <a:ext uri="{FF2B5EF4-FFF2-40B4-BE49-F238E27FC236}">
                <a16:creationId xmlns:a16="http://schemas.microsoft.com/office/drawing/2014/main" id="{28A88132-1689-48FB-9206-6E460A9E2882}"/>
              </a:ext>
            </a:extLst>
          </p:cNvPr>
          <p:cNvSpPr>
            <a:spLocks noGrp="1"/>
          </p:cNvSpPr>
          <p:nvPr>
            <p:ph type="sldNum" sz="quarter" idx="12"/>
          </p:nvPr>
        </p:nvSpPr>
        <p:spPr>
          <a:xfrm>
            <a:off x="8810146" y="6581655"/>
            <a:ext cx="396000" cy="365125"/>
          </a:xfrm>
        </p:spPr>
        <p:txBody>
          <a:bodyPr/>
          <a:lstStyle/>
          <a:p>
            <a:fld id="{16EEAD88-7AB7-4352-89B4-BF917C658D05}" type="slidenum">
              <a:rPr lang="fr-BE" smtClean="0">
                <a:solidFill>
                  <a:schemeClr val="tx1"/>
                </a:solidFill>
              </a:rPr>
              <a:pPr/>
              <a:t>22</a:t>
            </a:fld>
            <a:endParaRPr lang="fr-BE" dirty="0">
              <a:solidFill>
                <a:schemeClr val="tx1"/>
              </a:solidFill>
            </a:endParaRPr>
          </a:p>
        </p:txBody>
      </p:sp>
      <p:sp>
        <p:nvSpPr>
          <p:cNvPr id="7" name="Content Placeholder 4">
            <a:extLst>
              <a:ext uri="{FF2B5EF4-FFF2-40B4-BE49-F238E27FC236}">
                <a16:creationId xmlns:a16="http://schemas.microsoft.com/office/drawing/2014/main" id="{1400BFCE-2A97-4C2E-9F6C-05C74CCE0C3F}"/>
              </a:ext>
            </a:extLst>
          </p:cNvPr>
          <p:cNvSpPr txBox="1">
            <a:spLocks/>
          </p:cNvSpPr>
          <p:nvPr/>
        </p:nvSpPr>
        <p:spPr>
          <a:xfrm>
            <a:off x="203549" y="1263519"/>
            <a:ext cx="491709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ja-JP" sz="2400" dirty="0"/>
              <a:t>PREN</a:t>
            </a:r>
            <a:r>
              <a:rPr lang="ja-JP" altLang="en-US" sz="2400" dirty="0"/>
              <a:t>を計算することでステンレス各鋼種の対孔食性の比較が可能となる。数値の高い方が対孔食性が高い。</a:t>
            </a:r>
            <a:endParaRPr lang="fi-FI" sz="2400" dirty="0"/>
          </a:p>
          <a:p>
            <a:pPr algn="just"/>
            <a:r>
              <a:rPr lang="ja-JP" altLang="en-US" sz="2400" dirty="0"/>
              <a:t>勿論、</a:t>
            </a:r>
            <a:r>
              <a:rPr lang="en-US" altLang="ja-JP" sz="2400" u="sng" dirty="0"/>
              <a:t>PREN</a:t>
            </a:r>
            <a:r>
              <a:rPr lang="ja-JP" altLang="en-US" sz="2400" u="sng" dirty="0" err="1"/>
              <a:t>だけ</a:t>
            </a:r>
            <a:r>
              <a:rPr lang="ja-JP" altLang="en-US" sz="2400" u="sng" dirty="0"/>
              <a:t>ではある鋼種が特定用途に適しているか否かを判断できない</a:t>
            </a:r>
            <a:r>
              <a:rPr lang="ja-JP" altLang="en-US" sz="2400" dirty="0"/>
              <a:t>。</a:t>
            </a:r>
            <a:endParaRPr lang="fi-FI" sz="2400" dirty="0"/>
          </a:p>
          <a:p>
            <a:pPr marL="0" indent="0">
              <a:buFont typeface="Wingdings" panose="05000000000000000000" pitchFamily="2" charset="2"/>
              <a:buNone/>
            </a:pPr>
            <a:r>
              <a:rPr lang="fi-FI" sz="2400" dirty="0"/>
              <a:t>PREN = Cr + 3.3Mo + 16N, where </a:t>
            </a:r>
          </a:p>
          <a:p>
            <a:pPr marL="0" indent="0">
              <a:buFont typeface="Wingdings" panose="05000000000000000000" pitchFamily="2" charset="2"/>
              <a:buNone/>
            </a:pPr>
            <a:r>
              <a:rPr lang="fi-FI" sz="2400" dirty="0"/>
              <a:t>Cr = </a:t>
            </a:r>
            <a:r>
              <a:rPr lang="ja-JP" altLang="en-US" sz="2400" dirty="0"/>
              <a:t>クロム含有量</a:t>
            </a:r>
            <a:endParaRPr lang="fi-FI" sz="2400" dirty="0"/>
          </a:p>
          <a:p>
            <a:pPr marL="0" indent="0">
              <a:buFont typeface="Wingdings" panose="05000000000000000000" pitchFamily="2" charset="2"/>
              <a:buNone/>
            </a:pPr>
            <a:r>
              <a:rPr lang="fi-FI" sz="2400" dirty="0"/>
              <a:t>Mo = </a:t>
            </a:r>
            <a:r>
              <a:rPr lang="ja-JP" altLang="en-US" sz="2400" dirty="0"/>
              <a:t>モリブデン含有量</a:t>
            </a:r>
            <a:endParaRPr lang="fi-FI" sz="2400" dirty="0"/>
          </a:p>
          <a:p>
            <a:pPr marL="0" indent="0">
              <a:buFont typeface="Wingdings" panose="05000000000000000000" pitchFamily="2" charset="2"/>
              <a:buNone/>
            </a:pPr>
            <a:r>
              <a:rPr lang="fi-FI" sz="2400" dirty="0"/>
              <a:t>N = </a:t>
            </a:r>
            <a:r>
              <a:rPr lang="ja-JP" altLang="en-US" sz="2400" dirty="0"/>
              <a:t>窒素含有量</a:t>
            </a:r>
            <a:endParaRPr lang="fi-FI" sz="2400" dirty="0"/>
          </a:p>
        </p:txBody>
      </p:sp>
      <p:sp>
        <p:nvSpPr>
          <p:cNvPr id="8" name="ZoneTexte 2">
            <a:extLst>
              <a:ext uri="{FF2B5EF4-FFF2-40B4-BE49-F238E27FC236}">
                <a16:creationId xmlns:a16="http://schemas.microsoft.com/office/drawing/2014/main" id="{D382947C-36E7-41A4-85AA-54D4448BD081}"/>
              </a:ext>
            </a:extLst>
          </p:cNvPr>
          <p:cNvSpPr txBox="1"/>
          <p:nvPr/>
        </p:nvSpPr>
        <p:spPr>
          <a:xfrm>
            <a:off x="323328" y="5789483"/>
            <a:ext cx="8363472" cy="877163"/>
          </a:xfrm>
          <a:prstGeom prst="rect">
            <a:avLst/>
          </a:prstGeom>
          <a:noFill/>
          <a:ln>
            <a:solidFill>
              <a:srgbClr val="FF0000"/>
            </a:solidFill>
          </a:ln>
        </p:spPr>
        <p:txBody>
          <a:bodyPr wrap="square" rtlCol="0">
            <a:spAutoFit/>
          </a:bodyPr>
          <a:lstStyle/>
          <a:p>
            <a:r>
              <a:rPr lang="en-US" altLang="ja-JP" b="1" dirty="0">
                <a:solidFill>
                  <a:srgbClr val="FF0000"/>
                </a:solidFill>
              </a:rPr>
              <a:t>PREN</a:t>
            </a:r>
            <a:r>
              <a:rPr lang="ja-JP" altLang="en-US" b="1" dirty="0" err="1">
                <a:solidFill>
                  <a:srgbClr val="FF0000"/>
                </a:solidFill>
              </a:rPr>
              <a:t>には</a:t>
            </a:r>
            <a:r>
              <a:rPr lang="en-US" altLang="ja-JP" b="1" dirty="0">
                <a:solidFill>
                  <a:srgbClr val="FF0000"/>
                </a:solidFill>
              </a:rPr>
              <a:t>Ni</a:t>
            </a:r>
            <a:r>
              <a:rPr lang="ja-JP" altLang="en-US" b="1" dirty="0">
                <a:solidFill>
                  <a:srgbClr val="FF0000"/>
                </a:solidFill>
              </a:rPr>
              <a:t>が含まれていないことに注意。</a:t>
            </a:r>
            <a:endParaRPr lang="fr-FR" b="1" dirty="0">
              <a:solidFill>
                <a:srgbClr val="FF0000"/>
              </a:solidFill>
            </a:endParaRPr>
          </a:p>
          <a:p>
            <a:r>
              <a:rPr lang="ja-JP" altLang="en-US" b="1" dirty="0">
                <a:solidFill>
                  <a:srgbClr val="FF0000"/>
                </a:solidFill>
              </a:rPr>
              <a:t>耐孔食性は、ステンレス鋼の</a:t>
            </a:r>
            <a:r>
              <a:rPr lang="en-US" altLang="ja-JP" b="1" dirty="0">
                <a:solidFill>
                  <a:srgbClr val="FF0000"/>
                </a:solidFill>
              </a:rPr>
              <a:t>Ni</a:t>
            </a:r>
            <a:r>
              <a:rPr lang="ja-JP" altLang="en-US" b="1" dirty="0">
                <a:solidFill>
                  <a:srgbClr val="FF0000"/>
                </a:solidFill>
              </a:rPr>
              <a:t>含有量に依存しない。</a:t>
            </a:r>
            <a:endParaRPr lang="en-GB" altLang="ja-JP" b="1" dirty="0">
              <a:solidFill>
                <a:srgbClr val="FF0000"/>
              </a:solidFill>
            </a:endParaRPr>
          </a:p>
          <a:p>
            <a:r>
              <a:rPr lang="ja-JP" altLang="en-US" b="1" dirty="0">
                <a:solidFill>
                  <a:srgbClr val="FF0000"/>
                </a:solidFill>
              </a:rPr>
              <a:t>次スライド参照。</a:t>
            </a:r>
            <a:endParaRPr lang="fr-FR" b="1" dirty="0">
              <a:solidFill>
                <a:srgbClr val="FF0000"/>
              </a:solidFill>
            </a:endParaRPr>
          </a:p>
        </p:txBody>
      </p:sp>
    </p:spTree>
    <p:extLst>
      <p:ext uri="{BB962C8B-B14F-4D97-AF65-F5344CB8AC3E}">
        <p14:creationId xmlns:p14="http://schemas.microsoft.com/office/powerpoint/2010/main" val="19011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8139"/>
          </a:xfrm>
        </p:spPr>
        <p:txBody>
          <a:bodyPr>
            <a:normAutofit fontScale="90000"/>
          </a:bodyPr>
          <a:lstStyle/>
          <a:p>
            <a:r>
              <a:rPr lang="ja-JP" altLang="en-US" dirty="0"/>
              <a:t>一般的な鋼種の</a:t>
            </a:r>
            <a:r>
              <a:rPr lang="fr-FR" dirty="0"/>
              <a:t>PREN</a:t>
            </a:r>
            <a:r>
              <a:rPr lang="fr-FR" baseline="30000" dirty="0"/>
              <a:t>9</a:t>
            </a:r>
          </a:p>
        </p:txBody>
      </p:sp>
      <p:pic>
        <p:nvPicPr>
          <p:cNvPr id="1026" name="Picture 2" descr="Comparative P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4" y="1399784"/>
            <a:ext cx="7891393" cy="405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6304" y="5943600"/>
            <a:ext cx="7891393" cy="353943"/>
          </a:xfrm>
          <a:prstGeom prst="rect">
            <a:avLst/>
          </a:prstGeom>
          <a:noFill/>
        </p:spPr>
        <p:txBody>
          <a:bodyPr wrap="square" rtlCol="0">
            <a:spAutoFit/>
          </a:bodyPr>
          <a:lstStyle/>
          <a:p>
            <a:r>
              <a:rPr lang="ja-JP" altLang="en-US" dirty="0"/>
              <a:t>付表の</a:t>
            </a:r>
            <a:r>
              <a:rPr lang="en-US" altLang="ja-JP" dirty="0"/>
              <a:t>EN</a:t>
            </a:r>
            <a:r>
              <a:rPr lang="ja-JP" altLang="en-US" dirty="0"/>
              <a:t>規格一覧を参照のこと</a:t>
            </a:r>
            <a:endParaRPr lang="fr-FR" dirty="0"/>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07" y="1909483"/>
            <a:ext cx="1095375" cy="3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2358" y="1885133"/>
            <a:ext cx="1724866" cy="353943"/>
          </a:xfrm>
          <a:prstGeom prst="rect">
            <a:avLst/>
          </a:prstGeom>
          <a:noFill/>
        </p:spPr>
        <p:txBody>
          <a:bodyPr wrap="square" rtlCol="0">
            <a:spAutoFit/>
          </a:bodyPr>
          <a:lstStyle/>
          <a:p>
            <a:r>
              <a:rPr lang="fr-FR" dirty="0"/>
              <a:t> - - - - - - - - - - </a:t>
            </a:r>
          </a:p>
        </p:txBody>
      </p:sp>
      <p:sp>
        <p:nvSpPr>
          <p:cNvPr id="8" name="Slide Number Placeholder 1">
            <a:extLst>
              <a:ext uri="{FF2B5EF4-FFF2-40B4-BE49-F238E27FC236}">
                <a16:creationId xmlns:a16="http://schemas.microsoft.com/office/drawing/2014/main" id="{E725C730-D6B0-4412-A49F-F8AD0C1F0E5B}"/>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23</a:t>
            </a:fld>
            <a:endParaRPr lang="fr-BE" dirty="0">
              <a:solidFill>
                <a:schemeClr val="tx1"/>
              </a:solidFill>
            </a:endParaRPr>
          </a:p>
        </p:txBody>
      </p:sp>
      <p:sp>
        <p:nvSpPr>
          <p:cNvPr id="9" name="TextBox 1">
            <a:extLst>
              <a:ext uri="{FF2B5EF4-FFF2-40B4-BE49-F238E27FC236}">
                <a16:creationId xmlns:a16="http://schemas.microsoft.com/office/drawing/2014/main" id="{B615CD30-1E51-4B4B-9E98-6F9820657120}"/>
              </a:ext>
            </a:extLst>
          </p:cNvPr>
          <p:cNvSpPr txBox="1"/>
          <p:nvPr/>
        </p:nvSpPr>
        <p:spPr>
          <a:xfrm>
            <a:off x="1920240" y="5120640"/>
            <a:ext cx="1615982" cy="193040"/>
          </a:xfrm>
          <a:prstGeom prst="rect">
            <a:avLst/>
          </a:prstGeom>
          <a:solidFill>
            <a:schemeClr val="bg1"/>
          </a:solidFill>
        </p:spPr>
        <p:txBody>
          <a:bodyPr wrap="square" lIns="0" tIns="0" rIns="0" bIns="0" rtlCol="0">
            <a:normAutofit/>
          </a:bodyPr>
          <a:lstStyle/>
          <a:p>
            <a:pPr algn="ctr"/>
            <a:r>
              <a:rPr lang="ja-JP" altLang="en-US" sz="1050" dirty="0"/>
              <a:t>フェライト系</a:t>
            </a:r>
            <a:endParaRPr lang="fr-FR" sz="1050" dirty="0"/>
          </a:p>
        </p:txBody>
      </p:sp>
      <p:sp>
        <p:nvSpPr>
          <p:cNvPr id="10" name="TextBox 1">
            <a:extLst>
              <a:ext uri="{FF2B5EF4-FFF2-40B4-BE49-F238E27FC236}">
                <a16:creationId xmlns:a16="http://schemas.microsoft.com/office/drawing/2014/main" id="{94FA80BB-4ADB-443E-9AF5-736987AB8C91}"/>
              </a:ext>
            </a:extLst>
          </p:cNvPr>
          <p:cNvSpPr txBox="1"/>
          <p:nvPr/>
        </p:nvSpPr>
        <p:spPr>
          <a:xfrm>
            <a:off x="4007224" y="5120640"/>
            <a:ext cx="1615982" cy="193040"/>
          </a:xfrm>
          <a:prstGeom prst="rect">
            <a:avLst/>
          </a:prstGeom>
          <a:solidFill>
            <a:schemeClr val="bg1"/>
          </a:solidFill>
        </p:spPr>
        <p:txBody>
          <a:bodyPr wrap="square" lIns="0" tIns="0" rIns="0" bIns="0" rtlCol="0">
            <a:normAutofit/>
          </a:bodyPr>
          <a:lstStyle/>
          <a:p>
            <a:pPr algn="ctr"/>
            <a:r>
              <a:rPr lang="ja-JP" altLang="en-US" sz="1050" dirty="0"/>
              <a:t>オーステナイト系</a:t>
            </a:r>
            <a:endParaRPr lang="fr-FR" sz="1050" dirty="0"/>
          </a:p>
        </p:txBody>
      </p:sp>
      <p:sp>
        <p:nvSpPr>
          <p:cNvPr id="11" name="TextBox 1">
            <a:extLst>
              <a:ext uri="{FF2B5EF4-FFF2-40B4-BE49-F238E27FC236}">
                <a16:creationId xmlns:a16="http://schemas.microsoft.com/office/drawing/2014/main" id="{350BA84E-E737-454E-B110-8E735471704C}"/>
              </a:ext>
            </a:extLst>
          </p:cNvPr>
          <p:cNvSpPr txBox="1"/>
          <p:nvPr/>
        </p:nvSpPr>
        <p:spPr>
          <a:xfrm>
            <a:off x="6262460" y="5120640"/>
            <a:ext cx="1615982" cy="193040"/>
          </a:xfrm>
          <a:prstGeom prst="rect">
            <a:avLst/>
          </a:prstGeom>
          <a:solidFill>
            <a:schemeClr val="bg1"/>
          </a:solidFill>
        </p:spPr>
        <p:txBody>
          <a:bodyPr wrap="square" lIns="0" tIns="0" rIns="0" bIns="0" rtlCol="0">
            <a:normAutofit/>
          </a:bodyPr>
          <a:lstStyle/>
          <a:p>
            <a:pPr algn="ctr"/>
            <a:r>
              <a:rPr lang="ja-JP" altLang="en-US" sz="1050" dirty="0"/>
              <a:t>二相系</a:t>
            </a:r>
            <a:endParaRPr lang="fr-FR" sz="1050" dirty="0"/>
          </a:p>
        </p:txBody>
      </p:sp>
      <p:sp>
        <p:nvSpPr>
          <p:cNvPr id="12" name="ZoneTexte 7">
            <a:extLst>
              <a:ext uri="{FF2B5EF4-FFF2-40B4-BE49-F238E27FC236}">
                <a16:creationId xmlns:a16="http://schemas.microsoft.com/office/drawing/2014/main" id="{3237BC31-875B-4881-8E16-610D2BF3B468}"/>
              </a:ext>
            </a:extLst>
          </p:cNvPr>
          <p:cNvSpPr txBox="1"/>
          <p:nvPr/>
        </p:nvSpPr>
        <p:spPr>
          <a:xfrm>
            <a:off x="626304" y="5557338"/>
            <a:ext cx="7891393" cy="307777"/>
          </a:xfrm>
          <a:prstGeom prst="rect">
            <a:avLst/>
          </a:prstGeom>
          <a:noFill/>
          <a:ln>
            <a:solidFill>
              <a:srgbClr val="FF0000"/>
            </a:solidFill>
          </a:ln>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r>
              <a:rPr lang="ja-JP" altLang="en-US" sz="1400" dirty="0">
                <a:solidFill>
                  <a:srgbClr val="FF0000"/>
                </a:solidFill>
              </a:rPr>
              <a:t>フェライト系ステンレス鋼は耐孔食性において</a:t>
            </a:r>
            <a:r>
              <a:rPr lang="en-US" altLang="ja-JP" sz="1400" dirty="0">
                <a:solidFill>
                  <a:srgbClr val="FF0000"/>
                </a:solidFill>
              </a:rPr>
              <a:t>304</a:t>
            </a:r>
            <a:r>
              <a:rPr lang="ja-JP" altLang="en-US" sz="1400" dirty="0">
                <a:solidFill>
                  <a:srgbClr val="FF0000"/>
                </a:solidFill>
              </a:rPr>
              <a:t>および</a:t>
            </a:r>
            <a:r>
              <a:rPr lang="en-US" altLang="ja-JP" sz="1400" dirty="0">
                <a:solidFill>
                  <a:srgbClr val="FF0000"/>
                </a:solidFill>
              </a:rPr>
              <a:t>316</a:t>
            </a:r>
            <a:r>
              <a:rPr lang="ja-JP" altLang="en-US" sz="1400" dirty="0">
                <a:solidFill>
                  <a:srgbClr val="FF0000"/>
                </a:solidFill>
              </a:rPr>
              <a:t>オーステナイト系ステンレス鋼と</a:t>
            </a:r>
            <a:r>
              <a:rPr lang="fr-FR" sz="1400" dirty="0">
                <a:solidFill>
                  <a:srgbClr val="FF0000"/>
                </a:solidFill>
              </a:rPr>
              <a:t> </a:t>
            </a:r>
            <a:r>
              <a:rPr lang="ja-JP" altLang="en-US" sz="1400" dirty="0">
                <a:solidFill>
                  <a:srgbClr val="FF0000"/>
                </a:solidFill>
              </a:rPr>
              <a:t>同等。</a:t>
            </a:r>
            <a:endParaRPr lang="fr-FR" sz="1400" dirty="0">
              <a:solidFill>
                <a:srgbClr val="FF0000"/>
              </a:solidFill>
            </a:endParaRPr>
          </a:p>
        </p:txBody>
      </p:sp>
    </p:spTree>
    <p:extLst>
      <p:ext uri="{BB962C8B-B14F-4D97-AF65-F5344CB8AC3E}">
        <p14:creationId xmlns:p14="http://schemas.microsoft.com/office/powerpoint/2010/main" val="23632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a:t>c) </a:t>
            </a:r>
            <a:r>
              <a:rPr lang="ja-JP" altLang="en-US" sz="3600" dirty="0"/>
              <a:t>すきま腐食とは</a:t>
            </a:r>
            <a:r>
              <a:rPr lang="en-GB" sz="3600" baseline="50000" dirty="0"/>
              <a:t>1</a:t>
            </a:r>
            <a:r>
              <a:rPr lang="fr-FR" sz="3600" dirty="0"/>
              <a:t>?</a:t>
            </a:r>
          </a:p>
        </p:txBody>
      </p:sp>
      <p:sp>
        <p:nvSpPr>
          <p:cNvPr id="7" name="Content Placeholder 6"/>
          <p:cNvSpPr>
            <a:spLocks noGrp="1"/>
          </p:cNvSpPr>
          <p:nvPr>
            <p:ph idx="1"/>
          </p:nvPr>
        </p:nvSpPr>
        <p:spPr/>
        <p:txBody>
          <a:bodyPr>
            <a:normAutofit/>
          </a:bodyPr>
          <a:lstStyle/>
          <a:p>
            <a:pPr marL="0" indent="0" algn="just">
              <a:buNone/>
            </a:pPr>
            <a:r>
              <a:rPr lang="ja-JP" altLang="en-US" sz="2800" dirty="0"/>
              <a:t>すきま腐食は、電解質の動きが限定されている閉空間で発生する腐食である。こうした空間は一般的に隙間と呼ばれている。隙間の例としては部品の間隙部と接触部、ガスケットやシールの下、割れ目やシームの中、沈着物が入り込んだ空間やスラッジ堆積物の下等がある。</a:t>
            </a:r>
            <a:endParaRPr lang="fr-FR" sz="2800" dirty="0"/>
          </a:p>
        </p:txBody>
      </p:sp>
      <p:sp>
        <p:nvSpPr>
          <p:cNvPr id="5" name="Slide Number Placeholder 1">
            <a:extLst>
              <a:ext uri="{FF2B5EF4-FFF2-40B4-BE49-F238E27FC236}">
                <a16:creationId xmlns:a16="http://schemas.microsoft.com/office/drawing/2014/main" id="{374E14E9-577F-4C28-BD90-81EE5599B2D7}"/>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24</a:t>
            </a:fld>
            <a:endParaRPr lang="fr-BE" dirty="0">
              <a:solidFill>
                <a:schemeClr val="tx1"/>
              </a:solidFill>
            </a:endParaRPr>
          </a:p>
        </p:txBody>
      </p:sp>
    </p:spTree>
    <p:extLst>
      <p:ext uri="{BB962C8B-B14F-4D97-AF65-F5344CB8AC3E}">
        <p14:creationId xmlns:p14="http://schemas.microsoft.com/office/powerpoint/2010/main" val="37166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ja-JP" altLang="en-US" sz="3600" dirty="0"/>
              <a:t>すきま腐食のメカニズム</a:t>
            </a:r>
            <a:endParaRPr lang="fr-FR" sz="3600" dirty="0"/>
          </a:p>
        </p:txBody>
      </p:sp>
      <p:sp>
        <p:nvSpPr>
          <p:cNvPr id="7" name="Content Placeholder 6"/>
          <p:cNvSpPr>
            <a:spLocks noGrp="1"/>
          </p:cNvSpPr>
          <p:nvPr>
            <p:ph sz="half" idx="1"/>
          </p:nvPr>
        </p:nvSpPr>
        <p:spPr>
          <a:xfrm>
            <a:off x="203200" y="1791144"/>
            <a:ext cx="4292600" cy="4792218"/>
          </a:xfrm>
        </p:spPr>
        <p:txBody>
          <a:bodyPr>
            <a:noAutofit/>
          </a:bodyPr>
          <a:lstStyle/>
          <a:p>
            <a:pPr algn="just"/>
            <a:r>
              <a:rPr lang="ja-JP" altLang="en-US" sz="2400" dirty="0">
                <a:latin typeface="+mn-ea"/>
              </a:rPr>
              <a:t>当初は隙間部と隙間以外の表面に差異は無い</a:t>
            </a:r>
            <a:endParaRPr lang="en-US" altLang="ja-JP" sz="2400" dirty="0">
              <a:latin typeface="+mn-ea"/>
            </a:endParaRPr>
          </a:p>
          <a:p>
            <a:pPr algn="just"/>
            <a:r>
              <a:rPr lang="ja-JP" altLang="en-US" sz="2400" dirty="0">
                <a:latin typeface="+mn-ea"/>
              </a:rPr>
              <a:t>しかし、隙間部の酸素濃度が低下すると状況が変化する</a:t>
            </a:r>
            <a:endParaRPr lang="en-US" altLang="ja-JP" sz="2400" dirty="0">
              <a:latin typeface="+mn-ea"/>
            </a:endParaRPr>
          </a:p>
          <a:p>
            <a:pPr algn="just"/>
            <a:r>
              <a:rPr lang="ja-JP" altLang="en-US" sz="2400" dirty="0">
                <a:latin typeface="+mn-ea"/>
              </a:rPr>
              <a:t>隙間部にて電気化学反応により塩化物イオン濃度が上昇し、さらに局所的に</a:t>
            </a:r>
            <a:r>
              <a:rPr lang="en-US" altLang="ja-JP" sz="2400" dirty="0">
                <a:latin typeface="+mn-ea"/>
              </a:rPr>
              <a:t>pH</a:t>
            </a:r>
            <a:r>
              <a:rPr lang="ja-JP" altLang="en-US" sz="2400" dirty="0" err="1">
                <a:latin typeface="+mn-ea"/>
              </a:rPr>
              <a:t>が低</a:t>
            </a:r>
            <a:r>
              <a:rPr lang="ja-JP" altLang="en-US" sz="2400" dirty="0">
                <a:latin typeface="+mn-ea"/>
              </a:rPr>
              <a:t>下し不働態皮膜の形成を阻害する</a:t>
            </a:r>
            <a:endParaRPr lang="en-US" altLang="ja-JP" sz="2400" dirty="0">
              <a:latin typeface="+mn-ea"/>
            </a:endParaRPr>
          </a:p>
          <a:p>
            <a:pPr algn="just"/>
            <a:r>
              <a:rPr lang="ja-JP" altLang="en-US" sz="2400" dirty="0">
                <a:latin typeface="+mn-ea"/>
              </a:rPr>
              <a:t>これにより、隙間部において母材の腐食が発生する</a:t>
            </a:r>
            <a:endParaRPr lang="fr-FR" sz="2400" dirty="0">
              <a:latin typeface="+mn-ea"/>
            </a:endParaRPr>
          </a:p>
        </p:txBody>
      </p:sp>
      <p:pic>
        <p:nvPicPr>
          <p:cNvPr id="1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a:xfrm>
            <a:off x="4785791" y="1916549"/>
            <a:ext cx="4019627" cy="3600000"/>
          </a:xfrm>
          <a:ln>
            <a:solidFill>
              <a:schemeClr val="tx1"/>
            </a:solidFill>
          </a:ln>
        </p:spPr>
      </p:pic>
      <p:sp>
        <p:nvSpPr>
          <p:cNvPr id="8" name="Slide Number Placeholder 1">
            <a:extLst>
              <a:ext uri="{FF2B5EF4-FFF2-40B4-BE49-F238E27FC236}">
                <a16:creationId xmlns:a16="http://schemas.microsoft.com/office/drawing/2014/main" id="{D435CB9E-75BD-44E8-AC9D-D9B46E01866A}"/>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25</a:t>
            </a:fld>
            <a:endParaRPr lang="fr-BE" dirty="0">
              <a:solidFill>
                <a:schemeClr val="tx1"/>
              </a:solidFill>
            </a:endParaRPr>
          </a:p>
        </p:txBody>
      </p:sp>
      <p:sp>
        <p:nvSpPr>
          <p:cNvPr id="9" name="テキスト ボックス 8">
            <a:extLst>
              <a:ext uri="{FF2B5EF4-FFF2-40B4-BE49-F238E27FC236}">
                <a16:creationId xmlns:a16="http://schemas.microsoft.com/office/drawing/2014/main" id="{EE79059D-5D4B-43A5-98D1-C60652838EB5}"/>
              </a:ext>
            </a:extLst>
          </p:cNvPr>
          <p:cNvSpPr txBox="1"/>
          <p:nvPr/>
        </p:nvSpPr>
        <p:spPr>
          <a:xfrm>
            <a:off x="5581650" y="1919326"/>
            <a:ext cx="2241550" cy="261610"/>
          </a:xfrm>
          <a:prstGeom prst="rect">
            <a:avLst/>
          </a:prstGeom>
          <a:solidFill>
            <a:schemeClr val="bg1"/>
          </a:solidFill>
        </p:spPr>
        <p:txBody>
          <a:bodyPr wrap="square" lIns="0" tIns="0" rIns="0" bIns="0" rtlCol="0">
            <a:spAutoFit/>
          </a:bodyPr>
          <a:lstStyle/>
          <a:p>
            <a:pPr algn="ctr"/>
            <a:r>
              <a:rPr lang="ja-JP" altLang="en-US" dirty="0"/>
              <a:t>すきま</a:t>
            </a:r>
            <a:r>
              <a:rPr lang="ja-JP" altLang="ja-JP" dirty="0"/>
              <a:t>腐食</a:t>
            </a:r>
            <a:endParaRPr kumimoji="1" lang="ja-JP" altLang="en-US" dirty="0"/>
          </a:p>
        </p:txBody>
      </p:sp>
      <p:sp>
        <p:nvSpPr>
          <p:cNvPr id="10" name="テキスト ボックス 9">
            <a:extLst>
              <a:ext uri="{FF2B5EF4-FFF2-40B4-BE49-F238E27FC236}">
                <a16:creationId xmlns:a16="http://schemas.microsoft.com/office/drawing/2014/main" id="{52663056-452F-431F-87B0-167C526D592E}"/>
              </a:ext>
            </a:extLst>
          </p:cNvPr>
          <p:cNvSpPr txBox="1"/>
          <p:nvPr/>
        </p:nvSpPr>
        <p:spPr>
          <a:xfrm>
            <a:off x="7021830" y="3636010"/>
            <a:ext cx="1076325" cy="353943"/>
          </a:xfrm>
          <a:prstGeom prst="rect">
            <a:avLst/>
          </a:prstGeom>
          <a:pattFill prst="smGrid">
            <a:fgClr>
              <a:schemeClr val="bg1">
                <a:lumMod val="75000"/>
              </a:schemeClr>
            </a:fgClr>
            <a:bgClr>
              <a:srgbClr val="ECECEC"/>
            </a:bgClr>
          </a:pattFill>
        </p:spPr>
        <p:txBody>
          <a:bodyPr wrap="square" rtlCol="0">
            <a:spAutoFit/>
          </a:bodyPr>
          <a:lstStyle/>
          <a:p>
            <a:pPr algn="ctr"/>
            <a:r>
              <a:rPr lang="ja-JP" altLang="ja-JP" dirty="0"/>
              <a:t>遮蔽物</a:t>
            </a:r>
            <a:endParaRPr kumimoji="1" lang="ja-JP" altLang="en-US" dirty="0"/>
          </a:p>
        </p:txBody>
      </p:sp>
      <p:sp>
        <p:nvSpPr>
          <p:cNvPr id="11" name="テキスト ボックス 10">
            <a:extLst>
              <a:ext uri="{FF2B5EF4-FFF2-40B4-BE49-F238E27FC236}">
                <a16:creationId xmlns:a16="http://schemas.microsoft.com/office/drawing/2014/main" id="{0156BA59-DA57-4F4F-B62D-D888CB79DB7F}"/>
              </a:ext>
            </a:extLst>
          </p:cNvPr>
          <p:cNvSpPr txBox="1"/>
          <p:nvPr/>
        </p:nvSpPr>
        <p:spPr>
          <a:xfrm>
            <a:off x="4893010" y="4572012"/>
            <a:ext cx="796590" cy="565146"/>
          </a:xfrm>
          <a:prstGeom prst="rect">
            <a:avLst/>
          </a:prstGeom>
          <a:solidFill>
            <a:srgbClr val="BABABA"/>
          </a:solidFill>
        </p:spPr>
        <p:txBody>
          <a:bodyPr wrap="square" lIns="0" tIns="36000" rIns="0" bIns="36000" rtlCol="0">
            <a:spAutoFit/>
          </a:bodyPr>
          <a:lstStyle/>
          <a:p>
            <a:pPr algn="ctr"/>
            <a:r>
              <a:rPr lang="ja-JP" altLang="ja-JP" sz="1600" dirty="0"/>
              <a:t>不動態</a:t>
            </a:r>
            <a:endParaRPr lang="en-US" altLang="ja-JP" sz="1600" dirty="0"/>
          </a:p>
          <a:p>
            <a:pPr algn="ctr"/>
            <a:r>
              <a:rPr kumimoji="1" lang="ja-JP" altLang="en-US" sz="1600" dirty="0"/>
              <a:t>皮膜</a:t>
            </a:r>
          </a:p>
        </p:txBody>
      </p:sp>
      <p:sp>
        <p:nvSpPr>
          <p:cNvPr id="13" name="テキスト ボックス 12">
            <a:extLst>
              <a:ext uri="{FF2B5EF4-FFF2-40B4-BE49-F238E27FC236}">
                <a16:creationId xmlns:a16="http://schemas.microsoft.com/office/drawing/2014/main" id="{D4DF6244-CCE2-473A-8209-8827A1550C92}"/>
              </a:ext>
            </a:extLst>
          </p:cNvPr>
          <p:cNvSpPr txBox="1"/>
          <p:nvPr/>
        </p:nvSpPr>
        <p:spPr>
          <a:xfrm>
            <a:off x="6333974" y="5238750"/>
            <a:ext cx="849146" cy="246221"/>
          </a:xfrm>
          <a:prstGeom prst="rect">
            <a:avLst/>
          </a:prstGeom>
          <a:solidFill>
            <a:srgbClr val="BABABA"/>
          </a:solidFill>
        </p:spPr>
        <p:txBody>
          <a:bodyPr wrap="square" lIns="0" tIns="0" rIns="0" bIns="0" rtlCol="0">
            <a:spAutoFit/>
          </a:bodyPr>
          <a:lstStyle/>
          <a:p>
            <a:pPr algn="ctr"/>
            <a:r>
              <a:rPr kumimoji="1" lang="ja-JP" altLang="en-US" sz="1600" dirty="0"/>
              <a:t>母材</a:t>
            </a:r>
          </a:p>
        </p:txBody>
      </p:sp>
    </p:spTree>
    <p:extLst>
      <p:ext uri="{BB962C8B-B14F-4D97-AF65-F5344CB8AC3E}">
        <p14:creationId xmlns:p14="http://schemas.microsoft.com/office/powerpoint/2010/main" val="41191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 y="30079"/>
            <a:ext cx="8889762" cy="1143000"/>
          </a:xfrm>
        </p:spPr>
        <p:txBody>
          <a:bodyPr>
            <a:noAutofit/>
          </a:bodyPr>
          <a:lstStyle/>
          <a:p>
            <a:r>
              <a:rPr lang="ja-JP" altLang="en-US" sz="2000" dirty="0"/>
              <a:t>オーステナイト系、二相系ステンレス鋼における</a:t>
            </a:r>
            <a:br>
              <a:rPr lang="en-US" altLang="ja-JP" sz="2000" dirty="0"/>
            </a:br>
            <a:r>
              <a:rPr lang="ja-JP" altLang="en-US" sz="2000" dirty="0"/>
              <a:t>臨界孔食発生温度：</a:t>
            </a:r>
            <a:r>
              <a:rPr lang="fr-FR" sz="2000" dirty="0"/>
              <a:t>Critical Pitting Resistance Temperature (CPT)</a:t>
            </a:r>
            <a:br>
              <a:rPr lang="fr-FR" sz="2000" dirty="0"/>
            </a:br>
            <a:r>
              <a:rPr lang="ja-JP" altLang="en-US" sz="2000" dirty="0"/>
              <a:t>臨界すきま腐食発生温度：</a:t>
            </a:r>
            <a:r>
              <a:rPr lang="fr-FR" sz="2000" dirty="0"/>
              <a:t>Critical Crevice Corrosion Temperature (CCT)</a:t>
            </a:r>
            <a:r>
              <a:rPr lang="fr-FR" sz="1600" baseline="30000" dirty="0"/>
              <a:t>8</a:t>
            </a: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1" y="1670809"/>
            <a:ext cx="84486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661" y="1316866"/>
            <a:ext cx="7975600" cy="353943"/>
          </a:xfrm>
          <a:prstGeom prst="rect">
            <a:avLst/>
          </a:prstGeom>
          <a:noFill/>
        </p:spPr>
        <p:txBody>
          <a:bodyPr wrap="square" rtlCol="0">
            <a:spAutoFit/>
          </a:bodyPr>
          <a:lstStyle/>
          <a:p>
            <a:r>
              <a:rPr lang="ja-JP" altLang="en-US" dirty="0"/>
              <a:t>補足：高温であるほど耐食性に優れることを示す</a:t>
            </a:r>
            <a:endParaRPr lang="fr-FR" dirty="0"/>
          </a:p>
        </p:txBody>
      </p:sp>
      <p:sp>
        <p:nvSpPr>
          <p:cNvPr id="8" name="Slide Number Placeholder 1">
            <a:extLst>
              <a:ext uri="{FF2B5EF4-FFF2-40B4-BE49-F238E27FC236}">
                <a16:creationId xmlns:a16="http://schemas.microsoft.com/office/drawing/2014/main" id="{6AB8C9EC-8061-4425-B45A-0DA5020DBFF2}"/>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26</a:t>
            </a:fld>
            <a:endParaRPr lang="fr-BE" dirty="0">
              <a:solidFill>
                <a:schemeClr val="tx1"/>
              </a:solidFill>
            </a:endParaRPr>
          </a:p>
        </p:txBody>
      </p:sp>
      <p:sp>
        <p:nvSpPr>
          <p:cNvPr id="9" name="TextBox 2">
            <a:extLst>
              <a:ext uri="{FF2B5EF4-FFF2-40B4-BE49-F238E27FC236}">
                <a16:creationId xmlns:a16="http://schemas.microsoft.com/office/drawing/2014/main" id="{1D3E4FD0-199D-42B7-8C33-844F75088254}"/>
              </a:ext>
            </a:extLst>
          </p:cNvPr>
          <p:cNvSpPr txBox="1"/>
          <p:nvPr/>
        </p:nvSpPr>
        <p:spPr>
          <a:xfrm>
            <a:off x="431868" y="6473978"/>
            <a:ext cx="7891393" cy="353943"/>
          </a:xfrm>
          <a:prstGeom prst="rect">
            <a:avLst/>
          </a:prstGeom>
          <a:noFill/>
        </p:spPr>
        <p:txBody>
          <a:bodyPr wrap="square" rtlCol="0">
            <a:spAutoFit/>
          </a:bodyPr>
          <a:lstStyle/>
          <a:p>
            <a:r>
              <a:rPr lang="ja-JP" altLang="en-US" dirty="0">
                <a:latin typeface="+mn-ea"/>
              </a:rPr>
              <a:t>付表の</a:t>
            </a:r>
            <a:r>
              <a:rPr lang="en-US" altLang="ja-JP" dirty="0">
                <a:latin typeface="+mn-ea"/>
              </a:rPr>
              <a:t>EN</a:t>
            </a:r>
            <a:r>
              <a:rPr lang="ja-JP" altLang="en-US" dirty="0">
                <a:latin typeface="+mn-ea"/>
              </a:rPr>
              <a:t>規格一覧を参照のこと</a:t>
            </a:r>
            <a:endParaRPr lang="fr-FR" dirty="0">
              <a:latin typeface="+mn-ea"/>
            </a:endParaRPr>
          </a:p>
        </p:txBody>
      </p:sp>
    </p:spTree>
    <p:extLst>
      <p:ext uri="{BB962C8B-B14F-4D97-AF65-F5344CB8AC3E}">
        <p14:creationId xmlns:p14="http://schemas.microsoft.com/office/powerpoint/2010/main" val="110472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dirty="0"/>
              <a:t>すきま腐食の防止方法</a:t>
            </a:r>
            <a:endParaRPr lang="fr-FR" dirty="0"/>
          </a:p>
        </p:txBody>
      </p:sp>
      <p:sp>
        <p:nvSpPr>
          <p:cNvPr id="2" name="Content Placeholder 1"/>
          <p:cNvSpPr>
            <a:spLocks noGrp="1"/>
          </p:cNvSpPr>
          <p:nvPr>
            <p:ph idx="1"/>
          </p:nvPr>
        </p:nvSpPr>
        <p:spPr/>
        <p:txBody>
          <a:bodyPr/>
          <a:lstStyle/>
          <a:p>
            <a:pPr marL="514350" indent="-514350" algn="just">
              <a:buFont typeface="+mj-lt"/>
              <a:buAutoNum type="arabicPeriod"/>
            </a:pPr>
            <a:r>
              <a:rPr lang="ja-JP" altLang="en-US" dirty="0"/>
              <a:t>デザインの最適化</a:t>
            </a:r>
            <a:r>
              <a:rPr lang="en-US" dirty="0"/>
              <a:t>:</a:t>
            </a:r>
          </a:p>
          <a:p>
            <a:pPr marL="971550" lvl="1" indent="-514350" algn="just">
              <a:buFont typeface="+mj-lt"/>
              <a:buAutoNum type="alphaLcParenR"/>
            </a:pPr>
            <a:r>
              <a:rPr lang="ja-JP" altLang="en-US" dirty="0"/>
              <a:t>溶接部品を使用する</a:t>
            </a:r>
            <a:endParaRPr lang="en-US" dirty="0"/>
          </a:p>
          <a:p>
            <a:pPr marL="971550" lvl="1" indent="-514350" algn="just">
              <a:buFont typeface="+mj-lt"/>
              <a:buAutoNum type="alphaLcParenR"/>
            </a:pPr>
            <a:r>
              <a:rPr lang="ja-JP" altLang="en-US" dirty="0"/>
              <a:t>水はけの良さを最適化する</a:t>
            </a:r>
            <a:endParaRPr lang="en-US" dirty="0"/>
          </a:p>
          <a:p>
            <a:pPr marL="514350" indent="-514350" algn="just">
              <a:buFont typeface="+mj-lt"/>
              <a:buAutoNum type="arabicPeriod"/>
            </a:pPr>
            <a:r>
              <a:rPr lang="ja-JP" altLang="en-US" dirty="0"/>
              <a:t>可能な限り付着物を除去、清掃する</a:t>
            </a:r>
            <a:endParaRPr lang="en-US" dirty="0"/>
          </a:p>
          <a:p>
            <a:pPr marL="514350" indent="-514350" algn="just">
              <a:buFont typeface="+mj-lt"/>
              <a:buAutoNum type="arabicPeriod"/>
            </a:pPr>
            <a:r>
              <a:rPr lang="ja-JP" altLang="en-US" dirty="0"/>
              <a:t>適切な耐食性を持つ鋼種選択をする</a:t>
            </a:r>
            <a:endParaRPr lang="en-US" altLang="ja-JP" dirty="0"/>
          </a:p>
          <a:p>
            <a:pPr marL="0" indent="0" algn="just">
              <a:buNone/>
            </a:pPr>
            <a:r>
              <a:rPr lang="ja-JP" altLang="en-US" dirty="0"/>
              <a:t>　　</a:t>
            </a:r>
            <a:r>
              <a:rPr lang="en-US" dirty="0"/>
              <a:t>(</a:t>
            </a:r>
            <a:r>
              <a:rPr lang="ja-JP" altLang="en-US" dirty="0"/>
              <a:t>本章　第</a:t>
            </a:r>
            <a:r>
              <a:rPr lang="en-US" altLang="ja-JP" dirty="0"/>
              <a:t>4</a:t>
            </a:r>
            <a:r>
              <a:rPr lang="ja-JP" altLang="en-US" dirty="0"/>
              <a:t>項参照</a:t>
            </a:r>
            <a:r>
              <a:rPr lang="en-US" dirty="0"/>
              <a:t>)</a:t>
            </a:r>
            <a:endParaRPr lang="fr-FR" dirty="0"/>
          </a:p>
        </p:txBody>
      </p:sp>
      <p:sp>
        <p:nvSpPr>
          <p:cNvPr id="5" name="Slide Number Placeholder 1">
            <a:extLst>
              <a:ext uri="{FF2B5EF4-FFF2-40B4-BE49-F238E27FC236}">
                <a16:creationId xmlns:a16="http://schemas.microsoft.com/office/drawing/2014/main" id="{B810145E-4677-4384-8C08-60ABFC355D86}"/>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27</a:t>
            </a:fld>
            <a:endParaRPr lang="fr-BE" dirty="0">
              <a:solidFill>
                <a:schemeClr val="tx1"/>
              </a:solidFill>
            </a:endParaRPr>
          </a:p>
        </p:txBody>
      </p:sp>
    </p:spTree>
    <p:extLst>
      <p:ext uri="{BB962C8B-B14F-4D97-AF65-F5344CB8AC3E}">
        <p14:creationId xmlns:p14="http://schemas.microsoft.com/office/powerpoint/2010/main" val="29345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latin typeface="+mn-ea"/>
                <a:ea typeface="+mn-ea"/>
              </a:rPr>
              <a:t>d) </a:t>
            </a:r>
            <a:r>
              <a:rPr lang="ja-JP" altLang="en-US" dirty="0">
                <a:latin typeface="+mn-ea"/>
                <a:ea typeface="+mn-ea"/>
              </a:rPr>
              <a:t>異種金属接触腐食とは</a:t>
            </a:r>
            <a:r>
              <a:rPr lang="en-US" altLang="ja-JP" baseline="30000" dirty="0">
                <a:latin typeface="+mn-ea"/>
                <a:ea typeface="+mn-ea"/>
              </a:rPr>
              <a:t>11</a:t>
            </a:r>
            <a:r>
              <a:rPr lang="en-GB" dirty="0">
                <a:latin typeface="+mn-ea"/>
                <a:ea typeface="+mn-ea"/>
              </a:rPr>
              <a:t>?</a:t>
            </a:r>
            <a:br>
              <a:rPr lang="en-GB" dirty="0">
                <a:latin typeface="+mn-ea"/>
                <a:ea typeface="+mn-ea"/>
              </a:rPr>
            </a:br>
            <a:r>
              <a:rPr lang="en-GB" sz="3600" dirty="0">
                <a:latin typeface="+mn-ea"/>
                <a:ea typeface="+mn-ea"/>
              </a:rPr>
              <a:t>(</a:t>
            </a:r>
            <a:r>
              <a:rPr lang="ja-JP" altLang="en-US" sz="3600" dirty="0">
                <a:latin typeface="+mn-ea"/>
                <a:ea typeface="+mn-ea"/>
              </a:rPr>
              <a:t>電解腐食</a:t>
            </a:r>
            <a:r>
              <a:rPr lang="en-GB" sz="3600" dirty="0">
                <a:latin typeface="+mn-ea"/>
                <a:ea typeface="+mn-ea"/>
              </a:rPr>
              <a:t>)</a:t>
            </a:r>
            <a:endParaRPr lang="fr-BE" dirty="0">
              <a:latin typeface="+mn-ea"/>
              <a:ea typeface="+mn-ea"/>
            </a:endParaRPr>
          </a:p>
        </p:txBody>
      </p:sp>
      <p:pic>
        <p:nvPicPr>
          <p:cNvPr id="6" name="Picture 4" descr="Galvanic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05656"/>
            <a:ext cx="4038600" cy="3028950"/>
          </a:xfrm>
          <a:ln>
            <a:solidFill>
              <a:schemeClr val="tx1"/>
            </a:solidFill>
          </a:ln>
        </p:spPr>
      </p:pic>
      <p:sp>
        <p:nvSpPr>
          <p:cNvPr id="5" name="Text Placeholder 4"/>
          <p:cNvSpPr>
            <a:spLocks noGrp="1"/>
          </p:cNvSpPr>
          <p:nvPr>
            <p:ph sz="half" idx="2"/>
          </p:nvPr>
        </p:nvSpPr>
        <p:spPr>
          <a:xfrm>
            <a:off x="4740797" y="2005656"/>
            <a:ext cx="4038600" cy="3226443"/>
          </a:xfrm>
        </p:spPr>
        <p:txBody>
          <a:bodyPr>
            <a:normAutofit fontScale="62500" lnSpcReduction="20000"/>
          </a:bodyPr>
          <a:lstStyle/>
          <a:p>
            <a:pPr marL="0" indent="0" algn="just">
              <a:lnSpc>
                <a:spcPct val="120000"/>
              </a:lnSpc>
              <a:buNone/>
            </a:pPr>
            <a:r>
              <a:rPr lang="ja-JP" altLang="en-US" dirty="0"/>
              <a:t>自然電位が異なる異種金属が接触した際に発生する腐食現象。</a:t>
            </a:r>
            <a:endParaRPr lang="en-GB" altLang="ja-JP" dirty="0"/>
          </a:p>
          <a:p>
            <a:pPr marL="0" indent="0" algn="just">
              <a:lnSpc>
                <a:spcPct val="120000"/>
              </a:lnSpc>
              <a:buNone/>
            </a:pPr>
            <a:r>
              <a:rPr lang="ja-JP" altLang="en-US" dirty="0"/>
              <a:t>より自然電位が低い金属が腐食する。</a:t>
            </a:r>
            <a:endParaRPr lang="en-GB" altLang="ja-JP" dirty="0"/>
          </a:p>
          <a:p>
            <a:pPr marL="0" indent="0" algn="just">
              <a:buNone/>
            </a:pPr>
            <a:endParaRPr lang="en-GB" altLang="ja-JP" dirty="0"/>
          </a:p>
          <a:p>
            <a:pPr marL="0" indent="0" algn="just">
              <a:lnSpc>
                <a:spcPct val="120000"/>
              </a:lnSpc>
              <a:buNone/>
            </a:pPr>
            <a:r>
              <a:rPr lang="ja-JP" altLang="en-US" dirty="0"/>
              <a:t>左写真</a:t>
            </a:r>
            <a:r>
              <a:rPr lang="en-GB" altLang="ja-JP" dirty="0"/>
              <a:t>:</a:t>
            </a:r>
          </a:p>
          <a:p>
            <a:pPr marL="0" indent="0" algn="just">
              <a:lnSpc>
                <a:spcPct val="120000"/>
              </a:lnSpc>
              <a:buNone/>
            </a:pPr>
            <a:r>
              <a:rPr lang="ja-JP" altLang="en-US" dirty="0"/>
              <a:t>ステンレス鋼を炭素鋼のボルトによりステンレス鋼製の容器に取り付けた際に、湿度（電解液）の存在によりボルトに異種金属接触腐食が発生</a:t>
            </a:r>
            <a:endParaRPr lang="fr-FR" dirty="0"/>
          </a:p>
          <a:p>
            <a:pPr marL="0" indent="0" algn="just">
              <a:buNone/>
            </a:pPr>
            <a:endParaRPr lang="fr-FR" dirty="0"/>
          </a:p>
        </p:txBody>
      </p:sp>
      <p:sp>
        <p:nvSpPr>
          <p:cNvPr id="8" name="Slide Number Placeholder 1">
            <a:extLst>
              <a:ext uri="{FF2B5EF4-FFF2-40B4-BE49-F238E27FC236}">
                <a16:creationId xmlns:a16="http://schemas.microsoft.com/office/drawing/2014/main" id="{E2D4A5D8-F03E-4EDF-BAA6-745573E1C473}"/>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28</a:t>
            </a:fld>
            <a:endParaRPr lang="fr-BE" dirty="0">
              <a:solidFill>
                <a:schemeClr val="tx1"/>
              </a:solidFill>
            </a:endParaRPr>
          </a:p>
        </p:txBody>
      </p:sp>
    </p:spTree>
    <p:extLst>
      <p:ext uri="{BB962C8B-B14F-4D97-AF65-F5344CB8AC3E}">
        <p14:creationId xmlns:p14="http://schemas.microsoft.com/office/powerpoint/2010/main" val="22922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fontScale="90000"/>
          </a:bodyPr>
          <a:lstStyle/>
          <a:p>
            <a:r>
              <a:rPr lang="ja-JP" altLang="en-US" sz="4000" dirty="0"/>
              <a:t>異種金属接触腐食のメカニズム</a:t>
            </a:r>
            <a:endParaRPr lang="en-GB" sz="4000" dirty="0"/>
          </a:p>
        </p:txBody>
      </p:sp>
      <p:sp>
        <p:nvSpPr>
          <p:cNvPr id="20" name="Content Placeholder 19"/>
          <p:cNvSpPr>
            <a:spLocks noGrp="1"/>
          </p:cNvSpPr>
          <p:nvPr>
            <p:ph idx="1"/>
          </p:nvPr>
        </p:nvSpPr>
        <p:spPr/>
        <p:txBody>
          <a:bodyPr>
            <a:noAutofit/>
          </a:bodyPr>
          <a:lstStyle/>
          <a:p>
            <a:pPr algn="just">
              <a:spcBef>
                <a:spcPts val="0"/>
              </a:spcBef>
            </a:pPr>
            <a:r>
              <a:rPr lang="ja-JP" altLang="en-US" sz="1800" dirty="0"/>
              <a:t>各金属は電解液に浸漬されると異なる電位を示す（自然電位）</a:t>
            </a:r>
            <a:endParaRPr lang="en-US" altLang="ja-JP" sz="1800" dirty="0"/>
          </a:p>
          <a:p>
            <a:pPr algn="just">
              <a:spcBef>
                <a:spcPts val="0"/>
              </a:spcBef>
            </a:pPr>
            <a:r>
              <a:rPr lang="ja-JP" altLang="en-US" sz="1800" dirty="0"/>
              <a:t>２つの異種金属が電解液（湿度）で満たされ</a:t>
            </a:r>
            <a:endParaRPr lang="en-US" altLang="ja-JP" sz="1800" dirty="0"/>
          </a:p>
          <a:p>
            <a:pPr algn="just">
              <a:spcBef>
                <a:spcPts val="0"/>
              </a:spcBef>
            </a:pPr>
            <a:r>
              <a:rPr lang="ja-JP" altLang="en-US" sz="1800" dirty="0"/>
              <a:t>かつ、それぞれの金属が異なる自然電位を有する場合、</a:t>
            </a:r>
            <a:endParaRPr lang="en-US" altLang="ja-JP" sz="1800" dirty="0"/>
          </a:p>
          <a:p>
            <a:pPr algn="just">
              <a:spcBef>
                <a:spcPts val="0"/>
              </a:spcBef>
            </a:pPr>
            <a:r>
              <a:rPr lang="ja-JP" altLang="en-US" sz="1800" dirty="0"/>
              <a:t>より卑なる（自然電位が低い）金属側がアノード側となり、貴なる（自然電位が高い）金属側がカソードとなり、腐食電流が発生する</a:t>
            </a:r>
            <a:endParaRPr lang="en-US" altLang="ja-JP" sz="1800" dirty="0"/>
          </a:p>
          <a:p>
            <a:pPr algn="just">
              <a:spcBef>
                <a:spcPts val="0"/>
              </a:spcBef>
            </a:pPr>
            <a:r>
              <a:rPr lang="ja-JP" altLang="en-US" sz="1800" dirty="0"/>
              <a:t>アノード側の面積が小なる場合、金属溶解がより促進される</a:t>
            </a:r>
            <a:endParaRPr lang="en-GB" sz="1800" dirty="0"/>
          </a:p>
        </p:txBody>
      </p:sp>
      <p:grpSp>
        <p:nvGrpSpPr>
          <p:cNvPr id="6" name="Group 4"/>
          <p:cNvGrpSpPr>
            <a:grpSpLocks/>
          </p:cNvGrpSpPr>
          <p:nvPr/>
        </p:nvGrpSpPr>
        <p:grpSpPr bwMode="auto">
          <a:xfrm>
            <a:off x="2443063" y="4078887"/>
            <a:ext cx="4546636" cy="2060001"/>
            <a:chOff x="1298" y="2691"/>
            <a:chExt cx="3206" cy="1666"/>
          </a:xfrm>
        </p:grpSpPr>
        <p:sp>
          <p:nvSpPr>
            <p:cNvPr id="7" name="Rectangle 5"/>
            <p:cNvSpPr>
              <a:spLocks noChangeArrowheads="1"/>
            </p:cNvSpPr>
            <p:nvPr/>
          </p:nvSpPr>
          <p:spPr bwMode="auto">
            <a:xfrm>
              <a:off x="2864" y="3199"/>
              <a:ext cx="1117" cy="7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Text Box 6"/>
            <p:cNvSpPr txBox="1">
              <a:spLocks noChangeArrowheads="1"/>
            </p:cNvSpPr>
            <p:nvPr/>
          </p:nvSpPr>
          <p:spPr bwMode="auto">
            <a:xfrm>
              <a:off x="4012" y="3372"/>
              <a:ext cx="49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dirty="0">
                  <a:solidFill>
                    <a:srgbClr val="008000"/>
                  </a:solidFill>
                </a:rPr>
                <a:t>陽極</a:t>
              </a:r>
              <a:endParaRPr lang="en-US" sz="2000" dirty="0">
                <a:solidFill>
                  <a:srgbClr val="008000"/>
                </a:solidFill>
              </a:endParaRPr>
            </a:p>
          </p:txBody>
        </p:sp>
        <p:sp>
          <p:nvSpPr>
            <p:cNvPr id="9" name="Text Box 7"/>
            <p:cNvSpPr txBox="1">
              <a:spLocks noChangeArrowheads="1"/>
            </p:cNvSpPr>
            <p:nvPr/>
          </p:nvSpPr>
          <p:spPr bwMode="auto">
            <a:xfrm>
              <a:off x="1298" y="3372"/>
              <a:ext cx="49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dirty="0">
                  <a:solidFill>
                    <a:srgbClr val="008000"/>
                  </a:solidFill>
                </a:rPr>
                <a:t>陰極</a:t>
              </a:r>
              <a:endParaRPr lang="en-US" sz="2000" dirty="0">
                <a:solidFill>
                  <a:srgbClr val="008000"/>
                </a:solidFill>
              </a:endParaRPr>
            </a:p>
          </p:txBody>
        </p:sp>
        <p:sp>
          <p:nvSpPr>
            <p:cNvPr id="10" name="Rectangle 8"/>
            <p:cNvSpPr>
              <a:spLocks noChangeArrowheads="1"/>
            </p:cNvSpPr>
            <p:nvPr/>
          </p:nvSpPr>
          <p:spPr bwMode="auto">
            <a:xfrm>
              <a:off x="1761" y="3212"/>
              <a:ext cx="1117" cy="7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000">
                <a:latin typeface="Tahoma" pitchFamily="34" charset="0"/>
              </a:endParaRPr>
            </a:p>
          </p:txBody>
        </p:sp>
        <p:sp>
          <p:nvSpPr>
            <p:cNvPr id="11" name="Text Box 9"/>
            <p:cNvSpPr txBox="1">
              <a:spLocks noChangeArrowheads="1"/>
            </p:cNvSpPr>
            <p:nvPr/>
          </p:nvSpPr>
          <p:spPr bwMode="auto">
            <a:xfrm>
              <a:off x="2015" y="3735"/>
              <a:ext cx="6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dirty="0">
                  <a:solidFill>
                    <a:srgbClr val="000066"/>
                  </a:solidFill>
                </a:rPr>
                <a:t>金属</a:t>
              </a:r>
              <a:r>
                <a:rPr lang="en-GB" sz="2000" dirty="0">
                  <a:solidFill>
                    <a:srgbClr val="000066"/>
                  </a:solidFill>
                </a:rPr>
                <a:t> 1</a:t>
              </a:r>
              <a:endParaRPr lang="en-US" sz="2000" dirty="0">
                <a:solidFill>
                  <a:srgbClr val="000066"/>
                </a:solidFill>
              </a:endParaRPr>
            </a:p>
          </p:txBody>
        </p:sp>
        <p:sp>
          <p:nvSpPr>
            <p:cNvPr id="12" name="Text Box 10"/>
            <p:cNvSpPr txBox="1">
              <a:spLocks noChangeArrowheads="1"/>
            </p:cNvSpPr>
            <p:nvPr/>
          </p:nvSpPr>
          <p:spPr bwMode="auto">
            <a:xfrm>
              <a:off x="3103" y="3725"/>
              <a:ext cx="6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dirty="0">
                  <a:solidFill>
                    <a:srgbClr val="000066"/>
                  </a:solidFill>
                </a:rPr>
                <a:t>金属</a:t>
              </a:r>
              <a:r>
                <a:rPr lang="en-GB" sz="2000" dirty="0">
                  <a:solidFill>
                    <a:srgbClr val="000066"/>
                  </a:solidFill>
                </a:rPr>
                <a:t> 2</a:t>
              </a:r>
              <a:endParaRPr lang="en-US" sz="2000" dirty="0">
                <a:solidFill>
                  <a:srgbClr val="000066"/>
                </a:solidFill>
              </a:endParaRPr>
            </a:p>
          </p:txBody>
        </p:sp>
        <p:sp>
          <p:nvSpPr>
            <p:cNvPr id="13"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en-GB"/>
            </a:p>
          </p:txBody>
        </p:sp>
        <p:sp>
          <p:nvSpPr>
            <p:cNvPr id="14" name="Text Box 12"/>
            <p:cNvSpPr txBox="1">
              <a:spLocks noChangeArrowheads="1"/>
            </p:cNvSpPr>
            <p:nvPr/>
          </p:nvSpPr>
          <p:spPr bwMode="auto">
            <a:xfrm>
              <a:off x="1995" y="4033"/>
              <a:ext cx="72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b="1" dirty="0">
                  <a:solidFill>
                    <a:srgbClr val="FF0000"/>
                  </a:solidFill>
                </a:rPr>
                <a:t>アノード</a:t>
              </a:r>
              <a:endParaRPr lang="en-US" sz="2000" b="1" dirty="0">
                <a:solidFill>
                  <a:srgbClr val="FF0000"/>
                </a:solidFill>
              </a:endParaRPr>
            </a:p>
          </p:txBody>
        </p:sp>
        <p:sp>
          <p:nvSpPr>
            <p:cNvPr id="15" name="Text Box 13"/>
            <p:cNvSpPr txBox="1">
              <a:spLocks noChangeArrowheads="1"/>
            </p:cNvSpPr>
            <p:nvPr/>
          </p:nvSpPr>
          <p:spPr bwMode="auto">
            <a:xfrm>
              <a:off x="3051" y="4033"/>
              <a:ext cx="729"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000" b="1" dirty="0">
                  <a:solidFill>
                    <a:srgbClr val="FF0000"/>
                  </a:solidFill>
                </a:rPr>
                <a:t>カソード</a:t>
              </a:r>
              <a:endParaRPr lang="en-US" sz="2000" b="1" dirty="0">
                <a:solidFill>
                  <a:srgbClr val="FF0000"/>
                </a:solidFill>
              </a:endParaRPr>
            </a:p>
          </p:txBody>
        </p:sp>
        <p:sp>
          <p:nvSpPr>
            <p:cNvPr id="16" name="Text Box 14"/>
            <p:cNvSpPr txBox="1">
              <a:spLocks noChangeArrowheads="1"/>
            </p:cNvSpPr>
            <p:nvPr/>
          </p:nvSpPr>
          <p:spPr bwMode="auto">
            <a:xfrm>
              <a:off x="2395" y="2691"/>
              <a:ext cx="785"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400" b="1" dirty="0">
                  <a:solidFill>
                    <a:schemeClr val="hlink"/>
                  </a:solidFill>
                </a:rPr>
                <a:t>電解液</a:t>
              </a:r>
              <a:endParaRPr lang="en-US" sz="2400" b="1" dirty="0">
                <a:solidFill>
                  <a:schemeClr val="hlink"/>
                </a:solidFill>
              </a:endParaRPr>
            </a:p>
          </p:txBody>
        </p:sp>
        <p:sp>
          <p:nvSpPr>
            <p:cNvPr id="17"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en-GB"/>
            </a:p>
          </p:txBody>
        </p:sp>
        <p:sp>
          <p:nvSpPr>
            <p:cNvPr id="18" name="Text Box 16"/>
            <p:cNvSpPr txBox="1">
              <a:spLocks noChangeArrowheads="1"/>
            </p:cNvSpPr>
            <p:nvPr/>
          </p:nvSpPr>
          <p:spPr bwMode="auto">
            <a:xfrm>
              <a:off x="2543" y="3109"/>
              <a:ext cx="74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ja-JP" altLang="en-US" sz="1800" b="1" dirty="0"/>
                <a:t>電流</a:t>
              </a:r>
              <a:endParaRPr lang="en-GB" sz="1800" b="1" dirty="0"/>
            </a:p>
          </p:txBody>
        </p:sp>
      </p:grpSp>
      <p:sp>
        <p:nvSpPr>
          <p:cNvPr id="19" name="Slide Number Placeholder 1">
            <a:extLst>
              <a:ext uri="{FF2B5EF4-FFF2-40B4-BE49-F238E27FC236}">
                <a16:creationId xmlns:a16="http://schemas.microsoft.com/office/drawing/2014/main" id="{20ADD392-7E6C-49BE-8120-14B9F190082A}"/>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29</a:t>
            </a:fld>
            <a:endParaRPr lang="fr-BE" dirty="0">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lstStyle/>
          <a:p>
            <a:r>
              <a:rPr lang="fr-FR" dirty="0"/>
              <a:t>1. </a:t>
            </a:r>
            <a:r>
              <a:rPr lang="ja-JP" altLang="en-US" dirty="0"/>
              <a:t>多くの材料が経年劣化を起こす</a:t>
            </a:r>
            <a:endParaRPr lang="fr-FR" dirty="0"/>
          </a:p>
        </p:txBody>
      </p:sp>
      <p:sp>
        <p:nvSpPr>
          <p:cNvPr id="6" name="Slide Number Placeholder 1">
            <a:extLst>
              <a:ext uri="{FF2B5EF4-FFF2-40B4-BE49-F238E27FC236}">
                <a16:creationId xmlns:a16="http://schemas.microsoft.com/office/drawing/2014/main" id="{795AA489-D11B-40C3-A8B6-DD634472FCD0}"/>
              </a:ext>
            </a:extLst>
          </p:cNvPr>
          <p:cNvSpPr>
            <a:spLocks noGrp="1"/>
          </p:cNvSpPr>
          <p:nvPr>
            <p:ph type="sldNum" sz="quarter" idx="12"/>
          </p:nvPr>
        </p:nvSpPr>
        <p:spPr>
          <a:xfrm>
            <a:off x="8836780" y="6599405"/>
            <a:ext cx="396000" cy="365125"/>
          </a:xfrm>
        </p:spPr>
        <p:txBody>
          <a:bodyPr/>
          <a:lstStyle/>
          <a:p>
            <a:fld id="{16EEAD88-7AB7-4352-89B4-BF917C658D05}" type="slidenum">
              <a:rPr lang="fr-BE" smtClean="0">
                <a:solidFill>
                  <a:schemeClr val="tx1"/>
                </a:solidFill>
              </a:rPr>
              <a:pPr/>
              <a:t>3</a:t>
            </a:fld>
            <a:endParaRPr lang="fr-BE" dirty="0">
              <a:solidFill>
                <a:schemeClr val="tx1"/>
              </a:solidFill>
            </a:endParaRPr>
          </a:p>
        </p:txBody>
      </p:sp>
    </p:spTree>
    <p:extLst>
      <p:ext uri="{BB962C8B-B14F-4D97-AF65-F5344CB8AC3E}">
        <p14:creationId xmlns:p14="http://schemas.microsoft.com/office/powerpoint/2010/main" val="210964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19849" y="271655"/>
            <a:ext cx="5867744" cy="61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56408" y="273050"/>
            <a:ext cx="3309106" cy="1809750"/>
          </a:xfrm>
        </p:spPr>
        <p:txBody>
          <a:bodyPr anchor="t">
            <a:normAutofit/>
          </a:bodyPr>
          <a:lstStyle/>
          <a:p>
            <a:pPr algn="just"/>
            <a:r>
              <a:rPr lang="ja-JP" altLang="en-US" sz="3200" b="0" dirty="0">
                <a:latin typeface="Calibri" pitchFamily="34" charset="0"/>
                <a:cs typeface="Andalus" pitchFamily="18" charset="-78"/>
              </a:rPr>
              <a:t>流動海水中における各金属の自然電位</a:t>
            </a:r>
            <a:endParaRPr lang="fr-BE" sz="3200" b="0" dirty="0"/>
          </a:p>
        </p:txBody>
      </p:sp>
      <p:sp>
        <p:nvSpPr>
          <p:cNvPr id="5" name="Slide Number Placeholder 1">
            <a:extLst>
              <a:ext uri="{FF2B5EF4-FFF2-40B4-BE49-F238E27FC236}">
                <a16:creationId xmlns:a16="http://schemas.microsoft.com/office/drawing/2014/main" id="{760E386E-35CA-46D3-9E45-B09FA36E2EEA}"/>
              </a:ext>
            </a:extLst>
          </p:cNvPr>
          <p:cNvSpPr>
            <a:spLocks noGrp="1"/>
          </p:cNvSpPr>
          <p:nvPr>
            <p:ph type="sldNum" sz="quarter" idx="12"/>
          </p:nvPr>
        </p:nvSpPr>
        <p:spPr>
          <a:xfrm>
            <a:off x="8810146" y="6581655"/>
            <a:ext cx="396000" cy="365125"/>
          </a:xfrm>
        </p:spPr>
        <p:txBody>
          <a:bodyPr/>
          <a:lstStyle/>
          <a:p>
            <a:fld id="{16EEAD88-7AB7-4352-89B4-BF917C658D05}" type="slidenum">
              <a:rPr lang="fr-BE" smtClean="0"/>
              <a:pPr/>
              <a:t>30</a:t>
            </a:fld>
            <a:endParaRPr lang="fr-BE" dirty="0"/>
          </a:p>
        </p:txBody>
      </p:sp>
      <p:sp>
        <p:nvSpPr>
          <p:cNvPr id="6" name="TextBox 2">
            <a:extLst>
              <a:ext uri="{FF2B5EF4-FFF2-40B4-BE49-F238E27FC236}">
                <a16:creationId xmlns:a16="http://schemas.microsoft.com/office/drawing/2014/main" id="{02E862C7-E99C-4BEA-97C7-DC837A538B8E}"/>
              </a:ext>
            </a:extLst>
          </p:cNvPr>
          <p:cNvSpPr txBox="1"/>
          <p:nvPr/>
        </p:nvSpPr>
        <p:spPr>
          <a:xfrm>
            <a:off x="3892234" y="6264152"/>
            <a:ext cx="2041206" cy="353943"/>
          </a:xfrm>
          <a:prstGeom prst="rect">
            <a:avLst/>
          </a:prstGeom>
          <a:solidFill>
            <a:schemeClr val="bg1"/>
          </a:solidFill>
        </p:spPr>
        <p:txBody>
          <a:bodyPr wrap="square" rtlCol="0">
            <a:spAutoFit/>
          </a:bodyPr>
          <a:lstStyle/>
          <a:p>
            <a:r>
              <a:rPr lang="ja-JP" altLang="en-US" dirty="0">
                <a:latin typeface="+mn-ea"/>
              </a:rPr>
              <a:t>貴（カソード）</a:t>
            </a:r>
            <a:endParaRPr lang="fr-FR" dirty="0">
              <a:latin typeface="+mn-ea"/>
            </a:endParaRPr>
          </a:p>
        </p:txBody>
      </p:sp>
      <p:sp>
        <p:nvSpPr>
          <p:cNvPr id="7" name="TextBox 2">
            <a:extLst>
              <a:ext uri="{FF2B5EF4-FFF2-40B4-BE49-F238E27FC236}">
                <a16:creationId xmlns:a16="http://schemas.microsoft.com/office/drawing/2014/main" id="{B14A720F-7F1E-42E5-9D24-A4C164E00351}"/>
              </a:ext>
            </a:extLst>
          </p:cNvPr>
          <p:cNvSpPr txBox="1"/>
          <p:nvPr/>
        </p:nvSpPr>
        <p:spPr>
          <a:xfrm>
            <a:off x="6367597" y="6264152"/>
            <a:ext cx="2041206" cy="353943"/>
          </a:xfrm>
          <a:prstGeom prst="rect">
            <a:avLst/>
          </a:prstGeom>
          <a:solidFill>
            <a:schemeClr val="bg1"/>
          </a:solidFill>
        </p:spPr>
        <p:txBody>
          <a:bodyPr wrap="square" rtlCol="0">
            <a:spAutoFit/>
          </a:bodyPr>
          <a:lstStyle/>
          <a:p>
            <a:pPr algn="r"/>
            <a:r>
              <a:rPr lang="ja-JP" altLang="en-US" dirty="0">
                <a:latin typeface="+mn-ea"/>
              </a:rPr>
              <a:t>卑（アノード）</a:t>
            </a:r>
            <a:endParaRPr lang="fr-FR" dirty="0">
              <a:latin typeface="+mn-ea"/>
            </a:endParaRPr>
          </a:p>
        </p:txBody>
      </p:sp>
    </p:spTree>
    <p:extLst>
      <p:ext uri="{BB962C8B-B14F-4D97-AF65-F5344CB8AC3E}">
        <p14:creationId xmlns:p14="http://schemas.microsoft.com/office/powerpoint/2010/main" val="12124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283" y="274638"/>
            <a:ext cx="8729331" cy="1143000"/>
          </a:xfrm>
        </p:spPr>
        <p:txBody>
          <a:bodyPr>
            <a:noAutofit/>
          </a:bodyPr>
          <a:lstStyle/>
          <a:p>
            <a:r>
              <a:rPr lang="ja-JP" altLang="en-US" sz="3600" dirty="0"/>
              <a:t>異種金属接触腐食を</a:t>
            </a:r>
            <a:br>
              <a:rPr lang="en-US" altLang="ja-JP" sz="3600" dirty="0"/>
            </a:br>
            <a:r>
              <a:rPr lang="ja-JP" altLang="en-US" sz="3600" dirty="0"/>
              <a:t>防止するための基本的ルール</a:t>
            </a:r>
            <a:endParaRPr lang="fr-FR" sz="3600" dirty="0"/>
          </a:p>
        </p:txBody>
      </p:sp>
      <p:sp>
        <p:nvSpPr>
          <p:cNvPr id="7" name="Content Placeholder 6"/>
          <p:cNvSpPr>
            <a:spLocks noGrp="1"/>
          </p:cNvSpPr>
          <p:nvPr>
            <p:ph idx="1"/>
          </p:nvPr>
        </p:nvSpPr>
        <p:spPr/>
        <p:txBody>
          <a:bodyPr>
            <a:normAutofit/>
          </a:bodyPr>
          <a:lstStyle/>
          <a:p>
            <a:r>
              <a:rPr lang="ja-JP" altLang="en-US" sz="2800" dirty="0"/>
              <a:t>異種金属の接触を避ける</a:t>
            </a:r>
            <a:endParaRPr lang="en-US" altLang="ja-JP" sz="2800" dirty="0"/>
          </a:p>
          <a:p>
            <a:r>
              <a:rPr lang="ja-JP" altLang="en-US" sz="2800" dirty="0"/>
              <a:t>異種金属の接触が避けられない場合は、</a:t>
            </a:r>
            <a:endParaRPr lang="en-US" altLang="ja-JP" sz="2800" dirty="0"/>
          </a:p>
          <a:p>
            <a:pPr marL="0" indent="0">
              <a:buNone/>
            </a:pPr>
            <a:r>
              <a:rPr lang="ja-JP" altLang="en-US" sz="2800" dirty="0"/>
              <a:t>　　卑金属（アノード）側の表面積を</a:t>
            </a:r>
            <a:endParaRPr lang="en-US" altLang="ja-JP" sz="2800" dirty="0"/>
          </a:p>
          <a:p>
            <a:pPr marL="0" indent="0">
              <a:buNone/>
            </a:pPr>
            <a:r>
              <a:rPr lang="ja-JP" altLang="en-US" sz="2800" dirty="0"/>
              <a:t>　　貴金属（カソード）側よりも大きくする</a:t>
            </a:r>
            <a:endParaRPr lang="fr-FR" sz="2800" dirty="0"/>
          </a:p>
          <a:p>
            <a:r>
              <a:rPr lang="ja-JP" altLang="en-US" sz="2800" dirty="0"/>
              <a:t>事例</a:t>
            </a:r>
            <a:r>
              <a:rPr lang="fr-FR" sz="2800" dirty="0"/>
              <a:t>:</a:t>
            </a:r>
          </a:p>
          <a:p>
            <a:pPr lvl="1"/>
            <a:r>
              <a:rPr lang="ja-JP" altLang="en-US" sz="2400" dirty="0"/>
              <a:t>アルミニウム製品にステンレス製のファスナーを使用する</a:t>
            </a:r>
            <a:endParaRPr lang="en-US" altLang="ja-JP" sz="2400" dirty="0"/>
          </a:p>
          <a:p>
            <a:pPr marL="457200" lvl="1" indent="0">
              <a:buNone/>
            </a:pPr>
            <a:r>
              <a:rPr lang="ja-JP" altLang="en-US" sz="2400" dirty="0"/>
              <a:t>　（ステンレス製品へのアルミ製ファスナー使用は避ける）</a:t>
            </a:r>
            <a:endParaRPr lang="fr-FR" sz="2400" dirty="0"/>
          </a:p>
          <a:p>
            <a:pPr lvl="1"/>
            <a:r>
              <a:rPr lang="ja-JP" altLang="en-US" sz="2400" dirty="0"/>
              <a:t>ステンレス鋼と炭素鋼においても同様</a:t>
            </a:r>
            <a:endParaRPr lang="fr-FR" sz="2400" dirty="0"/>
          </a:p>
        </p:txBody>
      </p:sp>
      <p:sp>
        <p:nvSpPr>
          <p:cNvPr id="5" name="Slide Number Placeholder 1">
            <a:extLst>
              <a:ext uri="{FF2B5EF4-FFF2-40B4-BE49-F238E27FC236}">
                <a16:creationId xmlns:a16="http://schemas.microsoft.com/office/drawing/2014/main" id="{B07C41EF-1B26-42E3-8F0E-25F161ACAF15}"/>
              </a:ext>
            </a:extLst>
          </p:cNvPr>
          <p:cNvSpPr>
            <a:spLocks noGrp="1"/>
          </p:cNvSpPr>
          <p:nvPr>
            <p:ph type="sldNum" sz="quarter" idx="12"/>
          </p:nvPr>
        </p:nvSpPr>
        <p:spPr>
          <a:xfrm>
            <a:off x="8810146" y="6590533"/>
            <a:ext cx="396000" cy="365125"/>
          </a:xfrm>
        </p:spPr>
        <p:txBody>
          <a:bodyPr/>
          <a:lstStyle/>
          <a:p>
            <a:fld id="{16EEAD88-7AB7-4352-89B4-BF917C658D05}" type="slidenum">
              <a:rPr lang="fr-BE" smtClean="0"/>
              <a:pPr/>
              <a:t>31</a:t>
            </a:fld>
            <a:endParaRPr lang="fr-BE" dirty="0"/>
          </a:p>
        </p:txBody>
      </p:sp>
      <p:sp>
        <p:nvSpPr>
          <p:cNvPr id="8" name="ZoneTexte 2">
            <a:extLst>
              <a:ext uri="{FF2B5EF4-FFF2-40B4-BE49-F238E27FC236}">
                <a16:creationId xmlns:a16="http://schemas.microsoft.com/office/drawing/2014/main" id="{3CD23F63-78D0-44B4-8FFB-EC59BC015B9B}"/>
              </a:ext>
            </a:extLst>
          </p:cNvPr>
          <p:cNvSpPr txBox="1"/>
          <p:nvPr/>
        </p:nvSpPr>
        <p:spPr>
          <a:xfrm>
            <a:off x="88262" y="5798274"/>
            <a:ext cx="8740080" cy="877163"/>
          </a:xfrm>
          <a:prstGeom prst="rect">
            <a:avLst/>
          </a:prstGeom>
          <a:noFill/>
          <a:ln>
            <a:solidFill>
              <a:srgbClr val="FF0000"/>
            </a:solidFill>
          </a:ln>
        </p:spPr>
        <p:txBody>
          <a:bodyPr wrap="square" rtlCol="0">
            <a:spAutoFit/>
          </a:bodyPr>
          <a:lstStyle/>
          <a:p>
            <a:r>
              <a:rPr lang="ja-JP" altLang="en-US" dirty="0">
                <a:solidFill>
                  <a:srgbClr val="FF0000"/>
                </a:solidFill>
              </a:rPr>
              <a:t>塩化物イオンを含有するコンクリート</a:t>
            </a:r>
            <a:r>
              <a:rPr lang="fr-FR" dirty="0">
                <a:solidFill>
                  <a:srgbClr val="FF0000"/>
                </a:solidFill>
              </a:rPr>
              <a:t>( </a:t>
            </a:r>
            <a:r>
              <a:rPr lang="ja-JP" altLang="en-US" dirty="0">
                <a:solidFill>
                  <a:srgbClr val="FF0000"/>
                </a:solidFill>
              </a:rPr>
              <a:t>高</a:t>
            </a:r>
            <a:r>
              <a:rPr lang="fr-FR" dirty="0">
                <a:solidFill>
                  <a:srgbClr val="FF0000"/>
                </a:solidFill>
              </a:rPr>
              <a:t>pH)</a:t>
            </a:r>
            <a:r>
              <a:rPr lang="ja-JP" altLang="en-US" dirty="0">
                <a:solidFill>
                  <a:srgbClr val="FF0000"/>
                </a:solidFill>
              </a:rPr>
              <a:t>中</a:t>
            </a:r>
            <a:r>
              <a:rPr lang="ja-JP" altLang="en-US">
                <a:solidFill>
                  <a:srgbClr val="FF0000"/>
                </a:solidFill>
              </a:rPr>
              <a:t>で、ステンレス鋼鉄筋と炭素鋼鉄筋を組み合わせて使用する場合、ステンレス鋼は</a:t>
            </a:r>
            <a:r>
              <a:rPr lang="ja-JP" altLang="en-US" dirty="0">
                <a:solidFill>
                  <a:srgbClr val="FF0000"/>
                </a:solidFill>
              </a:rPr>
              <a:t>異種金属接触に</a:t>
            </a:r>
            <a:r>
              <a:rPr lang="ja-JP" altLang="en-US">
                <a:solidFill>
                  <a:srgbClr val="FF0000"/>
                </a:solidFill>
              </a:rPr>
              <a:t>よる炭素鋼の</a:t>
            </a:r>
            <a:r>
              <a:rPr lang="ja-JP" altLang="en-US" dirty="0">
                <a:solidFill>
                  <a:srgbClr val="FF0000"/>
                </a:solidFill>
              </a:rPr>
              <a:t>腐食をほとんど促進しない。</a:t>
            </a:r>
            <a:endParaRPr lang="fr-FR" dirty="0">
              <a:solidFill>
                <a:srgbClr val="FF0000"/>
              </a:solidFill>
            </a:endParaRPr>
          </a:p>
          <a:p>
            <a:r>
              <a:rPr lang="fr-FR" dirty="0">
                <a:solidFill>
                  <a:srgbClr val="FF0000"/>
                </a:solidFill>
                <a:hlinkClick r:id="rId3"/>
              </a:rPr>
              <a:t>www.stainlesssteelrebar.org</a:t>
            </a:r>
            <a:r>
              <a:rPr lang="ja-JP" altLang="en-US" dirty="0">
                <a:solidFill>
                  <a:srgbClr val="FF0000"/>
                </a:solidFill>
              </a:rPr>
              <a:t>参照。</a:t>
            </a:r>
            <a:endParaRPr lang="fr-FR" dirty="0">
              <a:solidFill>
                <a:srgbClr val="FF0000"/>
              </a:solidFill>
            </a:endParaRPr>
          </a:p>
        </p:txBody>
      </p:sp>
    </p:spTree>
    <p:extLst>
      <p:ext uri="{BB962C8B-B14F-4D97-AF65-F5344CB8AC3E}">
        <p14:creationId xmlns:p14="http://schemas.microsoft.com/office/powerpoint/2010/main" val="272595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 </a:t>
            </a:r>
            <a:r>
              <a:rPr lang="ja-JP" altLang="en-US" dirty="0"/>
              <a:t>粒界腐食とは</a:t>
            </a:r>
            <a:r>
              <a:rPr lang="en-GB" baseline="50000" dirty="0"/>
              <a:t>1</a:t>
            </a:r>
            <a:r>
              <a:rPr lang="en-GB" dirty="0"/>
              <a:t>?</a:t>
            </a:r>
          </a:p>
        </p:txBody>
      </p:sp>
      <p:sp>
        <p:nvSpPr>
          <p:cNvPr id="2" name="Content Placeholder 1"/>
          <p:cNvSpPr>
            <a:spLocks noGrp="1"/>
          </p:cNvSpPr>
          <p:nvPr>
            <p:ph idx="1"/>
          </p:nvPr>
        </p:nvSpPr>
        <p:spPr/>
        <p:txBody>
          <a:bodyPr>
            <a:normAutofit fontScale="70000" lnSpcReduction="20000"/>
          </a:bodyPr>
          <a:lstStyle/>
          <a:p>
            <a:pPr marL="0" indent="0" algn="just">
              <a:buNone/>
            </a:pPr>
            <a:r>
              <a:rPr lang="ja-JP" altLang="en-US" dirty="0"/>
              <a:t>粒界腐食とは、結晶粒界にクロム炭化物 </a:t>
            </a:r>
            <a:r>
              <a:rPr lang="en-GB" dirty="0"/>
              <a:t>(</a:t>
            </a:r>
            <a:r>
              <a:rPr lang="en-GB" dirty="0" err="1"/>
              <a:t>Fe,Cr</a:t>
            </a:r>
            <a:r>
              <a:rPr lang="en-GB" dirty="0"/>
              <a:t>)23C6 </a:t>
            </a:r>
            <a:r>
              <a:rPr lang="ja-JP" altLang="en-US" dirty="0" err="1"/>
              <a:t>が析</a:t>
            </a:r>
            <a:r>
              <a:rPr lang="ja-JP" altLang="en-US" dirty="0"/>
              <a:t>出し、周囲にクロム欠乏層を形成することにより、不働態皮膜の安定性が低下し耐食性が低下することにより発生する</a:t>
            </a:r>
            <a:endParaRPr lang="en-GB"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FR" dirty="0"/>
          </a:p>
          <a:p>
            <a:pPr algn="just"/>
            <a:endParaRPr lang="fr-FR" dirty="0"/>
          </a:p>
          <a:p>
            <a:pPr algn="just"/>
            <a:endParaRPr lang="fr-FR" sz="2900" dirty="0"/>
          </a:p>
          <a:p>
            <a:pPr marL="0" indent="0" algn="just">
              <a:buNone/>
            </a:pPr>
            <a:r>
              <a:rPr lang="ja-JP" altLang="en-US" sz="2900" i="1" dirty="0"/>
              <a:t>上記写真は、表面研磨後に酸エッチングされたステンレスの顕微鏡写真。網状の黒い線は、耐食性が低下した粒界が酸エッチングにより優先的に腐食していることを示す。</a:t>
            </a:r>
            <a:endParaRPr lang="fr-FR" sz="2900" i="1" dirty="0"/>
          </a:p>
        </p:txBody>
      </p:sp>
      <p:grpSp>
        <p:nvGrpSpPr>
          <p:cNvPr id="12" name="Group 11"/>
          <p:cNvGrpSpPr/>
          <p:nvPr/>
        </p:nvGrpSpPr>
        <p:grpSpPr>
          <a:xfrm>
            <a:off x="886444" y="2790623"/>
            <a:ext cx="7371113" cy="2259012"/>
            <a:chOff x="601726" y="3138488"/>
            <a:chExt cx="7371113" cy="2259012"/>
          </a:xfrm>
        </p:grpSpPr>
        <p:pic>
          <p:nvPicPr>
            <p:cNvPr id="7" name="Picture 3" descr="IGC2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11" y="3138488"/>
              <a:ext cx="3446728" cy="225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1726" y="3138488"/>
              <a:ext cx="3684524" cy="225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Slide Number Placeholder 1">
            <a:extLst>
              <a:ext uri="{FF2B5EF4-FFF2-40B4-BE49-F238E27FC236}">
                <a16:creationId xmlns:a16="http://schemas.microsoft.com/office/drawing/2014/main" id="{4463B9FE-C26C-4E16-AA14-AFA13897D01F}"/>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32</a:t>
            </a:fld>
            <a:endParaRPr lang="fr-BE" dirty="0">
              <a:solidFill>
                <a:schemeClr val="tx1"/>
              </a:solidFill>
            </a:endParaRPr>
          </a:p>
        </p:txBody>
      </p:sp>
    </p:spTree>
    <p:extLst>
      <p:ext uri="{BB962C8B-B14F-4D97-AF65-F5344CB8AC3E}">
        <p14:creationId xmlns:p14="http://schemas.microsoft.com/office/powerpoint/2010/main" val="194987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ja-JP" altLang="en-US" sz="3600" dirty="0"/>
              <a:t>粒界における</a:t>
            </a:r>
            <a:r>
              <a:rPr lang="en-US" altLang="ja-JP" sz="3600" dirty="0"/>
              <a:t>Cr</a:t>
            </a:r>
            <a:r>
              <a:rPr lang="ja-JP" altLang="en-US" sz="3600" dirty="0"/>
              <a:t>欠乏層の会略図</a:t>
            </a:r>
            <a:endParaRPr lang="fr-FR" sz="3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2558" y="2446337"/>
            <a:ext cx="2956142" cy="3440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075" y="2843012"/>
            <a:ext cx="3703509" cy="2216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482236" y="3757808"/>
            <a:ext cx="100208" cy="112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Straight Connector 7"/>
          <p:cNvCxnSpPr>
            <a:stCxn id="6" idx="0"/>
          </p:cNvCxnSpPr>
          <p:nvPr/>
        </p:nvCxnSpPr>
        <p:spPr>
          <a:xfrm flipV="1">
            <a:off x="3532340" y="2446338"/>
            <a:ext cx="2160218" cy="131147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340" y="3870542"/>
            <a:ext cx="2160218" cy="202648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9" name="Slide Number Placeholder 1">
            <a:extLst>
              <a:ext uri="{FF2B5EF4-FFF2-40B4-BE49-F238E27FC236}">
                <a16:creationId xmlns:a16="http://schemas.microsoft.com/office/drawing/2014/main" id="{AB9F442B-7FB1-4464-86D8-E0DD4CFE065B}"/>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33</a:t>
            </a:fld>
            <a:endParaRPr lang="fr-BE" dirty="0">
              <a:solidFill>
                <a:schemeClr val="tx1"/>
              </a:solidFill>
            </a:endParaRPr>
          </a:p>
        </p:txBody>
      </p:sp>
      <p:sp>
        <p:nvSpPr>
          <p:cNvPr id="11" name="TextBox 2">
            <a:extLst>
              <a:ext uri="{FF2B5EF4-FFF2-40B4-BE49-F238E27FC236}">
                <a16:creationId xmlns:a16="http://schemas.microsoft.com/office/drawing/2014/main" id="{17D6D695-2523-4C60-8E05-9F5E9FC53F0C}"/>
              </a:ext>
            </a:extLst>
          </p:cNvPr>
          <p:cNvSpPr txBox="1"/>
          <p:nvPr/>
        </p:nvSpPr>
        <p:spPr>
          <a:xfrm>
            <a:off x="7606079" y="3663537"/>
            <a:ext cx="481281" cy="261610"/>
          </a:xfrm>
          <a:prstGeom prst="rect">
            <a:avLst/>
          </a:prstGeom>
          <a:solidFill>
            <a:schemeClr val="accent3">
              <a:lumMod val="40000"/>
              <a:lumOff val="60000"/>
            </a:schemeClr>
          </a:solidFill>
        </p:spPr>
        <p:txBody>
          <a:bodyPr wrap="square" rtlCol="0">
            <a:spAutoFit/>
          </a:bodyPr>
          <a:lstStyle/>
          <a:p>
            <a:pPr algn="ctr"/>
            <a:r>
              <a:rPr lang="ja-JP" altLang="en-US" sz="1100" dirty="0">
                <a:latin typeface="+mn-ea"/>
              </a:rPr>
              <a:t>粒界</a:t>
            </a:r>
            <a:endParaRPr lang="fr-FR" sz="1100" dirty="0">
              <a:latin typeface="+mn-ea"/>
            </a:endParaRPr>
          </a:p>
        </p:txBody>
      </p:sp>
      <p:sp>
        <p:nvSpPr>
          <p:cNvPr id="12" name="TextBox 2">
            <a:extLst>
              <a:ext uri="{FF2B5EF4-FFF2-40B4-BE49-F238E27FC236}">
                <a16:creationId xmlns:a16="http://schemas.microsoft.com/office/drawing/2014/main" id="{3B46C255-6F4B-4767-8AAE-C476E7014BD3}"/>
              </a:ext>
            </a:extLst>
          </p:cNvPr>
          <p:cNvSpPr txBox="1"/>
          <p:nvPr/>
        </p:nvSpPr>
        <p:spPr>
          <a:xfrm>
            <a:off x="5692558" y="2505904"/>
            <a:ext cx="769202" cy="261610"/>
          </a:xfrm>
          <a:prstGeom prst="rect">
            <a:avLst/>
          </a:prstGeom>
          <a:solidFill>
            <a:schemeClr val="accent3">
              <a:lumMod val="40000"/>
              <a:lumOff val="60000"/>
            </a:schemeClr>
          </a:solidFill>
        </p:spPr>
        <p:txBody>
          <a:bodyPr wrap="square" rtlCol="0">
            <a:spAutoFit/>
          </a:bodyPr>
          <a:lstStyle/>
          <a:p>
            <a:pPr algn="ctr"/>
            <a:r>
              <a:rPr lang="en-US" altLang="ja-JP" sz="1100" dirty="0">
                <a:latin typeface="+mn-ea"/>
              </a:rPr>
              <a:t>Cr</a:t>
            </a:r>
            <a:r>
              <a:rPr lang="ja-JP" altLang="en-US" sz="1100" dirty="0">
                <a:latin typeface="+mn-ea"/>
              </a:rPr>
              <a:t>欠乏層</a:t>
            </a:r>
            <a:endParaRPr lang="fr-FR" sz="1100" dirty="0">
              <a:latin typeface="+mn-ea"/>
            </a:endParaRPr>
          </a:p>
        </p:txBody>
      </p:sp>
      <p:sp>
        <p:nvSpPr>
          <p:cNvPr id="13" name="TextBox 2">
            <a:extLst>
              <a:ext uri="{FF2B5EF4-FFF2-40B4-BE49-F238E27FC236}">
                <a16:creationId xmlns:a16="http://schemas.microsoft.com/office/drawing/2014/main" id="{FAE29CA8-0817-40BC-B3C6-2E8D79932C61}"/>
              </a:ext>
            </a:extLst>
          </p:cNvPr>
          <p:cNvSpPr txBox="1"/>
          <p:nvPr/>
        </p:nvSpPr>
        <p:spPr>
          <a:xfrm>
            <a:off x="5692558" y="4196177"/>
            <a:ext cx="860642" cy="430887"/>
          </a:xfrm>
          <a:prstGeom prst="rect">
            <a:avLst/>
          </a:prstGeom>
          <a:solidFill>
            <a:schemeClr val="accent3">
              <a:lumMod val="40000"/>
              <a:lumOff val="60000"/>
            </a:schemeClr>
          </a:solidFill>
        </p:spPr>
        <p:txBody>
          <a:bodyPr wrap="square" rtlCol="0">
            <a:spAutoFit/>
          </a:bodyPr>
          <a:lstStyle/>
          <a:p>
            <a:pPr algn="ctr"/>
            <a:r>
              <a:rPr lang="en-US" altLang="ja-JP" sz="1100" dirty="0">
                <a:latin typeface="+mn-ea"/>
              </a:rPr>
              <a:t>Cr</a:t>
            </a:r>
            <a:r>
              <a:rPr lang="ja-JP" altLang="en-US" sz="1100" dirty="0">
                <a:latin typeface="+mn-ea"/>
              </a:rPr>
              <a:t>炭化物</a:t>
            </a:r>
            <a:endParaRPr lang="en-US" altLang="ja-JP" sz="1100" dirty="0">
              <a:latin typeface="+mn-ea"/>
            </a:endParaRPr>
          </a:p>
          <a:p>
            <a:pPr algn="ctr"/>
            <a:r>
              <a:rPr lang="ja-JP" altLang="en-US" sz="1100" dirty="0">
                <a:latin typeface="+mn-ea"/>
              </a:rPr>
              <a:t>析出</a:t>
            </a:r>
            <a:endParaRPr lang="fr-FR" sz="1100" dirty="0">
              <a:latin typeface="+mn-ea"/>
            </a:endParaRPr>
          </a:p>
        </p:txBody>
      </p:sp>
      <p:sp>
        <p:nvSpPr>
          <p:cNvPr id="14" name="TextBox 2">
            <a:extLst>
              <a:ext uri="{FF2B5EF4-FFF2-40B4-BE49-F238E27FC236}">
                <a16:creationId xmlns:a16="http://schemas.microsoft.com/office/drawing/2014/main" id="{C7BCC2DC-286B-474D-B991-7454BA4413EC}"/>
              </a:ext>
            </a:extLst>
          </p:cNvPr>
          <p:cNvSpPr txBox="1"/>
          <p:nvPr/>
        </p:nvSpPr>
        <p:spPr>
          <a:xfrm>
            <a:off x="7473999" y="4661338"/>
            <a:ext cx="613361" cy="261610"/>
          </a:xfrm>
          <a:prstGeom prst="rect">
            <a:avLst/>
          </a:prstGeom>
          <a:solidFill>
            <a:schemeClr val="accent3">
              <a:lumMod val="40000"/>
              <a:lumOff val="60000"/>
            </a:schemeClr>
          </a:solidFill>
        </p:spPr>
        <p:txBody>
          <a:bodyPr wrap="square" rtlCol="0">
            <a:spAutoFit/>
          </a:bodyPr>
          <a:lstStyle/>
          <a:p>
            <a:pPr algn="ctr"/>
            <a:r>
              <a:rPr lang="ja-JP" altLang="en-US" sz="1100" dirty="0">
                <a:latin typeface="+mn-ea"/>
              </a:rPr>
              <a:t>炭化物</a:t>
            </a:r>
            <a:endParaRPr lang="fr-FR" sz="1100" dirty="0">
              <a:latin typeface="+mn-ea"/>
            </a:endParaRPr>
          </a:p>
        </p:txBody>
      </p:sp>
      <p:sp>
        <p:nvSpPr>
          <p:cNvPr id="16" name="TextBox 2">
            <a:extLst>
              <a:ext uri="{FF2B5EF4-FFF2-40B4-BE49-F238E27FC236}">
                <a16:creationId xmlns:a16="http://schemas.microsoft.com/office/drawing/2014/main" id="{B41793E4-ABDB-4E19-9A56-016FB8F51476}"/>
              </a:ext>
            </a:extLst>
          </p:cNvPr>
          <p:cNvSpPr txBox="1"/>
          <p:nvPr/>
        </p:nvSpPr>
        <p:spPr>
          <a:xfrm>
            <a:off x="7656879" y="5253574"/>
            <a:ext cx="613361" cy="261610"/>
          </a:xfrm>
          <a:prstGeom prst="rect">
            <a:avLst/>
          </a:prstGeom>
          <a:solidFill>
            <a:schemeClr val="accent3">
              <a:lumMod val="40000"/>
              <a:lumOff val="60000"/>
            </a:schemeClr>
          </a:solidFill>
        </p:spPr>
        <p:txBody>
          <a:bodyPr wrap="square" rtlCol="0">
            <a:spAutoFit/>
          </a:bodyPr>
          <a:lstStyle/>
          <a:p>
            <a:pPr algn="ctr"/>
            <a:r>
              <a:rPr lang="ja-JP" altLang="en-US" sz="1100" dirty="0">
                <a:latin typeface="+mn-ea"/>
              </a:rPr>
              <a:t>結晶粒</a:t>
            </a:r>
            <a:endParaRPr lang="fr-FR" sz="1100" dirty="0">
              <a:latin typeface="+mn-ea"/>
            </a:endParaRPr>
          </a:p>
        </p:txBody>
      </p:sp>
      <p:sp>
        <p:nvSpPr>
          <p:cNvPr id="17" name="TextBox 2">
            <a:extLst>
              <a:ext uri="{FF2B5EF4-FFF2-40B4-BE49-F238E27FC236}">
                <a16:creationId xmlns:a16="http://schemas.microsoft.com/office/drawing/2014/main" id="{EC0578EF-089A-4938-AFE2-E76B148E3A20}"/>
              </a:ext>
            </a:extLst>
          </p:cNvPr>
          <p:cNvSpPr txBox="1"/>
          <p:nvPr/>
        </p:nvSpPr>
        <p:spPr>
          <a:xfrm>
            <a:off x="6301388" y="5253574"/>
            <a:ext cx="613361" cy="261610"/>
          </a:xfrm>
          <a:prstGeom prst="rect">
            <a:avLst/>
          </a:prstGeom>
          <a:solidFill>
            <a:schemeClr val="accent3">
              <a:lumMod val="40000"/>
              <a:lumOff val="60000"/>
            </a:schemeClr>
          </a:solidFill>
        </p:spPr>
        <p:txBody>
          <a:bodyPr wrap="square" rtlCol="0">
            <a:spAutoFit/>
          </a:bodyPr>
          <a:lstStyle/>
          <a:p>
            <a:pPr algn="ctr"/>
            <a:r>
              <a:rPr lang="ja-JP" altLang="en-US" sz="1100" dirty="0">
                <a:latin typeface="+mn-ea"/>
              </a:rPr>
              <a:t>結晶粒</a:t>
            </a:r>
            <a:endParaRPr lang="fr-FR" sz="1100" dirty="0">
              <a:latin typeface="+mn-ea"/>
            </a:endParaRPr>
          </a:p>
        </p:txBody>
      </p:sp>
      <p:sp>
        <p:nvSpPr>
          <p:cNvPr id="18" name="TextBox 2">
            <a:extLst>
              <a:ext uri="{FF2B5EF4-FFF2-40B4-BE49-F238E27FC236}">
                <a16:creationId xmlns:a16="http://schemas.microsoft.com/office/drawing/2014/main" id="{68965FE1-D1DB-40EA-8721-A9B47CFFF7AC}"/>
              </a:ext>
            </a:extLst>
          </p:cNvPr>
          <p:cNvSpPr txBox="1"/>
          <p:nvPr/>
        </p:nvSpPr>
        <p:spPr>
          <a:xfrm>
            <a:off x="5923281" y="5615123"/>
            <a:ext cx="967080" cy="261610"/>
          </a:xfrm>
          <a:prstGeom prst="rect">
            <a:avLst/>
          </a:prstGeom>
          <a:solidFill>
            <a:schemeClr val="accent3">
              <a:lumMod val="40000"/>
              <a:lumOff val="60000"/>
            </a:schemeClr>
          </a:solidFill>
        </p:spPr>
        <p:txBody>
          <a:bodyPr wrap="square" rtlCol="0">
            <a:spAutoFit/>
          </a:bodyPr>
          <a:lstStyle/>
          <a:p>
            <a:pPr algn="ctr"/>
            <a:r>
              <a:rPr lang="ja-JP" altLang="en-US" sz="1100" dirty="0">
                <a:latin typeface="+mn-ea"/>
              </a:rPr>
              <a:t>金属溶解</a:t>
            </a:r>
            <a:endParaRPr lang="fr-FR" sz="1100" dirty="0">
              <a:latin typeface="+mn-ea"/>
            </a:endParaRPr>
          </a:p>
        </p:txBody>
      </p:sp>
    </p:spTree>
    <p:extLst>
      <p:ext uri="{BB962C8B-B14F-4D97-AF65-F5344CB8AC3E}">
        <p14:creationId xmlns:p14="http://schemas.microsoft.com/office/powerpoint/2010/main" val="11811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ja-JP" altLang="en-US" dirty="0"/>
              <a:t>いつ粒界腐食が発生するか？</a:t>
            </a:r>
            <a:endParaRPr lang="en-GB" dirty="0"/>
          </a:p>
        </p:txBody>
      </p:sp>
      <p:sp>
        <p:nvSpPr>
          <p:cNvPr id="2" name="Content Placeholder 1"/>
          <p:cNvSpPr>
            <a:spLocks noGrp="1"/>
          </p:cNvSpPr>
          <p:nvPr>
            <p:ph sz="half" idx="1"/>
          </p:nvPr>
        </p:nvSpPr>
        <p:spPr/>
        <p:txBody>
          <a:bodyPr>
            <a:normAutofit fontScale="85000" lnSpcReduction="20000"/>
          </a:bodyPr>
          <a:lstStyle/>
          <a:p>
            <a:r>
              <a:rPr lang="ja-JP" altLang="en-US" dirty="0"/>
              <a:t>適切に熱処理されたステンレス鋼には粒界腐食は発生しない</a:t>
            </a:r>
            <a:endParaRPr lang="en-US" altLang="ja-JP" dirty="0"/>
          </a:p>
          <a:p>
            <a:r>
              <a:rPr lang="ja-JP" altLang="en-US" dirty="0"/>
              <a:t>次に示す場合、</a:t>
            </a:r>
            <a:r>
              <a:rPr lang="en-US" altLang="ja-JP" dirty="0"/>
              <a:t>HAZ</a:t>
            </a:r>
            <a:r>
              <a:rPr lang="ja-JP" altLang="en-US" dirty="0"/>
              <a:t>（または溶接部近傍）にて粒界腐食が発生する場合がある</a:t>
            </a:r>
            <a:endParaRPr lang="en-GB" dirty="0"/>
          </a:p>
          <a:p>
            <a:pPr lvl="1"/>
            <a:r>
              <a:rPr lang="ja-JP" altLang="en-US" dirty="0"/>
              <a:t>炭素含有量が高い場合</a:t>
            </a:r>
            <a:endParaRPr lang="en-GB" dirty="0"/>
          </a:p>
          <a:p>
            <a:pPr lvl="1"/>
            <a:r>
              <a:rPr lang="ja-JP" altLang="en-US" dirty="0"/>
              <a:t>安定化元素（例：</a:t>
            </a:r>
            <a:r>
              <a:rPr lang="en-US" altLang="ja-JP" dirty="0" err="1"/>
              <a:t>Ti</a:t>
            </a:r>
            <a:r>
              <a:rPr lang="ja-JP" altLang="en-US" dirty="0" err="1"/>
              <a:t>、</a:t>
            </a:r>
            <a:r>
              <a:rPr lang="en-US" altLang="ja-JP" dirty="0" err="1"/>
              <a:t>Nb</a:t>
            </a:r>
            <a:r>
              <a:rPr lang="ja-JP" altLang="en-US" dirty="0" err="1"/>
              <a:t>、</a:t>
            </a:r>
            <a:r>
              <a:rPr lang="en-US" altLang="ja-JP" dirty="0" err="1"/>
              <a:t>Zr</a:t>
            </a:r>
            <a:r>
              <a:rPr lang="ja-JP" altLang="en-US" dirty="0"/>
              <a:t>*）が含有されていな場合</a:t>
            </a:r>
            <a:endParaRPr lang="en-US" altLang="ja-JP" dirty="0"/>
          </a:p>
          <a:p>
            <a:pPr marL="457200" lvl="1" indent="0">
              <a:buNone/>
            </a:pPr>
            <a:r>
              <a:rPr lang="ja-JP" altLang="en-US" sz="2100" dirty="0"/>
              <a:t>　</a:t>
            </a:r>
            <a:r>
              <a:rPr lang="en-GB" sz="2100" dirty="0"/>
              <a:t> (</a:t>
            </a:r>
            <a:r>
              <a:rPr lang="ja-JP" altLang="en-US" sz="2100" dirty="0"/>
              <a:t>炭素を母材中に“トラップ”し、粒界への拡散を防止する働きがある</a:t>
            </a:r>
            <a:r>
              <a:rPr lang="en-GB" sz="2100" dirty="0"/>
              <a:t>)</a:t>
            </a:r>
          </a:p>
          <a:p>
            <a:endParaRPr lang="en-GB" dirty="0"/>
          </a:p>
          <a:p>
            <a:pPr marL="0" indent="0">
              <a:buNone/>
            </a:pPr>
            <a:r>
              <a:rPr lang="en-GB" sz="2400" dirty="0">
                <a:latin typeface="+mn-ea"/>
              </a:rPr>
              <a:t>* </a:t>
            </a:r>
            <a:r>
              <a:rPr lang="ja-JP" altLang="en-US" sz="2400" dirty="0">
                <a:latin typeface="+mn-ea"/>
              </a:rPr>
              <a:t>「安定化」と認められている鋼種には、</a:t>
            </a:r>
            <a:r>
              <a:rPr lang="en-US" altLang="ja-JP" sz="2400" dirty="0" err="1">
                <a:latin typeface="+mn-ea"/>
              </a:rPr>
              <a:t>Ti</a:t>
            </a:r>
            <a:r>
              <a:rPr lang="ja-JP" altLang="en-US" sz="2400" dirty="0" err="1">
                <a:latin typeface="+mn-ea"/>
              </a:rPr>
              <a:t>、</a:t>
            </a:r>
            <a:r>
              <a:rPr lang="en-US" altLang="ja-JP" sz="2400" dirty="0" err="1">
                <a:latin typeface="+mn-ea"/>
              </a:rPr>
              <a:t>Nb</a:t>
            </a:r>
            <a:r>
              <a:rPr lang="ja-JP" altLang="en-US" sz="2400" dirty="0" err="1">
                <a:latin typeface="+mn-ea"/>
              </a:rPr>
              <a:t>、</a:t>
            </a:r>
            <a:r>
              <a:rPr lang="en-US" altLang="ja-JP" sz="2400" dirty="0" err="1">
                <a:latin typeface="+mn-ea"/>
              </a:rPr>
              <a:t>Zr</a:t>
            </a:r>
            <a:r>
              <a:rPr lang="ja-JP" altLang="en-US" sz="2400" dirty="0" err="1">
                <a:latin typeface="+mn-ea"/>
              </a:rPr>
              <a:t>が含</a:t>
            </a:r>
            <a:r>
              <a:rPr lang="ja-JP" altLang="en-US" sz="2400" dirty="0">
                <a:latin typeface="+mn-ea"/>
              </a:rPr>
              <a:t>有されている</a:t>
            </a:r>
            <a:endParaRPr lang="en-GB" sz="2400" dirty="0">
              <a:latin typeface="+mn-ea"/>
            </a:endParaRPr>
          </a:p>
        </p:txBody>
      </p:sp>
      <p:sp>
        <p:nvSpPr>
          <p:cNvPr id="9" name="Content Placeholder 8"/>
          <p:cNvSpPr>
            <a:spLocks noGrp="1"/>
          </p:cNvSpPr>
          <p:nvPr>
            <p:ph sz="half" idx="2"/>
          </p:nvPr>
        </p:nvSpPr>
        <p:spPr/>
        <p:txBody>
          <a:bodyPr>
            <a:normAutofit fontScale="85000" lnSpcReduction="20000"/>
          </a:bodyPr>
          <a:lstStyle/>
          <a:p>
            <a:endParaRPr lang="nl-BE" dirty="0"/>
          </a:p>
        </p:txBody>
      </p:sp>
      <p:grpSp>
        <p:nvGrpSpPr>
          <p:cNvPr id="4" name="Group 3"/>
          <p:cNvGrpSpPr/>
          <p:nvPr/>
        </p:nvGrpSpPr>
        <p:grpSpPr>
          <a:xfrm>
            <a:off x="4648199" y="1596231"/>
            <a:ext cx="4017963" cy="3692228"/>
            <a:chOff x="4648199" y="1596231"/>
            <a:chExt cx="4017963" cy="3692228"/>
          </a:xfrm>
        </p:grpSpPr>
        <p:grpSp>
          <p:nvGrpSpPr>
            <p:cNvPr id="22" name="Group 21"/>
            <p:cNvGrpSpPr/>
            <p:nvPr/>
          </p:nvGrpSpPr>
          <p:grpSpPr>
            <a:xfrm>
              <a:off x="4648199" y="1596231"/>
              <a:ext cx="4017963" cy="3230563"/>
              <a:chOff x="4648199" y="1596231"/>
              <a:chExt cx="4017963" cy="3230563"/>
            </a:xfrm>
          </p:grpSpPr>
          <p:pic>
            <p:nvPicPr>
              <p:cNvPr id="24" name="Picture 4" descr="welddecay2red"/>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48199" y="1596231"/>
                <a:ext cx="401796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7087087" y="2678113"/>
                <a:ext cx="1579075"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2400" b="1" dirty="0">
                    <a:solidFill>
                      <a:schemeClr val="tx1">
                        <a:lumMod val="95000"/>
                        <a:lumOff val="5000"/>
                      </a:schemeClr>
                    </a:solidFill>
                    <a:latin typeface="+mn-lt"/>
                  </a:rPr>
                  <a:t>‘</a:t>
                </a:r>
                <a:r>
                  <a:rPr lang="ja-JP" altLang="en-US" sz="2400" b="1" dirty="0">
                    <a:solidFill>
                      <a:schemeClr val="tx1">
                        <a:lumMod val="95000"/>
                        <a:lumOff val="5000"/>
                      </a:schemeClr>
                    </a:solidFill>
                    <a:latin typeface="+mn-lt"/>
                  </a:rPr>
                  <a:t>線路型</a:t>
                </a:r>
                <a:r>
                  <a:rPr lang="en-GB" sz="2400" b="1" dirty="0">
                    <a:solidFill>
                      <a:schemeClr val="tx1">
                        <a:lumMod val="95000"/>
                        <a:lumOff val="5000"/>
                      </a:schemeClr>
                    </a:solidFill>
                    <a:latin typeface="+mn-lt"/>
                  </a:rPr>
                  <a:t>’ </a:t>
                </a:r>
                <a:endParaRPr lang="en-US" sz="2400" b="1" dirty="0">
                  <a:solidFill>
                    <a:schemeClr val="tx1">
                      <a:lumMod val="95000"/>
                      <a:lumOff val="5000"/>
                    </a:schemeClr>
                  </a:solidFill>
                  <a:latin typeface="+mn-lt"/>
                </a:endParaRPr>
              </a:p>
            </p:txBody>
          </p:sp>
          <p:sp>
            <p:nvSpPr>
              <p:cNvPr id="26" name="Line 6"/>
              <p:cNvSpPr>
                <a:spLocks noChangeShapeType="1"/>
              </p:cNvSpPr>
              <p:nvPr/>
            </p:nvSpPr>
            <p:spPr bwMode="auto">
              <a:xfrm flipH="1" flipV="1">
                <a:off x="6048375" y="2284413"/>
                <a:ext cx="1038712" cy="528361"/>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 name="Line 7"/>
              <p:cNvSpPr>
                <a:spLocks noChangeShapeType="1"/>
              </p:cNvSpPr>
              <p:nvPr/>
            </p:nvSpPr>
            <p:spPr bwMode="auto">
              <a:xfrm flipH="1">
                <a:off x="5968999" y="3289852"/>
                <a:ext cx="1118087" cy="356636"/>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3" name="Text Box 9"/>
            <p:cNvSpPr txBox="1">
              <a:spLocks noChangeArrowheads="1"/>
            </p:cNvSpPr>
            <p:nvPr/>
          </p:nvSpPr>
          <p:spPr bwMode="auto">
            <a:xfrm>
              <a:off x="5709443" y="4826794"/>
              <a:ext cx="265970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ja-JP" altLang="en-US" sz="2400" b="1" dirty="0">
                  <a:latin typeface="+mn-lt"/>
                </a:rPr>
                <a:t>溶接部の経年劣化</a:t>
              </a:r>
              <a:endParaRPr lang="en-US" sz="2400" b="1" dirty="0">
                <a:latin typeface="+mn-lt"/>
              </a:endParaRPr>
            </a:p>
          </p:txBody>
        </p:sp>
      </p:grpSp>
      <p:sp>
        <p:nvSpPr>
          <p:cNvPr id="13" name="Rectangle à coins arrondis 12"/>
          <p:cNvSpPr/>
          <p:nvPr/>
        </p:nvSpPr>
        <p:spPr>
          <a:xfrm>
            <a:off x="218660" y="6308725"/>
            <a:ext cx="8468140" cy="497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hlinkClick r:id="rId4"/>
              </a:rPr>
              <a:t>溶接およびその他の接合方法については、第</a:t>
            </a:r>
            <a:r>
              <a:rPr lang="en-US" altLang="ja-JP" dirty="0">
                <a:solidFill>
                  <a:srgbClr val="FF0000"/>
                </a:solidFill>
                <a:hlinkClick r:id="rId4"/>
              </a:rPr>
              <a:t>9</a:t>
            </a:r>
            <a:r>
              <a:rPr lang="ja-JP" altLang="en-US" dirty="0">
                <a:solidFill>
                  <a:srgbClr val="FF0000"/>
                </a:solidFill>
                <a:hlinkClick r:id="rId4"/>
              </a:rPr>
              <a:t>章を参照</a:t>
            </a:r>
            <a:endParaRPr lang="fr-FR" dirty="0">
              <a:solidFill>
                <a:srgbClr val="FF0000"/>
              </a:solidFill>
            </a:endParaRPr>
          </a:p>
        </p:txBody>
      </p:sp>
      <p:sp>
        <p:nvSpPr>
          <p:cNvPr id="14" name="Slide Number Placeholder 1">
            <a:extLst>
              <a:ext uri="{FF2B5EF4-FFF2-40B4-BE49-F238E27FC236}">
                <a16:creationId xmlns:a16="http://schemas.microsoft.com/office/drawing/2014/main" id="{3859332B-7046-4073-B9BD-19E24991F655}"/>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34</a:t>
            </a:fld>
            <a:endParaRPr lang="fr-BE" dirty="0">
              <a:solidFill>
                <a:schemeClr val="tx1"/>
              </a:solidFill>
            </a:endParaRPr>
          </a:p>
        </p:txBody>
      </p:sp>
    </p:spTree>
    <p:extLst>
      <p:ext uri="{BB962C8B-B14F-4D97-AF65-F5344CB8AC3E}">
        <p14:creationId xmlns:p14="http://schemas.microsoft.com/office/powerpoint/2010/main" val="156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ja-JP" altLang="en-US" sz="3600" dirty="0"/>
              <a:t>粒界腐食の防止方法</a:t>
            </a:r>
            <a:endParaRPr lang="fr-FR" sz="3600" dirty="0"/>
          </a:p>
        </p:txBody>
      </p:sp>
      <p:sp>
        <p:nvSpPr>
          <p:cNvPr id="2" name="Content Placeholder 1"/>
          <p:cNvSpPr>
            <a:spLocks noGrp="1"/>
          </p:cNvSpPr>
          <p:nvPr>
            <p:ph idx="1"/>
          </p:nvPr>
        </p:nvSpPr>
        <p:spPr/>
        <p:txBody>
          <a:bodyPr>
            <a:normAutofit/>
          </a:bodyPr>
          <a:lstStyle/>
          <a:p>
            <a:pPr algn="just"/>
            <a:r>
              <a:rPr lang="ja-JP" altLang="en-US" sz="2800" dirty="0"/>
              <a:t>低炭素鋼種の採用（ｵｰｽﾃﾅｲﾄ系では</a:t>
            </a:r>
            <a:r>
              <a:rPr lang="en-US" altLang="ja-JP" sz="2800" dirty="0"/>
              <a:t>0.03</a:t>
            </a:r>
            <a:r>
              <a:rPr lang="ja-JP" altLang="en-US" sz="2800" dirty="0"/>
              <a:t>％以下）</a:t>
            </a:r>
            <a:endParaRPr lang="en-US" altLang="ja-JP" sz="2800" dirty="0"/>
          </a:p>
          <a:p>
            <a:pPr algn="just"/>
            <a:r>
              <a:rPr lang="ja-JP" altLang="en-US" sz="2800" dirty="0"/>
              <a:t>安定化鋼種の採用（ﾌｪﾗｲﾄ系、ｵｰｽﾃﾅｲﾄ系）</a:t>
            </a:r>
            <a:endParaRPr lang="en-US" altLang="ja-JP" sz="2800" dirty="0"/>
          </a:p>
          <a:p>
            <a:pPr algn="just"/>
            <a:r>
              <a:rPr lang="ja-JP" altLang="en-US" sz="2800" dirty="0"/>
              <a:t>溶体化処理の実施（ｵｰｽﾃﾅｲﾄ系）</a:t>
            </a:r>
            <a:endParaRPr lang="en-US" altLang="ja-JP" sz="2800" dirty="0"/>
          </a:p>
          <a:p>
            <a:pPr marL="0" indent="0" algn="just">
              <a:buNone/>
            </a:pPr>
            <a:r>
              <a:rPr lang="ja-JP" altLang="en-US" sz="2800" dirty="0"/>
              <a:t>　</a:t>
            </a:r>
            <a:r>
              <a:rPr lang="en-US" altLang="ja-JP" sz="2800" dirty="0"/>
              <a:t>-</a:t>
            </a:r>
            <a:r>
              <a:rPr lang="ja-JP" altLang="en-US" sz="2800" dirty="0"/>
              <a:t>　</a:t>
            </a:r>
            <a:r>
              <a:rPr lang="en-US" altLang="ja-JP" sz="2800" dirty="0"/>
              <a:t>1,050</a:t>
            </a:r>
            <a:r>
              <a:rPr lang="ja-JP" altLang="en-US" sz="2800" dirty="0"/>
              <a:t>℃以上に加熱（炭化物の再固溶）</a:t>
            </a:r>
            <a:endParaRPr lang="en-US" altLang="ja-JP" sz="2800" dirty="0"/>
          </a:p>
          <a:p>
            <a:pPr marL="0" indent="0" algn="just">
              <a:buNone/>
            </a:pPr>
            <a:r>
              <a:rPr lang="ja-JP" altLang="en-US" sz="2800" dirty="0"/>
              <a:t>　</a:t>
            </a:r>
            <a:r>
              <a:rPr lang="en-US" altLang="ja-JP" sz="2800" dirty="0"/>
              <a:t>-</a:t>
            </a:r>
            <a:r>
              <a:rPr lang="ja-JP" altLang="en-US" sz="2800" dirty="0"/>
              <a:t>　急冷による焼き入れ（実際は実施困難な手法）</a:t>
            </a:r>
            <a:endParaRPr lang="fr-FR" sz="2800" dirty="0"/>
          </a:p>
        </p:txBody>
      </p:sp>
      <p:sp>
        <p:nvSpPr>
          <p:cNvPr id="5" name="Slide Number Placeholder 1">
            <a:extLst>
              <a:ext uri="{FF2B5EF4-FFF2-40B4-BE49-F238E27FC236}">
                <a16:creationId xmlns:a16="http://schemas.microsoft.com/office/drawing/2014/main" id="{D9F88619-DD11-4D7E-8086-4BAF44FFFC7D}"/>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35</a:t>
            </a:fld>
            <a:endParaRPr lang="fr-BE" dirty="0">
              <a:solidFill>
                <a:schemeClr val="tx1"/>
              </a:solidFill>
            </a:endParaRPr>
          </a:p>
        </p:txBody>
      </p:sp>
    </p:spTree>
    <p:extLst>
      <p:ext uri="{BB962C8B-B14F-4D97-AF65-F5344CB8AC3E}">
        <p14:creationId xmlns:p14="http://schemas.microsoft.com/office/powerpoint/2010/main" val="31533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 </a:t>
            </a:r>
            <a:r>
              <a:rPr lang="ja-JP" altLang="en-US" dirty="0"/>
              <a:t>応力腐食割れとは？</a:t>
            </a:r>
            <a:br>
              <a:rPr lang="en-US" altLang="ja-JP" dirty="0"/>
            </a:br>
            <a:r>
              <a:rPr lang="en-GB" dirty="0"/>
              <a:t>Stress Corrosion Cracking</a:t>
            </a:r>
            <a:r>
              <a:rPr lang="en-GB" baseline="50000" dirty="0"/>
              <a:t>1</a:t>
            </a:r>
            <a:r>
              <a:rPr lang="en-GB" dirty="0"/>
              <a:t> (SCC)</a:t>
            </a:r>
          </a:p>
        </p:txBody>
      </p:sp>
      <p:sp>
        <p:nvSpPr>
          <p:cNvPr id="8" name="Content Placeholder 7"/>
          <p:cNvSpPr>
            <a:spLocks noGrp="1"/>
          </p:cNvSpPr>
          <p:nvPr>
            <p:ph idx="1"/>
          </p:nvPr>
        </p:nvSpPr>
        <p:spPr/>
        <p:txBody>
          <a:bodyPr>
            <a:normAutofit/>
          </a:bodyPr>
          <a:lstStyle/>
          <a:p>
            <a:r>
              <a:rPr lang="ja-JP" altLang="en-US" sz="2000" dirty="0"/>
              <a:t>変形することなく、突然部品が割れる現象</a:t>
            </a:r>
            <a:endParaRPr lang="en-US" altLang="ja-JP" sz="2000" dirty="0"/>
          </a:p>
          <a:p>
            <a:r>
              <a:rPr lang="ja-JP" altLang="en-US" sz="2000" dirty="0"/>
              <a:t>この現象は以下の条件が重なることにより発生する</a:t>
            </a:r>
            <a:endParaRPr lang="en-GB" sz="2000" dirty="0"/>
          </a:p>
          <a:p>
            <a:pPr lvl="1"/>
            <a:r>
              <a:rPr lang="ja-JP" altLang="en-US" sz="1800" dirty="0"/>
              <a:t>応力がかかる環境　（負荷環境または残留応力）</a:t>
            </a:r>
            <a:endParaRPr lang="en-US" altLang="ja-JP" sz="1800" dirty="0"/>
          </a:p>
          <a:p>
            <a:pPr lvl="1"/>
            <a:r>
              <a:rPr lang="ja-JP" altLang="en-US" sz="1800" dirty="0"/>
              <a:t>高い腐食環境　（塩化物イオン環境、</a:t>
            </a:r>
            <a:r>
              <a:rPr lang="en-US" altLang="ja-JP" sz="1800" dirty="0"/>
              <a:t>50</a:t>
            </a:r>
            <a:r>
              <a:rPr lang="ja-JP" altLang="en-US" sz="1800" dirty="0"/>
              <a:t>℃を超える環境）</a:t>
            </a:r>
            <a:endParaRPr lang="en-US" altLang="ja-JP" sz="1800" dirty="0"/>
          </a:p>
          <a:p>
            <a:pPr lvl="1"/>
            <a:r>
              <a:rPr lang="ja-JP" altLang="en-US" sz="1800" dirty="0"/>
              <a:t>耐</a:t>
            </a:r>
            <a:r>
              <a:rPr lang="en-US" altLang="ja-JP" sz="1800" dirty="0"/>
              <a:t>SCC</a:t>
            </a:r>
            <a:r>
              <a:rPr lang="ja-JP" altLang="en-US" sz="1800" dirty="0"/>
              <a:t>性の低いステンレス鋼種選択</a:t>
            </a:r>
            <a:endParaRPr lang="en-GB" sz="1800" dirty="0"/>
          </a:p>
        </p:txBody>
      </p:sp>
      <p:sp>
        <p:nvSpPr>
          <p:cNvPr id="7" name="Rectangle 6"/>
          <p:cNvSpPr/>
          <p:nvPr/>
        </p:nvSpPr>
        <p:spPr>
          <a:xfrm>
            <a:off x="396000" y="6008375"/>
            <a:ext cx="7935200" cy="646331"/>
          </a:xfrm>
          <a:prstGeom prst="rect">
            <a:avLst/>
          </a:prstGeom>
        </p:spPr>
        <p:txBody>
          <a:bodyPr wrap="square">
            <a:spAutoFit/>
          </a:bodyPr>
          <a:lstStyle/>
          <a:p>
            <a:pPr algn="ctr"/>
            <a:r>
              <a:rPr lang="ja-JP" altLang="en-US" sz="1800" b="1" dirty="0">
                <a:latin typeface="Calibri" pitchFamily="34" charset="0"/>
              </a:rPr>
              <a:t>フェライト系、二相系ステンレス鋼においては、応力腐食割れはほぼ発生しない</a:t>
            </a:r>
            <a:endParaRPr lang="en-US" altLang="ja-JP" sz="1800" b="1" dirty="0">
              <a:latin typeface="Calibri" pitchFamily="34" charset="0"/>
            </a:endParaRPr>
          </a:p>
          <a:p>
            <a:pPr algn="ctr"/>
            <a:r>
              <a:rPr lang="ja-JP" altLang="en-US" sz="1800" b="1" dirty="0">
                <a:latin typeface="Calibri" pitchFamily="34" charset="0"/>
              </a:rPr>
              <a:t>（応力腐食割れの感受性が低い）</a:t>
            </a:r>
            <a:endParaRPr lang="en-US" sz="1800" b="1" dirty="0">
              <a:latin typeface="Calibri" pitchFamily="34" charset="0"/>
            </a:endParaRPr>
          </a:p>
        </p:txBody>
      </p:sp>
      <p:sp>
        <p:nvSpPr>
          <p:cNvPr id="4" name="AutoShape 2" descr="https://encrypted-tbn3.gstatic.com/images?q=tbn:ANd9GcSUKu9DdG1me6bhEK9l3RVhG0kdfCeY1DW9VCD1dfjjDRudlJAYJw"/>
          <p:cNvSpPr>
            <a:spLocks noChangeAspect="1" noChangeArrowheads="1"/>
          </p:cNvSpPr>
          <p:nvPr/>
        </p:nvSpPr>
        <p:spPr bwMode="auto">
          <a:xfrm>
            <a:off x="155575" y="-669925"/>
            <a:ext cx="3267075"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 11"/>
          <p:cNvGrpSpPr/>
          <p:nvPr/>
        </p:nvGrpSpPr>
        <p:grpSpPr>
          <a:xfrm>
            <a:off x="2163418" y="3519740"/>
            <a:ext cx="4817164" cy="2279374"/>
            <a:chOff x="1594550" y="2799902"/>
            <a:chExt cx="4817164" cy="2279374"/>
          </a:xfrm>
        </p:grpSpPr>
        <p:sp>
          <p:nvSpPr>
            <p:cNvPr id="13" name="Oval 12"/>
            <p:cNvSpPr/>
            <p:nvPr/>
          </p:nvSpPr>
          <p:spPr>
            <a:xfrm>
              <a:off x="2559212" y="3687798"/>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b="1" dirty="0">
                <a:solidFill>
                  <a:schemeClr val="tx1"/>
                </a:solidFill>
              </a:endParaRPr>
            </a:p>
          </p:txBody>
        </p:sp>
        <p:sp>
          <p:nvSpPr>
            <p:cNvPr id="14" name="Oval 13"/>
            <p:cNvSpPr/>
            <p:nvPr/>
          </p:nvSpPr>
          <p:spPr>
            <a:xfrm>
              <a:off x="1594550"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vert="horz" rtlCol="0" anchor="ctr" anchorCtr="0"/>
            <a:lstStyle/>
            <a:p>
              <a:pPr algn="ctr"/>
              <a:endParaRPr lang="en-GB" sz="1800" b="1" dirty="0">
                <a:solidFill>
                  <a:schemeClr val="tx1"/>
                </a:solidFill>
              </a:endParaRPr>
            </a:p>
          </p:txBody>
        </p:sp>
        <p:sp>
          <p:nvSpPr>
            <p:cNvPr id="15" name="Oval 14"/>
            <p:cNvSpPr/>
            <p:nvPr/>
          </p:nvSpPr>
          <p:spPr>
            <a:xfrm>
              <a:off x="3549245"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GB" sz="1800" b="1" dirty="0">
                <a:solidFill>
                  <a:schemeClr val="tx1"/>
                </a:solidFill>
              </a:endParaRPr>
            </a:p>
          </p:txBody>
        </p:sp>
        <p:sp>
          <p:nvSpPr>
            <p:cNvPr id="16" name="TextBox 15"/>
            <p:cNvSpPr txBox="1"/>
            <p:nvPr/>
          </p:nvSpPr>
          <p:spPr>
            <a:xfrm>
              <a:off x="4854102" y="3318669"/>
              <a:ext cx="1449421" cy="307777"/>
            </a:xfrm>
            <a:prstGeom prst="rect">
              <a:avLst/>
            </a:prstGeom>
            <a:noFill/>
          </p:spPr>
          <p:txBody>
            <a:bodyPr wrap="square" rtlCol="0">
              <a:spAutoFit/>
            </a:bodyPr>
            <a:lstStyle/>
            <a:p>
              <a:r>
                <a:rPr lang="ja-JP" altLang="en-US" sz="1400" b="1" dirty="0">
                  <a:solidFill>
                    <a:schemeClr val="accent1"/>
                  </a:solidFill>
                </a:rPr>
                <a:t>腐食環境</a:t>
              </a:r>
              <a:endParaRPr lang="en-GB" sz="1400" b="1" dirty="0">
                <a:solidFill>
                  <a:schemeClr val="accent1"/>
                </a:solidFill>
              </a:endParaRPr>
            </a:p>
          </p:txBody>
        </p:sp>
        <p:sp>
          <p:nvSpPr>
            <p:cNvPr id="17" name="TextBox 16"/>
            <p:cNvSpPr txBox="1"/>
            <p:nvPr/>
          </p:nvSpPr>
          <p:spPr>
            <a:xfrm>
              <a:off x="3628090" y="4423816"/>
              <a:ext cx="1126881" cy="307777"/>
            </a:xfrm>
            <a:prstGeom prst="rect">
              <a:avLst/>
            </a:prstGeom>
            <a:noFill/>
          </p:spPr>
          <p:txBody>
            <a:bodyPr wrap="square" rtlCol="0">
              <a:spAutoFit/>
            </a:bodyPr>
            <a:lstStyle/>
            <a:p>
              <a:r>
                <a:rPr lang="ja-JP" altLang="en-US" sz="1400" b="1" dirty="0">
                  <a:solidFill>
                    <a:schemeClr val="accent1"/>
                  </a:solidFill>
                </a:rPr>
                <a:t>応力環境</a:t>
              </a:r>
              <a:endParaRPr lang="en-GB" sz="1400" b="1" dirty="0">
                <a:solidFill>
                  <a:schemeClr val="accent1"/>
                </a:solidFill>
              </a:endParaRPr>
            </a:p>
          </p:txBody>
        </p:sp>
        <p:sp>
          <p:nvSpPr>
            <p:cNvPr id="18" name="TextBox 17"/>
            <p:cNvSpPr txBox="1"/>
            <p:nvPr/>
          </p:nvSpPr>
          <p:spPr>
            <a:xfrm>
              <a:off x="1738190" y="3318669"/>
              <a:ext cx="2214532" cy="307777"/>
            </a:xfrm>
            <a:prstGeom prst="rect">
              <a:avLst/>
            </a:prstGeom>
            <a:noFill/>
          </p:spPr>
          <p:txBody>
            <a:bodyPr wrap="square" rtlCol="0">
              <a:spAutoFit/>
            </a:bodyPr>
            <a:lstStyle/>
            <a:p>
              <a:r>
                <a:rPr lang="ja-JP" altLang="en-US" sz="1400" b="1" dirty="0">
                  <a:solidFill>
                    <a:schemeClr val="accent1"/>
                  </a:solidFill>
                </a:rPr>
                <a:t>鋼種選択</a:t>
              </a:r>
              <a:endParaRPr lang="en-GB" sz="1400" b="1" dirty="0">
                <a:solidFill>
                  <a:schemeClr val="accent1"/>
                </a:solidFill>
              </a:endParaRPr>
            </a:p>
          </p:txBody>
        </p:sp>
      </p:grpSp>
      <p:sp>
        <p:nvSpPr>
          <p:cNvPr id="19" name="Slide Number Placeholder 1">
            <a:extLst>
              <a:ext uri="{FF2B5EF4-FFF2-40B4-BE49-F238E27FC236}">
                <a16:creationId xmlns:a16="http://schemas.microsoft.com/office/drawing/2014/main" id="{CC140033-D91C-4F73-B1BA-E65F71D6BB4D}"/>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36</a:t>
            </a:fld>
            <a:endParaRPr lang="fr-BE" dirty="0">
              <a:solidFill>
                <a:schemeClr val="tx1"/>
              </a:solidFill>
            </a:endParaRPr>
          </a:p>
        </p:txBody>
      </p:sp>
      <p:sp>
        <p:nvSpPr>
          <p:cNvPr id="6" name="フリーフォーム: 図形 5">
            <a:extLst>
              <a:ext uri="{FF2B5EF4-FFF2-40B4-BE49-F238E27FC236}">
                <a16:creationId xmlns:a16="http://schemas.microsoft.com/office/drawing/2014/main" id="{4E5AAAFC-EB14-4428-B9C7-25F8DABF87C9}"/>
              </a:ext>
            </a:extLst>
          </p:cNvPr>
          <p:cNvSpPr/>
          <p:nvPr/>
        </p:nvSpPr>
        <p:spPr>
          <a:xfrm>
            <a:off x="4196958" y="4402822"/>
            <a:ext cx="744612" cy="319673"/>
          </a:xfrm>
          <a:custGeom>
            <a:avLst/>
            <a:gdLst>
              <a:gd name="connsiteX0" fmla="*/ 0 w 1249680"/>
              <a:gd name="connsiteY0" fmla="*/ 0 h 924560"/>
              <a:gd name="connsiteX1" fmla="*/ 0 w 1249680"/>
              <a:gd name="connsiteY1" fmla="*/ 0 h 924560"/>
              <a:gd name="connsiteX2" fmla="*/ 386080 w 1249680"/>
              <a:gd name="connsiteY2" fmla="*/ 20320 h 924560"/>
              <a:gd name="connsiteX3" fmla="*/ 1249680 w 1249680"/>
              <a:gd name="connsiteY3" fmla="*/ 20320 h 924560"/>
              <a:gd name="connsiteX4" fmla="*/ 518160 w 1249680"/>
              <a:gd name="connsiteY4" fmla="*/ 924560 h 924560"/>
              <a:gd name="connsiteX5" fmla="*/ 0 w 1249680"/>
              <a:gd name="connsiteY5" fmla="*/ 0 h 924560"/>
              <a:gd name="connsiteX0" fmla="*/ 0 w 1249680"/>
              <a:gd name="connsiteY0" fmla="*/ 0 h 968888"/>
              <a:gd name="connsiteX1" fmla="*/ 0 w 1249680"/>
              <a:gd name="connsiteY1" fmla="*/ 0 h 968888"/>
              <a:gd name="connsiteX2" fmla="*/ 386080 w 1249680"/>
              <a:gd name="connsiteY2" fmla="*/ 20320 h 968888"/>
              <a:gd name="connsiteX3" fmla="*/ 1249680 w 1249680"/>
              <a:gd name="connsiteY3" fmla="*/ 20320 h 968888"/>
              <a:gd name="connsiteX4" fmla="*/ 630061 w 1249680"/>
              <a:gd name="connsiteY4" fmla="*/ 968888 h 968888"/>
              <a:gd name="connsiteX5" fmla="*/ 0 w 1249680"/>
              <a:gd name="connsiteY5" fmla="*/ 0 h 968888"/>
              <a:gd name="connsiteX0" fmla="*/ 0 w 1249680"/>
              <a:gd name="connsiteY0" fmla="*/ 93676 h 1062564"/>
              <a:gd name="connsiteX1" fmla="*/ 0 w 1249680"/>
              <a:gd name="connsiteY1" fmla="*/ 93676 h 1062564"/>
              <a:gd name="connsiteX2" fmla="*/ 632261 w 1249680"/>
              <a:gd name="connsiteY2" fmla="*/ 10 h 1062564"/>
              <a:gd name="connsiteX3" fmla="*/ 1249680 w 1249680"/>
              <a:gd name="connsiteY3" fmla="*/ 113996 h 1062564"/>
              <a:gd name="connsiteX4" fmla="*/ 630061 w 1249680"/>
              <a:gd name="connsiteY4" fmla="*/ 1062564 h 1062564"/>
              <a:gd name="connsiteX5" fmla="*/ 0 w 1249680"/>
              <a:gd name="connsiteY5" fmla="*/ 93676 h 1062564"/>
              <a:gd name="connsiteX0" fmla="*/ 0 w 1249680"/>
              <a:gd name="connsiteY0" fmla="*/ 101265 h 1070153"/>
              <a:gd name="connsiteX1" fmla="*/ 0 w 1249680"/>
              <a:gd name="connsiteY1" fmla="*/ 101265 h 1070153"/>
              <a:gd name="connsiteX2" fmla="*/ 632261 w 1249680"/>
              <a:gd name="connsiteY2" fmla="*/ 7599 h 1070153"/>
              <a:gd name="connsiteX3" fmla="*/ 1249680 w 1249680"/>
              <a:gd name="connsiteY3" fmla="*/ 121585 h 1070153"/>
              <a:gd name="connsiteX4" fmla="*/ 630061 w 1249680"/>
              <a:gd name="connsiteY4" fmla="*/ 1070153 h 1070153"/>
              <a:gd name="connsiteX5" fmla="*/ 0 w 1249680"/>
              <a:gd name="connsiteY5" fmla="*/ 101265 h 1070153"/>
              <a:gd name="connsiteX0" fmla="*/ 0 w 1249680"/>
              <a:gd name="connsiteY0" fmla="*/ 93666 h 1062554"/>
              <a:gd name="connsiteX1" fmla="*/ 0 w 1249680"/>
              <a:gd name="connsiteY1" fmla="*/ 93666 h 1062554"/>
              <a:gd name="connsiteX2" fmla="*/ 632261 w 1249680"/>
              <a:gd name="connsiteY2" fmla="*/ 0 h 1062554"/>
              <a:gd name="connsiteX3" fmla="*/ 1249680 w 1249680"/>
              <a:gd name="connsiteY3" fmla="*/ 113986 h 1062554"/>
              <a:gd name="connsiteX4" fmla="*/ 630061 w 1249680"/>
              <a:gd name="connsiteY4" fmla="*/ 1062554 h 1062554"/>
              <a:gd name="connsiteX5" fmla="*/ 0 w 1249680"/>
              <a:gd name="connsiteY5" fmla="*/ 93666 h 1062554"/>
              <a:gd name="connsiteX0" fmla="*/ 0 w 1249680"/>
              <a:gd name="connsiteY0" fmla="*/ 93666 h 1062554"/>
              <a:gd name="connsiteX1" fmla="*/ 0 w 1249680"/>
              <a:gd name="connsiteY1" fmla="*/ 93666 h 1062554"/>
              <a:gd name="connsiteX2" fmla="*/ 632261 w 1249680"/>
              <a:gd name="connsiteY2" fmla="*/ 0 h 1062554"/>
              <a:gd name="connsiteX3" fmla="*/ 1249680 w 1249680"/>
              <a:gd name="connsiteY3" fmla="*/ 113986 h 1062554"/>
              <a:gd name="connsiteX4" fmla="*/ 630061 w 1249680"/>
              <a:gd name="connsiteY4" fmla="*/ 1062554 h 1062554"/>
              <a:gd name="connsiteX5" fmla="*/ 268153 w 1249680"/>
              <a:gd name="connsiteY5" fmla="*/ 650932 h 1062554"/>
              <a:gd name="connsiteX6" fmla="*/ 0 w 1249680"/>
              <a:gd name="connsiteY6" fmla="*/ 93666 h 1062554"/>
              <a:gd name="connsiteX0" fmla="*/ 0 w 1249680"/>
              <a:gd name="connsiteY0" fmla="*/ 93666 h 1062554"/>
              <a:gd name="connsiteX1" fmla="*/ 0 w 1249680"/>
              <a:gd name="connsiteY1" fmla="*/ 93666 h 1062554"/>
              <a:gd name="connsiteX2" fmla="*/ 632261 w 1249680"/>
              <a:gd name="connsiteY2" fmla="*/ 0 h 1062554"/>
              <a:gd name="connsiteX3" fmla="*/ 1249680 w 1249680"/>
              <a:gd name="connsiteY3" fmla="*/ 113986 h 1062554"/>
              <a:gd name="connsiteX4" fmla="*/ 1022682 w 1249680"/>
              <a:gd name="connsiteY4" fmla="*/ 612936 h 1062554"/>
              <a:gd name="connsiteX5" fmla="*/ 630061 w 1249680"/>
              <a:gd name="connsiteY5" fmla="*/ 1062554 h 1062554"/>
              <a:gd name="connsiteX6" fmla="*/ 268153 w 1249680"/>
              <a:gd name="connsiteY6" fmla="*/ 650932 h 1062554"/>
              <a:gd name="connsiteX7" fmla="*/ 0 w 1249680"/>
              <a:gd name="connsiteY7" fmla="*/ 93666 h 1062554"/>
              <a:gd name="connsiteX0" fmla="*/ 0 w 1249680"/>
              <a:gd name="connsiteY0" fmla="*/ 93769 h 1062657"/>
              <a:gd name="connsiteX1" fmla="*/ 0 w 1249680"/>
              <a:gd name="connsiteY1" fmla="*/ 93769 h 1062657"/>
              <a:gd name="connsiteX2" fmla="*/ 632261 w 1249680"/>
              <a:gd name="connsiteY2" fmla="*/ 103 h 1062657"/>
              <a:gd name="connsiteX3" fmla="*/ 1249680 w 1249680"/>
              <a:gd name="connsiteY3" fmla="*/ 114089 h 1062657"/>
              <a:gd name="connsiteX4" fmla="*/ 1022682 w 1249680"/>
              <a:gd name="connsiteY4" fmla="*/ 613039 h 1062657"/>
              <a:gd name="connsiteX5" fmla="*/ 630061 w 1249680"/>
              <a:gd name="connsiteY5" fmla="*/ 1062657 h 1062657"/>
              <a:gd name="connsiteX6" fmla="*/ 268153 w 1249680"/>
              <a:gd name="connsiteY6" fmla="*/ 651035 h 1062657"/>
              <a:gd name="connsiteX7" fmla="*/ 0 w 1249680"/>
              <a:gd name="connsiteY7" fmla="*/ 93769 h 1062657"/>
              <a:gd name="connsiteX0" fmla="*/ 0 w 1249680"/>
              <a:gd name="connsiteY0" fmla="*/ 93769 h 1062657"/>
              <a:gd name="connsiteX1" fmla="*/ 0 w 1249680"/>
              <a:gd name="connsiteY1" fmla="*/ 93769 h 1062657"/>
              <a:gd name="connsiteX2" fmla="*/ 632261 w 1249680"/>
              <a:gd name="connsiteY2" fmla="*/ 103 h 1062657"/>
              <a:gd name="connsiteX3" fmla="*/ 1249680 w 1249680"/>
              <a:gd name="connsiteY3" fmla="*/ 114089 h 1062657"/>
              <a:gd name="connsiteX4" fmla="*/ 1022682 w 1249680"/>
              <a:gd name="connsiteY4" fmla="*/ 613039 h 1062657"/>
              <a:gd name="connsiteX5" fmla="*/ 630061 w 1249680"/>
              <a:gd name="connsiteY5" fmla="*/ 1062657 h 1062657"/>
              <a:gd name="connsiteX6" fmla="*/ 268153 w 1249680"/>
              <a:gd name="connsiteY6" fmla="*/ 651035 h 1062657"/>
              <a:gd name="connsiteX7" fmla="*/ 0 w 1249680"/>
              <a:gd name="connsiteY7" fmla="*/ 93769 h 106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680" h="1062657">
                <a:moveTo>
                  <a:pt x="0" y="93769"/>
                </a:moveTo>
                <a:lnTo>
                  <a:pt x="0" y="93769"/>
                </a:lnTo>
                <a:cubicBezTo>
                  <a:pt x="105377" y="78158"/>
                  <a:pt x="423981" y="-3284"/>
                  <a:pt x="632261" y="103"/>
                </a:cubicBezTo>
                <a:cubicBezTo>
                  <a:pt x="840541" y="3490"/>
                  <a:pt x="1184610" y="11933"/>
                  <a:pt x="1249680" y="114089"/>
                </a:cubicBezTo>
                <a:cubicBezTo>
                  <a:pt x="1150568" y="263519"/>
                  <a:pt x="1121794" y="463609"/>
                  <a:pt x="1022682" y="613039"/>
                </a:cubicBezTo>
                <a:lnTo>
                  <a:pt x="630061" y="1062657"/>
                </a:lnTo>
                <a:cubicBezTo>
                  <a:pt x="520082" y="895897"/>
                  <a:pt x="378132" y="817795"/>
                  <a:pt x="268153" y="651035"/>
                </a:cubicBezTo>
                <a:lnTo>
                  <a:pt x="0" y="9376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55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z="3200" dirty="0"/>
              <a:t>応力腐食割れ</a:t>
            </a:r>
            <a:r>
              <a:rPr lang="en-GB" sz="3200" dirty="0"/>
              <a:t>(SCC)</a:t>
            </a:r>
            <a:r>
              <a:rPr lang="ja-JP" altLang="en-US" sz="3200" dirty="0"/>
              <a:t>の発生メカニズム</a:t>
            </a:r>
            <a:endParaRPr lang="en-GB" sz="3200" dirty="0"/>
          </a:p>
        </p:txBody>
      </p:sp>
      <p:sp>
        <p:nvSpPr>
          <p:cNvPr id="10" name="Content Placeholder 9"/>
          <p:cNvSpPr>
            <a:spLocks noGrp="1"/>
          </p:cNvSpPr>
          <p:nvPr>
            <p:ph sz="half" idx="1"/>
          </p:nvPr>
        </p:nvSpPr>
        <p:spPr>
          <a:xfrm>
            <a:off x="243840" y="1600200"/>
            <a:ext cx="4477016" cy="4525963"/>
          </a:xfrm>
        </p:spPr>
        <p:txBody>
          <a:bodyPr>
            <a:normAutofit/>
          </a:bodyPr>
          <a:lstStyle/>
          <a:p>
            <a:pPr marL="0" indent="0" algn="just">
              <a:buNone/>
            </a:pPr>
            <a:r>
              <a:rPr lang="ja-JP" altLang="en-US" sz="2400" dirty="0">
                <a:latin typeface="ＭＳ Ｐゴシック" panose="020B0600070205080204" pitchFamily="50" charset="-128"/>
                <a:ea typeface="ＭＳ Ｐゴシック" panose="020B0600070205080204" pitchFamily="50" charset="-128"/>
              </a:rPr>
              <a:t>腐食環境と応力環境により以下の現象が連続的に発生する</a:t>
            </a:r>
            <a:r>
              <a:rPr lang="en-GB" sz="2400" dirty="0">
                <a:latin typeface="ＭＳ Ｐゴシック" panose="020B0600070205080204" pitchFamily="50" charset="-128"/>
                <a:ea typeface="ＭＳ Ｐゴシック" panose="020B0600070205080204" pitchFamily="50" charset="-128"/>
              </a:rPr>
              <a:t>:</a:t>
            </a:r>
          </a:p>
          <a:p>
            <a:pPr marL="914400" lvl="1" indent="-457200" algn="just">
              <a:buFont typeface="+mj-lt"/>
              <a:buAutoNum type="arabicPeriod"/>
            </a:pPr>
            <a:r>
              <a:rPr lang="ja-JP" altLang="en-US" dirty="0"/>
              <a:t>孔食の発生</a:t>
            </a:r>
            <a:endParaRPr lang="en-US" altLang="ja-JP" dirty="0"/>
          </a:p>
          <a:p>
            <a:pPr marL="914400" lvl="1" indent="-457200" algn="just">
              <a:buFont typeface="+mj-lt"/>
              <a:buAutoNum type="arabicPeriod"/>
            </a:pPr>
            <a:r>
              <a:rPr lang="ja-JP" altLang="en-US" dirty="0"/>
              <a:t>孔食を起点に亀裂発生</a:t>
            </a:r>
            <a:endParaRPr lang="en-US" altLang="ja-JP" dirty="0"/>
          </a:p>
          <a:p>
            <a:pPr marL="914400" lvl="1" indent="-457200" algn="just">
              <a:buFont typeface="+mj-lt"/>
              <a:buAutoNum type="arabicPeriod"/>
            </a:pPr>
            <a:r>
              <a:rPr lang="ja-JP" altLang="en-US" dirty="0"/>
              <a:t>亀裂が粒内、粒界を伝播</a:t>
            </a:r>
            <a:endParaRPr lang="en-US" altLang="ja-JP" dirty="0"/>
          </a:p>
          <a:p>
            <a:pPr marL="914400" lvl="1" indent="-457200" algn="just">
              <a:buFont typeface="+mj-lt"/>
              <a:buAutoNum type="arabicPeriod"/>
            </a:pPr>
            <a:r>
              <a:rPr lang="ja-JP" altLang="en-US" dirty="0"/>
              <a:t>大きな割れ</a:t>
            </a:r>
            <a:endParaRPr lang="en-GB" dirty="0"/>
          </a:p>
        </p:txBody>
      </p:sp>
      <p:pic>
        <p:nvPicPr>
          <p:cNvPr id="1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5362" y="2115344"/>
            <a:ext cx="3724275" cy="3495675"/>
          </a:xfrm>
        </p:spPr>
      </p:pic>
      <p:sp>
        <p:nvSpPr>
          <p:cNvPr id="7" name="TextBox 6"/>
          <p:cNvSpPr txBox="1"/>
          <p:nvPr/>
        </p:nvSpPr>
        <p:spPr>
          <a:xfrm>
            <a:off x="330468" y="6324437"/>
            <a:ext cx="7891393" cy="353943"/>
          </a:xfrm>
          <a:prstGeom prst="rect">
            <a:avLst/>
          </a:prstGeom>
          <a:noFill/>
        </p:spPr>
        <p:txBody>
          <a:bodyPr wrap="square" rtlCol="0">
            <a:spAutoFit/>
          </a:bodyPr>
          <a:lstStyle/>
          <a:p>
            <a:r>
              <a:rPr lang="ja-JP" altLang="en-US" dirty="0"/>
              <a:t>付表の</a:t>
            </a:r>
            <a:r>
              <a:rPr lang="en-US" altLang="ja-JP" dirty="0"/>
              <a:t>EN</a:t>
            </a:r>
            <a:r>
              <a:rPr lang="ja-JP" altLang="en-US" dirty="0"/>
              <a:t>規格一覧を参照のこと</a:t>
            </a:r>
            <a:endParaRPr lang="fr-FR" dirty="0"/>
          </a:p>
        </p:txBody>
      </p:sp>
      <p:sp>
        <p:nvSpPr>
          <p:cNvPr id="8" name="Slide Number Placeholder 1">
            <a:extLst>
              <a:ext uri="{FF2B5EF4-FFF2-40B4-BE49-F238E27FC236}">
                <a16:creationId xmlns:a16="http://schemas.microsoft.com/office/drawing/2014/main" id="{6E478443-1BA9-4309-B418-CD77A29ECEA7}"/>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37</a:t>
            </a:fld>
            <a:endParaRPr lang="fr-BE" dirty="0">
              <a:solidFill>
                <a:schemeClr val="tx1"/>
              </a:solidFill>
            </a:endParaRPr>
          </a:p>
        </p:txBody>
      </p:sp>
    </p:spTree>
    <p:extLst>
      <p:ext uri="{BB962C8B-B14F-4D97-AF65-F5344CB8AC3E}">
        <p14:creationId xmlns:p14="http://schemas.microsoft.com/office/powerpoint/2010/main" val="301034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76"/>
          </a:xfrm>
        </p:spPr>
        <p:txBody>
          <a:bodyPr>
            <a:normAutofit/>
          </a:bodyPr>
          <a:lstStyle/>
          <a:p>
            <a:r>
              <a:rPr lang="ja-JP" altLang="en-US" sz="3200" dirty="0"/>
              <a:t>応力腐食割れ（</a:t>
            </a:r>
            <a:r>
              <a:rPr lang="en-US" altLang="ja-JP" sz="3200" dirty="0"/>
              <a:t>SCC</a:t>
            </a:r>
            <a:r>
              <a:rPr lang="ja-JP" altLang="en-US" sz="3200" dirty="0"/>
              <a:t>）を避ける選択肢</a:t>
            </a:r>
            <a:endParaRPr lang="fr-BE"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6" y="1617472"/>
            <a:ext cx="31464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09848" y="1617472"/>
            <a:ext cx="4776952" cy="877163"/>
          </a:xfrm>
          <a:prstGeom prst="rect">
            <a:avLst/>
          </a:prstGeom>
          <a:noFill/>
        </p:spPr>
        <p:txBody>
          <a:bodyPr wrap="square" rtlCol="0">
            <a:spAutoFit/>
          </a:bodyPr>
          <a:lstStyle/>
          <a:p>
            <a:pPr algn="just"/>
            <a:r>
              <a:rPr lang="ja-JP" altLang="en-US" dirty="0"/>
              <a:t>塩化物イオン環境下での標準的なｵｰｽﾃﾅｲﾄ系ｽﾃﾝﾚｽ鋼（</a:t>
            </a:r>
            <a:r>
              <a:rPr lang="en-US" altLang="ja-JP" dirty="0"/>
              <a:t>EN1.4301/304</a:t>
            </a:r>
            <a:r>
              <a:rPr lang="ja-JP" altLang="en-US" dirty="0" err="1"/>
              <a:t>、</a:t>
            </a:r>
            <a:r>
              <a:rPr lang="en-US" altLang="ja-JP" dirty="0"/>
              <a:t>EN1.4401/316</a:t>
            </a:r>
            <a:r>
              <a:rPr lang="ja-JP" altLang="en-US" dirty="0"/>
              <a:t>）における応力腐食割れ（</a:t>
            </a:r>
            <a:r>
              <a:rPr lang="en-US" altLang="ja-JP" dirty="0"/>
              <a:t>SCC</a:t>
            </a:r>
            <a:r>
              <a:rPr lang="ja-JP" altLang="en-US" dirty="0"/>
              <a:t>）</a:t>
            </a:r>
            <a:endParaRPr lang="fr-BE" dirty="0"/>
          </a:p>
        </p:txBody>
      </p:sp>
      <p:sp>
        <p:nvSpPr>
          <p:cNvPr id="9" name="TextBox 8"/>
          <p:cNvSpPr txBox="1"/>
          <p:nvPr/>
        </p:nvSpPr>
        <p:spPr>
          <a:xfrm>
            <a:off x="5628290" y="3405357"/>
            <a:ext cx="3058510" cy="353943"/>
          </a:xfrm>
          <a:prstGeom prst="rect">
            <a:avLst/>
          </a:prstGeom>
          <a:noFill/>
          <a:ln>
            <a:solidFill>
              <a:schemeClr val="tx1"/>
            </a:solidFill>
          </a:ln>
        </p:spPr>
        <p:txBody>
          <a:bodyPr wrap="square" rtlCol="0">
            <a:spAutoFit/>
          </a:bodyPr>
          <a:lstStyle/>
          <a:p>
            <a:r>
              <a:rPr lang="ja-JP" altLang="en-US" dirty="0"/>
              <a:t>二相ステンレス鋼の選択</a:t>
            </a:r>
            <a:endParaRPr lang="fr-BE" dirty="0"/>
          </a:p>
        </p:txBody>
      </p:sp>
      <p:sp>
        <p:nvSpPr>
          <p:cNvPr id="10" name="TextBox 9"/>
          <p:cNvSpPr txBox="1"/>
          <p:nvPr/>
        </p:nvSpPr>
        <p:spPr>
          <a:xfrm>
            <a:off x="536059" y="4978147"/>
            <a:ext cx="3599061" cy="615553"/>
          </a:xfrm>
          <a:prstGeom prst="rect">
            <a:avLst/>
          </a:prstGeom>
          <a:noFill/>
          <a:ln>
            <a:solidFill>
              <a:schemeClr val="tx1"/>
            </a:solidFill>
          </a:ln>
        </p:spPr>
        <p:txBody>
          <a:bodyPr wrap="square" rtlCol="0">
            <a:spAutoFit/>
          </a:bodyPr>
          <a:lstStyle/>
          <a:p>
            <a:pPr algn="just"/>
            <a:r>
              <a:rPr lang="en-US" altLang="ja-JP" dirty="0"/>
              <a:t>Ni</a:t>
            </a:r>
            <a:r>
              <a:rPr lang="ja-JP" altLang="en-US" dirty="0" err="1"/>
              <a:t>、</a:t>
            </a:r>
            <a:r>
              <a:rPr lang="en-US" altLang="ja-JP" dirty="0"/>
              <a:t>Mo</a:t>
            </a:r>
            <a:r>
              <a:rPr lang="ja-JP" altLang="en-US" dirty="0"/>
              <a:t>の含有量が高い鋼種を選択</a:t>
            </a:r>
            <a:endParaRPr lang="en-US" altLang="ja-JP" dirty="0"/>
          </a:p>
          <a:p>
            <a:pPr algn="just"/>
            <a:r>
              <a:rPr lang="fr-BE" dirty="0"/>
              <a:t>(</a:t>
            </a:r>
            <a:r>
              <a:rPr lang="ja-JP" altLang="en-US" dirty="0"/>
              <a:t>高耐食性の鋼種</a:t>
            </a:r>
            <a:r>
              <a:rPr lang="fr-BE" dirty="0"/>
              <a:t>)</a:t>
            </a:r>
          </a:p>
        </p:txBody>
      </p:sp>
      <p:cxnSp>
        <p:nvCxnSpPr>
          <p:cNvPr id="12" name="Straight Arrow Connector 11"/>
          <p:cNvCxnSpPr/>
          <p:nvPr/>
        </p:nvCxnSpPr>
        <p:spPr>
          <a:xfrm>
            <a:off x="1907628" y="3713133"/>
            <a:ext cx="685" cy="487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9806" y="3846786"/>
            <a:ext cx="740979" cy="615553"/>
          </a:xfrm>
          <a:prstGeom prst="rect">
            <a:avLst/>
          </a:prstGeom>
          <a:noFill/>
        </p:spPr>
        <p:txBody>
          <a:bodyPr wrap="square" rtlCol="0">
            <a:spAutoFit/>
          </a:bodyPr>
          <a:lstStyle/>
          <a:p>
            <a:r>
              <a:rPr lang="fr-BE" dirty="0"/>
              <a:t>+Ni</a:t>
            </a:r>
          </a:p>
          <a:p>
            <a:r>
              <a:rPr lang="fr-BE" dirty="0"/>
              <a:t>+Mo</a:t>
            </a:r>
          </a:p>
        </p:txBody>
      </p:sp>
      <p:sp>
        <p:nvSpPr>
          <p:cNvPr id="15" name="TextBox 14"/>
          <p:cNvSpPr txBox="1"/>
          <p:nvPr/>
        </p:nvSpPr>
        <p:spPr>
          <a:xfrm>
            <a:off x="1423632" y="4303354"/>
            <a:ext cx="2335568"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1.4539</a:t>
            </a:r>
            <a:r>
              <a:rPr lang="en-US" altLang="ja-JP" dirty="0"/>
              <a:t>/SUS890L</a:t>
            </a:r>
            <a:endParaRPr lang="fr-BE" dirty="0"/>
          </a:p>
          <a:p>
            <a:pPr algn="ctr"/>
            <a:r>
              <a:rPr lang="fr-BE" dirty="0"/>
              <a:t>1.4547 (6Mo)</a:t>
            </a:r>
            <a:r>
              <a:rPr lang="en-US" altLang="ja-JP" dirty="0"/>
              <a:t>/SUS312L</a:t>
            </a:r>
            <a:endParaRPr lang="fr-BE" dirty="0"/>
          </a:p>
        </p:txBody>
      </p:sp>
      <p:sp>
        <p:nvSpPr>
          <p:cNvPr id="16" name="TextBox 15"/>
          <p:cNvSpPr txBox="1"/>
          <p:nvPr/>
        </p:nvSpPr>
        <p:spPr>
          <a:xfrm>
            <a:off x="4981903" y="3405357"/>
            <a:ext cx="536028" cy="353943"/>
          </a:xfrm>
          <a:prstGeom prst="rect">
            <a:avLst/>
          </a:prstGeom>
          <a:noFill/>
        </p:spPr>
        <p:txBody>
          <a:bodyPr wrap="square" rtlCol="0">
            <a:spAutoFit/>
          </a:bodyPr>
          <a:lstStyle/>
          <a:p>
            <a:r>
              <a:rPr lang="fr-BE" dirty="0"/>
              <a:t>+Cr</a:t>
            </a:r>
          </a:p>
        </p:txBody>
      </p:sp>
      <p:sp>
        <p:nvSpPr>
          <p:cNvPr id="17" name="TextBox 16"/>
          <p:cNvSpPr txBox="1"/>
          <p:nvPr/>
        </p:nvSpPr>
        <p:spPr>
          <a:xfrm>
            <a:off x="6477717" y="4100984"/>
            <a:ext cx="2130224" cy="87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1.4462</a:t>
            </a:r>
            <a:r>
              <a:rPr lang="en-US" altLang="ja-JP" dirty="0"/>
              <a:t>/SUS329J3L</a:t>
            </a:r>
            <a:endParaRPr lang="fr-BE" dirty="0"/>
          </a:p>
          <a:p>
            <a:pPr algn="ctr"/>
            <a:r>
              <a:rPr lang="fr-BE" dirty="0"/>
              <a:t>1.4410</a:t>
            </a:r>
          </a:p>
          <a:p>
            <a:pPr algn="ctr"/>
            <a:r>
              <a:rPr lang="fr-BE" dirty="0"/>
              <a:t>1.4501</a:t>
            </a:r>
          </a:p>
        </p:txBody>
      </p:sp>
      <p:cxnSp>
        <p:nvCxnSpPr>
          <p:cNvPr id="19" name="Straight Arrow Connector 18"/>
          <p:cNvCxnSpPr/>
          <p:nvPr/>
        </p:nvCxnSpPr>
        <p:spPr>
          <a:xfrm>
            <a:off x="3682484" y="3671887"/>
            <a:ext cx="2572542" cy="7904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218660" y="5958890"/>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ＭＳ Ｐゴシック" panose="020B0600070205080204" pitchFamily="50" charset="-128"/>
                <a:ea typeface="ＭＳ Ｐゴシック" panose="020B0600070205080204" pitchFamily="50" charset="-128"/>
                <a:hlinkClick r:id="rId4"/>
              </a:rPr>
              <a:t>フェライト系、二相系ステンレス鋼は応力腐食割れの感受性が低い</a:t>
            </a:r>
            <a:endParaRPr lang="en-US" altLang="ja-JP" dirty="0">
              <a:solidFill>
                <a:srgbClr val="FF0000"/>
              </a:solidFill>
              <a:latin typeface="ＭＳ Ｐゴシック" panose="020B0600070205080204" pitchFamily="50" charset="-128"/>
              <a:ea typeface="ＭＳ Ｐゴシック" panose="020B0600070205080204" pitchFamily="50" charset="-128"/>
              <a:hlinkClick r:id="rId4"/>
            </a:endParaRPr>
          </a:p>
          <a:p>
            <a:pPr algn="ctr"/>
            <a:r>
              <a:rPr lang="ja-JP" altLang="en-US" dirty="0">
                <a:solidFill>
                  <a:srgbClr val="FF0000"/>
                </a:solidFill>
                <a:latin typeface="ＭＳ Ｐゴシック" panose="020B0600070205080204" pitchFamily="50" charset="-128"/>
                <a:ea typeface="ＭＳ Ｐゴシック" panose="020B0600070205080204" pitchFamily="50" charset="-128"/>
                <a:hlinkClick r:id="rId4"/>
              </a:rPr>
              <a:t>（二相系においてはフェライト相が</a:t>
            </a:r>
            <a:r>
              <a:rPr lang="en-US" altLang="ja-JP" dirty="0">
                <a:solidFill>
                  <a:srgbClr val="FF0000"/>
                </a:solidFill>
                <a:latin typeface="ＭＳ Ｐゴシック" panose="020B0600070205080204" pitchFamily="50" charset="-128"/>
                <a:ea typeface="ＭＳ Ｐゴシック" panose="020B0600070205080204" pitchFamily="50" charset="-128"/>
                <a:hlinkClick r:id="rId4"/>
              </a:rPr>
              <a:t>SCC</a:t>
            </a:r>
            <a:r>
              <a:rPr lang="ja-JP" altLang="en-US" dirty="0">
                <a:solidFill>
                  <a:srgbClr val="FF0000"/>
                </a:solidFill>
                <a:latin typeface="ＭＳ Ｐゴシック" panose="020B0600070205080204" pitchFamily="50" charset="-128"/>
                <a:ea typeface="ＭＳ Ｐゴシック" panose="020B0600070205080204" pitchFamily="50" charset="-128"/>
                <a:hlinkClick r:id="rId4"/>
              </a:rPr>
              <a:t>の伝播を防止する働きがあるため）</a:t>
            </a:r>
            <a:endParaRPr lang="en-US" altLang="ja-JP" dirty="0">
              <a:solidFill>
                <a:srgbClr val="FF0000"/>
              </a:solidFill>
              <a:latin typeface="ＭＳ Ｐゴシック" panose="020B0600070205080204" pitchFamily="50" charset="-128"/>
              <a:ea typeface="ＭＳ Ｐゴシック" panose="020B0600070205080204" pitchFamily="50" charset="-128"/>
              <a:hlinkClick r:id="rId4"/>
            </a:endParaRPr>
          </a:p>
          <a:p>
            <a:pPr algn="ctr"/>
            <a:r>
              <a:rPr lang="ja-JP" altLang="en-US" dirty="0">
                <a:solidFill>
                  <a:srgbClr val="FF0000"/>
                </a:solidFill>
                <a:latin typeface="ＭＳ Ｐゴシック" panose="020B0600070205080204" pitchFamily="50" charset="-128"/>
                <a:ea typeface="ＭＳ Ｐゴシック" panose="020B0600070205080204" pitchFamily="50" charset="-128"/>
                <a:hlinkClick r:id="rId4"/>
              </a:rPr>
              <a:t>より詳しい情報は第</a:t>
            </a:r>
            <a:r>
              <a:rPr lang="en-US" altLang="ja-JP" dirty="0">
                <a:solidFill>
                  <a:srgbClr val="FF0000"/>
                </a:solidFill>
                <a:latin typeface="ＭＳ Ｐゴシック" panose="020B0600070205080204" pitchFamily="50" charset="-128"/>
                <a:ea typeface="ＭＳ Ｐゴシック" panose="020B0600070205080204" pitchFamily="50" charset="-128"/>
                <a:hlinkClick r:id="rId4"/>
              </a:rPr>
              <a:t>4</a:t>
            </a:r>
            <a:r>
              <a:rPr lang="ja-JP" altLang="en-US" dirty="0">
                <a:solidFill>
                  <a:srgbClr val="FF0000"/>
                </a:solidFill>
                <a:latin typeface="ＭＳ Ｐゴシック" panose="020B0600070205080204" pitchFamily="50" charset="-128"/>
                <a:ea typeface="ＭＳ Ｐゴシック" panose="020B0600070205080204" pitchFamily="50" charset="-128"/>
                <a:hlinkClick r:id="rId4"/>
              </a:rPr>
              <a:t>章を参照してください</a:t>
            </a:r>
            <a:endParaRPr lang="en-US" altLang="ja-JP" dirty="0">
              <a:solidFill>
                <a:srgbClr val="FF0000"/>
              </a:solidFill>
              <a:latin typeface="ＭＳ Ｐゴシック" panose="020B0600070205080204" pitchFamily="50" charset="-128"/>
              <a:ea typeface="ＭＳ Ｐゴシック" panose="020B0600070205080204" pitchFamily="50" charset="-128"/>
            </a:endParaRPr>
          </a:p>
        </p:txBody>
      </p:sp>
      <p:sp>
        <p:nvSpPr>
          <p:cNvPr id="20" name="Slide Number Placeholder 1">
            <a:extLst>
              <a:ext uri="{FF2B5EF4-FFF2-40B4-BE49-F238E27FC236}">
                <a16:creationId xmlns:a16="http://schemas.microsoft.com/office/drawing/2014/main" id="{6DA73C92-77CF-48CE-8D17-39FBD4B1C3D2}"/>
              </a:ext>
            </a:extLst>
          </p:cNvPr>
          <p:cNvSpPr>
            <a:spLocks noGrp="1"/>
          </p:cNvSpPr>
          <p:nvPr>
            <p:ph type="sldNum" sz="quarter" idx="12"/>
          </p:nvPr>
        </p:nvSpPr>
        <p:spPr>
          <a:xfrm>
            <a:off x="8803986" y="6595516"/>
            <a:ext cx="396000" cy="365125"/>
          </a:xfrm>
        </p:spPr>
        <p:txBody>
          <a:bodyPr/>
          <a:lstStyle/>
          <a:p>
            <a:fld id="{16EEAD88-7AB7-4352-89B4-BF917C658D05}" type="slidenum">
              <a:rPr lang="fr-BE" smtClean="0">
                <a:solidFill>
                  <a:schemeClr val="tx1"/>
                </a:solidFill>
              </a:rPr>
              <a:pPr/>
              <a:t>38</a:t>
            </a:fld>
            <a:endParaRPr lang="fr-BE" dirty="0">
              <a:solidFill>
                <a:schemeClr val="tx1"/>
              </a:solidFill>
            </a:endParaRPr>
          </a:p>
        </p:txBody>
      </p:sp>
    </p:spTree>
    <p:extLst>
      <p:ext uri="{BB962C8B-B14F-4D97-AF65-F5344CB8AC3E}">
        <p14:creationId xmlns:p14="http://schemas.microsoft.com/office/powerpoint/2010/main" val="10733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4. </a:t>
            </a:r>
            <a:r>
              <a:rPr lang="ja-JP" altLang="en-US" dirty="0"/>
              <a:t>適切な耐食性を有する</a:t>
            </a:r>
            <a:br>
              <a:rPr lang="en-US" altLang="ja-JP" dirty="0"/>
            </a:br>
            <a:r>
              <a:rPr lang="ja-JP" altLang="en-US" dirty="0"/>
              <a:t>鋼種選定方法</a:t>
            </a:r>
            <a:endParaRPr lang="fr-FR" dirty="0"/>
          </a:p>
        </p:txBody>
      </p:sp>
      <p:sp>
        <p:nvSpPr>
          <p:cNvPr id="6" name="Subtitle 5"/>
          <p:cNvSpPr>
            <a:spLocks noGrp="1"/>
          </p:cNvSpPr>
          <p:nvPr>
            <p:ph idx="1"/>
          </p:nvPr>
        </p:nvSpPr>
        <p:spPr>
          <a:xfrm>
            <a:off x="457200" y="2484892"/>
            <a:ext cx="8229600" cy="1888217"/>
          </a:xfrm>
        </p:spPr>
        <p:txBody>
          <a:bodyPr/>
          <a:lstStyle/>
          <a:p>
            <a:pPr marL="0" indent="0">
              <a:buNone/>
            </a:pPr>
            <a:r>
              <a:rPr lang="ja-JP" altLang="en-US" dirty="0"/>
              <a:t>２つの異なる用途を検討</a:t>
            </a:r>
            <a:r>
              <a:rPr lang="fr-FR" dirty="0"/>
              <a:t>:</a:t>
            </a:r>
          </a:p>
          <a:p>
            <a:pPr marL="514350" indent="-514350">
              <a:buFont typeface="+mj-lt"/>
              <a:buAutoNum type="arabicPeriod"/>
            </a:pPr>
            <a:r>
              <a:rPr lang="ja-JP" altLang="en-US" dirty="0"/>
              <a:t>構造用途 </a:t>
            </a:r>
            <a:r>
              <a:rPr lang="nl-BE" altLang="ja-JP" baseline="30000" dirty="0"/>
              <a:t>10a</a:t>
            </a:r>
            <a:endParaRPr lang="fr-FR" baseline="30000" dirty="0"/>
          </a:p>
          <a:p>
            <a:pPr marL="514350" indent="-514350">
              <a:buFont typeface="+mj-lt"/>
              <a:buAutoNum type="arabicPeriod"/>
            </a:pPr>
            <a:r>
              <a:rPr lang="ja-JP" altLang="en-US" dirty="0"/>
              <a:t>その他 </a:t>
            </a:r>
            <a:r>
              <a:rPr lang="nl-BE" altLang="ja-JP" baseline="30000" dirty="0"/>
              <a:t>10b</a:t>
            </a:r>
            <a:endParaRPr lang="fr-FR" baseline="30000" dirty="0"/>
          </a:p>
        </p:txBody>
      </p:sp>
      <p:sp>
        <p:nvSpPr>
          <p:cNvPr id="5" name="Slide Number Placeholder 1">
            <a:extLst>
              <a:ext uri="{FF2B5EF4-FFF2-40B4-BE49-F238E27FC236}">
                <a16:creationId xmlns:a16="http://schemas.microsoft.com/office/drawing/2014/main" id="{1E0626C1-9A58-40A0-A017-F1A803EBCFDF}"/>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39</a:t>
            </a:fld>
            <a:endParaRPr lang="fr-BE" dirty="0">
              <a:solidFill>
                <a:schemeClr val="tx1"/>
              </a:solidFill>
            </a:endParaRPr>
          </a:p>
        </p:txBody>
      </p:sp>
    </p:spTree>
    <p:extLst>
      <p:ext uri="{BB962C8B-B14F-4D97-AF65-F5344CB8AC3E}">
        <p14:creationId xmlns:p14="http://schemas.microsoft.com/office/powerpoint/2010/main" val="14470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多くの材料が経年劣化を起こす</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402679"/>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ja-JP" altLang="en-US" dirty="0"/>
                        <a:t>材料</a:t>
                      </a:r>
                      <a:endParaRPr lang="fr-BE" dirty="0"/>
                    </a:p>
                  </a:txBody>
                  <a:tcPr/>
                </a:tc>
                <a:tc>
                  <a:txBody>
                    <a:bodyPr/>
                    <a:lstStyle/>
                    <a:p>
                      <a:r>
                        <a:rPr lang="ja-JP" altLang="en-US" dirty="0"/>
                        <a:t>木材</a:t>
                      </a:r>
                      <a:endParaRPr lang="fr-BE" dirty="0"/>
                    </a:p>
                  </a:txBody>
                  <a:tcPr/>
                </a:tc>
                <a:tc>
                  <a:txBody>
                    <a:bodyPr/>
                    <a:lstStyle/>
                    <a:p>
                      <a:r>
                        <a:rPr lang="ja-JP" altLang="en-US" dirty="0"/>
                        <a:t>鉄鋼</a:t>
                      </a:r>
                      <a:endParaRPr lang="fr-BE" dirty="0"/>
                    </a:p>
                  </a:txBody>
                  <a:tcPr/>
                </a:tc>
                <a:tc>
                  <a:txBody>
                    <a:bodyPr/>
                    <a:lstStyle/>
                    <a:p>
                      <a:r>
                        <a:rPr lang="ja-JP" altLang="en-US" dirty="0"/>
                        <a:t>コンクリート</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ja-JP" altLang="en-US" dirty="0"/>
                        <a:t>劣化タイプ</a:t>
                      </a:r>
                      <a:endParaRPr lang="fr-BE" dirty="0">
                        <a:solidFill>
                          <a:schemeClr val="bg1"/>
                        </a:solidFill>
                      </a:endParaRPr>
                    </a:p>
                  </a:txBody>
                  <a:tcPr/>
                </a:tc>
                <a:tc>
                  <a:txBody>
                    <a:bodyPr/>
                    <a:lstStyle/>
                    <a:p>
                      <a:r>
                        <a:rPr lang="ja-JP" altLang="en-US" dirty="0"/>
                        <a:t>菌</a:t>
                      </a:r>
                      <a:endParaRPr lang="en-US" altLang="ja-JP" dirty="0"/>
                    </a:p>
                    <a:p>
                      <a:r>
                        <a:rPr lang="ja-JP" altLang="en-US" dirty="0"/>
                        <a:t>虫</a:t>
                      </a:r>
                      <a:endParaRPr lang="en-US" altLang="ja-JP" dirty="0"/>
                    </a:p>
                    <a:p>
                      <a:r>
                        <a:rPr lang="ja-JP" altLang="en-US" dirty="0"/>
                        <a:t>日光</a:t>
                      </a:r>
                      <a:r>
                        <a:rPr lang="en-US" altLang="ja-JP" dirty="0"/>
                        <a:t>+</a:t>
                      </a:r>
                      <a:r>
                        <a:rPr lang="ja-JP" altLang="en-US" dirty="0"/>
                        <a:t>雨</a:t>
                      </a:r>
                      <a:endParaRPr lang="fr-BE" dirty="0"/>
                    </a:p>
                  </a:txBody>
                  <a:tcPr/>
                </a:tc>
                <a:tc>
                  <a:txBody>
                    <a:bodyPr/>
                    <a:lstStyle/>
                    <a:p>
                      <a:r>
                        <a:rPr lang="ja-JP" altLang="en-US" dirty="0"/>
                        <a:t>錆</a:t>
                      </a:r>
                      <a:endParaRPr lang="fr-BE" dirty="0"/>
                    </a:p>
                  </a:txBody>
                  <a:tcPr/>
                </a:tc>
                <a:tc>
                  <a:txBody>
                    <a:bodyPr/>
                    <a:lstStyle/>
                    <a:p>
                      <a:r>
                        <a:rPr lang="ja-JP" altLang="en-US" dirty="0"/>
                        <a:t>割れ</a:t>
                      </a:r>
                      <a:r>
                        <a:rPr lang="en-US" altLang="ja-JP" dirty="0"/>
                        <a:t>/</a:t>
                      </a:r>
                      <a:r>
                        <a:rPr lang="ja-JP" altLang="en-US" dirty="0"/>
                        <a:t>破砕</a:t>
                      </a:r>
                      <a:endParaRPr lang="fr-BE" dirty="0"/>
                    </a:p>
                  </a:txBody>
                  <a:tcPr/>
                </a:tc>
                <a:extLst>
                  <a:ext uri="{0D108BD9-81ED-4DB2-BD59-A6C34878D82A}">
                    <a16:rowId xmlns:a16="http://schemas.microsoft.com/office/drawing/2014/main" val="10002"/>
                  </a:ext>
                </a:extLst>
              </a:tr>
              <a:tr h="911620">
                <a:tc>
                  <a:txBody>
                    <a:bodyPr/>
                    <a:lstStyle/>
                    <a:p>
                      <a:r>
                        <a:rPr lang="ja-JP" altLang="en-US" dirty="0"/>
                        <a:t>対策</a:t>
                      </a:r>
                      <a:endParaRPr lang="fr-BE" dirty="0">
                        <a:solidFill>
                          <a:schemeClr val="bg1"/>
                        </a:solidFill>
                      </a:endParaRPr>
                    </a:p>
                  </a:txBody>
                  <a:tcPr/>
                </a:tc>
                <a:tc>
                  <a:txBody>
                    <a:bodyPr/>
                    <a:lstStyle/>
                    <a:p>
                      <a:r>
                        <a:rPr lang="ja-JP" altLang="en-US" dirty="0"/>
                        <a:t>化学薬品</a:t>
                      </a:r>
                      <a:endParaRPr lang="en-US" altLang="ja-JP" dirty="0"/>
                    </a:p>
                    <a:p>
                      <a:r>
                        <a:rPr lang="ja-JP" altLang="en-US" dirty="0"/>
                        <a:t>塗装</a:t>
                      </a:r>
                      <a:r>
                        <a:rPr lang="en-US" altLang="ja-JP" dirty="0"/>
                        <a:t>/</a:t>
                      </a:r>
                      <a:r>
                        <a:rPr lang="ja-JP" altLang="en-US" dirty="0"/>
                        <a:t>ニス</a:t>
                      </a:r>
                      <a:endParaRPr lang="fr-BE" dirty="0"/>
                    </a:p>
                  </a:txBody>
                  <a:tcPr/>
                </a:tc>
                <a:tc>
                  <a:txBody>
                    <a:bodyPr/>
                    <a:lstStyle/>
                    <a:p>
                      <a:r>
                        <a:rPr lang="ja-JP" altLang="en-US" dirty="0"/>
                        <a:t>亜鉛めっき</a:t>
                      </a:r>
                      <a:endParaRPr lang="en-US" altLang="ja-JP" dirty="0"/>
                    </a:p>
                    <a:p>
                      <a:r>
                        <a:rPr lang="ja-JP" altLang="en-US" dirty="0"/>
                        <a:t>塗装</a:t>
                      </a:r>
                      <a:endParaRPr lang="fr-BE" dirty="0"/>
                    </a:p>
                  </a:txBody>
                  <a:tcPr/>
                </a:tc>
                <a:tc>
                  <a:txBody>
                    <a:bodyPr/>
                    <a:lstStyle/>
                    <a:p>
                      <a:r>
                        <a:rPr lang="ja-JP" altLang="en-US" dirty="0"/>
                        <a:t>耐食性棒鋼</a:t>
                      </a:r>
                      <a:endParaRPr lang="fr-BE" dirty="0"/>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720" y="2137414"/>
            <a:ext cx="1800000" cy="1197796"/>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1" y="2139121"/>
            <a:ext cx="1800000" cy="1197818"/>
          </a:xfrm>
          <a:prstGeom prst="rect">
            <a:avLst/>
          </a:prstGeom>
          <a:ln w="1270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6804" y="2139121"/>
            <a:ext cx="1800000" cy="1197818"/>
          </a:xfrm>
          <a:prstGeom prst="rect">
            <a:avLst/>
          </a:prstGeom>
          <a:ln w="12700">
            <a:solidFill>
              <a:schemeClr val="tx1"/>
            </a:solidFill>
          </a:ln>
        </p:spPr>
      </p:pic>
      <p:sp>
        <p:nvSpPr>
          <p:cNvPr id="8" name="Slide Number Placeholder 1">
            <a:extLst>
              <a:ext uri="{FF2B5EF4-FFF2-40B4-BE49-F238E27FC236}">
                <a16:creationId xmlns:a16="http://schemas.microsoft.com/office/drawing/2014/main" id="{ADA48818-6F66-44B0-8189-6ADAF817EAD1}"/>
              </a:ext>
            </a:extLst>
          </p:cNvPr>
          <p:cNvSpPr>
            <a:spLocks noGrp="1"/>
          </p:cNvSpPr>
          <p:nvPr>
            <p:ph type="sldNum" sz="quarter" idx="12"/>
          </p:nvPr>
        </p:nvSpPr>
        <p:spPr>
          <a:xfrm>
            <a:off x="8819024" y="6590526"/>
            <a:ext cx="396000" cy="365125"/>
          </a:xfrm>
        </p:spPr>
        <p:txBody>
          <a:bodyPr/>
          <a:lstStyle/>
          <a:p>
            <a:fld id="{16EEAD88-7AB7-4352-89B4-BF917C658D05}" type="slidenum">
              <a:rPr lang="fr-BE" smtClean="0">
                <a:solidFill>
                  <a:schemeClr val="tx1"/>
                </a:solidFill>
              </a:rPr>
              <a:pPr/>
              <a:t>4</a:t>
            </a:fld>
            <a:endParaRPr lang="fr-BE" dirty="0">
              <a:solidFill>
                <a:schemeClr val="tx1"/>
              </a:solidFill>
            </a:endParaRPr>
          </a:p>
        </p:txBody>
      </p:sp>
    </p:spTree>
    <p:extLst>
      <p:ext uri="{BB962C8B-B14F-4D97-AF65-F5344CB8AC3E}">
        <p14:creationId xmlns:p14="http://schemas.microsoft.com/office/powerpoint/2010/main" val="134559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4 - 1 </a:t>
            </a:r>
            <a:r>
              <a:rPr lang="ja-JP" altLang="en-US" dirty="0"/>
              <a:t>構造用途</a:t>
            </a:r>
            <a:endParaRPr lang="fr-FR" dirty="0"/>
          </a:p>
        </p:txBody>
      </p:sp>
      <p:sp>
        <p:nvSpPr>
          <p:cNvPr id="3" name="Subtitle 2"/>
          <p:cNvSpPr>
            <a:spLocks noGrp="1"/>
          </p:cNvSpPr>
          <p:nvPr>
            <p:ph idx="1"/>
          </p:nvPr>
        </p:nvSpPr>
        <p:spPr/>
        <p:txBody>
          <a:bodyPr>
            <a:normAutofit/>
          </a:bodyPr>
          <a:lstStyle/>
          <a:p>
            <a:pPr marL="0" indent="0" algn="just">
              <a:buNone/>
            </a:pPr>
            <a:r>
              <a:rPr lang="fr-FR" dirty="0"/>
              <a:t>Eurocode 1-4</a:t>
            </a:r>
            <a:r>
              <a:rPr lang="ja-JP" altLang="en-US" dirty="0"/>
              <a:t>では、構造用途に適したステンレスの鋼種選択方法が記載されている</a:t>
            </a:r>
            <a:endParaRPr lang="fr-FR" dirty="0"/>
          </a:p>
          <a:p>
            <a:pPr marL="0" indent="0" algn="just">
              <a:buNone/>
            </a:pPr>
            <a:endParaRPr lang="fr-FR" dirty="0"/>
          </a:p>
          <a:p>
            <a:pPr marL="0" indent="0" algn="just">
              <a:buNone/>
            </a:pPr>
            <a:r>
              <a:rPr lang="ja-JP" altLang="en-US" dirty="0"/>
              <a:t>対象用途</a:t>
            </a:r>
            <a:endParaRPr lang="fr-FR" dirty="0"/>
          </a:p>
          <a:p>
            <a:pPr algn="just"/>
            <a:r>
              <a:rPr lang="ja-JP" altLang="en-US" sz="2600" dirty="0"/>
              <a:t>耐力組立部材</a:t>
            </a:r>
            <a:endParaRPr lang="en-US" altLang="ja-JP" sz="2600" dirty="0"/>
          </a:p>
          <a:p>
            <a:pPr algn="just"/>
            <a:r>
              <a:rPr lang="ja-JP" altLang="en-US" sz="2600" dirty="0"/>
              <a:t>野外用途</a:t>
            </a:r>
            <a:endParaRPr lang="en-US" altLang="ja-JP" sz="2600" dirty="0"/>
          </a:p>
          <a:p>
            <a:pPr algn="just"/>
            <a:r>
              <a:rPr lang="ja-JP" altLang="en-US" sz="2600" dirty="0"/>
              <a:t>海水の浸漬が無い環境での用途</a:t>
            </a:r>
            <a:endParaRPr lang="fr-FR" sz="2600" dirty="0"/>
          </a:p>
          <a:p>
            <a:pPr algn="just"/>
            <a:r>
              <a:rPr lang="en-US" altLang="ja-JP" sz="2600" dirty="0"/>
              <a:t>pH</a:t>
            </a:r>
            <a:r>
              <a:rPr lang="ja-JP" altLang="en-US" sz="2600" dirty="0"/>
              <a:t>　</a:t>
            </a:r>
            <a:r>
              <a:rPr lang="en-US" altLang="ja-JP" sz="2600" dirty="0"/>
              <a:t>4</a:t>
            </a:r>
            <a:r>
              <a:rPr lang="ja-JP" altLang="en-US" sz="2600" dirty="0"/>
              <a:t>～</a:t>
            </a:r>
            <a:r>
              <a:rPr lang="en-US" altLang="ja-JP" sz="2600" dirty="0"/>
              <a:t>10</a:t>
            </a:r>
            <a:r>
              <a:rPr lang="ja-JP" altLang="en-US" sz="2600" dirty="0" err="1"/>
              <a:t>での</a:t>
            </a:r>
            <a:r>
              <a:rPr lang="ja-JP" altLang="en-US" sz="2600" dirty="0"/>
              <a:t>用途</a:t>
            </a:r>
            <a:endParaRPr lang="fr-FR" sz="2600" dirty="0"/>
          </a:p>
          <a:p>
            <a:pPr algn="just"/>
            <a:r>
              <a:rPr lang="ja-JP" altLang="en-US" sz="2600" dirty="0"/>
              <a:t>化学反応の副産物に曝されない用途</a:t>
            </a:r>
            <a:endParaRPr lang="fr-FR" sz="2600" dirty="0"/>
          </a:p>
        </p:txBody>
      </p:sp>
      <p:sp>
        <p:nvSpPr>
          <p:cNvPr id="5" name="Slide Number Placeholder 1">
            <a:extLst>
              <a:ext uri="{FF2B5EF4-FFF2-40B4-BE49-F238E27FC236}">
                <a16:creationId xmlns:a16="http://schemas.microsoft.com/office/drawing/2014/main" id="{FD6E9C02-497E-4FAC-A30D-AF29DB8625CD}"/>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40</a:t>
            </a:fld>
            <a:endParaRPr lang="fr-BE" dirty="0">
              <a:solidFill>
                <a:schemeClr val="tx1"/>
              </a:solidFill>
            </a:endParaRPr>
          </a:p>
        </p:txBody>
      </p:sp>
    </p:spTree>
    <p:extLst>
      <p:ext uri="{BB962C8B-B14F-4D97-AF65-F5344CB8AC3E}">
        <p14:creationId xmlns:p14="http://schemas.microsoft.com/office/powerpoint/2010/main" val="2247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a:t>鋼種選択の方法</a:t>
            </a:r>
            <a:endParaRPr lang="fr-FR" dirty="0"/>
          </a:p>
        </p:txBody>
      </p:sp>
      <p:sp>
        <p:nvSpPr>
          <p:cNvPr id="5" name="Content Placeholder 4"/>
          <p:cNvSpPr>
            <a:spLocks noGrp="1"/>
          </p:cNvSpPr>
          <p:nvPr>
            <p:ph idx="1"/>
          </p:nvPr>
        </p:nvSpPr>
        <p:spPr>
          <a:xfrm>
            <a:off x="304800" y="1600200"/>
            <a:ext cx="8443200" cy="4961965"/>
          </a:xfrm>
        </p:spPr>
        <p:txBody>
          <a:bodyPr>
            <a:normAutofit/>
          </a:bodyPr>
          <a:lstStyle/>
          <a:p>
            <a:pPr marL="514350" indent="-514350" algn="just">
              <a:buFont typeface="+mj-lt"/>
              <a:buAutoNum type="arabicPeriod"/>
            </a:pPr>
            <a:r>
              <a:rPr lang="ja-JP" altLang="en-US" sz="2800" dirty="0"/>
              <a:t>環境を（</a:t>
            </a:r>
            <a:r>
              <a:rPr lang="en-US" altLang="ja-JP" sz="2800" dirty="0"/>
              <a:t>F1+F2+F3</a:t>
            </a:r>
            <a:r>
              <a:rPr lang="ja-JP" altLang="en-US" sz="2800" dirty="0"/>
              <a:t>）で構成される耐食係数（</a:t>
            </a:r>
            <a:r>
              <a:rPr lang="en-US" altLang="ja-JP" sz="2800" dirty="0"/>
              <a:t>CRF</a:t>
            </a:r>
            <a:r>
              <a:rPr lang="ja-JP" altLang="en-US" sz="2800" dirty="0"/>
              <a:t>＝</a:t>
            </a:r>
            <a:r>
              <a:rPr lang="en-US" altLang="ja-JP" sz="2800" dirty="0"/>
              <a:t>F1+F2+F3</a:t>
            </a:r>
            <a:r>
              <a:rPr lang="ja-JP" altLang="en-US" sz="2800" dirty="0"/>
              <a:t>）で評価</a:t>
            </a:r>
            <a:endParaRPr lang="fr-FR" altLang="ja-JP" sz="2800" dirty="0"/>
          </a:p>
          <a:p>
            <a:pPr marL="971550" lvl="1" indent="-514350" algn="just">
              <a:buFont typeface="+mj-lt"/>
              <a:buAutoNum type="alphaLcParenR"/>
            </a:pPr>
            <a:r>
              <a:rPr lang="en-US" altLang="ja-JP" sz="2400" dirty="0"/>
              <a:t>F1</a:t>
            </a:r>
            <a:r>
              <a:rPr lang="ja-JP" altLang="en-US" sz="2400" dirty="0"/>
              <a:t>　：　塩水または融雪塩による、塩化物イオンへの暴露ランク</a:t>
            </a:r>
            <a:endParaRPr lang="en-US" altLang="ja-JP" sz="2400" dirty="0"/>
          </a:p>
          <a:p>
            <a:pPr marL="971550" lvl="1" indent="-514350" algn="just">
              <a:buFont typeface="+mj-lt"/>
              <a:buAutoNum type="alphaLcParenR"/>
            </a:pPr>
            <a:r>
              <a:rPr lang="en-US" altLang="ja-JP" sz="2400" dirty="0"/>
              <a:t>F2</a:t>
            </a:r>
            <a:r>
              <a:rPr lang="ja-JP" altLang="en-US" sz="2400" dirty="0"/>
              <a:t>　：　二酸化硫黄への暴露ランク</a:t>
            </a:r>
          </a:p>
          <a:p>
            <a:pPr marL="971550" lvl="1" indent="-514350" algn="just">
              <a:buFont typeface="+mj-lt"/>
              <a:buAutoNum type="alphaLcParenR"/>
            </a:pPr>
            <a:r>
              <a:rPr lang="en-US" altLang="ja-JP" sz="2400" dirty="0"/>
              <a:t>F3</a:t>
            </a:r>
            <a:r>
              <a:rPr lang="ja-JP" altLang="en-US" sz="2400" dirty="0"/>
              <a:t>　：　洗浄方法または降雨による洗浄への暴露ランク</a:t>
            </a:r>
          </a:p>
          <a:p>
            <a:pPr marL="514350" indent="-514350" algn="just">
              <a:buFont typeface="+mj-lt"/>
              <a:buAutoNum type="arabicPeriod"/>
            </a:pPr>
            <a:r>
              <a:rPr lang="ja-JP" altLang="en-US" sz="2800" dirty="0"/>
              <a:t>対応表により、耐食係数（</a:t>
            </a:r>
            <a:r>
              <a:rPr lang="en-US" altLang="ja-JP" sz="2800" dirty="0"/>
              <a:t>CRF</a:t>
            </a:r>
            <a:r>
              <a:rPr lang="ja-JP" altLang="en-US" sz="2800" dirty="0"/>
              <a:t>）より耐食等級（</a:t>
            </a:r>
            <a:r>
              <a:rPr lang="en-US" altLang="ja-JP" sz="2800" dirty="0"/>
              <a:t>CRC</a:t>
            </a:r>
            <a:r>
              <a:rPr lang="ja-JP" altLang="en-US" sz="2800" dirty="0"/>
              <a:t>）を決定</a:t>
            </a:r>
            <a:endParaRPr lang="en-US" altLang="ja-JP" sz="2800" dirty="0"/>
          </a:p>
          <a:p>
            <a:pPr marL="514350" indent="-514350" algn="just">
              <a:buFont typeface="+mj-lt"/>
              <a:buAutoNum type="arabicPeriod"/>
            </a:pPr>
            <a:r>
              <a:rPr lang="ja-JP" altLang="ja-JP" sz="2800" dirty="0"/>
              <a:t>ステンレス鋼種は耐食等級（</a:t>
            </a:r>
            <a:r>
              <a:rPr lang="en-US" altLang="ja-JP" sz="2800" dirty="0"/>
              <a:t>CRC</a:t>
            </a:r>
            <a:r>
              <a:rPr lang="ja-JP" altLang="ja-JP" sz="2800" dirty="0"/>
              <a:t>）</a:t>
            </a:r>
            <a:r>
              <a:rPr lang="en-US" altLang="ja-JP" sz="2800" dirty="0"/>
              <a:t>I</a:t>
            </a:r>
            <a:r>
              <a:rPr lang="ja-JP" altLang="en-US" sz="2800" dirty="0"/>
              <a:t>～</a:t>
            </a:r>
            <a:r>
              <a:rPr lang="en-US" altLang="ja-JP" sz="2800" dirty="0"/>
              <a:t>V</a:t>
            </a:r>
            <a:r>
              <a:rPr lang="ja-JP" altLang="ja-JP" sz="2800" dirty="0"/>
              <a:t>に分類</a:t>
            </a:r>
            <a:endParaRPr lang="en-US" altLang="ja-JP" sz="2800" dirty="0"/>
          </a:p>
          <a:p>
            <a:pPr marL="514350" indent="-514350" algn="just">
              <a:buFont typeface="+mj-lt"/>
              <a:buAutoNum type="arabicPeriod"/>
            </a:pPr>
            <a:endParaRPr lang="en-US" altLang="ja-JP" sz="2800" dirty="0"/>
          </a:p>
          <a:p>
            <a:pPr marL="0" indent="0">
              <a:buNone/>
            </a:pPr>
            <a:endParaRPr lang="en-US" sz="2800" dirty="0"/>
          </a:p>
        </p:txBody>
      </p:sp>
      <p:sp>
        <p:nvSpPr>
          <p:cNvPr id="6" name="Slide Number Placeholder 1">
            <a:extLst>
              <a:ext uri="{FF2B5EF4-FFF2-40B4-BE49-F238E27FC236}">
                <a16:creationId xmlns:a16="http://schemas.microsoft.com/office/drawing/2014/main" id="{11A23113-76BD-4B2B-B30B-CCCF87FD5862}"/>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41</a:t>
            </a:fld>
            <a:endParaRPr lang="fr-BE" dirty="0">
              <a:solidFill>
                <a:schemeClr val="tx1"/>
              </a:solidFill>
            </a:endParaRPr>
          </a:p>
        </p:txBody>
      </p:sp>
    </p:spTree>
    <p:extLst>
      <p:ext uri="{BB962C8B-B14F-4D97-AF65-F5344CB8AC3E}">
        <p14:creationId xmlns:p14="http://schemas.microsoft.com/office/powerpoint/2010/main" val="304713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3389187"/>
              </p:ext>
            </p:extLst>
          </p:nvPr>
        </p:nvGraphicFramePr>
        <p:xfrm>
          <a:off x="217819" y="260395"/>
          <a:ext cx="8639176" cy="614680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7369390">
                  <a:extLst>
                    <a:ext uri="{9D8B030D-6E8A-4147-A177-3AD203B41FA5}">
                      <a16:colId xmlns:a16="http://schemas.microsoft.com/office/drawing/2014/main" val="20001"/>
                    </a:ext>
                  </a:extLst>
                </a:gridCol>
              </a:tblGrid>
              <a:tr h="370840">
                <a:tc gridSpan="2">
                  <a:txBody>
                    <a:bodyPr/>
                    <a:lstStyle/>
                    <a:p>
                      <a:r>
                        <a:rPr lang="ja-JP" altLang="en-US" sz="1500" b="1" dirty="0"/>
                        <a:t>表 </a:t>
                      </a:r>
                      <a:r>
                        <a:rPr lang="fr-BE" sz="1500" b="1" dirty="0"/>
                        <a:t>A: 1.　</a:t>
                      </a:r>
                      <a:r>
                        <a:rPr lang="ja-JP" altLang="en-US" sz="1500" b="1" dirty="0"/>
                        <a:t>耐食係数（</a:t>
                      </a:r>
                      <a:r>
                        <a:rPr lang="fr-BE" sz="1500" b="1" dirty="0"/>
                        <a:t>CRF＝F1+F2+F3）</a:t>
                      </a:r>
                      <a:r>
                        <a:rPr lang="ja-JP" altLang="en-US" sz="1500" b="1" dirty="0"/>
                        <a:t>の測定</a:t>
                      </a:r>
                      <a:endParaRPr lang="en-GB" sz="1500" b="1" baseline="-25000" dirty="0"/>
                    </a:p>
                  </a:txBody>
                  <a:tcPr/>
                </a:tc>
                <a:tc hMerge="1">
                  <a:txBody>
                    <a:bodyPr/>
                    <a:lstStyle/>
                    <a:p>
                      <a:endParaRPr lang="en-GB" dirty="0"/>
                    </a:p>
                  </a:txBody>
                  <a:tcPr/>
                </a:tc>
                <a:extLst>
                  <a:ext uri="{0D108BD9-81ED-4DB2-BD59-A6C34878D82A}">
                    <a16:rowId xmlns:a16="http://schemas.microsoft.com/office/drawing/2014/main" val="10000"/>
                  </a:ext>
                </a:extLst>
              </a:tr>
              <a:tr h="370840">
                <a:tc gridSpan="2">
                  <a:txBody>
                    <a:bodyPr/>
                    <a:lstStyle/>
                    <a:p>
                      <a:r>
                        <a:rPr lang="en-US" altLang="ja-JP" sz="1500" b="1" dirty="0"/>
                        <a:t>F1</a:t>
                      </a:r>
                      <a:r>
                        <a:rPr lang="ja-JP" altLang="en-US" sz="1500" b="1" dirty="0"/>
                        <a:t>　塩水または融雪塩による塩化物イオン暴露ランク</a:t>
                      </a:r>
                      <a:endParaRPr lang="en-GB" sz="1500" b="1" dirty="0"/>
                    </a:p>
                  </a:txBody>
                  <a:tcPr/>
                </a:tc>
                <a:tc hMerge="1">
                  <a:txBody>
                    <a:bodyPr/>
                    <a:lstStyle/>
                    <a:p>
                      <a:endParaRPr lang="en-GB" dirty="0"/>
                    </a:p>
                  </a:txBody>
                  <a:tcPr/>
                </a:tc>
                <a:extLst>
                  <a:ext uri="{0D108BD9-81ED-4DB2-BD59-A6C34878D82A}">
                    <a16:rowId xmlns:a16="http://schemas.microsoft.com/office/drawing/2014/main" val="10001"/>
                  </a:ext>
                </a:extLst>
              </a:tr>
              <a:tr h="370840">
                <a:tc gridSpan="2">
                  <a:txBody>
                    <a:bodyPr/>
                    <a:lstStyle/>
                    <a:p>
                      <a:r>
                        <a:rPr lang="ja-JP" altLang="en-US" sz="1500" dirty="0"/>
                        <a:t>注：　</a:t>
                      </a:r>
                      <a:r>
                        <a:rPr lang="en-US" altLang="ja-JP" sz="1500" dirty="0"/>
                        <a:t>M=</a:t>
                      </a:r>
                      <a:r>
                        <a:rPr lang="ja-JP" altLang="en-US" sz="1500" dirty="0"/>
                        <a:t>海岸からの距離　　</a:t>
                      </a:r>
                      <a:r>
                        <a:rPr lang="en-US" altLang="ja-JP" sz="1500" dirty="0"/>
                        <a:t>S=</a:t>
                      </a:r>
                      <a:r>
                        <a:rPr lang="ja-JP" altLang="en-US" sz="1500" dirty="0"/>
                        <a:t>融雪塩が撒かれる道路からの距離</a:t>
                      </a:r>
                      <a:endParaRPr lang="en-GB" sz="1500" dirty="0"/>
                    </a:p>
                  </a:txBody>
                  <a:tcPr/>
                </a:tc>
                <a:tc hMerge="1">
                  <a:txBody>
                    <a:bodyPr/>
                    <a:lstStyle/>
                    <a:p>
                      <a:endParaRPr lang="en-GB" dirty="0"/>
                    </a:p>
                  </a:txBody>
                  <a:tcPr/>
                </a:tc>
                <a:extLst>
                  <a:ext uri="{0D108BD9-81ED-4DB2-BD59-A6C34878D82A}">
                    <a16:rowId xmlns:a16="http://schemas.microsoft.com/office/drawing/2014/main" val="10002"/>
                  </a:ext>
                </a:extLst>
              </a:tr>
              <a:tr h="370840">
                <a:tc>
                  <a:txBody>
                    <a:bodyPr/>
                    <a:lstStyle/>
                    <a:p>
                      <a:pPr algn="ctr"/>
                      <a:r>
                        <a:rPr lang="fr-BE" sz="1500" b="1" dirty="0"/>
                        <a:t>1</a:t>
                      </a:r>
                      <a:endParaRPr lang="en-GB" sz="1500" b="1" dirty="0"/>
                    </a:p>
                  </a:txBody>
                  <a:tcPr anchor="ctr"/>
                </a:tc>
                <a:tc>
                  <a:txBody>
                    <a:bodyPr/>
                    <a:lstStyle/>
                    <a:p>
                      <a:r>
                        <a:rPr lang="ja-JP" altLang="en-US" sz="1500" b="1" dirty="0"/>
                        <a:t>内部管理された環境</a:t>
                      </a:r>
                      <a:endParaRPr lang="en-GB" sz="1500" b="1" dirty="0"/>
                    </a:p>
                  </a:txBody>
                  <a:tcPr/>
                </a:tc>
                <a:extLst>
                  <a:ext uri="{0D108BD9-81ED-4DB2-BD59-A6C34878D82A}">
                    <a16:rowId xmlns:a16="http://schemas.microsoft.com/office/drawing/2014/main" val="10003"/>
                  </a:ext>
                </a:extLst>
              </a:tr>
              <a:tr h="370840">
                <a:tc>
                  <a:txBody>
                    <a:bodyPr/>
                    <a:lstStyle/>
                    <a:p>
                      <a:pPr algn="ctr"/>
                      <a:r>
                        <a:rPr lang="fr-BE" sz="1500" b="1" dirty="0"/>
                        <a:t>0</a:t>
                      </a:r>
                      <a:endParaRPr lang="en-GB" sz="1500" b="1" dirty="0"/>
                    </a:p>
                  </a:txBody>
                  <a:tcPr anchor="ctr"/>
                </a:tc>
                <a:tc>
                  <a:txBody>
                    <a:bodyPr/>
                    <a:lstStyle/>
                    <a:p>
                      <a:r>
                        <a:rPr lang="ja-JP" altLang="en-US" sz="1500" b="1" dirty="0"/>
                        <a:t>暴露への低いリスク</a:t>
                      </a:r>
                      <a:endParaRPr lang="fr-BE" sz="1500" b="1" dirty="0"/>
                    </a:p>
                    <a:p>
                      <a:r>
                        <a:rPr lang="fr-BE" sz="1500" b="0" dirty="0"/>
                        <a:t>M &gt; 10 km or S &gt; 0.1 km</a:t>
                      </a:r>
                      <a:endParaRPr lang="en-GB" sz="1500" b="0" dirty="0"/>
                    </a:p>
                  </a:txBody>
                  <a:tcPr/>
                </a:tc>
                <a:extLst>
                  <a:ext uri="{0D108BD9-81ED-4DB2-BD59-A6C34878D82A}">
                    <a16:rowId xmlns:a16="http://schemas.microsoft.com/office/drawing/2014/main" val="10004"/>
                  </a:ext>
                </a:extLst>
              </a:tr>
              <a:tr h="370840">
                <a:tc>
                  <a:txBody>
                    <a:bodyPr/>
                    <a:lstStyle/>
                    <a:p>
                      <a:pPr algn="ctr"/>
                      <a:r>
                        <a:rPr lang="fr-BE" sz="1500" b="1" dirty="0"/>
                        <a:t>-3</a:t>
                      </a:r>
                      <a:endParaRPr lang="en-GB" sz="1500" b="1" dirty="0"/>
                    </a:p>
                  </a:txBody>
                  <a:tcPr anchor="ctr"/>
                </a:tc>
                <a:tc>
                  <a:txBody>
                    <a:bodyPr/>
                    <a:lstStyle/>
                    <a:p>
                      <a:r>
                        <a:rPr lang="ja-JP" altLang="en-US" sz="1500" b="1" dirty="0"/>
                        <a:t>暴露への中位のリスク</a:t>
                      </a:r>
                      <a:endParaRPr lang="en-US" altLang="ja-JP" sz="1500" b="1" dirty="0"/>
                    </a:p>
                    <a:p>
                      <a:r>
                        <a:rPr lang="fr-BE" sz="1500" b="0" baseline="0" dirty="0"/>
                        <a:t>1 km &lt; M ≤ 10 km or 0.01 km &lt; S ≤ 0.1 km</a:t>
                      </a:r>
                      <a:endParaRPr lang="en-GB" sz="1500" b="0" dirty="0"/>
                    </a:p>
                  </a:txBody>
                  <a:tcPr/>
                </a:tc>
                <a:extLst>
                  <a:ext uri="{0D108BD9-81ED-4DB2-BD59-A6C34878D82A}">
                    <a16:rowId xmlns:a16="http://schemas.microsoft.com/office/drawing/2014/main" val="10005"/>
                  </a:ext>
                </a:extLst>
              </a:tr>
              <a:tr h="370840">
                <a:tc>
                  <a:txBody>
                    <a:bodyPr/>
                    <a:lstStyle/>
                    <a:p>
                      <a:pPr algn="ctr"/>
                      <a:r>
                        <a:rPr lang="fr-BE" sz="1500" b="1" dirty="0"/>
                        <a:t>-7</a:t>
                      </a:r>
                      <a:endParaRPr lang="en-GB" sz="1500" b="1" dirty="0"/>
                    </a:p>
                  </a:txBody>
                  <a:tcPr anchor="ctr"/>
                </a:tc>
                <a:tc>
                  <a:txBody>
                    <a:bodyPr/>
                    <a:lstStyle/>
                    <a:p>
                      <a:r>
                        <a:rPr lang="ja-JP" altLang="en-US" sz="1500" b="1" dirty="0"/>
                        <a:t>暴露への高いリスク</a:t>
                      </a:r>
                      <a:endParaRPr lang="fr-BE" sz="1500" b="1" baseline="0" dirty="0"/>
                    </a:p>
                    <a:p>
                      <a:r>
                        <a:rPr lang="fr-BE" sz="1500" b="0" baseline="0" dirty="0">
                          <a:solidFill>
                            <a:srgbClr val="FF0000"/>
                          </a:solidFill>
                        </a:rPr>
                        <a:t>0.25 km </a:t>
                      </a:r>
                      <a:r>
                        <a:rPr lang="fr-BE" sz="1500" b="0" baseline="0" dirty="0"/>
                        <a:t>&lt; M ≤ 1 km or S ≤ 0.01 km</a:t>
                      </a:r>
                      <a:endParaRPr lang="en-GB" sz="1500" b="0" dirty="0"/>
                    </a:p>
                  </a:txBody>
                  <a:tcPr/>
                </a:tc>
                <a:extLst>
                  <a:ext uri="{0D108BD9-81ED-4DB2-BD59-A6C34878D82A}">
                    <a16:rowId xmlns:a16="http://schemas.microsoft.com/office/drawing/2014/main" val="10006"/>
                  </a:ext>
                </a:extLst>
              </a:tr>
              <a:tr h="370840">
                <a:tc>
                  <a:txBody>
                    <a:bodyPr/>
                    <a:lstStyle/>
                    <a:p>
                      <a:pPr algn="ctr"/>
                      <a:r>
                        <a:rPr lang="fr-BE" sz="1500" b="1" dirty="0"/>
                        <a:t>-10</a:t>
                      </a:r>
                      <a:endParaRPr lang="en-GB" sz="1500" b="1" dirty="0"/>
                    </a:p>
                  </a:txBody>
                  <a:tcPr anchor="ctr"/>
                </a:tc>
                <a:tc>
                  <a:txBody>
                    <a:bodyPr/>
                    <a:lstStyle/>
                    <a:p>
                      <a:r>
                        <a:rPr lang="ja-JP" altLang="en-US" sz="1500" b="1" dirty="0"/>
                        <a:t>暴露への非常に高いリスク</a:t>
                      </a:r>
                      <a:endParaRPr lang="fr-BE" sz="1500" b="1" baseline="0" dirty="0"/>
                    </a:p>
                    <a:p>
                      <a:r>
                        <a:rPr lang="ja-JP" altLang="en-US" sz="1500" b="0" baseline="0" dirty="0"/>
                        <a:t>除氷岩塩が撒かれるトンネル、または車両により除氷岩塩が持ち込まれるトンネル</a:t>
                      </a:r>
                      <a:endParaRPr lang="en-GB" sz="1500" b="0" dirty="0"/>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-10</a:t>
                      </a:r>
                      <a:endParaRPr lang="en-GB" sz="1500" b="1" dirty="0"/>
                    </a:p>
                  </a:txBody>
                  <a:tcPr anchor="ctr"/>
                </a:tc>
                <a:tc>
                  <a:txBody>
                    <a:bodyPr/>
                    <a:lstStyle/>
                    <a:p>
                      <a:r>
                        <a:rPr lang="ja-JP" altLang="en-US" sz="1500" b="1" dirty="0"/>
                        <a:t>暴露への非常に高いリスク</a:t>
                      </a:r>
                    </a:p>
                    <a:p>
                      <a:r>
                        <a:rPr lang="fr-BE" sz="1500" b="0" dirty="0"/>
                        <a:t>M ≤ 0.25 km</a:t>
                      </a:r>
                    </a:p>
                    <a:p>
                      <a:r>
                        <a:rPr lang="ja-JP" altLang="en-US" sz="1500" b="0" dirty="0"/>
                        <a:t>ﾄﾞｲﾂの北海沿岸</a:t>
                      </a:r>
                    </a:p>
                    <a:p>
                      <a:r>
                        <a:rPr lang="ja-JP" altLang="en-US" sz="1500" b="0" dirty="0"/>
                        <a:t>バルト海沿岸全域</a:t>
                      </a:r>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t>-15</a:t>
                      </a:r>
                      <a:endParaRPr lang="en-GB" sz="1500" b="1" dirty="0"/>
                    </a:p>
                  </a:txBody>
                  <a:tcPr anchor="ctr"/>
                </a:tc>
                <a:tc>
                  <a:txBody>
                    <a:bodyPr/>
                    <a:lstStyle/>
                    <a:p>
                      <a:r>
                        <a:rPr lang="ja-JP" altLang="en-US" sz="1500" b="1" dirty="0"/>
                        <a:t>暴露への非常に高いリスク</a:t>
                      </a:r>
                    </a:p>
                    <a:p>
                      <a:pPr marL="0" marR="0" indent="0" algn="l" defTabSz="914400" rtl="0" eaLnBrk="1" fontAlgn="auto" latinLnBrk="0" hangingPunct="1">
                        <a:lnSpc>
                          <a:spcPct val="100000"/>
                        </a:lnSpc>
                        <a:spcBef>
                          <a:spcPts val="0"/>
                        </a:spcBef>
                        <a:spcAft>
                          <a:spcPts val="0"/>
                        </a:spcAft>
                        <a:buClrTx/>
                        <a:buSzTx/>
                        <a:buFontTx/>
                        <a:buNone/>
                        <a:tabLst/>
                        <a:defRPr/>
                      </a:pPr>
                      <a:r>
                        <a:rPr lang="fr-BE" sz="1500" b="0" baseline="0" dirty="0"/>
                        <a:t>M </a:t>
                      </a:r>
                      <a:r>
                        <a:rPr lang="fr-BE" sz="1500" b="0" dirty="0"/>
                        <a:t>≤ 0.25 km</a:t>
                      </a:r>
                    </a:p>
                    <a:p>
                      <a:r>
                        <a:rPr lang="ja-JP" altLang="en-US" sz="1500" b="0" dirty="0"/>
                        <a:t>ポルトガル、スペイン、フランスの大西洋沿岸、</a:t>
                      </a:r>
                    </a:p>
                    <a:p>
                      <a:r>
                        <a:rPr lang="ja-JP" altLang="en-US" sz="1500" b="0" dirty="0"/>
                        <a:t>英国の英仏海峡と英国、フランス、ベルギー、オランダ、スエーデン南部の北海沿岸、</a:t>
                      </a:r>
                    </a:p>
                    <a:p>
                      <a:r>
                        <a:rPr lang="ja-JP" altLang="en-US" sz="1500" b="0" dirty="0"/>
                        <a:t>英国、ノルウエー、デンマークおよびアイルランドの沿岸全域</a:t>
                      </a:r>
                    </a:p>
                    <a:p>
                      <a:r>
                        <a:rPr lang="ja-JP" altLang="en-US" sz="1500" b="0" dirty="0"/>
                        <a:t>地中海沿岸</a:t>
                      </a:r>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42</a:t>
            </a:fld>
            <a:endParaRPr lang="fr-BE" dirty="0"/>
          </a:p>
        </p:txBody>
      </p:sp>
    </p:spTree>
    <p:extLst>
      <p:ext uri="{BB962C8B-B14F-4D97-AF65-F5344CB8AC3E}">
        <p14:creationId xmlns:p14="http://schemas.microsoft.com/office/powerpoint/2010/main" val="3460338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9517663"/>
              </p:ext>
            </p:extLst>
          </p:nvPr>
        </p:nvGraphicFramePr>
        <p:xfrm>
          <a:off x="217819" y="298495"/>
          <a:ext cx="8639176" cy="528320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7369390">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b="1" baseline="0" dirty="0"/>
                        <a:t>F2</a:t>
                      </a:r>
                      <a:r>
                        <a:rPr lang="ja-JP" altLang="en-US" sz="1500" b="1" baseline="0" dirty="0"/>
                        <a:t>　二酸化硫黄への暴露ランク</a:t>
                      </a:r>
                      <a:endParaRPr lang="en-GB" sz="1500" b="1" baseline="-25000" dirty="0"/>
                    </a:p>
                  </a:txBody>
                  <a:tcPr/>
                </a:tc>
                <a:tc hMerge="1">
                  <a:txBody>
                    <a:bodyPr/>
                    <a:lstStyle/>
                    <a:p>
                      <a:endParaRPr lang="en-GB" dirty="0"/>
                    </a:p>
                  </a:txBody>
                  <a:tcPr/>
                </a:tc>
                <a:extLst>
                  <a:ext uri="{0D108BD9-81ED-4DB2-BD59-A6C34878D82A}">
                    <a16:rowId xmlns:a16="http://schemas.microsoft.com/office/drawing/2014/main" val="10000"/>
                  </a:ext>
                </a:extLst>
              </a:tr>
              <a:tr h="370840">
                <a:tc gridSpan="2">
                  <a:txBody>
                    <a:bodyPr/>
                    <a:lstStyle/>
                    <a:p>
                      <a:pPr algn="just"/>
                      <a:r>
                        <a:rPr lang="ja-JP" altLang="en-US" sz="1500" b="0" dirty="0"/>
                        <a:t>注：欧州沿岸の環境下では二酸化硫黄の数値は通常低い。内陸部の環境下では同数値は低いか中位である。高位の分類は稀で特定の重工業地帯やトンネルのような固有の環境に関連している。二酸化硫黄の沈着は</a:t>
                      </a:r>
                      <a:r>
                        <a:rPr lang="en-US" altLang="ja-JP" sz="1500" b="0" dirty="0"/>
                        <a:t>ISO 9225</a:t>
                      </a:r>
                      <a:r>
                        <a:rPr lang="ja-JP" altLang="en-US" sz="1500" b="0" dirty="0"/>
                        <a:t>に規定の方法で判定することができる。</a:t>
                      </a:r>
                      <a:endParaRPr lang="en-GB" sz="1500" b="0" dirty="0"/>
                    </a:p>
                  </a:txBody>
                  <a:tcPr/>
                </a:tc>
                <a:tc hMerge="1">
                  <a:txBody>
                    <a:bodyPr/>
                    <a:lstStyle/>
                    <a:p>
                      <a:endParaRPr lang="en-GB" dirty="0"/>
                    </a:p>
                  </a:txBody>
                  <a:tcPr/>
                </a:tc>
                <a:extLst>
                  <a:ext uri="{0D108BD9-81ED-4DB2-BD59-A6C34878D82A}">
                    <a16:rowId xmlns:a16="http://schemas.microsoft.com/office/drawing/2014/main" val="10001"/>
                  </a:ext>
                </a:extLst>
              </a:tr>
              <a:tr h="370840">
                <a:tc>
                  <a:txBody>
                    <a:bodyPr/>
                    <a:lstStyle/>
                    <a:p>
                      <a:pPr algn="ctr"/>
                      <a:r>
                        <a:rPr lang="fr-BE" sz="1500" b="1" dirty="0"/>
                        <a:t>0</a:t>
                      </a:r>
                      <a:endParaRPr lang="en-GB" sz="1500" b="1" dirty="0"/>
                    </a:p>
                  </a:txBody>
                  <a:tcPr anchor="ctr"/>
                </a:tc>
                <a:tc>
                  <a:txBody>
                    <a:bodyPr/>
                    <a:lstStyle/>
                    <a:p>
                      <a:r>
                        <a:rPr lang="ja-JP" altLang="en-US" sz="1500" b="1" dirty="0"/>
                        <a:t>暴露への低いリスク</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500" b="0" dirty="0">
                          <a:latin typeface="+mn-lt"/>
                        </a:rPr>
                        <a:t>平均沈着　</a:t>
                      </a:r>
                      <a:r>
                        <a:rPr lang="fr-BE" sz="1500" b="0" dirty="0">
                          <a:latin typeface="+mn-lt"/>
                        </a:rPr>
                        <a:t>&lt;10 µg/m³</a:t>
                      </a:r>
                      <a:endParaRPr lang="en-GB" sz="1500" b="0" dirty="0">
                        <a:latin typeface="+mn-lt"/>
                      </a:endParaRPr>
                    </a:p>
                  </a:txBody>
                  <a:tcPr/>
                </a:tc>
                <a:extLst>
                  <a:ext uri="{0D108BD9-81ED-4DB2-BD59-A6C34878D82A}">
                    <a16:rowId xmlns:a16="http://schemas.microsoft.com/office/drawing/2014/main" val="10002"/>
                  </a:ext>
                </a:extLst>
              </a:tr>
              <a:tr h="370840">
                <a:tc>
                  <a:txBody>
                    <a:bodyPr/>
                    <a:lstStyle/>
                    <a:p>
                      <a:pPr algn="ctr"/>
                      <a:r>
                        <a:rPr lang="fr-BE" sz="1500" b="1" dirty="0"/>
                        <a:t>-5</a:t>
                      </a:r>
                      <a:endParaRPr lang="en-GB" sz="1500" b="1" dirty="0"/>
                    </a:p>
                  </a:txBody>
                  <a:tcPr anchor="ctr"/>
                </a:tc>
                <a:tc>
                  <a:txBody>
                    <a:bodyPr/>
                    <a:lstStyle/>
                    <a:p>
                      <a:r>
                        <a:rPr lang="ja-JP" altLang="en-US" sz="1500" b="1" dirty="0"/>
                        <a:t>暴露への中位のリスク</a:t>
                      </a:r>
                      <a:endParaRPr lang="en-US" altLang="ja-JP" sz="1500" b="1" dirty="0"/>
                    </a:p>
                    <a:p>
                      <a:r>
                        <a:rPr lang="ja-JP" altLang="en-US" sz="1500" b="0" dirty="0">
                          <a:latin typeface="+mn-lt"/>
                        </a:rPr>
                        <a:t>平均沈着　</a:t>
                      </a:r>
                      <a:r>
                        <a:rPr lang="fr-BE" sz="1500" b="0" baseline="0" dirty="0"/>
                        <a:t>10 – 90 </a:t>
                      </a:r>
                      <a:r>
                        <a:rPr lang="fr-BE" sz="1500" b="0" dirty="0">
                          <a:latin typeface="+mn-lt"/>
                        </a:rPr>
                        <a:t>µg/m³</a:t>
                      </a:r>
                      <a:endParaRPr lang="en-GB" sz="1500" b="0" dirty="0"/>
                    </a:p>
                  </a:txBody>
                  <a:tcPr/>
                </a:tc>
                <a:extLst>
                  <a:ext uri="{0D108BD9-81ED-4DB2-BD59-A6C34878D82A}">
                    <a16:rowId xmlns:a16="http://schemas.microsoft.com/office/drawing/2014/main" val="10003"/>
                  </a:ext>
                </a:extLst>
              </a:tr>
              <a:tr h="370840">
                <a:tc>
                  <a:txBody>
                    <a:bodyPr/>
                    <a:lstStyle/>
                    <a:p>
                      <a:pPr algn="ctr"/>
                      <a:r>
                        <a:rPr lang="fr-BE" sz="1500" b="1" dirty="0"/>
                        <a:t>-10</a:t>
                      </a:r>
                      <a:endParaRPr lang="en-GB" sz="1500" b="1" dirty="0"/>
                    </a:p>
                  </a:txBody>
                  <a:tcPr anchor="ctr"/>
                </a:tc>
                <a:tc>
                  <a:txBody>
                    <a:bodyPr/>
                    <a:lstStyle/>
                    <a:p>
                      <a:r>
                        <a:rPr lang="ja-JP" altLang="en-US" sz="1500" b="1" dirty="0"/>
                        <a:t>暴露への高いリスク</a:t>
                      </a:r>
                      <a:endParaRPr lang="fr-BE" altLang="ja-JP" sz="1500" b="1" baseline="0" dirty="0"/>
                    </a:p>
                    <a:p>
                      <a:r>
                        <a:rPr lang="ja-JP" altLang="en-US" sz="1500" b="0" dirty="0">
                          <a:latin typeface="+mn-lt"/>
                        </a:rPr>
                        <a:t>平均沈着　</a:t>
                      </a:r>
                      <a:r>
                        <a:rPr lang="fr-BE" sz="1500" b="0" baseline="0" dirty="0"/>
                        <a:t>90 – 250 </a:t>
                      </a:r>
                      <a:r>
                        <a:rPr lang="fr-BE" sz="1500" b="0" dirty="0">
                          <a:latin typeface="+mn-lt"/>
                        </a:rPr>
                        <a:t>µg/m³</a:t>
                      </a:r>
                      <a:endParaRPr lang="en-GB" sz="1500" b="0" dirty="0"/>
                    </a:p>
                  </a:txBody>
                  <a:tcPr/>
                </a:tc>
                <a:extLst>
                  <a:ext uri="{0D108BD9-81ED-4DB2-BD59-A6C34878D82A}">
                    <a16:rowId xmlns:a16="http://schemas.microsoft.com/office/drawing/2014/main" val="10004"/>
                  </a:ext>
                </a:extLst>
              </a:tr>
              <a:tr h="370840">
                <a:tc gridSpan="2">
                  <a:txBody>
                    <a:bodyPr/>
                    <a:lstStyle/>
                    <a:p>
                      <a:r>
                        <a:rPr lang="en-US" altLang="ja-JP" sz="1500" b="1" kern="1200" dirty="0">
                          <a:solidFill>
                            <a:schemeClr val="tx1"/>
                          </a:solidFill>
                          <a:effectLst/>
                          <a:latin typeface="+mn-lt"/>
                          <a:ea typeface="+mn-ea"/>
                          <a:cs typeface="+mn-cs"/>
                        </a:rPr>
                        <a:t>F3</a:t>
                      </a:r>
                      <a:r>
                        <a:rPr lang="ja-JP" altLang="en-US" sz="1500" b="1" kern="1200" dirty="0">
                          <a:solidFill>
                            <a:schemeClr val="tx1"/>
                          </a:solidFill>
                          <a:effectLst/>
                          <a:latin typeface="+mn-lt"/>
                          <a:ea typeface="+mn-ea"/>
                          <a:cs typeface="+mn-cs"/>
                        </a:rPr>
                        <a:t>　</a:t>
                      </a:r>
                      <a:r>
                        <a:rPr lang="ja-JP" altLang="ja-JP" sz="1500" b="1" kern="1200" dirty="0">
                          <a:solidFill>
                            <a:schemeClr val="tx1"/>
                          </a:solidFill>
                          <a:effectLst/>
                          <a:latin typeface="+mn-lt"/>
                          <a:ea typeface="+mn-ea"/>
                          <a:cs typeface="+mn-cs"/>
                        </a:rPr>
                        <a:t>洗浄方法または</a:t>
                      </a:r>
                      <a:r>
                        <a:rPr lang="ja-JP" altLang="en-US" sz="1500" b="1" kern="1200" dirty="0">
                          <a:solidFill>
                            <a:schemeClr val="tx1"/>
                          </a:solidFill>
                          <a:effectLst/>
                          <a:latin typeface="+mn-lt"/>
                          <a:ea typeface="+mn-ea"/>
                          <a:cs typeface="+mn-cs"/>
                        </a:rPr>
                        <a:t>降雨</a:t>
                      </a:r>
                      <a:r>
                        <a:rPr lang="ja-JP" altLang="ja-JP" sz="1500" b="1" kern="1200" dirty="0">
                          <a:solidFill>
                            <a:schemeClr val="tx1"/>
                          </a:solidFill>
                          <a:effectLst/>
                          <a:latin typeface="+mn-lt"/>
                          <a:ea typeface="+mn-ea"/>
                          <a:cs typeface="+mn-cs"/>
                        </a:rPr>
                        <a:t>による洗浄への暴露</a:t>
                      </a:r>
                      <a:r>
                        <a:rPr lang="ja-JP" altLang="en-US" sz="1500" b="1" kern="1200" dirty="0">
                          <a:solidFill>
                            <a:schemeClr val="tx1"/>
                          </a:solidFill>
                          <a:effectLst/>
                          <a:latin typeface="+mn-lt"/>
                          <a:ea typeface="+mn-ea"/>
                          <a:cs typeface="+mn-cs"/>
                        </a:rPr>
                        <a:t>ランク</a:t>
                      </a:r>
                      <a:r>
                        <a:rPr lang="ja-JP" altLang="ja-JP" sz="1500" b="1" kern="1200" dirty="0">
                          <a:solidFill>
                            <a:schemeClr val="tx1"/>
                          </a:solidFill>
                          <a:effectLst/>
                          <a:latin typeface="+mn-lt"/>
                          <a:ea typeface="+mn-ea"/>
                          <a:cs typeface="+mn-cs"/>
                        </a:rPr>
                        <a:t>（もし</a:t>
                      </a:r>
                      <a:r>
                        <a:rPr lang="en-US" altLang="ja-JP" sz="1500" b="1" kern="1200" dirty="0">
                          <a:solidFill>
                            <a:schemeClr val="tx1"/>
                          </a:solidFill>
                          <a:effectLst/>
                          <a:latin typeface="+mn-lt"/>
                          <a:ea typeface="+mn-ea"/>
                          <a:cs typeface="+mn-cs"/>
                        </a:rPr>
                        <a:t> F1 + F2 = 0</a:t>
                      </a:r>
                      <a:r>
                        <a:rPr lang="ja-JP" altLang="ja-JP" sz="1500" b="1" kern="1200" dirty="0">
                          <a:solidFill>
                            <a:schemeClr val="tx1"/>
                          </a:solidFill>
                          <a:effectLst/>
                          <a:latin typeface="+mn-lt"/>
                          <a:ea typeface="+mn-ea"/>
                          <a:cs typeface="+mn-cs"/>
                        </a:rPr>
                        <a:t>なら</a:t>
                      </a:r>
                      <a:r>
                        <a:rPr lang="en-US" altLang="ja-JP" sz="1500" b="1" kern="1200" dirty="0">
                          <a:solidFill>
                            <a:schemeClr val="tx1"/>
                          </a:solidFill>
                          <a:effectLst/>
                          <a:latin typeface="+mn-lt"/>
                          <a:ea typeface="+mn-ea"/>
                          <a:cs typeface="+mn-cs"/>
                        </a:rPr>
                        <a:t>  F3 = 0</a:t>
                      </a:r>
                      <a:r>
                        <a:rPr lang="ja-JP" altLang="ja-JP" sz="1500" b="1" kern="1200" dirty="0">
                          <a:solidFill>
                            <a:schemeClr val="tx1"/>
                          </a:solidFill>
                          <a:effectLst/>
                          <a:latin typeface="+mn-lt"/>
                          <a:ea typeface="+mn-ea"/>
                          <a:cs typeface="+mn-cs"/>
                        </a:rPr>
                        <a:t>となる</a:t>
                      </a:r>
                      <a:r>
                        <a:rPr lang="en-US" altLang="ja-JP" sz="1500" b="1" kern="1200" dirty="0">
                          <a:solidFill>
                            <a:schemeClr val="tx1"/>
                          </a:solidFill>
                          <a:effectLst/>
                          <a:latin typeface="+mn-lt"/>
                          <a:ea typeface="+mn-ea"/>
                          <a:cs typeface="+mn-cs"/>
                        </a:rPr>
                        <a:t>)</a:t>
                      </a:r>
                      <a:endParaRPr lang="en-GB" sz="1500" b="1" dirty="0"/>
                    </a:p>
                  </a:txBody>
                  <a:tcPr anchor="ctr"/>
                </a:tc>
                <a:tc hMerge="1">
                  <a:txBody>
                    <a:bodyPr/>
                    <a:lstStyle/>
                    <a:p>
                      <a:endParaRPr lang="en-GB" sz="1500" b="0" dirty="0"/>
                    </a:p>
                  </a:txBody>
                  <a:tcPr/>
                </a:tc>
                <a:extLst>
                  <a:ext uri="{0D108BD9-81ED-4DB2-BD59-A6C34878D82A}">
                    <a16:rowId xmlns:a16="http://schemas.microsoft.com/office/drawing/2014/main" val="10005"/>
                  </a:ext>
                </a:extLst>
              </a:tr>
              <a:tr h="370840">
                <a:tc>
                  <a:txBody>
                    <a:bodyPr/>
                    <a:lstStyle/>
                    <a:p>
                      <a:pPr algn="ctr"/>
                      <a:r>
                        <a:rPr lang="fr-BE" sz="1500" b="1" dirty="0"/>
                        <a:t>0</a:t>
                      </a:r>
                      <a:endParaRPr lang="en-GB" sz="1500" b="1" dirty="0"/>
                    </a:p>
                  </a:txBody>
                  <a:tcPr anchor="ctr"/>
                </a:tc>
                <a:tc>
                  <a:txBody>
                    <a:bodyPr/>
                    <a:lstStyle/>
                    <a:p>
                      <a:r>
                        <a:rPr lang="ja-JP" altLang="en-US" sz="1500" b="0" dirty="0"/>
                        <a:t>雨による洗浄へ完全に暴露</a:t>
                      </a:r>
                      <a:endParaRPr lang="en-GB" sz="1500" b="0" dirty="0"/>
                    </a:p>
                  </a:txBody>
                  <a:tcPr/>
                </a:tc>
                <a:extLst>
                  <a:ext uri="{0D108BD9-81ED-4DB2-BD59-A6C34878D82A}">
                    <a16:rowId xmlns:a16="http://schemas.microsoft.com/office/drawing/2014/main" val="10006"/>
                  </a:ext>
                </a:extLst>
              </a:tr>
              <a:tr h="370840">
                <a:tc>
                  <a:txBody>
                    <a:bodyPr/>
                    <a:lstStyle/>
                    <a:p>
                      <a:pPr marL="0" indent="0" algn="ctr">
                        <a:buFontTx/>
                        <a:buNone/>
                      </a:pPr>
                      <a:r>
                        <a:rPr lang="fr-BE" sz="1500" b="1" dirty="0"/>
                        <a:t>-2</a:t>
                      </a:r>
                      <a:endParaRPr lang="en-GB" sz="1500" b="1" dirty="0"/>
                    </a:p>
                  </a:txBody>
                  <a:tcPr anchor="ctr"/>
                </a:tc>
                <a:tc>
                  <a:txBody>
                    <a:bodyPr/>
                    <a:lstStyle/>
                    <a:p>
                      <a:r>
                        <a:rPr lang="ja-JP" altLang="en-US" sz="1500" b="0" dirty="0"/>
                        <a:t>特定の洗浄方法がある</a:t>
                      </a:r>
                      <a:endParaRPr lang="en-GB" sz="1500" b="0" dirty="0"/>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-7</a:t>
                      </a:r>
                      <a:endParaRPr lang="en-GB" sz="1500" b="1" dirty="0"/>
                    </a:p>
                  </a:txBody>
                  <a:tcPr anchor="ctr"/>
                </a:tc>
                <a:tc>
                  <a:txBody>
                    <a:bodyPr/>
                    <a:lstStyle/>
                    <a:p>
                      <a:r>
                        <a:rPr lang="ja-JP" altLang="en-US" sz="1500" b="0" dirty="0"/>
                        <a:t>雨による洗浄も特定の洗浄方法も無い</a:t>
                      </a:r>
                      <a:endParaRPr lang="en-GB" sz="1500" b="0" dirty="0"/>
                    </a:p>
                  </a:txBody>
                  <a:tcPr/>
                </a:tc>
                <a:extLst>
                  <a:ext uri="{0D108BD9-81ED-4DB2-BD59-A6C34878D82A}">
                    <a16:rowId xmlns:a16="http://schemas.microsoft.com/office/drawing/2014/main" val="10008"/>
                  </a:ext>
                </a:extLst>
              </a:tr>
              <a:tr h="370840">
                <a:tc gridSpan="2">
                  <a:txBody>
                    <a:bodyPr/>
                    <a:lstStyle/>
                    <a:p>
                      <a:pPr marL="0" indent="0" algn="just">
                        <a:buFontTx/>
                        <a:buNone/>
                      </a:pPr>
                      <a:r>
                        <a:rPr lang="ja-JP" altLang="en-US" sz="1500" b="0" dirty="0"/>
                        <a:t>注：特定の部品につき腐食の有無を確認する定期的検査や洗浄が必要な場合には、その旨書面でユーザーに伝える。また検査、洗浄方法およびその頻度も指定する。洗浄を頻繁に行えば行うほどその恩恵は増す。頻度は最低</a:t>
                      </a:r>
                      <a:r>
                        <a:rPr lang="en-US" altLang="ja-JP" sz="1500" b="0" dirty="0"/>
                        <a:t>3</a:t>
                      </a:r>
                      <a:r>
                        <a:rPr lang="ja-JP" altLang="en-US" sz="1500" b="0" dirty="0"/>
                        <a:t>ｹ月に１回とする。洗浄方法を指定する場合は、単に簡単に手が届き、目に見える箇所だけではなく構造物全体に適用されるようにすること。</a:t>
                      </a:r>
                      <a:endParaRPr lang="en-GB" sz="1500" b="0" dirty="0"/>
                    </a:p>
                  </a:txBody>
                  <a:tcPr anchor="ct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43</a:t>
            </a:fld>
            <a:endParaRPr lang="fr-BE" dirty="0"/>
          </a:p>
        </p:txBody>
      </p:sp>
    </p:spTree>
    <p:extLst>
      <p:ext uri="{BB962C8B-B14F-4D97-AF65-F5344CB8AC3E}">
        <p14:creationId xmlns:p14="http://schemas.microsoft.com/office/powerpoint/2010/main" val="309198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対応表</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606647"/>
              </p:ext>
            </p:extLst>
          </p:nvPr>
        </p:nvGraphicFramePr>
        <p:xfrm>
          <a:off x="457200" y="1600200"/>
          <a:ext cx="8229606" cy="2447109"/>
        </p:xfrm>
        <a:graphic>
          <a:graphicData uri="http://schemas.openxmlformats.org/drawingml/2006/table">
            <a:tbl>
              <a:tblPr firstRow="1" bandRow="1">
                <a:tableStyleId>{5940675A-B579-460E-94D1-54222C63F5DA}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baseline="-25000" dirty="0"/>
                        <a:t>表</a:t>
                      </a:r>
                      <a:r>
                        <a:rPr lang="fr-BE" sz="2400" b="1" baseline="-25000" dirty="0"/>
                        <a:t> A.2: </a:t>
                      </a:r>
                      <a:r>
                        <a:rPr lang="ja-JP" altLang="en-US" sz="2400" b="1" baseline="-25000" dirty="0"/>
                        <a:t>耐食等級（</a:t>
                      </a:r>
                      <a:r>
                        <a:rPr lang="fr-BE" sz="2400" b="1" baseline="-25000" dirty="0"/>
                        <a:t>Corrosion Resistance Class </a:t>
                      </a:r>
                      <a:r>
                        <a:rPr lang="ja-JP" altLang="en-US" sz="2400" b="1" baseline="-25000" dirty="0"/>
                        <a:t>：　</a:t>
                      </a:r>
                      <a:r>
                        <a:rPr lang="fr-BE" sz="2400" b="1" baseline="-25000" dirty="0"/>
                        <a:t>CRC</a:t>
                      </a:r>
                      <a:r>
                        <a:rPr lang="ja-JP" altLang="en-US" sz="2400" b="1" baseline="-25000" dirty="0"/>
                        <a:t>）</a:t>
                      </a:r>
                      <a:endParaRPr lang="en-GB" sz="2400" b="1" baseline="-25000" dirty="0"/>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just"/>
                      <a:r>
                        <a:rPr lang="ja-JP" altLang="en-US" sz="1600" b="0" dirty="0">
                          <a:latin typeface="+mn-lt"/>
                        </a:rPr>
                        <a:t>耐食係数　：</a:t>
                      </a:r>
                      <a:r>
                        <a:rPr lang="fr-BE" sz="1600" b="0" dirty="0">
                          <a:latin typeface="+mn-lt"/>
                        </a:rPr>
                        <a:t>Corrosion</a:t>
                      </a:r>
                      <a:r>
                        <a:rPr lang="fr-BE" sz="1600" b="0" baseline="0" dirty="0">
                          <a:latin typeface="+mn-lt"/>
                        </a:rPr>
                        <a:t> Resistance Factor (CRF)</a:t>
                      </a:r>
                      <a:endParaRPr lang="en-GB" sz="1600" b="0" dirty="0">
                        <a:latin typeface="+mn-lt"/>
                      </a:endParaRPr>
                    </a:p>
                  </a:txBody>
                  <a:tcPr marL="87105" marR="87105" anchor="ctr"/>
                </a:tc>
                <a:tc>
                  <a:txBody>
                    <a:bodyPr/>
                    <a:lstStyle/>
                    <a:p>
                      <a:pPr algn="just"/>
                      <a:r>
                        <a:rPr lang="ja-JP" altLang="en-US" sz="1600" b="0" dirty="0">
                          <a:latin typeface="+mn-lt"/>
                        </a:rPr>
                        <a:t>耐食等級　：　</a:t>
                      </a:r>
                      <a:r>
                        <a:rPr lang="fr-BE" sz="1600" b="0" dirty="0">
                          <a:latin typeface="+mn-lt"/>
                        </a:rPr>
                        <a:t>Corrosion</a:t>
                      </a:r>
                      <a:r>
                        <a:rPr lang="fr-BE" sz="1600" b="0" baseline="0" dirty="0">
                          <a:latin typeface="+mn-lt"/>
                        </a:rPr>
                        <a:t> Resistance Class (CRC)</a:t>
                      </a:r>
                      <a:endParaRPr lang="en-GB" sz="1600" b="0" dirty="0">
                        <a:latin typeface="+mn-lt"/>
                      </a:endParaRPr>
                    </a:p>
                  </a:txBody>
                  <a:tcPr marL="87105" marR="87105" anchor="ctr"/>
                </a:tc>
                <a:extLst>
                  <a:ext uri="{0D108BD9-81ED-4DB2-BD59-A6C34878D82A}">
                    <a16:rowId xmlns:a16="http://schemas.microsoft.com/office/drawing/2014/main" val="10001"/>
                  </a:ext>
                </a:extLst>
              </a:tr>
              <a:tr h="306000">
                <a:tc>
                  <a:txBody>
                    <a:bodyPr/>
                    <a:lstStyle/>
                    <a:p>
                      <a:pPr algn="ctr"/>
                      <a:r>
                        <a:rPr lang="fr-BE" sz="1600" b="0" dirty="0">
                          <a:latin typeface="+mn-lt"/>
                        </a:rPr>
                        <a:t>CRF = 1</a:t>
                      </a:r>
                      <a:endParaRPr lang="en-GB" sz="1600" b="0" dirty="0">
                        <a:latin typeface="+mn-lt"/>
                      </a:endParaRPr>
                    </a:p>
                  </a:txBody>
                  <a:tcPr marL="87105" marR="87105" anchor="ctr"/>
                </a:tc>
                <a:tc>
                  <a:txBody>
                    <a:bodyPr/>
                    <a:lstStyle/>
                    <a:p>
                      <a:pPr algn="just"/>
                      <a:r>
                        <a:rPr lang="fr-BE" sz="1600" b="0" dirty="0">
                          <a:latin typeface="+mn-lt"/>
                        </a:rPr>
                        <a:t>I</a:t>
                      </a:r>
                      <a:endParaRPr lang="en-GB" sz="1600" b="0" dirty="0">
                        <a:latin typeface="+mn-lt"/>
                      </a:endParaRPr>
                    </a:p>
                  </a:txBody>
                  <a:tcPr marL="87105" marR="87105" anchor="ctr"/>
                </a:tc>
                <a:extLst>
                  <a:ext uri="{0D108BD9-81ED-4DB2-BD59-A6C34878D82A}">
                    <a16:rowId xmlns:a16="http://schemas.microsoft.com/office/drawing/2014/main" val="10002"/>
                  </a:ext>
                </a:extLst>
              </a:tr>
              <a:tr h="306000">
                <a:tc>
                  <a:txBody>
                    <a:bodyPr/>
                    <a:lstStyle/>
                    <a:p>
                      <a:pPr algn="ctr"/>
                      <a:r>
                        <a:rPr lang="fr-BE" sz="1600" b="0" dirty="0">
                          <a:latin typeface="+mn-lt"/>
                        </a:rPr>
                        <a:t>0 ≥ CRF &gt; -7</a:t>
                      </a:r>
                      <a:endParaRPr lang="en-GB" sz="1600" b="0" dirty="0">
                        <a:latin typeface="+mn-lt"/>
                      </a:endParaRPr>
                    </a:p>
                  </a:txBody>
                  <a:tcPr marL="87105" marR="87105" anchor="ctr"/>
                </a:tc>
                <a:tc>
                  <a:txBody>
                    <a:bodyPr/>
                    <a:lstStyle/>
                    <a:p>
                      <a:pPr algn="just"/>
                      <a:r>
                        <a:rPr lang="fr-BE" sz="1600" b="0" dirty="0">
                          <a:latin typeface="+mn-lt"/>
                        </a:rPr>
                        <a:t>II</a:t>
                      </a:r>
                      <a:endParaRPr lang="en-GB" sz="1600" b="0" dirty="0">
                        <a:latin typeface="+mn-lt"/>
                      </a:endParaRPr>
                    </a:p>
                  </a:txBody>
                  <a:tcPr marL="87105" marR="87105" anchor="ctr"/>
                </a:tc>
                <a:extLst>
                  <a:ext uri="{0D108BD9-81ED-4DB2-BD59-A6C34878D82A}">
                    <a16:rowId xmlns:a16="http://schemas.microsoft.com/office/drawing/2014/main" val="10003"/>
                  </a:ext>
                </a:extLst>
              </a:tr>
              <a:tr h="306000">
                <a:tc>
                  <a:txBody>
                    <a:bodyPr/>
                    <a:lstStyle/>
                    <a:p>
                      <a:pPr algn="ctr"/>
                      <a:r>
                        <a:rPr lang="fr-BE" sz="1600" b="0" dirty="0">
                          <a:latin typeface="+mn-lt"/>
                        </a:rPr>
                        <a:t>-7 ≥ CRF &gt; -15</a:t>
                      </a:r>
                      <a:endParaRPr lang="en-GB" sz="1600" b="0" dirty="0">
                        <a:latin typeface="+mn-lt"/>
                      </a:endParaRPr>
                    </a:p>
                  </a:txBody>
                  <a:tcPr marL="87105" marR="87105" anchor="ctr"/>
                </a:tc>
                <a:tc>
                  <a:txBody>
                    <a:bodyPr/>
                    <a:lstStyle/>
                    <a:p>
                      <a:pPr algn="just"/>
                      <a:r>
                        <a:rPr lang="fr-BE" sz="1600" b="0" dirty="0">
                          <a:latin typeface="+mn-lt"/>
                        </a:rPr>
                        <a:t>III</a:t>
                      </a:r>
                      <a:endParaRPr lang="en-GB" sz="1600" b="0" dirty="0">
                        <a:latin typeface="+mn-lt"/>
                      </a:endParaRPr>
                    </a:p>
                  </a:txBody>
                  <a:tcPr marL="87105" marR="87105" anchor="ctr"/>
                </a:tc>
                <a:extLst>
                  <a:ext uri="{0D108BD9-81ED-4DB2-BD59-A6C34878D82A}">
                    <a16:rowId xmlns:a16="http://schemas.microsoft.com/office/drawing/2014/main" val="10004"/>
                  </a:ext>
                </a:extLst>
              </a:tr>
              <a:tr h="306000">
                <a:tc>
                  <a:txBody>
                    <a:bodyPr/>
                    <a:lstStyle/>
                    <a:p>
                      <a:pPr algn="ctr"/>
                      <a:r>
                        <a:rPr lang="fr-BE" sz="1600" b="0" dirty="0">
                          <a:latin typeface="+mn-lt"/>
                        </a:rPr>
                        <a:t>-15 ≥ CRF ≥ -20</a:t>
                      </a:r>
                      <a:endParaRPr lang="en-GB" sz="1600" b="0" dirty="0">
                        <a:latin typeface="+mn-lt"/>
                      </a:endParaRPr>
                    </a:p>
                  </a:txBody>
                  <a:tcPr marL="87105" marR="87105" anchor="ctr"/>
                </a:tc>
                <a:tc>
                  <a:txBody>
                    <a:bodyPr/>
                    <a:lstStyle/>
                    <a:p>
                      <a:pPr algn="just"/>
                      <a:r>
                        <a:rPr lang="fr-BE" sz="1600" b="0" dirty="0">
                          <a:latin typeface="+mn-lt"/>
                        </a:rPr>
                        <a:t>IV</a:t>
                      </a:r>
                      <a:endParaRPr lang="en-GB" sz="1600" b="0" dirty="0">
                        <a:latin typeface="+mn-lt"/>
                      </a:endParaRPr>
                    </a:p>
                  </a:txBody>
                  <a:tcPr marL="87105" marR="87105" anchor="ctr"/>
                </a:tc>
                <a:extLst>
                  <a:ext uri="{0D108BD9-81ED-4DB2-BD59-A6C34878D82A}">
                    <a16:rowId xmlns:a16="http://schemas.microsoft.com/office/drawing/2014/main" val="10005"/>
                  </a:ext>
                </a:extLst>
              </a:tr>
              <a:tr h="306000">
                <a:tc>
                  <a:txBody>
                    <a:bodyPr/>
                    <a:lstStyle/>
                    <a:p>
                      <a:pPr algn="ctr"/>
                      <a:r>
                        <a:rPr lang="fr-BE" sz="1600" b="0" dirty="0">
                          <a:latin typeface="+mn-lt"/>
                        </a:rPr>
                        <a:t>CRF &lt; -20</a:t>
                      </a:r>
                      <a:endParaRPr lang="en-GB" sz="1600" b="0" dirty="0">
                        <a:latin typeface="+mn-lt"/>
                      </a:endParaRPr>
                    </a:p>
                  </a:txBody>
                  <a:tcPr marL="87105" marR="87105" anchor="ctr"/>
                </a:tc>
                <a:tc>
                  <a:txBody>
                    <a:bodyPr/>
                    <a:lstStyle/>
                    <a:p>
                      <a:pPr algn="just"/>
                      <a:r>
                        <a:rPr lang="fr-BE" sz="1600" b="0" dirty="0">
                          <a:latin typeface="+mn-lt"/>
                        </a:rPr>
                        <a:t>V</a:t>
                      </a:r>
                      <a:endParaRPr lang="en-GB" sz="1600" b="0" dirty="0">
                        <a:latin typeface="+mn-lt"/>
                      </a:endParaRPr>
                    </a:p>
                  </a:txBody>
                  <a:tcPr marL="87105" marR="87105" anchor="ctr"/>
                </a:tc>
                <a:extLst>
                  <a:ext uri="{0D108BD9-81ED-4DB2-BD59-A6C34878D82A}">
                    <a16:rowId xmlns:a16="http://schemas.microsoft.com/office/drawing/2014/main" val="10006"/>
                  </a:ext>
                </a:extLst>
              </a:tr>
            </a:tbl>
          </a:graphicData>
        </a:graphic>
      </p:graphicFrame>
      <p:sp>
        <p:nvSpPr>
          <p:cNvPr id="5" name="Slide Number Placeholder 1">
            <a:extLst>
              <a:ext uri="{FF2B5EF4-FFF2-40B4-BE49-F238E27FC236}">
                <a16:creationId xmlns:a16="http://schemas.microsoft.com/office/drawing/2014/main" id="{A81F7290-EFE1-406B-87B3-A93A7265FF9C}"/>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44</a:t>
            </a:fld>
            <a:endParaRPr lang="fr-BE" dirty="0">
              <a:solidFill>
                <a:schemeClr val="tx1"/>
              </a:solidFill>
            </a:endParaRPr>
          </a:p>
        </p:txBody>
      </p:sp>
    </p:spTree>
    <p:extLst>
      <p:ext uri="{BB962C8B-B14F-4D97-AF65-F5344CB8AC3E}">
        <p14:creationId xmlns:p14="http://schemas.microsoft.com/office/powerpoint/2010/main" val="10469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448"/>
          </a:xfrm>
        </p:spPr>
        <p:txBody>
          <a:bodyPr>
            <a:noAutofit/>
          </a:bodyPr>
          <a:lstStyle/>
          <a:p>
            <a:r>
              <a:rPr lang="ja-JP" altLang="en-US" sz="3200" dirty="0"/>
              <a:t>ステンレス鋼種の耐食等級</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1038429"/>
              </p:ext>
            </p:extLst>
          </p:nvPr>
        </p:nvGraphicFramePr>
        <p:xfrm>
          <a:off x="468083" y="849086"/>
          <a:ext cx="8229605" cy="6080777"/>
        </p:xfrm>
        <a:graphic>
          <a:graphicData uri="http://schemas.openxmlformats.org/drawingml/2006/table">
            <a:tbl>
              <a:tblPr firstRow="1" bandRow="1">
                <a:tableStyleId>{5940675A-B579-460E-94D1-54222C63F5DA}</a:tableStyleId>
              </a:tblPr>
              <a:tblGrid>
                <a:gridCol w="1645921">
                  <a:extLst>
                    <a:ext uri="{9D8B030D-6E8A-4147-A177-3AD203B41FA5}">
                      <a16:colId xmlns:a16="http://schemas.microsoft.com/office/drawing/2014/main" val="20000"/>
                    </a:ext>
                  </a:extLst>
                </a:gridCol>
                <a:gridCol w="1645921">
                  <a:extLst>
                    <a:ext uri="{9D8B030D-6E8A-4147-A177-3AD203B41FA5}">
                      <a16:colId xmlns:a16="http://schemas.microsoft.com/office/drawing/2014/main" val="20001"/>
                    </a:ext>
                  </a:extLst>
                </a:gridCol>
                <a:gridCol w="1645921">
                  <a:extLst>
                    <a:ext uri="{9D8B030D-6E8A-4147-A177-3AD203B41FA5}">
                      <a16:colId xmlns:a16="http://schemas.microsoft.com/office/drawing/2014/main" val="20002"/>
                    </a:ext>
                  </a:extLst>
                </a:gridCol>
                <a:gridCol w="1645921">
                  <a:extLst>
                    <a:ext uri="{9D8B030D-6E8A-4147-A177-3AD203B41FA5}">
                      <a16:colId xmlns:a16="http://schemas.microsoft.com/office/drawing/2014/main" val="20003"/>
                    </a:ext>
                  </a:extLst>
                </a:gridCol>
                <a:gridCol w="1645921">
                  <a:extLst>
                    <a:ext uri="{9D8B030D-6E8A-4147-A177-3AD203B41FA5}">
                      <a16:colId xmlns:a16="http://schemas.microsoft.com/office/drawing/2014/main" val="20004"/>
                    </a:ext>
                  </a:extLst>
                </a:gridCol>
              </a:tblGrid>
              <a:tr h="35750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baseline="0" dirty="0"/>
                        <a:t>表</a:t>
                      </a:r>
                      <a:r>
                        <a:rPr lang="en-US" altLang="ja-JP" sz="1400" b="1" baseline="0" dirty="0"/>
                        <a:t>A3</a:t>
                      </a:r>
                      <a:r>
                        <a:rPr lang="ja-JP" altLang="en-US" sz="1400" b="1" baseline="0" dirty="0"/>
                        <a:t>：各耐食等級（</a:t>
                      </a:r>
                      <a:r>
                        <a:rPr lang="en-US" altLang="ja-JP" sz="1400" b="1" baseline="0" dirty="0"/>
                        <a:t>CRC</a:t>
                      </a:r>
                      <a:r>
                        <a:rPr lang="ja-JP" altLang="en-US" sz="1400" b="1" baseline="0" dirty="0"/>
                        <a:t>）に分類される鋼種</a:t>
                      </a:r>
                      <a:endParaRPr lang="en-GB" sz="1400" b="1" baseline="-25000" dirty="0"/>
                    </a:p>
                  </a:txBody>
                  <a:tcPr marL="87105" marR="87105"/>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90000">
                <a:tc gridSpan="5">
                  <a:txBody>
                    <a:bodyPr/>
                    <a:lstStyle/>
                    <a:p>
                      <a:pPr algn="ctr"/>
                      <a:r>
                        <a:rPr lang="ja-JP" altLang="ja-JP" sz="1400" kern="1200" dirty="0">
                          <a:solidFill>
                            <a:schemeClr val="tx1"/>
                          </a:solidFill>
                          <a:effectLst/>
                          <a:latin typeface="+mn-lt"/>
                          <a:ea typeface="+mn-ea"/>
                          <a:cs typeface="+mn-cs"/>
                        </a:rPr>
                        <a:t>耐食等級（</a:t>
                      </a:r>
                      <a:r>
                        <a:rPr lang="en-US" altLang="ja-JP" sz="1400" kern="1200" dirty="0">
                          <a:solidFill>
                            <a:schemeClr val="tx1"/>
                          </a:solidFill>
                          <a:effectLst/>
                          <a:latin typeface="+mn-lt"/>
                          <a:ea typeface="+mn-ea"/>
                          <a:cs typeface="+mn-cs"/>
                        </a:rPr>
                        <a:t>CRC</a:t>
                      </a:r>
                      <a:r>
                        <a:rPr lang="ja-JP" altLang="ja-JP" sz="1400" kern="1200" dirty="0">
                          <a:solidFill>
                            <a:schemeClr val="tx1"/>
                          </a:solidFill>
                          <a:effectLst/>
                          <a:latin typeface="+mn-lt"/>
                          <a:ea typeface="+mn-ea"/>
                          <a:cs typeface="+mn-cs"/>
                        </a:rPr>
                        <a:t>）</a:t>
                      </a:r>
                      <a:endParaRPr lang="en-GB" sz="1400" b="1" dirty="0">
                        <a:latin typeface="+mn-lt"/>
                      </a:endParaRPr>
                    </a:p>
                  </a:txBody>
                  <a:tcPr marL="87105" marR="87105" anchor="ctr"/>
                </a:tc>
                <a:tc hMerge="1">
                  <a:txBody>
                    <a:bodyPr/>
                    <a:lstStyle/>
                    <a:p>
                      <a:pPr algn="ctr"/>
                      <a:endParaRPr lang="en-GB" sz="1500" b="1" dirty="0">
                        <a:latin typeface="+mn-lt"/>
                      </a:endParaRPr>
                    </a:p>
                  </a:txBody>
                  <a:tcPr marL="87105" marR="87105"/>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57500">
                <a:tc>
                  <a:txBody>
                    <a:bodyPr/>
                    <a:lstStyle/>
                    <a:p>
                      <a:pPr algn="ctr"/>
                      <a:r>
                        <a:rPr lang="fr-BE" sz="1400" b="1" dirty="0"/>
                        <a:t>I</a:t>
                      </a:r>
                      <a:endParaRPr lang="en-GB" sz="1400" b="1" dirty="0"/>
                    </a:p>
                  </a:txBody>
                  <a:tcPr marL="87105" marR="87105" anchor="ctr"/>
                </a:tc>
                <a:tc>
                  <a:txBody>
                    <a:bodyPr/>
                    <a:lstStyle/>
                    <a:p>
                      <a:pPr algn="ctr"/>
                      <a:r>
                        <a:rPr lang="fr-BE" sz="1400" b="1" dirty="0"/>
                        <a:t>II</a:t>
                      </a:r>
                      <a:endParaRPr lang="en-GB" sz="1400" b="1" dirty="0"/>
                    </a:p>
                  </a:txBody>
                  <a:tcPr marL="87105" marR="87105"/>
                </a:tc>
                <a:tc>
                  <a:txBody>
                    <a:bodyPr/>
                    <a:lstStyle/>
                    <a:p>
                      <a:pPr algn="ctr"/>
                      <a:r>
                        <a:rPr lang="fr-BE" sz="1400" b="1" dirty="0"/>
                        <a:t>III</a:t>
                      </a:r>
                      <a:endParaRPr lang="en-GB" sz="1400" b="1" dirty="0"/>
                    </a:p>
                  </a:txBody>
                  <a:tcPr marL="87105" marR="87105"/>
                </a:tc>
                <a:tc>
                  <a:txBody>
                    <a:bodyPr/>
                    <a:lstStyle/>
                    <a:p>
                      <a:pPr algn="ctr"/>
                      <a:r>
                        <a:rPr lang="fr-BE" sz="1400" b="1" dirty="0"/>
                        <a:t>IV</a:t>
                      </a:r>
                      <a:endParaRPr lang="en-GB" sz="1400" b="1" dirty="0"/>
                    </a:p>
                  </a:txBody>
                  <a:tcPr marL="87105" marR="87105"/>
                </a:tc>
                <a:tc>
                  <a:txBody>
                    <a:bodyPr/>
                    <a:lstStyle/>
                    <a:p>
                      <a:pPr algn="ctr"/>
                      <a:r>
                        <a:rPr lang="fr-BE" sz="1400" b="1" dirty="0"/>
                        <a:t>V</a:t>
                      </a:r>
                      <a:endParaRPr lang="en-GB" sz="1400" b="1" dirty="0"/>
                    </a:p>
                  </a:txBody>
                  <a:tcPr marL="87105" marR="87105"/>
                </a:tc>
                <a:extLst>
                  <a:ext uri="{0D108BD9-81ED-4DB2-BD59-A6C34878D82A}">
                    <a16:rowId xmlns:a16="http://schemas.microsoft.com/office/drawing/2014/main" val="10002"/>
                  </a:ext>
                </a:extLst>
              </a:tr>
              <a:tr h="357500">
                <a:tc>
                  <a:txBody>
                    <a:bodyPr/>
                    <a:lstStyle/>
                    <a:p>
                      <a:pPr algn="ctr"/>
                      <a:r>
                        <a:rPr lang="fr-BE" sz="1400" b="0" dirty="0"/>
                        <a:t>1.4003</a:t>
                      </a:r>
                      <a:endParaRPr lang="en-GB" sz="1400" b="0" dirty="0"/>
                    </a:p>
                  </a:txBody>
                  <a:tcPr marL="87105" marR="87105" anchor="ctr">
                    <a:solidFill>
                      <a:srgbClr val="FFC000"/>
                    </a:solidFill>
                  </a:tcPr>
                </a:tc>
                <a:tc>
                  <a:txBody>
                    <a:bodyPr/>
                    <a:lstStyle/>
                    <a:p>
                      <a:pPr algn="ctr"/>
                      <a:r>
                        <a:rPr lang="fr-BE" sz="1400" b="0" dirty="0"/>
                        <a:t>1.4301</a:t>
                      </a:r>
                      <a:endParaRPr lang="en-GB" sz="1400" b="0" dirty="0"/>
                    </a:p>
                  </a:txBody>
                  <a:tcPr marL="87105" marR="87105">
                    <a:solidFill>
                      <a:srgbClr val="00B0F0"/>
                    </a:solidFill>
                  </a:tcPr>
                </a:tc>
                <a:tc>
                  <a:txBody>
                    <a:bodyPr/>
                    <a:lstStyle/>
                    <a:p>
                      <a:pPr algn="ctr"/>
                      <a:r>
                        <a:rPr lang="fr-BE" sz="1400" b="0" dirty="0"/>
                        <a:t>1.4401</a:t>
                      </a:r>
                      <a:endParaRPr lang="en-GB" sz="1400" b="0" dirty="0"/>
                    </a:p>
                  </a:txBody>
                  <a:tcPr marL="87105" marR="87105">
                    <a:solidFill>
                      <a:srgbClr val="0070C0"/>
                    </a:solidFill>
                  </a:tcPr>
                </a:tc>
                <a:tc>
                  <a:txBody>
                    <a:bodyPr/>
                    <a:lstStyle/>
                    <a:p>
                      <a:pPr algn="ctr"/>
                      <a:r>
                        <a:rPr lang="fr-BE" sz="1400" b="0" dirty="0"/>
                        <a:t>1.4439</a:t>
                      </a:r>
                      <a:endParaRPr lang="en-GB" sz="1400" b="0" dirty="0"/>
                    </a:p>
                  </a:txBody>
                  <a:tcPr marL="87105" marR="87105">
                    <a:solidFill>
                      <a:srgbClr val="00B050"/>
                    </a:solidFill>
                  </a:tcPr>
                </a:tc>
                <a:tc>
                  <a:txBody>
                    <a:bodyPr/>
                    <a:lstStyle/>
                    <a:p>
                      <a:pPr algn="ctr"/>
                      <a:r>
                        <a:rPr lang="fr-BE" sz="1400" b="0" dirty="0"/>
                        <a:t>1.4565</a:t>
                      </a:r>
                      <a:endParaRPr lang="en-GB" sz="1400" b="0" dirty="0"/>
                    </a:p>
                  </a:txBody>
                  <a:tcPr marL="87105" marR="87105">
                    <a:solidFill>
                      <a:srgbClr val="00B050"/>
                    </a:solidFill>
                  </a:tcPr>
                </a:tc>
                <a:extLst>
                  <a:ext uri="{0D108BD9-81ED-4DB2-BD59-A6C34878D82A}">
                    <a16:rowId xmlns:a16="http://schemas.microsoft.com/office/drawing/2014/main" val="10003"/>
                  </a:ext>
                </a:extLst>
              </a:tr>
              <a:tr h="357500">
                <a:tc>
                  <a:txBody>
                    <a:bodyPr/>
                    <a:lstStyle/>
                    <a:p>
                      <a:pPr algn="ctr"/>
                      <a:r>
                        <a:rPr lang="fr-BE" sz="1400" b="0" dirty="0"/>
                        <a:t>1.4016</a:t>
                      </a:r>
                      <a:endParaRPr lang="en-GB" sz="1400" b="0" dirty="0"/>
                    </a:p>
                  </a:txBody>
                  <a:tcPr marL="87105" marR="87105" anchor="ctr">
                    <a:solidFill>
                      <a:srgbClr val="FFC000"/>
                    </a:solidFill>
                  </a:tcPr>
                </a:tc>
                <a:tc>
                  <a:txBody>
                    <a:bodyPr/>
                    <a:lstStyle/>
                    <a:p>
                      <a:pPr algn="ctr"/>
                      <a:r>
                        <a:rPr lang="fr-BE" sz="1400" b="0" dirty="0"/>
                        <a:t>1.4307</a:t>
                      </a:r>
                      <a:endParaRPr lang="en-GB" sz="1400" b="0" dirty="0"/>
                    </a:p>
                  </a:txBody>
                  <a:tcPr marL="87105" marR="87105">
                    <a:solidFill>
                      <a:srgbClr val="00B0F0"/>
                    </a:solidFill>
                  </a:tcPr>
                </a:tc>
                <a:tc>
                  <a:txBody>
                    <a:bodyPr/>
                    <a:lstStyle/>
                    <a:p>
                      <a:pPr algn="ctr"/>
                      <a:r>
                        <a:rPr lang="fr-BE" sz="1400" b="0" dirty="0"/>
                        <a:t>1.4404</a:t>
                      </a:r>
                      <a:endParaRPr lang="en-GB" sz="1400" b="0" dirty="0"/>
                    </a:p>
                  </a:txBody>
                  <a:tcPr marL="87105" marR="87105">
                    <a:solidFill>
                      <a:srgbClr val="0070C0"/>
                    </a:solidFill>
                  </a:tcPr>
                </a:tc>
                <a:tc>
                  <a:txBody>
                    <a:bodyPr/>
                    <a:lstStyle/>
                    <a:p>
                      <a:pPr algn="ctr"/>
                      <a:r>
                        <a:rPr lang="fr-BE" sz="1400" b="0" dirty="0"/>
                        <a:t>1.4</a:t>
                      </a:r>
                      <a:r>
                        <a:rPr lang="en-US" altLang="ja-JP" sz="1400" b="0" dirty="0"/>
                        <a:t>539</a:t>
                      </a:r>
                      <a:endParaRPr lang="en-GB" sz="1400" b="0" dirty="0"/>
                    </a:p>
                  </a:txBody>
                  <a:tcPr marL="87105" marR="87105">
                    <a:solidFill>
                      <a:srgbClr val="00B050"/>
                    </a:solidFill>
                  </a:tcPr>
                </a:tc>
                <a:tc>
                  <a:txBody>
                    <a:bodyPr/>
                    <a:lstStyle/>
                    <a:p>
                      <a:pPr algn="ctr"/>
                      <a:r>
                        <a:rPr lang="fr-BE" sz="1400" b="0" dirty="0"/>
                        <a:t>1.4529</a:t>
                      </a:r>
                      <a:endParaRPr lang="en-GB" sz="1400" b="0" dirty="0"/>
                    </a:p>
                  </a:txBody>
                  <a:tcPr marL="87105" marR="87105">
                    <a:solidFill>
                      <a:srgbClr val="00B050"/>
                    </a:solidFill>
                  </a:tcPr>
                </a:tc>
                <a:extLst>
                  <a:ext uri="{0D108BD9-81ED-4DB2-BD59-A6C34878D82A}">
                    <a16:rowId xmlns:a16="http://schemas.microsoft.com/office/drawing/2014/main" val="10004"/>
                  </a:ext>
                </a:extLst>
              </a:tr>
              <a:tr h="357500">
                <a:tc>
                  <a:txBody>
                    <a:bodyPr/>
                    <a:lstStyle/>
                    <a:p>
                      <a:pPr algn="ctr"/>
                      <a:r>
                        <a:rPr lang="fr-BE" sz="1400" b="0" dirty="0"/>
                        <a:t>1.4512</a:t>
                      </a:r>
                      <a:endParaRPr lang="en-GB" sz="1400" b="0" dirty="0"/>
                    </a:p>
                  </a:txBody>
                  <a:tcPr marL="87105" marR="87105" anchor="ctr">
                    <a:solidFill>
                      <a:srgbClr val="FFC000"/>
                    </a:solidFill>
                  </a:tcPr>
                </a:tc>
                <a:tc>
                  <a:txBody>
                    <a:bodyPr/>
                    <a:lstStyle/>
                    <a:p>
                      <a:pPr algn="ctr"/>
                      <a:r>
                        <a:rPr lang="fr-BE" sz="1400" b="0" dirty="0"/>
                        <a:t>1.4311</a:t>
                      </a:r>
                      <a:endParaRPr lang="en-GB" sz="1400" b="0" dirty="0"/>
                    </a:p>
                  </a:txBody>
                  <a:tcPr marL="87105" marR="87105">
                    <a:solidFill>
                      <a:srgbClr val="00B0F0"/>
                    </a:solidFill>
                  </a:tcPr>
                </a:tc>
                <a:tc>
                  <a:txBody>
                    <a:bodyPr/>
                    <a:lstStyle/>
                    <a:p>
                      <a:pPr algn="ctr"/>
                      <a:r>
                        <a:rPr lang="fr-BE" sz="1400" b="0" dirty="0"/>
                        <a:t>1.4435</a:t>
                      </a:r>
                      <a:endParaRPr lang="en-GB" sz="1400" b="0" dirty="0"/>
                    </a:p>
                  </a:txBody>
                  <a:tcPr marL="87105" marR="87105">
                    <a:solidFill>
                      <a:srgbClr val="0070C0"/>
                    </a:solidFill>
                  </a:tcPr>
                </a:tc>
                <a:tc>
                  <a:txBody>
                    <a:bodyPr/>
                    <a:lstStyle/>
                    <a:p>
                      <a:pPr algn="ctr"/>
                      <a:r>
                        <a:rPr lang="fr-BE" sz="1400" b="0" dirty="0"/>
                        <a:t>1.4</a:t>
                      </a:r>
                      <a:r>
                        <a:rPr lang="en-US" altLang="ja-JP" sz="1400" b="0" dirty="0"/>
                        <a:t>462</a:t>
                      </a:r>
                      <a:endParaRPr lang="en-GB" sz="1400" b="0" dirty="0"/>
                    </a:p>
                  </a:txBody>
                  <a:tcPr marL="87105" marR="87105">
                    <a:solidFill>
                      <a:srgbClr val="C00000"/>
                    </a:solidFill>
                  </a:tcPr>
                </a:tc>
                <a:tc>
                  <a:txBody>
                    <a:bodyPr/>
                    <a:lstStyle/>
                    <a:p>
                      <a:pPr algn="ctr"/>
                      <a:r>
                        <a:rPr lang="fr-BE" sz="1400" b="0" dirty="0"/>
                        <a:t>1.4547</a:t>
                      </a:r>
                      <a:endParaRPr lang="en-GB" sz="1400" b="0" dirty="0"/>
                    </a:p>
                  </a:txBody>
                  <a:tcPr marL="87105" marR="87105">
                    <a:solidFill>
                      <a:srgbClr val="00B050"/>
                    </a:solidFill>
                  </a:tcPr>
                </a:tc>
                <a:extLst>
                  <a:ext uri="{0D108BD9-81ED-4DB2-BD59-A6C34878D82A}">
                    <a16:rowId xmlns:a16="http://schemas.microsoft.com/office/drawing/2014/main" val="10005"/>
                  </a:ext>
                </a:extLst>
              </a:tr>
              <a:tr h="357500">
                <a:tc>
                  <a:txBody>
                    <a:bodyPr/>
                    <a:lstStyle/>
                    <a:p>
                      <a:pPr algn="ctr"/>
                      <a:endParaRPr lang="en-GB" sz="1400" b="0" dirty="0"/>
                    </a:p>
                  </a:txBody>
                  <a:tcPr marL="87105" marR="87105" anchor="ctr"/>
                </a:tc>
                <a:tc>
                  <a:txBody>
                    <a:bodyPr/>
                    <a:lstStyle/>
                    <a:p>
                      <a:pPr algn="ctr"/>
                      <a:r>
                        <a:rPr lang="fr-BE" sz="1400" b="0" dirty="0"/>
                        <a:t>1.4541</a:t>
                      </a:r>
                      <a:endParaRPr lang="en-GB" sz="1400" b="0" dirty="0"/>
                    </a:p>
                  </a:txBody>
                  <a:tcPr marL="87105" marR="87105">
                    <a:solidFill>
                      <a:srgbClr val="00B0F0"/>
                    </a:solidFill>
                  </a:tcPr>
                </a:tc>
                <a:tc>
                  <a:txBody>
                    <a:bodyPr/>
                    <a:lstStyle/>
                    <a:p>
                      <a:pPr algn="ctr"/>
                      <a:r>
                        <a:rPr lang="fr-BE" sz="1400" b="0" dirty="0"/>
                        <a:t>1.4571</a:t>
                      </a:r>
                      <a:endParaRPr lang="en-GB" sz="1400" b="0" dirty="0"/>
                    </a:p>
                  </a:txBody>
                  <a:tcPr marL="87105" marR="87105">
                    <a:solidFill>
                      <a:srgbClr val="0070C0"/>
                    </a:solidFill>
                  </a:tcPr>
                </a:tc>
                <a:tc>
                  <a:txBody>
                    <a:bodyPr/>
                    <a:lstStyle/>
                    <a:p>
                      <a:pPr algn="ctr"/>
                      <a:endParaRPr lang="en-GB" sz="1400" b="0" dirty="0"/>
                    </a:p>
                  </a:txBody>
                  <a:tcPr marL="87105" marR="87105">
                    <a:solidFill>
                      <a:schemeClr val="bg1"/>
                    </a:solidFill>
                  </a:tcPr>
                </a:tc>
                <a:tc>
                  <a:txBody>
                    <a:bodyPr/>
                    <a:lstStyle/>
                    <a:p>
                      <a:pPr algn="ctr"/>
                      <a:r>
                        <a:rPr lang="fr-BE" sz="1400" b="0" dirty="0"/>
                        <a:t>1.4410</a:t>
                      </a:r>
                      <a:endParaRPr lang="en-GB" sz="1400" b="0" dirty="0"/>
                    </a:p>
                  </a:txBody>
                  <a:tcPr marL="87105" marR="87105">
                    <a:solidFill>
                      <a:srgbClr val="C00000"/>
                    </a:solidFill>
                  </a:tcPr>
                </a:tc>
                <a:extLst>
                  <a:ext uri="{0D108BD9-81ED-4DB2-BD59-A6C34878D82A}">
                    <a16:rowId xmlns:a16="http://schemas.microsoft.com/office/drawing/2014/main" val="10006"/>
                  </a:ext>
                </a:extLst>
              </a:tr>
              <a:tr h="357500">
                <a:tc>
                  <a:txBody>
                    <a:bodyPr/>
                    <a:lstStyle/>
                    <a:p>
                      <a:pPr algn="ctr"/>
                      <a:endParaRPr lang="en-GB" sz="1400" b="0" dirty="0"/>
                    </a:p>
                  </a:txBody>
                  <a:tcPr marL="87105" marR="87105" anchor="ctr"/>
                </a:tc>
                <a:tc>
                  <a:txBody>
                    <a:bodyPr/>
                    <a:lstStyle/>
                    <a:p>
                      <a:pPr algn="ctr"/>
                      <a:r>
                        <a:rPr lang="fr-BE" sz="1400" b="0" dirty="0"/>
                        <a:t>1.4318</a:t>
                      </a:r>
                      <a:endParaRPr lang="en-GB" sz="1400" b="0" dirty="0"/>
                    </a:p>
                  </a:txBody>
                  <a:tcPr marL="87105" marR="87105">
                    <a:solidFill>
                      <a:srgbClr val="00B0F0"/>
                    </a:solidFill>
                  </a:tcPr>
                </a:tc>
                <a:tc>
                  <a:txBody>
                    <a:bodyPr/>
                    <a:lstStyle/>
                    <a:p>
                      <a:pPr algn="ctr"/>
                      <a:r>
                        <a:rPr lang="fr-BE" sz="1400" b="0" dirty="0"/>
                        <a:t>1.4429</a:t>
                      </a:r>
                      <a:endParaRPr lang="en-GB" sz="1400" b="0" dirty="0"/>
                    </a:p>
                  </a:txBody>
                  <a:tcPr marL="87105" marR="87105">
                    <a:solidFill>
                      <a:srgbClr val="0070C0"/>
                    </a:solidFill>
                  </a:tcPr>
                </a:tc>
                <a:tc>
                  <a:txBody>
                    <a:bodyPr/>
                    <a:lstStyle/>
                    <a:p>
                      <a:pPr algn="ctr"/>
                      <a:endParaRPr lang="en-GB" sz="1400" b="0" dirty="0"/>
                    </a:p>
                  </a:txBody>
                  <a:tcPr marL="87105" marR="87105">
                    <a:solidFill>
                      <a:schemeClr val="bg1"/>
                    </a:solidFill>
                  </a:tcPr>
                </a:tc>
                <a:tc>
                  <a:txBody>
                    <a:bodyPr/>
                    <a:lstStyle/>
                    <a:p>
                      <a:pPr algn="ctr"/>
                      <a:r>
                        <a:rPr lang="fr-BE" sz="1400" b="0" dirty="0"/>
                        <a:t>1.4501</a:t>
                      </a:r>
                      <a:endParaRPr lang="en-GB" sz="1400" b="0" dirty="0"/>
                    </a:p>
                  </a:txBody>
                  <a:tcPr marL="87105" marR="87105">
                    <a:solidFill>
                      <a:srgbClr val="C00000"/>
                    </a:solidFill>
                  </a:tcPr>
                </a:tc>
                <a:extLst>
                  <a:ext uri="{0D108BD9-81ED-4DB2-BD59-A6C34878D82A}">
                    <a16:rowId xmlns:a16="http://schemas.microsoft.com/office/drawing/2014/main" val="10007"/>
                  </a:ext>
                </a:extLst>
              </a:tr>
              <a:tr h="357500">
                <a:tc>
                  <a:txBody>
                    <a:bodyPr/>
                    <a:lstStyle/>
                    <a:p>
                      <a:pPr algn="ctr"/>
                      <a:endParaRPr lang="en-GB" sz="1400" b="0" dirty="0"/>
                    </a:p>
                  </a:txBody>
                  <a:tcPr marL="87105" marR="87105" anchor="ctr"/>
                </a:tc>
                <a:tc>
                  <a:txBody>
                    <a:bodyPr/>
                    <a:lstStyle/>
                    <a:p>
                      <a:pPr algn="ctr"/>
                      <a:r>
                        <a:rPr lang="fr-BE" sz="1400" b="0" dirty="0"/>
                        <a:t>1.4306</a:t>
                      </a:r>
                      <a:endParaRPr lang="en-GB" sz="1400" b="0" dirty="0"/>
                    </a:p>
                  </a:txBody>
                  <a:tcPr marL="87105" marR="87105">
                    <a:solidFill>
                      <a:srgbClr val="00B0F0"/>
                    </a:solidFill>
                  </a:tcPr>
                </a:tc>
                <a:tc>
                  <a:txBody>
                    <a:bodyPr/>
                    <a:lstStyle/>
                    <a:p>
                      <a:pPr algn="ctr"/>
                      <a:r>
                        <a:rPr lang="fr-BE" sz="1400" b="0" dirty="0"/>
                        <a:t>1.4432</a:t>
                      </a:r>
                      <a:endParaRPr lang="en-GB" sz="1400" b="0" dirty="0"/>
                    </a:p>
                  </a:txBody>
                  <a:tcPr marL="87105" marR="87105">
                    <a:solidFill>
                      <a:srgbClr val="0070C0"/>
                    </a:solidFill>
                  </a:tcPr>
                </a:tc>
                <a:tc>
                  <a:txBody>
                    <a:bodyPr/>
                    <a:lstStyle/>
                    <a:p>
                      <a:pPr algn="ctr"/>
                      <a:endParaRPr lang="en-GB" sz="1400" b="0" dirty="0"/>
                    </a:p>
                  </a:txBody>
                  <a:tcPr marL="87105" marR="87105"/>
                </a:tc>
                <a:tc>
                  <a:txBody>
                    <a:bodyPr/>
                    <a:lstStyle/>
                    <a:p>
                      <a:pPr algn="ctr"/>
                      <a:r>
                        <a:rPr lang="fr-BE" sz="1400" b="0" dirty="0"/>
                        <a:t>1.4507</a:t>
                      </a:r>
                      <a:endParaRPr lang="en-GB" sz="1400" b="0" dirty="0"/>
                    </a:p>
                  </a:txBody>
                  <a:tcPr marL="87105" marR="87105">
                    <a:solidFill>
                      <a:srgbClr val="C00000"/>
                    </a:solidFill>
                  </a:tcPr>
                </a:tc>
                <a:extLst>
                  <a:ext uri="{0D108BD9-81ED-4DB2-BD59-A6C34878D82A}">
                    <a16:rowId xmlns:a16="http://schemas.microsoft.com/office/drawing/2014/main" val="10008"/>
                  </a:ext>
                </a:extLst>
              </a:tr>
              <a:tr h="357500">
                <a:tc>
                  <a:txBody>
                    <a:bodyPr/>
                    <a:lstStyle/>
                    <a:p>
                      <a:pPr algn="ctr"/>
                      <a:endParaRPr lang="en-GB" sz="1400" b="0" dirty="0"/>
                    </a:p>
                  </a:txBody>
                  <a:tcPr marL="87105" marR="87105" anchor="ctr"/>
                </a:tc>
                <a:tc>
                  <a:txBody>
                    <a:bodyPr/>
                    <a:lstStyle/>
                    <a:p>
                      <a:pPr algn="ctr"/>
                      <a:r>
                        <a:rPr lang="fr-BE" sz="1400" b="0" dirty="0"/>
                        <a:t>1.4567</a:t>
                      </a:r>
                      <a:endParaRPr lang="en-GB" sz="1400" b="0" dirty="0"/>
                    </a:p>
                  </a:txBody>
                  <a:tcPr marL="87105" marR="87105">
                    <a:solidFill>
                      <a:srgbClr val="00B0F0"/>
                    </a:solidFill>
                  </a:tcPr>
                </a:tc>
                <a:tc>
                  <a:txBody>
                    <a:bodyPr/>
                    <a:lstStyle/>
                    <a:p>
                      <a:pPr algn="ctr"/>
                      <a:r>
                        <a:rPr lang="fr-BE" sz="1400" b="0" dirty="0"/>
                        <a:t>1.4</a:t>
                      </a:r>
                      <a:r>
                        <a:rPr lang="en-US" altLang="ja-JP" sz="1400" b="0" dirty="0"/>
                        <a:t>578</a:t>
                      </a:r>
                      <a:endParaRPr lang="en-GB" sz="1400" b="0" dirty="0"/>
                    </a:p>
                  </a:txBody>
                  <a:tcPr marL="87105" marR="87105">
                    <a:solidFill>
                      <a:srgbClr val="0070C0"/>
                    </a:solidFill>
                  </a:tcPr>
                </a:tc>
                <a:tc>
                  <a:txBody>
                    <a:bodyPr/>
                    <a:lstStyle/>
                    <a:p>
                      <a:pPr algn="ctr"/>
                      <a:endParaRPr lang="en-GB" sz="1400" b="0" dirty="0"/>
                    </a:p>
                  </a:txBody>
                  <a:tcPr marL="87105" marR="87105"/>
                </a:tc>
                <a:tc>
                  <a:txBody>
                    <a:bodyPr/>
                    <a:lstStyle/>
                    <a:p>
                      <a:pPr algn="ctr"/>
                      <a:endParaRPr lang="en-GB" sz="1400" b="0" dirty="0"/>
                    </a:p>
                  </a:txBody>
                  <a:tcPr marL="87105" marR="87105"/>
                </a:tc>
                <a:extLst>
                  <a:ext uri="{0D108BD9-81ED-4DB2-BD59-A6C34878D82A}">
                    <a16:rowId xmlns:a16="http://schemas.microsoft.com/office/drawing/2014/main" val="10009"/>
                  </a:ext>
                </a:extLst>
              </a:tr>
              <a:tr h="357500">
                <a:tc>
                  <a:txBody>
                    <a:bodyPr/>
                    <a:lstStyle/>
                    <a:p>
                      <a:pPr algn="ctr"/>
                      <a:endParaRPr lang="en-GB" sz="1400" b="0" dirty="0"/>
                    </a:p>
                  </a:txBody>
                  <a:tcPr marL="87105" marR="87105" anchor="ctr"/>
                </a:tc>
                <a:tc>
                  <a:txBody>
                    <a:bodyPr/>
                    <a:lstStyle/>
                    <a:p>
                      <a:pPr algn="ctr"/>
                      <a:r>
                        <a:rPr lang="fr-BE" sz="1400" b="0" dirty="0"/>
                        <a:t>1.4482</a:t>
                      </a:r>
                      <a:endParaRPr lang="en-GB" sz="1400" b="0" dirty="0"/>
                    </a:p>
                  </a:txBody>
                  <a:tcPr marL="87105" marR="87105">
                    <a:solidFill>
                      <a:srgbClr val="FFFF00"/>
                    </a:solidFill>
                  </a:tcPr>
                </a:tc>
                <a:tc>
                  <a:txBody>
                    <a:bodyPr/>
                    <a:lstStyle/>
                    <a:p>
                      <a:pPr algn="ctr"/>
                      <a:r>
                        <a:rPr lang="fr-BE" sz="1400" b="0" dirty="0"/>
                        <a:t>1.4662</a:t>
                      </a:r>
                      <a:endParaRPr lang="en-GB" sz="1400" b="0" dirty="0"/>
                    </a:p>
                  </a:txBody>
                  <a:tcPr marL="87105" marR="87105">
                    <a:solidFill>
                      <a:srgbClr val="FFFF00"/>
                    </a:solidFill>
                  </a:tcPr>
                </a:tc>
                <a:tc>
                  <a:txBody>
                    <a:bodyPr/>
                    <a:lstStyle/>
                    <a:p>
                      <a:pPr algn="ctr"/>
                      <a:endParaRPr lang="en-GB" sz="1400" b="0" dirty="0"/>
                    </a:p>
                  </a:txBody>
                  <a:tcPr marL="87105" marR="87105"/>
                </a:tc>
                <a:tc>
                  <a:txBody>
                    <a:bodyPr/>
                    <a:lstStyle/>
                    <a:p>
                      <a:pPr algn="ctr"/>
                      <a:endParaRPr lang="en-GB" sz="1400" b="0" dirty="0"/>
                    </a:p>
                  </a:txBody>
                  <a:tcPr marL="87105" marR="87105"/>
                </a:tc>
                <a:extLst>
                  <a:ext uri="{0D108BD9-81ED-4DB2-BD59-A6C34878D82A}">
                    <a16:rowId xmlns:a16="http://schemas.microsoft.com/office/drawing/2014/main" val="10010"/>
                  </a:ext>
                </a:extLst>
              </a:tr>
              <a:tr h="357500">
                <a:tc>
                  <a:txBody>
                    <a:bodyPr/>
                    <a:lstStyle/>
                    <a:p>
                      <a:pPr algn="ctr"/>
                      <a:endParaRPr lang="en-GB" sz="1400" b="0" dirty="0"/>
                    </a:p>
                  </a:txBody>
                  <a:tcPr marL="87105" marR="87105" anchor="ctr"/>
                </a:tc>
                <a:tc>
                  <a:txBody>
                    <a:bodyPr/>
                    <a:lstStyle/>
                    <a:p>
                      <a:pPr algn="ctr"/>
                      <a:endParaRPr lang="en-GB" sz="1400" b="0" dirty="0"/>
                    </a:p>
                  </a:txBody>
                  <a:tcPr marL="87105" marR="87105"/>
                </a:tc>
                <a:tc>
                  <a:txBody>
                    <a:bodyPr/>
                    <a:lstStyle/>
                    <a:p>
                      <a:pPr algn="ctr"/>
                      <a:r>
                        <a:rPr lang="fr-BE" sz="1400" b="0" dirty="0"/>
                        <a:t>1.4362</a:t>
                      </a:r>
                      <a:endParaRPr lang="en-GB" sz="1400" b="0" dirty="0"/>
                    </a:p>
                  </a:txBody>
                  <a:tcPr marL="87105" marR="87105">
                    <a:solidFill>
                      <a:srgbClr val="FFFF00"/>
                    </a:solidFill>
                  </a:tcPr>
                </a:tc>
                <a:tc>
                  <a:txBody>
                    <a:bodyPr/>
                    <a:lstStyle/>
                    <a:p>
                      <a:pPr algn="ctr"/>
                      <a:endParaRPr lang="en-GB" sz="1400" b="0" dirty="0"/>
                    </a:p>
                  </a:txBody>
                  <a:tcPr marL="87105" marR="87105"/>
                </a:tc>
                <a:tc>
                  <a:txBody>
                    <a:bodyPr/>
                    <a:lstStyle/>
                    <a:p>
                      <a:pPr algn="ctr"/>
                      <a:endParaRPr lang="en-GB" sz="1400" b="0" dirty="0"/>
                    </a:p>
                  </a:txBody>
                  <a:tcPr marL="87105" marR="87105"/>
                </a:tc>
                <a:extLst>
                  <a:ext uri="{0D108BD9-81ED-4DB2-BD59-A6C34878D82A}">
                    <a16:rowId xmlns:a16="http://schemas.microsoft.com/office/drawing/2014/main" val="10011"/>
                  </a:ext>
                </a:extLst>
              </a:tr>
              <a:tr h="357500">
                <a:tc>
                  <a:txBody>
                    <a:bodyPr/>
                    <a:lstStyle/>
                    <a:p>
                      <a:pPr algn="ctr"/>
                      <a:endParaRPr lang="en-GB" sz="1400" b="0" dirty="0"/>
                    </a:p>
                  </a:txBody>
                  <a:tcPr marL="87105" marR="87105" anchor="ctr"/>
                </a:tc>
                <a:tc>
                  <a:txBody>
                    <a:bodyPr/>
                    <a:lstStyle/>
                    <a:p>
                      <a:pPr algn="ctr"/>
                      <a:endParaRPr lang="en-GB" sz="1400" b="0" dirty="0"/>
                    </a:p>
                  </a:txBody>
                  <a:tcPr marL="87105" marR="87105"/>
                </a:tc>
                <a:tc>
                  <a:txBody>
                    <a:bodyPr/>
                    <a:lstStyle/>
                    <a:p>
                      <a:pPr algn="ctr"/>
                      <a:r>
                        <a:rPr lang="fr-BE" sz="1400" b="0" dirty="0"/>
                        <a:t>1.4062</a:t>
                      </a:r>
                      <a:endParaRPr lang="en-GB" sz="1400" b="0" dirty="0"/>
                    </a:p>
                  </a:txBody>
                  <a:tcPr marL="87105" marR="87105">
                    <a:solidFill>
                      <a:srgbClr val="FFFF00"/>
                    </a:solidFill>
                  </a:tcPr>
                </a:tc>
                <a:tc>
                  <a:txBody>
                    <a:bodyPr/>
                    <a:lstStyle/>
                    <a:p>
                      <a:pPr algn="ctr"/>
                      <a:endParaRPr lang="en-GB" sz="1400" b="0" dirty="0"/>
                    </a:p>
                  </a:txBody>
                  <a:tcPr marL="87105" marR="87105"/>
                </a:tc>
                <a:tc>
                  <a:txBody>
                    <a:bodyPr/>
                    <a:lstStyle/>
                    <a:p>
                      <a:pPr algn="ctr"/>
                      <a:endParaRPr lang="en-GB" sz="1400" b="0" dirty="0"/>
                    </a:p>
                  </a:txBody>
                  <a:tcPr marL="87105" marR="87105"/>
                </a:tc>
                <a:extLst>
                  <a:ext uri="{0D108BD9-81ED-4DB2-BD59-A6C34878D82A}">
                    <a16:rowId xmlns:a16="http://schemas.microsoft.com/office/drawing/2014/main" val="10012"/>
                  </a:ext>
                </a:extLst>
              </a:tr>
              <a:tr h="167039">
                <a:tc>
                  <a:txBody>
                    <a:bodyPr/>
                    <a:lstStyle/>
                    <a:p>
                      <a:pPr algn="ctr"/>
                      <a:endParaRPr lang="en-GB" sz="1400" b="0" dirty="0"/>
                    </a:p>
                  </a:txBody>
                  <a:tcPr marL="87105" marR="87105" anchor="ctr"/>
                </a:tc>
                <a:tc>
                  <a:txBody>
                    <a:bodyPr/>
                    <a:lstStyle/>
                    <a:p>
                      <a:pPr algn="ctr"/>
                      <a:endParaRPr lang="en-GB" sz="1400" b="0" dirty="0"/>
                    </a:p>
                  </a:txBody>
                  <a:tcPr marL="87105" marR="87105"/>
                </a:tc>
                <a:tc>
                  <a:txBody>
                    <a:bodyPr/>
                    <a:lstStyle/>
                    <a:p>
                      <a:pPr algn="ctr"/>
                      <a:r>
                        <a:rPr lang="fr-BE" sz="1400" b="0" dirty="0"/>
                        <a:t>1.4</a:t>
                      </a:r>
                      <a:r>
                        <a:rPr lang="en-US" altLang="ja-JP" sz="1400" b="0" dirty="0"/>
                        <a:t>162</a:t>
                      </a:r>
                      <a:endParaRPr lang="en-GB" sz="1400" b="0" dirty="0"/>
                    </a:p>
                  </a:txBody>
                  <a:tcPr marL="87105" marR="87105">
                    <a:solidFill>
                      <a:srgbClr val="FFFF00"/>
                    </a:solidFill>
                  </a:tcPr>
                </a:tc>
                <a:tc>
                  <a:txBody>
                    <a:bodyPr/>
                    <a:lstStyle/>
                    <a:p>
                      <a:pPr algn="ctr"/>
                      <a:endParaRPr lang="en-GB" sz="1400" b="0" dirty="0"/>
                    </a:p>
                  </a:txBody>
                  <a:tcPr marL="87105" marR="87105"/>
                </a:tc>
                <a:tc>
                  <a:txBody>
                    <a:bodyPr/>
                    <a:lstStyle/>
                    <a:p>
                      <a:pPr algn="ctr"/>
                      <a:endParaRPr lang="en-GB" sz="1400" b="0" dirty="0"/>
                    </a:p>
                  </a:txBody>
                  <a:tcPr marL="87105" marR="87105"/>
                </a:tc>
                <a:extLst>
                  <a:ext uri="{0D108BD9-81ED-4DB2-BD59-A6C34878D82A}">
                    <a16:rowId xmlns:a16="http://schemas.microsoft.com/office/drawing/2014/main" val="10013"/>
                  </a:ext>
                </a:extLst>
              </a:tr>
              <a:tr h="1095977">
                <a:tc gridSpan="5">
                  <a:txBody>
                    <a:bodyPr/>
                    <a:lstStyle/>
                    <a:p>
                      <a:pPr marL="0" algn="just" defTabSz="914400" rtl="0" eaLnBrk="1" latinLnBrk="0" hangingPunct="1"/>
                      <a:r>
                        <a:rPr lang="ja-JP" altLang="en-US" sz="1600" b="0" kern="1200" dirty="0">
                          <a:solidFill>
                            <a:srgbClr val="FFC000"/>
                          </a:solidFill>
                          <a:latin typeface="+mn-lt"/>
                          <a:ea typeface="+mn-ea"/>
                          <a:cs typeface="+mn-cs"/>
                        </a:rPr>
                        <a:t>フェライト系　　</a:t>
                      </a:r>
                      <a:r>
                        <a:rPr lang="ja-JP" altLang="en-US" sz="1600" b="0" kern="1200" dirty="0">
                          <a:solidFill>
                            <a:srgbClr val="00B0F0"/>
                          </a:solidFill>
                          <a:latin typeface="+mn-lt"/>
                          <a:ea typeface="+mn-ea"/>
                          <a:cs typeface="+mn-cs"/>
                        </a:rPr>
                        <a:t>一般オーステナイト系　　</a:t>
                      </a:r>
                      <a:r>
                        <a:rPr lang="en-US" altLang="ja-JP" sz="1600" b="0" kern="1200" dirty="0">
                          <a:solidFill>
                            <a:srgbClr val="0070C0"/>
                          </a:solidFill>
                          <a:latin typeface="+mn-lt"/>
                          <a:ea typeface="+mn-ea"/>
                          <a:cs typeface="+mn-cs"/>
                        </a:rPr>
                        <a:t>Mo</a:t>
                      </a:r>
                      <a:r>
                        <a:rPr lang="ja-JP" altLang="en-US" sz="1600" b="0" kern="1200" dirty="0">
                          <a:solidFill>
                            <a:srgbClr val="0070C0"/>
                          </a:solidFill>
                          <a:latin typeface="+mn-lt"/>
                          <a:ea typeface="+mn-ea"/>
                          <a:cs typeface="+mn-cs"/>
                        </a:rPr>
                        <a:t>オーステナイト系　　</a:t>
                      </a:r>
                      <a:r>
                        <a:rPr lang="ja-JP" altLang="en-US" sz="1600" b="0" kern="1200" dirty="0">
                          <a:solidFill>
                            <a:srgbClr val="00B050"/>
                          </a:solidFill>
                          <a:latin typeface="+mn-lt"/>
                          <a:ea typeface="+mn-ea"/>
                          <a:cs typeface="+mn-cs"/>
                        </a:rPr>
                        <a:t>スーパーオーステナイト系</a:t>
                      </a:r>
                      <a:r>
                        <a:rPr lang="ja-JP" altLang="en-US" sz="1600" b="0" kern="1200" dirty="0">
                          <a:solidFill>
                            <a:srgbClr val="0070C0"/>
                          </a:solidFill>
                          <a:latin typeface="+mn-lt"/>
                          <a:ea typeface="+mn-ea"/>
                          <a:cs typeface="+mn-cs"/>
                        </a:rPr>
                        <a:t>　　</a:t>
                      </a:r>
                      <a:r>
                        <a:rPr lang="ja-JP" altLang="en-US" sz="1600" b="0" kern="1200" dirty="0">
                          <a:solidFill>
                            <a:srgbClr val="FFFF00"/>
                          </a:solidFill>
                          <a:latin typeface="+mn-lt"/>
                          <a:ea typeface="+mn-ea"/>
                          <a:cs typeface="+mn-cs"/>
                        </a:rPr>
                        <a:t>リーン二相系　　</a:t>
                      </a:r>
                      <a:r>
                        <a:rPr lang="ja-JP" altLang="en-US" sz="1600" b="0" kern="1200" dirty="0">
                          <a:solidFill>
                            <a:srgbClr val="C00000"/>
                          </a:solidFill>
                          <a:latin typeface="+mn-lt"/>
                          <a:ea typeface="+mn-ea"/>
                          <a:cs typeface="+mn-cs"/>
                        </a:rPr>
                        <a:t>二相系</a:t>
                      </a:r>
                      <a:r>
                        <a:rPr lang="en-US" altLang="ja-JP" sz="1600" b="0" kern="1200" dirty="0">
                          <a:solidFill>
                            <a:srgbClr val="C00000"/>
                          </a:solidFill>
                          <a:latin typeface="+mn-lt"/>
                          <a:ea typeface="+mn-ea"/>
                          <a:cs typeface="+mn-cs"/>
                        </a:rPr>
                        <a:t>/</a:t>
                      </a:r>
                      <a:r>
                        <a:rPr lang="ja-JP" altLang="en-US" sz="1600" b="0" kern="1200" dirty="0">
                          <a:solidFill>
                            <a:srgbClr val="C00000"/>
                          </a:solidFill>
                          <a:latin typeface="+mn-lt"/>
                          <a:ea typeface="+mn-ea"/>
                          <a:cs typeface="+mn-cs"/>
                        </a:rPr>
                        <a:t>スーパー二相系</a:t>
                      </a:r>
                      <a:endParaRPr lang="en-GB" altLang="ja-JP" sz="1600" b="0" kern="1200" dirty="0">
                        <a:solidFill>
                          <a:srgbClr val="C00000"/>
                        </a:solidFill>
                        <a:latin typeface="+mn-lt"/>
                        <a:ea typeface="+mn-ea"/>
                        <a:cs typeface="+mn-cs"/>
                      </a:endParaRPr>
                    </a:p>
                    <a:p>
                      <a:pPr algn="just"/>
                      <a:r>
                        <a:rPr lang="ja-JP" altLang="en-US" sz="1600" b="0" dirty="0"/>
                        <a:t>注：添付の</a:t>
                      </a:r>
                      <a:r>
                        <a:rPr lang="en-US" altLang="ja-JP" sz="1600" b="0" dirty="0"/>
                        <a:t>EN</a:t>
                      </a:r>
                      <a:r>
                        <a:rPr lang="ja-JP" altLang="en-US" sz="1600" b="0" dirty="0"/>
                        <a:t>規格一覧参照。これはスイミングプールには適用されない。</a:t>
                      </a:r>
                    </a:p>
                  </a:txBody>
                  <a:tcPr marL="108000" marR="87105" anchor="ctr"/>
                </a:tc>
                <a:tc hMerge="1">
                  <a:txBody>
                    <a:bodyPr/>
                    <a:lstStyle/>
                    <a:p>
                      <a:pPr algn="ctr"/>
                      <a:endParaRPr lang="en-GB" sz="1500" b="0" dirty="0"/>
                    </a:p>
                  </a:txBody>
                  <a:tcPr marL="87105" marR="87105"/>
                </a:tc>
                <a:tc hMerge="1">
                  <a:txBody>
                    <a:bodyPr/>
                    <a:lstStyle/>
                    <a:p>
                      <a:pPr algn="ctr"/>
                      <a:endParaRPr lang="en-GB" sz="1500" b="0" dirty="0"/>
                    </a:p>
                  </a:txBody>
                  <a:tcPr marL="87105" marR="87105"/>
                </a:tc>
                <a:tc hMerge="1">
                  <a:txBody>
                    <a:bodyPr/>
                    <a:lstStyle/>
                    <a:p>
                      <a:pPr algn="ctr"/>
                      <a:endParaRPr lang="en-GB" sz="1500" b="0" dirty="0"/>
                    </a:p>
                  </a:txBody>
                  <a:tcPr marL="87105" marR="87105"/>
                </a:tc>
                <a:tc hMerge="1">
                  <a:txBody>
                    <a:bodyPr/>
                    <a:lstStyle/>
                    <a:p>
                      <a:pPr algn="ctr"/>
                      <a:endParaRPr lang="en-GB" sz="1500" b="0" dirty="0"/>
                    </a:p>
                  </a:txBody>
                  <a:tcPr marL="87105" marR="87105"/>
                </a:tc>
                <a:extLst>
                  <a:ext uri="{0D108BD9-81ED-4DB2-BD59-A6C34878D82A}">
                    <a16:rowId xmlns:a16="http://schemas.microsoft.com/office/drawing/2014/main" val="10014"/>
                  </a:ext>
                </a:extLst>
              </a:tr>
            </a:tbl>
          </a:graphicData>
        </a:graphic>
      </p:graphicFrame>
      <p:sp>
        <p:nvSpPr>
          <p:cNvPr id="3" name="Slide Number Placeholder 2"/>
          <p:cNvSpPr>
            <a:spLocks noGrp="1"/>
          </p:cNvSpPr>
          <p:nvPr>
            <p:ph type="sldNum" sz="quarter" idx="12"/>
          </p:nvPr>
        </p:nvSpPr>
        <p:spPr>
          <a:xfrm>
            <a:off x="8748464" y="6597352"/>
            <a:ext cx="576064" cy="365125"/>
          </a:xfrm>
        </p:spPr>
        <p:txBody>
          <a:bodyPr/>
          <a:lstStyle/>
          <a:p>
            <a:fld id="{16EEAD88-7AB7-4352-89B4-BF917C658D05}" type="slidenum">
              <a:rPr lang="fr-BE" smtClean="0"/>
              <a:pPr/>
              <a:t>45</a:t>
            </a:fld>
            <a:endParaRPr lang="fr-BE" dirty="0"/>
          </a:p>
        </p:txBody>
      </p:sp>
    </p:spTree>
    <p:extLst>
      <p:ext uri="{BB962C8B-B14F-4D97-AF65-F5344CB8AC3E}">
        <p14:creationId xmlns:p14="http://schemas.microsoft.com/office/powerpoint/2010/main" val="43665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4 -2 </a:t>
            </a:r>
            <a:r>
              <a:rPr lang="ja-JP" altLang="en-US" dirty="0"/>
              <a:t>その他</a:t>
            </a:r>
            <a:endParaRPr lang="fr-FR" dirty="0"/>
          </a:p>
        </p:txBody>
      </p:sp>
      <p:sp>
        <p:nvSpPr>
          <p:cNvPr id="3" name="Subtitle 2"/>
          <p:cNvSpPr>
            <a:spLocks noGrp="1"/>
          </p:cNvSpPr>
          <p:nvPr>
            <p:ph idx="1"/>
          </p:nvPr>
        </p:nvSpPr>
        <p:spPr>
          <a:xfrm>
            <a:off x="335280" y="1600200"/>
            <a:ext cx="8351520" cy="4961965"/>
          </a:xfrm>
        </p:spPr>
        <p:txBody>
          <a:bodyPr>
            <a:normAutofit/>
          </a:bodyPr>
          <a:lstStyle/>
          <a:p>
            <a:r>
              <a:rPr lang="ja-JP" altLang="en-US" dirty="0"/>
              <a:t>通常は特別な規定は適用されない</a:t>
            </a:r>
            <a:endParaRPr lang="en-US" altLang="ja-JP" dirty="0"/>
          </a:p>
          <a:p>
            <a:r>
              <a:rPr lang="ja-JP" altLang="en-US" dirty="0"/>
              <a:t>鋼種選択は期待する性能を満たすものとする</a:t>
            </a:r>
            <a:endParaRPr lang="en-US" altLang="ja-JP" dirty="0"/>
          </a:p>
          <a:p>
            <a:r>
              <a:rPr lang="ja-JP" altLang="en-US" dirty="0"/>
              <a:t>以下の方法を検討する</a:t>
            </a:r>
            <a:endParaRPr lang="fr-FR" dirty="0"/>
          </a:p>
          <a:p>
            <a:pPr lvl="1"/>
            <a:r>
              <a:rPr lang="ja-JP" altLang="en-US" dirty="0"/>
              <a:t>専門家に相談する</a:t>
            </a:r>
            <a:endParaRPr lang="en-US" altLang="ja-JP" dirty="0"/>
          </a:p>
          <a:p>
            <a:pPr lvl="1"/>
            <a:r>
              <a:rPr lang="ja-JP" altLang="en-US" dirty="0"/>
              <a:t>各国のステンレス協会の支援を得る</a:t>
            </a:r>
            <a:endParaRPr lang="en-US" altLang="ja-JP" dirty="0"/>
          </a:p>
          <a:p>
            <a:pPr lvl="1"/>
            <a:r>
              <a:rPr lang="ja-JP" altLang="en-US" dirty="0"/>
              <a:t>類似環境における成功例を参考にする</a:t>
            </a:r>
            <a:endParaRPr lang="en-US" altLang="ja-JP" dirty="0"/>
          </a:p>
        </p:txBody>
      </p:sp>
      <p:sp>
        <p:nvSpPr>
          <p:cNvPr id="5" name="Slide Number Placeholder 1">
            <a:extLst>
              <a:ext uri="{FF2B5EF4-FFF2-40B4-BE49-F238E27FC236}">
                <a16:creationId xmlns:a16="http://schemas.microsoft.com/office/drawing/2014/main" id="{3BDB7284-DD1A-4B96-BEAC-F32ABE2B4080}"/>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46</a:t>
            </a:fld>
            <a:endParaRPr lang="fr-BE" dirty="0">
              <a:solidFill>
                <a:schemeClr val="tx1"/>
              </a:solidFill>
            </a:endParaRPr>
          </a:p>
        </p:txBody>
      </p:sp>
    </p:spTree>
    <p:extLst>
      <p:ext uri="{BB962C8B-B14F-4D97-AF65-F5344CB8AC3E}">
        <p14:creationId xmlns:p14="http://schemas.microsoft.com/office/powerpoint/2010/main" val="112442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建築材における鋼種選択方法</a:t>
            </a:r>
            <a:endParaRPr lang="fr-FR" dirty="0"/>
          </a:p>
        </p:txBody>
      </p:sp>
      <p:sp>
        <p:nvSpPr>
          <p:cNvPr id="3" name="Subtitle 2"/>
          <p:cNvSpPr>
            <a:spLocks noGrp="1"/>
          </p:cNvSpPr>
          <p:nvPr>
            <p:ph idx="1"/>
          </p:nvPr>
        </p:nvSpPr>
        <p:spPr>
          <a:xfrm>
            <a:off x="457200" y="2492896"/>
            <a:ext cx="8229600" cy="3633267"/>
          </a:xfrm>
        </p:spPr>
        <p:txBody>
          <a:bodyPr>
            <a:normAutofit/>
          </a:bodyPr>
          <a:lstStyle/>
          <a:p>
            <a:r>
              <a:rPr lang="ja-JP" altLang="en-US" dirty="0"/>
              <a:t>ただし、以下の場合を除く</a:t>
            </a:r>
            <a:endParaRPr lang="en-US" altLang="ja-JP" dirty="0"/>
          </a:p>
          <a:p>
            <a:endParaRPr lang="en-US" altLang="ja-JP" dirty="0"/>
          </a:p>
          <a:p>
            <a:pPr marL="0" indent="0">
              <a:buNone/>
            </a:pPr>
            <a:r>
              <a:rPr lang="ja-JP" altLang="en-US" sz="2800" dirty="0"/>
              <a:t>　－　外観上の意匠性を伴わない場合</a:t>
            </a:r>
            <a:endParaRPr lang="en-US" altLang="ja-JP" sz="2800" dirty="0"/>
          </a:p>
          <a:p>
            <a:pPr marL="0" indent="0">
              <a:buNone/>
            </a:pPr>
            <a:r>
              <a:rPr lang="ja-JP" altLang="en-US" sz="2800" dirty="0"/>
              <a:t>　－　構造的強度を最優先する場合</a:t>
            </a:r>
            <a:endParaRPr lang="en-US" altLang="ja-JP" sz="2800" dirty="0"/>
          </a:p>
        </p:txBody>
      </p:sp>
      <p:sp>
        <p:nvSpPr>
          <p:cNvPr id="4" name="Slide Number Placeholder 3"/>
          <p:cNvSpPr>
            <a:spLocks noGrp="1"/>
          </p:cNvSpPr>
          <p:nvPr>
            <p:ph type="sldNum" sz="quarter" idx="12"/>
          </p:nvPr>
        </p:nvSpPr>
        <p:spPr>
          <a:xfrm>
            <a:off x="8820472" y="6597352"/>
            <a:ext cx="504056" cy="365125"/>
          </a:xfrm>
        </p:spPr>
        <p:txBody>
          <a:bodyPr/>
          <a:lstStyle/>
          <a:p>
            <a:fld id="{16EEAD88-7AB7-4352-89B4-BF917C658D05}" type="slidenum">
              <a:rPr lang="fr-BE" smtClean="0"/>
              <a:pPr/>
              <a:t>47</a:t>
            </a:fld>
            <a:endParaRPr lang="fr-BE" dirty="0"/>
          </a:p>
        </p:txBody>
      </p:sp>
    </p:spTree>
    <p:extLst>
      <p:ext uri="{BB962C8B-B14F-4D97-AF65-F5344CB8AC3E}">
        <p14:creationId xmlns:p14="http://schemas.microsoft.com/office/powerpoint/2010/main" val="865226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ja-JP" altLang="en-US" dirty="0"/>
              <a:t>選択方法の活用</a:t>
            </a:r>
            <a:endParaRPr lang="fr-FR" dirty="0"/>
          </a:p>
        </p:txBody>
      </p:sp>
      <p:sp>
        <p:nvSpPr>
          <p:cNvPr id="5" name="Content Placeholder 4"/>
          <p:cNvSpPr>
            <a:spLocks noGrp="1"/>
          </p:cNvSpPr>
          <p:nvPr>
            <p:ph idx="1"/>
          </p:nvPr>
        </p:nvSpPr>
        <p:spPr>
          <a:xfrm>
            <a:off x="457200" y="1600201"/>
            <a:ext cx="8229600" cy="1036712"/>
          </a:xfrm>
        </p:spPr>
        <p:txBody>
          <a:bodyPr>
            <a:normAutofit/>
          </a:bodyPr>
          <a:lstStyle/>
          <a:p>
            <a:pPr marL="514350" indent="-514350" algn="just">
              <a:buFont typeface="+mj-lt"/>
              <a:buAutoNum type="arabicPeriod"/>
            </a:pPr>
            <a:r>
              <a:rPr lang="ja-JP" altLang="en-US" sz="2400" dirty="0"/>
              <a:t>評価用のスコアを算出する</a:t>
            </a:r>
            <a:endParaRPr lang="en-US" altLang="ja-JP" sz="2400" dirty="0"/>
          </a:p>
          <a:p>
            <a:pPr marL="514350" indent="-514350" algn="just">
              <a:buFont typeface="+mj-lt"/>
              <a:buAutoNum type="arabicPeriod"/>
            </a:pPr>
            <a:r>
              <a:rPr lang="ja-JP" altLang="en-US" sz="2400" dirty="0"/>
              <a:t>それぞれのスコアに対応した</a:t>
            </a:r>
            <a:r>
              <a:rPr lang="en-US" altLang="ja-JP" sz="2400" dirty="0"/>
              <a:t>SUS</a:t>
            </a:r>
            <a:r>
              <a:rPr lang="ja-JP" altLang="en-US" sz="2400" dirty="0"/>
              <a:t>鋼種が推奨される</a:t>
            </a:r>
            <a:endParaRPr lang="en-US" sz="2400"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48</a:t>
            </a:fld>
            <a:endParaRPr lang="fr-BE" dirty="0"/>
          </a:p>
        </p:txBody>
      </p:sp>
      <p:sp>
        <p:nvSpPr>
          <p:cNvPr id="6" name="Content Placeholder 4">
            <a:extLst>
              <a:ext uri="{FF2B5EF4-FFF2-40B4-BE49-F238E27FC236}">
                <a16:creationId xmlns:a16="http://schemas.microsoft.com/office/drawing/2014/main" id="{7EA416E9-7E15-40E1-AA33-64CA1841ECBC}"/>
              </a:ext>
            </a:extLst>
          </p:cNvPr>
          <p:cNvSpPr txBox="1">
            <a:spLocks/>
          </p:cNvSpPr>
          <p:nvPr/>
        </p:nvSpPr>
        <p:spPr>
          <a:xfrm>
            <a:off x="457200" y="2636912"/>
            <a:ext cx="8229600" cy="3096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2400" dirty="0"/>
              <a:t>評価用のスコアの基準は以下の</a:t>
            </a:r>
            <a:r>
              <a:rPr lang="en-US" altLang="ja-JP" sz="2400" dirty="0"/>
              <a:t>5</a:t>
            </a:r>
            <a:r>
              <a:rPr lang="ja-JP" altLang="en-US" sz="2400" dirty="0"/>
              <a:t>項目</a:t>
            </a:r>
            <a:endParaRPr lang="en-US" altLang="ja-JP" sz="2400" dirty="0"/>
          </a:p>
          <a:p>
            <a:pPr marL="514350" indent="-514350" algn="just">
              <a:buFont typeface="+mj-lt"/>
              <a:buAutoNum type="romanLcPeriod"/>
            </a:pPr>
            <a:r>
              <a:rPr lang="ja-JP" altLang="en-US" sz="2400" dirty="0"/>
              <a:t>大気汚染影響スコア</a:t>
            </a:r>
            <a:endParaRPr lang="en-US" altLang="ja-JP" sz="2400" dirty="0"/>
          </a:p>
          <a:p>
            <a:pPr marL="514350" indent="-514350" algn="just">
              <a:buFont typeface="+mj-lt"/>
              <a:buAutoNum type="romanLcPeriod"/>
            </a:pPr>
            <a:r>
              <a:rPr lang="ja-JP" altLang="en-US" sz="2400" dirty="0"/>
              <a:t>塩害暴露影響スコア　（沿岸部または豪雪部）</a:t>
            </a:r>
            <a:endParaRPr lang="en-US" altLang="ja-JP" sz="2400" dirty="0"/>
          </a:p>
          <a:p>
            <a:pPr marL="514350" indent="-514350" algn="just">
              <a:buFont typeface="+mj-lt"/>
              <a:buAutoNum type="romanLcPeriod"/>
            </a:pPr>
            <a:r>
              <a:rPr lang="ja-JP" altLang="en-US" sz="2400" dirty="0"/>
              <a:t>地域性天候影響スコア</a:t>
            </a:r>
            <a:endParaRPr lang="en-US" altLang="ja-JP" sz="2400" dirty="0"/>
          </a:p>
          <a:p>
            <a:pPr marL="514350" indent="-514350" algn="just">
              <a:buFont typeface="+mj-lt"/>
              <a:buAutoNum type="romanLcPeriod"/>
            </a:pPr>
            <a:r>
              <a:rPr lang="ja-JP" altLang="en-US" sz="2400" dirty="0"/>
              <a:t>設計影響スコア</a:t>
            </a:r>
            <a:endParaRPr lang="en-US" altLang="ja-JP" sz="2400" dirty="0"/>
          </a:p>
          <a:p>
            <a:pPr marL="514350" indent="-514350" algn="just">
              <a:buFont typeface="+mj-lt"/>
              <a:buAutoNum type="romanLcPeriod"/>
            </a:pPr>
            <a:r>
              <a:rPr lang="ja-JP" altLang="en-US" sz="2400" dirty="0"/>
              <a:t>メンテナンススコア</a:t>
            </a:r>
            <a:endParaRPr lang="en-US" altLang="ja-JP" sz="2400" dirty="0"/>
          </a:p>
          <a:p>
            <a:pPr marL="0" indent="0" algn="just">
              <a:buNone/>
            </a:pPr>
            <a:endParaRPr lang="en-US" altLang="ja-JP" sz="2400" dirty="0"/>
          </a:p>
        </p:txBody>
      </p:sp>
    </p:spTree>
    <p:extLst>
      <p:ext uri="{BB962C8B-B14F-4D97-AF65-F5344CB8AC3E}">
        <p14:creationId xmlns:p14="http://schemas.microsoft.com/office/powerpoint/2010/main" val="3234628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a:t>ⅰ.</a:t>
            </a:r>
            <a:r>
              <a:rPr lang="ja-JP" altLang="en-US" dirty="0"/>
              <a:t>　大気汚染影響スコア</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49</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工業排気または自動車排気ガスによる大気汚染状況</a:t>
                      </a:r>
                    </a:p>
                  </a:txBody>
                  <a:tcPr/>
                </a:tc>
                <a:extLst>
                  <a:ext uri="{0D108BD9-81ED-4DB2-BD59-A6C34878D82A}">
                    <a16:rowId xmlns:a16="http://schemas.microsoft.com/office/drawing/2014/main" val="131805467"/>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大気汚染が低いまたは無い地域</a:t>
                      </a:r>
                    </a:p>
                  </a:txBody>
                  <a:tcPr/>
                </a:tc>
                <a:extLst>
                  <a:ext uri="{0D108BD9-81ED-4DB2-BD59-A6C34878D82A}">
                    <a16:rowId xmlns:a16="http://schemas.microsoft.com/office/drawing/2014/main" val="3775399513"/>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軽工業、自動車排ガスによる影響が中程度の地域</a:t>
                      </a:r>
                    </a:p>
                  </a:txBody>
                  <a:tcPr/>
                </a:tc>
                <a:extLst>
                  <a:ext uri="{0D108BD9-81ED-4DB2-BD59-A6C34878D82A}">
                    <a16:rowId xmlns:a16="http://schemas.microsoft.com/office/drawing/2014/main" val="944968385"/>
                  </a:ext>
                </a:extLst>
              </a:tr>
              <a:tr h="370840">
                <a:tc>
                  <a:txBody>
                    <a:bodyPr/>
                    <a:lstStyle/>
                    <a:p>
                      <a:pPr algn="ctr"/>
                      <a:r>
                        <a:rPr kumimoji="1" lang="en-US" altLang="ja-JP" dirty="0"/>
                        <a:t>3</a:t>
                      </a:r>
                      <a:endParaRPr kumimoji="1" lang="ja-JP" altLang="en-US" dirty="0"/>
                    </a:p>
                  </a:txBody>
                  <a:tcPr/>
                </a:tc>
                <a:tc>
                  <a:txBody>
                    <a:bodyPr/>
                    <a:lstStyle/>
                    <a:p>
                      <a:r>
                        <a:rPr kumimoji="1" lang="ja-JP" altLang="en-US" dirty="0"/>
                        <a:t>軽工業、自動車排ガスによる影響が強い地域　*</a:t>
                      </a:r>
                    </a:p>
                  </a:txBody>
                  <a:tcPr/>
                </a:tc>
                <a:extLst>
                  <a:ext uri="{0D108BD9-81ED-4DB2-BD59-A6C34878D82A}">
                    <a16:rowId xmlns:a16="http://schemas.microsoft.com/office/drawing/2014/main" val="1711181523"/>
                  </a:ext>
                </a:extLst>
              </a:tr>
              <a:tr h="370840">
                <a:tc>
                  <a:txBody>
                    <a:bodyPr/>
                    <a:lstStyle/>
                    <a:p>
                      <a:pPr algn="ctr"/>
                      <a:r>
                        <a:rPr kumimoji="1" lang="en-US" altLang="ja-JP" dirty="0"/>
                        <a:t>3</a:t>
                      </a:r>
                      <a:endParaRPr kumimoji="1" lang="ja-JP" altLang="en-US" dirty="0"/>
                    </a:p>
                  </a:txBody>
                  <a:tcPr/>
                </a:tc>
                <a:tc>
                  <a:txBody>
                    <a:bodyPr/>
                    <a:lstStyle/>
                    <a:p>
                      <a:r>
                        <a:rPr kumimoji="1" lang="ja-JP" altLang="en-US" dirty="0"/>
                        <a:t>重工業による影響が低いまたは中程度の地域</a:t>
                      </a:r>
                    </a:p>
                  </a:txBody>
                  <a:tcPr/>
                </a:tc>
                <a:extLst>
                  <a:ext uri="{0D108BD9-81ED-4DB2-BD59-A6C34878D82A}">
                    <a16:rowId xmlns:a16="http://schemas.microsoft.com/office/drawing/2014/main" val="2578709872"/>
                  </a:ext>
                </a:extLst>
              </a:tr>
              <a:tr h="370840">
                <a:tc>
                  <a:txBody>
                    <a:bodyPr/>
                    <a:lstStyle/>
                    <a:p>
                      <a:pPr algn="ctr"/>
                      <a:r>
                        <a:rPr kumimoji="1" lang="en-US" altLang="ja-JP" dirty="0"/>
                        <a:t>4</a:t>
                      </a:r>
                      <a:endParaRPr kumimoji="1" lang="ja-JP" altLang="en-US" dirty="0"/>
                    </a:p>
                  </a:txBody>
                  <a:tcPr/>
                </a:tc>
                <a:tc>
                  <a:txBody>
                    <a:bodyPr/>
                    <a:lstStyle/>
                    <a:p>
                      <a:r>
                        <a:rPr kumimoji="1" lang="ja-JP" altLang="en-US" dirty="0"/>
                        <a:t>重工業による影響が強い地域　*</a:t>
                      </a:r>
                    </a:p>
                  </a:txBody>
                  <a:tcPr/>
                </a:tc>
                <a:extLst>
                  <a:ext uri="{0D108BD9-81ED-4DB2-BD59-A6C34878D82A}">
                    <a16:rowId xmlns:a16="http://schemas.microsoft.com/office/drawing/2014/main" val="2802115398"/>
                  </a:ext>
                </a:extLst>
              </a:tr>
            </a:tbl>
          </a:graphicData>
        </a:graphic>
      </p:graphicFrame>
      <p:sp>
        <p:nvSpPr>
          <p:cNvPr id="9" name="Content Placeholder 4">
            <a:extLst>
              <a:ext uri="{FF2B5EF4-FFF2-40B4-BE49-F238E27FC236}">
                <a16:creationId xmlns:a16="http://schemas.microsoft.com/office/drawing/2014/main" id="{D84849E5-CA74-4BF4-9E7E-DD7178813707}"/>
              </a:ext>
            </a:extLst>
          </p:cNvPr>
          <p:cNvSpPr txBox="1">
            <a:spLocks/>
          </p:cNvSpPr>
          <p:nvPr/>
        </p:nvSpPr>
        <p:spPr>
          <a:xfrm>
            <a:off x="457200" y="4221088"/>
            <a:ext cx="8229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a:t>*潜在的に高い腐食環境にある場所であり、ステンレス鋼の専門家に問合せ下さい</a:t>
            </a:r>
            <a:endParaRPr lang="en-US" altLang="ja-JP" sz="1800" dirty="0"/>
          </a:p>
          <a:p>
            <a:pPr marL="0" indent="0" algn="just">
              <a:buNone/>
            </a:pPr>
            <a:r>
              <a:rPr lang="ja-JP" altLang="en-US" sz="1800" dirty="0"/>
              <a:t>　　</a:t>
            </a:r>
            <a:endParaRPr lang="en-US" sz="1800" dirty="0"/>
          </a:p>
        </p:txBody>
      </p:sp>
    </p:spTree>
    <p:extLst>
      <p:ext uri="{BB962C8B-B14F-4D97-AF65-F5344CB8AC3E}">
        <p14:creationId xmlns:p14="http://schemas.microsoft.com/office/powerpoint/2010/main" val="98692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多くの材料が経年劣化を起こす</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932381"/>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ja-JP" altLang="en-US" dirty="0"/>
                        <a:t>材料</a:t>
                      </a:r>
                      <a:endParaRPr lang="fr-BE" dirty="0"/>
                    </a:p>
                  </a:txBody>
                  <a:tcPr/>
                </a:tc>
                <a:tc>
                  <a:txBody>
                    <a:bodyPr/>
                    <a:lstStyle/>
                    <a:p>
                      <a:r>
                        <a:rPr lang="ja-JP" altLang="en-US" dirty="0"/>
                        <a:t>石</a:t>
                      </a:r>
                      <a:endParaRPr lang="fr-BE" dirty="0"/>
                    </a:p>
                  </a:txBody>
                  <a:tcPr/>
                </a:tc>
                <a:tc>
                  <a:txBody>
                    <a:bodyPr/>
                    <a:lstStyle/>
                    <a:p>
                      <a:r>
                        <a:rPr lang="ja-JP" altLang="en-US" dirty="0"/>
                        <a:t>ガラス</a:t>
                      </a:r>
                      <a:endParaRPr lang="fr-BE" dirty="0"/>
                    </a:p>
                  </a:txBody>
                  <a:tcPr/>
                </a:tc>
                <a:tc>
                  <a:txBody>
                    <a:bodyPr/>
                    <a:lstStyle/>
                    <a:p>
                      <a:r>
                        <a:rPr lang="ja-JP" altLang="en-US" dirty="0"/>
                        <a:t>プラスチック</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ja-JP" altLang="en-US" dirty="0"/>
                        <a:t>劣化タイプ</a:t>
                      </a:r>
                      <a:endParaRPr lang="fr-BE" dirty="0">
                        <a:solidFill>
                          <a:schemeClr val="bg1"/>
                        </a:solidFill>
                      </a:endParaRPr>
                    </a:p>
                  </a:txBody>
                  <a:tcPr/>
                </a:tc>
                <a:tc>
                  <a:txBody>
                    <a:bodyPr/>
                    <a:lstStyle/>
                    <a:p>
                      <a:r>
                        <a:rPr lang="ja-JP" altLang="en-US" dirty="0"/>
                        <a:t>摩耗</a:t>
                      </a:r>
                      <a:endParaRPr lang="en-US" altLang="ja-JP" dirty="0"/>
                    </a:p>
                    <a:p>
                      <a:r>
                        <a:rPr lang="ja-JP" altLang="en-US" dirty="0"/>
                        <a:t>汚染による破損</a:t>
                      </a:r>
                      <a:endParaRPr lang="fr-BE" dirty="0"/>
                    </a:p>
                  </a:txBody>
                  <a:tcPr/>
                </a:tc>
                <a:tc>
                  <a:txBody>
                    <a:bodyPr/>
                    <a:lstStyle/>
                    <a:p>
                      <a:r>
                        <a:rPr lang="ja-JP" altLang="en-US" dirty="0"/>
                        <a:t>割れ</a:t>
                      </a:r>
                      <a:endParaRPr lang="fr-BE" dirty="0"/>
                    </a:p>
                  </a:txBody>
                  <a:tcPr/>
                </a:tc>
                <a:tc>
                  <a:txBody>
                    <a:bodyPr/>
                    <a:lstStyle/>
                    <a:p>
                      <a:r>
                        <a:rPr lang="ja-JP" altLang="en-US" dirty="0"/>
                        <a:t>紫外線による劣化</a:t>
                      </a:r>
                      <a:endParaRPr lang="fr-BE" dirty="0"/>
                    </a:p>
                  </a:txBody>
                  <a:tcPr/>
                </a:tc>
                <a:extLst>
                  <a:ext uri="{0D108BD9-81ED-4DB2-BD59-A6C34878D82A}">
                    <a16:rowId xmlns:a16="http://schemas.microsoft.com/office/drawing/2014/main" val="10002"/>
                  </a:ext>
                </a:extLst>
              </a:tr>
              <a:tr h="911620">
                <a:tc>
                  <a:txBody>
                    <a:bodyPr/>
                    <a:lstStyle/>
                    <a:p>
                      <a:r>
                        <a:rPr lang="ja-JP" altLang="en-US" dirty="0"/>
                        <a:t>対策</a:t>
                      </a:r>
                      <a:endParaRPr lang="fr-BE" dirty="0">
                        <a:solidFill>
                          <a:schemeClr val="bg1"/>
                        </a:solidFill>
                      </a:endParaRPr>
                    </a:p>
                  </a:txBody>
                  <a:tcPr/>
                </a:tc>
                <a:tc>
                  <a:txBody>
                    <a:bodyPr/>
                    <a:lstStyle/>
                    <a:p>
                      <a:r>
                        <a:rPr lang="ja-JP" altLang="en-US" dirty="0"/>
                        <a:t>通常対策不可</a:t>
                      </a:r>
                      <a:endParaRPr lang="fr-BE" dirty="0"/>
                    </a:p>
                  </a:txBody>
                  <a:tcPr/>
                </a:tc>
                <a:tc>
                  <a:txBody>
                    <a:bodyPr/>
                    <a:lstStyle/>
                    <a:p>
                      <a:r>
                        <a:rPr lang="ja-JP" altLang="en-US" dirty="0"/>
                        <a:t>強化ガラス</a:t>
                      </a:r>
                      <a:endParaRPr lang="fr-BE" dirty="0"/>
                    </a:p>
                  </a:txBody>
                  <a:tcPr/>
                </a:tc>
                <a:tc>
                  <a:txBody>
                    <a:bodyPr/>
                    <a:lstStyle/>
                    <a:p>
                      <a:r>
                        <a:rPr lang="ja-JP" altLang="en-US" dirty="0"/>
                        <a:t>品質改良</a:t>
                      </a:r>
                      <a:endParaRPr lang="fr-BE" dirty="0"/>
                    </a:p>
                  </a:txBody>
                  <a:tcPr/>
                </a:tc>
                <a:extLst>
                  <a:ext uri="{0D108BD9-81ED-4DB2-BD59-A6C34878D82A}">
                    <a16:rowId xmlns:a16="http://schemas.microsoft.com/office/drawing/2014/main" val="10003"/>
                  </a:ext>
                </a:extLst>
              </a:tr>
            </a:tbl>
          </a:graphicData>
        </a:graphic>
      </p:graphicFrame>
      <p:pic>
        <p:nvPicPr>
          <p:cNvPr id="8" name="Picture 2" descr="http://4.bp.blogspot.com/_jKnJY2a-_E8/SpF8DJNkVTI/AAAAAAAAAQs/j-J64TaOsOI/s400/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10509"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REQP7g6BZ5zrcBmL11bmXD4Y_v7_24j2BPifm3YI4UHjGmeOjTh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5700"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iplasticsupply.com/wp-content/uploads/2010/11/broke-chair-300x225.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777036"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Slide Number Placeholder 1">
            <a:extLst>
              <a:ext uri="{FF2B5EF4-FFF2-40B4-BE49-F238E27FC236}">
                <a16:creationId xmlns:a16="http://schemas.microsoft.com/office/drawing/2014/main" id="{CF2B36C7-ECBA-498E-A605-DF1A43BBCD7D}"/>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5</a:t>
            </a:fld>
            <a:endParaRPr lang="fr-BE" dirty="0">
              <a:solidFill>
                <a:schemeClr val="tx1"/>
              </a:solidFill>
            </a:endParaRPr>
          </a:p>
        </p:txBody>
      </p:sp>
    </p:spTree>
    <p:extLst>
      <p:ext uri="{BB962C8B-B14F-4D97-AF65-F5344CB8AC3E}">
        <p14:creationId xmlns:p14="http://schemas.microsoft.com/office/powerpoint/2010/main" val="154944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ja-JP" dirty="0"/>
              <a:t>ⅱ.</a:t>
            </a:r>
            <a:r>
              <a:rPr lang="ja-JP" altLang="en-US" dirty="0"/>
              <a:t>　塩害暴露影響スコア</a:t>
            </a:r>
            <a:br>
              <a:rPr lang="en-US" altLang="ja-JP" dirty="0"/>
            </a:br>
            <a:r>
              <a:rPr lang="ja-JP" altLang="en-US" dirty="0"/>
              <a:t>（</a:t>
            </a:r>
            <a:r>
              <a:rPr lang="en-US" altLang="ja-JP" dirty="0"/>
              <a:t>A</a:t>
            </a:r>
            <a:r>
              <a:rPr lang="ja-JP" altLang="en-US" dirty="0"/>
              <a:t>）　沿岸部（塩害影響）</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50</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nvPr>
        </p:nvGraphicFramePr>
        <p:xfrm>
          <a:off x="457200" y="1600200"/>
          <a:ext cx="8229600" cy="259588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海岸からの距離または波飛沫の飛散状況</a:t>
                      </a:r>
                    </a:p>
                  </a:txBody>
                  <a:tcPr/>
                </a:tc>
                <a:extLst>
                  <a:ext uri="{0D108BD9-81ED-4DB2-BD59-A6C34878D82A}">
                    <a16:rowId xmlns:a16="http://schemas.microsoft.com/office/drawing/2014/main" val="131805467"/>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低レベル　（　海岸より　</a:t>
                      </a:r>
                      <a:r>
                        <a:rPr kumimoji="1" lang="en-US" altLang="ja-JP" dirty="0"/>
                        <a:t>1.6</a:t>
                      </a:r>
                      <a:r>
                        <a:rPr kumimoji="1" lang="ja-JP" altLang="en-US" dirty="0"/>
                        <a:t>～</a:t>
                      </a:r>
                      <a:r>
                        <a:rPr kumimoji="1" lang="en-US" altLang="ja-JP" dirty="0"/>
                        <a:t>16.0km</a:t>
                      </a:r>
                      <a:r>
                        <a:rPr kumimoji="1" lang="ja-JP" altLang="en-US" dirty="0"/>
                        <a:t>　の地域　）　</a:t>
                      </a:r>
                      <a:r>
                        <a:rPr kumimoji="1" lang="en-US" altLang="ja-JP" dirty="0"/>
                        <a:t>**</a:t>
                      </a:r>
                      <a:endParaRPr kumimoji="1" lang="ja-JP" altLang="en-US" dirty="0"/>
                    </a:p>
                  </a:txBody>
                  <a:tcPr/>
                </a:tc>
                <a:extLst>
                  <a:ext uri="{0D108BD9-81ED-4DB2-BD59-A6C34878D82A}">
                    <a16:rowId xmlns:a16="http://schemas.microsoft.com/office/drawing/2014/main" val="3775399513"/>
                  </a:ext>
                </a:extLst>
              </a:tr>
              <a:tr h="370840">
                <a:tc>
                  <a:txBody>
                    <a:bodyPr/>
                    <a:lstStyle/>
                    <a:p>
                      <a:pPr algn="ctr"/>
                      <a:r>
                        <a:rPr kumimoji="1" lang="en-US" altLang="ja-JP" dirty="0"/>
                        <a:t>3</a:t>
                      </a:r>
                      <a:endParaRPr kumimoji="1" lang="ja-JP" altLang="en-US" dirty="0"/>
                    </a:p>
                  </a:txBody>
                  <a:tcPr/>
                </a:tc>
                <a:tc>
                  <a:txBody>
                    <a:bodyPr/>
                    <a:lstStyle/>
                    <a:p>
                      <a:r>
                        <a:rPr kumimoji="1" lang="ja-JP" altLang="en-US" dirty="0"/>
                        <a:t>中レベル　（　海岸より　</a:t>
                      </a:r>
                      <a:r>
                        <a:rPr kumimoji="1" lang="en-US" altLang="ja-JP" dirty="0"/>
                        <a:t>30m</a:t>
                      </a:r>
                      <a:r>
                        <a:rPr kumimoji="1" lang="ja-JP" altLang="en-US" dirty="0"/>
                        <a:t>～</a:t>
                      </a:r>
                      <a:r>
                        <a:rPr kumimoji="1" lang="en-US" altLang="ja-JP" dirty="0"/>
                        <a:t>1.6km</a:t>
                      </a:r>
                      <a:r>
                        <a:rPr kumimoji="1" lang="ja-JP" altLang="en-US" dirty="0"/>
                        <a:t>　の地域　）</a:t>
                      </a:r>
                    </a:p>
                  </a:txBody>
                  <a:tcPr/>
                </a:tc>
                <a:extLst>
                  <a:ext uri="{0D108BD9-81ED-4DB2-BD59-A6C34878D82A}">
                    <a16:rowId xmlns:a16="http://schemas.microsoft.com/office/drawing/2014/main" val="944968385"/>
                  </a:ext>
                </a:extLst>
              </a:tr>
              <a:tr h="370840">
                <a:tc>
                  <a:txBody>
                    <a:bodyPr/>
                    <a:lstStyle/>
                    <a:p>
                      <a:pPr algn="ctr"/>
                      <a:r>
                        <a:rPr kumimoji="1" lang="en-US" altLang="ja-JP" dirty="0"/>
                        <a:t>4</a:t>
                      </a:r>
                      <a:endParaRPr kumimoji="1" lang="ja-JP" altLang="en-US" dirty="0"/>
                    </a:p>
                  </a:txBody>
                  <a:tcPr/>
                </a:tc>
                <a:tc>
                  <a:txBody>
                    <a:bodyPr/>
                    <a:lstStyle/>
                    <a:p>
                      <a:r>
                        <a:rPr kumimoji="1" lang="ja-JP" altLang="en-US" dirty="0"/>
                        <a:t>高レベル　（　海岸より　</a:t>
                      </a:r>
                      <a:r>
                        <a:rPr kumimoji="1" lang="en-US" altLang="ja-JP" dirty="0"/>
                        <a:t>30m</a:t>
                      </a:r>
                      <a:r>
                        <a:rPr kumimoji="1" lang="ja-JP" altLang="en-US" dirty="0"/>
                        <a:t>以下　の地域　）</a:t>
                      </a:r>
                    </a:p>
                  </a:txBody>
                  <a:tcPr/>
                </a:tc>
                <a:extLst>
                  <a:ext uri="{0D108BD9-81ED-4DB2-BD59-A6C34878D82A}">
                    <a16:rowId xmlns:a16="http://schemas.microsoft.com/office/drawing/2014/main" val="1711181523"/>
                  </a:ext>
                </a:extLst>
              </a:tr>
              <a:tr h="370840">
                <a:tc>
                  <a:txBody>
                    <a:bodyPr/>
                    <a:lstStyle/>
                    <a:p>
                      <a:pPr algn="ctr"/>
                      <a:r>
                        <a:rPr kumimoji="1" lang="en-US" altLang="ja-JP" dirty="0"/>
                        <a:t>5</a:t>
                      </a:r>
                      <a:endParaRPr kumimoji="1" lang="ja-JP" altLang="en-US" dirty="0"/>
                    </a:p>
                  </a:txBody>
                  <a:tcPr/>
                </a:tc>
                <a:tc>
                  <a:txBody>
                    <a:bodyPr/>
                    <a:lstStyle/>
                    <a:p>
                      <a:r>
                        <a:rPr kumimoji="1" lang="ja-JP" altLang="en-US" dirty="0"/>
                        <a:t>海岸線地域　低　（　時折波飛沫が飛散する地域　）　</a:t>
                      </a:r>
                      <a:r>
                        <a:rPr kumimoji="1" lang="en-US" altLang="ja-JP" dirty="0"/>
                        <a:t>*</a:t>
                      </a:r>
                      <a:endParaRPr kumimoji="1" lang="ja-JP" altLang="en-US" dirty="0"/>
                    </a:p>
                  </a:txBody>
                  <a:tcPr/>
                </a:tc>
                <a:extLst>
                  <a:ext uri="{0D108BD9-81ED-4DB2-BD59-A6C34878D82A}">
                    <a16:rowId xmlns:a16="http://schemas.microsoft.com/office/drawing/2014/main" val="2578709872"/>
                  </a:ext>
                </a:extLst>
              </a:tr>
              <a:tr h="370840">
                <a:tc>
                  <a:txBody>
                    <a:bodyPr/>
                    <a:lstStyle/>
                    <a:p>
                      <a:pPr algn="ctr"/>
                      <a:r>
                        <a:rPr kumimoji="1" lang="en-US" altLang="ja-JP" dirty="0"/>
                        <a:t>8</a:t>
                      </a:r>
                      <a:endParaRPr kumimoji="1" lang="ja-JP" altLang="en-US" dirty="0"/>
                    </a:p>
                  </a:txBody>
                  <a:tcPr/>
                </a:tc>
                <a:tc>
                  <a:txBody>
                    <a:bodyPr/>
                    <a:lstStyle/>
                    <a:p>
                      <a:r>
                        <a:rPr kumimoji="1" lang="ja-JP" altLang="en-US" dirty="0"/>
                        <a:t>海岸線地域　中　（　断続的に波飛沫が飛散する地域　）　*</a:t>
                      </a:r>
                    </a:p>
                  </a:txBody>
                  <a:tcPr/>
                </a:tc>
                <a:extLst>
                  <a:ext uri="{0D108BD9-81ED-4DB2-BD59-A6C34878D82A}">
                    <a16:rowId xmlns:a16="http://schemas.microsoft.com/office/drawing/2014/main" val="2802115398"/>
                  </a:ext>
                </a:extLst>
              </a:tr>
              <a:tr h="370840">
                <a:tc>
                  <a:txBody>
                    <a:bodyPr/>
                    <a:lstStyle/>
                    <a:p>
                      <a:pPr algn="ctr"/>
                      <a:r>
                        <a:rPr kumimoji="1" lang="en-US" altLang="ja-JP" dirty="0"/>
                        <a:t>10</a:t>
                      </a:r>
                      <a:endParaRPr kumimoji="1" lang="ja-JP" altLang="en-US" dirty="0"/>
                    </a:p>
                  </a:txBody>
                  <a:tcPr/>
                </a:tc>
                <a:tc>
                  <a:txBody>
                    <a:bodyPr/>
                    <a:lstStyle/>
                    <a:p>
                      <a:r>
                        <a:rPr kumimoji="1" lang="ja-JP" altLang="en-US" dirty="0"/>
                        <a:t>海岸線地域　高　（　断続的に海水に接触する地域　）　*</a:t>
                      </a:r>
                    </a:p>
                  </a:txBody>
                  <a:tcPr/>
                </a:tc>
                <a:extLst>
                  <a:ext uri="{0D108BD9-81ED-4DB2-BD59-A6C34878D82A}">
                    <a16:rowId xmlns:a16="http://schemas.microsoft.com/office/drawing/2014/main" val="3440005354"/>
                  </a:ext>
                </a:extLst>
              </a:tr>
            </a:tbl>
          </a:graphicData>
        </a:graphic>
      </p:graphicFrame>
      <p:sp>
        <p:nvSpPr>
          <p:cNvPr id="9" name="Content Placeholder 4">
            <a:extLst>
              <a:ext uri="{FF2B5EF4-FFF2-40B4-BE49-F238E27FC236}">
                <a16:creationId xmlns:a16="http://schemas.microsoft.com/office/drawing/2014/main" id="{D84849E5-CA74-4BF4-9E7E-DD7178813707}"/>
              </a:ext>
            </a:extLst>
          </p:cNvPr>
          <p:cNvSpPr txBox="1">
            <a:spLocks/>
          </p:cNvSpPr>
          <p:nvPr/>
        </p:nvSpPr>
        <p:spPr>
          <a:xfrm>
            <a:off x="323528" y="4581128"/>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a:t>*　潜在的に高い腐食環境にある場所です。専門の腐食サイトを参照してください。</a:t>
            </a:r>
            <a:endParaRPr lang="en-US" altLang="ja-JP" sz="1800" dirty="0"/>
          </a:p>
          <a:p>
            <a:pPr marL="0" indent="0" algn="just">
              <a:buNone/>
            </a:pPr>
            <a:r>
              <a:rPr lang="ja-JP" altLang="en-US" sz="1800" dirty="0"/>
              <a:t>**　一般的に塩化物が検出される海岸線からの距離を示しています。</a:t>
            </a:r>
            <a:endParaRPr lang="en-US" altLang="ja-JP" sz="1800" dirty="0"/>
          </a:p>
          <a:p>
            <a:pPr marL="0" indent="0" algn="just">
              <a:buNone/>
            </a:pPr>
            <a:r>
              <a:rPr lang="ja-JP" altLang="en-US" sz="1800" dirty="0"/>
              <a:t>　　このため、一部地域では全く塩化物が検出されない場合もあります。</a:t>
            </a:r>
            <a:endParaRPr lang="en-US" sz="1800" dirty="0"/>
          </a:p>
        </p:txBody>
      </p:sp>
    </p:spTree>
    <p:extLst>
      <p:ext uri="{BB962C8B-B14F-4D97-AF65-F5344CB8AC3E}">
        <p14:creationId xmlns:p14="http://schemas.microsoft.com/office/powerpoint/2010/main" val="1070876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ja-JP" dirty="0"/>
              <a:t>ⅱ.</a:t>
            </a:r>
            <a:r>
              <a:rPr lang="ja-JP" altLang="en-US" dirty="0"/>
              <a:t>　塩害暴露影響スコア</a:t>
            </a:r>
            <a:br>
              <a:rPr lang="en-US" altLang="ja-JP" dirty="0"/>
            </a:br>
            <a:r>
              <a:rPr lang="ja-JP" altLang="en-US" dirty="0"/>
              <a:t>（</a:t>
            </a:r>
            <a:r>
              <a:rPr lang="en-US" altLang="ja-JP" dirty="0"/>
              <a:t>B</a:t>
            </a:r>
            <a:r>
              <a:rPr lang="ja-JP" altLang="en-US" dirty="0"/>
              <a:t>）　豪雪部（凍結防止剤影響）</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51</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extLst>
              <p:ext uri="{D42A27DB-BD31-4B8C-83A1-F6EECF244321}">
                <p14:modId xmlns:p14="http://schemas.microsoft.com/office/powerpoint/2010/main" val="1865408075"/>
              </p:ext>
            </p:extLst>
          </p:nvPr>
        </p:nvGraphicFramePr>
        <p:xfrm>
          <a:off x="457200" y="1600200"/>
          <a:ext cx="8229600" cy="286512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公道からの距離または建物の階層レベル</a:t>
                      </a:r>
                    </a:p>
                  </a:txBody>
                  <a:tcPr/>
                </a:tc>
                <a:extLst>
                  <a:ext uri="{0D108BD9-81ED-4DB2-BD59-A6C34878D82A}">
                    <a16:rowId xmlns:a16="http://schemas.microsoft.com/office/drawing/2014/main" val="131805467"/>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塩化物イオンが全く検出されず、暴露環境の変化が予測されない地域</a:t>
                      </a:r>
                    </a:p>
                  </a:txBody>
                  <a:tcPr/>
                </a:tc>
                <a:extLst>
                  <a:ext uri="{0D108BD9-81ED-4DB2-BD59-A6C34878D82A}">
                    <a16:rowId xmlns:a16="http://schemas.microsoft.com/office/drawing/2014/main" val="3775399513"/>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交通、風雨による路上の凍結防止剤の飛散が弱く歩道に凍結防止剤が</a:t>
                      </a:r>
                      <a:endParaRPr kumimoji="1" lang="en-US" altLang="ja-JP" dirty="0"/>
                    </a:p>
                    <a:p>
                      <a:r>
                        <a:rPr kumimoji="1" lang="ja-JP" altLang="en-US" dirty="0"/>
                        <a:t>使用されていない地域</a:t>
                      </a:r>
                    </a:p>
                  </a:txBody>
                  <a:tcPr/>
                </a:tc>
                <a:extLst>
                  <a:ext uri="{0D108BD9-81ED-4DB2-BD59-A6C34878D82A}">
                    <a16:rowId xmlns:a16="http://schemas.microsoft.com/office/drawing/2014/main" val="944968385"/>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極低レベル　（公道より　</a:t>
                      </a:r>
                      <a:r>
                        <a:rPr kumimoji="1" lang="en-US" altLang="ja-JP" dirty="0"/>
                        <a:t>10m</a:t>
                      </a:r>
                      <a:r>
                        <a:rPr kumimoji="1" lang="ja-JP" altLang="en-US" dirty="0"/>
                        <a:t>～</a:t>
                      </a:r>
                      <a:r>
                        <a:rPr kumimoji="1" lang="en-US" altLang="ja-JP" dirty="0"/>
                        <a:t>1.0km</a:t>
                      </a:r>
                      <a:r>
                        <a:rPr kumimoji="1" lang="ja-JP" altLang="en-US" dirty="0"/>
                        <a:t>　または　</a:t>
                      </a:r>
                      <a:r>
                        <a:rPr kumimoji="1" lang="en-US" altLang="ja-JP" dirty="0"/>
                        <a:t>3</a:t>
                      </a:r>
                      <a:r>
                        <a:rPr kumimoji="1" lang="ja-JP" altLang="en-US" dirty="0"/>
                        <a:t>～</a:t>
                      </a:r>
                      <a:r>
                        <a:rPr kumimoji="1" lang="en-US" altLang="ja-JP" dirty="0"/>
                        <a:t>60</a:t>
                      </a:r>
                      <a:r>
                        <a:rPr kumimoji="1" lang="ja-JP" altLang="en-US" dirty="0"/>
                        <a:t>階建て）　**</a:t>
                      </a:r>
                    </a:p>
                  </a:txBody>
                  <a:tcPr/>
                </a:tc>
                <a:extLst>
                  <a:ext uri="{0D108BD9-81ED-4DB2-BD59-A6C34878D82A}">
                    <a16:rowId xmlns:a16="http://schemas.microsoft.com/office/drawing/2014/main" val="1711181523"/>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低レベル　（　公道より　</a:t>
                      </a:r>
                      <a:r>
                        <a:rPr kumimoji="1" lang="en-US" altLang="ja-JP" dirty="0"/>
                        <a:t>10</a:t>
                      </a:r>
                      <a:r>
                        <a:rPr kumimoji="1" lang="ja-JP" altLang="en-US" dirty="0"/>
                        <a:t>～</a:t>
                      </a:r>
                      <a:r>
                        <a:rPr kumimoji="1" lang="en-US" altLang="ja-JP" dirty="0"/>
                        <a:t>500m</a:t>
                      </a:r>
                      <a:r>
                        <a:rPr kumimoji="1" lang="ja-JP" altLang="en-US" dirty="0"/>
                        <a:t>　または　</a:t>
                      </a:r>
                      <a:r>
                        <a:rPr kumimoji="1" lang="en-US" altLang="ja-JP" dirty="0"/>
                        <a:t>2</a:t>
                      </a:r>
                      <a:r>
                        <a:rPr kumimoji="1" lang="ja-JP" altLang="en-US" dirty="0"/>
                        <a:t>～</a:t>
                      </a:r>
                      <a:r>
                        <a:rPr kumimoji="1" lang="en-US" altLang="ja-JP" dirty="0"/>
                        <a:t>34</a:t>
                      </a:r>
                      <a:r>
                        <a:rPr kumimoji="1" lang="ja-JP" altLang="en-US" dirty="0"/>
                        <a:t>階建て　）　**</a:t>
                      </a:r>
                    </a:p>
                  </a:txBody>
                  <a:tcPr/>
                </a:tc>
                <a:extLst>
                  <a:ext uri="{0D108BD9-81ED-4DB2-BD59-A6C34878D82A}">
                    <a16:rowId xmlns:a16="http://schemas.microsoft.com/office/drawing/2014/main" val="2578709872"/>
                  </a:ext>
                </a:extLst>
              </a:tr>
              <a:tr h="370840">
                <a:tc>
                  <a:txBody>
                    <a:bodyPr/>
                    <a:lstStyle/>
                    <a:p>
                      <a:pPr algn="ctr"/>
                      <a:r>
                        <a:rPr kumimoji="1" lang="en-US" altLang="ja-JP" dirty="0"/>
                        <a:t>3</a:t>
                      </a:r>
                      <a:endParaRPr kumimoji="1" lang="ja-JP" altLang="en-US" dirty="0"/>
                    </a:p>
                  </a:txBody>
                  <a:tcPr/>
                </a:tc>
                <a:tc>
                  <a:txBody>
                    <a:bodyPr/>
                    <a:lstStyle/>
                    <a:p>
                      <a:r>
                        <a:rPr kumimoji="1" lang="ja-JP" altLang="en-US" dirty="0"/>
                        <a:t>中レベル　（　公道より　</a:t>
                      </a:r>
                      <a:r>
                        <a:rPr kumimoji="1" lang="en-US" altLang="ja-JP" dirty="0"/>
                        <a:t>3</a:t>
                      </a:r>
                      <a:r>
                        <a:rPr kumimoji="1" lang="ja-JP" altLang="en-US" dirty="0"/>
                        <a:t>～</a:t>
                      </a:r>
                      <a:r>
                        <a:rPr kumimoji="1" lang="en-US" altLang="ja-JP" dirty="0"/>
                        <a:t>100m</a:t>
                      </a:r>
                      <a:r>
                        <a:rPr kumimoji="1" lang="ja-JP" altLang="en-US" dirty="0"/>
                        <a:t>　または　</a:t>
                      </a:r>
                      <a:r>
                        <a:rPr kumimoji="1" lang="en-US" altLang="ja-JP" dirty="0"/>
                        <a:t>1</a:t>
                      </a:r>
                      <a:r>
                        <a:rPr kumimoji="1" lang="ja-JP" altLang="en-US" dirty="0"/>
                        <a:t>～</a:t>
                      </a:r>
                      <a:r>
                        <a:rPr kumimoji="1" lang="en-US" altLang="ja-JP" dirty="0"/>
                        <a:t>22</a:t>
                      </a:r>
                      <a:r>
                        <a:rPr kumimoji="1" lang="ja-JP" altLang="en-US" dirty="0"/>
                        <a:t>階建て　）　**</a:t>
                      </a:r>
                    </a:p>
                  </a:txBody>
                  <a:tcPr/>
                </a:tc>
                <a:extLst>
                  <a:ext uri="{0D108BD9-81ED-4DB2-BD59-A6C34878D82A}">
                    <a16:rowId xmlns:a16="http://schemas.microsoft.com/office/drawing/2014/main" val="2802115398"/>
                  </a:ext>
                </a:extLst>
              </a:tr>
              <a:tr h="370840">
                <a:tc>
                  <a:txBody>
                    <a:bodyPr/>
                    <a:lstStyle/>
                    <a:p>
                      <a:pPr algn="ctr"/>
                      <a:r>
                        <a:rPr kumimoji="1" lang="en-US" altLang="ja-JP" dirty="0"/>
                        <a:t>4</a:t>
                      </a:r>
                      <a:endParaRPr kumimoji="1" lang="ja-JP" altLang="en-US" dirty="0"/>
                    </a:p>
                  </a:txBody>
                  <a:tcPr/>
                </a:tc>
                <a:tc>
                  <a:txBody>
                    <a:bodyPr/>
                    <a:lstStyle/>
                    <a:p>
                      <a:r>
                        <a:rPr kumimoji="1" lang="ja-JP" altLang="en-US" dirty="0"/>
                        <a:t>高レベル　（　公道より　</a:t>
                      </a:r>
                      <a:r>
                        <a:rPr kumimoji="1" lang="en-US" altLang="ja-JP" dirty="0"/>
                        <a:t>2</a:t>
                      </a:r>
                      <a:r>
                        <a:rPr kumimoji="1" lang="ja-JP" altLang="en-US" dirty="0"/>
                        <a:t>～</a:t>
                      </a:r>
                      <a:r>
                        <a:rPr kumimoji="1" lang="en-US" altLang="ja-JP" dirty="0"/>
                        <a:t>50m</a:t>
                      </a:r>
                      <a:r>
                        <a:rPr kumimoji="1" lang="ja-JP" altLang="en-US" dirty="0"/>
                        <a:t>　または　</a:t>
                      </a:r>
                      <a:r>
                        <a:rPr kumimoji="1" lang="en-US" altLang="ja-JP" dirty="0"/>
                        <a:t>1</a:t>
                      </a:r>
                      <a:r>
                        <a:rPr kumimoji="1" lang="ja-JP" altLang="en-US" dirty="0"/>
                        <a:t>～</a:t>
                      </a:r>
                      <a:r>
                        <a:rPr kumimoji="1" lang="en-US" altLang="ja-JP" dirty="0"/>
                        <a:t>3</a:t>
                      </a:r>
                      <a:r>
                        <a:rPr kumimoji="1" lang="ja-JP" altLang="en-US" dirty="0"/>
                        <a:t>階建て　）　*　**</a:t>
                      </a:r>
                    </a:p>
                  </a:txBody>
                  <a:tcPr/>
                </a:tc>
                <a:extLst>
                  <a:ext uri="{0D108BD9-81ED-4DB2-BD59-A6C34878D82A}">
                    <a16:rowId xmlns:a16="http://schemas.microsoft.com/office/drawing/2014/main" val="3440005354"/>
                  </a:ext>
                </a:extLst>
              </a:tr>
            </a:tbl>
          </a:graphicData>
        </a:graphic>
      </p:graphicFrame>
      <p:sp>
        <p:nvSpPr>
          <p:cNvPr id="9" name="Content Placeholder 4">
            <a:extLst>
              <a:ext uri="{FF2B5EF4-FFF2-40B4-BE49-F238E27FC236}">
                <a16:creationId xmlns:a16="http://schemas.microsoft.com/office/drawing/2014/main" id="{D84849E5-CA74-4BF4-9E7E-DD7178813707}"/>
              </a:ext>
            </a:extLst>
          </p:cNvPr>
          <p:cNvSpPr txBox="1">
            <a:spLocks/>
          </p:cNvSpPr>
          <p:nvPr/>
        </p:nvSpPr>
        <p:spPr>
          <a:xfrm>
            <a:off x="323528" y="4826698"/>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a:t>*　潜在的に高い腐食環境にある場所です。専門の腐食サイトを参照してください。</a:t>
            </a:r>
            <a:endParaRPr lang="en-US" altLang="ja-JP" sz="1800" dirty="0"/>
          </a:p>
          <a:p>
            <a:pPr marL="0" indent="0" algn="just">
              <a:buNone/>
            </a:pPr>
            <a:r>
              <a:rPr lang="ja-JP" altLang="en-US" sz="1800" dirty="0"/>
              <a:t>**　一般的に塩化物イオンが検出される公道からの距離を示しています。</a:t>
            </a:r>
            <a:endParaRPr lang="en-US" altLang="ja-JP" sz="1800" dirty="0"/>
          </a:p>
          <a:p>
            <a:pPr marL="0" indent="0" algn="just">
              <a:buNone/>
            </a:pPr>
            <a:r>
              <a:rPr lang="ja-JP" altLang="en-US" sz="1800" dirty="0"/>
              <a:t>　　外壁部における塩化物濃度の測定を行ってください。</a:t>
            </a:r>
            <a:endParaRPr lang="en-US" sz="1800" dirty="0"/>
          </a:p>
        </p:txBody>
      </p:sp>
      <p:sp>
        <p:nvSpPr>
          <p:cNvPr id="6" name="Content Placeholder 4">
            <a:extLst>
              <a:ext uri="{FF2B5EF4-FFF2-40B4-BE49-F238E27FC236}">
                <a16:creationId xmlns:a16="http://schemas.microsoft.com/office/drawing/2014/main" id="{DEA0537A-3BB6-49A3-BD07-03E35C515547}"/>
              </a:ext>
            </a:extLst>
          </p:cNvPr>
          <p:cNvSpPr txBox="1">
            <a:spLocks/>
          </p:cNvSpPr>
          <p:nvPr/>
        </p:nvSpPr>
        <p:spPr>
          <a:xfrm>
            <a:off x="323528" y="6125274"/>
            <a:ext cx="8229600" cy="4116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2400" dirty="0"/>
              <a:t>沿岸部かつ豪雪部に属する場合は、専門家にお問合せ下さい</a:t>
            </a:r>
            <a:endParaRPr lang="en-US" sz="2400" dirty="0"/>
          </a:p>
        </p:txBody>
      </p:sp>
    </p:spTree>
    <p:extLst>
      <p:ext uri="{BB962C8B-B14F-4D97-AF65-F5344CB8AC3E}">
        <p14:creationId xmlns:p14="http://schemas.microsoft.com/office/powerpoint/2010/main" val="1478567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a:t>ⅲ.</a:t>
            </a:r>
            <a:r>
              <a:rPr lang="ja-JP" altLang="en-US" dirty="0"/>
              <a:t>　地域性天候影響スコア</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52</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気象条件</a:t>
                      </a:r>
                    </a:p>
                  </a:txBody>
                  <a:tcPr/>
                </a:tc>
                <a:extLst>
                  <a:ext uri="{0D108BD9-81ED-4DB2-BD59-A6C34878D82A}">
                    <a16:rowId xmlns:a16="http://schemas.microsoft.com/office/drawing/2014/main" val="131805467"/>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温暖または寒冷気候で多雨地域</a:t>
                      </a:r>
                    </a:p>
                  </a:txBody>
                  <a:tcPr/>
                </a:tc>
                <a:extLst>
                  <a:ext uri="{0D108BD9-81ED-4DB2-BD59-A6C34878D82A}">
                    <a16:rowId xmlns:a16="http://schemas.microsoft.com/office/drawing/2014/main" val="3775399513"/>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温暖または寒冷気候で一般的に湿度が</a:t>
                      </a:r>
                      <a:r>
                        <a:rPr kumimoji="1" lang="en-US" altLang="ja-JP" dirty="0"/>
                        <a:t>50</a:t>
                      </a:r>
                      <a:r>
                        <a:rPr kumimoji="1" lang="ja-JP" altLang="en-US" dirty="0"/>
                        <a:t>％以下の地域</a:t>
                      </a:r>
                    </a:p>
                  </a:txBody>
                  <a:tcPr/>
                </a:tc>
                <a:extLst>
                  <a:ext uri="{0D108BD9-81ED-4DB2-BD59-A6C34878D82A}">
                    <a16:rowId xmlns:a16="http://schemas.microsoft.com/office/drawing/2014/main" val="944968385"/>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寒冷気候で時折大雨がある地域</a:t>
                      </a:r>
                    </a:p>
                  </a:txBody>
                  <a:tcPr/>
                </a:tc>
                <a:extLst>
                  <a:ext uri="{0D108BD9-81ED-4DB2-BD59-A6C34878D82A}">
                    <a16:rowId xmlns:a16="http://schemas.microsoft.com/office/drawing/2014/main" val="1711181523"/>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熱帯、亜熱帯湿潤気候で季節による大雨がある地域</a:t>
                      </a:r>
                    </a:p>
                  </a:txBody>
                  <a:tcPr/>
                </a:tc>
                <a:extLst>
                  <a:ext uri="{0D108BD9-81ED-4DB2-BD59-A6C34878D82A}">
                    <a16:rowId xmlns:a16="http://schemas.microsoft.com/office/drawing/2014/main" val="2578709872"/>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温暖気候でにわか雨があり湿度が</a:t>
                      </a:r>
                      <a:r>
                        <a:rPr kumimoji="1" lang="en-US" altLang="ja-JP" dirty="0"/>
                        <a:t>50</a:t>
                      </a:r>
                      <a:r>
                        <a:rPr kumimoji="1" lang="ja-JP" altLang="en-US" dirty="0"/>
                        <a:t>％以上の地域</a:t>
                      </a:r>
                      <a:endParaRPr kumimoji="1" lang="en-US" altLang="ja-JP" dirty="0"/>
                    </a:p>
                  </a:txBody>
                  <a:tcPr/>
                </a:tc>
                <a:extLst>
                  <a:ext uri="{0D108BD9-81ED-4DB2-BD59-A6C34878D82A}">
                    <a16:rowId xmlns:a16="http://schemas.microsoft.com/office/drawing/2014/main" val="2802115398"/>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小雨、霧が多い地域</a:t>
                      </a:r>
                    </a:p>
                  </a:txBody>
                  <a:tcPr/>
                </a:tc>
                <a:extLst>
                  <a:ext uri="{0D108BD9-81ED-4DB2-BD59-A6C34878D82A}">
                    <a16:rowId xmlns:a16="http://schemas.microsoft.com/office/drawing/2014/main" val="3440005354"/>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熱帯気候で湿度が</a:t>
                      </a:r>
                      <a:r>
                        <a:rPr kumimoji="1" lang="en-US" altLang="ja-JP" dirty="0"/>
                        <a:t>50</a:t>
                      </a:r>
                      <a:r>
                        <a:rPr kumimoji="1" lang="ja-JP" altLang="en-US" dirty="0"/>
                        <a:t>％以上あり少雨または降雨が無い地域　***</a:t>
                      </a:r>
                    </a:p>
                  </a:txBody>
                  <a:tcPr/>
                </a:tc>
                <a:extLst>
                  <a:ext uri="{0D108BD9-81ED-4DB2-BD59-A6C34878D82A}">
                    <a16:rowId xmlns:a16="http://schemas.microsoft.com/office/drawing/2014/main" val="816435866"/>
                  </a:ext>
                </a:extLst>
              </a:tr>
            </a:tbl>
          </a:graphicData>
        </a:graphic>
      </p:graphicFrame>
      <p:sp>
        <p:nvSpPr>
          <p:cNvPr id="9" name="Content Placeholder 4">
            <a:extLst>
              <a:ext uri="{FF2B5EF4-FFF2-40B4-BE49-F238E27FC236}">
                <a16:creationId xmlns:a16="http://schemas.microsoft.com/office/drawing/2014/main" id="{D84849E5-CA74-4BF4-9E7E-DD7178813707}"/>
              </a:ext>
            </a:extLst>
          </p:cNvPr>
          <p:cNvSpPr txBox="1">
            <a:spLocks/>
          </p:cNvSpPr>
          <p:nvPr/>
        </p:nvSpPr>
        <p:spPr>
          <a:xfrm>
            <a:off x="323528" y="4826698"/>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a:t>***　同時に塩害、大気汚染がある場合は専門の腐食サイトを参照してください。</a:t>
            </a:r>
            <a:endParaRPr lang="en-US" altLang="ja-JP" sz="1800" dirty="0"/>
          </a:p>
        </p:txBody>
      </p:sp>
    </p:spTree>
    <p:extLst>
      <p:ext uri="{BB962C8B-B14F-4D97-AF65-F5344CB8AC3E}">
        <p14:creationId xmlns:p14="http://schemas.microsoft.com/office/powerpoint/2010/main" val="194302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a:t>ⅳ.</a:t>
            </a:r>
            <a:r>
              <a:rPr lang="ja-JP" altLang="en-US" dirty="0"/>
              <a:t>　設計影響スコア</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53</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nvPr>
        </p:nvGraphicFramePr>
        <p:xfrm>
          <a:off x="457200" y="1235556"/>
          <a:ext cx="8229600" cy="370840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天候影響</a:t>
                      </a:r>
                    </a:p>
                  </a:txBody>
                  <a:tcPr/>
                </a:tc>
                <a:extLst>
                  <a:ext uri="{0D108BD9-81ED-4DB2-BD59-A6C34878D82A}">
                    <a16:rowId xmlns:a16="http://schemas.microsoft.com/office/drawing/2014/main" val="131805467"/>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外気に晒され、降雨により表面が洗浄され易い環境</a:t>
                      </a:r>
                    </a:p>
                  </a:txBody>
                  <a:tcPr/>
                </a:tc>
                <a:extLst>
                  <a:ext uri="{0D108BD9-81ED-4DB2-BD59-A6C34878D82A}">
                    <a16:rowId xmlns:a16="http://schemas.microsoft.com/office/drawing/2014/main" val="3775399513"/>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垂直面または突起が無い表面仕上げ</a:t>
                      </a:r>
                    </a:p>
                  </a:txBody>
                  <a:tcPr/>
                </a:tc>
                <a:extLst>
                  <a:ext uri="{0D108BD9-81ED-4DB2-BD59-A6C34878D82A}">
                    <a16:rowId xmlns:a16="http://schemas.microsoft.com/office/drawing/2014/main" val="944968385"/>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酸洗仕上げ、電解研磨仕上げまたは表面粗度</a:t>
                      </a:r>
                      <a:r>
                        <a:rPr kumimoji="1" lang="en-US" altLang="ja-JP" dirty="0"/>
                        <a:t>0.3μm</a:t>
                      </a:r>
                      <a:r>
                        <a:rPr kumimoji="1" lang="ja-JP" altLang="en-US" dirty="0"/>
                        <a:t>以下（</a:t>
                      </a:r>
                      <a:r>
                        <a:rPr kumimoji="1" lang="en-US" altLang="ja-JP" dirty="0"/>
                        <a:t>Ra</a:t>
                      </a:r>
                      <a:r>
                        <a:rPr kumimoji="1" lang="ja-JP" altLang="en-US" dirty="0"/>
                        <a:t>）</a:t>
                      </a:r>
                    </a:p>
                  </a:txBody>
                  <a:tcPr/>
                </a:tc>
                <a:extLst>
                  <a:ext uri="{0D108BD9-81ED-4DB2-BD59-A6C34878D82A}">
                    <a16:rowId xmlns:a16="http://schemas.microsoft.com/office/drawing/2014/main" val="1711181523"/>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表面粗度　</a:t>
                      </a:r>
                      <a:r>
                        <a:rPr kumimoji="1" lang="en-US" altLang="ja-JP" dirty="0"/>
                        <a:t>0.3</a:t>
                      </a:r>
                      <a:r>
                        <a:rPr kumimoji="1" lang="ja-JP" altLang="en-US" dirty="0"/>
                        <a:t>　＜　</a:t>
                      </a:r>
                      <a:r>
                        <a:rPr kumimoji="1" lang="en-US" altLang="ja-JP" dirty="0"/>
                        <a:t>Ra</a:t>
                      </a:r>
                      <a:r>
                        <a:rPr kumimoji="1" lang="ja-JP" altLang="en-US" dirty="0"/>
                        <a:t>　≦　</a:t>
                      </a:r>
                      <a:r>
                        <a:rPr kumimoji="1" lang="en-US" altLang="ja-JP" dirty="0"/>
                        <a:t>0.5μm</a:t>
                      </a:r>
                      <a:endParaRPr kumimoji="1" lang="ja-JP" altLang="en-US" dirty="0"/>
                    </a:p>
                  </a:txBody>
                  <a:tcPr/>
                </a:tc>
                <a:extLst>
                  <a:ext uri="{0D108BD9-81ED-4DB2-BD59-A6C34878D82A}">
                    <a16:rowId xmlns:a16="http://schemas.microsoft.com/office/drawing/2014/main" val="2578709872"/>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表面粗度　</a:t>
                      </a:r>
                      <a:r>
                        <a:rPr kumimoji="1" lang="en-US" altLang="ja-JP" dirty="0"/>
                        <a:t>0.5</a:t>
                      </a:r>
                      <a:r>
                        <a:rPr kumimoji="1" lang="ja-JP" altLang="en-US" dirty="0"/>
                        <a:t>　＜　</a:t>
                      </a:r>
                      <a:r>
                        <a:rPr kumimoji="1" lang="en-US" altLang="ja-JP" dirty="0"/>
                        <a:t>Ra</a:t>
                      </a:r>
                      <a:r>
                        <a:rPr kumimoji="1" lang="ja-JP" altLang="en-US" dirty="0"/>
                        <a:t>　≦　</a:t>
                      </a:r>
                      <a:r>
                        <a:rPr kumimoji="1" lang="en-US" altLang="ja-JP" dirty="0"/>
                        <a:t>1.0μm</a:t>
                      </a:r>
                    </a:p>
                  </a:txBody>
                  <a:tcPr/>
                </a:tc>
                <a:extLst>
                  <a:ext uri="{0D108BD9-81ED-4DB2-BD59-A6C34878D82A}">
                    <a16:rowId xmlns:a16="http://schemas.microsoft.com/office/drawing/2014/main" val="2802115398"/>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表面粗度　</a:t>
                      </a:r>
                      <a:r>
                        <a:rPr kumimoji="1" lang="en-US" altLang="ja-JP" dirty="0"/>
                        <a:t>1.0μm</a:t>
                      </a:r>
                      <a:r>
                        <a:rPr kumimoji="1" lang="ja-JP" altLang="en-US" dirty="0"/>
                        <a:t>　＜　</a:t>
                      </a:r>
                      <a:r>
                        <a:rPr kumimoji="1" lang="en-US" altLang="ja-JP" dirty="0"/>
                        <a:t>Ra</a:t>
                      </a:r>
                      <a:endParaRPr kumimoji="1" lang="ja-JP" altLang="en-US" dirty="0"/>
                    </a:p>
                  </a:txBody>
                  <a:tcPr/>
                </a:tc>
                <a:extLst>
                  <a:ext uri="{0D108BD9-81ED-4DB2-BD59-A6C34878D82A}">
                    <a16:rowId xmlns:a16="http://schemas.microsoft.com/office/drawing/2014/main" val="3440005354"/>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表層がカバーで覆われた形状または保護されていない隙間環境　***</a:t>
                      </a:r>
                      <a:endParaRPr kumimoji="1" lang="en-US" altLang="ja-JP" dirty="0"/>
                    </a:p>
                  </a:txBody>
                  <a:tcPr/>
                </a:tc>
                <a:extLst>
                  <a:ext uri="{0D108BD9-81ED-4DB2-BD59-A6C34878D82A}">
                    <a16:rowId xmlns:a16="http://schemas.microsoft.com/office/drawing/2014/main" val="816435866"/>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水平な表面環境</a:t>
                      </a:r>
                      <a:endParaRPr kumimoji="1" lang="en-US" altLang="ja-JP" dirty="0"/>
                    </a:p>
                  </a:txBody>
                  <a:tcPr/>
                </a:tc>
                <a:extLst>
                  <a:ext uri="{0D108BD9-81ED-4DB2-BD59-A6C34878D82A}">
                    <a16:rowId xmlns:a16="http://schemas.microsoft.com/office/drawing/2014/main" val="1739337641"/>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水平方向となる突起がある環境</a:t>
                      </a:r>
                      <a:endParaRPr kumimoji="1" lang="en-US" altLang="ja-JP" dirty="0"/>
                    </a:p>
                  </a:txBody>
                  <a:tcPr/>
                </a:tc>
                <a:extLst>
                  <a:ext uri="{0D108BD9-81ED-4DB2-BD59-A6C34878D82A}">
                    <a16:rowId xmlns:a16="http://schemas.microsoft.com/office/drawing/2014/main" val="3694725173"/>
                  </a:ext>
                </a:extLst>
              </a:tr>
            </a:tbl>
          </a:graphicData>
        </a:graphic>
      </p:graphicFrame>
      <p:sp>
        <p:nvSpPr>
          <p:cNvPr id="9" name="Content Placeholder 4">
            <a:extLst>
              <a:ext uri="{FF2B5EF4-FFF2-40B4-BE49-F238E27FC236}">
                <a16:creationId xmlns:a16="http://schemas.microsoft.com/office/drawing/2014/main" id="{D84849E5-CA74-4BF4-9E7E-DD7178813707}"/>
              </a:ext>
            </a:extLst>
          </p:cNvPr>
          <p:cNvSpPr txBox="1">
            <a:spLocks/>
          </p:cNvSpPr>
          <p:nvPr/>
        </p:nvSpPr>
        <p:spPr>
          <a:xfrm>
            <a:off x="323528" y="4992872"/>
            <a:ext cx="8229600"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a:t>***　同時に塩害、大気汚染がある場合は専門の腐食サイトを参照してください。</a:t>
            </a:r>
            <a:endParaRPr lang="en-US" altLang="ja-JP" sz="1800" dirty="0"/>
          </a:p>
        </p:txBody>
      </p:sp>
      <p:sp>
        <p:nvSpPr>
          <p:cNvPr id="6" name="Content Placeholder 4">
            <a:extLst>
              <a:ext uri="{FF2B5EF4-FFF2-40B4-BE49-F238E27FC236}">
                <a16:creationId xmlns:a16="http://schemas.microsoft.com/office/drawing/2014/main" id="{CF288A6C-0E3B-4A01-8777-897F968F94EB}"/>
              </a:ext>
            </a:extLst>
          </p:cNvPr>
          <p:cNvSpPr txBox="1">
            <a:spLocks/>
          </p:cNvSpPr>
          <p:nvPr/>
        </p:nvSpPr>
        <p:spPr>
          <a:xfrm>
            <a:off x="323528" y="5352912"/>
            <a:ext cx="8229600" cy="5446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600" dirty="0"/>
              <a:t>表面粗度（</a:t>
            </a:r>
            <a:r>
              <a:rPr lang="en-US" altLang="ja-JP" sz="1600" dirty="0"/>
              <a:t>Ra</a:t>
            </a:r>
            <a:r>
              <a:rPr lang="ja-JP" altLang="en-US" sz="1600" dirty="0"/>
              <a:t>）に関する補足；</a:t>
            </a:r>
            <a:endParaRPr lang="en-US" altLang="ja-JP" sz="1600" dirty="0"/>
          </a:p>
          <a:p>
            <a:pPr marL="0" indent="0" algn="just">
              <a:buNone/>
            </a:pPr>
            <a:r>
              <a:rPr lang="en-US" altLang="ja-JP" sz="1600" dirty="0"/>
              <a:t>https://www.worldstainless.org/Files/issf/non-image-files/PDF/Euro_Inox/RoughnessMeasurement_EN.pdf</a:t>
            </a:r>
          </a:p>
        </p:txBody>
      </p:sp>
      <p:sp>
        <p:nvSpPr>
          <p:cNvPr id="7" name="Content Placeholder 4">
            <a:extLst>
              <a:ext uri="{FF2B5EF4-FFF2-40B4-BE49-F238E27FC236}">
                <a16:creationId xmlns:a16="http://schemas.microsoft.com/office/drawing/2014/main" id="{A6FE97A6-8BB0-4094-BF92-B81CF15062F7}"/>
              </a:ext>
            </a:extLst>
          </p:cNvPr>
          <p:cNvSpPr txBox="1">
            <a:spLocks/>
          </p:cNvSpPr>
          <p:nvPr/>
        </p:nvSpPr>
        <p:spPr>
          <a:xfrm>
            <a:off x="323528" y="5897576"/>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solidFill>
                  <a:srgbClr val="FF0000"/>
                </a:solidFill>
                <a:hlinkClick r:id="rId3"/>
              </a:rPr>
              <a:t>この表は、耐食性が表面状態、仕上げに依存していることを示しています。</a:t>
            </a:r>
            <a:endParaRPr lang="en-US" altLang="ja-JP" sz="1800" dirty="0">
              <a:solidFill>
                <a:srgbClr val="FF0000"/>
              </a:solidFill>
              <a:hlinkClick r:id="rId3"/>
            </a:endParaRPr>
          </a:p>
          <a:p>
            <a:pPr marL="0" indent="0" algn="ctr">
              <a:buNone/>
            </a:pPr>
            <a:r>
              <a:rPr lang="ja-JP" altLang="en-US" sz="1800" dirty="0">
                <a:solidFill>
                  <a:srgbClr val="FF0000"/>
                </a:solidFill>
                <a:hlinkClick r:id="rId3"/>
              </a:rPr>
              <a:t>表面仕上影響に関するより詳しい情報は、第</a:t>
            </a:r>
            <a:r>
              <a:rPr lang="en-US" altLang="ja-JP" sz="1800" dirty="0">
                <a:solidFill>
                  <a:srgbClr val="FF0000"/>
                </a:solidFill>
                <a:hlinkClick r:id="rId3"/>
              </a:rPr>
              <a:t>8</a:t>
            </a:r>
            <a:r>
              <a:rPr lang="ja-JP" altLang="en-US" sz="1800" dirty="0">
                <a:solidFill>
                  <a:srgbClr val="FF0000"/>
                </a:solidFill>
                <a:hlinkClick r:id="rId3"/>
              </a:rPr>
              <a:t>章を参照して下さい</a:t>
            </a:r>
            <a:endParaRPr lang="en-US" altLang="ja-JP" sz="1800" dirty="0">
              <a:solidFill>
                <a:srgbClr val="FF0000"/>
              </a:solidFill>
            </a:endParaRPr>
          </a:p>
        </p:txBody>
      </p:sp>
    </p:spTree>
    <p:extLst>
      <p:ext uri="{BB962C8B-B14F-4D97-AF65-F5344CB8AC3E}">
        <p14:creationId xmlns:p14="http://schemas.microsoft.com/office/powerpoint/2010/main" val="249316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ja-JP" dirty="0"/>
              <a:t>ⅴ.</a:t>
            </a:r>
            <a:r>
              <a:rPr lang="ja-JP" altLang="en-US" dirty="0"/>
              <a:t>　メンテナンススコア</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54</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nvPr>
        </p:nvGraphicFramePr>
        <p:xfrm>
          <a:off x="457200" y="2132856"/>
          <a:ext cx="8229600" cy="185420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清掃、メンテナンス環境</a:t>
                      </a:r>
                    </a:p>
                  </a:txBody>
                  <a:tcPr/>
                </a:tc>
                <a:extLst>
                  <a:ext uri="{0D108BD9-81ED-4DB2-BD59-A6C34878D82A}">
                    <a16:rowId xmlns:a16="http://schemas.microsoft.com/office/drawing/2014/main" val="131805467"/>
                  </a:ext>
                </a:extLst>
              </a:tr>
              <a:tr h="370840">
                <a:tc>
                  <a:txBody>
                    <a:bodyPr/>
                    <a:lstStyle/>
                    <a:p>
                      <a:pPr algn="ctr"/>
                      <a:r>
                        <a:rPr kumimoji="1" lang="en-US" altLang="ja-JP" dirty="0"/>
                        <a:t>0</a:t>
                      </a:r>
                      <a:endParaRPr kumimoji="1" lang="ja-JP" altLang="en-US" dirty="0"/>
                    </a:p>
                  </a:txBody>
                  <a:tcPr/>
                </a:tc>
                <a:tc>
                  <a:txBody>
                    <a:bodyPr/>
                    <a:lstStyle/>
                    <a:p>
                      <a:r>
                        <a:rPr kumimoji="1" lang="ja-JP" altLang="en-US" dirty="0"/>
                        <a:t>清掃が全く行わないまたは自然に行われない環境</a:t>
                      </a:r>
                    </a:p>
                  </a:txBody>
                  <a:tcPr/>
                </a:tc>
                <a:extLst>
                  <a:ext uri="{0D108BD9-81ED-4DB2-BD59-A6C34878D82A}">
                    <a16:rowId xmlns:a16="http://schemas.microsoft.com/office/drawing/2014/main" val="3775399513"/>
                  </a:ext>
                </a:extLst>
              </a:tr>
              <a:tr h="370840">
                <a:tc>
                  <a:txBody>
                    <a:bodyPr/>
                    <a:lstStyle/>
                    <a:p>
                      <a:pPr algn="ctr"/>
                      <a:r>
                        <a:rPr kumimoji="1" lang="en-US" altLang="ja-JP" dirty="0"/>
                        <a:t>-1</a:t>
                      </a:r>
                      <a:endParaRPr kumimoji="1" lang="ja-JP" altLang="en-US" dirty="0"/>
                    </a:p>
                  </a:txBody>
                  <a:tcPr/>
                </a:tc>
                <a:tc>
                  <a:txBody>
                    <a:bodyPr/>
                    <a:lstStyle/>
                    <a:p>
                      <a:r>
                        <a:rPr kumimoji="1" lang="ja-JP" altLang="en-US" dirty="0"/>
                        <a:t>降雨による表面洗浄が行われる環境</a:t>
                      </a:r>
                    </a:p>
                  </a:txBody>
                  <a:tcPr/>
                </a:tc>
                <a:extLst>
                  <a:ext uri="{0D108BD9-81ED-4DB2-BD59-A6C34878D82A}">
                    <a16:rowId xmlns:a16="http://schemas.microsoft.com/office/drawing/2014/main" val="944968385"/>
                  </a:ext>
                </a:extLst>
              </a:tr>
              <a:tr h="370840">
                <a:tc>
                  <a:txBody>
                    <a:bodyPr/>
                    <a:lstStyle/>
                    <a:p>
                      <a:pPr algn="ctr"/>
                      <a:r>
                        <a:rPr kumimoji="1" lang="en-US" altLang="ja-JP" dirty="0"/>
                        <a:t>-2</a:t>
                      </a:r>
                      <a:endParaRPr kumimoji="1" lang="ja-JP" altLang="en-US" dirty="0"/>
                    </a:p>
                  </a:txBody>
                  <a:tcPr/>
                </a:tc>
                <a:tc>
                  <a:txBody>
                    <a:bodyPr/>
                    <a:lstStyle/>
                    <a:p>
                      <a:r>
                        <a:rPr kumimoji="1" lang="ja-JP" altLang="en-US" dirty="0"/>
                        <a:t>年間</a:t>
                      </a:r>
                      <a:r>
                        <a:rPr kumimoji="1" lang="en-US" altLang="ja-JP" dirty="0"/>
                        <a:t>4</a:t>
                      </a:r>
                      <a:r>
                        <a:rPr kumimoji="1" lang="ja-JP" altLang="en-US" dirty="0"/>
                        <a:t>回以上の清掃</a:t>
                      </a:r>
                    </a:p>
                  </a:txBody>
                  <a:tcPr/>
                </a:tc>
                <a:extLst>
                  <a:ext uri="{0D108BD9-81ED-4DB2-BD59-A6C34878D82A}">
                    <a16:rowId xmlns:a16="http://schemas.microsoft.com/office/drawing/2014/main" val="1711181523"/>
                  </a:ext>
                </a:extLst>
              </a:tr>
              <a:tr h="370840">
                <a:tc>
                  <a:txBody>
                    <a:bodyPr/>
                    <a:lstStyle/>
                    <a:p>
                      <a:pPr algn="ctr"/>
                      <a:r>
                        <a:rPr kumimoji="1" lang="en-US" altLang="ja-JP" dirty="0"/>
                        <a:t>-3</a:t>
                      </a:r>
                      <a:endParaRPr kumimoji="1" lang="ja-JP" altLang="en-US" dirty="0"/>
                    </a:p>
                  </a:txBody>
                  <a:tcPr/>
                </a:tc>
                <a:tc>
                  <a:txBody>
                    <a:bodyPr/>
                    <a:lstStyle/>
                    <a:p>
                      <a:r>
                        <a:rPr kumimoji="1" lang="ja-JP" altLang="en-US" dirty="0"/>
                        <a:t>毎月の清掃</a:t>
                      </a:r>
                    </a:p>
                  </a:txBody>
                  <a:tcPr/>
                </a:tc>
                <a:extLst>
                  <a:ext uri="{0D108BD9-81ED-4DB2-BD59-A6C34878D82A}">
                    <a16:rowId xmlns:a16="http://schemas.microsoft.com/office/drawing/2014/main" val="2578709872"/>
                  </a:ext>
                </a:extLst>
              </a:tr>
            </a:tbl>
          </a:graphicData>
        </a:graphic>
      </p:graphicFrame>
    </p:spTree>
    <p:extLst>
      <p:ext uri="{BB962C8B-B14F-4D97-AF65-F5344CB8AC3E}">
        <p14:creationId xmlns:p14="http://schemas.microsoft.com/office/powerpoint/2010/main" val="45564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ja-JP" altLang="en-US" dirty="0"/>
              <a:t>スコアによる鋼種選定</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55</a:t>
            </a:fld>
            <a:endParaRPr lang="fr-BE" dirty="0"/>
          </a:p>
        </p:txBody>
      </p:sp>
      <p:graphicFrame>
        <p:nvGraphicFramePr>
          <p:cNvPr id="8" name="コンテンツ プレースホルダー 7">
            <a:extLst>
              <a:ext uri="{FF2B5EF4-FFF2-40B4-BE49-F238E27FC236}">
                <a16:creationId xmlns:a16="http://schemas.microsoft.com/office/drawing/2014/main" id="{07D931AB-47BD-4615-95E2-1F70FAEFA2C6}"/>
              </a:ext>
            </a:extLst>
          </p:cNvPr>
          <p:cNvGraphicFramePr>
            <a:graphicFrameLocks noGrp="1"/>
          </p:cNvGraphicFramePr>
          <p:nvPr>
            <p:ph idx="1"/>
            <p:extLst>
              <p:ext uri="{D42A27DB-BD31-4B8C-83A1-F6EECF244321}">
                <p14:modId xmlns:p14="http://schemas.microsoft.com/office/powerpoint/2010/main" val="3444363806"/>
              </p:ext>
            </p:extLst>
          </p:nvPr>
        </p:nvGraphicFramePr>
        <p:xfrm>
          <a:off x="457200" y="1574800"/>
          <a:ext cx="8229600" cy="2123440"/>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2645574"/>
                    </a:ext>
                  </a:extLst>
                </a:gridCol>
                <a:gridCol w="7355160">
                  <a:extLst>
                    <a:ext uri="{9D8B030D-6E8A-4147-A177-3AD203B41FA5}">
                      <a16:colId xmlns:a16="http://schemas.microsoft.com/office/drawing/2014/main" val="2565104180"/>
                    </a:ext>
                  </a:extLst>
                </a:gridCol>
              </a:tblGrid>
              <a:tr h="370840">
                <a:tc>
                  <a:txBody>
                    <a:bodyPr/>
                    <a:lstStyle/>
                    <a:p>
                      <a:pPr algn="ctr"/>
                      <a:r>
                        <a:rPr kumimoji="1" lang="ja-JP" altLang="en-US" dirty="0"/>
                        <a:t>スコア</a:t>
                      </a:r>
                    </a:p>
                  </a:txBody>
                  <a:tcPr/>
                </a:tc>
                <a:tc>
                  <a:txBody>
                    <a:bodyPr/>
                    <a:lstStyle/>
                    <a:p>
                      <a:r>
                        <a:rPr kumimoji="1" lang="ja-JP" altLang="en-US" dirty="0"/>
                        <a:t>一般的に最も経済的とされる鋼種選択</a:t>
                      </a:r>
                    </a:p>
                  </a:txBody>
                  <a:tcPr/>
                </a:tc>
                <a:extLst>
                  <a:ext uri="{0D108BD9-81ED-4DB2-BD59-A6C34878D82A}">
                    <a16:rowId xmlns:a16="http://schemas.microsoft.com/office/drawing/2014/main" val="131805467"/>
                  </a:ext>
                </a:extLst>
              </a:tr>
              <a:tr h="370840">
                <a:tc>
                  <a:txBody>
                    <a:bodyPr/>
                    <a:lstStyle/>
                    <a:p>
                      <a:pPr algn="ctr"/>
                      <a:r>
                        <a:rPr kumimoji="1" lang="en-US" altLang="ja-JP" dirty="0"/>
                        <a:t>0</a:t>
                      </a:r>
                      <a:r>
                        <a:rPr kumimoji="1" lang="ja-JP" altLang="en-US" dirty="0"/>
                        <a:t>～</a:t>
                      </a:r>
                      <a:r>
                        <a:rPr kumimoji="1" lang="en-US" altLang="ja-JP" dirty="0"/>
                        <a:t>2</a:t>
                      </a:r>
                      <a:endParaRPr kumimoji="1" lang="ja-JP" altLang="en-US" dirty="0"/>
                    </a:p>
                  </a:txBody>
                  <a:tcPr/>
                </a:tc>
                <a:tc>
                  <a:txBody>
                    <a:bodyPr/>
                    <a:lstStyle/>
                    <a:p>
                      <a:r>
                        <a:rPr kumimoji="1" lang="en-US" altLang="ja-JP" dirty="0"/>
                        <a:t>Type 304 / 304L</a:t>
                      </a:r>
                      <a:endParaRPr kumimoji="1" lang="ja-JP" altLang="en-US" dirty="0"/>
                    </a:p>
                  </a:txBody>
                  <a:tcPr/>
                </a:tc>
                <a:extLst>
                  <a:ext uri="{0D108BD9-81ED-4DB2-BD59-A6C34878D82A}">
                    <a16:rowId xmlns:a16="http://schemas.microsoft.com/office/drawing/2014/main" val="3775399513"/>
                  </a:ext>
                </a:extLst>
              </a:tr>
              <a:tr h="370840">
                <a:tc>
                  <a:txBody>
                    <a:bodyPr/>
                    <a:lstStyle/>
                    <a:p>
                      <a:pPr algn="ctr"/>
                      <a:r>
                        <a:rPr kumimoji="1" lang="en-US" altLang="ja-JP" dirty="0"/>
                        <a:t>3</a:t>
                      </a:r>
                      <a:endParaRPr kumimoji="1" lang="ja-JP" altLang="en-US" dirty="0"/>
                    </a:p>
                  </a:txBody>
                  <a:tcPr/>
                </a:tc>
                <a:tc>
                  <a:txBody>
                    <a:bodyPr/>
                    <a:lstStyle/>
                    <a:p>
                      <a:r>
                        <a:rPr kumimoji="1" lang="en-US" altLang="ja-JP" dirty="0"/>
                        <a:t>Type 316 / 316L or 444</a:t>
                      </a:r>
                      <a:endParaRPr kumimoji="1" lang="ja-JP" altLang="en-US" dirty="0"/>
                    </a:p>
                  </a:txBody>
                  <a:tcPr/>
                </a:tc>
                <a:extLst>
                  <a:ext uri="{0D108BD9-81ED-4DB2-BD59-A6C34878D82A}">
                    <a16:rowId xmlns:a16="http://schemas.microsoft.com/office/drawing/2014/main" val="944968385"/>
                  </a:ext>
                </a:extLst>
              </a:tr>
              <a:tr h="370840">
                <a:tc>
                  <a:txBody>
                    <a:bodyPr/>
                    <a:lstStyle/>
                    <a:p>
                      <a:pPr algn="ctr"/>
                      <a:r>
                        <a:rPr kumimoji="1" lang="en-US" altLang="ja-JP" dirty="0"/>
                        <a:t>4</a:t>
                      </a:r>
                      <a:endParaRPr kumimoji="1" lang="ja-JP" altLang="en-US" dirty="0"/>
                    </a:p>
                  </a:txBody>
                  <a:tcPr/>
                </a:tc>
                <a:tc>
                  <a:txBody>
                    <a:bodyPr/>
                    <a:lstStyle/>
                    <a:p>
                      <a:r>
                        <a:rPr kumimoji="1" lang="en-US" altLang="ja-JP" dirty="0"/>
                        <a:t>Type 317L</a:t>
                      </a:r>
                      <a:r>
                        <a:rPr kumimoji="1" lang="ja-JP" altLang="en-US" dirty="0"/>
                        <a:t>　またはそれ以上の耐すきま腐食に優れた鋼種が推奨されます</a:t>
                      </a:r>
                    </a:p>
                  </a:txBody>
                  <a:tcPr/>
                </a:tc>
                <a:extLst>
                  <a:ext uri="{0D108BD9-81ED-4DB2-BD59-A6C34878D82A}">
                    <a16:rowId xmlns:a16="http://schemas.microsoft.com/office/drawing/2014/main" val="1711181523"/>
                  </a:ext>
                </a:extLst>
              </a:tr>
              <a:tr h="370840">
                <a:tc>
                  <a:txBody>
                    <a:bodyPr/>
                    <a:lstStyle/>
                    <a:p>
                      <a:pPr algn="ctr"/>
                      <a:r>
                        <a:rPr kumimoji="1" lang="en-US" altLang="ja-JP" dirty="0"/>
                        <a:t>5</a:t>
                      </a:r>
                      <a:r>
                        <a:rPr kumimoji="1" lang="ja-JP" altLang="en-US" dirty="0"/>
                        <a:t>以上</a:t>
                      </a:r>
                    </a:p>
                  </a:txBody>
                  <a:tcPr/>
                </a:tc>
                <a:tc>
                  <a:txBody>
                    <a:bodyPr/>
                    <a:lstStyle/>
                    <a:p>
                      <a:r>
                        <a:rPr kumimoji="1" lang="ja-JP" altLang="en-US" dirty="0"/>
                        <a:t>二相ステンレス鋼など非常に高い耐食性を示す特殊素材が必要です</a:t>
                      </a:r>
                      <a:endParaRPr kumimoji="1" lang="en-US" altLang="ja-JP" dirty="0"/>
                    </a:p>
                    <a:p>
                      <a:r>
                        <a:rPr kumimoji="1" lang="en-US" altLang="ja-JP" dirty="0"/>
                        <a:t>4462, 317LMN, 904L, super duplex, super ferritic, 6% Mo super Austenitic…</a:t>
                      </a:r>
                      <a:endParaRPr kumimoji="1" lang="ja-JP" altLang="en-US" dirty="0"/>
                    </a:p>
                  </a:txBody>
                  <a:tcPr/>
                </a:tc>
                <a:extLst>
                  <a:ext uri="{0D108BD9-81ED-4DB2-BD59-A6C34878D82A}">
                    <a16:rowId xmlns:a16="http://schemas.microsoft.com/office/drawing/2014/main" val="2578709872"/>
                  </a:ext>
                </a:extLst>
              </a:tr>
            </a:tbl>
          </a:graphicData>
        </a:graphic>
      </p:graphicFrame>
      <p:sp>
        <p:nvSpPr>
          <p:cNvPr id="5" name="Content Placeholder 4">
            <a:extLst>
              <a:ext uri="{FF2B5EF4-FFF2-40B4-BE49-F238E27FC236}">
                <a16:creationId xmlns:a16="http://schemas.microsoft.com/office/drawing/2014/main" id="{8814B58F-DE92-4E19-B87C-B8CBC0DF4209}"/>
              </a:ext>
            </a:extLst>
          </p:cNvPr>
          <p:cNvSpPr txBox="1">
            <a:spLocks/>
          </p:cNvSpPr>
          <p:nvPr/>
        </p:nvSpPr>
        <p:spPr>
          <a:xfrm>
            <a:off x="457200" y="3933056"/>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2000" dirty="0"/>
              <a:t>付録の</a:t>
            </a:r>
            <a:r>
              <a:rPr lang="en-US" altLang="ja-JP" sz="2000" dirty="0"/>
              <a:t>EN</a:t>
            </a:r>
            <a:r>
              <a:rPr lang="ja-JP" altLang="en-US" sz="2000" dirty="0"/>
              <a:t>規格の鋼種表を参照して下さい</a:t>
            </a:r>
            <a:endParaRPr lang="en-US" altLang="ja-JP" sz="2000" dirty="0"/>
          </a:p>
        </p:txBody>
      </p:sp>
      <p:sp>
        <p:nvSpPr>
          <p:cNvPr id="6" name="Content Placeholder 4">
            <a:extLst>
              <a:ext uri="{FF2B5EF4-FFF2-40B4-BE49-F238E27FC236}">
                <a16:creationId xmlns:a16="http://schemas.microsoft.com/office/drawing/2014/main" id="{1A3855D7-EF38-4E5D-97F4-DD4880B42E3B}"/>
              </a:ext>
            </a:extLst>
          </p:cNvPr>
          <p:cNvSpPr txBox="1">
            <a:spLocks/>
          </p:cNvSpPr>
          <p:nvPr/>
        </p:nvSpPr>
        <p:spPr>
          <a:xfrm>
            <a:off x="323528" y="4711700"/>
            <a:ext cx="82296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solidFill>
                  <a:srgbClr val="FF0000"/>
                </a:solidFill>
                <a:hlinkClick r:id="rId3"/>
              </a:rPr>
              <a:t>ステンレス鋼の鋼種選定は、メンテナンスコストを含めたライフサイクルコストを</a:t>
            </a:r>
            <a:endParaRPr lang="en-US" altLang="ja-JP" sz="1800" dirty="0">
              <a:solidFill>
                <a:srgbClr val="FF0000"/>
              </a:solidFill>
              <a:hlinkClick r:id="rId3"/>
            </a:endParaRPr>
          </a:p>
          <a:p>
            <a:pPr marL="0" indent="0" algn="ctr">
              <a:buNone/>
            </a:pPr>
            <a:r>
              <a:rPr lang="ja-JP" altLang="en-US" sz="1800" dirty="0">
                <a:solidFill>
                  <a:srgbClr val="FF0000"/>
                </a:solidFill>
                <a:hlinkClick r:id="rId3"/>
              </a:rPr>
              <a:t>最小化させ、持続可能性を高める意味で非常に重要です。</a:t>
            </a:r>
            <a:endParaRPr lang="en-US" altLang="ja-JP" sz="1800" dirty="0">
              <a:solidFill>
                <a:srgbClr val="FF0000"/>
              </a:solidFill>
              <a:hlinkClick r:id="rId3"/>
            </a:endParaRPr>
          </a:p>
          <a:p>
            <a:pPr marL="0" indent="0" algn="ctr">
              <a:buNone/>
            </a:pPr>
            <a:r>
              <a:rPr lang="ja-JP" altLang="en-US" sz="1800" dirty="0">
                <a:solidFill>
                  <a:srgbClr val="FF0000"/>
                </a:solidFill>
                <a:hlinkClick r:id="rId3"/>
              </a:rPr>
              <a:t>持続可能性に関するより詳しい情報は、第</a:t>
            </a:r>
            <a:r>
              <a:rPr lang="en-US" altLang="ja-JP" sz="1800" dirty="0">
                <a:solidFill>
                  <a:srgbClr val="FF0000"/>
                </a:solidFill>
                <a:hlinkClick r:id="rId3"/>
              </a:rPr>
              <a:t>11</a:t>
            </a:r>
            <a:r>
              <a:rPr lang="ja-JP" altLang="en-US" sz="1800" dirty="0">
                <a:solidFill>
                  <a:srgbClr val="FF0000"/>
                </a:solidFill>
                <a:hlinkClick r:id="rId3"/>
              </a:rPr>
              <a:t>章を参照して下さい</a:t>
            </a:r>
            <a:endParaRPr lang="en-US" altLang="ja-JP" sz="1800" dirty="0">
              <a:solidFill>
                <a:srgbClr val="FF0000"/>
              </a:solidFill>
            </a:endParaRPr>
          </a:p>
        </p:txBody>
      </p:sp>
    </p:spTree>
    <p:extLst>
      <p:ext uri="{BB962C8B-B14F-4D97-AF65-F5344CB8AC3E}">
        <p14:creationId xmlns:p14="http://schemas.microsoft.com/office/powerpoint/2010/main" val="3764321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ja-JP" altLang="en-US" dirty="0"/>
              <a:t>まとめ</a:t>
            </a:r>
            <a:endParaRPr lang="fr-FR" dirty="0"/>
          </a:p>
        </p:txBody>
      </p:sp>
      <p:sp>
        <p:nvSpPr>
          <p:cNvPr id="2" name="Slide Number Placeholder 1"/>
          <p:cNvSpPr>
            <a:spLocks noGrp="1"/>
          </p:cNvSpPr>
          <p:nvPr>
            <p:ph type="sldNum" sz="quarter" idx="12"/>
          </p:nvPr>
        </p:nvSpPr>
        <p:spPr>
          <a:xfrm>
            <a:off x="8820472" y="6597352"/>
            <a:ext cx="432048" cy="365125"/>
          </a:xfrm>
        </p:spPr>
        <p:txBody>
          <a:bodyPr/>
          <a:lstStyle/>
          <a:p>
            <a:fld id="{16EEAD88-7AB7-4352-89B4-BF917C658D05}" type="slidenum">
              <a:rPr lang="fr-BE" smtClean="0"/>
              <a:pPr/>
              <a:t>56</a:t>
            </a:fld>
            <a:endParaRPr lang="fr-BE" dirty="0"/>
          </a:p>
        </p:txBody>
      </p:sp>
      <p:sp>
        <p:nvSpPr>
          <p:cNvPr id="7" name="コンテンツ プレースホルダー 6">
            <a:extLst>
              <a:ext uri="{FF2B5EF4-FFF2-40B4-BE49-F238E27FC236}">
                <a16:creationId xmlns:a16="http://schemas.microsoft.com/office/drawing/2014/main" id="{B2D5E37F-6EB9-4326-BB1E-19B62ACB706D}"/>
              </a:ext>
            </a:extLst>
          </p:cNvPr>
          <p:cNvSpPr>
            <a:spLocks noGrp="1"/>
          </p:cNvSpPr>
          <p:nvPr>
            <p:ph idx="1"/>
          </p:nvPr>
        </p:nvSpPr>
        <p:spPr>
          <a:xfrm>
            <a:off x="457200" y="2420888"/>
            <a:ext cx="8229600" cy="2548880"/>
          </a:xfrm>
        </p:spPr>
        <p:txBody>
          <a:bodyPr/>
          <a:lstStyle/>
          <a:p>
            <a:r>
              <a:rPr lang="ja-JP" altLang="en-US" dirty="0"/>
              <a:t>それぞれの用途、使用環境に応じて、　　　　ステンレス鋼の鋼種を正しく選定して下さい</a:t>
            </a:r>
            <a:endParaRPr lang="en-US" altLang="ja-JP" dirty="0"/>
          </a:p>
          <a:p>
            <a:r>
              <a:rPr lang="ja-JP" altLang="en-US" dirty="0"/>
              <a:t>適切な鋼種選択を行うことにより、永続的にメンテナンスフリーを実現することができます</a:t>
            </a:r>
          </a:p>
        </p:txBody>
      </p:sp>
      <p:sp>
        <p:nvSpPr>
          <p:cNvPr id="9" name="Content Placeholder 4">
            <a:extLst>
              <a:ext uri="{FF2B5EF4-FFF2-40B4-BE49-F238E27FC236}">
                <a16:creationId xmlns:a16="http://schemas.microsoft.com/office/drawing/2014/main" id="{CCBC277A-21C6-4D75-9A08-AA63FA0B3040}"/>
              </a:ext>
            </a:extLst>
          </p:cNvPr>
          <p:cNvSpPr txBox="1">
            <a:spLocks/>
          </p:cNvSpPr>
          <p:nvPr/>
        </p:nvSpPr>
        <p:spPr>
          <a:xfrm>
            <a:off x="323528" y="4969768"/>
            <a:ext cx="82296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solidFill>
                  <a:srgbClr val="FF0000"/>
                </a:solidFill>
                <a:hlinkClick r:id="rId3"/>
              </a:rPr>
              <a:t>全世界的なステンレス鋼の成功的な採用事例として以下を参照して下さい</a:t>
            </a:r>
            <a:endParaRPr lang="en-US" altLang="ja-JP" sz="1800" dirty="0">
              <a:solidFill>
                <a:srgbClr val="FF0000"/>
              </a:solidFill>
              <a:hlinkClick r:id="rId4"/>
            </a:endParaRPr>
          </a:p>
          <a:p>
            <a:pPr marL="0" indent="0" algn="ctr">
              <a:buNone/>
            </a:pPr>
            <a:r>
              <a:rPr lang="ja-JP" altLang="en-US" sz="1800" dirty="0">
                <a:solidFill>
                  <a:srgbClr val="FF0000"/>
                </a:solidFill>
                <a:hlinkClick r:id="rId5"/>
              </a:rPr>
              <a:t>第</a:t>
            </a:r>
            <a:r>
              <a:rPr lang="en-US" altLang="ja-JP" sz="1800" dirty="0">
                <a:solidFill>
                  <a:srgbClr val="FF0000"/>
                </a:solidFill>
                <a:hlinkClick r:id="rId5"/>
              </a:rPr>
              <a:t>1</a:t>
            </a:r>
            <a:r>
              <a:rPr lang="ja-JP" altLang="en-US" sz="1800" dirty="0">
                <a:solidFill>
                  <a:srgbClr val="FF0000"/>
                </a:solidFill>
                <a:hlinkClick r:id="rId5"/>
              </a:rPr>
              <a:t>章　永続的な芸術作品</a:t>
            </a:r>
            <a:endParaRPr lang="en-US" altLang="ja-JP" sz="1800" dirty="0">
              <a:solidFill>
                <a:srgbClr val="FF0000"/>
              </a:solidFill>
              <a:hlinkClick r:id="rId5"/>
            </a:endParaRPr>
          </a:p>
          <a:p>
            <a:pPr marL="0" indent="0" algn="ctr">
              <a:buNone/>
            </a:pPr>
            <a:r>
              <a:rPr lang="ja-JP" altLang="en-US" sz="1800" dirty="0">
                <a:solidFill>
                  <a:srgbClr val="FF0000"/>
                </a:solidFill>
                <a:hlinkClick r:id="rId5"/>
              </a:rPr>
              <a:t>第</a:t>
            </a:r>
            <a:r>
              <a:rPr lang="en-US" altLang="ja-JP" sz="1800" dirty="0">
                <a:solidFill>
                  <a:srgbClr val="FF0000"/>
                </a:solidFill>
                <a:hlinkClick r:id="rId5"/>
              </a:rPr>
              <a:t>2</a:t>
            </a:r>
            <a:r>
              <a:rPr lang="ja-JP" altLang="en-US" sz="1800" dirty="0">
                <a:solidFill>
                  <a:srgbClr val="FF0000"/>
                </a:solidFill>
                <a:hlinkClick r:id="rId5"/>
              </a:rPr>
              <a:t>章　幅広い分野での採用事例</a:t>
            </a:r>
            <a:endParaRPr lang="en-US" altLang="ja-JP" sz="1800" dirty="0">
              <a:solidFill>
                <a:srgbClr val="FF0000"/>
              </a:solidFill>
            </a:endParaRPr>
          </a:p>
        </p:txBody>
      </p:sp>
    </p:spTree>
    <p:extLst>
      <p:ext uri="{BB962C8B-B14F-4D97-AF65-F5344CB8AC3E}">
        <p14:creationId xmlns:p14="http://schemas.microsoft.com/office/powerpoint/2010/main" val="2791193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fr-FR" dirty="0"/>
              <a:t>5. </a:t>
            </a:r>
            <a:r>
              <a:rPr lang="ja-JP" altLang="en-US" dirty="0"/>
              <a:t>参考リンク先</a:t>
            </a:r>
            <a:endParaRPr lang="fr-FR" dirty="0"/>
          </a:p>
        </p:txBody>
      </p:sp>
      <p:sp>
        <p:nvSpPr>
          <p:cNvPr id="3" name="Content Placeholder 2"/>
          <p:cNvSpPr>
            <a:spLocks noGrp="1"/>
          </p:cNvSpPr>
          <p:nvPr>
            <p:ph idx="1"/>
          </p:nvPr>
        </p:nvSpPr>
        <p:spPr>
          <a:xfrm>
            <a:off x="457200" y="1430969"/>
            <a:ext cx="8229600" cy="4961965"/>
          </a:xfrm>
        </p:spPr>
        <p:txBody>
          <a:bodyPr>
            <a:noAutofit/>
          </a:bodyPr>
          <a:lstStyle/>
          <a:p>
            <a:pPr marL="514350" indent="-514350">
              <a:buFont typeface="+mj-lt"/>
              <a:buAutoNum type="arabicPeriod"/>
            </a:pPr>
            <a:r>
              <a:rPr lang="fr-FR" sz="1100" dirty="0">
                <a:latin typeface="MS Gothic" panose="020B0609070205080204" pitchFamily="49" charset="-128"/>
                <a:ea typeface="MS Gothic" panose="020B0609070205080204" pitchFamily="49" charset="-128"/>
              </a:rPr>
              <a:t>An excellent course on corrosion. Please look at </a:t>
            </a:r>
            <a:r>
              <a:rPr lang="fr-FR" sz="1100" dirty="0" err="1">
                <a:latin typeface="MS Gothic" panose="020B0609070205080204" pitchFamily="49" charset="-128"/>
                <a:ea typeface="MS Gothic" panose="020B0609070205080204" pitchFamily="49" charset="-128"/>
              </a:rPr>
              <a:t>chapters</a:t>
            </a:r>
            <a:r>
              <a:rPr lang="fr-FR" sz="1100" dirty="0">
                <a:latin typeface="MS Gothic" panose="020B0609070205080204" pitchFamily="49" charset="-128"/>
                <a:ea typeface="MS Gothic" panose="020B0609070205080204" pitchFamily="49" charset="-128"/>
              </a:rPr>
              <a:t> 7 (</a:t>
            </a:r>
            <a:r>
              <a:rPr lang="fr-FR" sz="1100" dirty="0" err="1">
                <a:latin typeface="MS Gothic" panose="020B0609070205080204" pitchFamily="49" charset="-128"/>
                <a:ea typeface="MS Gothic" panose="020B0609070205080204" pitchFamily="49" charset="-128"/>
              </a:rPr>
              <a:t>Galvanic</a:t>
            </a:r>
            <a:r>
              <a:rPr lang="fr-FR" sz="1100" dirty="0">
                <a:latin typeface="MS Gothic" panose="020B0609070205080204" pitchFamily="49" charset="-128"/>
                <a:ea typeface="MS Gothic" panose="020B0609070205080204" pitchFamily="49" charset="-128"/>
              </a:rPr>
              <a:t> Corrosion), 8 (</a:t>
            </a:r>
            <a:r>
              <a:rPr lang="fr-FR" sz="1100" dirty="0" err="1">
                <a:latin typeface="MS Gothic" panose="020B0609070205080204" pitchFamily="49" charset="-128"/>
                <a:ea typeface="MS Gothic" panose="020B0609070205080204" pitchFamily="49" charset="-128"/>
              </a:rPr>
              <a:t>intergranular</a:t>
            </a:r>
            <a:r>
              <a:rPr lang="fr-FR" sz="1100" dirty="0">
                <a:latin typeface="MS Gothic" panose="020B0609070205080204" pitchFamily="49" charset="-128"/>
                <a:ea typeface="MS Gothic" panose="020B0609070205080204" pitchFamily="49" charset="-128"/>
              </a:rPr>
              <a:t> corrosion), 11 (</a:t>
            </a:r>
            <a:r>
              <a:rPr lang="fr-FR" sz="1100" dirty="0" err="1">
                <a:latin typeface="MS Gothic" panose="020B0609070205080204" pitchFamily="49" charset="-128"/>
                <a:ea typeface="MS Gothic" panose="020B0609070205080204" pitchFamily="49" charset="-128"/>
              </a:rPr>
              <a:t>crevice</a:t>
            </a:r>
            <a:r>
              <a:rPr lang="fr-FR" sz="1100" dirty="0">
                <a:latin typeface="MS Gothic" panose="020B0609070205080204" pitchFamily="49" charset="-128"/>
                <a:ea typeface="MS Gothic" panose="020B0609070205080204" pitchFamily="49" charset="-128"/>
              </a:rPr>
              <a:t> corrosion) 12 (</a:t>
            </a:r>
            <a:r>
              <a:rPr lang="fr-FR" sz="1100" dirty="0" err="1">
                <a:latin typeface="MS Gothic" panose="020B0609070205080204" pitchFamily="49" charset="-128"/>
                <a:ea typeface="MS Gothic" panose="020B0609070205080204" pitchFamily="49" charset="-128"/>
              </a:rPr>
              <a:t>pitting</a:t>
            </a:r>
            <a:r>
              <a:rPr lang="fr-FR" sz="1100" dirty="0">
                <a:latin typeface="MS Gothic" panose="020B0609070205080204" pitchFamily="49" charset="-128"/>
                <a:ea typeface="MS Gothic" panose="020B0609070205080204" pitchFamily="49" charset="-128"/>
              </a:rPr>
              <a:t>) 14 (Stress corrosion cracking) and  15 (stress corrosion cracking of </a:t>
            </a:r>
            <a:r>
              <a:rPr lang="fr-FR" sz="1100" dirty="0" err="1">
                <a:latin typeface="MS Gothic" panose="020B0609070205080204" pitchFamily="49" charset="-128"/>
                <a:ea typeface="MS Gothic" panose="020B0609070205080204" pitchFamily="49" charset="-128"/>
              </a:rPr>
              <a:t>stainless</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steels</a:t>
            </a:r>
            <a:r>
              <a:rPr lang="fr-FR" sz="1100" dirty="0">
                <a:latin typeface="MS Gothic" panose="020B0609070205080204" pitchFamily="49" charset="-128"/>
                <a:ea typeface="MS Gothic" panose="020B0609070205080204" pitchFamily="49" charset="-128"/>
              </a:rPr>
              <a:t>) Original source: </a:t>
            </a:r>
            <a:r>
              <a:rPr lang="fr-FR" sz="1100" dirty="0">
                <a:latin typeface="MS Gothic" panose="020B0609070205080204" pitchFamily="49" charset="-128"/>
                <a:ea typeface="MS Gothic" panose="020B0609070205080204" pitchFamily="49" charset="-128"/>
                <a:hlinkClick r:id="rId2"/>
              </a:rPr>
              <a:t>http://corrosion.kaist.ac.kr</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Dowloads</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avaialble</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from</a:t>
            </a:r>
            <a:r>
              <a:rPr lang="fr-FR" sz="1100" dirty="0">
                <a:latin typeface="MS Gothic" panose="020B0609070205080204" pitchFamily="49" charset="-128"/>
                <a:ea typeface="MS Gothic" panose="020B0609070205080204" pitchFamily="49" charset="-128"/>
              </a:rPr>
              <a:t>: </a:t>
            </a:r>
            <a:r>
              <a:rPr lang="en-GB" sz="1100" u="sng" dirty="0">
                <a:latin typeface="MS Gothic" panose="020B0609070205080204" pitchFamily="49" charset="-128"/>
                <a:ea typeface="MS Gothic" panose="020B0609070205080204" pitchFamily="49" charset="-128"/>
                <a:hlinkClick r:id="rId3"/>
              </a:rPr>
              <a:t>http://www.worldstainless.org/Files/issf/Education_references/Zrefs_on_corrosion.zip</a:t>
            </a:r>
            <a:endParaRPr lang="fr-FR" sz="1100" dirty="0">
              <a:latin typeface="MS Gothic" panose="020B0609070205080204" pitchFamily="49" charset="-128"/>
              <a:ea typeface="MS Gothic" panose="020B0609070205080204" pitchFamily="49" charset="-128"/>
            </a:endParaRPr>
          </a:p>
          <a:p>
            <a:pPr marL="514350" indent="-514350">
              <a:buFont typeface="+mj-lt"/>
              <a:buAutoNum type="arabicPeriod"/>
            </a:pPr>
            <a:r>
              <a:rPr lang="fr-BE" sz="1100" dirty="0" err="1">
                <a:latin typeface="MS Gothic" panose="020B0609070205080204" pitchFamily="49" charset="-128"/>
                <a:ea typeface="MS Gothic" panose="020B0609070205080204" pitchFamily="49" charset="-128"/>
              </a:rPr>
              <a:t>Some</a:t>
            </a:r>
            <a:r>
              <a:rPr lang="fr-BE" sz="1100" dirty="0">
                <a:latin typeface="MS Gothic" panose="020B0609070205080204" pitchFamily="49" charset="-128"/>
                <a:ea typeface="MS Gothic" panose="020B0609070205080204" pitchFamily="49" charset="-128"/>
              </a:rPr>
              <a:t> basics on corrosion </a:t>
            </a:r>
            <a:r>
              <a:rPr lang="fr-BE" sz="1100" dirty="0" err="1">
                <a:latin typeface="MS Gothic" panose="020B0609070205080204" pitchFamily="49" charset="-128"/>
                <a:ea typeface="MS Gothic" panose="020B0609070205080204" pitchFamily="49" charset="-128"/>
              </a:rPr>
              <a:t>from</a:t>
            </a:r>
            <a:r>
              <a:rPr lang="fr-BE" sz="1100" dirty="0">
                <a:latin typeface="MS Gothic" panose="020B0609070205080204" pitchFamily="49" charset="-128"/>
                <a:ea typeface="MS Gothic" panose="020B0609070205080204" pitchFamily="49" charset="-128"/>
              </a:rPr>
              <a:t> NACE  </a:t>
            </a:r>
            <a:r>
              <a:rPr lang="fr-BE" sz="1100" dirty="0">
                <a:latin typeface="MS Gothic" panose="020B0609070205080204" pitchFamily="49" charset="-128"/>
                <a:ea typeface="MS Gothic" panose="020B0609070205080204" pitchFamily="49" charset="-128"/>
                <a:hlinkClick r:id="rId4"/>
              </a:rPr>
              <a:t>http://corrosion-doctors.org/Corrosion-History/Course.htm#Scope</a:t>
            </a:r>
            <a:r>
              <a:rPr lang="fr-BE"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rPr>
              <a:t>An online course on corrosion </a:t>
            </a:r>
            <a:r>
              <a:rPr lang="fr-FR" sz="1100" dirty="0">
                <a:latin typeface="MS Gothic" panose="020B0609070205080204" pitchFamily="49" charset="-128"/>
                <a:ea typeface="MS Gothic" panose="020B0609070205080204" pitchFamily="49" charset="-128"/>
                <a:hlinkClick r:id="rId5"/>
              </a:rPr>
              <a:t>http://www.corrosionclinic.com/corrosion_online_lectures/ME303L10.HTM#top</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rPr>
              <a:t>Information on </a:t>
            </a:r>
            <a:r>
              <a:rPr lang="fr-FR" sz="1100" dirty="0" err="1">
                <a:latin typeface="MS Gothic" panose="020B0609070205080204" pitchFamily="49" charset="-128"/>
                <a:ea typeface="MS Gothic" panose="020B0609070205080204" pitchFamily="49" charset="-128"/>
              </a:rPr>
              <a:t>electrochemical</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testing</a:t>
            </a:r>
            <a:r>
              <a:rPr lang="fr-FR" sz="1100" dirty="0">
                <a:latin typeface="MS Gothic" panose="020B0609070205080204" pitchFamily="49" charset="-128"/>
                <a:ea typeface="MS Gothic" panose="020B0609070205080204" pitchFamily="49" charset="-128"/>
              </a:rPr>
              <a:t>   </a:t>
            </a:r>
            <a:r>
              <a:rPr lang="fr-FR" sz="1100" dirty="0">
                <a:latin typeface="MS Gothic" panose="020B0609070205080204" pitchFamily="49" charset="-128"/>
                <a:ea typeface="MS Gothic" panose="020B0609070205080204" pitchFamily="49" charset="-128"/>
                <a:hlinkClick r:id="rId6"/>
              </a:rPr>
              <a:t>http://mee-inc.com/esca.html</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err="1">
                <a:latin typeface="MS Gothic" panose="020B0609070205080204" pitchFamily="49" charset="-128"/>
                <a:ea typeface="MS Gothic" panose="020B0609070205080204" pitchFamily="49" charset="-128"/>
              </a:rPr>
              <a:t>Ugitech</a:t>
            </a:r>
            <a:r>
              <a:rPr lang="fr-FR" sz="1100" dirty="0">
                <a:latin typeface="MS Gothic" panose="020B0609070205080204" pitchFamily="49" charset="-128"/>
                <a:ea typeface="MS Gothic" panose="020B0609070205080204" pitchFamily="49" charset="-128"/>
              </a:rPr>
              <a:t>: </a:t>
            </a:r>
            <a:r>
              <a:rPr lang="fr-FR" sz="1100" dirty="0" err="1">
                <a:latin typeface="MS Gothic" panose="020B0609070205080204" pitchFamily="49" charset="-128"/>
                <a:ea typeface="MS Gothic" panose="020B0609070205080204" pitchFamily="49" charset="-128"/>
              </a:rPr>
              <a:t>private</a:t>
            </a:r>
            <a:r>
              <a:rPr lang="fr-FR" sz="1100" dirty="0">
                <a:latin typeface="MS Gothic" panose="020B0609070205080204" pitchFamily="49" charset="-128"/>
                <a:ea typeface="MS Gothic" panose="020B0609070205080204" pitchFamily="49" charset="-128"/>
              </a:rPr>
              <a:t> communication</a:t>
            </a:r>
          </a:p>
          <a:p>
            <a:pPr marL="514350" indent="-514350">
              <a:buFont typeface="+mj-lt"/>
              <a:buAutoNum type="arabicPeriod"/>
            </a:pPr>
            <a:r>
              <a:rPr lang="fi-FI" sz="1100" dirty="0">
                <a:latin typeface="MS Gothic" panose="020B0609070205080204" pitchFamily="49" charset="-128"/>
                <a:ea typeface="MS Gothic" panose="020B0609070205080204" pitchFamily="49" charset="-128"/>
              </a:rPr>
              <a:t>BSSA (British Stainless Steel Association) website ” </a:t>
            </a:r>
            <a:r>
              <a:rPr lang="en-GB" sz="1100" dirty="0">
                <a:latin typeface="MS Gothic" panose="020B0609070205080204" pitchFamily="49" charset="-128"/>
                <a:ea typeface="MS Gothic" panose="020B0609070205080204" pitchFamily="49" charset="-128"/>
              </a:rPr>
              <a:t>Calculation of pitting resistance equivalent numbers (PREN)”  </a:t>
            </a:r>
            <a:r>
              <a:rPr lang="en-GB" sz="1100" dirty="0">
                <a:latin typeface="MS Gothic" panose="020B0609070205080204" pitchFamily="49" charset="-128"/>
                <a:ea typeface="MS Gothic" panose="020B0609070205080204" pitchFamily="49" charset="-128"/>
                <a:hlinkClick r:id="rId7"/>
              </a:rPr>
              <a:t>http://www.bssa.org.uk/topics.php?article=111</a:t>
            </a:r>
            <a:r>
              <a:rPr lang="en-GB"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rPr>
              <a:t>On </a:t>
            </a:r>
            <a:r>
              <a:rPr lang="fr-FR" sz="1100" dirty="0" err="1">
                <a:latin typeface="MS Gothic" panose="020B0609070205080204" pitchFamily="49" charset="-128"/>
                <a:ea typeface="MS Gothic" panose="020B0609070205080204" pitchFamily="49" charset="-128"/>
              </a:rPr>
              <a:t>Pitting</a:t>
            </a:r>
            <a:r>
              <a:rPr lang="fr-FR" sz="1100" dirty="0">
                <a:latin typeface="MS Gothic" panose="020B0609070205080204" pitchFamily="49" charset="-128"/>
                <a:ea typeface="MS Gothic" panose="020B0609070205080204" pitchFamily="49" charset="-128"/>
              </a:rPr>
              <a:t> corrosion  </a:t>
            </a:r>
            <a:r>
              <a:rPr lang="fr-FR" sz="1100" dirty="0">
                <a:latin typeface="MS Gothic" panose="020B0609070205080204" pitchFamily="49" charset="-128"/>
                <a:ea typeface="MS Gothic" panose="020B0609070205080204" pitchFamily="49" charset="-128"/>
                <a:hlinkClick r:id="rId8"/>
              </a:rPr>
              <a:t>https://kb.osu.edu/dspace/bitstream/handle/1811/45442/FrankelG_JournalElectrochemicalSociety_1998_v145n6_p2186-2198.pdf?sequence=1</a:t>
            </a:r>
            <a:endParaRPr lang="fr-FR" sz="11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9"/>
              </a:rPr>
              <a:t>http://www.imoa.info/download_files/stainless-steel/Duplex_Stainless_Steel_3rd_Edition.pdf</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0"/>
              </a:rPr>
              <a:t>http://www.imoa.info/molybdenum-uses/molybdenum-grade-stainless-steels/steel-grades.php</a:t>
            </a:r>
            <a:r>
              <a:rPr lang="fr-FR" sz="1100" b="1" dirty="0">
                <a:solidFill>
                  <a:srgbClr val="FF0000"/>
                </a:solidFill>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rPr>
              <a:t>a ) J. </a:t>
            </a:r>
            <a:r>
              <a:rPr lang="fr-FR" sz="1100" dirty="0" err="1">
                <a:latin typeface="MS Gothic" panose="020B0609070205080204" pitchFamily="49" charset="-128"/>
                <a:ea typeface="MS Gothic" panose="020B0609070205080204" pitchFamily="49" charset="-128"/>
              </a:rPr>
              <a:t>McGray</a:t>
            </a:r>
            <a:r>
              <a:rPr lang="fr-FR" sz="1100" dirty="0">
                <a:latin typeface="MS Gothic" panose="020B0609070205080204" pitchFamily="49" charset="-128"/>
                <a:ea typeface="MS Gothic" panose="020B0609070205080204" pitchFamily="49" charset="-128"/>
              </a:rPr>
              <a:t> and G </a:t>
            </a:r>
            <a:r>
              <a:rPr lang="fr-FR" sz="1100" dirty="0" err="1">
                <a:latin typeface="MS Gothic" panose="020B0609070205080204" pitchFamily="49" charset="-128"/>
                <a:ea typeface="MS Gothic" panose="020B0609070205080204" pitchFamily="49" charset="-128"/>
              </a:rPr>
              <a:t>Gedge</a:t>
            </a:r>
            <a:r>
              <a:rPr lang="fr-FR" sz="1100" dirty="0">
                <a:latin typeface="MS Gothic" panose="020B0609070205080204" pitchFamily="49" charset="-128"/>
                <a:ea typeface="MS Gothic" panose="020B0609070205080204" pitchFamily="49" charset="-128"/>
              </a:rPr>
              <a:t>: EN1993-1-4 Annex 4 and service </a:t>
            </a:r>
            <a:r>
              <a:rPr lang="fr-FR" sz="1100" dirty="0" err="1">
                <a:latin typeface="MS Gothic" panose="020B0609070205080204" pitchFamily="49" charset="-128"/>
                <a:ea typeface="MS Gothic" panose="020B0609070205080204" pitchFamily="49" charset="-128"/>
              </a:rPr>
              <a:t>experience</a:t>
            </a:r>
            <a:r>
              <a:rPr lang="fr-FR" sz="1100" dirty="0">
                <a:latin typeface="MS Gothic" panose="020B0609070205080204" pitchFamily="49" charset="-128"/>
                <a:ea typeface="MS Gothic" panose="020B0609070205080204" pitchFamily="49" charset="-128"/>
              </a:rPr>
              <a:t> of real structures   Paper </a:t>
            </a:r>
            <a:r>
              <a:rPr lang="fr-FR" sz="1100" dirty="0" err="1">
                <a:latin typeface="MS Gothic" panose="020B0609070205080204" pitchFamily="49" charset="-128"/>
                <a:ea typeface="MS Gothic" panose="020B0609070205080204" pitchFamily="49" charset="-128"/>
              </a:rPr>
              <a:t>presented</a:t>
            </a:r>
            <a:r>
              <a:rPr lang="fr-FR" sz="1100" dirty="0">
                <a:latin typeface="MS Gothic" panose="020B0609070205080204" pitchFamily="49" charset="-128"/>
                <a:ea typeface="MS Gothic" panose="020B0609070205080204" pitchFamily="49" charset="-128"/>
              </a:rPr>
              <a:t> at the Duplex </a:t>
            </a:r>
            <a:r>
              <a:rPr lang="fr-FR" sz="1100" dirty="0" err="1">
                <a:latin typeface="MS Gothic" panose="020B0609070205080204" pitchFamily="49" charset="-128"/>
                <a:ea typeface="MS Gothic" panose="020B0609070205080204" pitchFamily="49" charset="-128"/>
              </a:rPr>
              <a:t>Deminar</a:t>
            </a:r>
            <a:r>
              <a:rPr lang="fr-FR" sz="1100" dirty="0">
                <a:latin typeface="MS Gothic" panose="020B0609070205080204" pitchFamily="49" charset="-128"/>
                <a:ea typeface="MS Gothic" panose="020B0609070205080204" pitchFamily="49" charset="-128"/>
              </a:rPr>
              <a:t> and </a:t>
            </a:r>
            <a:r>
              <a:rPr lang="fr-FR" sz="1100" dirty="0" err="1">
                <a:latin typeface="MS Gothic" panose="020B0609070205080204" pitchFamily="49" charset="-128"/>
                <a:ea typeface="MS Gothic" panose="020B0609070205080204" pitchFamily="49" charset="-128"/>
              </a:rPr>
              <a:t>Summit</a:t>
            </a:r>
            <a:r>
              <a:rPr lang="fr-FR" sz="1100" dirty="0">
                <a:latin typeface="MS Gothic" panose="020B0609070205080204" pitchFamily="49" charset="-128"/>
                <a:ea typeface="MS Gothic" panose="020B0609070205080204" pitchFamily="49" charset="-128"/>
              </a:rPr>
              <a:t> 2016   b)  </a:t>
            </a:r>
            <a:r>
              <a:rPr lang="fr-FR" sz="1100" dirty="0">
                <a:latin typeface="MS Gothic" panose="020B0609070205080204" pitchFamily="49" charset="-128"/>
                <a:ea typeface="MS Gothic" panose="020B0609070205080204" pitchFamily="49" charset="-128"/>
                <a:hlinkClick r:id="rId11"/>
              </a:rPr>
              <a:t>http://www.imoa.info/download_files/stainless-steel/IMOA_Houska-Selecting_Stainless_Steel_for_Optimum_Performance.pdf</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2"/>
              </a:rPr>
              <a:t>http://en.wikipedia.org/wiki/Galvanic_corrosion</a:t>
            </a:r>
            <a:endParaRPr lang="fr-FR" sz="11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3"/>
              </a:rPr>
              <a:t>http://www.bssa.org.uk/topics.php?article=668</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4"/>
              </a:rPr>
              <a:t>http://www.stainless-steel-world.net/pdf/SSW_0812_duplex.pdf</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5"/>
              </a:rPr>
              <a:t>http://www.outokumpu.com/en/stainless-steel/grades/duplex/Pages/default.aspx</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6"/>
              </a:rPr>
              <a:t>http://www.aperam.com/uploads/stainlesseurope/TechnicalPublications/Duplex_Maastricht_EN-22p-7064Ko.pdf</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100" dirty="0">
                <a:latin typeface="MS Gothic" panose="020B0609070205080204" pitchFamily="49" charset="-128"/>
                <a:ea typeface="MS Gothic" panose="020B0609070205080204" pitchFamily="49" charset="-128"/>
                <a:hlinkClick r:id="rId17"/>
              </a:rPr>
              <a:t>http://www.bssa.org.uk/topics.php?article=606</a:t>
            </a:r>
            <a:r>
              <a:rPr lang="fr-FR" sz="1100" dirty="0">
                <a:latin typeface="MS Gothic" panose="020B0609070205080204" pitchFamily="49" charset="-128"/>
                <a:ea typeface="MS Gothic" panose="020B0609070205080204" pitchFamily="49" charset="-128"/>
              </a:rPr>
              <a:t> </a:t>
            </a:r>
          </a:p>
          <a:p>
            <a:pPr marL="514350" indent="-514350">
              <a:buFont typeface="+mj-lt"/>
              <a:buAutoNum type="arabicPeriod"/>
            </a:pPr>
            <a:r>
              <a:rPr lang="en-GB" sz="1100" dirty="0">
                <a:latin typeface="MS Gothic" panose="020B0609070205080204" pitchFamily="49" charset="-128"/>
                <a:ea typeface="MS Gothic" panose="020B0609070205080204" pitchFamily="49" charset="-128"/>
              </a:rPr>
              <a:t> a) Chemical composition of stainless steel flat products for general purposes to EN 10088-2: </a:t>
            </a:r>
            <a:r>
              <a:rPr lang="fr-FR" sz="1100" dirty="0">
                <a:latin typeface="MS Gothic" panose="020B0609070205080204" pitchFamily="49" charset="-128"/>
                <a:ea typeface="MS Gothic" panose="020B0609070205080204" pitchFamily="49" charset="-128"/>
                <a:hlinkClick r:id="rId18"/>
              </a:rPr>
              <a:t>http://www.bssa.org.uk/topics.php?article=44</a:t>
            </a:r>
            <a:r>
              <a:rPr lang="fr-FR" sz="1100" dirty="0">
                <a:latin typeface="MS Gothic" panose="020B0609070205080204" pitchFamily="49" charset="-128"/>
                <a:ea typeface="MS Gothic" panose="020B0609070205080204" pitchFamily="49" charset="-128"/>
              </a:rPr>
              <a:t>   b)</a:t>
            </a:r>
            <a:r>
              <a:rPr lang="en-GB" sz="1100" dirty="0">
                <a:latin typeface="MS Gothic" panose="020B0609070205080204" pitchFamily="49" charset="-128"/>
                <a:ea typeface="MS Gothic" panose="020B0609070205080204" pitchFamily="49" charset="-128"/>
              </a:rPr>
              <a:t>Chemical composition of stainless steel long products for general purposes to EN 10088-3: </a:t>
            </a:r>
            <a:r>
              <a:rPr lang="fr-FR" sz="1100" dirty="0">
                <a:latin typeface="MS Gothic" panose="020B0609070205080204" pitchFamily="49" charset="-128"/>
                <a:ea typeface="MS Gothic" panose="020B0609070205080204" pitchFamily="49" charset="-128"/>
                <a:hlinkClick r:id="rId19"/>
              </a:rPr>
              <a:t>http://www.bssa.org.uk/topics.php?article=46</a:t>
            </a:r>
            <a:endParaRPr lang="fr-FR" sz="1100" dirty="0">
              <a:latin typeface="MS Gothic" panose="020B0609070205080204" pitchFamily="49" charset="-128"/>
              <a:ea typeface="MS Gothic" panose="020B0609070205080204" pitchFamily="49" charset="-128"/>
            </a:endParaRPr>
          </a:p>
        </p:txBody>
      </p:sp>
      <p:sp>
        <p:nvSpPr>
          <p:cNvPr id="5" name="Slide Number Placeholder 1">
            <a:extLst>
              <a:ext uri="{FF2B5EF4-FFF2-40B4-BE49-F238E27FC236}">
                <a16:creationId xmlns:a16="http://schemas.microsoft.com/office/drawing/2014/main" id="{0E7BDAF1-FBC6-4EB1-864E-5E149B01F7F9}"/>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57</a:t>
            </a:fld>
            <a:endParaRPr lang="fr-BE" dirty="0">
              <a:solidFill>
                <a:schemeClr val="tx1"/>
              </a:solidFill>
            </a:endParaRPr>
          </a:p>
        </p:txBody>
      </p:sp>
    </p:spTree>
    <p:extLst>
      <p:ext uri="{BB962C8B-B14F-4D97-AF65-F5344CB8AC3E}">
        <p14:creationId xmlns:p14="http://schemas.microsoft.com/office/powerpoint/2010/main" val="342120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付表</a:t>
            </a:r>
            <a:r>
              <a:rPr lang="fr-FR" dirty="0"/>
              <a:t>: </a:t>
            </a:r>
            <a:r>
              <a:rPr lang="en-US" altLang="ja-JP" dirty="0"/>
              <a:t>EN</a:t>
            </a:r>
            <a:r>
              <a:rPr lang="ja-JP" altLang="en-US" dirty="0"/>
              <a:t>規格一覧</a:t>
            </a:r>
            <a:r>
              <a:rPr lang="fr-FR" baseline="50000" dirty="0"/>
              <a:t>17</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 y="1468437"/>
            <a:ext cx="445588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468437"/>
            <a:ext cx="42672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99" y="6051176"/>
            <a:ext cx="4185025" cy="615553"/>
          </a:xfrm>
          <a:prstGeom prst="rect">
            <a:avLst/>
          </a:prstGeom>
          <a:noFill/>
        </p:spPr>
        <p:txBody>
          <a:bodyPr wrap="square" rtlCol="0">
            <a:spAutoFit/>
          </a:bodyPr>
          <a:lstStyle/>
          <a:p>
            <a:r>
              <a:rPr lang="ja-JP" altLang="en-US" dirty="0"/>
              <a:t>注）これは一例であり、詳細については</a:t>
            </a:r>
            <a:endParaRPr lang="en-US" altLang="ja-JP" dirty="0"/>
          </a:p>
          <a:p>
            <a:r>
              <a:rPr lang="ja-JP" altLang="en-US" dirty="0"/>
              <a:t>リンク先</a:t>
            </a:r>
            <a:r>
              <a:rPr lang="fr-FR" dirty="0"/>
              <a:t>17</a:t>
            </a:r>
            <a:r>
              <a:rPr lang="ja-JP" altLang="en-US" dirty="0"/>
              <a:t>を参照してください</a:t>
            </a:r>
            <a:endParaRPr lang="fr-FR" dirty="0"/>
          </a:p>
        </p:txBody>
      </p:sp>
      <p:sp>
        <p:nvSpPr>
          <p:cNvPr id="7" name="Slide Number Placeholder 1">
            <a:extLst>
              <a:ext uri="{FF2B5EF4-FFF2-40B4-BE49-F238E27FC236}">
                <a16:creationId xmlns:a16="http://schemas.microsoft.com/office/drawing/2014/main" id="{09CF375B-89E2-4260-A3CC-0507BC95C5B1}"/>
              </a:ext>
            </a:extLst>
          </p:cNvPr>
          <p:cNvSpPr>
            <a:spLocks noGrp="1"/>
          </p:cNvSpPr>
          <p:nvPr>
            <p:ph type="sldNum" sz="quarter" idx="12"/>
          </p:nvPr>
        </p:nvSpPr>
        <p:spPr>
          <a:xfrm>
            <a:off x="8810146" y="6590533"/>
            <a:ext cx="396000" cy="365125"/>
          </a:xfrm>
        </p:spPr>
        <p:txBody>
          <a:bodyPr/>
          <a:lstStyle/>
          <a:p>
            <a:fld id="{16EEAD88-7AB7-4352-89B4-BF917C658D05}" type="slidenum">
              <a:rPr lang="fr-BE" smtClean="0"/>
              <a:pPr/>
              <a:t>58</a:t>
            </a:fld>
            <a:endParaRPr lang="fr-BE" dirty="0"/>
          </a:p>
        </p:txBody>
      </p:sp>
    </p:spTree>
    <p:extLst>
      <p:ext uri="{BB962C8B-B14F-4D97-AF65-F5344CB8AC3E}">
        <p14:creationId xmlns:p14="http://schemas.microsoft.com/office/powerpoint/2010/main" val="242322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Thank you</a:t>
            </a:r>
            <a:endParaRPr lang="fr-FR" dirty="0"/>
          </a:p>
        </p:txBody>
      </p:sp>
      <p:sp>
        <p:nvSpPr>
          <p:cNvPr id="4" name="Slide Number Placeholder 1">
            <a:extLst>
              <a:ext uri="{FF2B5EF4-FFF2-40B4-BE49-F238E27FC236}">
                <a16:creationId xmlns:a16="http://schemas.microsoft.com/office/drawing/2014/main" id="{F97DBCA0-8B4A-47B6-9753-6CC93B42F7B8}"/>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59</a:t>
            </a:fld>
            <a:endParaRPr lang="fr-BE" dirty="0">
              <a:solidFill>
                <a:schemeClr val="tx1"/>
              </a:solidFill>
            </a:endParaRPr>
          </a:p>
        </p:txBody>
      </p:sp>
    </p:spTree>
    <p:extLst>
      <p:ext uri="{BB962C8B-B14F-4D97-AF65-F5344CB8AC3E}">
        <p14:creationId xmlns:p14="http://schemas.microsoft.com/office/powerpoint/2010/main" val="7544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多くの材料が経年劣化を起こす</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314300"/>
              </p:ext>
            </p:extLst>
          </p:nvPr>
        </p:nvGraphicFramePr>
        <p:xfrm>
          <a:off x="457200" y="1600200"/>
          <a:ext cx="8229600" cy="4813888"/>
        </p:xfrm>
        <a:graphic>
          <a:graphicData uri="http://schemas.openxmlformats.org/drawingml/2006/table">
            <a:tbl>
              <a:tblPr firstRow="1" bandRow="1">
                <a:tableStyleId>{B301B821-A1FF-4177-AEE7-76D212191A09}</a:tableStyleId>
              </a:tblPr>
              <a:tblGrid>
                <a:gridCol w="17272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ja-JP" altLang="en-US" dirty="0"/>
                        <a:t>材料</a:t>
                      </a:r>
                      <a:endParaRPr lang="fr-BE" dirty="0"/>
                    </a:p>
                  </a:txBody>
                  <a:tcPr/>
                </a:tc>
                <a:tc>
                  <a:txBody>
                    <a:bodyPr/>
                    <a:lstStyle/>
                    <a:p>
                      <a:r>
                        <a:rPr lang="ja-JP" altLang="en-US" dirty="0"/>
                        <a:t>アルミニウム*</a:t>
                      </a:r>
                      <a:endParaRPr lang="fr-BE" dirty="0"/>
                    </a:p>
                  </a:txBody>
                  <a:tcPr/>
                </a:tc>
                <a:tc>
                  <a:txBody>
                    <a:bodyPr/>
                    <a:lstStyle/>
                    <a:p>
                      <a:r>
                        <a:rPr lang="ja-JP" altLang="en-US" dirty="0"/>
                        <a:t>銅合金</a:t>
                      </a:r>
                      <a:endParaRPr lang="fr-BE" dirty="0"/>
                    </a:p>
                  </a:txBody>
                  <a:tcPr/>
                </a:tc>
                <a:tc>
                  <a:txBody>
                    <a:bodyPr/>
                    <a:lstStyle/>
                    <a:p>
                      <a:r>
                        <a:rPr lang="ja-JP" altLang="en-US" dirty="0"/>
                        <a:t>ステンレス鋼</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ja-JP" altLang="en-US" dirty="0"/>
                        <a:t>劣化タイプ</a:t>
                      </a:r>
                      <a:endParaRPr lang="fr-BE" dirty="0">
                        <a:solidFill>
                          <a:schemeClr val="bg1"/>
                        </a:solidFill>
                      </a:endParaRPr>
                    </a:p>
                  </a:txBody>
                  <a:tcPr/>
                </a:tc>
                <a:tc>
                  <a:txBody>
                    <a:bodyPr/>
                    <a:lstStyle/>
                    <a:p>
                      <a:r>
                        <a:rPr lang="ja-JP" altLang="en-US" dirty="0">
                          <a:latin typeface="+mn-ea"/>
                          <a:ea typeface="+mn-ea"/>
                        </a:rPr>
                        <a:t>孔食</a:t>
                      </a:r>
                      <a:endParaRPr lang="en-US" altLang="ja-JP" dirty="0">
                        <a:latin typeface="+mn-ea"/>
                        <a:ea typeface="+mn-ea"/>
                      </a:endParaRPr>
                    </a:p>
                    <a:p>
                      <a:r>
                        <a:rPr lang="zh-TW" altLang="en-US" dirty="0">
                          <a:latin typeface="ＭＳ Ｐゴシック" panose="020B0600070205080204" pitchFamily="50" charset="-128"/>
                          <a:ea typeface="ＭＳ Ｐゴシック" panose="020B0600070205080204" pitchFamily="50" charset="-128"/>
                        </a:rPr>
                        <a:t>異種金属接触腐食</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t>緑青</a:t>
                      </a:r>
                      <a:endParaRPr lang="fr-BE" dirty="0"/>
                    </a:p>
                  </a:txBody>
                  <a:tcPr/>
                </a:tc>
                <a:tc>
                  <a:txBody>
                    <a:bodyPr/>
                    <a:lstStyle/>
                    <a:p>
                      <a:r>
                        <a:rPr lang="ja-JP" altLang="en-US" dirty="0"/>
                        <a:t>経年劣化なし</a:t>
                      </a:r>
                      <a:endParaRPr lang="fr-BE" dirty="0"/>
                    </a:p>
                  </a:txBody>
                  <a:tcPr/>
                </a:tc>
                <a:extLst>
                  <a:ext uri="{0D108BD9-81ED-4DB2-BD59-A6C34878D82A}">
                    <a16:rowId xmlns:a16="http://schemas.microsoft.com/office/drawing/2014/main" val="10002"/>
                  </a:ext>
                </a:extLst>
              </a:tr>
              <a:tr h="911620">
                <a:tc>
                  <a:txBody>
                    <a:bodyPr/>
                    <a:lstStyle/>
                    <a:p>
                      <a:r>
                        <a:rPr lang="ja-JP" altLang="en-US" dirty="0">
                          <a:latin typeface="ＭＳ Ｐゴシック" panose="020B0600070205080204" pitchFamily="50" charset="-128"/>
                          <a:ea typeface="ＭＳ Ｐゴシック" panose="020B0600070205080204" pitchFamily="50" charset="-128"/>
                        </a:rPr>
                        <a:t>対策</a:t>
                      </a:r>
                      <a:endParaRPr lang="fr-BE" dirty="0">
                        <a:solidFill>
                          <a:schemeClr val="bg1"/>
                        </a:solidFill>
                        <a:latin typeface="ＭＳ Ｐゴシック" panose="020B0600070205080204" pitchFamily="50" charset="-128"/>
                        <a:ea typeface="ＭＳ Ｐゴシック" panose="020B0600070205080204" pitchFamily="50" charset="-128"/>
                      </a:endParaRPr>
                    </a:p>
                  </a:txBody>
                  <a:tcPr/>
                </a:tc>
                <a:tc>
                  <a:txBody>
                    <a:bodyPr/>
                    <a:lstStyle/>
                    <a:p>
                      <a:r>
                        <a:rPr lang="zh-TW" altLang="en-US" dirty="0">
                          <a:latin typeface="ＭＳ Ｐゴシック" panose="020B0600070205080204" pitchFamily="50" charset="-128"/>
                          <a:ea typeface="ＭＳ Ｐゴシック" panose="020B0600070205080204" pitchFamily="50" charset="-128"/>
                        </a:rPr>
                        <a:t>異種金属接触腐食</a:t>
                      </a:r>
                      <a:r>
                        <a:rPr lang="ja-JP" altLang="en-US" dirty="0">
                          <a:latin typeface="ＭＳ Ｐゴシック" panose="020B0600070205080204" pitchFamily="50" charset="-128"/>
                          <a:ea typeface="ＭＳ Ｐゴシック" panose="020B0600070205080204" pitchFamily="50" charset="-128"/>
                        </a:rPr>
                        <a:t>は</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防止可能</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t>なし</a:t>
                      </a:r>
                      <a:endParaRPr lang="fr-BE" dirty="0"/>
                    </a:p>
                  </a:txBody>
                  <a:tcPr/>
                </a:tc>
                <a:tc>
                  <a:txBody>
                    <a:bodyPr/>
                    <a:lstStyle/>
                    <a:p>
                      <a:r>
                        <a:rPr lang="ja-JP" altLang="en-US" dirty="0"/>
                        <a:t>不要</a:t>
                      </a:r>
                      <a:endParaRPr lang="fr-BE" dirty="0"/>
                    </a:p>
                  </a:txBody>
                  <a:tcPr/>
                </a:tc>
                <a:extLst>
                  <a:ext uri="{0D108BD9-81ED-4DB2-BD59-A6C34878D82A}">
                    <a16:rowId xmlns:a16="http://schemas.microsoft.com/office/drawing/2014/main" val="10003"/>
                  </a:ext>
                </a:extLst>
              </a:tr>
              <a:tr h="911620">
                <a:tc gridSpan="4">
                  <a:txBody>
                    <a:bodyPr/>
                    <a:lstStyle/>
                    <a:p>
                      <a:r>
                        <a:rPr lang="fr-BE" sz="1400" dirty="0">
                          <a:solidFill>
                            <a:srgbClr val="0070C0"/>
                          </a:solidFill>
                        </a:rPr>
                        <a:t>* </a:t>
                      </a:r>
                      <a:r>
                        <a:rPr lang="ja-JP" altLang="en-US" sz="1400" dirty="0">
                          <a:solidFill>
                            <a:srgbClr val="0070C0"/>
                          </a:solidFill>
                        </a:rPr>
                        <a:t>アルミニウムもステンレス鋼同様に不働態皮膜を形成するが、ステンレス鋼に比べて耐食性は劣る</a:t>
                      </a:r>
                      <a:endParaRPr lang="fr-BE"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pic>
        <p:nvPicPr>
          <p:cNvPr id="7" name="Picture 6" descr="http://rnr-marine.com/images/Pitting-advanced1_500x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29" y="2146154"/>
            <a:ext cx="1800000" cy="101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3.amazonaws.com/stainlessreflections/assets/27/chrysler_building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026" y="2146154"/>
            <a:ext cx="8112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745" y="2152361"/>
            <a:ext cx="1800000" cy="1008993"/>
          </a:xfrm>
          <a:prstGeom prst="rect">
            <a:avLst/>
          </a:prstGeom>
          <a:ln>
            <a:solidFill>
              <a:schemeClr val="tx1"/>
            </a:solidFill>
          </a:ln>
        </p:spPr>
      </p:pic>
      <p:sp>
        <p:nvSpPr>
          <p:cNvPr id="8" name="Slide Number Placeholder 1">
            <a:extLst>
              <a:ext uri="{FF2B5EF4-FFF2-40B4-BE49-F238E27FC236}">
                <a16:creationId xmlns:a16="http://schemas.microsoft.com/office/drawing/2014/main" id="{02B0CC52-EB8B-4A6F-9579-18429D6D4A4C}"/>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6</a:t>
            </a:fld>
            <a:endParaRPr lang="fr-BE" dirty="0">
              <a:solidFill>
                <a:schemeClr val="tx1"/>
              </a:solidFill>
            </a:endParaRPr>
          </a:p>
        </p:txBody>
      </p:sp>
    </p:spTree>
    <p:extLst>
      <p:ext uri="{BB962C8B-B14F-4D97-AF65-F5344CB8AC3E}">
        <p14:creationId xmlns:p14="http://schemas.microsoft.com/office/powerpoint/2010/main" val="82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100" dirty="0"/>
              <a:t>コンクリートの腐食</a:t>
            </a:r>
            <a:br>
              <a:rPr lang="en-GB" sz="3100" dirty="0"/>
            </a:br>
            <a:r>
              <a:rPr lang="en-GB" sz="2700" dirty="0"/>
              <a:t>(</a:t>
            </a:r>
            <a:r>
              <a:rPr lang="ja-JP" altLang="en-US" sz="2700" dirty="0"/>
              <a:t>腐食の問題は表面だけには限らない</a:t>
            </a:r>
            <a:r>
              <a:rPr lang="en-GB" sz="2700" dirty="0"/>
              <a:t>!)</a:t>
            </a:r>
          </a:p>
        </p:txBody>
      </p:sp>
      <p:sp>
        <p:nvSpPr>
          <p:cNvPr id="6" name="Content Placeholder 5"/>
          <p:cNvSpPr>
            <a:spLocks noGrp="1"/>
          </p:cNvSpPr>
          <p:nvPr>
            <p:ph sz="half" idx="1"/>
          </p:nvPr>
        </p:nvSpPr>
        <p:spPr>
          <a:xfrm>
            <a:off x="2302390" y="4076588"/>
            <a:ext cx="2305291" cy="2592000"/>
          </a:xfrm>
          <a:ln>
            <a:solidFill>
              <a:schemeClr val="tx1"/>
            </a:solidFill>
          </a:ln>
        </p:spPr>
        <p:txBody>
          <a:bodyPr>
            <a:normAutofit/>
          </a:bodyPr>
          <a:lstStyle/>
          <a:p>
            <a:pPr marL="0" indent="0" algn="ctr">
              <a:buNone/>
            </a:pPr>
            <a:r>
              <a:rPr lang="ja-JP" altLang="en-US" sz="1800" dirty="0">
                <a:solidFill>
                  <a:srgbClr val="11852D"/>
                </a:solidFill>
                <a:latin typeface="+mn-ea"/>
              </a:rPr>
              <a:t>ステンレス鋼はコンクリート内部に強度と耐食性を付与し、構造物のメンテナンス不要の耐久年数延長に寄与する</a:t>
            </a:r>
            <a:endParaRPr lang="en-GB" sz="1800" dirty="0">
              <a:solidFill>
                <a:srgbClr val="11852D"/>
              </a:solidFill>
              <a:latin typeface="+mn-ea"/>
            </a:endParaRPr>
          </a:p>
        </p:txBody>
      </p:sp>
      <p:sp>
        <p:nvSpPr>
          <p:cNvPr id="7" name="Content Placeholder 6"/>
          <p:cNvSpPr>
            <a:spLocks noGrp="1"/>
          </p:cNvSpPr>
          <p:nvPr>
            <p:ph sz="half" idx="2"/>
          </p:nvPr>
        </p:nvSpPr>
        <p:spPr>
          <a:xfrm>
            <a:off x="4648200" y="1600200"/>
            <a:ext cx="4038600" cy="5168348"/>
          </a:xfrm>
        </p:spPr>
        <p:txBody>
          <a:bodyPr>
            <a:noAutofit/>
          </a:bodyPr>
          <a:lstStyle/>
          <a:p>
            <a:pPr marL="285750" indent="-285750" algn="just"/>
            <a:r>
              <a:rPr lang="ja-JP" altLang="en-US" sz="1800" dirty="0">
                <a:latin typeface="+mn-ea"/>
              </a:rPr>
              <a:t>防食処理をされていない炭素鋼の腐食は、環境（沿岸腐食、融雪塩害）に塩化物イオンが介在するため、鉄筋コンクリートの内部でも発生する</a:t>
            </a:r>
            <a:endParaRPr lang="en-US" altLang="ja-JP" sz="1800" dirty="0">
              <a:latin typeface="+mn-ea"/>
            </a:endParaRPr>
          </a:p>
          <a:p>
            <a:pPr marL="285750" indent="-285750" algn="just"/>
            <a:r>
              <a:rPr lang="ja-JP" altLang="en-US" sz="1800" dirty="0">
                <a:latin typeface="+mn-ea"/>
              </a:rPr>
              <a:t>腐食生成物（錆）は、金属より容積が大きく、内部張力を発生させ、コンクリート外被が砕ける原因となる</a:t>
            </a:r>
            <a:endParaRPr lang="en-US" altLang="ja-JP" sz="1800" dirty="0">
              <a:latin typeface="+mn-ea"/>
            </a:endParaRPr>
          </a:p>
          <a:p>
            <a:pPr marL="285750" indent="-285750" algn="just"/>
            <a:r>
              <a:rPr lang="ja-JP" altLang="en-US" sz="1800" dirty="0">
                <a:latin typeface="+mn-ea"/>
              </a:rPr>
              <a:t>鉄筋コンクリートの腐食を防止する対策は必要不可欠である</a:t>
            </a:r>
            <a:endParaRPr lang="en-US" altLang="ja-JP" sz="1800" dirty="0">
              <a:latin typeface="+mn-ea"/>
            </a:endParaRPr>
          </a:p>
          <a:p>
            <a:pPr marL="285750" indent="-285750" algn="just"/>
            <a:r>
              <a:rPr lang="ja-JP" altLang="en-US" sz="1800" dirty="0">
                <a:latin typeface="+mn-ea"/>
              </a:rPr>
              <a:t>コンクリート外被を厚くする、カソード防食、皮膜、エポキシ塗装、または炭素鋼の代わりにステンレス鋼を採用する、など様々な対策が講じられている</a:t>
            </a:r>
            <a:endParaRPr lang="en-GB" sz="1800" dirty="0">
              <a:latin typeface="+mn-ea"/>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6010" y="4076588"/>
            <a:ext cx="1856380" cy="2592000"/>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6010" y="1591808"/>
            <a:ext cx="4161671" cy="241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Slide Number Placeholder 1">
            <a:extLst>
              <a:ext uri="{FF2B5EF4-FFF2-40B4-BE49-F238E27FC236}">
                <a16:creationId xmlns:a16="http://schemas.microsoft.com/office/drawing/2014/main" id="{F91F4CD6-D94D-4983-A50F-4C4184FE414F}"/>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7</a:t>
            </a:fld>
            <a:endParaRPr lang="fr-BE" dirty="0">
              <a:solidFill>
                <a:schemeClr val="tx1"/>
              </a:solidFill>
            </a:endParaRPr>
          </a:p>
        </p:txBody>
      </p:sp>
    </p:spTree>
    <p:extLst>
      <p:ext uri="{BB962C8B-B14F-4D97-AF65-F5344CB8AC3E}">
        <p14:creationId xmlns:p14="http://schemas.microsoft.com/office/powerpoint/2010/main" val="8540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fontScale="90000"/>
          </a:bodyPr>
          <a:lstStyle/>
          <a:p>
            <a:r>
              <a:rPr lang="fr-FR" dirty="0"/>
              <a:t>2. </a:t>
            </a:r>
            <a:r>
              <a:rPr lang="ja-JP" altLang="en-US" dirty="0"/>
              <a:t>ステンレス鋼が耐食性を示す理由</a:t>
            </a:r>
            <a:endParaRPr lang="fr-FR" dirty="0"/>
          </a:p>
        </p:txBody>
      </p:sp>
      <p:sp>
        <p:nvSpPr>
          <p:cNvPr id="4" name="Slide Number Placeholder 1">
            <a:extLst>
              <a:ext uri="{FF2B5EF4-FFF2-40B4-BE49-F238E27FC236}">
                <a16:creationId xmlns:a16="http://schemas.microsoft.com/office/drawing/2014/main" id="{F809A4F8-58D8-4CB7-9FA9-8EE6D3416C48}"/>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8</a:t>
            </a:fld>
            <a:endParaRPr lang="fr-BE" dirty="0">
              <a:solidFill>
                <a:schemeClr val="tx1"/>
              </a:solidFill>
            </a:endParaRPr>
          </a:p>
        </p:txBody>
      </p:sp>
    </p:spTree>
    <p:extLst>
      <p:ext uri="{BB962C8B-B14F-4D97-AF65-F5344CB8AC3E}">
        <p14:creationId xmlns:p14="http://schemas.microsoft.com/office/powerpoint/2010/main" val="8183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92" y="2095188"/>
            <a:ext cx="3811588" cy="14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706" y="122238"/>
            <a:ext cx="8229600" cy="728662"/>
          </a:xfrm>
        </p:spPr>
        <p:txBody>
          <a:bodyPr>
            <a:normAutofit fontScale="90000"/>
          </a:bodyPr>
          <a:lstStyle/>
          <a:p>
            <a:r>
              <a:rPr lang="ja-JP" altLang="en-US" dirty="0"/>
              <a:t>不働態皮膜と塗装の対比</a:t>
            </a:r>
            <a:endParaRPr lang="en-GB" dirty="0"/>
          </a:p>
        </p:txBody>
      </p:sp>
      <p:sp>
        <p:nvSpPr>
          <p:cNvPr id="10" name="Rectangle 25"/>
          <p:cNvSpPr>
            <a:spLocks noChangeArrowheads="1"/>
          </p:cNvSpPr>
          <p:nvPr/>
        </p:nvSpPr>
        <p:spPr bwMode="auto">
          <a:xfrm>
            <a:off x="2744229" y="1366027"/>
            <a:ext cx="2862963"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ja-JP" altLang="en-US" sz="1900" b="1" dirty="0"/>
              <a:t>ステンレス鋼の不働態皮膜</a:t>
            </a:r>
            <a:r>
              <a:rPr lang="en-GB" sz="1900" b="1" dirty="0"/>
              <a:t>:</a:t>
            </a:r>
            <a:endParaRPr lang="en-GB" b="1" dirty="0"/>
          </a:p>
        </p:txBody>
      </p:sp>
      <p:sp>
        <p:nvSpPr>
          <p:cNvPr id="11" name="Rectangle 26"/>
          <p:cNvSpPr>
            <a:spLocks noChangeArrowheads="1"/>
          </p:cNvSpPr>
          <p:nvPr/>
        </p:nvSpPr>
        <p:spPr bwMode="auto">
          <a:xfrm>
            <a:off x="2723591" y="1647014"/>
            <a:ext cx="2081917"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900" b="1" dirty="0"/>
              <a:t>Fe</a:t>
            </a:r>
            <a:r>
              <a:rPr lang="ja-JP" altLang="en-US" sz="1900" b="1" dirty="0" err="1"/>
              <a:t>、</a:t>
            </a:r>
            <a:r>
              <a:rPr lang="en-US" altLang="ja-JP" sz="1900" b="1" dirty="0"/>
              <a:t>Cr</a:t>
            </a:r>
            <a:r>
              <a:rPr lang="ja-JP" altLang="en-US" sz="1900" b="1" dirty="0"/>
              <a:t>系酸化物皮膜</a:t>
            </a:r>
            <a:endParaRPr lang="en-GB" b="1" dirty="0"/>
          </a:p>
        </p:txBody>
      </p:sp>
      <p:sp>
        <p:nvSpPr>
          <p:cNvPr id="12" name="Line 27"/>
          <p:cNvSpPr>
            <a:spLocks noChangeShapeType="1"/>
          </p:cNvSpPr>
          <p:nvPr/>
        </p:nvSpPr>
        <p:spPr bwMode="auto">
          <a:xfrm>
            <a:off x="6525654" y="20661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Freeform 28"/>
          <p:cNvSpPr>
            <a:spLocks/>
          </p:cNvSpPr>
          <p:nvPr/>
        </p:nvSpPr>
        <p:spPr bwMode="auto">
          <a:xfrm>
            <a:off x="6465329" y="2275664"/>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sp>
        <p:nvSpPr>
          <p:cNvPr id="14" name="Line 29"/>
          <p:cNvSpPr>
            <a:spLocks noChangeShapeType="1"/>
          </p:cNvSpPr>
          <p:nvPr/>
        </p:nvSpPr>
        <p:spPr bwMode="auto">
          <a:xfrm flipV="1">
            <a:off x="6525654" y="26757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Freeform 30"/>
          <p:cNvSpPr>
            <a:spLocks/>
          </p:cNvSpPr>
          <p:nvPr/>
        </p:nvSpPr>
        <p:spPr bwMode="auto">
          <a:xfrm>
            <a:off x="6465329" y="2648727"/>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16" name="Rectangle 31"/>
          <p:cNvSpPr>
            <a:spLocks noChangeArrowheads="1"/>
          </p:cNvSpPr>
          <p:nvPr/>
        </p:nvSpPr>
        <p:spPr bwMode="auto">
          <a:xfrm>
            <a:off x="6712493" y="2385201"/>
            <a:ext cx="1553310"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BE" b="1" dirty="0"/>
              <a:t>2-3 nm </a:t>
            </a:r>
            <a:r>
              <a:rPr lang="ja-JP" altLang="en-US" b="1" dirty="0"/>
              <a:t>厚</a:t>
            </a:r>
            <a:r>
              <a:rPr lang="fr-BE" b="1" dirty="0"/>
              <a:t> </a:t>
            </a:r>
          </a:p>
          <a:p>
            <a:pPr eaLnBrk="0" hangingPunct="0"/>
            <a:r>
              <a:rPr lang="fr-BE" b="1" dirty="0"/>
              <a:t>(0</a:t>
            </a:r>
            <a:r>
              <a:rPr lang="en-US" altLang="ja-JP" b="1" dirty="0"/>
              <a:t>.</a:t>
            </a:r>
            <a:r>
              <a:rPr lang="fr-BE" b="1" dirty="0"/>
              <a:t>002-0</a:t>
            </a:r>
            <a:r>
              <a:rPr lang="en-US" altLang="ja-JP" b="1" dirty="0"/>
              <a:t>.</a:t>
            </a:r>
            <a:r>
              <a:rPr lang="fr-BE" b="1" dirty="0"/>
              <a:t>003 µm)</a:t>
            </a:r>
          </a:p>
        </p:txBody>
      </p:sp>
      <p:grpSp>
        <p:nvGrpSpPr>
          <p:cNvPr id="17" name="Group 16"/>
          <p:cNvGrpSpPr/>
          <p:nvPr/>
        </p:nvGrpSpPr>
        <p:grpSpPr>
          <a:xfrm>
            <a:off x="543830" y="4310560"/>
            <a:ext cx="8231871" cy="2311400"/>
            <a:chOff x="920248" y="3733800"/>
            <a:chExt cx="8386053" cy="2311400"/>
          </a:xfrm>
        </p:grpSpPr>
        <p:sp>
          <p:nvSpPr>
            <p:cNvPr id="18"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en-US"/>
            </a:p>
          </p:txBody>
        </p:sp>
        <p:sp>
          <p:nvSpPr>
            <p:cNvPr id="19"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en-US"/>
            </a:p>
          </p:txBody>
        </p:sp>
        <p:sp>
          <p:nvSpPr>
            <p:cNvPr id="20"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en-US"/>
            </a:p>
          </p:txBody>
        </p:sp>
        <p:sp>
          <p:nvSpPr>
            <p:cNvPr id="21"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en-US"/>
            </a:p>
          </p:txBody>
        </p:sp>
        <p:sp>
          <p:nvSpPr>
            <p:cNvPr id="22" name="Rectangle 7"/>
            <p:cNvSpPr>
              <a:spLocks noChangeArrowheads="1"/>
            </p:cNvSpPr>
            <p:nvPr/>
          </p:nvSpPr>
          <p:spPr bwMode="auto">
            <a:xfrm>
              <a:off x="4112528" y="5334000"/>
              <a:ext cx="14158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900" b="1" dirty="0"/>
                <a:t>炭素鋼　素地</a:t>
              </a:r>
              <a:endParaRPr lang="en-GB" b="1" dirty="0"/>
            </a:p>
          </p:txBody>
        </p:sp>
        <p:sp>
          <p:nvSpPr>
            <p:cNvPr id="23" name="Rectangle 8"/>
            <p:cNvSpPr>
              <a:spLocks noChangeArrowheads="1"/>
            </p:cNvSpPr>
            <p:nvPr/>
          </p:nvSpPr>
          <p:spPr bwMode="auto">
            <a:xfrm>
              <a:off x="920248" y="4416425"/>
              <a:ext cx="947156"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800" b="1" dirty="0"/>
                <a:t>中間塗装</a:t>
              </a:r>
              <a:endParaRPr lang="en-GB" sz="1800" b="1" dirty="0"/>
            </a:p>
          </p:txBody>
        </p:sp>
        <p:sp>
          <p:nvSpPr>
            <p:cNvPr id="24" name="Rectangle 9"/>
            <p:cNvSpPr>
              <a:spLocks noChangeArrowheads="1"/>
            </p:cNvSpPr>
            <p:nvPr/>
          </p:nvSpPr>
          <p:spPr bwMode="auto">
            <a:xfrm>
              <a:off x="998037" y="3963988"/>
              <a:ext cx="947156"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800" b="1" dirty="0"/>
                <a:t>表面塗装</a:t>
              </a:r>
              <a:endParaRPr lang="en-GB" sz="1800" b="1" dirty="0"/>
            </a:p>
          </p:txBody>
        </p:sp>
        <p:sp>
          <p:nvSpPr>
            <p:cNvPr id="25" name="Rectangle 10"/>
            <p:cNvSpPr>
              <a:spLocks noChangeArrowheads="1"/>
            </p:cNvSpPr>
            <p:nvPr/>
          </p:nvSpPr>
          <p:spPr bwMode="auto">
            <a:xfrm>
              <a:off x="1298074" y="4845050"/>
              <a:ext cx="947156"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800" b="1" dirty="0"/>
                <a:t>前処理層</a:t>
              </a:r>
              <a:endParaRPr lang="en-GB" sz="1800" b="1" dirty="0"/>
            </a:p>
          </p:txBody>
        </p:sp>
        <p:sp>
          <p:nvSpPr>
            <p:cNvPr id="26" name="Line 11"/>
            <p:cNvSpPr>
              <a:spLocks noChangeShapeType="1"/>
            </p:cNvSpPr>
            <p:nvPr/>
          </p:nvSpPr>
          <p:spPr bwMode="auto">
            <a:xfrm>
              <a:off x="2014538" y="4111625"/>
              <a:ext cx="901700" cy="1809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2"/>
            <p:cNvSpPr>
              <a:spLocks noChangeShapeType="1"/>
            </p:cNvSpPr>
            <p:nvPr/>
          </p:nvSpPr>
          <p:spPr bwMode="auto">
            <a:xfrm>
              <a:off x="1906588" y="4551363"/>
              <a:ext cx="1004887"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3"/>
            <p:cNvSpPr>
              <a:spLocks noChangeShapeType="1"/>
            </p:cNvSpPr>
            <p:nvPr/>
          </p:nvSpPr>
          <p:spPr bwMode="auto">
            <a:xfrm flipV="1">
              <a:off x="2598738" y="4738688"/>
              <a:ext cx="336550" cy="1793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ctangle 14"/>
            <p:cNvSpPr>
              <a:spLocks noChangeArrowheads="1"/>
            </p:cNvSpPr>
            <p:nvPr/>
          </p:nvSpPr>
          <p:spPr bwMode="auto">
            <a:xfrm>
              <a:off x="2987675" y="3836988"/>
              <a:ext cx="999413"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ja-JP" altLang="en-US" sz="1900" b="1" dirty="0"/>
                <a:t>複合塗装</a:t>
              </a:r>
              <a:endParaRPr lang="en-GB" b="1" dirty="0"/>
            </a:p>
          </p:txBody>
        </p:sp>
        <p:sp>
          <p:nvSpPr>
            <p:cNvPr id="30" name="Rectangle 16"/>
            <p:cNvSpPr>
              <a:spLocks noChangeArrowheads="1"/>
            </p:cNvSpPr>
            <p:nvPr/>
          </p:nvSpPr>
          <p:spPr bwMode="auto">
            <a:xfrm>
              <a:off x="7358550" y="4271963"/>
              <a:ext cx="499706"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ja-JP" altLang="en-US" sz="1900" b="1" dirty="0"/>
                <a:t>通常</a:t>
              </a:r>
              <a:endParaRPr lang="en-GB" b="1" dirty="0"/>
            </a:p>
          </p:txBody>
        </p:sp>
        <p:sp>
          <p:nvSpPr>
            <p:cNvPr id="31" name="Rectangle 17"/>
            <p:cNvSpPr>
              <a:spLocks noChangeArrowheads="1"/>
            </p:cNvSpPr>
            <p:nvPr/>
          </p:nvSpPr>
          <p:spPr bwMode="auto">
            <a:xfrm>
              <a:off x="7090877" y="4592638"/>
              <a:ext cx="2215424"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GB" sz="1900" b="1" dirty="0"/>
                <a:t>20-200 µm </a:t>
              </a:r>
              <a:r>
                <a:rPr lang="ja-JP" altLang="en-US" sz="1900" b="1" dirty="0"/>
                <a:t>厚</a:t>
              </a:r>
              <a:endParaRPr lang="en-GB" b="1" dirty="0"/>
            </a:p>
          </p:txBody>
        </p:sp>
        <p:sp>
          <p:nvSpPr>
            <p:cNvPr id="32" name="Line 18"/>
            <p:cNvSpPr>
              <a:spLocks noChangeShapeType="1"/>
            </p:cNvSpPr>
            <p:nvPr/>
          </p:nvSpPr>
          <p:spPr bwMode="auto">
            <a:xfrm flipV="1">
              <a:off x="6942138" y="4911725"/>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34" name="Line 20"/>
            <p:cNvSpPr>
              <a:spLocks noChangeShapeType="1"/>
            </p:cNvSpPr>
            <p:nvPr/>
          </p:nvSpPr>
          <p:spPr bwMode="auto">
            <a:xfrm>
              <a:off x="6942138" y="3733800"/>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grpSp>
      <p:cxnSp>
        <p:nvCxnSpPr>
          <p:cNvPr id="5" name="Straight Arrow Connector 4"/>
          <p:cNvCxnSpPr/>
          <p:nvPr/>
        </p:nvCxnSpPr>
        <p:spPr>
          <a:xfrm>
            <a:off x="1892300" y="2372502"/>
            <a:ext cx="965200" cy="25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9"/>
          <p:cNvSpPr>
            <a:spLocks noChangeArrowheads="1"/>
          </p:cNvSpPr>
          <p:nvPr/>
        </p:nvSpPr>
        <p:spPr bwMode="auto">
          <a:xfrm>
            <a:off x="1313149" y="2251835"/>
            <a:ext cx="269304"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ja-JP" sz="1800" dirty="0"/>
              <a:t>O2</a:t>
            </a:r>
            <a:endParaRPr lang="en-GB" sz="1800" dirty="0"/>
          </a:p>
        </p:txBody>
      </p:sp>
      <p:sp>
        <p:nvSpPr>
          <p:cNvPr id="36" name="Slide Number Placeholder 1">
            <a:extLst>
              <a:ext uri="{FF2B5EF4-FFF2-40B4-BE49-F238E27FC236}">
                <a16:creationId xmlns:a16="http://schemas.microsoft.com/office/drawing/2014/main" id="{942069CD-DBA2-4EC9-944D-F16975A83172}"/>
              </a:ext>
            </a:extLst>
          </p:cNvPr>
          <p:cNvSpPr>
            <a:spLocks noGrp="1"/>
          </p:cNvSpPr>
          <p:nvPr>
            <p:ph type="sldNum" sz="quarter" idx="12"/>
          </p:nvPr>
        </p:nvSpPr>
        <p:spPr>
          <a:xfrm>
            <a:off x="8748000" y="6492875"/>
            <a:ext cx="396000" cy="365125"/>
          </a:xfrm>
        </p:spPr>
        <p:txBody>
          <a:bodyPr/>
          <a:lstStyle/>
          <a:p>
            <a:fld id="{16EEAD88-7AB7-4352-89B4-BF917C658D05}" type="slidenum">
              <a:rPr lang="fr-BE" smtClean="0">
                <a:solidFill>
                  <a:schemeClr val="tx1"/>
                </a:solidFill>
              </a:rPr>
              <a:pPr/>
              <a:t>9</a:t>
            </a:fld>
            <a:endParaRPr lang="fr-BE" dirty="0">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3158</TotalTime>
  <Words>6397</Words>
  <Application>Microsoft Office PowerPoint</Application>
  <PresentationFormat>On-screen Show (4:3)</PresentationFormat>
  <Paragraphs>804</Paragraphs>
  <Slides>59</Slides>
  <Notes>51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71" baseType="lpstr">
      <vt:lpstr>MS Gothic</vt:lpstr>
      <vt:lpstr>ＭＳ Ｐゴシック</vt:lpstr>
      <vt:lpstr>Arial</vt:lpstr>
      <vt:lpstr>Calibri</vt:lpstr>
      <vt:lpstr>Gotham Book</vt:lpstr>
      <vt:lpstr>Tahoma</vt:lpstr>
      <vt:lpstr>Wingdings</vt:lpstr>
      <vt:lpstr>2_Custom Design</vt:lpstr>
      <vt:lpstr>3_Custom Design</vt:lpstr>
      <vt:lpstr>4_Custom Design</vt:lpstr>
      <vt:lpstr>Graphique Microsoft Excel</vt:lpstr>
      <vt:lpstr>Paint Shop Pro Image</vt:lpstr>
      <vt:lpstr>建築・土木科 講師用補助教材</vt:lpstr>
      <vt:lpstr>概要</vt:lpstr>
      <vt:lpstr>1. 多くの材料が経年劣化を起こす</vt:lpstr>
      <vt:lpstr>多くの材料が経年劣化を起こす</vt:lpstr>
      <vt:lpstr>多くの材料が経年劣化を起こす</vt:lpstr>
      <vt:lpstr>多くの材料が経年劣化を起こす</vt:lpstr>
      <vt:lpstr>コンクリートの腐食 (腐食の問題は表面だけには限らない!)</vt:lpstr>
      <vt:lpstr>2. ステンレス鋼が耐食性を示す理由</vt:lpstr>
      <vt:lpstr>不働態皮膜と塗装の対比</vt:lpstr>
      <vt:lpstr>保護皮膜の損傷</vt:lpstr>
      <vt:lpstr>3. ステンレス鋼の腐食形態</vt:lpstr>
      <vt:lpstr>Cｒによる耐候性向上効果（全面腐食）</vt:lpstr>
      <vt:lpstr>ステンレス鋼の鋼種選択が適切に行われなかった場合、腐食が発生する可能性がある</vt:lpstr>
      <vt:lpstr>ステンレス鋼の腐食形態　1</vt:lpstr>
      <vt:lpstr>a) 全面腐食とは?</vt:lpstr>
      <vt:lpstr>b) 孔食とは1,2,3,7?</vt:lpstr>
      <vt:lpstr>孔食の発生メカニズム 2</vt:lpstr>
      <vt:lpstr>孔食は電気化学セルにより検証可能　4</vt:lpstr>
      <vt:lpstr>孔食に影響する主要因　5 (孔食電位 Epit は一般的に孔食の測定基準として用いられる)</vt:lpstr>
      <vt:lpstr>孔食に影響する主要因　6 (孔食電位 Epit は一般的に孔食の測定基準として用いられる)</vt:lpstr>
      <vt:lpstr>孔食に影響する主要因　6 (孔食電位 Epit は一般的に孔食の測定基準として用いられる)</vt:lpstr>
      <vt:lpstr>耐孔食指数　(PREN)6</vt:lpstr>
      <vt:lpstr>一般的な鋼種のPREN9</vt:lpstr>
      <vt:lpstr>c) すきま腐食とは1?</vt:lpstr>
      <vt:lpstr>すきま腐食のメカニズム</vt:lpstr>
      <vt:lpstr>オーステナイト系、二相系ステンレス鋼における 臨界孔食発生温度：Critical Pitting Resistance Temperature (CPT) 臨界すきま腐食発生温度：Critical Crevice Corrosion Temperature (CCT)8</vt:lpstr>
      <vt:lpstr>すきま腐食の防止方法</vt:lpstr>
      <vt:lpstr>d) 異種金属接触腐食とは11? (電解腐食)</vt:lpstr>
      <vt:lpstr>異種金属接触腐食のメカニズム</vt:lpstr>
      <vt:lpstr>流動海水中における各金属の自然電位</vt:lpstr>
      <vt:lpstr>異種金属接触腐食を 防止するための基本的ルール</vt:lpstr>
      <vt:lpstr>e) 粒界腐食とは1?</vt:lpstr>
      <vt:lpstr>粒界におけるCr欠乏層の会略図</vt:lpstr>
      <vt:lpstr>いつ粒界腐食が発生するか？</vt:lpstr>
      <vt:lpstr>粒界腐食の防止方法</vt:lpstr>
      <vt:lpstr>f) 応力腐食割れとは？ Stress Corrosion Cracking1 (SCC)</vt:lpstr>
      <vt:lpstr>応力腐食割れ(SCC)の発生メカニズム</vt:lpstr>
      <vt:lpstr>応力腐食割れ（SCC）を避ける選択肢</vt:lpstr>
      <vt:lpstr>4. 適切な耐食性を有する 鋼種選定方法</vt:lpstr>
      <vt:lpstr> 4 - 1 構造用途</vt:lpstr>
      <vt:lpstr>鋼種選択の方法</vt:lpstr>
      <vt:lpstr>PowerPoint Presentation</vt:lpstr>
      <vt:lpstr>PowerPoint Presentation</vt:lpstr>
      <vt:lpstr>対応表</vt:lpstr>
      <vt:lpstr>ステンレス鋼種の耐食等級</vt:lpstr>
      <vt:lpstr> 4 -2 その他</vt:lpstr>
      <vt:lpstr>建築材における鋼種選択方法</vt:lpstr>
      <vt:lpstr>選択方法の活用</vt:lpstr>
      <vt:lpstr>ⅰ.　大気汚染影響スコア</vt:lpstr>
      <vt:lpstr>ⅱ.　塩害暴露影響スコア （A）　沿岸部（塩害影響）</vt:lpstr>
      <vt:lpstr>ⅱ.　塩害暴露影響スコア （B）　豪雪部（凍結防止剤影響）</vt:lpstr>
      <vt:lpstr>ⅲ.　地域性天候影響スコア</vt:lpstr>
      <vt:lpstr>ⅳ.　設計影響スコア</vt:lpstr>
      <vt:lpstr>ⅴ.　メンテナンススコア</vt:lpstr>
      <vt:lpstr>スコアによる鋼種選定</vt:lpstr>
      <vt:lpstr>まとめ</vt:lpstr>
      <vt:lpstr>5. 参考リンク先</vt:lpstr>
      <vt:lpstr>付表: EN規格一覧17</vt:lpstr>
      <vt:lpstr>Thank you</vt:lpstr>
    </vt:vector>
  </TitlesOfParts>
  <Company>Outokumpu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ステンレスの耐食性</dc:title>
  <dc:creator>Arto Rousu</dc:creator>
  <cp:keywords>ステンレス鋼, 教育, 建築家, 技術者（エンジニア）</cp:keywords>
  <cp:lastModifiedBy>Jo Claes</cp:lastModifiedBy>
  <cp:revision>572</cp:revision>
  <cp:lastPrinted>2015-04-09T12:49:41Z</cp:lastPrinted>
  <dcterms:created xsi:type="dcterms:W3CDTF">2013-07-31T06:42:37Z</dcterms:created>
  <dcterms:modified xsi:type="dcterms:W3CDTF">2020-01-30T12:03:46Z</dcterms:modified>
</cp:coreProperties>
</file>